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32"/>
  </p:notesMasterIdLst>
  <p:handoutMasterIdLst>
    <p:handoutMasterId r:id="rId33"/>
  </p:handoutMasterIdLst>
  <p:sldIdLst>
    <p:sldId id="308" r:id="rId2"/>
    <p:sldId id="257" r:id="rId3"/>
    <p:sldId id="323" r:id="rId4"/>
    <p:sldId id="258" r:id="rId5"/>
    <p:sldId id="259" r:id="rId6"/>
    <p:sldId id="313" r:id="rId7"/>
    <p:sldId id="314" r:id="rId8"/>
    <p:sldId id="335" r:id="rId9"/>
    <p:sldId id="324" r:id="rId10"/>
    <p:sldId id="315" r:id="rId11"/>
    <p:sldId id="336" r:id="rId12"/>
    <p:sldId id="316" r:id="rId13"/>
    <p:sldId id="317" r:id="rId14"/>
    <p:sldId id="318" r:id="rId15"/>
    <p:sldId id="319" r:id="rId16"/>
    <p:sldId id="334" r:id="rId17"/>
    <p:sldId id="325" r:id="rId18"/>
    <p:sldId id="337" r:id="rId19"/>
    <p:sldId id="338" r:id="rId20"/>
    <p:sldId id="339" r:id="rId21"/>
    <p:sldId id="320" r:id="rId22"/>
    <p:sldId id="321" r:id="rId23"/>
    <p:sldId id="322" r:id="rId24"/>
    <p:sldId id="326" r:id="rId25"/>
    <p:sldId id="340" r:id="rId26"/>
    <p:sldId id="333" r:id="rId27"/>
    <p:sldId id="327" r:id="rId28"/>
    <p:sldId id="328" r:id="rId29"/>
    <p:sldId id="332" r:id="rId30"/>
    <p:sldId id="32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i Ackley" initials="TA" lastIdx="1" clrIdx="0">
    <p:extLst/>
  </p:cmAuthor>
  <p:cmAuthor id="2" name="Kathy Moczerniak" initials="KM" lastIdx="3" clrIdx="1">
    <p:extLst/>
  </p:cmAuthor>
  <p:cmAuthor id="3" name="Rachel DiMaggio" initials="RD" lastIdx="2"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91631" autoAdjust="0"/>
  </p:normalViewPr>
  <p:slideViewPr>
    <p:cSldViewPr>
      <p:cViewPr>
        <p:scale>
          <a:sx n="100" d="100"/>
          <a:sy n="100" d="100"/>
        </p:scale>
        <p:origin x="608"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668" y="5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 Id="rId3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F391BB58-EC7A-4FE1-A8BF-86CDCA4130AB}"/>
    <pc:docChg chg="modSld">
      <pc:chgData name="Kathy Moczerniak" userId="482eff44a8730993" providerId="LiveId" clId="{F391BB58-EC7A-4FE1-A8BF-86CDCA4130AB}" dt="2017-09-15T02:11:36.194" v="1" actId="20577"/>
      <pc:docMkLst>
        <pc:docMk/>
      </pc:docMkLst>
      <pc:sldChg chg="modSp">
        <pc:chgData name="Kathy Moczerniak" userId="482eff44a8730993" providerId="LiveId" clId="{F391BB58-EC7A-4FE1-A8BF-86CDCA4130AB}" dt="2017-09-15T02:11:36.194" v="1" actId="20577"/>
        <pc:sldMkLst>
          <pc:docMk/>
          <pc:sldMk cId="1281396012" sldId="308"/>
        </pc:sldMkLst>
        <pc:spChg chg="mod">
          <ac:chgData name="Kathy Moczerniak" userId="482eff44a8730993" providerId="LiveId" clId="{F391BB58-EC7A-4FE1-A8BF-86CDCA4130AB}" dt="2017-09-15T02:11:36.194" v="1" actId="20577"/>
          <ac:spMkLst>
            <pc:docMk/>
            <pc:sldMk cId="1281396012" sldId="308"/>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56F6430-C542-4398-9D38-B654ED0BAA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35355E2-33C0-4651-BD9D-A7C5310337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43C7C6-F78A-4669-AF7B-ED4FDBEB8C4F}" type="datetimeFigureOut">
              <a:rPr lang="en-US" smtClean="0"/>
              <a:t>10/4/17</a:t>
            </a:fld>
            <a:endParaRPr lang="en-US"/>
          </a:p>
        </p:txBody>
      </p:sp>
      <p:sp>
        <p:nvSpPr>
          <p:cNvPr id="4" name="Footer Placeholder 3">
            <a:extLst>
              <a:ext uri="{FF2B5EF4-FFF2-40B4-BE49-F238E27FC236}">
                <a16:creationId xmlns:a16="http://schemas.microsoft.com/office/drawing/2014/main" xmlns="" id="{8624BBE0-BCE6-4785-86E2-AECCE3D791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DD4C153-F7C6-4E28-9246-A106D40F63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1B61AC-86FD-47B6-91F6-A0282A9DDE1F}" type="slidenum">
              <a:rPr lang="en-US" smtClean="0"/>
              <a:t>‹#›</a:t>
            </a:fld>
            <a:endParaRPr lang="en-US"/>
          </a:p>
        </p:txBody>
      </p:sp>
    </p:spTree>
    <p:extLst>
      <p:ext uri="{BB962C8B-B14F-4D97-AF65-F5344CB8AC3E}">
        <p14:creationId xmlns:p14="http://schemas.microsoft.com/office/powerpoint/2010/main" val="1299841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6D1745-4D94-BA46-A7D2-0E9200CA47E9}" type="datetimeFigureOut">
              <a:rPr lang="en-US" smtClean="0"/>
              <a:t>10/4/17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313F9-0B3F-664A-9AB9-256B9FA6191D}" type="slidenum">
              <a:rPr lang="en-US" smtClean="0"/>
              <a:t>‹#›</a:t>
            </a:fld>
            <a:endParaRPr lang="en-US"/>
          </a:p>
        </p:txBody>
      </p:sp>
    </p:spTree>
    <p:extLst>
      <p:ext uri="{BB962C8B-B14F-4D97-AF65-F5344CB8AC3E}">
        <p14:creationId xmlns:p14="http://schemas.microsoft.com/office/powerpoint/2010/main" val="2417294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1</a:t>
            </a:fld>
            <a:endParaRPr lang="en-US"/>
          </a:p>
        </p:txBody>
      </p:sp>
    </p:spTree>
    <p:extLst>
      <p:ext uri="{BB962C8B-B14F-4D97-AF65-F5344CB8AC3E}">
        <p14:creationId xmlns:p14="http://schemas.microsoft.com/office/powerpoint/2010/main" val="4213734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10</a:t>
            </a:fld>
            <a:endParaRPr lang="en-US"/>
          </a:p>
        </p:txBody>
      </p:sp>
    </p:spTree>
    <p:extLst>
      <p:ext uri="{BB962C8B-B14F-4D97-AF65-F5344CB8AC3E}">
        <p14:creationId xmlns:p14="http://schemas.microsoft.com/office/powerpoint/2010/main" val="1917027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11</a:t>
            </a:fld>
            <a:endParaRPr lang="en-US"/>
          </a:p>
        </p:txBody>
      </p:sp>
    </p:spTree>
    <p:extLst>
      <p:ext uri="{BB962C8B-B14F-4D97-AF65-F5344CB8AC3E}">
        <p14:creationId xmlns:p14="http://schemas.microsoft.com/office/powerpoint/2010/main" val="709493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12</a:t>
            </a:fld>
            <a:endParaRPr lang="en-US"/>
          </a:p>
        </p:txBody>
      </p:sp>
    </p:spTree>
    <p:extLst>
      <p:ext uri="{BB962C8B-B14F-4D97-AF65-F5344CB8AC3E}">
        <p14:creationId xmlns:p14="http://schemas.microsoft.com/office/powerpoint/2010/main" val="127108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13</a:t>
            </a:fld>
            <a:endParaRPr lang="en-US"/>
          </a:p>
        </p:txBody>
      </p:sp>
    </p:spTree>
    <p:extLst>
      <p:ext uri="{BB962C8B-B14F-4D97-AF65-F5344CB8AC3E}">
        <p14:creationId xmlns:p14="http://schemas.microsoft.com/office/powerpoint/2010/main" val="3231050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14</a:t>
            </a:fld>
            <a:endParaRPr lang="en-US"/>
          </a:p>
        </p:txBody>
      </p:sp>
    </p:spTree>
    <p:extLst>
      <p:ext uri="{BB962C8B-B14F-4D97-AF65-F5344CB8AC3E}">
        <p14:creationId xmlns:p14="http://schemas.microsoft.com/office/powerpoint/2010/main" val="66713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15</a:t>
            </a:fld>
            <a:endParaRPr lang="en-US"/>
          </a:p>
        </p:txBody>
      </p:sp>
    </p:spTree>
    <p:extLst>
      <p:ext uri="{BB962C8B-B14F-4D97-AF65-F5344CB8AC3E}">
        <p14:creationId xmlns:p14="http://schemas.microsoft.com/office/powerpoint/2010/main" val="600266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16</a:t>
            </a:fld>
            <a:endParaRPr lang="en-US"/>
          </a:p>
        </p:txBody>
      </p:sp>
    </p:spTree>
    <p:extLst>
      <p:ext uri="{BB962C8B-B14F-4D97-AF65-F5344CB8AC3E}">
        <p14:creationId xmlns:p14="http://schemas.microsoft.com/office/powerpoint/2010/main" val="172424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17</a:t>
            </a:fld>
            <a:endParaRPr lang="en-US"/>
          </a:p>
        </p:txBody>
      </p:sp>
    </p:spTree>
    <p:extLst>
      <p:ext uri="{BB962C8B-B14F-4D97-AF65-F5344CB8AC3E}">
        <p14:creationId xmlns:p14="http://schemas.microsoft.com/office/powerpoint/2010/main" val="283801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18</a:t>
            </a:fld>
            <a:endParaRPr lang="en-US"/>
          </a:p>
        </p:txBody>
      </p:sp>
    </p:spTree>
    <p:extLst>
      <p:ext uri="{BB962C8B-B14F-4D97-AF65-F5344CB8AC3E}">
        <p14:creationId xmlns:p14="http://schemas.microsoft.com/office/powerpoint/2010/main" val="2698342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21</a:t>
            </a:fld>
            <a:endParaRPr lang="en-US"/>
          </a:p>
        </p:txBody>
      </p:sp>
    </p:spTree>
    <p:extLst>
      <p:ext uri="{BB962C8B-B14F-4D97-AF65-F5344CB8AC3E}">
        <p14:creationId xmlns:p14="http://schemas.microsoft.com/office/powerpoint/2010/main" val="251103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2</a:t>
            </a:fld>
            <a:endParaRPr lang="en-US"/>
          </a:p>
        </p:txBody>
      </p:sp>
    </p:spTree>
    <p:extLst>
      <p:ext uri="{BB962C8B-B14F-4D97-AF65-F5344CB8AC3E}">
        <p14:creationId xmlns:p14="http://schemas.microsoft.com/office/powerpoint/2010/main" val="1252810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22</a:t>
            </a:fld>
            <a:endParaRPr lang="en-US"/>
          </a:p>
        </p:txBody>
      </p:sp>
    </p:spTree>
    <p:extLst>
      <p:ext uri="{BB962C8B-B14F-4D97-AF65-F5344CB8AC3E}">
        <p14:creationId xmlns:p14="http://schemas.microsoft.com/office/powerpoint/2010/main" val="1936421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23</a:t>
            </a:fld>
            <a:endParaRPr lang="en-US"/>
          </a:p>
        </p:txBody>
      </p:sp>
    </p:spTree>
    <p:extLst>
      <p:ext uri="{BB962C8B-B14F-4D97-AF65-F5344CB8AC3E}">
        <p14:creationId xmlns:p14="http://schemas.microsoft.com/office/powerpoint/2010/main" val="610207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24</a:t>
            </a:fld>
            <a:endParaRPr lang="en-US"/>
          </a:p>
        </p:txBody>
      </p:sp>
    </p:spTree>
    <p:extLst>
      <p:ext uri="{BB962C8B-B14F-4D97-AF65-F5344CB8AC3E}">
        <p14:creationId xmlns:p14="http://schemas.microsoft.com/office/powerpoint/2010/main" val="4130750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26</a:t>
            </a:fld>
            <a:endParaRPr lang="en-US"/>
          </a:p>
        </p:txBody>
      </p:sp>
    </p:spTree>
    <p:extLst>
      <p:ext uri="{BB962C8B-B14F-4D97-AF65-F5344CB8AC3E}">
        <p14:creationId xmlns:p14="http://schemas.microsoft.com/office/powerpoint/2010/main" val="3109525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27</a:t>
            </a:fld>
            <a:endParaRPr lang="en-US"/>
          </a:p>
        </p:txBody>
      </p:sp>
    </p:spTree>
    <p:extLst>
      <p:ext uri="{BB962C8B-B14F-4D97-AF65-F5344CB8AC3E}">
        <p14:creationId xmlns:p14="http://schemas.microsoft.com/office/powerpoint/2010/main" val="3345062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28</a:t>
            </a:fld>
            <a:endParaRPr lang="en-US"/>
          </a:p>
        </p:txBody>
      </p:sp>
    </p:spTree>
    <p:extLst>
      <p:ext uri="{BB962C8B-B14F-4D97-AF65-F5344CB8AC3E}">
        <p14:creationId xmlns:p14="http://schemas.microsoft.com/office/powerpoint/2010/main" val="758759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29</a:t>
            </a:fld>
            <a:endParaRPr lang="en-US"/>
          </a:p>
        </p:txBody>
      </p:sp>
    </p:spTree>
    <p:extLst>
      <p:ext uri="{BB962C8B-B14F-4D97-AF65-F5344CB8AC3E}">
        <p14:creationId xmlns:p14="http://schemas.microsoft.com/office/powerpoint/2010/main" val="3379821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30</a:t>
            </a:fld>
            <a:endParaRPr lang="en-US"/>
          </a:p>
        </p:txBody>
      </p:sp>
    </p:spTree>
    <p:extLst>
      <p:ext uri="{BB962C8B-B14F-4D97-AF65-F5344CB8AC3E}">
        <p14:creationId xmlns:p14="http://schemas.microsoft.com/office/powerpoint/2010/main" val="65104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3</a:t>
            </a:fld>
            <a:endParaRPr lang="en-US"/>
          </a:p>
        </p:txBody>
      </p:sp>
    </p:spTree>
    <p:extLst>
      <p:ext uri="{BB962C8B-B14F-4D97-AF65-F5344CB8AC3E}">
        <p14:creationId xmlns:p14="http://schemas.microsoft.com/office/powerpoint/2010/main" val="47339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4</a:t>
            </a:fld>
            <a:endParaRPr lang="en-US"/>
          </a:p>
        </p:txBody>
      </p:sp>
    </p:spTree>
    <p:extLst>
      <p:ext uri="{BB962C8B-B14F-4D97-AF65-F5344CB8AC3E}">
        <p14:creationId xmlns:p14="http://schemas.microsoft.com/office/powerpoint/2010/main" val="2701897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5</a:t>
            </a:fld>
            <a:endParaRPr lang="en-US"/>
          </a:p>
        </p:txBody>
      </p:sp>
    </p:spTree>
    <p:extLst>
      <p:ext uri="{BB962C8B-B14F-4D97-AF65-F5344CB8AC3E}">
        <p14:creationId xmlns:p14="http://schemas.microsoft.com/office/powerpoint/2010/main" val="185534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6</a:t>
            </a:fld>
            <a:endParaRPr lang="en-US"/>
          </a:p>
        </p:txBody>
      </p:sp>
    </p:spTree>
    <p:extLst>
      <p:ext uri="{BB962C8B-B14F-4D97-AF65-F5344CB8AC3E}">
        <p14:creationId xmlns:p14="http://schemas.microsoft.com/office/powerpoint/2010/main" val="1751504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7</a:t>
            </a:fld>
            <a:endParaRPr lang="en-US"/>
          </a:p>
        </p:txBody>
      </p:sp>
    </p:spTree>
    <p:extLst>
      <p:ext uri="{BB962C8B-B14F-4D97-AF65-F5344CB8AC3E}">
        <p14:creationId xmlns:p14="http://schemas.microsoft.com/office/powerpoint/2010/main" val="387300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8</a:t>
            </a:fld>
            <a:endParaRPr lang="en-US"/>
          </a:p>
        </p:txBody>
      </p:sp>
    </p:spTree>
    <p:extLst>
      <p:ext uri="{BB962C8B-B14F-4D97-AF65-F5344CB8AC3E}">
        <p14:creationId xmlns:p14="http://schemas.microsoft.com/office/powerpoint/2010/main" val="36367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13F9-0B3F-664A-9AB9-256B9FA6191D}" type="slidenum">
              <a:rPr lang="en-US" smtClean="0"/>
              <a:t>9</a:t>
            </a:fld>
            <a:endParaRPr lang="en-US"/>
          </a:p>
        </p:txBody>
      </p:sp>
    </p:spTree>
    <p:extLst>
      <p:ext uri="{BB962C8B-B14F-4D97-AF65-F5344CB8AC3E}">
        <p14:creationId xmlns:p14="http://schemas.microsoft.com/office/powerpoint/2010/main" val="282586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4110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8199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13849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111113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68565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05554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68A5AE-3333-44D9-97E2-3C4F313E00D5}" type="datetimeFigureOut">
              <a:rPr lang="en-US" smtClean="0"/>
              <a:pPr/>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21463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68A5AE-3333-44D9-97E2-3C4F313E00D5}" type="datetimeFigureOut">
              <a:rPr lang="en-US" smtClean="0"/>
              <a:pPr/>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26800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8A5AE-3333-44D9-97E2-3C4F313E00D5}" type="datetimeFigureOut">
              <a:rPr lang="en-US" smtClean="0"/>
              <a:pPr/>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14168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418517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8439435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jpeg"/><Relationship Id="rId1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8A5AE-3333-44D9-97E2-3C4F313E00D5}" type="datetimeFigureOut">
              <a:rPr lang="en-US" smtClean="0"/>
              <a:pPr/>
              <a:t>10/4/17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5691-D370-4C29-9794-1CFB52096CD4}" type="slidenum">
              <a:rPr lang="en-US" smtClean="0"/>
              <a:pPr/>
              <a:t>‹#›</a:t>
            </a:fld>
            <a:endParaRPr lang="en-US"/>
          </a:p>
        </p:txBody>
      </p:sp>
      <p:pic>
        <p:nvPicPr>
          <p:cNvPr id="90114" name="Picture 2" descr="\\fileservehq01\users\Public Health\5_In Production\Shi 2650-1\Ancillaries\Unprepped PPTs\26501_PPBG_text.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asc-prd-fs03\users\Public Health\5_In Production\Shi Delivering 6e 03775-3\Ancillaries\PPTs\9781284037753_PPBG_text.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987"/>
            <a:ext cx="9144000" cy="6856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1713708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905000"/>
            <a:ext cx="3505200" cy="769441"/>
          </a:xfrm>
        </p:spPr>
        <p:txBody>
          <a:bodyPr wrap="square">
            <a:spAutoFit/>
          </a:bodyPr>
          <a:lstStyle/>
          <a:p>
            <a:r>
              <a:rPr lang="en-US" b="1"/>
              <a:t>Chapter 12</a:t>
            </a:r>
            <a:endParaRPr lang="en-US" b="1" dirty="0"/>
          </a:p>
        </p:txBody>
      </p:sp>
      <p:sp>
        <p:nvSpPr>
          <p:cNvPr id="5" name="Subtitle 4"/>
          <p:cNvSpPr>
            <a:spLocks noGrp="1"/>
          </p:cNvSpPr>
          <p:nvPr>
            <p:ph type="subTitle" idx="1"/>
          </p:nvPr>
        </p:nvSpPr>
        <p:spPr>
          <a:xfrm>
            <a:off x="1295400" y="2895600"/>
            <a:ext cx="2286000" cy="2308324"/>
          </a:xfrm>
        </p:spPr>
        <p:txBody>
          <a:bodyPr>
            <a:spAutoFit/>
          </a:bodyPr>
          <a:lstStyle/>
          <a:p>
            <a:r>
              <a:rPr lang="en-US" sz="3600" b="1" dirty="0">
                <a:solidFill>
                  <a:srgbClr val="0D0D0D"/>
                </a:solidFill>
              </a:rPr>
              <a:t>Cost, Access, and Quality</a:t>
            </a:r>
          </a:p>
        </p:txBody>
      </p:sp>
    </p:spTree>
    <p:extLst>
      <p:ext uri="{BB962C8B-B14F-4D97-AF65-F5344CB8AC3E}">
        <p14:creationId xmlns:p14="http://schemas.microsoft.com/office/powerpoint/2010/main" val="128139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Cost Containment: Regulatory Approaches</a:t>
            </a:r>
          </a:p>
        </p:txBody>
      </p:sp>
      <p:sp>
        <p:nvSpPr>
          <p:cNvPr id="3" name="Content Placeholder 2"/>
          <p:cNvSpPr>
            <a:spLocks noGrp="1"/>
          </p:cNvSpPr>
          <p:nvPr>
            <p:ph idx="1"/>
          </p:nvPr>
        </p:nvSpPr>
        <p:spPr>
          <a:xfrm>
            <a:off x="457200" y="1676400"/>
            <a:ext cx="8229600" cy="2800767"/>
          </a:xfrm>
        </p:spPr>
        <p:txBody>
          <a:bodyPr>
            <a:spAutoFit/>
          </a:bodyPr>
          <a:lstStyle/>
          <a:p>
            <a:r>
              <a:rPr lang="en-US" dirty="0"/>
              <a:t>Health planning</a:t>
            </a:r>
          </a:p>
          <a:p>
            <a:pPr lvl="1"/>
            <a:r>
              <a:rPr lang="en-US" dirty="0"/>
              <a:t>Health planning experiments in the U.S.</a:t>
            </a:r>
          </a:p>
          <a:p>
            <a:pPr lvl="1"/>
            <a:r>
              <a:rPr lang="en-US" dirty="0"/>
              <a:t>Certificate-of-need statutes (CON)</a:t>
            </a:r>
          </a:p>
          <a:p>
            <a:r>
              <a:rPr lang="en-US" dirty="0"/>
              <a:t>Price controls</a:t>
            </a:r>
          </a:p>
          <a:p>
            <a:r>
              <a:rPr lang="en-US" dirty="0"/>
              <a:t>Peer </a:t>
            </a:r>
            <a:r>
              <a:rPr lang="en-US" dirty="0" smtClean="0"/>
              <a:t>review</a:t>
            </a:r>
            <a:endParaRPr lang="en-US" dirty="0"/>
          </a:p>
        </p:txBody>
      </p:sp>
    </p:spTree>
    <p:extLst>
      <p:ext uri="{BB962C8B-B14F-4D97-AF65-F5344CB8AC3E}">
        <p14:creationId xmlns:p14="http://schemas.microsoft.com/office/powerpoint/2010/main" val="2302183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556"/>
            <a:ext cx="8229600" cy="1754326"/>
          </a:xfrm>
        </p:spPr>
        <p:txBody>
          <a:bodyPr>
            <a:spAutoFit/>
          </a:bodyPr>
          <a:lstStyle/>
          <a:p>
            <a:r>
              <a:rPr lang="en-US" dirty="0"/>
              <a:t>Figure 12-7: Increase in U.S. per capita Medicare spending, selected years, 1970–2014.</a:t>
            </a:r>
          </a:p>
        </p:txBody>
      </p:sp>
      <p:pic>
        <p:nvPicPr>
          <p:cNvPr id="5" name="Picture 4" descr="1970, 1980, 1990, 2000, 2008, and 2014, are marked on the horizontal axis and spending ranging from 0 dollar to 12,000 dollars, in increments og 2000 dollars are marked on the vertical axis. The increase in the total Medicare spending increases slowly till 2000 and steeply after 2000. The increase in the inpatient hospital Medicare spending increases gradually up to 2008 and slowly after 2008. The increase in the outpatient hospital Medicare spending increases gradually up to 2000, steeply till 2008, and then increases gradually after 20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321" y="2057400"/>
            <a:ext cx="5889358" cy="2966600"/>
          </a:xfrm>
          <a:prstGeom prst="rect">
            <a:avLst/>
          </a:prstGeom>
        </p:spPr>
      </p:pic>
      <p:sp>
        <p:nvSpPr>
          <p:cNvPr id="6" name="TextBox 5"/>
          <p:cNvSpPr txBox="1"/>
          <p:nvPr/>
        </p:nvSpPr>
        <p:spPr>
          <a:xfrm>
            <a:off x="2536025" y="5252600"/>
            <a:ext cx="4071949" cy="230832"/>
          </a:xfrm>
          <a:prstGeom prst="rect">
            <a:avLst/>
          </a:prstGeom>
          <a:noFill/>
        </p:spPr>
        <p:txBody>
          <a:bodyPr wrap="none" rtlCol="0">
            <a:spAutoFit/>
          </a:bodyPr>
          <a:lstStyle/>
          <a:p>
            <a:r>
              <a:rPr lang="en-IN" sz="900" dirty="0">
                <a:latin typeface="+mn-lt"/>
              </a:rPr>
              <a:t>Data from Health, United States, 2015, p. 327; National </a:t>
            </a:r>
            <a:r>
              <a:rPr lang="en-IN" sz="900" dirty="0" err="1">
                <a:latin typeface="+mn-lt"/>
              </a:rPr>
              <a:t>Center</a:t>
            </a:r>
            <a:r>
              <a:rPr lang="en-IN" sz="900" dirty="0">
                <a:latin typeface="+mn-lt"/>
              </a:rPr>
              <a:t> for Health Statistics.</a:t>
            </a:r>
          </a:p>
        </p:txBody>
      </p:sp>
    </p:spTree>
    <p:extLst>
      <p:ext uri="{BB962C8B-B14F-4D97-AF65-F5344CB8AC3E}">
        <p14:creationId xmlns:p14="http://schemas.microsoft.com/office/powerpoint/2010/main" val="106516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dirty="0"/>
              <a:t>Cost Containment: Competitive Approaches</a:t>
            </a:r>
          </a:p>
        </p:txBody>
      </p:sp>
      <p:sp>
        <p:nvSpPr>
          <p:cNvPr id="3" name="Content Placeholder 2"/>
          <p:cNvSpPr>
            <a:spLocks noGrp="1"/>
          </p:cNvSpPr>
          <p:nvPr>
            <p:ph idx="1"/>
          </p:nvPr>
        </p:nvSpPr>
        <p:spPr>
          <a:xfrm>
            <a:off x="457200" y="1600200"/>
            <a:ext cx="8229600" cy="3958007"/>
          </a:xfrm>
        </p:spPr>
        <p:txBody>
          <a:bodyPr>
            <a:spAutoFit/>
          </a:bodyPr>
          <a:lstStyle/>
          <a:p>
            <a:r>
              <a:rPr lang="en-US" dirty="0"/>
              <a:t>Competition refers to rivalry among sellers for customers. </a:t>
            </a:r>
          </a:p>
          <a:p>
            <a:pPr lvl="1"/>
            <a:r>
              <a:rPr lang="en-US" dirty="0"/>
              <a:t>Technical quality, amenities, access or others </a:t>
            </a:r>
          </a:p>
          <a:p>
            <a:r>
              <a:rPr lang="en-US" dirty="0"/>
              <a:t>Demand-side incentives.</a:t>
            </a:r>
          </a:p>
          <a:p>
            <a:r>
              <a:rPr lang="en-US" dirty="0"/>
              <a:t>Supply-side regulation.</a:t>
            </a:r>
          </a:p>
          <a:p>
            <a:r>
              <a:rPr lang="en-US" dirty="0"/>
              <a:t>Payer-driven price competition.</a:t>
            </a:r>
          </a:p>
          <a:p>
            <a:r>
              <a:rPr lang="en-US" dirty="0"/>
              <a:t>Utilization controls.</a:t>
            </a:r>
          </a:p>
        </p:txBody>
      </p:sp>
    </p:spTree>
    <p:extLst>
      <p:ext uri="{BB962C8B-B14F-4D97-AF65-F5344CB8AC3E}">
        <p14:creationId xmlns:p14="http://schemas.microsoft.com/office/powerpoint/2010/main" val="203748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22972"/>
            <a:ext cx="8686800" cy="646331"/>
          </a:xfrm>
        </p:spPr>
        <p:txBody>
          <a:bodyPr>
            <a:spAutoFit/>
          </a:bodyPr>
          <a:lstStyle/>
          <a:p>
            <a:r>
              <a:rPr lang="en-US" sz="3600" dirty="0"/>
              <a:t>Cost Containment under Health Reform</a:t>
            </a:r>
          </a:p>
        </p:txBody>
      </p:sp>
      <p:sp>
        <p:nvSpPr>
          <p:cNvPr id="3" name="Content Placeholder 2"/>
          <p:cNvSpPr>
            <a:spLocks noGrp="1"/>
          </p:cNvSpPr>
          <p:nvPr>
            <p:ph idx="1"/>
          </p:nvPr>
        </p:nvSpPr>
        <p:spPr/>
        <p:txBody>
          <a:bodyPr>
            <a:spAutoFit/>
          </a:bodyPr>
          <a:lstStyle/>
          <a:p>
            <a:r>
              <a:rPr lang="en-US" dirty="0"/>
              <a:t>Medicare payment cuts to providers.</a:t>
            </a:r>
          </a:p>
          <a:p>
            <a:r>
              <a:rPr lang="en-US" dirty="0"/>
              <a:t>New taxes imposed. </a:t>
            </a:r>
          </a:p>
          <a:p>
            <a:r>
              <a:rPr lang="en-US" dirty="0"/>
              <a:t>Reforms contributed to a health care spending slowdown. </a:t>
            </a:r>
          </a:p>
          <a:p>
            <a:pPr lvl="1"/>
            <a:r>
              <a:rPr lang="en-US" dirty="0"/>
              <a:t>Tightening provider payment rates</a:t>
            </a:r>
          </a:p>
          <a:p>
            <a:pPr lvl="1"/>
            <a:r>
              <a:rPr lang="en-US" dirty="0"/>
              <a:t>Providing incentives to reduce costs</a:t>
            </a:r>
          </a:p>
          <a:p>
            <a:r>
              <a:rPr lang="en-US" dirty="0"/>
              <a:t>Medicare projected to spend $1 trillion less by 2020. </a:t>
            </a:r>
          </a:p>
        </p:txBody>
      </p:sp>
    </p:spTree>
    <p:extLst>
      <p:ext uri="{BB962C8B-B14F-4D97-AF65-F5344CB8AC3E}">
        <p14:creationId xmlns:p14="http://schemas.microsoft.com/office/powerpoint/2010/main" val="198656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84473"/>
            <a:ext cx="2895600" cy="923330"/>
          </a:xfrm>
        </p:spPr>
        <p:txBody>
          <a:bodyPr wrap="square">
            <a:spAutoFit/>
          </a:bodyPr>
          <a:lstStyle/>
          <a:p>
            <a:r>
              <a:rPr lang="en-IN" dirty="0"/>
              <a:t>Access to Care </a:t>
            </a:r>
            <a:r>
              <a:rPr lang="en-IN" sz="1800" dirty="0"/>
              <a:t>(1 of 2)</a:t>
            </a:r>
            <a:endParaRPr lang="en-US" sz="1800" dirty="0"/>
          </a:p>
        </p:txBody>
      </p:sp>
      <p:sp>
        <p:nvSpPr>
          <p:cNvPr id="3" name="Content Placeholder 2"/>
          <p:cNvSpPr>
            <a:spLocks noGrp="1"/>
          </p:cNvSpPr>
          <p:nvPr>
            <p:ph idx="1"/>
          </p:nvPr>
        </p:nvSpPr>
        <p:spPr>
          <a:xfrm>
            <a:off x="457200" y="1600200"/>
            <a:ext cx="8229600" cy="4007251"/>
          </a:xfrm>
        </p:spPr>
        <p:txBody>
          <a:bodyPr>
            <a:spAutoFit/>
          </a:bodyPr>
          <a:lstStyle/>
          <a:p>
            <a:r>
              <a:rPr lang="en-US" dirty="0"/>
              <a:t>Key implications of access  for health and health care delivery</a:t>
            </a:r>
          </a:p>
          <a:p>
            <a:pPr lvl="1"/>
            <a:r>
              <a:rPr lang="en-US" dirty="0"/>
              <a:t>Access to medical care, along with environment, lifestyle, and heredity factors.</a:t>
            </a:r>
          </a:p>
          <a:p>
            <a:pPr lvl="1"/>
            <a:r>
              <a:rPr lang="en-US" dirty="0"/>
              <a:t>Access is a benchmark in assessing the effectiveness of the delivery system.</a:t>
            </a:r>
          </a:p>
          <a:p>
            <a:pPr lvl="1"/>
            <a:r>
              <a:rPr lang="en-US" dirty="0"/>
              <a:t>Measures of access reflect if delivery is equitable.</a:t>
            </a:r>
          </a:p>
          <a:p>
            <a:pPr lvl="1"/>
            <a:r>
              <a:rPr lang="en-US" dirty="0"/>
              <a:t>Access is linked to quality of care and efficient use.</a:t>
            </a:r>
          </a:p>
        </p:txBody>
      </p:sp>
    </p:spTree>
    <p:extLst>
      <p:ext uri="{BB962C8B-B14F-4D97-AF65-F5344CB8AC3E}">
        <p14:creationId xmlns:p14="http://schemas.microsoft.com/office/powerpoint/2010/main" val="189325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67270"/>
            <a:ext cx="3048000" cy="923330"/>
          </a:xfrm>
        </p:spPr>
        <p:txBody>
          <a:bodyPr wrap="square">
            <a:spAutoFit/>
          </a:bodyPr>
          <a:lstStyle/>
          <a:p>
            <a:r>
              <a:rPr lang="en-IN" sz="3600" dirty="0"/>
              <a:t>Access to Care </a:t>
            </a:r>
            <a:r>
              <a:rPr lang="en-IN" sz="1800" dirty="0"/>
              <a:t>(2 of 2)</a:t>
            </a:r>
            <a:endParaRPr lang="en-US" sz="1800" dirty="0"/>
          </a:p>
        </p:txBody>
      </p:sp>
      <p:sp>
        <p:nvSpPr>
          <p:cNvPr id="3" name="Content Placeholder 2"/>
          <p:cNvSpPr>
            <a:spLocks noGrp="1"/>
          </p:cNvSpPr>
          <p:nvPr>
            <p:ph sz="half" idx="1"/>
          </p:nvPr>
        </p:nvSpPr>
        <p:spPr>
          <a:xfrm>
            <a:off x="457200" y="1295400"/>
            <a:ext cx="4038600" cy="3779838"/>
          </a:xfrm>
        </p:spPr>
        <p:txBody>
          <a:bodyPr>
            <a:spAutoFit/>
          </a:bodyPr>
          <a:lstStyle/>
          <a:p>
            <a:r>
              <a:rPr lang="en-US" dirty="0"/>
              <a:t>Framework of access</a:t>
            </a:r>
          </a:p>
          <a:p>
            <a:r>
              <a:rPr lang="en-US" dirty="0"/>
              <a:t>Five dimensions of access</a:t>
            </a:r>
          </a:p>
          <a:p>
            <a:pPr lvl="1"/>
            <a:r>
              <a:rPr lang="en-US" dirty="0"/>
              <a:t>Availability</a:t>
            </a:r>
          </a:p>
          <a:p>
            <a:pPr lvl="1"/>
            <a:r>
              <a:rPr lang="en-US" dirty="0"/>
              <a:t>Accessibility </a:t>
            </a:r>
          </a:p>
          <a:p>
            <a:pPr lvl="1"/>
            <a:r>
              <a:rPr lang="en-US" dirty="0"/>
              <a:t>Accommodation </a:t>
            </a:r>
          </a:p>
          <a:p>
            <a:pPr lvl="1"/>
            <a:r>
              <a:rPr lang="en-US" dirty="0"/>
              <a:t>Affordability </a:t>
            </a:r>
          </a:p>
          <a:p>
            <a:pPr lvl="1"/>
            <a:r>
              <a:rPr lang="en-US" dirty="0"/>
              <a:t>Acceptability</a:t>
            </a:r>
          </a:p>
        </p:txBody>
      </p:sp>
      <p:pic>
        <p:nvPicPr>
          <p:cNvPr id="6" name="Picture 5" descr="Text at the left reads: Determinants of Plan Selection: Structural: Available plan choices and characteristic reputation: Associated characteristics of provider networks/reputation: Extent/nature of active marketing and information available on choices/plan characteristics: Market characteristics (for example, percentage HMO penetration, managed care maturity): Financial: Beneficiary premium/supplemental benefits: Beneficiary pre-existing supplemental coverage through self/spouse and any external subsidy: Income and liquid financial needs: Financial: Beneficiary premium/supplemental benefits: Beneficiary pre-existing supplemental coverage through self/spouse and any external subsidy: Income and liquid financial needs: Personal: Beneficiary knowledge/assumptions about managed care and requirements; Previous experience with managed care and existing attitudes; Existing physician relationship/care-seeking behaviour; Demographics and socioeconomic characteristics; Health/disability status and any special needs; Other special needs (example, geographic mobility). Text at the top right reads: Determinants of Continuity of Determinants of Continuity of Enrollment: Patient satisfaction; Provider satisfaction/stability of&#10;network turnover; Stability of plan/plan participation; Stability of service area/patient location; Stability of health plan choices; Changing patient needs and status; Death. Below it, text boxes labeled Mediators at the left Clinical and Policy Outcomes at the right are shown. Mediators read: Appropriateness; Efficiency of treatment; Quality of providers; Patient adherence; Timeliness of initial treatment re: fitness; Complicating patient condition/factors; Continuity of care. Clinical and Policy Outcomes read: Health status; Mortality; Morbidity; Well-being: Functioning; Equity of service and enrollment; Equity of resources use. Text box between the left and right text boxes at the top read: Associated Health Plan Delivery System: Hours and location of service; Provider micro/network size/walking time; Gatekeeper and referral rules; Utilization management and quality oversight; Active outreach/education of new, existing members; Transportation/cultural acceptability: Administrative accessibility. At the lower part, text boxes at the left and right read: Health plan choice/environment: Use of services: Visits: Procedures. The process is explained with the help of arrow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892" y="1066800"/>
            <a:ext cx="3834908" cy="4120228"/>
          </a:xfrm>
          <a:prstGeom prst="rect">
            <a:avLst/>
          </a:prstGeom>
        </p:spPr>
      </p:pic>
      <p:sp>
        <p:nvSpPr>
          <p:cNvPr id="4" name="Rectangle 3"/>
          <p:cNvSpPr/>
          <p:nvPr/>
        </p:nvSpPr>
        <p:spPr>
          <a:xfrm>
            <a:off x="4724400" y="5290122"/>
            <a:ext cx="4305298" cy="769441"/>
          </a:xfrm>
          <a:prstGeom prst="rect">
            <a:avLst/>
          </a:prstGeom>
        </p:spPr>
        <p:txBody>
          <a:bodyPr wrap="square">
            <a:spAutoFit/>
          </a:bodyPr>
          <a:lstStyle/>
          <a:p>
            <a:r>
              <a:rPr lang="en-IN" sz="2200" dirty="0">
                <a:latin typeface="+mj-lt"/>
              </a:rPr>
              <a:t>Figure 12-8 Framework for access in the managed care context.</a:t>
            </a:r>
          </a:p>
        </p:txBody>
      </p:sp>
      <p:sp>
        <p:nvSpPr>
          <p:cNvPr id="7" name="TextBox 6"/>
          <p:cNvSpPr txBox="1"/>
          <p:nvPr/>
        </p:nvSpPr>
        <p:spPr>
          <a:xfrm>
            <a:off x="1268794" y="6131281"/>
            <a:ext cx="6454011" cy="230832"/>
          </a:xfrm>
          <a:prstGeom prst="rect">
            <a:avLst/>
          </a:prstGeom>
          <a:noFill/>
        </p:spPr>
        <p:txBody>
          <a:bodyPr wrap="none" rtlCol="0">
            <a:spAutoFit/>
          </a:bodyPr>
          <a:lstStyle/>
          <a:p>
            <a:r>
              <a:rPr lang="en-IN" sz="900" dirty="0">
                <a:latin typeface="+mn-lt"/>
              </a:rPr>
              <a:t>Reproduced from E.R. </a:t>
            </a:r>
            <a:r>
              <a:rPr lang="en-IN" sz="900" dirty="0" err="1">
                <a:latin typeface="+mn-lt"/>
              </a:rPr>
              <a:t>Docteur</a:t>
            </a:r>
            <a:r>
              <a:rPr lang="en-IN" sz="900" dirty="0">
                <a:latin typeface="+mn-lt"/>
              </a:rPr>
              <a:t>, D.C. Colby, and M. Gold, “Shifting the Paradigm,” Health Care Financing Review 17, no. 4 (1996): p. 12.</a:t>
            </a:r>
          </a:p>
        </p:txBody>
      </p:sp>
    </p:spTree>
    <p:extLst>
      <p:ext uri="{BB962C8B-B14F-4D97-AF65-F5344CB8AC3E}">
        <p14:creationId xmlns:p14="http://schemas.microsoft.com/office/powerpoint/2010/main" val="976370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a:t>Four Main Types of Access</a:t>
            </a:r>
            <a:endParaRPr lang="en-US" dirty="0"/>
          </a:p>
        </p:txBody>
      </p:sp>
      <p:sp>
        <p:nvSpPr>
          <p:cNvPr id="3" name="Content Placeholder 2"/>
          <p:cNvSpPr>
            <a:spLocks noGrp="1"/>
          </p:cNvSpPr>
          <p:nvPr>
            <p:ph idx="1"/>
          </p:nvPr>
        </p:nvSpPr>
        <p:spPr>
          <a:xfrm>
            <a:off x="457200" y="1600200"/>
            <a:ext cx="8229600" cy="2357568"/>
          </a:xfrm>
        </p:spPr>
        <p:txBody>
          <a:bodyPr>
            <a:spAutoFit/>
          </a:bodyPr>
          <a:lstStyle/>
          <a:p>
            <a:r>
              <a:rPr lang="en-US" dirty="0"/>
              <a:t>Potential access</a:t>
            </a:r>
          </a:p>
          <a:p>
            <a:r>
              <a:rPr lang="en-US" dirty="0"/>
              <a:t>Realized access</a:t>
            </a:r>
          </a:p>
          <a:p>
            <a:r>
              <a:rPr lang="en-US" dirty="0"/>
              <a:t>Equitable or inequitable access</a:t>
            </a:r>
          </a:p>
          <a:p>
            <a:r>
              <a:rPr lang="en-US" dirty="0"/>
              <a:t>Effective and efficient </a:t>
            </a:r>
            <a:r>
              <a:rPr lang="en-US" dirty="0" smtClean="0"/>
              <a:t>access</a:t>
            </a:r>
            <a:endParaRPr lang="en-US" dirty="0"/>
          </a:p>
        </p:txBody>
      </p:sp>
    </p:spTree>
    <p:extLst>
      <p:ext uri="{BB962C8B-B14F-4D97-AF65-F5344CB8AC3E}">
        <p14:creationId xmlns:p14="http://schemas.microsoft.com/office/powerpoint/2010/main" val="15760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Measurement and Current Status of Access</a:t>
            </a:r>
          </a:p>
        </p:txBody>
      </p:sp>
      <p:sp>
        <p:nvSpPr>
          <p:cNvPr id="3" name="Content Placeholder 2"/>
          <p:cNvSpPr>
            <a:spLocks noGrp="1"/>
          </p:cNvSpPr>
          <p:nvPr>
            <p:ph idx="1"/>
          </p:nvPr>
        </p:nvSpPr>
        <p:spPr>
          <a:xfrm>
            <a:off x="457200" y="1600200"/>
            <a:ext cx="8229600" cy="3674852"/>
          </a:xfrm>
        </p:spPr>
        <p:txBody>
          <a:bodyPr>
            <a:spAutoFit/>
          </a:bodyPr>
          <a:lstStyle/>
          <a:p>
            <a:r>
              <a:rPr lang="en-US" dirty="0"/>
              <a:t>Measurement of access</a:t>
            </a:r>
          </a:p>
          <a:p>
            <a:pPr lvl="1"/>
            <a:r>
              <a:rPr lang="en-US" dirty="0"/>
              <a:t>Using conceptual models access is measured at three levels</a:t>
            </a:r>
          </a:p>
          <a:p>
            <a:pPr marL="1371600" lvl="2" indent="-514350">
              <a:buFont typeface="+mj-lt"/>
              <a:buAutoNum type="arabicPeriod"/>
            </a:pPr>
            <a:r>
              <a:rPr lang="en-US" sz="2800" dirty="0"/>
              <a:t>Individual</a:t>
            </a:r>
          </a:p>
          <a:p>
            <a:pPr marL="1371600" lvl="2" indent="-514350">
              <a:buFont typeface="+mj-lt"/>
              <a:buAutoNum type="arabicPeriod"/>
            </a:pPr>
            <a:r>
              <a:rPr lang="en-US" sz="2800" dirty="0"/>
              <a:t>Health plan</a:t>
            </a:r>
          </a:p>
          <a:p>
            <a:pPr marL="1371600" lvl="2" indent="-514350">
              <a:buFont typeface="+mj-lt"/>
              <a:buAutoNum type="arabicPeriod"/>
            </a:pPr>
            <a:r>
              <a:rPr lang="en-US" sz="2800" dirty="0"/>
              <a:t>Delivery system</a:t>
            </a:r>
          </a:p>
          <a:p>
            <a:r>
              <a:rPr lang="en-US" dirty="0"/>
              <a:t>Current status of access</a:t>
            </a:r>
          </a:p>
        </p:txBody>
      </p:sp>
    </p:spTree>
    <p:extLst>
      <p:ext uri="{BB962C8B-B14F-4D97-AF65-F5344CB8AC3E}">
        <p14:creationId xmlns:p14="http://schemas.microsoft.com/office/powerpoint/2010/main" val="126143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2972"/>
            <a:ext cx="8229600" cy="646331"/>
          </a:xfrm>
        </p:spPr>
        <p:txBody>
          <a:bodyPr>
            <a:spAutoFit/>
          </a:bodyPr>
          <a:lstStyle/>
          <a:p>
            <a:r>
              <a:rPr lang="en-US" sz="3600" dirty="0"/>
              <a:t>Current State of Access</a:t>
            </a:r>
          </a:p>
        </p:txBody>
      </p:sp>
      <p:pic>
        <p:nvPicPr>
          <p:cNvPr id="7" name="Picture 6" descr="Table shows the visits to office-based physicians, 2012. The column headers read: Characteristic, Number of Visits (Millions), Percentage Distribution, Visits per 100 Persons/Year. The next row reads: All visits, 928.6, 100.0, and 292. The next row reads: Age. The next rows read: Younger than 18 years, 171.0, 18.4, 232; 18 to 44 years, 234.6, 25.3, 211; 45 to 64 years, 275.3, 29.6, 335; 65 to 74 years, 126.4, 13.6, 532; 85 years and older, 121.2, 13.1, 670."/>
          <p:cNvPicPr>
            <a:picLocks noChangeAspect="1"/>
          </p:cNvPicPr>
          <p:nvPr/>
        </p:nvPicPr>
        <p:blipFill>
          <a:blip r:embed="rId3"/>
          <a:stretch>
            <a:fillRect/>
          </a:stretch>
        </p:blipFill>
        <p:spPr>
          <a:xfrm>
            <a:off x="2112467" y="1524000"/>
            <a:ext cx="4919065" cy="3023366"/>
          </a:xfrm>
          <a:prstGeom prst="rect">
            <a:avLst/>
          </a:prstGeom>
        </p:spPr>
      </p:pic>
      <p:sp>
        <p:nvSpPr>
          <p:cNvPr id="8" name="TextBox 7"/>
          <p:cNvSpPr txBox="1"/>
          <p:nvPr/>
        </p:nvSpPr>
        <p:spPr>
          <a:xfrm>
            <a:off x="2112467" y="5026968"/>
            <a:ext cx="4923143" cy="230832"/>
          </a:xfrm>
          <a:prstGeom prst="rect">
            <a:avLst/>
          </a:prstGeom>
          <a:noFill/>
        </p:spPr>
        <p:txBody>
          <a:bodyPr wrap="none" rtlCol="0">
            <a:spAutoFit/>
          </a:bodyPr>
          <a:lstStyle/>
          <a:p>
            <a:r>
              <a:rPr lang="en-IN" sz="900" dirty="0">
                <a:latin typeface="+mn-lt"/>
              </a:rPr>
              <a:t>Data from US Census Bureau. Statistical Abstracts of the United States, 2015, Washington, DC, p. 265.</a:t>
            </a:r>
          </a:p>
        </p:txBody>
      </p:sp>
    </p:spTree>
    <p:extLst>
      <p:ext uri="{BB962C8B-B14F-4D97-AF65-F5344CB8AC3E}">
        <p14:creationId xmlns:p14="http://schemas.microsoft.com/office/powerpoint/2010/main" val="1831544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he column headers read: Characteristic, None, 1 to 3 visits, 4 to 9 visits, greater than or equal to 10 visits. The first row reads: Total 15.3 percent, 50.4 percent, 22.8 percent, and 11.5 percent. The next two rows are based on sex and they read as follows: Male, 19.7 percent, 51 percent, 20.1 percent, 9.3 percent; Female 11.1 percent, 49.9 percent, 25.4 percent, and 13.6 percent. The next two rows are based on race and they read as follows: White 15.2 percent, 49.6 percent, 23.3 percent, 11.9 percent; Black 14.8 percent, 52.1 percent, 22.8 percent, 10.3 percent. The next row is based on income as a percentage of the federal poverty level and it reads : Below 100 percent, 18.9 percent, 42.5 percent, 22.9 percent, and 15.7 percent."/>
          <p:cNvPicPr>
            <a:picLocks noChangeAspect="1"/>
          </p:cNvPicPr>
          <p:nvPr/>
        </p:nvPicPr>
        <p:blipFill>
          <a:blip r:embed="rId2"/>
          <a:stretch>
            <a:fillRect/>
          </a:stretch>
        </p:blipFill>
        <p:spPr>
          <a:xfrm>
            <a:off x="1524000" y="990600"/>
            <a:ext cx="6189342" cy="4540384"/>
          </a:xfrm>
          <a:prstGeom prst="rect">
            <a:avLst/>
          </a:prstGeom>
        </p:spPr>
      </p:pic>
    </p:spTree>
    <p:extLst>
      <p:ext uri="{BB962C8B-B14F-4D97-AF65-F5344CB8AC3E}">
        <p14:creationId xmlns:p14="http://schemas.microsoft.com/office/powerpoint/2010/main" val="182561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90800" y="384473"/>
            <a:ext cx="3962400" cy="923330"/>
          </a:xfrm>
        </p:spPr>
        <p:txBody>
          <a:bodyPr wrap="square">
            <a:spAutoFit/>
          </a:bodyPr>
          <a:lstStyle/>
          <a:p>
            <a:r>
              <a:rPr lang="en-IN" dirty="0"/>
              <a:t>Learning Objectives </a:t>
            </a:r>
            <a:r>
              <a:rPr lang="en-IN" sz="1800" dirty="0"/>
              <a:t>(1 of 2)</a:t>
            </a:r>
            <a:endParaRPr lang="en-US" sz="1800" dirty="0"/>
          </a:p>
        </p:txBody>
      </p:sp>
      <p:sp>
        <p:nvSpPr>
          <p:cNvPr id="9219" name="Rectangle 3"/>
          <p:cNvSpPr>
            <a:spLocks noGrp="1" noChangeArrowheads="1"/>
          </p:cNvSpPr>
          <p:nvPr>
            <p:ph idx="1"/>
          </p:nvPr>
        </p:nvSpPr>
        <p:spPr/>
        <p:txBody>
          <a:bodyPr>
            <a:spAutoFit/>
          </a:bodyPr>
          <a:lstStyle/>
          <a:p>
            <a:r>
              <a:rPr lang="en-US" dirty="0"/>
              <a:t>Meaning of health care costs and trend review </a:t>
            </a:r>
          </a:p>
          <a:p>
            <a:r>
              <a:rPr lang="en-US" dirty="0"/>
              <a:t>Factors that led to past cost escalations </a:t>
            </a:r>
          </a:p>
          <a:p>
            <a:r>
              <a:rPr lang="en-US" dirty="0"/>
              <a:t>Describe regulatory and market-oriented approaches to contain costs</a:t>
            </a:r>
          </a:p>
          <a:p>
            <a:r>
              <a:rPr lang="en-US" dirty="0"/>
              <a:t>Why some regulatory cost-containment approaches were unsuccessful</a:t>
            </a:r>
          </a:p>
          <a:p>
            <a:r>
              <a:rPr lang="en-US" dirty="0"/>
              <a:t>Discuss the access to care framework and various dimensions of access to care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he rows based on income as a percentage of the federal poverty level reads as follows: 100 to 200 percent, 19.2 percent, 45.9 percent, 22.3 percent, and 12.6 percent; More than 200 percent, 26.9 percent, 99.1 percent, 45.6 percent, and 21 percent. The rows based on geographic region read as follows: Northeast, 13.3 percent 51.6 percent, 23.1 percent, 12.0 percent; Midwest 13.6 percent, 50.9 percent, 23.3 percent, 12.2 percent; South 16 percent, 49.7 percent, 23.1 percent, 11.2 percent; West 17.2 percent, 50.5 percent, 21.4 percent, 110.8 percent. The rows based on location of residence read as follows: Within metropolitan statistical area, 15.3 percent 51 percent, 22.5 percent, 11.3 percent; Outside metropolitan statistical area, 15.3 percent, 47.2 percent, 24.6 percent, and 12.9 percent."/>
          <p:cNvPicPr>
            <a:picLocks noChangeAspect="1"/>
          </p:cNvPicPr>
          <p:nvPr/>
        </p:nvPicPr>
        <p:blipFill>
          <a:blip r:embed="rId2"/>
          <a:stretch>
            <a:fillRect/>
          </a:stretch>
        </p:blipFill>
        <p:spPr>
          <a:xfrm>
            <a:off x="1592089" y="287225"/>
            <a:ext cx="6080116" cy="5235034"/>
          </a:xfrm>
          <a:prstGeom prst="rect">
            <a:avLst/>
          </a:prstGeom>
        </p:spPr>
      </p:pic>
      <p:sp>
        <p:nvSpPr>
          <p:cNvPr id="6" name="TextBox 5"/>
          <p:cNvSpPr txBox="1"/>
          <p:nvPr/>
        </p:nvSpPr>
        <p:spPr>
          <a:xfrm>
            <a:off x="1525367" y="5791200"/>
            <a:ext cx="6213560" cy="230832"/>
          </a:xfrm>
          <a:prstGeom prst="rect">
            <a:avLst/>
          </a:prstGeom>
          <a:noFill/>
        </p:spPr>
        <p:txBody>
          <a:bodyPr wrap="none" rtlCol="0">
            <a:spAutoFit/>
          </a:bodyPr>
          <a:lstStyle/>
          <a:p>
            <a:r>
              <a:rPr lang="en-IN" sz="900">
                <a:latin typeface="+mn-lt"/>
              </a:rPr>
              <a:t>Data from Health, United States, 2015, pp. </a:t>
            </a:r>
            <a:r>
              <a:rPr lang="en-IN" sz="900" dirty="0">
                <a:latin typeface="+mn-lt"/>
              </a:rPr>
              <a:t>235, National </a:t>
            </a:r>
            <a:r>
              <a:rPr lang="en-IN" sz="900" dirty="0" err="1">
                <a:latin typeface="+mn-lt"/>
              </a:rPr>
              <a:t>Center</a:t>
            </a:r>
            <a:r>
              <a:rPr lang="en-IN" sz="900" dirty="0">
                <a:latin typeface="+mn-lt"/>
              </a:rPr>
              <a:t> for Health Statistics, Division of Health Interview Statistics, 2016.</a:t>
            </a:r>
          </a:p>
        </p:txBody>
      </p:sp>
    </p:spTree>
    <p:extLst>
      <p:ext uri="{BB962C8B-B14F-4D97-AF65-F5344CB8AC3E}">
        <p14:creationId xmlns:p14="http://schemas.microsoft.com/office/powerpoint/2010/main" val="4170372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Affordable Care Act and Access to Care</a:t>
            </a:r>
          </a:p>
        </p:txBody>
      </p:sp>
      <p:sp>
        <p:nvSpPr>
          <p:cNvPr id="3" name="Content Placeholder 2"/>
          <p:cNvSpPr>
            <a:spLocks noGrp="1"/>
          </p:cNvSpPr>
          <p:nvPr>
            <p:ph idx="1"/>
          </p:nvPr>
        </p:nvSpPr>
        <p:spPr>
          <a:xfrm>
            <a:off x="457200" y="1600200"/>
            <a:ext cx="8229600" cy="3834896"/>
          </a:xfrm>
        </p:spPr>
        <p:txBody>
          <a:bodyPr>
            <a:spAutoFit/>
          </a:bodyPr>
          <a:lstStyle/>
          <a:p>
            <a:r>
              <a:rPr lang="en-US" dirty="0"/>
              <a:t>Insurance coverage and access to health care have increased. </a:t>
            </a:r>
          </a:p>
          <a:p>
            <a:r>
              <a:rPr lang="en-US" dirty="0"/>
              <a:t>Fewer report problems with medical bills and financial barriers.</a:t>
            </a:r>
          </a:p>
          <a:p>
            <a:r>
              <a:rPr lang="en-US" dirty="0"/>
              <a:t>Gaps in access to and affordability of care.</a:t>
            </a:r>
          </a:p>
          <a:p>
            <a:r>
              <a:rPr lang="en-US" dirty="0"/>
              <a:t>Preventive services without cost sharing expanded.</a:t>
            </a:r>
          </a:p>
        </p:txBody>
      </p:sp>
    </p:spTree>
    <p:extLst>
      <p:ext uri="{BB962C8B-B14F-4D97-AF65-F5344CB8AC3E}">
        <p14:creationId xmlns:p14="http://schemas.microsoft.com/office/powerpoint/2010/main" val="3249688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Quality of Care</a:t>
            </a:r>
          </a:p>
        </p:txBody>
      </p:sp>
      <p:sp>
        <p:nvSpPr>
          <p:cNvPr id="3" name="Content Placeholder 2"/>
          <p:cNvSpPr>
            <a:spLocks noGrp="1"/>
          </p:cNvSpPr>
          <p:nvPr>
            <p:ph idx="1"/>
          </p:nvPr>
        </p:nvSpPr>
        <p:spPr>
          <a:xfrm>
            <a:off x="457200" y="1600200"/>
            <a:ext cx="8229600" cy="3945696"/>
          </a:xfrm>
        </p:spPr>
        <p:txBody>
          <a:bodyPr>
            <a:spAutoFit/>
          </a:bodyPr>
          <a:lstStyle/>
          <a:p>
            <a:r>
              <a:rPr lang="en-US" dirty="0"/>
              <a:t>IOM’s quality implications</a:t>
            </a:r>
          </a:p>
          <a:p>
            <a:pPr lvl="1"/>
            <a:r>
              <a:rPr lang="en-US" dirty="0"/>
              <a:t>Quality performance has a range from unacceptable to excellent.</a:t>
            </a:r>
          </a:p>
          <a:p>
            <a:pPr lvl="1"/>
            <a:r>
              <a:rPr lang="en-US" dirty="0"/>
              <a:t>Focuses on services provided by the health care delivery system. </a:t>
            </a:r>
          </a:p>
          <a:p>
            <a:pPr lvl="1"/>
            <a:r>
              <a:rPr lang="en-US" dirty="0"/>
              <a:t>Quality may be evaluated from the perspective of individuals and populations or communities.</a:t>
            </a:r>
          </a:p>
          <a:p>
            <a:pPr lvl="1"/>
            <a:r>
              <a:rPr lang="en-US" dirty="0"/>
              <a:t>Emphasis on desired health outcomes</a:t>
            </a:r>
            <a:r>
              <a:rPr lang="en-US" dirty="0" smtClean="0"/>
              <a:t>.</a:t>
            </a:r>
            <a:endParaRPr lang="en-US" dirty="0"/>
          </a:p>
        </p:txBody>
      </p:sp>
    </p:spTree>
    <p:extLst>
      <p:ext uri="{BB962C8B-B14F-4D97-AF65-F5344CB8AC3E}">
        <p14:creationId xmlns:p14="http://schemas.microsoft.com/office/powerpoint/2010/main" val="3179467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Dimensions of Quality</a:t>
            </a:r>
          </a:p>
        </p:txBody>
      </p:sp>
      <p:sp>
        <p:nvSpPr>
          <p:cNvPr id="3" name="Content Placeholder 2"/>
          <p:cNvSpPr>
            <a:spLocks noGrp="1"/>
          </p:cNvSpPr>
          <p:nvPr>
            <p:ph idx="1"/>
          </p:nvPr>
        </p:nvSpPr>
        <p:spPr>
          <a:xfrm>
            <a:off x="457200" y="1600200"/>
            <a:ext cx="8229600" cy="3711785"/>
          </a:xfrm>
        </p:spPr>
        <p:txBody>
          <a:bodyPr>
            <a:spAutoFit/>
          </a:bodyPr>
          <a:lstStyle/>
          <a:p>
            <a:r>
              <a:rPr lang="en-US" dirty="0"/>
              <a:t>Micro view focuses on services at the point of delivery and their subsequent effects.</a:t>
            </a:r>
          </a:p>
          <a:p>
            <a:pPr lvl="1"/>
            <a:r>
              <a:rPr lang="en-US" dirty="0"/>
              <a:t>Clinical aspects</a:t>
            </a:r>
          </a:p>
          <a:p>
            <a:pPr lvl="1"/>
            <a:r>
              <a:rPr lang="en-US" dirty="0"/>
              <a:t>Interpersonal aspects</a:t>
            </a:r>
          </a:p>
          <a:p>
            <a:pPr lvl="1"/>
            <a:r>
              <a:rPr lang="en-US" dirty="0"/>
              <a:t>Quality of life</a:t>
            </a:r>
          </a:p>
          <a:p>
            <a:r>
              <a:rPr lang="en-US" dirty="0"/>
              <a:t>Macro view looks at quality from the standpoint of populations</a:t>
            </a:r>
            <a:r>
              <a:rPr lang="en-US" dirty="0" smtClean="0"/>
              <a:t>.</a:t>
            </a:r>
            <a:endParaRPr lang="en-US" dirty="0"/>
          </a:p>
        </p:txBody>
      </p:sp>
    </p:spTree>
    <p:extLst>
      <p:ext uri="{BB962C8B-B14F-4D97-AF65-F5344CB8AC3E}">
        <p14:creationId xmlns:p14="http://schemas.microsoft.com/office/powerpoint/2010/main" val="1302810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4473"/>
            <a:ext cx="6705600" cy="923330"/>
          </a:xfrm>
        </p:spPr>
        <p:txBody>
          <a:bodyPr wrap="square">
            <a:spAutoFit/>
          </a:bodyPr>
          <a:lstStyle/>
          <a:p>
            <a:r>
              <a:rPr lang="en-IN" dirty="0"/>
              <a:t>Quality Assessment and Assurance </a:t>
            </a:r>
            <a:r>
              <a:rPr lang="en-IN" sz="1800" dirty="0"/>
              <a:t>(1 of 2)</a:t>
            </a:r>
            <a:endParaRPr lang="en-US" sz="1800" dirty="0"/>
          </a:p>
        </p:txBody>
      </p:sp>
      <p:sp>
        <p:nvSpPr>
          <p:cNvPr id="3" name="Content Placeholder 2"/>
          <p:cNvSpPr>
            <a:spLocks noGrp="1"/>
          </p:cNvSpPr>
          <p:nvPr>
            <p:ph idx="1"/>
          </p:nvPr>
        </p:nvSpPr>
        <p:spPr>
          <a:xfrm>
            <a:off x="457200" y="1600200"/>
            <a:ext cx="8229600" cy="2702278"/>
          </a:xfrm>
        </p:spPr>
        <p:txBody>
          <a:bodyPr>
            <a:spAutoFit/>
          </a:bodyPr>
          <a:lstStyle/>
          <a:p>
            <a:r>
              <a:rPr lang="en-US" dirty="0"/>
              <a:t>Quality assurance is based on the principles of total quality management (TQM). </a:t>
            </a:r>
          </a:p>
          <a:p>
            <a:pPr lvl="1"/>
            <a:r>
              <a:rPr lang="en-US" dirty="0"/>
              <a:t>Referred to as CQI</a:t>
            </a:r>
          </a:p>
          <a:p>
            <a:r>
              <a:rPr lang="en-US" dirty="0" err="1"/>
              <a:t>Donabedian</a:t>
            </a:r>
            <a:r>
              <a:rPr lang="en-US" dirty="0"/>
              <a:t> model.</a:t>
            </a:r>
          </a:p>
          <a:p>
            <a:pPr lvl="1"/>
            <a:r>
              <a:rPr lang="en-US" dirty="0"/>
              <a:t>See Figure 12-9</a:t>
            </a:r>
          </a:p>
        </p:txBody>
      </p:sp>
    </p:spTree>
    <p:extLst>
      <p:ext uri="{BB962C8B-B14F-4D97-AF65-F5344CB8AC3E}">
        <p14:creationId xmlns:p14="http://schemas.microsoft.com/office/powerpoint/2010/main" val="3097596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469"/>
            <a:ext cx="8229600" cy="646331"/>
          </a:xfrm>
        </p:spPr>
        <p:txBody>
          <a:bodyPr>
            <a:spAutoFit/>
          </a:bodyPr>
          <a:lstStyle/>
          <a:p>
            <a:r>
              <a:rPr lang="en-US" dirty="0" smtClean="0"/>
              <a:t>The </a:t>
            </a:r>
            <a:r>
              <a:rPr lang="en-US" dirty="0" err="1" smtClean="0"/>
              <a:t>Donabedian</a:t>
            </a:r>
            <a:r>
              <a:rPr lang="en-US" dirty="0" smtClean="0"/>
              <a:t> Model</a:t>
            </a:r>
            <a:endParaRPr lang="en-US" dirty="0"/>
          </a:p>
        </p:txBody>
      </p:sp>
      <p:sp>
        <p:nvSpPr>
          <p:cNvPr id="4" name="TextBox 3"/>
          <p:cNvSpPr txBox="1"/>
          <p:nvPr/>
        </p:nvSpPr>
        <p:spPr>
          <a:xfrm>
            <a:off x="645985" y="1524000"/>
            <a:ext cx="2797429" cy="646331"/>
          </a:xfrm>
          <a:prstGeom prst="rect">
            <a:avLst/>
          </a:prstGeom>
          <a:noFill/>
        </p:spPr>
        <p:txBody>
          <a:bodyPr wrap="square" rtlCol="0">
            <a:spAutoFit/>
          </a:bodyPr>
          <a:lstStyle/>
          <a:p>
            <a:pPr algn="ctr"/>
            <a:r>
              <a:rPr lang="en-IN" dirty="0"/>
              <a:t>Figure 12-9 The </a:t>
            </a:r>
            <a:r>
              <a:rPr lang="en-IN" dirty="0" err="1"/>
              <a:t>Donabedian</a:t>
            </a:r>
            <a:r>
              <a:rPr lang="en-IN" dirty="0"/>
              <a:t> model.</a:t>
            </a:r>
            <a:endParaRPr lang="en-US" dirty="0"/>
          </a:p>
        </p:txBody>
      </p:sp>
      <p:pic>
        <p:nvPicPr>
          <p:cNvPr id="3" name="Picture 2" descr="Outcome lists: Patient satisfaction, Health status, Recovery, Improvement, Nosocomial infections, Iatrogenic illnesses (injuries), Rehospitalization, Mortality, Incidence and prevalence of disease. Process lists: Technical aspects of care: Diagnosis, Treatment procedures, Correct prescriptions, Accurate drug administration, Pharmaceutical care, Waiting time, Cost and Interpersonal aspects of care: Communication, Dignity and respect, Compassion and concern. Structure lists: Facilities: Licensing, Accreditation, Equipment Staffing levels Staff qualifications: Licensure and accreditation, Training, and Delivery system: Distribution of hospital beds and physicians. Structure leads to Process and Outcome. Process further leads to Outc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762000"/>
            <a:ext cx="1525517" cy="5611906"/>
          </a:xfrm>
          <a:prstGeom prst="rect">
            <a:avLst/>
          </a:prstGeom>
        </p:spPr>
      </p:pic>
    </p:spTree>
    <p:extLst>
      <p:ext uri="{BB962C8B-B14F-4D97-AF65-F5344CB8AC3E}">
        <p14:creationId xmlns:p14="http://schemas.microsoft.com/office/powerpoint/2010/main" val="1753408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4473"/>
            <a:ext cx="6858000" cy="923330"/>
          </a:xfrm>
        </p:spPr>
        <p:txBody>
          <a:bodyPr wrap="square">
            <a:spAutoFit/>
          </a:bodyPr>
          <a:lstStyle/>
          <a:p>
            <a:r>
              <a:rPr lang="en-IN" dirty="0"/>
              <a:t>Quality Assessment and Assurance </a:t>
            </a:r>
            <a:r>
              <a:rPr lang="en-IN" sz="1800" dirty="0"/>
              <a:t>(2 of 2)</a:t>
            </a:r>
            <a:endParaRPr lang="en-US" sz="1800" dirty="0"/>
          </a:p>
        </p:txBody>
      </p:sp>
      <p:sp>
        <p:nvSpPr>
          <p:cNvPr id="3" name="Content Placeholder 2"/>
          <p:cNvSpPr>
            <a:spLocks noGrp="1"/>
          </p:cNvSpPr>
          <p:nvPr>
            <p:ph idx="1"/>
          </p:nvPr>
        </p:nvSpPr>
        <p:spPr>
          <a:xfrm>
            <a:off x="457200" y="1600200"/>
            <a:ext cx="8229600" cy="2653034"/>
          </a:xfrm>
        </p:spPr>
        <p:txBody>
          <a:bodyPr>
            <a:spAutoFit/>
          </a:bodyPr>
          <a:lstStyle/>
          <a:p>
            <a:r>
              <a:rPr lang="en-US" dirty="0"/>
              <a:t>Processes that improve quality</a:t>
            </a:r>
          </a:p>
          <a:p>
            <a:pPr lvl="1"/>
            <a:r>
              <a:rPr lang="en-US" dirty="0"/>
              <a:t>Clinical practice guidelines</a:t>
            </a:r>
          </a:p>
          <a:p>
            <a:pPr lvl="1"/>
            <a:r>
              <a:rPr lang="en-US" dirty="0"/>
              <a:t>Cost-efficiency</a:t>
            </a:r>
          </a:p>
          <a:p>
            <a:pPr lvl="1"/>
            <a:r>
              <a:rPr lang="en-US" dirty="0"/>
              <a:t>Critical pathways</a:t>
            </a:r>
          </a:p>
          <a:p>
            <a:pPr lvl="1"/>
            <a:r>
              <a:rPr lang="en-US" dirty="0"/>
              <a:t>Risk management</a:t>
            </a:r>
          </a:p>
        </p:txBody>
      </p:sp>
    </p:spTree>
    <p:extLst>
      <p:ext uri="{BB962C8B-B14F-4D97-AF65-F5344CB8AC3E}">
        <p14:creationId xmlns:p14="http://schemas.microsoft.com/office/powerpoint/2010/main" val="319933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Public Reporting of Quality</a:t>
            </a:r>
          </a:p>
        </p:txBody>
      </p:sp>
      <p:sp>
        <p:nvSpPr>
          <p:cNvPr id="3" name="Content Placeholder 2"/>
          <p:cNvSpPr>
            <a:spLocks noGrp="1"/>
          </p:cNvSpPr>
          <p:nvPr>
            <p:ph idx="1"/>
          </p:nvPr>
        </p:nvSpPr>
        <p:spPr>
          <a:xfrm>
            <a:off x="457200" y="1600200"/>
            <a:ext cx="8229600" cy="3231654"/>
          </a:xfrm>
        </p:spPr>
        <p:txBody>
          <a:bodyPr>
            <a:spAutoFit/>
          </a:bodyPr>
          <a:lstStyle/>
          <a:p>
            <a:r>
              <a:rPr lang="en-US" dirty="0"/>
              <a:t>CMS programs on quality</a:t>
            </a:r>
          </a:p>
          <a:p>
            <a:pPr lvl="1"/>
            <a:r>
              <a:rPr lang="en-US" dirty="0"/>
              <a:t>Initiatives to improve care provided to Medicaid and CHIP enrollees </a:t>
            </a:r>
          </a:p>
          <a:p>
            <a:r>
              <a:rPr lang="en-US" dirty="0"/>
              <a:t>AHRQ quality indicators</a:t>
            </a:r>
          </a:p>
          <a:p>
            <a:pPr lvl="1"/>
            <a:r>
              <a:rPr lang="en-US" dirty="0"/>
              <a:t>Prevention, inpatient, patient safety, and pediatric</a:t>
            </a:r>
          </a:p>
          <a:p>
            <a:r>
              <a:rPr lang="en-US" dirty="0"/>
              <a:t>States’ public reporting of hospital quality</a:t>
            </a:r>
          </a:p>
        </p:txBody>
      </p:sp>
    </p:spTree>
    <p:extLst>
      <p:ext uri="{BB962C8B-B14F-4D97-AF65-F5344CB8AC3E}">
        <p14:creationId xmlns:p14="http://schemas.microsoft.com/office/powerpoint/2010/main" val="2367029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4474"/>
            <a:ext cx="7543800" cy="923330"/>
          </a:xfrm>
        </p:spPr>
        <p:txBody>
          <a:bodyPr wrap="square">
            <a:spAutoFit/>
          </a:bodyPr>
          <a:lstStyle/>
          <a:p>
            <a:r>
              <a:rPr lang="en-IN" dirty="0"/>
              <a:t>Affordable Care Act and Quality of Care </a:t>
            </a:r>
            <a:r>
              <a:rPr lang="en-IN" sz="1800" dirty="0"/>
              <a:t>(1 of 2)</a:t>
            </a:r>
            <a:endParaRPr lang="en-US" sz="1800" dirty="0"/>
          </a:p>
        </p:txBody>
      </p:sp>
      <p:sp>
        <p:nvSpPr>
          <p:cNvPr id="3" name="Content Placeholder 2"/>
          <p:cNvSpPr>
            <a:spLocks noGrp="1"/>
          </p:cNvSpPr>
          <p:nvPr>
            <p:ph idx="1"/>
          </p:nvPr>
        </p:nvSpPr>
        <p:spPr>
          <a:xfrm>
            <a:off x="457200" y="1600200"/>
            <a:ext cx="8229600" cy="2997744"/>
          </a:xfrm>
        </p:spPr>
        <p:txBody>
          <a:bodyPr>
            <a:spAutoFit/>
          </a:bodyPr>
          <a:lstStyle/>
          <a:p>
            <a:r>
              <a:rPr lang="en-US" dirty="0"/>
              <a:t>Three objectives </a:t>
            </a:r>
          </a:p>
          <a:p>
            <a:pPr marL="914400" lvl="1" indent="-514350">
              <a:buFont typeface="+mj-lt"/>
              <a:buAutoNum type="arabicPeriod"/>
            </a:pPr>
            <a:r>
              <a:rPr lang="en-US" dirty="0"/>
              <a:t>Make health care more accessible, safe, and patient centered</a:t>
            </a:r>
          </a:p>
          <a:p>
            <a:pPr marL="914400" lvl="1" indent="-514350">
              <a:buFont typeface="+mj-lt"/>
              <a:buAutoNum type="arabicPeriod"/>
            </a:pPr>
            <a:r>
              <a:rPr lang="en-US" dirty="0"/>
              <a:t>Address environmental, social, and behavioral influences on health and health care</a:t>
            </a:r>
          </a:p>
          <a:p>
            <a:pPr marL="914400" lvl="1" indent="-514350">
              <a:buFont typeface="+mj-lt"/>
              <a:buAutoNum type="arabicPeriod"/>
            </a:pPr>
            <a:r>
              <a:rPr lang="en-US" dirty="0"/>
              <a:t>Make care more affordable </a:t>
            </a:r>
          </a:p>
        </p:txBody>
      </p:sp>
    </p:spTree>
    <p:extLst>
      <p:ext uri="{BB962C8B-B14F-4D97-AF65-F5344CB8AC3E}">
        <p14:creationId xmlns:p14="http://schemas.microsoft.com/office/powerpoint/2010/main" val="236447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4474"/>
            <a:ext cx="7543800" cy="923330"/>
          </a:xfrm>
        </p:spPr>
        <p:txBody>
          <a:bodyPr wrap="square">
            <a:spAutoFit/>
          </a:bodyPr>
          <a:lstStyle/>
          <a:p>
            <a:r>
              <a:rPr lang="en-IN" dirty="0"/>
              <a:t>Affordable Care Act and Quality of Care </a:t>
            </a:r>
            <a:r>
              <a:rPr lang="en-IN" sz="1800" dirty="0"/>
              <a:t>(2 of 2)</a:t>
            </a:r>
            <a:endParaRPr lang="en-US" sz="1800" dirty="0"/>
          </a:p>
        </p:txBody>
      </p:sp>
      <p:sp>
        <p:nvSpPr>
          <p:cNvPr id="3" name="Content Placeholder 2"/>
          <p:cNvSpPr>
            <a:spLocks noGrp="1"/>
          </p:cNvSpPr>
          <p:nvPr>
            <p:ph idx="1"/>
          </p:nvPr>
        </p:nvSpPr>
        <p:spPr>
          <a:xfrm>
            <a:off x="457200" y="1600200"/>
            <a:ext cx="8229600" cy="4708981"/>
          </a:xfrm>
        </p:spPr>
        <p:txBody>
          <a:bodyPr>
            <a:spAutoFit/>
          </a:bodyPr>
          <a:lstStyle/>
          <a:p>
            <a:r>
              <a:rPr lang="en-US" dirty="0"/>
              <a:t>Organizations are incentivized to provide high-quality care in two ways.</a:t>
            </a:r>
          </a:p>
          <a:p>
            <a:pPr lvl="1"/>
            <a:r>
              <a:rPr lang="en-US" dirty="0"/>
              <a:t>Penalized for failing to report quality measures</a:t>
            </a:r>
          </a:p>
          <a:p>
            <a:pPr lvl="1"/>
            <a:r>
              <a:rPr lang="en-US" dirty="0"/>
              <a:t>Sharing in the savings generated by quality measures</a:t>
            </a:r>
          </a:p>
          <a:p>
            <a:r>
              <a:rPr lang="en-US" dirty="0"/>
              <a:t>The number of patient safety and medical errors has decreased since 2010.</a:t>
            </a:r>
          </a:p>
          <a:p>
            <a:r>
              <a:rPr lang="en-US" dirty="0"/>
              <a:t>Patient-Centered Outcomes Research Institute (PCORI).</a:t>
            </a:r>
          </a:p>
        </p:txBody>
      </p:sp>
    </p:spTree>
    <p:extLst>
      <p:ext uri="{BB962C8B-B14F-4D97-AF65-F5344CB8AC3E}">
        <p14:creationId xmlns:p14="http://schemas.microsoft.com/office/powerpoint/2010/main" val="349223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90800" y="384473"/>
            <a:ext cx="3962400" cy="923330"/>
          </a:xfrm>
        </p:spPr>
        <p:txBody>
          <a:bodyPr wrap="square">
            <a:spAutoFit/>
          </a:bodyPr>
          <a:lstStyle/>
          <a:p>
            <a:r>
              <a:rPr lang="en-IN" dirty="0"/>
              <a:t>Learning Objectives </a:t>
            </a:r>
            <a:r>
              <a:rPr lang="en-IN" sz="1800" dirty="0" smtClean="0"/>
              <a:t>(2 </a:t>
            </a:r>
            <a:r>
              <a:rPr lang="en-IN" sz="1800" dirty="0"/>
              <a:t>of 2)</a:t>
            </a:r>
            <a:endParaRPr lang="en-US" sz="1800" dirty="0"/>
          </a:p>
        </p:txBody>
      </p:sp>
      <p:sp>
        <p:nvSpPr>
          <p:cNvPr id="9219" name="Rectangle 3"/>
          <p:cNvSpPr>
            <a:spLocks noGrp="1" noChangeArrowheads="1"/>
          </p:cNvSpPr>
          <p:nvPr>
            <p:ph idx="1"/>
          </p:nvPr>
        </p:nvSpPr>
        <p:spPr>
          <a:xfrm>
            <a:off x="457200" y="1600200"/>
            <a:ext cx="8229600" cy="3342453"/>
          </a:xfrm>
        </p:spPr>
        <p:txBody>
          <a:bodyPr>
            <a:spAutoFit/>
          </a:bodyPr>
          <a:lstStyle/>
          <a:p>
            <a:r>
              <a:rPr lang="en-US" dirty="0"/>
              <a:t>Describe access indicators and measurements</a:t>
            </a:r>
          </a:p>
          <a:p>
            <a:r>
              <a:rPr lang="en-US" dirty="0"/>
              <a:t>The nature, scope, and dimensions of quality</a:t>
            </a:r>
          </a:p>
          <a:p>
            <a:r>
              <a:rPr lang="en-US" dirty="0"/>
              <a:t>Differentiate between quality assurance and quality assessment</a:t>
            </a:r>
          </a:p>
          <a:p>
            <a:r>
              <a:rPr lang="en-US" dirty="0"/>
              <a:t>Implications of the ACA for health care costs, access, and quality</a:t>
            </a:r>
          </a:p>
        </p:txBody>
      </p:sp>
    </p:spTree>
    <p:extLst>
      <p:ext uri="{BB962C8B-B14F-4D97-AF65-F5344CB8AC3E}">
        <p14:creationId xmlns:p14="http://schemas.microsoft.com/office/powerpoint/2010/main" val="3624159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Summary</a:t>
            </a:r>
          </a:p>
        </p:txBody>
      </p:sp>
      <p:sp>
        <p:nvSpPr>
          <p:cNvPr id="3" name="Content Placeholder 2"/>
          <p:cNvSpPr>
            <a:spLocks noGrp="1"/>
          </p:cNvSpPr>
          <p:nvPr>
            <p:ph idx="1"/>
          </p:nvPr>
        </p:nvSpPr>
        <p:spPr>
          <a:xfrm>
            <a:off x="457200" y="1600200"/>
            <a:ext cx="8229600" cy="4327338"/>
          </a:xfrm>
        </p:spPr>
        <p:txBody>
          <a:bodyPr>
            <a:spAutoFit/>
          </a:bodyPr>
          <a:lstStyle/>
          <a:p>
            <a:r>
              <a:rPr lang="en-US" dirty="0"/>
              <a:t>Increasing costs, lack of access, and quality concerns pose the greatest challenges. </a:t>
            </a:r>
          </a:p>
          <a:p>
            <a:r>
              <a:rPr lang="en-US" dirty="0"/>
              <a:t>Lack of universal coverage negatively affects the health status of uninsured groups.</a:t>
            </a:r>
          </a:p>
          <a:p>
            <a:r>
              <a:rPr lang="en-US" dirty="0"/>
              <a:t>Access to medical care is one of the key determinants of health status.</a:t>
            </a:r>
          </a:p>
          <a:p>
            <a:r>
              <a:rPr lang="en-US" dirty="0"/>
              <a:t>Health care quality at the micro and macro levels.</a:t>
            </a:r>
          </a:p>
        </p:txBody>
      </p:sp>
    </p:spTree>
    <p:extLst>
      <p:ext uri="{BB962C8B-B14F-4D97-AF65-F5344CB8AC3E}">
        <p14:creationId xmlns:p14="http://schemas.microsoft.com/office/powerpoint/2010/main" val="32966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00400" y="384472"/>
            <a:ext cx="2743200" cy="923330"/>
          </a:xfrm>
        </p:spPr>
        <p:txBody>
          <a:bodyPr wrap="square">
            <a:spAutoFit/>
          </a:bodyPr>
          <a:lstStyle/>
          <a:p>
            <a:r>
              <a:rPr lang="en-US" dirty="0"/>
              <a:t>Introduction </a:t>
            </a:r>
            <a:r>
              <a:rPr lang="en-US" sz="1800" dirty="0"/>
              <a:t>(1 of 2)</a:t>
            </a:r>
          </a:p>
        </p:txBody>
      </p:sp>
      <p:sp>
        <p:nvSpPr>
          <p:cNvPr id="10243" name="Rectangle 3"/>
          <p:cNvSpPr>
            <a:spLocks noGrp="1" noChangeArrowheads="1"/>
          </p:cNvSpPr>
          <p:nvPr>
            <p:ph idx="1"/>
          </p:nvPr>
        </p:nvSpPr>
        <p:spPr>
          <a:xfrm>
            <a:off x="457200" y="1600200"/>
            <a:ext cx="8229600" cy="3219343"/>
          </a:xfrm>
        </p:spPr>
        <p:txBody>
          <a:bodyPr>
            <a:spAutoFit/>
          </a:bodyPr>
          <a:lstStyle/>
          <a:p>
            <a:r>
              <a:rPr lang="en-US" dirty="0"/>
              <a:t>Three cornerstones of health care delivery</a:t>
            </a:r>
          </a:p>
          <a:p>
            <a:pPr lvl="1"/>
            <a:r>
              <a:rPr lang="en-US" dirty="0"/>
              <a:t>Cost</a:t>
            </a:r>
          </a:p>
          <a:p>
            <a:pPr lvl="1"/>
            <a:r>
              <a:rPr lang="en-US" dirty="0"/>
              <a:t>Access</a:t>
            </a:r>
          </a:p>
          <a:p>
            <a:pPr lvl="1"/>
            <a:r>
              <a:rPr lang="en-US" dirty="0"/>
              <a:t>Quality</a:t>
            </a:r>
          </a:p>
          <a:p>
            <a:r>
              <a:rPr lang="en-US" dirty="0"/>
              <a:t>Expansion of access will increase health care expenditures.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00400" y="384473"/>
            <a:ext cx="2743200" cy="923330"/>
          </a:xfrm>
        </p:spPr>
        <p:txBody>
          <a:bodyPr wrap="square">
            <a:spAutoFit/>
          </a:bodyPr>
          <a:lstStyle/>
          <a:p>
            <a:r>
              <a:rPr lang="en-US" dirty="0"/>
              <a:t>Introduction </a:t>
            </a:r>
            <a:r>
              <a:rPr lang="en-US" sz="1800" dirty="0"/>
              <a:t>(2 of 2)</a:t>
            </a:r>
          </a:p>
        </p:txBody>
      </p:sp>
      <p:sp>
        <p:nvSpPr>
          <p:cNvPr id="11267" name="Rectangle 3"/>
          <p:cNvSpPr>
            <a:spLocks noGrp="1" noChangeArrowheads="1"/>
          </p:cNvSpPr>
          <p:nvPr>
            <p:ph idx="1"/>
          </p:nvPr>
        </p:nvSpPr>
        <p:spPr>
          <a:xfrm>
            <a:off x="457200" y="1600200"/>
            <a:ext cx="8229600" cy="3797963"/>
          </a:xfrm>
        </p:spPr>
        <p:txBody>
          <a:bodyPr>
            <a:spAutoFit/>
          </a:bodyPr>
          <a:lstStyle/>
          <a:p>
            <a:r>
              <a:rPr lang="en-US" dirty="0"/>
              <a:t>Costs of health care from a macro and micro perspective.</a:t>
            </a:r>
          </a:p>
          <a:p>
            <a:r>
              <a:rPr lang="en-US" dirty="0"/>
              <a:t>Equal access to high quality care.</a:t>
            </a:r>
          </a:p>
          <a:p>
            <a:r>
              <a:rPr lang="en-US" dirty="0"/>
              <a:t>Cost is important in the evaluation of quality.</a:t>
            </a:r>
          </a:p>
          <a:p>
            <a:r>
              <a:rPr lang="en-US" dirty="0"/>
              <a:t>Quality </a:t>
            </a:r>
          </a:p>
          <a:p>
            <a:pPr lvl="1"/>
            <a:r>
              <a:rPr lang="en-US" dirty="0"/>
              <a:t>Up-to-date capabilities, evidence-based processes, and measuring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Cost of Health Care</a:t>
            </a:r>
          </a:p>
        </p:txBody>
      </p:sp>
      <p:sp>
        <p:nvSpPr>
          <p:cNvPr id="3" name="Content Placeholder 2"/>
          <p:cNvSpPr>
            <a:spLocks noGrp="1"/>
          </p:cNvSpPr>
          <p:nvPr>
            <p:ph idx="1"/>
          </p:nvPr>
        </p:nvSpPr>
        <p:spPr>
          <a:xfrm>
            <a:off x="457200" y="1600200"/>
            <a:ext cx="8229600" cy="4105739"/>
          </a:xfrm>
        </p:spPr>
        <p:txBody>
          <a:bodyPr>
            <a:spAutoFit/>
          </a:bodyPr>
          <a:lstStyle/>
          <a:p>
            <a:r>
              <a:rPr lang="en-US" dirty="0"/>
              <a:t>Trends in national health expenditures</a:t>
            </a:r>
          </a:p>
          <a:p>
            <a:r>
              <a:rPr lang="en-US" dirty="0"/>
              <a:t>Should health care costs be contained?</a:t>
            </a:r>
          </a:p>
          <a:p>
            <a:pPr lvl="1"/>
            <a:r>
              <a:rPr lang="en-US" dirty="0"/>
              <a:t>Three sources to assess if spending too much</a:t>
            </a:r>
          </a:p>
          <a:p>
            <a:pPr marL="1371600" lvl="2" indent="-514350">
              <a:buFont typeface="+mj-lt"/>
              <a:buAutoNum type="arabicPeriod"/>
            </a:pPr>
            <a:r>
              <a:rPr lang="en-US" sz="2800" dirty="0"/>
              <a:t>International comparisons</a:t>
            </a:r>
          </a:p>
          <a:p>
            <a:pPr marL="1371600" lvl="2" indent="-514350">
              <a:buFont typeface="+mj-lt"/>
              <a:buAutoNum type="arabicPeriod"/>
            </a:pPr>
            <a:r>
              <a:rPr lang="en-US" sz="2800" dirty="0"/>
              <a:t>Rise in private sector health insurance premiums </a:t>
            </a:r>
          </a:p>
          <a:p>
            <a:pPr marL="1371600" lvl="2" indent="-514350">
              <a:buFont typeface="+mj-lt"/>
              <a:buAutoNum type="arabicPeriod"/>
            </a:pPr>
            <a:r>
              <a:rPr lang="en-US" sz="2800" dirty="0"/>
              <a:t>Government spending on health care for beneficiaries</a:t>
            </a:r>
          </a:p>
        </p:txBody>
      </p:sp>
    </p:spTree>
    <p:extLst>
      <p:ext uri="{BB962C8B-B14F-4D97-AF65-F5344CB8AC3E}">
        <p14:creationId xmlns:p14="http://schemas.microsoft.com/office/powerpoint/2010/main" val="396995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4473"/>
            <a:ext cx="5334000" cy="923330"/>
          </a:xfrm>
        </p:spPr>
        <p:txBody>
          <a:bodyPr wrap="square">
            <a:spAutoFit/>
          </a:bodyPr>
          <a:lstStyle/>
          <a:p>
            <a:r>
              <a:rPr lang="en-IN" dirty="0"/>
              <a:t>Reasons for Cost Escalation </a:t>
            </a:r>
            <a:r>
              <a:rPr lang="en-IN" sz="1800" dirty="0"/>
              <a:t>(1 of 3)</a:t>
            </a:r>
            <a:endParaRPr lang="en-US" sz="1800" dirty="0"/>
          </a:p>
        </p:txBody>
      </p:sp>
      <p:sp>
        <p:nvSpPr>
          <p:cNvPr id="3" name="Content Placeholder 2"/>
          <p:cNvSpPr>
            <a:spLocks noGrp="1"/>
          </p:cNvSpPr>
          <p:nvPr>
            <p:ph idx="1"/>
          </p:nvPr>
        </p:nvSpPr>
        <p:spPr>
          <a:xfrm>
            <a:off x="457200" y="1600200"/>
            <a:ext cx="8229600" cy="2948499"/>
          </a:xfrm>
        </p:spPr>
        <p:txBody>
          <a:bodyPr>
            <a:spAutoFit/>
          </a:bodyPr>
          <a:lstStyle/>
          <a:p>
            <a:r>
              <a:rPr lang="en-US" dirty="0"/>
              <a:t>Third-party payment</a:t>
            </a:r>
          </a:p>
          <a:p>
            <a:r>
              <a:rPr lang="en-US" dirty="0"/>
              <a:t>Imperfect market</a:t>
            </a:r>
          </a:p>
          <a:p>
            <a:r>
              <a:rPr lang="en-US" dirty="0"/>
              <a:t>Growth of technology</a:t>
            </a:r>
          </a:p>
          <a:p>
            <a:r>
              <a:rPr lang="en-US" dirty="0"/>
              <a:t>Increase in the elderly population</a:t>
            </a:r>
          </a:p>
          <a:p>
            <a:r>
              <a:rPr lang="en-US" dirty="0"/>
              <a:t>Medical model of health care delivery</a:t>
            </a:r>
          </a:p>
        </p:txBody>
      </p:sp>
    </p:spTree>
    <p:extLst>
      <p:ext uri="{BB962C8B-B14F-4D97-AF65-F5344CB8AC3E}">
        <p14:creationId xmlns:p14="http://schemas.microsoft.com/office/powerpoint/2010/main" val="390375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76200"/>
            <a:ext cx="5486400" cy="923330"/>
          </a:xfrm>
        </p:spPr>
        <p:txBody>
          <a:bodyPr wrap="square">
            <a:spAutoFit/>
          </a:bodyPr>
          <a:lstStyle/>
          <a:p>
            <a:r>
              <a:rPr lang="en-IN" sz="3600" dirty="0"/>
              <a:t>Reasons for Cost Escalation </a:t>
            </a:r>
            <a:r>
              <a:rPr lang="en-IN" sz="1800" dirty="0"/>
              <a:t>(2 of 3)</a:t>
            </a:r>
            <a:endParaRPr lang="en-US" sz="1800" dirty="0"/>
          </a:p>
        </p:txBody>
      </p:sp>
      <p:sp>
        <p:nvSpPr>
          <p:cNvPr id="3" name="Rectangle 2"/>
          <p:cNvSpPr/>
          <p:nvPr/>
        </p:nvSpPr>
        <p:spPr>
          <a:xfrm>
            <a:off x="152400" y="1143000"/>
            <a:ext cx="4365814" cy="1107996"/>
          </a:xfrm>
          <a:prstGeom prst="rect">
            <a:avLst/>
          </a:prstGeom>
        </p:spPr>
        <p:txBody>
          <a:bodyPr wrap="square">
            <a:spAutoFit/>
          </a:bodyPr>
          <a:lstStyle/>
          <a:p>
            <a:pPr algn="ctr"/>
            <a:r>
              <a:rPr lang="en-IN" sz="2200" dirty="0">
                <a:latin typeface="+mj-lt"/>
                <a:cs typeface="Adobe Arabic" panose="02040503050201020203" pitchFamily="18" charset="-78"/>
              </a:rPr>
              <a:t>Figure 12-5 Life expectancy of Americans at birth, age 65, and age 75, 1900–2014 (selected years).</a:t>
            </a:r>
          </a:p>
        </p:txBody>
      </p:sp>
      <p:pic>
        <p:nvPicPr>
          <p:cNvPr id="7" name="Picture 6" descr="1900, 1950, 1970, 1980, 1985, 1990, 1995, 2000, 2005, 2010, and 2014 are marked on the horizontal axis labeled &quot;Year.&quot; The vertical axis labeled &quot;Remaining life expectancy in years,&quot; ranges from 0 to 90, in increments of 10. The remaining life expectancy at birth in 1980, 1985, 1990, 1995, 2000, 2005, 2010, and 2014 are shown as follows: 10.4, 10.6, 10.9, 11.0, 11.4, 11.3, 12.5, and 12.2. The remaining life expectancy at 65 in 1900, 1950, 1970, 1980, 1985, 1990, 1995, 2000, 2005, 2010, and 2014 are shown as follows: 11.9, 13.9, 15.2, 16.4, 16.7, 17.2, 17.4, 18.0, 18.2, 19.3, and 19.3. The remaining life expectancy at 75 in 1900, 1950, 1970, 1980, 1985, 1990, 1995, 2000, 2005, 2010, and 2014 are shown as follows: 47.3, 68.2, 70.8, 73.7, 74.7, 75.4, 75.8, 77.0, 77.4, 81.0, and 7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1" y="2389376"/>
            <a:ext cx="4296846" cy="2958746"/>
          </a:xfrm>
          <a:prstGeom prst="rect">
            <a:avLst/>
          </a:prstGeom>
        </p:spPr>
      </p:pic>
      <p:sp>
        <p:nvSpPr>
          <p:cNvPr id="9" name="TextBox 8"/>
          <p:cNvSpPr txBox="1"/>
          <p:nvPr/>
        </p:nvSpPr>
        <p:spPr>
          <a:xfrm>
            <a:off x="221368" y="5486400"/>
            <a:ext cx="4296846" cy="923330"/>
          </a:xfrm>
          <a:prstGeom prst="rect">
            <a:avLst/>
          </a:prstGeom>
          <a:noFill/>
        </p:spPr>
        <p:txBody>
          <a:bodyPr wrap="square" rtlCol="0">
            <a:spAutoFit/>
          </a:bodyPr>
          <a:lstStyle/>
          <a:p>
            <a:r>
              <a:rPr lang="en-IN" sz="900" dirty="0">
                <a:latin typeface="+mn-lt"/>
              </a:rPr>
              <a:t>Data from National </a:t>
            </a:r>
            <a:r>
              <a:rPr lang="en-IN" sz="900" dirty="0" err="1">
                <a:latin typeface="+mn-lt"/>
              </a:rPr>
              <a:t>Center</a:t>
            </a:r>
            <a:r>
              <a:rPr lang="en-IN" sz="900" dirty="0">
                <a:latin typeface="+mn-lt"/>
              </a:rPr>
              <a:t> for Health Statistics (NCHS). 2002. Health, United States, 2002. Hyattsville, MD: U.S. Department of Health and Human Services. p. 116; National </a:t>
            </a:r>
            <a:r>
              <a:rPr lang="en-IN" sz="900" dirty="0" err="1">
                <a:latin typeface="+mn-lt"/>
              </a:rPr>
              <a:t>Center</a:t>
            </a:r>
            <a:r>
              <a:rPr lang="en-IN" sz="900" dirty="0">
                <a:latin typeface="+mn-lt"/>
              </a:rPr>
              <a:t> for Health Statistics (NCHS). 2010. Health, United States, 2009. Hyattsville, MD: U.S. Department of Health and Human Services. p. 187; National </a:t>
            </a:r>
            <a:r>
              <a:rPr lang="en-IN" sz="900" dirty="0" err="1">
                <a:latin typeface="+mn-lt"/>
              </a:rPr>
              <a:t>Center</a:t>
            </a:r>
            <a:r>
              <a:rPr lang="en-IN" sz="900" dirty="0">
                <a:latin typeface="+mn-lt"/>
              </a:rPr>
              <a:t> for Health Statistics (NCHS). 2016b. Health, United States, 2015. Hyattsville, MD: U.S. Department of Health and Human Services. p. 95.</a:t>
            </a:r>
          </a:p>
        </p:txBody>
      </p:sp>
      <p:sp>
        <p:nvSpPr>
          <p:cNvPr id="10" name="Rectangle 9"/>
          <p:cNvSpPr/>
          <p:nvPr/>
        </p:nvSpPr>
        <p:spPr>
          <a:xfrm>
            <a:off x="4679576" y="1143000"/>
            <a:ext cx="4365814" cy="1107996"/>
          </a:xfrm>
          <a:prstGeom prst="rect">
            <a:avLst/>
          </a:prstGeom>
        </p:spPr>
        <p:txBody>
          <a:bodyPr wrap="square">
            <a:spAutoFit/>
          </a:bodyPr>
          <a:lstStyle/>
          <a:p>
            <a:pPr algn="ctr"/>
            <a:r>
              <a:rPr lang="en-IN" sz="2200" dirty="0">
                <a:latin typeface="+mj-lt"/>
                <a:cs typeface="Adobe Arabic" panose="02040503050201020203" pitchFamily="18" charset="-78"/>
              </a:rPr>
              <a:t>Figure 12-6 Change in U.S. population mix between 1970 and 2014, and projections for 2030.</a:t>
            </a:r>
          </a:p>
        </p:txBody>
      </p:sp>
      <p:pic>
        <p:nvPicPr>
          <p:cNvPr id="8" name="Picture 7" descr="1970, 1980, 1990, 2000, 2007, 2014, and 2030 (projected) are marked on the horizontal axis labeled &quot;Year.&quot; The vertical axis labeled &quot;Percentage of total population,&quot; ranges from 0 to 100, in increments of 20. Change in U.S. population mix in the age group 0 to 24, 25 to 44, 45 to 64, 65 to 84, greater than or equal to 85 in the years 1970, 1980, 1990, 2000, 2007, 2014, and 2030 show that it is more in the age group 0 to 24 and less in ages greater than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454" y="2398196"/>
            <a:ext cx="4176836" cy="2891656"/>
          </a:xfrm>
          <a:prstGeom prst="rect">
            <a:avLst/>
          </a:prstGeom>
        </p:spPr>
      </p:pic>
      <p:sp>
        <p:nvSpPr>
          <p:cNvPr id="2" name="TextBox 1"/>
          <p:cNvSpPr txBox="1"/>
          <p:nvPr/>
        </p:nvSpPr>
        <p:spPr>
          <a:xfrm>
            <a:off x="4639454" y="5452140"/>
            <a:ext cx="4176836" cy="923330"/>
          </a:xfrm>
          <a:prstGeom prst="rect">
            <a:avLst/>
          </a:prstGeom>
          <a:noFill/>
        </p:spPr>
        <p:txBody>
          <a:bodyPr wrap="square" rtlCol="0">
            <a:spAutoFit/>
          </a:bodyPr>
          <a:lstStyle/>
          <a:p>
            <a:r>
              <a:rPr lang="en-IN" sz="900" dirty="0">
                <a:latin typeface="+mn-lt"/>
              </a:rPr>
              <a:t>Data from National </a:t>
            </a:r>
            <a:r>
              <a:rPr lang="en-IN" sz="900" dirty="0" err="1">
                <a:latin typeface="+mn-lt"/>
              </a:rPr>
              <a:t>Center</a:t>
            </a:r>
            <a:r>
              <a:rPr lang="en-IN" sz="900" dirty="0">
                <a:latin typeface="+mn-lt"/>
              </a:rPr>
              <a:t> for Health Statistics (NCHS). 2013. Health, United States, 2012. Hyattsville, MD: U.S. Department of Health and Human Services. p. 45; U.S. Census Bureau. 2000. Projections of the total resident population by 5-year age groups, and sex with special age categories: middle series, 2025 to 2045. Available at: https://www.census.gov/population/projections/files/natproj/summary/np-t3-f.pdf. Accessed April 2017.</a:t>
            </a:r>
          </a:p>
        </p:txBody>
      </p:sp>
    </p:spTree>
    <p:extLst>
      <p:ext uri="{BB962C8B-B14F-4D97-AF65-F5344CB8AC3E}">
        <p14:creationId xmlns:p14="http://schemas.microsoft.com/office/powerpoint/2010/main" val="35109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4473"/>
            <a:ext cx="5334000" cy="923330"/>
          </a:xfrm>
        </p:spPr>
        <p:txBody>
          <a:bodyPr wrap="square">
            <a:spAutoFit/>
          </a:bodyPr>
          <a:lstStyle/>
          <a:p>
            <a:r>
              <a:rPr lang="en-IN" dirty="0"/>
              <a:t>Reasons for Cost Escalation </a:t>
            </a:r>
            <a:r>
              <a:rPr lang="en-IN" sz="1800" dirty="0"/>
              <a:t>(3 of 3)</a:t>
            </a:r>
            <a:endParaRPr lang="en-US" sz="1800" dirty="0"/>
          </a:p>
        </p:txBody>
      </p:sp>
      <p:sp>
        <p:nvSpPr>
          <p:cNvPr id="3" name="Content Placeholder 2"/>
          <p:cNvSpPr>
            <a:spLocks noGrp="1"/>
          </p:cNvSpPr>
          <p:nvPr>
            <p:ph idx="1"/>
          </p:nvPr>
        </p:nvSpPr>
        <p:spPr>
          <a:xfrm>
            <a:off x="457200" y="1600200"/>
            <a:ext cx="8229600" cy="3908762"/>
          </a:xfrm>
        </p:spPr>
        <p:txBody>
          <a:bodyPr>
            <a:spAutoFit/>
          </a:bodyPr>
          <a:lstStyle/>
          <a:p>
            <a:r>
              <a:rPr lang="en-US" dirty="0" err="1"/>
              <a:t>Multipayer</a:t>
            </a:r>
            <a:r>
              <a:rPr lang="en-US" dirty="0"/>
              <a:t> system and administrative costs</a:t>
            </a:r>
          </a:p>
          <a:p>
            <a:r>
              <a:rPr lang="en-US" dirty="0"/>
              <a:t>Defensive medicine</a:t>
            </a:r>
          </a:p>
          <a:p>
            <a:r>
              <a:rPr lang="en-US" dirty="0"/>
              <a:t>Fraud and abuse</a:t>
            </a:r>
          </a:p>
          <a:p>
            <a:pPr lvl="1"/>
            <a:r>
              <a:rPr lang="en-US" dirty="0" err="1"/>
              <a:t>Upcoding</a:t>
            </a:r>
            <a:endParaRPr lang="en-US" dirty="0"/>
          </a:p>
          <a:p>
            <a:pPr lvl="1"/>
            <a:r>
              <a:rPr lang="en-US" dirty="0"/>
              <a:t>Anti-kickback statute</a:t>
            </a:r>
          </a:p>
          <a:p>
            <a:r>
              <a:rPr lang="en-US" dirty="0"/>
              <a:t>Practice variations</a:t>
            </a:r>
          </a:p>
          <a:p>
            <a:pPr lvl="1"/>
            <a:r>
              <a:rPr lang="en-US" dirty="0"/>
              <a:t>Small area variations (SAV</a:t>
            </a:r>
            <a:r>
              <a:rPr lang="en-US" dirty="0" smtClean="0"/>
              <a:t>)</a:t>
            </a:r>
            <a:endParaRPr lang="en-US" dirty="0"/>
          </a:p>
        </p:txBody>
      </p:sp>
    </p:spTree>
    <p:extLst>
      <p:ext uri="{BB962C8B-B14F-4D97-AF65-F5344CB8AC3E}">
        <p14:creationId xmlns:p14="http://schemas.microsoft.com/office/powerpoint/2010/main" val="8318631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1460</TotalTime>
  <Words>1269</Words>
  <Application>Microsoft Macintosh PowerPoint</Application>
  <PresentationFormat>On-screen Show (4:3)</PresentationFormat>
  <Paragraphs>183</Paragraphs>
  <Slides>30</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Adobe Arabic</vt:lpstr>
      <vt:lpstr>Arial</vt:lpstr>
      <vt:lpstr>Calibri</vt:lpstr>
      <vt:lpstr>Custom Design</vt:lpstr>
      <vt:lpstr>Chapter 12</vt:lpstr>
      <vt:lpstr>Learning Objectives (1 of 2)</vt:lpstr>
      <vt:lpstr>Learning Objectives (2 of 2)</vt:lpstr>
      <vt:lpstr>Introduction (1 of 2)</vt:lpstr>
      <vt:lpstr>Introduction (2 of 2)</vt:lpstr>
      <vt:lpstr>Cost of Health Care</vt:lpstr>
      <vt:lpstr>Reasons for Cost Escalation (1 of 3)</vt:lpstr>
      <vt:lpstr>Reasons for Cost Escalation (2 of 3)</vt:lpstr>
      <vt:lpstr>Reasons for Cost Escalation (3 of 3)</vt:lpstr>
      <vt:lpstr>Cost Containment: Regulatory Approaches</vt:lpstr>
      <vt:lpstr>Figure 12-7: Increase in U.S. per capita Medicare spending, selected years, 1970–2014.</vt:lpstr>
      <vt:lpstr>Cost Containment: Competitive Approaches</vt:lpstr>
      <vt:lpstr>Cost Containment under Health Reform</vt:lpstr>
      <vt:lpstr>Access to Care (1 of 2)</vt:lpstr>
      <vt:lpstr>Access to Care (2 of 2)</vt:lpstr>
      <vt:lpstr>Four Main Types of Access</vt:lpstr>
      <vt:lpstr>Measurement and Current Status of Access</vt:lpstr>
      <vt:lpstr>Current State of Access</vt:lpstr>
      <vt:lpstr>PowerPoint Presentation</vt:lpstr>
      <vt:lpstr>PowerPoint Presentation</vt:lpstr>
      <vt:lpstr>Affordable Care Act and Access to Care</vt:lpstr>
      <vt:lpstr>Quality of Care</vt:lpstr>
      <vt:lpstr>Dimensions of Quality</vt:lpstr>
      <vt:lpstr>Quality Assessment and Assurance (1 of 2)</vt:lpstr>
      <vt:lpstr>The Donabedian Model</vt:lpstr>
      <vt:lpstr>Quality Assessment and Assurance (2 of 2)</vt:lpstr>
      <vt:lpstr>Public Reporting of Quality</vt:lpstr>
      <vt:lpstr>Affordable Care Act and Quality of Care (1 of 2)</vt:lpstr>
      <vt:lpstr>Affordable Care Act and Quality of Care (2 of 2)</vt:lpstr>
      <vt:lpstr>Summary</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Elizabeth Ann Berzas</dc:creator>
  <cp:lastModifiedBy>Rachel DiMaggio</cp:lastModifiedBy>
  <cp:revision>250</cp:revision>
  <dcterms:created xsi:type="dcterms:W3CDTF">2004-07-17T12:07:31Z</dcterms:created>
  <dcterms:modified xsi:type="dcterms:W3CDTF">2017-10-04T16:47:44Z</dcterms:modified>
</cp:coreProperties>
</file>