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326" r:id="rId2"/>
    <p:sldId id="353" r:id="rId3"/>
    <p:sldId id="354" r:id="rId4"/>
    <p:sldId id="342" r:id="rId5"/>
    <p:sldId id="355" r:id="rId6"/>
    <p:sldId id="356" r:id="rId7"/>
    <p:sldId id="343" r:id="rId8"/>
    <p:sldId id="365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61" r:id="rId17"/>
    <p:sldId id="366" r:id="rId18"/>
    <p:sldId id="351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DiMaggio" initials="R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20" autoAdjust="0"/>
    <p:restoredTop sz="89954" autoAdjust="0"/>
  </p:normalViewPr>
  <p:slideViewPr>
    <p:cSldViewPr>
      <p:cViewPr>
        <p:scale>
          <a:sx n="100" d="100"/>
          <a:sy n="100" d="100"/>
        </p:scale>
        <p:origin x="6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6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y Moczerniak" userId="482eff44a8730993" providerId="LiveId" clId="{2A2B20A9-6842-4CC2-92FE-0D94CD2D32AD}"/>
    <pc:docChg chg="modSld">
      <pc:chgData name="Kathy Moczerniak" userId="482eff44a8730993" providerId="LiveId" clId="{2A2B20A9-6842-4CC2-92FE-0D94CD2D32AD}" dt="2017-09-15T02:12:16.704" v="1" actId="20577"/>
      <pc:docMkLst>
        <pc:docMk/>
      </pc:docMkLst>
      <pc:sldChg chg="modSp">
        <pc:chgData name="Kathy Moczerniak" userId="482eff44a8730993" providerId="LiveId" clId="{2A2B20A9-6842-4CC2-92FE-0D94CD2D32AD}" dt="2017-09-15T02:12:16.704" v="1" actId="20577"/>
        <pc:sldMkLst>
          <pc:docMk/>
          <pc:sldMk cId="3244940233" sldId="326"/>
        </pc:sldMkLst>
        <pc:spChg chg="mod">
          <ac:chgData name="Kathy Moczerniak" userId="482eff44a8730993" providerId="LiveId" clId="{2A2B20A9-6842-4CC2-92FE-0D94CD2D32AD}" dt="2017-09-15T02:12:16.704" v="1" actId="20577"/>
          <ac:spMkLst>
            <pc:docMk/>
            <pc:sldMk cId="3244940233" sldId="32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886123-19B5-4BC9-9F53-D387EDC1FB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43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86123-19B5-4BC9-9F53-D387EDC1FB6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33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86123-19B5-4BC9-9F53-D387EDC1FB6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50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86123-19B5-4BC9-9F53-D387EDC1FB6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79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86123-19B5-4BC9-9F53-D387EDC1FB6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49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86123-19B5-4BC9-9F53-D387EDC1FB6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84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86123-19B5-4BC9-9F53-D387EDC1FB6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72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86123-19B5-4BC9-9F53-D387EDC1FB6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42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86123-19B5-4BC9-9F53-D387EDC1FB6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11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86123-19B5-4BC9-9F53-D387EDC1FB6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57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86123-19B5-4BC9-9F53-D387EDC1FB6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3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86123-19B5-4BC9-9F53-D387EDC1FB6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20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86123-19B5-4BC9-9F53-D387EDC1FB6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99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86123-19B5-4BC9-9F53-D387EDC1FB6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4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86123-19B5-4BC9-9F53-D387EDC1FB6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49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86123-19B5-4BC9-9F53-D387EDC1FB6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49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86123-19B5-4BC9-9F53-D387EDC1FB6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53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86123-19B5-4BC9-9F53-D387EDC1FB6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66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86123-19B5-4BC9-9F53-D387EDC1FB6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3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5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4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3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0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7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4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8A5AE-3333-44D9-97E2-3C4F313E00D5}" type="datetimeFigureOut">
              <a:rPr lang="en-US" smtClean="0"/>
              <a:pPr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65691-D370-4C29-9794-1CFB52096CD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0114" name="Picture 2" descr="\\fileservehq01\users\Public Health\5_In Production\Shi 2650-1\Ancillaries\Unprepped PPTs\26501_PPBG_text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\\asc-prd-fs03\users\Public Health\5_In Production\Shi Delivering 6e 03775-3\Ancillaries\PPTs\9781284037753_PPBG_text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7"/>
            <a:ext cx="9144000" cy="68560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1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861352"/>
            <a:ext cx="3581400" cy="769441"/>
          </a:xfrm>
        </p:spPr>
        <p:txBody>
          <a:bodyPr wrap="square">
            <a:spAutoFit/>
          </a:bodyPr>
          <a:lstStyle/>
          <a:p>
            <a:r>
              <a:rPr lang="en-US" b="1"/>
              <a:t>Chapter 14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" y="2981085"/>
            <a:ext cx="4038600" cy="1077218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D0D0D"/>
                </a:solidFill>
              </a:rPr>
              <a:t>The Future of Health Services Delivery</a:t>
            </a:r>
          </a:p>
        </p:txBody>
      </p:sp>
    </p:spTree>
    <p:extLst>
      <p:ext uri="{BB962C8B-B14F-4D97-AF65-F5344CB8AC3E}">
        <p14:creationId xmlns:p14="http://schemas.microsoft.com/office/powerpoint/2010/main" val="324494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txBody>
          <a:bodyPr>
            <a:spAutoFit/>
          </a:bodyPr>
          <a:lstStyle/>
          <a:p>
            <a:r>
              <a:rPr lang="en-US" sz="3600" dirty="0"/>
              <a:t>Future of Health Care Reform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17831"/>
          </a:xfrm>
        </p:spPr>
        <p:txBody>
          <a:bodyPr>
            <a:spAutoFit/>
          </a:bodyPr>
          <a:lstStyle/>
          <a:p>
            <a:r>
              <a:rPr lang="en-US" dirty="0"/>
              <a:t>No single-payer system</a:t>
            </a:r>
          </a:p>
          <a:p>
            <a:pPr lvl="1"/>
            <a:r>
              <a:rPr lang="en-US" dirty="0"/>
              <a:t>Issues in establishing a single-payer plan </a:t>
            </a:r>
          </a:p>
          <a:p>
            <a:r>
              <a:rPr lang="en-US" dirty="0"/>
              <a:t>Reforming the reform</a:t>
            </a:r>
          </a:p>
          <a:p>
            <a:pPr lvl="1"/>
            <a:r>
              <a:rPr lang="en-US" dirty="0"/>
              <a:t>Cost of insurance for businesses/individuals</a:t>
            </a:r>
          </a:p>
          <a:p>
            <a:pPr lvl="1"/>
            <a:r>
              <a:rPr lang="en-US" dirty="0"/>
              <a:t>Cost of health care services </a:t>
            </a:r>
          </a:p>
          <a:p>
            <a:r>
              <a:rPr lang="en-US" dirty="0"/>
              <a:t>Universal coverage and access</a:t>
            </a:r>
          </a:p>
        </p:txBody>
      </p:sp>
    </p:spTree>
    <p:extLst>
      <p:ext uri="{BB962C8B-B14F-4D97-AF65-F5344CB8AC3E}">
        <p14:creationId xmlns:p14="http://schemas.microsoft.com/office/powerpoint/2010/main" val="203145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75354"/>
            <a:ext cx="7010400" cy="1200329"/>
          </a:xfrm>
        </p:spPr>
        <p:txBody>
          <a:bodyPr wrap="square">
            <a:spAutoFit/>
          </a:bodyPr>
          <a:lstStyle/>
          <a:p>
            <a:r>
              <a:rPr lang="en-IN" dirty="0"/>
              <a:t>Health Care Delivery Infrastructure of the Future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51961"/>
          </a:xfrm>
        </p:spPr>
        <p:txBody>
          <a:bodyPr>
            <a:spAutoFit/>
          </a:bodyPr>
          <a:lstStyle/>
          <a:p>
            <a:r>
              <a:rPr lang="en-US" dirty="0"/>
              <a:t>Toward population health</a:t>
            </a:r>
          </a:p>
          <a:p>
            <a:pPr lvl="1"/>
            <a:r>
              <a:rPr lang="en-US" dirty="0"/>
              <a:t>Accountable care communities</a:t>
            </a:r>
          </a:p>
          <a:p>
            <a:pPr lvl="1"/>
            <a:r>
              <a:rPr lang="en-US" dirty="0"/>
              <a:t>Vermont blueprint</a:t>
            </a:r>
          </a:p>
          <a:p>
            <a:r>
              <a:rPr lang="en-US" dirty="0"/>
              <a:t>Patient activation</a:t>
            </a:r>
          </a:p>
          <a:p>
            <a:r>
              <a:rPr lang="en-US" dirty="0"/>
              <a:t>Future workforce challenges</a:t>
            </a:r>
          </a:p>
          <a:p>
            <a:pPr lvl="1"/>
            <a:r>
              <a:rPr lang="en-US" dirty="0"/>
              <a:t>Nursing profession</a:t>
            </a:r>
          </a:p>
          <a:p>
            <a:pPr lvl="1"/>
            <a:r>
              <a:rPr lang="en-US" dirty="0"/>
              <a:t>Primary care physicians</a:t>
            </a:r>
          </a:p>
          <a:p>
            <a:pPr lvl="1"/>
            <a:r>
              <a:rPr lang="en-US" dirty="0"/>
              <a:t>Training in geriatrics</a:t>
            </a:r>
          </a:p>
        </p:txBody>
      </p:sp>
    </p:spTree>
    <p:extLst>
      <p:ext uri="{BB962C8B-B14F-4D97-AF65-F5344CB8AC3E}">
        <p14:creationId xmlns:p14="http://schemas.microsoft.com/office/powerpoint/2010/main" val="3037839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txBody>
          <a:bodyPr>
            <a:spAutoFit/>
          </a:bodyPr>
          <a:lstStyle/>
          <a:p>
            <a:r>
              <a:rPr lang="en-US" sz="3600" dirty="0"/>
              <a:t>Future of Long-Term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28631"/>
          </a:xfrm>
        </p:spPr>
        <p:txBody>
          <a:bodyPr>
            <a:spAutoFit/>
          </a:bodyPr>
          <a:lstStyle/>
          <a:p>
            <a:r>
              <a:rPr lang="en-US" dirty="0"/>
              <a:t>Three trends supporting institutional care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number of informal caregivers has been declining relative to elderly population growth.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Serious accident victims, dementia, and serious illnesses will need institutional care.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Current ACA policy penalizes hospitals with excessive readmissions within 30 days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2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45974"/>
            <a:ext cx="6096000" cy="1200329"/>
          </a:xfrm>
        </p:spPr>
        <p:txBody>
          <a:bodyPr wrap="square">
            <a:spAutoFit/>
          </a:bodyPr>
          <a:lstStyle/>
          <a:p>
            <a:r>
              <a:rPr lang="en-IN" dirty="0"/>
              <a:t>Global Threats and International Cooperation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622804"/>
          </a:xfrm>
        </p:spPr>
        <p:txBody>
          <a:bodyPr>
            <a:spAutoFit/>
          </a:bodyPr>
          <a:lstStyle/>
          <a:p>
            <a:r>
              <a:rPr lang="en-US" dirty="0"/>
              <a:t>Disease and disability pose global challenges. </a:t>
            </a:r>
          </a:p>
          <a:p>
            <a:r>
              <a:rPr lang="en-US" dirty="0"/>
              <a:t>Air travel enables infectious diseases to spread. </a:t>
            </a:r>
          </a:p>
          <a:p>
            <a:r>
              <a:rPr lang="en-US" dirty="0"/>
              <a:t>International Health Regulations (IHR).</a:t>
            </a:r>
          </a:p>
          <a:p>
            <a:r>
              <a:rPr lang="en-US" dirty="0"/>
              <a:t>Wars and terrorism. </a:t>
            </a:r>
          </a:p>
          <a:p>
            <a:r>
              <a:rPr lang="en-US" dirty="0"/>
              <a:t>Emerging antibiotic resistance among infectious agents. </a:t>
            </a:r>
          </a:p>
          <a:p>
            <a:r>
              <a:rPr lang="en-US" dirty="0"/>
              <a:t>Biological warfare programs.</a:t>
            </a:r>
          </a:p>
          <a:p>
            <a:r>
              <a:rPr lang="en-US" dirty="0"/>
              <a:t>Health care to millions around the world. </a:t>
            </a:r>
          </a:p>
        </p:txBody>
      </p:sp>
    </p:spTree>
    <p:extLst>
      <p:ext uri="{BB962C8B-B14F-4D97-AF65-F5344CB8AC3E}">
        <p14:creationId xmlns:p14="http://schemas.microsoft.com/office/powerpoint/2010/main" val="99906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txBody>
          <a:bodyPr>
            <a:spAutoFit/>
          </a:bodyPr>
          <a:lstStyle/>
          <a:p>
            <a:r>
              <a:rPr lang="en-US" sz="3600" dirty="0"/>
              <a:t>New Frontiers in Clinical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7638"/>
            <a:ext cx="4038600" cy="3933384"/>
          </a:xfrm>
        </p:spPr>
        <p:txBody>
          <a:bodyPr>
            <a:spAutoFit/>
          </a:bodyPr>
          <a:lstStyle/>
          <a:p>
            <a:r>
              <a:rPr lang="en-US" dirty="0"/>
              <a:t>Genetic medicine</a:t>
            </a:r>
          </a:p>
          <a:p>
            <a:r>
              <a:rPr lang="en-US" dirty="0"/>
              <a:t>Rational drug design </a:t>
            </a:r>
          </a:p>
          <a:p>
            <a:r>
              <a:rPr lang="en-US" dirty="0"/>
              <a:t>Targeted drug delivery </a:t>
            </a:r>
          </a:p>
          <a:p>
            <a:r>
              <a:rPr lang="en-US" dirty="0"/>
              <a:t>Imaging technologies </a:t>
            </a:r>
          </a:p>
          <a:p>
            <a:r>
              <a:rPr lang="en-US" dirty="0"/>
              <a:t>Minimally invasive surgery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417638"/>
            <a:ext cx="3962400" cy="3958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Vaccines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Immunotherapy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Blood substitutes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Xenotransplantation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3D bioprinting 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Regenerative medicine </a:t>
            </a:r>
          </a:p>
        </p:txBody>
      </p:sp>
    </p:spTree>
    <p:extLst>
      <p:ext uri="{BB962C8B-B14F-4D97-AF65-F5344CB8AC3E}">
        <p14:creationId xmlns:p14="http://schemas.microsoft.com/office/powerpoint/2010/main" val="3983101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474"/>
            <a:ext cx="73152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Future of Evidence-Based Health Care </a:t>
            </a:r>
            <a:r>
              <a:rPr lang="en-IN" sz="1800" dirty="0"/>
              <a:t>(1 of 3)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79825"/>
          </a:xfrm>
        </p:spPr>
        <p:txBody>
          <a:bodyPr>
            <a:spAutoFit/>
          </a:bodyPr>
          <a:lstStyle/>
          <a:p>
            <a:r>
              <a:rPr lang="en-US" dirty="0"/>
              <a:t>Strategies for evidence-based care</a:t>
            </a:r>
          </a:p>
          <a:p>
            <a:pPr lvl="1"/>
            <a:r>
              <a:rPr lang="en-US" dirty="0"/>
              <a:t>Leaders must adopt evidence-based guidelines in their organizations. </a:t>
            </a:r>
          </a:p>
          <a:p>
            <a:pPr lvl="1"/>
            <a:r>
              <a:rPr lang="en-US" dirty="0"/>
              <a:t>Systems consultation is a relatively new strategy.</a:t>
            </a:r>
          </a:p>
          <a:p>
            <a:pPr lvl="1"/>
            <a:r>
              <a:rPr lang="en-US" dirty="0"/>
              <a:t>Development of computer-based models incorporating EBM. </a:t>
            </a:r>
          </a:p>
          <a:p>
            <a:pPr lvl="1"/>
            <a:r>
              <a:rPr lang="en-US" dirty="0"/>
              <a:t>Mechanism for auditing and providing feedback. </a:t>
            </a:r>
          </a:p>
          <a:p>
            <a:pPr lvl="1"/>
            <a:r>
              <a:rPr lang="en-US" dirty="0"/>
              <a:t>Future practice guidelines must incorporate economic analysis. </a:t>
            </a:r>
          </a:p>
          <a:p>
            <a:pPr lvl="1"/>
            <a:r>
              <a:rPr lang="en-US" dirty="0"/>
              <a:t>Financial incentives and provider reimbursement.</a:t>
            </a:r>
          </a:p>
        </p:txBody>
      </p:sp>
    </p:spTree>
    <p:extLst>
      <p:ext uri="{BB962C8B-B14F-4D97-AF65-F5344CB8AC3E}">
        <p14:creationId xmlns:p14="http://schemas.microsoft.com/office/powerpoint/2010/main" val="2118117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474"/>
            <a:ext cx="73152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Future of Evidence-Based Health Care </a:t>
            </a:r>
            <a:r>
              <a:rPr lang="en-IN" sz="1800" dirty="0"/>
              <a:t>(2 of 3)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93209"/>
          </a:xfrm>
        </p:spPr>
        <p:txBody>
          <a:bodyPr>
            <a:spAutoFit/>
          </a:bodyPr>
          <a:lstStyle/>
          <a:p>
            <a:r>
              <a:rPr lang="en-US" dirty="0"/>
              <a:t>Strategies for comparative effectiveness and patient-centered research</a:t>
            </a:r>
          </a:p>
          <a:p>
            <a:pPr lvl="1"/>
            <a:r>
              <a:rPr lang="en-US" dirty="0"/>
              <a:t>Seven steps when conducting CER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Identify new and emerging clinical interventions.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Review and synthesize current medical research.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Identify gaps between medical research and clinical practice needs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31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474"/>
            <a:ext cx="73152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Future of Evidence-Based Health Care </a:t>
            </a:r>
            <a:r>
              <a:rPr lang="en-IN" sz="1800" dirty="0"/>
              <a:t>(3 of 3)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34677"/>
          </a:xfrm>
        </p:spPr>
        <p:txBody>
          <a:bodyPr>
            <a:spAutoFit/>
          </a:bodyPr>
          <a:lstStyle/>
          <a:p>
            <a:pPr lvl="1"/>
            <a:r>
              <a:rPr lang="en-US" dirty="0"/>
              <a:t>Seven steps when conducting CER </a:t>
            </a:r>
            <a:r>
              <a:rPr lang="en-US" i="1" dirty="0"/>
              <a:t>(continued)</a:t>
            </a:r>
            <a:endParaRPr lang="en-US" dirty="0"/>
          </a:p>
          <a:p>
            <a:pPr marL="1371600" lvl="2" indent="-457200">
              <a:buFont typeface="+mj-lt"/>
              <a:buAutoNum type="arabicPeriod" startAt="4"/>
            </a:pPr>
            <a:r>
              <a:rPr lang="en-US" dirty="0"/>
              <a:t>Promote and generate new scientific evidence and analytic tools.</a:t>
            </a:r>
          </a:p>
          <a:p>
            <a:pPr marL="1371600" lvl="2" indent="-457200">
              <a:buFont typeface="+mj-lt"/>
              <a:buAutoNum type="arabicPeriod" startAt="4"/>
            </a:pPr>
            <a:r>
              <a:rPr lang="en-US" dirty="0"/>
              <a:t>Train and develop clinical researchers.</a:t>
            </a:r>
          </a:p>
          <a:p>
            <a:pPr marL="1371600" lvl="2" indent="-457200">
              <a:buFont typeface="+mj-lt"/>
              <a:buAutoNum type="arabicPeriod" startAt="4"/>
            </a:pPr>
            <a:r>
              <a:rPr lang="en-US" dirty="0"/>
              <a:t>Translate and disseminate research findings to stakeholders. </a:t>
            </a:r>
          </a:p>
          <a:p>
            <a:pPr marL="1371600" lvl="2" indent="-457200">
              <a:buFont typeface="+mj-lt"/>
              <a:buAutoNum type="arabicPeriod" startAt="4"/>
            </a:pPr>
            <a:r>
              <a:rPr lang="en-US" dirty="0"/>
              <a:t>Reach out to stakeholders via a citizens forum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81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txBody>
          <a:bodyPr>
            <a:spAutoFit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dirty="0"/>
              <a:t>U.S. demographic landscape continues to change.</a:t>
            </a:r>
          </a:p>
          <a:p>
            <a:r>
              <a:rPr lang="en-US" dirty="0"/>
              <a:t>Primary care delivery presents a major obstacle. </a:t>
            </a:r>
          </a:p>
          <a:p>
            <a:r>
              <a:rPr lang="en-US" dirty="0"/>
              <a:t>Financing and delivery of LTC further strains the U.S. system. </a:t>
            </a:r>
          </a:p>
          <a:p>
            <a:r>
              <a:rPr lang="en-US" dirty="0"/>
              <a:t>Technology will play a major role.</a:t>
            </a:r>
          </a:p>
          <a:p>
            <a:r>
              <a:rPr lang="en-US" dirty="0"/>
              <a:t>International threats.</a:t>
            </a:r>
          </a:p>
        </p:txBody>
      </p:sp>
    </p:spTree>
    <p:extLst>
      <p:ext uri="{BB962C8B-B14F-4D97-AF65-F5344CB8AC3E}">
        <p14:creationId xmlns:p14="http://schemas.microsoft.com/office/powerpoint/2010/main" val="295163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384473"/>
            <a:ext cx="39624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Learning Objectives </a:t>
            </a:r>
            <a:r>
              <a:rPr lang="en-IN" sz="1800" dirty="0"/>
              <a:t>(1 of 2)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7338"/>
          </a:xfrm>
        </p:spPr>
        <p:txBody>
          <a:bodyPr>
            <a:spAutoFit/>
          </a:bodyPr>
          <a:lstStyle/>
          <a:p>
            <a:r>
              <a:rPr lang="en-US" dirty="0"/>
              <a:t>Forces of future change in the health care system and how they interface with delivery</a:t>
            </a:r>
          </a:p>
          <a:p>
            <a:r>
              <a:rPr lang="en-US" dirty="0"/>
              <a:t>Assess health care reform in transition in the U.S.</a:t>
            </a:r>
          </a:p>
          <a:p>
            <a:r>
              <a:rPr lang="en-US" dirty="0"/>
              <a:t>Evolving health care delivery infrastructure and the progress in population health</a:t>
            </a:r>
          </a:p>
          <a:p>
            <a:r>
              <a:rPr lang="en-US" dirty="0"/>
              <a:t>Skills needed by nurses, physicians, and other health </a:t>
            </a:r>
            <a:r>
              <a:rPr lang="en-US" dirty="0" smtClean="0"/>
              <a:t>workers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3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384473"/>
            <a:ext cx="39624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Learning Objectives </a:t>
            </a:r>
            <a:r>
              <a:rPr lang="en-IN" sz="1800" dirty="0"/>
              <a:t>(2 of 2)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34896"/>
          </a:xfrm>
        </p:spPr>
        <p:txBody>
          <a:bodyPr>
            <a:spAutoFit/>
          </a:bodyPr>
          <a:lstStyle/>
          <a:p>
            <a:r>
              <a:rPr lang="en-US" dirty="0"/>
              <a:t>Evaluate the future of long-term care</a:t>
            </a:r>
          </a:p>
          <a:p>
            <a:r>
              <a:rPr lang="en-US" dirty="0"/>
              <a:t>Role of international cooperation in dealing with global threats</a:t>
            </a:r>
          </a:p>
          <a:p>
            <a:r>
              <a:rPr lang="en-US" dirty="0"/>
              <a:t>New frontiers in clinical technology</a:t>
            </a:r>
          </a:p>
          <a:p>
            <a:r>
              <a:rPr lang="en-US" dirty="0"/>
              <a:t>Evidence-based health care based on comparative effectiveness research and patient-oriented outcomes </a:t>
            </a:r>
            <a:r>
              <a:rPr lang="en-US" dirty="0" smtClean="0"/>
              <a:t>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9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txBody>
          <a:bodyPr>
            <a:sp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34896"/>
          </a:xfrm>
        </p:spPr>
        <p:txBody>
          <a:bodyPr>
            <a:spAutoFit/>
          </a:bodyPr>
          <a:lstStyle/>
          <a:p>
            <a:r>
              <a:rPr lang="en-US" dirty="0"/>
              <a:t>Erosion of employer-based health insurance. </a:t>
            </a:r>
          </a:p>
          <a:p>
            <a:r>
              <a:rPr lang="en-US" dirty="0"/>
              <a:t>Main ACA beneficiaries were those who obtained Medicaid coverage.</a:t>
            </a:r>
          </a:p>
          <a:p>
            <a:r>
              <a:rPr lang="en-US" dirty="0"/>
              <a:t>Government-sponsored exchanges lowered some premium costs. </a:t>
            </a:r>
          </a:p>
          <a:p>
            <a:r>
              <a:rPr lang="en-US" dirty="0"/>
              <a:t>Adults under age 26 were added to their parents’ health plans. </a:t>
            </a:r>
          </a:p>
        </p:txBody>
      </p:sp>
    </p:spTree>
    <p:extLst>
      <p:ext uri="{BB962C8B-B14F-4D97-AF65-F5344CB8AC3E}">
        <p14:creationId xmlns:p14="http://schemas.microsoft.com/office/powerpoint/2010/main" val="234063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4473"/>
            <a:ext cx="48768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Forces of Future Change </a:t>
            </a:r>
            <a:r>
              <a:rPr lang="en-IN" sz="1800" dirty="0"/>
              <a:t>(1 of 5)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1292"/>
          </a:xfrm>
        </p:spPr>
        <p:txBody>
          <a:bodyPr>
            <a:spAutoFit/>
          </a:bodyPr>
          <a:lstStyle/>
          <a:p>
            <a:r>
              <a:rPr lang="en-US" dirty="0"/>
              <a:t>Eight forces included in the framework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Social and demographic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Political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Economic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Technological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en-US" dirty="0"/>
              <a:t>Informational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en-US" dirty="0"/>
              <a:t>Ecological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en-US" dirty="0"/>
              <a:t>Global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en-US" dirty="0" err="1" smtClean="0"/>
              <a:t>Anthro</a:t>
            </a:r>
            <a:r>
              <a:rPr lang="en-US" dirty="0" smtClean="0"/>
              <a:t>-cultural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1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84473"/>
            <a:ext cx="47244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Forces of Future Change </a:t>
            </a:r>
            <a:r>
              <a:rPr lang="en-IN" sz="1800" dirty="0"/>
              <a:t>(2 of 5)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88675"/>
          </a:xfrm>
        </p:spPr>
        <p:txBody>
          <a:bodyPr>
            <a:spAutoFit/>
          </a:bodyPr>
          <a:lstStyle/>
          <a:p>
            <a:r>
              <a:rPr lang="en-US" dirty="0"/>
              <a:t>Social and demographic forces</a:t>
            </a:r>
          </a:p>
          <a:p>
            <a:pPr lvl="1"/>
            <a:r>
              <a:rPr lang="en-US" dirty="0"/>
              <a:t>Elderly, vulnerable, and those with high-cost health conditions </a:t>
            </a:r>
          </a:p>
          <a:p>
            <a:r>
              <a:rPr lang="en-US" dirty="0"/>
              <a:t>Economic forces</a:t>
            </a:r>
          </a:p>
          <a:p>
            <a:pPr lvl="1"/>
            <a:r>
              <a:rPr lang="en-US" dirty="0"/>
              <a:t>1/3 of Americans stated they were struggling to get by financially.</a:t>
            </a:r>
          </a:p>
          <a:p>
            <a:pPr lvl="1"/>
            <a:r>
              <a:rPr lang="en-US" dirty="0"/>
              <a:t>Federal debt is projected to grow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3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4473"/>
            <a:ext cx="48768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Forces of Future Change </a:t>
            </a:r>
            <a:r>
              <a:rPr lang="en-IN" sz="1800" dirty="0"/>
              <a:t>(3 of 5)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8050"/>
          </a:xfrm>
        </p:spPr>
        <p:txBody>
          <a:bodyPr>
            <a:spAutoFit/>
          </a:bodyPr>
          <a:lstStyle/>
          <a:p>
            <a:r>
              <a:rPr lang="en-US" dirty="0"/>
              <a:t>Trump agenda</a:t>
            </a:r>
          </a:p>
          <a:p>
            <a:pPr lvl="1"/>
            <a:r>
              <a:rPr lang="en-US" dirty="0"/>
              <a:t>Bringing jobs to the U.S. from non-U.S. locations</a:t>
            </a:r>
          </a:p>
          <a:p>
            <a:pPr lvl="1"/>
            <a:r>
              <a:rPr lang="en-US" dirty="0"/>
              <a:t>Development of domestically produced energy </a:t>
            </a:r>
          </a:p>
          <a:p>
            <a:pPr lvl="1"/>
            <a:r>
              <a:rPr lang="en-US" dirty="0"/>
              <a:t>Effects of repealing and replacing the ACA</a:t>
            </a:r>
          </a:p>
          <a:p>
            <a:pPr lvl="1"/>
            <a:r>
              <a:rPr lang="en-US" dirty="0"/>
              <a:t>Border tax </a:t>
            </a:r>
          </a:p>
          <a:p>
            <a:pPr lvl="1"/>
            <a:r>
              <a:rPr lang="en-US" dirty="0"/>
              <a:t>Tax cuts with increase in defense and infrastructure spending </a:t>
            </a:r>
          </a:p>
          <a:p>
            <a:pPr lvl="1"/>
            <a:r>
              <a:rPr lang="en-US" dirty="0"/>
              <a:t>Less regulation</a:t>
            </a:r>
          </a:p>
        </p:txBody>
      </p:sp>
    </p:spTree>
    <p:extLst>
      <p:ext uri="{BB962C8B-B14F-4D97-AF65-F5344CB8AC3E}">
        <p14:creationId xmlns:p14="http://schemas.microsoft.com/office/powerpoint/2010/main" val="320669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84473"/>
            <a:ext cx="47244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Forces of Future Change </a:t>
            </a:r>
            <a:r>
              <a:rPr lang="en-IN" sz="1800" dirty="0" smtClean="0"/>
              <a:t>(4 of 5)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00767"/>
          </a:xfrm>
        </p:spPr>
        <p:txBody>
          <a:bodyPr>
            <a:spAutoFit/>
          </a:bodyPr>
          <a:lstStyle/>
          <a:p>
            <a:r>
              <a:rPr lang="en-US" dirty="0"/>
              <a:t>Political forces</a:t>
            </a:r>
          </a:p>
          <a:p>
            <a:pPr lvl="1"/>
            <a:r>
              <a:rPr lang="en-US" dirty="0"/>
              <a:t>Public policy</a:t>
            </a:r>
          </a:p>
          <a:p>
            <a:r>
              <a:rPr lang="en-US" dirty="0"/>
              <a:t>Technological forces</a:t>
            </a:r>
          </a:p>
          <a:p>
            <a:r>
              <a:rPr lang="en-US" dirty="0"/>
              <a:t>Informational forces</a:t>
            </a:r>
          </a:p>
          <a:p>
            <a:pPr lvl="1"/>
            <a:r>
              <a:rPr lang="en-US" dirty="0"/>
              <a:t>Numerous applications for Information </a:t>
            </a:r>
            <a:r>
              <a:rPr lang="en-US" dirty="0" smtClean="0"/>
              <a:t>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4473"/>
            <a:ext cx="48768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Forces of Future Change </a:t>
            </a:r>
            <a:r>
              <a:rPr lang="en-IN" sz="1800" dirty="0"/>
              <a:t>(5 of 5)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17831"/>
          </a:xfrm>
        </p:spPr>
        <p:txBody>
          <a:bodyPr>
            <a:spAutoFit/>
          </a:bodyPr>
          <a:lstStyle/>
          <a:p>
            <a:r>
              <a:rPr lang="en-US" dirty="0"/>
              <a:t>Ecological forces</a:t>
            </a:r>
          </a:p>
          <a:p>
            <a:pPr lvl="1"/>
            <a:r>
              <a:rPr lang="en-US" dirty="0" err="1"/>
              <a:t>Zoonoses</a:t>
            </a:r>
            <a:endParaRPr lang="en-US" dirty="0"/>
          </a:p>
          <a:p>
            <a:pPr lvl="1"/>
            <a:r>
              <a:rPr lang="en-US" dirty="0"/>
              <a:t>Natural disasters</a:t>
            </a:r>
          </a:p>
          <a:p>
            <a:r>
              <a:rPr lang="en-US" dirty="0"/>
              <a:t>Global forces</a:t>
            </a:r>
          </a:p>
          <a:p>
            <a:pPr lvl="1"/>
            <a:r>
              <a:rPr lang="en-US" dirty="0"/>
              <a:t>Globalization, medical tourism, and telemedicine</a:t>
            </a:r>
          </a:p>
          <a:p>
            <a:r>
              <a:rPr lang="en-US" dirty="0" err="1"/>
              <a:t>Anthro</a:t>
            </a:r>
            <a:r>
              <a:rPr lang="en-US" dirty="0"/>
              <a:t>-cultural </a:t>
            </a:r>
            <a:r>
              <a:rPr lang="en-US" dirty="0" smtClean="0"/>
              <a:t>forces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070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11688</TotalTime>
  <Words>697</Words>
  <Application>Microsoft Macintosh PowerPoint</Application>
  <PresentationFormat>On-screen Show (4:3)</PresentationFormat>
  <Paragraphs>139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Custom Design</vt:lpstr>
      <vt:lpstr>Chapter 14</vt:lpstr>
      <vt:lpstr>Learning Objectives (1 of 2)</vt:lpstr>
      <vt:lpstr>Learning Objectives (2 of 2)</vt:lpstr>
      <vt:lpstr>Introduction</vt:lpstr>
      <vt:lpstr>Forces of Future Change (1 of 5)</vt:lpstr>
      <vt:lpstr>Forces of Future Change (2 of 5)</vt:lpstr>
      <vt:lpstr>Forces of Future Change (3 of 5)</vt:lpstr>
      <vt:lpstr>Forces of Future Change (4 of 5)</vt:lpstr>
      <vt:lpstr>Forces of Future Change (5 of 5)</vt:lpstr>
      <vt:lpstr>Future of Health Care Reform</vt:lpstr>
      <vt:lpstr>Health Care Delivery Infrastructure of the Future</vt:lpstr>
      <vt:lpstr>Future of Long-Term Care</vt:lpstr>
      <vt:lpstr>Global Threats and International Cooperation</vt:lpstr>
      <vt:lpstr>New Frontiers in Clinical Technology</vt:lpstr>
      <vt:lpstr>Future of Evidence-Based Health Care (1 of 3)</vt:lpstr>
      <vt:lpstr>Future of Evidence-Based Health Care (2 of 3)</vt:lpstr>
      <vt:lpstr>Future of Evidence-Based Health Care (3 of 3)</vt:lpstr>
      <vt:lpstr>Summary</vt:lpstr>
    </vt:vector>
  </TitlesOfParts>
  <Company>OLOLRMC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Health Services Delivery</dc:title>
  <dc:creator>EBerzas</dc:creator>
  <cp:lastModifiedBy>Rachel DiMaggio</cp:lastModifiedBy>
  <cp:revision>532</cp:revision>
  <dcterms:created xsi:type="dcterms:W3CDTF">2004-07-22T17:50:51Z</dcterms:created>
  <dcterms:modified xsi:type="dcterms:W3CDTF">2017-10-04T16:48:43Z</dcterms:modified>
</cp:coreProperties>
</file>