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3" r:id="rId2"/>
    <p:sldId id="257" r:id="rId3"/>
    <p:sldId id="264" r:id="rId4"/>
    <p:sldId id="272" r:id="rId5"/>
    <p:sldId id="271" r:id="rId6"/>
    <p:sldId id="273" r:id="rId7"/>
  </p:sldIdLst>
  <p:sldSz cx="12192000" cy="6858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E2654730-F0AC-41CC-8288-29F391C692A4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8A79C9E6-3E65-4F75-ABD2-4EA5ED2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6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1D8CE6-022D-40F9-820A-AC888CE3C7F8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E1A352-E940-460C-B17E-A574922950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2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Model of All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043202" cy="822960"/>
          </a:xfrm>
        </p:spPr>
        <p:txBody>
          <a:bodyPr/>
          <a:lstStyle/>
          <a:p>
            <a:r>
              <a:rPr lang="en-US" dirty="0"/>
              <a:t>Hall’s Iceberg Model of Culture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559088" y="2144078"/>
            <a:ext cx="4754880" cy="822960"/>
          </a:xfrm>
        </p:spPr>
        <p:txBody>
          <a:bodyPr/>
          <a:lstStyle/>
          <a:p>
            <a:r>
              <a:rPr lang="en-US" dirty="0"/>
              <a:t>Taoist Yin Yang Model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57" y="2831571"/>
            <a:ext cx="2826775" cy="2826775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3" y="2967039"/>
            <a:ext cx="3697125" cy="2691308"/>
          </a:xfrm>
        </p:spPr>
      </p:pic>
      <p:sp>
        <p:nvSpPr>
          <p:cNvPr id="19" name="TextBox 18"/>
          <p:cNvSpPr txBox="1"/>
          <p:nvPr/>
        </p:nvSpPr>
        <p:spPr>
          <a:xfrm>
            <a:off x="3052232" y="3207075"/>
            <a:ext cx="98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1400" y="3537841"/>
            <a:ext cx="14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Yang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4866" y="4637881"/>
            <a:ext cx="117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Covert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0466" y="5196681"/>
            <a:ext cx="90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Yin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2333" y="390484"/>
            <a:ext cx="411553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“Essentially, all models are wrong, but some are useful.” </a:t>
            </a:r>
          </a:p>
          <a:p>
            <a:r>
              <a:rPr lang="en-US" sz="2000" dirty="0"/>
              <a:t>- George E. P. Box (1919 – 2013)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44279" y="2831571"/>
            <a:ext cx="3264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Extravert vs Introvert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Behavior vs Belief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Individualism vs Collectivism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Adventurous vs Risk aversion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Software vs. Hardware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Applications vs. Infrastructure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Users vs. Systems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vs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873439"/>
            <a:ext cx="5455921" cy="5111122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Wang’s Simple Model (4P3M)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1305" y="2505456"/>
            <a:ext cx="3996895" cy="3931920"/>
          </a:xfrm>
        </p:spPr>
        <p:txBody>
          <a:bodyPr vert="horz" lIns="45720" tIns="45720" rIns="45720" bIns="45720" rtlCol="0">
            <a:noAutofit/>
          </a:bodyPr>
          <a:lstStyle/>
          <a:p>
            <a:pPr>
              <a:lnSpc>
                <a:spcPct val="7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 An information system is a process that produces information to enable people to make better decisions faster;</a:t>
            </a:r>
          </a:p>
          <a:p>
            <a:pPr>
              <a:lnSpc>
                <a:spcPct val="7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 People perform work activities, produce products, and provide services to customers;</a:t>
            </a:r>
          </a:p>
          <a:p>
            <a:pPr>
              <a:lnSpc>
                <a:spcPct val="7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 An organization and its people ultimately work toward a common purpose</a:t>
            </a:r>
          </a:p>
          <a:p>
            <a:pPr>
              <a:lnSpc>
                <a:spcPct val="7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 In order to improve efficiency and effectiveness, an organization needs to model, measure, and manage its business processes, activities,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7892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Organizational Learning Theory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531" y="2723515"/>
            <a:ext cx="7292385" cy="28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60154" y="6002482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Technology Acceptance Model (TAM)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6886" y="5779160"/>
            <a:ext cx="187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 Success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6408" y="3184921"/>
            <a:ext cx="161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Work System </a:t>
            </a:r>
          </a:p>
          <a:p>
            <a:r>
              <a:rPr lang="en-US" b="1" dirty="0">
                <a:solidFill>
                  <a:srgbClr val="00B050"/>
                </a:solidFill>
              </a:rPr>
              <a:t>Method (WSM)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818" y="4688609"/>
            <a:ext cx="189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Agency Theory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7382" y="1356114"/>
            <a:ext cx="319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Actor Network Theory (ANT)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2073" y="1060367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Technology-Organization-Environment (TOE)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2783" y="5784832"/>
            <a:ext cx="124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SERVQUAL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9338" y="2159959"/>
            <a:ext cx="248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Diffusion of Innovation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9337" y="5016363"/>
            <a:ext cx="20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Institutional Theory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337" y="5344117"/>
            <a:ext cx="2853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Transaction Cost Economics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7382" y="979117"/>
            <a:ext cx="3319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Complex Adaptive System (CAS)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7382" y="646973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Sociotechnical System (STS)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70491" y="6414852"/>
            <a:ext cx="4983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all IS theories, visit http://is.theorizeit.org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62872" y="5760704"/>
            <a:ext cx="156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Design Theory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0812" y="3333137"/>
            <a:ext cx="1738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Organizational </a:t>
            </a:r>
          </a:p>
          <a:p>
            <a:r>
              <a:rPr lang="en-US" b="1" dirty="0">
                <a:solidFill>
                  <a:srgbClr val="00B050"/>
                </a:solidFill>
              </a:rPr>
              <a:t>Learning Theory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13" y="1581105"/>
            <a:ext cx="6516889" cy="42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655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957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 Organization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b="1" dirty="0">
                <a:solidFill>
                  <a:srgbClr val="FFFFFF"/>
                </a:solidFill>
              </a:rPr>
              <a:t>Personal mastery </a:t>
            </a:r>
            <a:r>
              <a:rPr lang="en-US" sz="2000" dirty="0">
                <a:solidFill>
                  <a:srgbClr val="FFFFFF"/>
                </a:solidFill>
              </a:rPr>
              <a:t>is a discipline of continually clarifying and deepening our personal vision, of focusing our energies, of developing patience, and of seeing reality objectively."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b="1" dirty="0">
                <a:solidFill>
                  <a:srgbClr val="FFFFFF"/>
                </a:solidFill>
              </a:rPr>
              <a:t>Mental models </a:t>
            </a:r>
            <a:r>
              <a:rPr lang="en-US" sz="2000" dirty="0">
                <a:solidFill>
                  <a:srgbClr val="FFFFFF"/>
                </a:solidFill>
              </a:rPr>
              <a:t>are deeply ingrained assumptions, generalizations, or even pictures of images that influence how we understand the world and how we take action."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b="1" dirty="0">
                <a:solidFill>
                  <a:srgbClr val="FFFFFF"/>
                </a:solidFill>
              </a:rPr>
              <a:t>Building shared vision </a:t>
            </a:r>
            <a:r>
              <a:rPr lang="en-US" sz="2000" dirty="0">
                <a:solidFill>
                  <a:srgbClr val="FFFFFF"/>
                </a:solidFill>
              </a:rPr>
              <a:t>- a practice of unearthing shared pictures of the future that foster genuine commitment and enrollment rather than compliance."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b="1" dirty="0">
                <a:solidFill>
                  <a:srgbClr val="FFFFFF"/>
                </a:solidFill>
              </a:rPr>
              <a:t>Team learning </a:t>
            </a:r>
            <a:r>
              <a:rPr lang="en-US" sz="2000" dirty="0">
                <a:solidFill>
                  <a:srgbClr val="FFFFFF"/>
                </a:solidFill>
              </a:rPr>
              <a:t>starts with dialogue, the capacity of members of a team to suspend assumptions and enter into genuine thinking together."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b="1" dirty="0">
                <a:solidFill>
                  <a:srgbClr val="FFFFFF"/>
                </a:solidFill>
              </a:rPr>
              <a:t>Systems thinking </a:t>
            </a:r>
            <a:r>
              <a:rPr lang="en-US" sz="2000" dirty="0">
                <a:solidFill>
                  <a:srgbClr val="FFFFFF"/>
                </a:solidFill>
              </a:rPr>
              <a:t>- The Fifth Discipline that integrates the other four."</a:t>
            </a:r>
          </a:p>
        </p:txBody>
      </p:sp>
    </p:spTree>
    <p:extLst>
      <p:ext uri="{BB962C8B-B14F-4D97-AF65-F5344CB8AC3E}">
        <p14:creationId xmlns:p14="http://schemas.microsoft.com/office/powerpoint/2010/main" val="365004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3278</TotalTime>
  <Words>338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Tw Cen MT Condensed</vt:lpstr>
      <vt:lpstr>Wingdings</vt:lpstr>
      <vt:lpstr>Wingdings 3</vt:lpstr>
      <vt:lpstr>Integral</vt:lpstr>
      <vt:lpstr>Backup Slides</vt:lpstr>
      <vt:lpstr>The Simplest Model of All</vt:lpstr>
      <vt:lpstr>Wang’s Simple Model (4P3M)</vt:lpstr>
      <vt:lpstr>Organizational Learning Theory</vt:lpstr>
      <vt:lpstr>PowerPoint Presentation</vt:lpstr>
      <vt:lpstr>Learning Organization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Information Systems</dc:title>
  <dc:creator>Wang, Jay</dc:creator>
  <cp:lastModifiedBy>Wang, Jay</cp:lastModifiedBy>
  <cp:revision>121</cp:revision>
  <cp:lastPrinted>2017-01-11T17:55:19Z</cp:lastPrinted>
  <dcterms:created xsi:type="dcterms:W3CDTF">2016-12-15T13:29:51Z</dcterms:created>
  <dcterms:modified xsi:type="dcterms:W3CDTF">2017-01-15T21:37:33Z</dcterms:modified>
</cp:coreProperties>
</file>