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5"/>
  </p:sldMasterIdLst>
  <p:notesMasterIdLst>
    <p:notesMasterId r:id="rId10"/>
  </p:notesMasterIdLst>
  <p:handoutMasterIdLst>
    <p:handoutMasterId r:id="rId11"/>
  </p:handoutMasterIdLst>
  <p:sldIdLst>
    <p:sldId id="258" r:id="rId6"/>
    <p:sldId id="307" r:id="rId7"/>
    <p:sldId id="372" r:id="rId8"/>
    <p:sldId id="371" r:id="rId9"/>
  </p:sldIdLst>
  <p:sldSz cx="9144000" cy="6858000" type="screen4x3"/>
  <p:notesSz cx="7026275" cy="9312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5759">
          <p15:clr>
            <a:srgbClr val="A4A3A4"/>
          </p15:clr>
        </p15:guide>
      </p15:sldGuideLst>
    </p:ext>
    <p:ext uri="{2D200454-40CA-4A62-9FC3-DE9A4176ACB9}">
      <p15:notesGuideLst xmlns:p15="http://schemas.microsoft.com/office/powerpoint/2012/main">
        <p15:guide id="1" orient="horz" pos="2933" userDrawn="1">
          <p15:clr>
            <a:srgbClr val="A4A3A4"/>
          </p15:clr>
        </p15:guide>
        <p15:guide id="2" pos="2213"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ll, Brad" initials="HB" lastIdx="6" clrIdx="0">
    <p:extLst>
      <p:ext uri="{19B8F6BF-5375-455C-9EA6-DF929625EA0E}">
        <p15:presenceInfo xmlns:p15="http://schemas.microsoft.com/office/powerpoint/2012/main" userId="S-1-5-21-1940666338-227100268-1349548132-1641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CD23"/>
    <a:srgbClr val="9DDA16"/>
    <a:srgbClr val="7F468A"/>
    <a:srgbClr val="8BC50B"/>
    <a:srgbClr val="EBFBFF"/>
    <a:srgbClr val="C5D4FF"/>
    <a:srgbClr val="E0E6D8"/>
    <a:srgbClr val="C6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05" autoAdjust="0"/>
    <p:restoredTop sz="94643" autoAdjust="0"/>
  </p:normalViewPr>
  <p:slideViewPr>
    <p:cSldViewPr snapToGrid="0">
      <p:cViewPr varScale="1">
        <p:scale>
          <a:sx n="67" d="100"/>
          <a:sy n="67" d="100"/>
        </p:scale>
        <p:origin x="1652" y="48"/>
      </p:cViewPr>
      <p:guideLst>
        <p:guide orient="horz"/>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4" d="100"/>
          <a:sy n="74" d="100"/>
        </p:scale>
        <p:origin x="-1330" y="-62"/>
      </p:cViewPr>
      <p:guideLst>
        <p:guide orient="horz" pos="2933"/>
        <p:guide pos="221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4719" cy="465614"/>
          </a:xfrm>
          <a:prstGeom prst="rect">
            <a:avLst/>
          </a:prstGeom>
        </p:spPr>
        <p:txBody>
          <a:bodyPr vert="horz" lIns="93360" tIns="46680" rIns="93360" bIns="46680" rtlCol="0"/>
          <a:lstStyle>
            <a:lvl1pPr algn="l">
              <a:defRPr sz="1200"/>
            </a:lvl1pPr>
          </a:lstStyle>
          <a:p>
            <a:endParaRPr lang="en-US" dirty="0"/>
          </a:p>
        </p:txBody>
      </p:sp>
      <p:sp>
        <p:nvSpPr>
          <p:cNvPr id="3" name="Date Placeholder 2"/>
          <p:cNvSpPr>
            <a:spLocks noGrp="1"/>
          </p:cNvSpPr>
          <p:nvPr>
            <p:ph type="dt" sz="quarter" idx="1"/>
          </p:nvPr>
        </p:nvSpPr>
        <p:spPr>
          <a:xfrm>
            <a:off x="3979930" y="0"/>
            <a:ext cx="3044719" cy="465614"/>
          </a:xfrm>
          <a:prstGeom prst="rect">
            <a:avLst/>
          </a:prstGeom>
        </p:spPr>
        <p:txBody>
          <a:bodyPr vert="horz" lIns="93360" tIns="46680" rIns="93360" bIns="46680" rtlCol="0"/>
          <a:lstStyle>
            <a:lvl1pPr algn="r">
              <a:defRPr sz="1200"/>
            </a:lvl1pPr>
          </a:lstStyle>
          <a:p>
            <a:fld id="{45DC58A4-1F39-4E10-B40C-ECB2E4998083}" type="datetimeFigureOut">
              <a:rPr lang="en-US" smtClean="0"/>
              <a:t>2/21/2019</a:t>
            </a:fld>
            <a:endParaRPr lang="en-US" dirty="0"/>
          </a:p>
        </p:txBody>
      </p:sp>
      <p:sp>
        <p:nvSpPr>
          <p:cNvPr id="4" name="Footer Placeholder 3"/>
          <p:cNvSpPr>
            <a:spLocks noGrp="1"/>
          </p:cNvSpPr>
          <p:nvPr>
            <p:ph type="ftr" sz="quarter" idx="2"/>
          </p:nvPr>
        </p:nvSpPr>
        <p:spPr>
          <a:xfrm>
            <a:off x="0" y="8845045"/>
            <a:ext cx="3044719" cy="465614"/>
          </a:xfrm>
          <a:prstGeom prst="rect">
            <a:avLst/>
          </a:prstGeom>
        </p:spPr>
        <p:txBody>
          <a:bodyPr vert="horz" lIns="93360" tIns="46680" rIns="93360" bIns="4668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9930" y="8845045"/>
            <a:ext cx="3044719" cy="465614"/>
          </a:xfrm>
          <a:prstGeom prst="rect">
            <a:avLst/>
          </a:prstGeom>
        </p:spPr>
        <p:txBody>
          <a:bodyPr vert="horz" lIns="93360" tIns="46680" rIns="93360" bIns="46680" rtlCol="0" anchor="b"/>
          <a:lstStyle>
            <a:lvl1pPr algn="r">
              <a:defRPr sz="1200"/>
            </a:lvl1pPr>
          </a:lstStyle>
          <a:p>
            <a:fld id="{A5BFFE62-8B6F-4B6C-87A1-15BE8E6B70A8}" type="slidenum">
              <a:rPr lang="en-US" smtClean="0"/>
              <a:t>‹#›</a:t>
            </a:fld>
            <a:endParaRPr lang="en-US" dirty="0"/>
          </a:p>
        </p:txBody>
      </p:sp>
    </p:spTree>
    <p:extLst>
      <p:ext uri="{BB962C8B-B14F-4D97-AF65-F5344CB8AC3E}">
        <p14:creationId xmlns:p14="http://schemas.microsoft.com/office/powerpoint/2010/main" val="24165614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4719" cy="465614"/>
          </a:xfrm>
          <a:prstGeom prst="rect">
            <a:avLst/>
          </a:prstGeom>
        </p:spPr>
        <p:txBody>
          <a:bodyPr vert="horz" lIns="93360" tIns="46680" rIns="93360" bIns="46680" rtlCol="0"/>
          <a:lstStyle>
            <a:lvl1pPr algn="l">
              <a:defRPr sz="1200"/>
            </a:lvl1pPr>
          </a:lstStyle>
          <a:p>
            <a:endParaRPr lang="en-US" dirty="0"/>
          </a:p>
        </p:txBody>
      </p:sp>
      <p:sp>
        <p:nvSpPr>
          <p:cNvPr id="3" name="Date Placeholder 2"/>
          <p:cNvSpPr>
            <a:spLocks noGrp="1"/>
          </p:cNvSpPr>
          <p:nvPr>
            <p:ph type="dt" idx="1"/>
          </p:nvPr>
        </p:nvSpPr>
        <p:spPr>
          <a:xfrm>
            <a:off x="3979930" y="0"/>
            <a:ext cx="3044719" cy="465614"/>
          </a:xfrm>
          <a:prstGeom prst="rect">
            <a:avLst/>
          </a:prstGeom>
        </p:spPr>
        <p:txBody>
          <a:bodyPr vert="horz" lIns="93360" tIns="46680" rIns="93360" bIns="46680" rtlCol="0"/>
          <a:lstStyle>
            <a:lvl1pPr algn="r">
              <a:defRPr sz="1200"/>
            </a:lvl1pPr>
          </a:lstStyle>
          <a:p>
            <a:fld id="{24BF3212-CA4A-4372-B18F-FDBCACCE5573}" type="datetimeFigureOut">
              <a:rPr lang="en-US" smtClean="0"/>
              <a:t>2/21/2019</a:t>
            </a:fld>
            <a:endParaRPr lang="en-US" dirty="0"/>
          </a:p>
        </p:txBody>
      </p:sp>
      <p:sp>
        <p:nvSpPr>
          <p:cNvPr id="4" name="Slide Image Placeholder 3"/>
          <p:cNvSpPr>
            <a:spLocks noGrp="1" noRot="1" noChangeAspect="1"/>
          </p:cNvSpPr>
          <p:nvPr>
            <p:ph type="sldImg" idx="2"/>
          </p:nvPr>
        </p:nvSpPr>
        <p:spPr>
          <a:xfrm>
            <a:off x="1184275" y="698500"/>
            <a:ext cx="4657725" cy="3492500"/>
          </a:xfrm>
          <a:prstGeom prst="rect">
            <a:avLst/>
          </a:prstGeom>
          <a:noFill/>
          <a:ln w="12700">
            <a:solidFill>
              <a:prstClr val="black"/>
            </a:solidFill>
          </a:ln>
        </p:spPr>
        <p:txBody>
          <a:bodyPr vert="horz" lIns="93360" tIns="46680" rIns="93360" bIns="46680" rtlCol="0" anchor="ctr"/>
          <a:lstStyle/>
          <a:p>
            <a:endParaRPr lang="en-US" dirty="0"/>
          </a:p>
        </p:txBody>
      </p:sp>
      <p:sp>
        <p:nvSpPr>
          <p:cNvPr id="5" name="Notes Placeholder 4"/>
          <p:cNvSpPr>
            <a:spLocks noGrp="1"/>
          </p:cNvSpPr>
          <p:nvPr>
            <p:ph type="body" sz="quarter" idx="3"/>
          </p:nvPr>
        </p:nvSpPr>
        <p:spPr>
          <a:xfrm>
            <a:off x="702628" y="4423331"/>
            <a:ext cx="5621020" cy="4190524"/>
          </a:xfrm>
          <a:prstGeom prst="rect">
            <a:avLst/>
          </a:prstGeom>
        </p:spPr>
        <p:txBody>
          <a:bodyPr vert="horz" lIns="93360" tIns="46680" rIns="93360" bIns="4668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5045"/>
            <a:ext cx="3044719" cy="465614"/>
          </a:xfrm>
          <a:prstGeom prst="rect">
            <a:avLst/>
          </a:prstGeom>
        </p:spPr>
        <p:txBody>
          <a:bodyPr vert="horz" lIns="93360" tIns="46680" rIns="93360" bIns="4668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9930" y="8845045"/>
            <a:ext cx="3044719" cy="465614"/>
          </a:xfrm>
          <a:prstGeom prst="rect">
            <a:avLst/>
          </a:prstGeom>
        </p:spPr>
        <p:txBody>
          <a:bodyPr vert="horz" lIns="93360" tIns="46680" rIns="93360" bIns="46680" rtlCol="0" anchor="b"/>
          <a:lstStyle>
            <a:lvl1pPr algn="r">
              <a:defRPr sz="1200"/>
            </a:lvl1pPr>
          </a:lstStyle>
          <a:p>
            <a:fld id="{6FCCDFB8-CE1E-4CEA-A9A7-0392F69410F3}" type="slidenum">
              <a:rPr lang="en-US" smtClean="0"/>
              <a:t>‹#›</a:t>
            </a:fld>
            <a:endParaRPr lang="en-US" dirty="0"/>
          </a:p>
        </p:txBody>
      </p:sp>
    </p:spTree>
    <p:extLst>
      <p:ext uri="{BB962C8B-B14F-4D97-AF65-F5344CB8AC3E}">
        <p14:creationId xmlns:p14="http://schemas.microsoft.com/office/powerpoint/2010/main" val="4054868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mitrecorp" TargetMode="External"/><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mitre.org/" TargetMode="External"/><Relationship Id="rId2" Type="http://schemas.openxmlformats.org/officeDocument/2006/relationships/hyperlink" Target="http://twitter.com/MITREcorp" TargetMode="External"/><Relationship Id="rId1" Type="http://schemas.openxmlformats.org/officeDocument/2006/relationships/slideMaster" Target="../slideMasters/slideMaster1.xml"/><Relationship Id="rId6" Type="http://schemas.openxmlformats.org/officeDocument/2006/relationships/hyperlink" Target="http://www.linkedin.com/company/mitre" TargetMode="External"/><Relationship Id="rId11" Type="http://schemas.openxmlformats.org/officeDocument/2006/relationships/image" Target="../media/image6.png"/><Relationship Id="rId5" Type="http://schemas.openxmlformats.org/officeDocument/2006/relationships/image" Target="../media/image3.jpeg"/><Relationship Id="rId10" Type="http://schemas.openxmlformats.org/officeDocument/2006/relationships/hyperlink" Target="https://plus.google.com/+MitreOrgFFRDCs/posts" TargetMode="External"/><Relationship Id="rId4" Type="http://schemas.openxmlformats.org/officeDocument/2006/relationships/hyperlink" Target="http://www.facebook.com/MITREcorp" TargetMode="External"/><Relationship Id="rId9"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Text Box 34"/>
          <p:cNvSpPr txBox="1">
            <a:spLocks noChangeArrowheads="1"/>
          </p:cNvSpPr>
          <p:nvPr userDrawn="1"/>
        </p:nvSpPr>
        <p:spPr bwMode="auto">
          <a:xfrm>
            <a:off x="757146" y="6533104"/>
            <a:ext cx="2550698" cy="215444"/>
          </a:xfrm>
          <a:prstGeom prst="rect">
            <a:avLst/>
          </a:prstGeom>
          <a:noFill/>
          <a:ln w="9525">
            <a:noFill/>
            <a:miter lim="800000"/>
            <a:headEnd/>
            <a:tailEnd/>
          </a:ln>
          <a:effectLst/>
        </p:spPr>
        <p:txBody>
          <a:bodyPr wrap="none">
            <a:spAutoFit/>
          </a:bodyPr>
          <a:lstStyle/>
          <a:p>
            <a:pPr algn="r">
              <a:lnSpc>
                <a:spcPct val="100000"/>
              </a:lnSpc>
              <a:spcAft>
                <a:spcPct val="0"/>
              </a:spcAft>
              <a:buClrTx/>
            </a:pPr>
            <a:r>
              <a:rPr lang="en-US" altLang="en-US" sz="800" b="0" dirty="0">
                <a:solidFill>
                  <a:schemeClr val="tx1">
                    <a:lumMod val="50000"/>
                    <a:lumOff val="50000"/>
                  </a:schemeClr>
                </a:solidFill>
                <a:latin typeface="Arial" pitchFamily="34" charset="0"/>
                <a:cs typeface="Arial" pitchFamily="34" charset="0"/>
              </a:rPr>
              <a:t>© 2018</a:t>
            </a:r>
            <a:r>
              <a:rPr lang="en-US" altLang="en-US" sz="800" b="0" baseline="0" dirty="0">
                <a:solidFill>
                  <a:schemeClr val="tx1">
                    <a:lumMod val="50000"/>
                    <a:lumOff val="50000"/>
                  </a:schemeClr>
                </a:solidFill>
                <a:latin typeface="Arial" pitchFamily="34" charset="0"/>
                <a:cs typeface="Arial" pitchFamily="34" charset="0"/>
              </a:rPr>
              <a:t> </a:t>
            </a:r>
            <a:r>
              <a:rPr lang="en-US" altLang="en-US" sz="800" b="0" dirty="0">
                <a:solidFill>
                  <a:schemeClr val="tx1">
                    <a:lumMod val="50000"/>
                    <a:lumOff val="50000"/>
                  </a:schemeClr>
                </a:solidFill>
                <a:latin typeface="Arial" pitchFamily="34" charset="0"/>
                <a:cs typeface="Arial" pitchFamily="34" charset="0"/>
              </a:rPr>
              <a:t>The MITRE Corporation. All rights reserved.</a:t>
            </a:r>
          </a:p>
        </p:txBody>
      </p:sp>
      <p:sp>
        <p:nvSpPr>
          <p:cNvPr id="8" name="Rectangle 4"/>
          <p:cNvSpPr>
            <a:spLocks noGrp="1" noChangeArrowheads="1"/>
          </p:cNvSpPr>
          <p:nvPr>
            <p:ph type="subTitle" idx="1" hasCustomPrompt="1"/>
          </p:nvPr>
        </p:nvSpPr>
        <p:spPr>
          <a:xfrm>
            <a:off x="783116" y="2568939"/>
            <a:ext cx="4602163" cy="389922"/>
          </a:xfrm>
        </p:spPr>
        <p:txBody>
          <a:bodyPr anchor="ctr"/>
          <a:lstStyle>
            <a:lvl1pPr marL="0" indent="0">
              <a:buFont typeface="Wingdings" pitchFamily="2" charset="2"/>
              <a:buNone/>
              <a:defRPr b="1" spc="0" baseline="0">
                <a:solidFill>
                  <a:schemeClr val="tx2"/>
                </a:solidFill>
                <a:latin typeface="Arial" pitchFamily="34" charset="0"/>
                <a:cs typeface="Arial" pitchFamily="34" charset="0"/>
              </a:defRPr>
            </a:lvl1pPr>
          </a:lstStyle>
          <a:p>
            <a:r>
              <a:rPr lang="en-US" altLang="en-US" dirty="0"/>
              <a:t>Author</a:t>
            </a:r>
          </a:p>
        </p:txBody>
      </p:sp>
      <p:sp>
        <p:nvSpPr>
          <p:cNvPr id="9" name="Rectangle 9"/>
          <p:cNvSpPr>
            <a:spLocks noGrp="1" noChangeArrowheads="1"/>
          </p:cNvSpPr>
          <p:nvPr>
            <p:ph type="ctrTitle" sz="quarter" hasCustomPrompt="1"/>
          </p:nvPr>
        </p:nvSpPr>
        <p:spPr>
          <a:xfrm>
            <a:off x="757146" y="368932"/>
            <a:ext cx="7246620" cy="1981200"/>
          </a:xfrm>
        </p:spPr>
        <p:txBody>
          <a:bodyPr anchor="b" anchorCtr="0">
            <a:normAutofit/>
          </a:bodyPr>
          <a:lstStyle>
            <a:lvl1pPr algn="l">
              <a:lnSpc>
                <a:spcPts val="4400"/>
              </a:lnSpc>
              <a:defRPr sz="4000" b="1">
                <a:solidFill>
                  <a:schemeClr val="tx2"/>
                </a:solidFill>
                <a:latin typeface="Arial" pitchFamily="34" charset="0"/>
                <a:cs typeface="Arial" pitchFamily="34" charset="0"/>
              </a:defRPr>
            </a:lvl1pPr>
          </a:lstStyle>
          <a:p>
            <a:r>
              <a:rPr lang="en-US" dirty="0"/>
              <a:t>Title here</a:t>
            </a:r>
          </a:p>
        </p:txBody>
      </p:sp>
      <p:cxnSp>
        <p:nvCxnSpPr>
          <p:cNvPr id="15" name="Straight Connector 14"/>
          <p:cNvCxnSpPr/>
          <p:nvPr userDrawn="1"/>
        </p:nvCxnSpPr>
        <p:spPr bwMode="auto">
          <a:xfrm>
            <a:off x="823649" y="2448468"/>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cxnSp>
        <p:nvCxnSpPr>
          <p:cNvPr id="16" name="Straight Connector 15"/>
          <p:cNvCxnSpPr/>
          <p:nvPr userDrawn="1"/>
        </p:nvCxnSpPr>
        <p:spPr bwMode="auto">
          <a:xfrm>
            <a:off x="823649" y="6534227"/>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00433" y="6250820"/>
            <a:ext cx="670505" cy="243820"/>
          </a:xfrm>
          <a:prstGeom prst="rect">
            <a:avLst/>
          </a:prstGeom>
        </p:spPr>
      </p:pic>
      <p:sp>
        <p:nvSpPr>
          <p:cNvPr id="11" name="TextBox 10"/>
          <p:cNvSpPr txBox="1"/>
          <p:nvPr userDrawn="1"/>
        </p:nvSpPr>
        <p:spPr>
          <a:xfrm>
            <a:off x="7324431" y="64168"/>
            <a:ext cx="1604210"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600"/>
              </a:spcAft>
              <a:buClrTx/>
              <a:buSzTx/>
              <a:buFontTx/>
              <a:buNone/>
              <a:tabLst/>
              <a:defRPr/>
            </a:pPr>
            <a:r>
              <a:rPr lang="en-US" sz="1000" dirty="0">
                <a:solidFill>
                  <a:srgbClr val="C1CD23"/>
                </a:solidFill>
                <a:latin typeface="Arial" pitchFamily="34" charset="0"/>
              </a:rPr>
              <a:t>|</a:t>
            </a:r>
            <a:r>
              <a:rPr lang="en-US" sz="1000" dirty="0">
                <a:latin typeface="Arial" pitchFamily="34" charset="0"/>
              </a:rPr>
              <a:t> </a:t>
            </a:r>
            <a:fld id="{295008BC-DA31-4D19-837B-EFA4386B05F5}" type="slidenum">
              <a:rPr lang="en-US" sz="1000" smtClean="0">
                <a:solidFill>
                  <a:schemeClr val="tx1">
                    <a:lumMod val="50000"/>
                    <a:lumOff val="50000"/>
                  </a:schemeClr>
                </a:solidFill>
                <a:latin typeface="Arial" pitchFamily="34" charset="0"/>
              </a:rPr>
              <a:pPr marL="0" marR="0" indent="0" algn="r" defTabSz="914400" rtl="0" eaLnBrk="1" fontAlgn="auto" latinLnBrk="0" hangingPunct="1">
                <a:lnSpc>
                  <a:spcPct val="100000"/>
                </a:lnSpc>
                <a:spcBef>
                  <a:spcPts val="0"/>
                </a:spcBef>
                <a:spcAft>
                  <a:spcPts val="600"/>
                </a:spcAft>
                <a:buClrTx/>
                <a:buSzTx/>
                <a:buFontTx/>
                <a:buNone/>
                <a:tabLst/>
                <a:defRPr/>
              </a:pPr>
              <a:t>‹#›</a:t>
            </a:fld>
            <a:r>
              <a:rPr lang="en-US" sz="1000" dirty="0">
                <a:latin typeface="Arial" pitchFamily="34" charset="0"/>
              </a:rPr>
              <a:t> </a:t>
            </a:r>
            <a:r>
              <a:rPr lang="en-US" sz="1000" dirty="0">
                <a:solidFill>
                  <a:srgbClr val="C1CD23"/>
                </a:solidFill>
                <a:latin typeface="Arial" pitchFamily="34" charset="0"/>
              </a:rPr>
              <a:t>|</a:t>
            </a:r>
            <a:r>
              <a:rPr lang="en-US" sz="1000" dirty="0">
                <a:ea typeface="Verdana" pitchFamily="34" charset="0"/>
                <a:cs typeface="Verdana" pitchFamily="34" charset="0"/>
              </a:rPr>
              <a:t> </a:t>
            </a:r>
          </a:p>
        </p:txBody>
      </p:sp>
      <p:grpSp>
        <p:nvGrpSpPr>
          <p:cNvPr id="13" name="Group 12"/>
          <p:cNvGrpSpPr/>
          <p:nvPr userDrawn="1"/>
        </p:nvGrpSpPr>
        <p:grpSpPr>
          <a:xfrm>
            <a:off x="81480" y="0"/>
            <a:ext cx="99589" cy="6858000"/>
            <a:chOff x="0" y="0"/>
            <a:chExt cx="407324" cy="6858000"/>
          </a:xfrm>
        </p:grpSpPr>
        <p:sp>
          <p:nvSpPr>
            <p:cNvPr id="17" name="Rectangle 16"/>
            <p:cNvSpPr/>
            <p:nvPr/>
          </p:nvSpPr>
          <p:spPr bwMode="auto">
            <a:xfrm>
              <a:off x="0" y="0"/>
              <a:ext cx="407324" cy="2398143"/>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18" name="Rectangle 17"/>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600" y="274638"/>
            <a:ext cx="8229600" cy="868362"/>
          </a:xfrm>
          <a:prstGeom prst="rect">
            <a:avLst/>
          </a:prstGeom>
        </p:spPr>
        <p:txBody>
          <a:bodyPr vert="horz" lIns="91440" tIns="45720" rIns="91440" bIns="45720" rtlCol="0" anchor="ctr" anchorCtr="0">
            <a:normAutofit/>
          </a:bodyPr>
          <a:lstStyle>
            <a:lvl1pPr>
              <a:lnSpc>
                <a:spcPts val="3200"/>
              </a:lnSpc>
              <a:defRPr lang="en-US"/>
            </a:lvl1pPr>
          </a:lstStyle>
          <a:p>
            <a:r>
              <a:rPr lang="en-US"/>
              <a:t>Click to edit Master title style</a:t>
            </a:r>
          </a:p>
        </p:txBody>
      </p:sp>
      <p:sp>
        <p:nvSpPr>
          <p:cNvPr id="8" name="Text Placeholder 2"/>
          <p:cNvSpPr>
            <a:spLocks noGrp="1"/>
          </p:cNvSpPr>
          <p:nvPr>
            <p:ph idx="1"/>
          </p:nvPr>
        </p:nvSpPr>
        <p:spPr>
          <a:xfrm>
            <a:off x="609600" y="1447800"/>
            <a:ext cx="82296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Header Layout">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89467" y="6509438"/>
            <a:ext cx="670505" cy="243820"/>
          </a:xfrm>
          <a:prstGeom prst="rect">
            <a:avLst/>
          </a:prstGeom>
        </p:spPr>
      </p:pic>
      <p:sp>
        <p:nvSpPr>
          <p:cNvPr id="20" name="TextBox 19"/>
          <p:cNvSpPr txBox="1"/>
          <p:nvPr userDrawn="1"/>
        </p:nvSpPr>
        <p:spPr>
          <a:xfrm>
            <a:off x="7139704" y="64168"/>
            <a:ext cx="1604210"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600"/>
              </a:spcAft>
              <a:buClrTx/>
              <a:buSzTx/>
              <a:buFontTx/>
              <a:buNone/>
              <a:tabLst/>
              <a:defRPr/>
            </a:pPr>
            <a:r>
              <a:rPr lang="en-US" sz="1000" dirty="0">
                <a:solidFill>
                  <a:srgbClr val="C1CD23"/>
                </a:solidFill>
                <a:latin typeface="Arial" pitchFamily="34" charset="0"/>
              </a:rPr>
              <a:t>|</a:t>
            </a:r>
            <a:r>
              <a:rPr lang="en-US" sz="1000" dirty="0">
                <a:latin typeface="Arial" pitchFamily="34" charset="0"/>
              </a:rPr>
              <a:t> </a:t>
            </a:r>
            <a:fld id="{295008BC-DA31-4D19-837B-EFA4386B05F5}" type="slidenum">
              <a:rPr lang="en-US" sz="1000" smtClean="0">
                <a:solidFill>
                  <a:schemeClr val="tx1">
                    <a:lumMod val="50000"/>
                    <a:lumOff val="50000"/>
                  </a:schemeClr>
                </a:solidFill>
                <a:latin typeface="Arial" pitchFamily="34" charset="0"/>
              </a:rPr>
              <a:pPr marL="0" marR="0" indent="0" algn="r" defTabSz="914400" rtl="0" eaLnBrk="1" fontAlgn="auto" latinLnBrk="0" hangingPunct="1">
                <a:lnSpc>
                  <a:spcPct val="100000"/>
                </a:lnSpc>
                <a:spcBef>
                  <a:spcPts val="0"/>
                </a:spcBef>
                <a:spcAft>
                  <a:spcPts val="600"/>
                </a:spcAft>
                <a:buClrTx/>
                <a:buSzTx/>
                <a:buFontTx/>
                <a:buNone/>
                <a:tabLst/>
                <a:defRPr/>
              </a:pPr>
              <a:t>‹#›</a:t>
            </a:fld>
            <a:r>
              <a:rPr lang="en-US" sz="1000" dirty="0">
                <a:latin typeface="Arial" pitchFamily="34" charset="0"/>
              </a:rPr>
              <a:t> </a:t>
            </a:r>
            <a:r>
              <a:rPr lang="en-US" sz="1000" dirty="0">
                <a:solidFill>
                  <a:srgbClr val="C1CD23"/>
                </a:solidFill>
                <a:latin typeface="Arial" pitchFamily="34" charset="0"/>
              </a:rPr>
              <a:t>|</a:t>
            </a:r>
            <a:r>
              <a:rPr lang="en-US" sz="1000" dirty="0">
                <a:ea typeface="Verdana" pitchFamily="34" charset="0"/>
                <a:cs typeface="Verdana" pitchFamily="34" charset="0"/>
              </a:rPr>
              <a:t> </a:t>
            </a:r>
          </a:p>
        </p:txBody>
      </p:sp>
      <p:grpSp>
        <p:nvGrpSpPr>
          <p:cNvPr id="3" name="Group 2"/>
          <p:cNvGrpSpPr/>
          <p:nvPr userDrawn="1"/>
        </p:nvGrpSpPr>
        <p:grpSpPr>
          <a:xfrm>
            <a:off x="803562" y="2057400"/>
            <a:ext cx="7536873" cy="2743200"/>
            <a:chOff x="685800" y="2057400"/>
            <a:chExt cx="10744200" cy="2743200"/>
          </a:xfrm>
        </p:grpSpPr>
        <p:cxnSp>
          <p:nvCxnSpPr>
            <p:cNvPr id="24" name="Straight Connector 23"/>
            <p:cNvCxnSpPr/>
            <p:nvPr userDrawn="1"/>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26" name="Rectangle 9"/>
          <p:cNvSpPr>
            <a:spLocks noGrp="1" noChangeArrowheads="1"/>
          </p:cNvSpPr>
          <p:nvPr>
            <p:ph type="ctrTitle" sz="quarter" hasCustomPrompt="1"/>
          </p:nvPr>
        </p:nvSpPr>
        <p:spPr>
          <a:xfrm>
            <a:off x="923636" y="2424417"/>
            <a:ext cx="7333674" cy="2013359"/>
          </a:xfrm>
        </p:spPr>
        <p:txBody>
          <a:bodyPr anchor="ctr" anchorCtr="0">
            <a:noAutofit/>
          </a:bodyPr>
          <a:lstStyle>
            <a:lvl1pPr algn="ctr">
              <a:lnSpc>
                <a:spcPts val="4400"/>
              </a:lnSpc>
              <a:defRPr sz="3600" b="1">
                <a:solidFill>
                  <a:schemeClr val="tx2"/>
                </a:solidFill>
                <a:latin typeface="Arial" pitchFamily="34" charset="0"/>
                <a:cs typeface="Times New Roman" pitchFamily="18" charset="0"/>
              </a:defRPr>
            </a:lvl1pPr>
          </a:lstStyle>
          <a:p>
            <a:r>
              <a:rPr lang="en-US" dirty="0"/>
              <a:t>Divider Slide – Section Title here</a:t>
            </a:r>
          </a:p>
        </p:txBody>
      </p:sp>
      <p:grpSp>
        <p:nvGrpSpPr>
          <p:cNvPr id="15" name="Group 14"/>
          <p:cNvGrpSpPr/>
          <p:nvPr userDrawn="1"/>
        </p:nvGrpSpPr>
        <p:grpSpPr>
          <a:xfrm>
            <a:off x="81480" y="0"/>
            <a:ext cx="99589" cy="6858000"/>
            <a:chOff x="1" y="0"/>
            <a:chExt cx="380999" cy="6858000"/>
          </a:xfrm>
        </p:grpSpPr>
        <p:sp>
          <p:nvSpPr>
            <p:cNvPr id="16" name="Rectangle 15"/>
            <p:cNvSpPr/>
            <p:nvPr/>
          </p:nvSpPr>
          <p:spPr bwMode="auto">
            <a:xfrm>
              <a:off x="1" y="0"/>
              <a:ext cx="380999" cy="3276600"/>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21" name="Rectangle 20"/>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grpSp>
      <p:grpSp>
        <p:nvGrpSpPr>
          <p:cNvPr id="27" name="Group 26"/>
          <p:cNvGrpSpPr/>
          <p:nvPr userDrawn="1"/>
        </p:nvGrpSpPr>
        <p:grpSpPr>
          <a:xfrm>
            <a:off x="8961423" y="0"/>
            <a:ext cx="99589" cy="6858000"/>
            <a:chOff x="1" y="0"/>
            <a:chExt cx="380999" cy="6858000"/>
          </a:xfrm>
        </p:grpSpPr>
        <p:sp>
          <p:nvSpPr>
            <p:cNvPr id="28" name="Rectangle 27"/>
            <p:cNvSpPr/>
            <p:nvPr/>
          </p:nvSpPr>
          <p:spPr bwMode="auto">
            <a:xfrm>
              <a:off x="1" y="0"/>
              <a:ext cx="380999" cy="3276600"/>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29" name="Rectangle 28"/>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grpSp>
    </p:spTree>
    <p:extLst>
      <p:ext uri="{BB962C8B-B14F-4D97-AF65-F5344CB8AC3E}">
        <p14:creationId xmlns:p14="http://schemas.microsoft.com/office/powerpoint/2010/main" val="3481841382"/>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498596"/>
            <a:ext cx="4038600" cy="4525963"/>
          </a:xfrm>
        </p:spPr>
        <p:txBody>
          <a:bodyPr>
            <a:noAutofit/>
          </a:bodyPr>
          <a:lstStyle>
            <a:lvl1pPr>
              <a:defRPr sz="2000">
                <a:latin typeface="Arial" pitchFamily="34" charset="0"/>
              </a:defRPr>
            </a:lvl1pPr>
            <a:lvl2pPr>
              <a:defRPr sz="2000">
                <a:latin typeface="Arial" pitchFamily="34" charset="0"/>
              </a:defRPr>
            </a:lvl2pPr>
            <a:lvl3pPr>
              <a:defRPr sz="1800">
                <a:latin typeface="Arial" pitchFamily="34" charset="0"/>
              </a:defRPr>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800600" y="1498596"/>
            <a:ext cx="4038600" cy="4525963"/>
          </a:xfrm>
        </p:spPr>
        <p:txBody>
          <a:bodyPr>
            <a:noAutofit/>
          </a:bodyPr>
          <a:lstStyle>
            <a:lvl1pPr>
              <a:defRPr sz="2000">
                <a:latin typeface="Arial" pitchFamily="34" charset="0"/>
              </a:defRPr>
            </a:lvl1pPr>
            <a:lvl2pPr>
              <a:defRPr sz="2000">
                <a:latin typeface="Arial" pitchFamily="34" charset="0"/>
              </a:defRPr>
            </a:lvl2pPr>
            <a:lvl3pPr>
              <a:defRPr sz="1800">
                <a:latin typeface="Arial" pitchFamily="34" charset="0"/>
              </a:defRPr>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600" y="274638"/>
            <a:ext cx="8229600" cy="868362"/>
          </a:xfrm>
          <a:prstGeom prst="rect">
            <a:avLst/>
          </a:prstGeom>
        </p:spPr>
        <p:txBody>
          <a:bodyPr vert="horz" lIns="91440" tIns="45720" rIns="91440" bIns="45720" rtlCol="0" anchor="ctr" anchorCtr="0">
            <a:normAutofit/>
          </a:bodyPr>
          <a:lstStyle>
            <a:lvl1pPr>
              <a:lnSpc>
                <a:spcPts val="3200"/>
              </a:lnSpc>
              <a:defRPr lang="en-US"/>
            </a:lvl1pPr>
          </a:lstStyle>
          <a:p>
            <a:r>
              <a:rPr lang="en-US"/>
              <a:t>Click to edit Master title style</a:t>
            </a:r>
          </a:p>
        </p:txBody>
      </p:sp>
    </p:spTree>
    <p:extLst>
      <p:ext uri="{BB962C8B-B14F-4D97-AF65-F5344CB8AC3E}">
        <p14:creationId xmlns:p14="http://schemas.microsoft.com/office/powerpoint/2010/main" val="2366662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userDrawn="1"/>
        </p:nvSpPr>
        <p:spPr>
          <a:xfrm>
            <a:off x="552450" y="1133475"/>
            <a:ext cx="8382000" cy="314325"/>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880413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slide - large image">
    <p:spTree>
      <p:nvGrpSpPr>
        <p:cNvPr id="1" name=""/>
        <p:cNvGrpSpPr/>
        <p:nvPr/>
      </p:nvGrpSpPr>
      <p:grpSpPr>
        <a:xfrm>
          <a:off x="0" y="0"/>
          <a:ext cx="0" cy="0"/>
          <a:chOff x="0" y="0"/>
          <a:chExt cx="0" cy="0"/>
        </a:xfrm>
      </p:grpSpPr>
      <p:sp>
        <p:nvSpPr>
          <p:cNvPr id="2" name="TextBox 1"/>
          <p:cNvSpPr txBox="1"/>
          <p:nvPr userDrawn="1"/>
        </p:nvSpPr>
        <p:spPr>
          <a:xfrm>
            <a:off x="7324431" y="64168"/>
            <a:ext cx="1604210"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600"/>
              </a:spcAft>
              <a:buClrTx/>
              <a:buSzTx/>
              <a:buFontTx/>
              <a:buNone/>
              <a:tabLst/>
              <a:defRPr/>
            </a:pPr>
            <a:r>
              <a:rPr lang="en-US" sz="1000" dirty="0">
                <a:solidFill>
                  <a:srgbClr val="C1CD23"/>
                </a:solidFill>
                <a:latin typeface="Arial" pitchFamily="34" charset="0"/>
              </a:rPr>
              <a:t>|</a:t>
            </a:r>
            <a:r>
              <a:rPr lang="en-US" sz="1000" dirty="0">
                <a:latin typeface="Arial" pitchFamily="34" charset="0"/>
              </a:rPr>
              <a:t> </a:t>
            </a:r>
            <a:fld id="{295008BC-DA31-4D19-837B-EFA4386B05F5}" type="slidenum">
              <a:rPr lang="en-US" sz="1000" smtClean="0">
                <a:solidFill>
                  <a:schemeClr val="tx1">
                    <a:lumMod val="50000"/>
                    <a:lumOff val="50000"/>
                  </a:schemeClr>
                </a:solidFill>
                <a:latin typeface="Arial" pitchFamily="34" charset="0"/>
              </a:rPr>
              <a:pPr marL="0" marR="0" indent="0" algn="r" defTabSz="914400" rtl="0" eaLnBrk="1" fontAlgn="auto" latinLnBrk="0" hangingPunct="1">
                <a:lnSpc>
                  <a:spcPct val="100000"/>
                </a:lnSpc>
                <a:spcBef>
                  <a:spcPts val="0"/>
                </a:spcBef>
                <a:spcAft>
                  <a:spcPts val="600"/>
                </a:spcAft>
                <a:buClrTx/>
                <a:buSzTx/>
                <a:buFontTx/>
                <a:buNone/>
                <a:tabLst/>
                <a:defRPr/>
              </a:pPr>
              <a:t>‹#›</a:t>
            </a:fld>
            <a:r>
              <a:rPr lang="en-US" sz="1000" dirty="0">
                <a:latin typeface="Arial" pitchFamily="34" charset="0"/>
              </a:rPr>
              <a:t> </a:t>
            </a:r>
            <a:r>
              <a:rPr lang="en-US" sz="1000" dirty="0">
                <a:solidFill>
                  <a:srgbClr val="C1CD23"/>
                </a:solidFill>
                <a:latin typeface="Arial" pitchFamily="34" charset="0"/>
              </a:rPr>
              <a:t>|</a:t>
            </a:r>
            <a:r>
              <a:rPr lang="en-US" sz="1000" dirty="0">
                <a:ea typeface="Verdana" pitchFamily="34" charset="0"/>
                <a:cs typeface="Verdana" pitchFamily="34" charset="0"/>
              </a:rPr>
              <a:t>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85947" y="6540145"/>
            <a:ext cx="670505" cy="243820"/>
          </a:xfrm>
          <a:prstGeom prst="rect">
            <a:avLst/>
          </a:prstGeom>
        </p:spPr>
      </p:pic>
      <p:sp>
        <p:nvSpPr>
          <p:cNvPr id="4" name="Rectangle 3"/>
          <p:cNvSpPr/>
          <p:nvPr userDrawn="1"/>
        </p:nvSpPr>
        <p:spPr>
          <a:xfrm>
            <a:off x="627132" y="6609685"/>
            <a:ext cx="4572000" cy="123111"/>
          </a:xfrm>
          <a:prstGeom prst="rect">
            <a:avLst/>
          </a:prstGeom>
        </p:spPr>
        <p:txBody>
          <a:bodyPr lIns="0" tIns="0" rIns="0" bIns="0">
            <a:spAutoFit/>
          </a:bodyPr>
          <a:lstStyle/>
          <a:p>
            <a:r>
              <a:rPr lang="en-US" altLang="en-US" sz="800" dirty="0">
                <a:solidFill>
                  <a:schemeClr val="tx1">
                    <a:lumMod val="50000"/>
                    <a:lumOff val="50000"/>
                  </a:schemeClr>
                </a:solidFill>
              </a:rPr>
              <a:t>© 2018 The MITRE Corporation. All rights reserved. For Internal MITRE Use.</a:t>
            </a:r>
            <a:endParaRPr lang="en-US" sz="800" dirty="0">
              <a:solidFill>
                <a:schemeClr val="tx1">
                  <a:lumMod val="50000"/>
                  <a:lumOff val="50000"/>
                </a:schemeClr>
              </a:solidFill>
            </a:endParaRPr>
          </a:p>
        </p:txBody>
      </p:sp>
    </p:spTree>
    <p:extLst>
      <p:ext uri="{BB962C8B-B14F-4D97-AF65-F5344CB8AC3E}">
        <p14:creationId xmlns:p14="http://schemas.microsoft.com/office/powerpoint/2010/main" val="2460748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userDrawn="1"/>
        </p:nvSpPr>
        <p:spPr>
          <a:xfrm>
            <a:off x="552450" y="1133475"/>
            <a:ext cx="8382000" cy="314325"/>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3" name="Group 2"/>
          <p:cNvGrpSpPr/>
          <p:nvPr userDrawn="1"/>
        </p:nvGrpSpPr>
        <p:grpSpPr>
          <a:xfrm>
            <a:off x="2892387" y="4816914"/>
            <a:ext cx="3732451" cy="687607"/>
            <a:chOff x="2659017" y="4816914"/>
            <a:chExt cx="3732451" cy="687607"/>
          </a:xfrm>
        </p:grpSpPr>
        <p:pic>
          <p:nvPicPr>
            <p:cNvPr id="4" name="Picture 3">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59017" y="4940349"/>
              <a:ext cx="443605" cy="443605"/>
            </a:xfrm>
            <a:prstGeom prst="rect">
              <a:avLst/>
            </a:prstGeom>
          </p:spPr>
        </p:pic>
        <p:pic>
          <p:nvPicPr>
            <p:cNvPr id="5" name="Picture 4">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74271" y="4982267"/>
              <a:ext cx="377994" cy="377994"/>
            </a:xfrm>
            <a:prstGeom prst="rect">
              <a:avLst/>
            </a:prstGeom>
          </p:spPr>
        </p:pic>
        <p:pic>
          <p:nvPicPr>
            <p:cNvPr id="6" name="Picture 5">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90385" y="4959899"/>
              <a:ext cx="1114344" cy="413237"/>
            </a:xfrm>
            <a:prstGeom prst="rect">
              <a:avLst/>
            </a:prstGeom>
          </p:spPr>
        </p:pic>
        <p:pic>
          <p:nvPicPr>
            <p:cNvPr id="7" name="Picture 6">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01766" y="4816914"/>
              <a:ext cx="972527" cy="687607"/>
            </a:xfrm>
            <a:prstGeom prst="rect">
              <a:avLst/>
            </a:prstGeom>
          </p:spPr>
        </p:pic>
        <p:pic>
          <p:nvPicPr>
            <p:cNvPr id="8" name="Picture 7">
              <a:hlinkClick r:id="rId10"/>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005535" y="4973550"/>
              <a:ext cx="385933" cy="385933"/>
            </a:xfrm>
            <a:prstGeom prst="rect">
              <a:avLst/>
            </a:prstGeom>
          </p:spPr>
        </p:pic>
      </p:grpSp>
      <p:sp>
        <p:nvSpPr>
          <p:cNvPr id="9" name="TextBox 8"/>
          <p:cNvSpPr txBox="1"/>
          <p:nvPr userDrawn="1"/>
        </p:nvSpPr>
        <p:spPr>
          <a:xfrm>
            <a:off x="1866123" y="2453953"/>
            <a:ext cx="5784978" cy="2277547"/>
          </a:xfrm>
          <a:prstGeom prst="rect">
            <a:avLst/>
          </a:prstGeom>
          <a:noFill/>
        </p:spPr>
        <p:txBody>
          <a:bodyPr wrap="square" rtlCol="0">
            <a:spAutoFit/>
          </a:bodyPr>
          <a:lstStyle/>
          <a:p>
            <a:pPr algn="ctr">
              <a:spcAft>
                <a:spcPts val="600"/>
              </a:spcAft>
            </a:pPr>
            <a:r>
              <a:rPr lang="en-US" sz="1600" dirty="0">
                <a:solidFill>
                  <a:schemeClr val="tx1">
                    <a:lumMod val="50000"/>
                    <a:lumOff val="50000"/>
                  </a:schemeClr>
                </a:solidFill>
              </a:rPr>
              <a:t>MITRE is a not-for-profit organization whose sole focus is to operate federally funded research and development centers, or FFRDCs. Independent and objective, we take on some of our nation's—and the world’s—most critical challenges and provide innovative, practical solutions.</a:t>
            </a:r>
          </a:p>
          <a:p>
            <a:pPr marL="0" lvl="1" algn="ctr">
              <a:spcAft>
                <a:spcPts val="600"/>
              </a:spcAft>
            </a:pPr>
            <a:r>
              <a:rPr lang="en-US" dirty="0">
                <a:solidFill>
                  <a:schemeClr val="tx1">
                    <a:lumMod val="50000"/>
                    <a:lumOff val="50000"/>
                  </a:schemeClr>
                </a:solidFill>
              </a:rPr>
              <a:t>Learn and share more about MITRE, FFRDCs,</a:t>
            </a:r>
            <a:br>
              <a:rPr lang="en-US" dirty="0">
                <a:solidFill>
                  <a:schemeClr val="tx1">
                    <a:lumMod val="50000"/>
                    <a:lumOff val="50000"/>
                  </a:schemeClr>
                </a:solidFill>
              </a:rPr>
            </a:br>
            <a:r>
              <a:rPr lang="en-US" dirty="0">
                <a:solidFill>
                  <a:schemeClr val="tx1">
                    <a:lumMod val="50000"/>
                    <a:lumOff val="50000"/>
                  </a:schemeClr>
                </a:solidFill>
              </a:rPr>
              <a:t>and our unique value at </a:t>
            </a:r>
            <a:r>
              <a:rPr lang="en-US" u="sng" dirty="0">
                <a:solidFill>
                  <a:schemeClr val="tx1">
                    <a:lumMod val="50000"/>
                    <a:lumOff val="50000"/>
                  </a:schemeClr>
                </a:solidFill>
                <a:hlinkClick r:id="rId12"/>
              </a:rPr>
              <a:t>www.mitre.org</a:t>
            </a:r>
            <a:r>
              <a:rPr lang="en-US" dirty="0">
                <a:solidFill>
                  <a:schemeClr val="tx1">
                    <a:lumMod val="50000"/>
                    <a:lumOff val="50000"/>
                  </a:schemeClr>
                </a:solidFill>
              </a:rPr>
              <a:t> </a:t>
            </a:r>
          </a:p>
          <a:p>
            <a:pPr algn="ctr">
              <a:spcAft>
                <a:spcPts val="600"/>
              </a:spcAft>
            </a:pPr>
            <a:r>
              <a:rPr lang="en-US" sz="1600" dirty="0">
                <a:solidFill>
                  <a:schemeClr val="tx1">
                    <a:lumMod val="50000"/>
                    <a:lumOff val="50000"/>
                  </a:schemeClr>
                </a:solidFill>
              </a:rPr>
              <a:t> </a:t>
            </a:r>
            <a:endParaRPr lang="en-US" sz="1400" dirty="0">
              <a:solidFill>
                <a:schemeClr val="tx1">
                  <a:lumMod val="50000"/>
                  <a:lumOff val="50000"/>
                </a:schemeClr>
              </a:solidFill>
              <a:ea typeface="Verdana" pitchFamily="34" charset="0"/>
              <a:cs typeface="Verdana" pitchFamily="34" charset="0"/>
            </a:endParaRPr>
          </a:p>
        </p:txBody>
      </p:sp>
      <p:pic>
        <p:nvPicPr>
          <p:cNvPr id="10" name="Picture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893878" y="1352972"/>
            <a:ext cx="1729468" cy="791415"/>
          </a:xfrm>
          <a:prstGeom prst="rect">
            <a:avLst/>
          </a:prstGeom>
        </p:spPr>
      </p:pic>
    </p:spTree>
    <p:extLst>
      <p:ext uri="{BB962C8B-B14F-4D97-AF65-F5344CB8AC3E}">
        <p14:creationId xmlns:p14="http://schemas.microsoft.com/office/powerpoint/2010/main" val="3057341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8229600" cy="868362"/>
          </a:xfrm>
          <a:prstGeom prst="rect">
            <a:avLst/>
          </a:prstGeom>
        </p:spPr>
        <p:txBody>
          <a:bodyPr vert="horz"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09600" y="1447800"/>
            <a:ext cx="8229600" cy="4678363"/>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p:cNvCxnSpPr/>
          <p:nvPr/>
        </p:nvCxnSpPr>
        <p:spPr bwMode="auto">
          <a:xfrm>
            <a:off x="618308" y="1295400"/>
            <a:ext cx="8220892" cy="0"/>
          </a:xfrm>
          <a:prstGeom prst="line">
            <a:avLst/>
          </a:prstGeom>
          <a:solidFill>
            <a:srgbClr val="FFCC99"/>
          </a:solidFill>
          <a:ln w="12700" cap="flat" cmpd="sng" algn="ctr">
            <a:solidFill>
              <a:srgbClr val="C1CD23"/>
            </a:solidFill>
            <a:prstDash val="solid"/>
            <a:round/>
            <a:headEnd type="none" w="med" len="med"/>
            <a:tailEnd type="none" w="med" len="med"/>
          </a:ln>
          <a:effectLst/>
        </p:spPr>
      </p:cxnSp>
      <p:pic>
        <p:nvPicPr>
          <p:cNvPr id="6" name="Picture 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185947" y="6540145"/>
            <a:ext cx="670505" cy="243820"/>
          </a:xfrm>
          <a:prstGeom prst="rect">
            <a:avLst/>
          </a:prstGeom>
        </p:spPr>
      </p:pic>
      <p:sp>
        <p:nvSpPr>
          <p:cNvPr id="13" name="TextBox 12"/>
          <p:cNvSpPr txBox="1"/>
          <p:nvPr/>
        </p:nvSpPr>
        <p:spPr>
          <a:xfrm>
            <a:off x="7324431" y="64168"/>
            <a:ext cx="1604210"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600"/>
              </a:spcAft>
              <a:buClrTx/>
              <a:buSzTx/>
              <a:buFontTx/>
              <a:buNone/>
              <a:tabLst/>
              <a:defRPr/>
            </a:pPr>
            <a:r>
              <a:rPr lang="en-US" sz="1000" dirty="0">
                <a:solidFill>
                  <a:srgbClr val="C1CD23"/>
                </a:solidFill>
                <a:latin typeface="Arial" pitchFamily="34" charset="0"/>
              </a:rPr>
              <a:t>|</a:t>
            </a:r>
            <a:r>
              <a:rPr lang="en-US" sz="1000" dirty="0">
                <a:latin typeface="Arial" pitchFamily="34" charset="0"/>
              </a:rPr>
              <a:t> </a:t>
            </a:r>
            <a:fld id="{295008BC-DA31-4D19-837B-EFA4386B05F5}" type="slidenum">
              <a:rPr lang="en-US" sz="1000" smtClean="0">
                <a:solidFill>
                  <a:schemeClr val="tx1">
                    <a:lumMod val="50000"/>
                    <a:lumOff val="50000"/>
                  </a:schemeClr>
                </a:solidFill>
                <a:latin typeface="Arial" pitchFamily="34" charset="0"/>
              </a:rPr>
              <a:pPr marL="0" marR="0" indent="0" algn="r" defTabSz="914400" rtl="0" eaLnBrk="1" fontAlgn="auto" latinLnBrk="0" hangingPunct="1">
                <a:lnSpc>
                  <a:spcPct val="100000"/>
                </a:lnSpc>
                <a:spcBef>
                  <a:spcPts val="0"/>
                </a:spcBef>
                <a:spcAft>
                  <a:spcPts val="600"/>
                </a:spcAft>
                <a:buClrTx/>
                <a:buSzTx/>
                <a:buFontTx/>
                <a:buNone/>
                <a:tabLst/>
                <a:defRPr/>
              </a:pPr>
              <a:t>‹#›</a:t>
            </a:fld>
            <a:r>
              <a:rPr lang="en-US" sz="1000" dirty="0">
                <a:latin typeface="Arial" pitchFamily="34" charset="0"/>
              </a:rPr>
              <a:t> </a:t>
            </a:r>
            <a:r>
              <a:rPr lang="en-US" sz="1000" dirty="0">
                <a:solidFill>
                  <a:srgbClr val="C1CD23"/>
                </a:solidFill>
                <a:latin typeface="Arial" pitchFamily="34" charset="0"/>
              </a:rPr>
              <a:t>|</a:t>
            </a:r>
            <a:r>
              <a:rPr lang="en-US" sz="1000" dirty="0">
                <a:ea typeface="Verdana" pitchFamily="34" charset="0"/>
                <a:cs typeface="Verdana" pitchFamily="34" charset="0"/>
              </a:rPr>
              <a:t> </a:t>
            </a:r>
          </a:p>
        </p:txBody>
      </p:sp>
      <p:sp>
        <p:nvSpPr>
          <p:cNvPr id="4" name="Rectangle 3"/>
          <p:cNvSpPr/>
          <p:nvPr/>
        </p:nvSpPr>
        <p:spPr>
          <a:xfrm>
            <a:off x="627132" y="6609685"/>
            <a:ext cx="4572000" cy="123111"/>
          </a:xfrm>
          <a:prstGeom prst="rect">
            <a:avLst/>
          </a:prstGeom>
        </p:spPr>
        <p:txBody>
          <a:bodyPr lIns="0" tIns="0" rIns="0" bIns="0">
            <a:spAutoFit/>
          </a:bodyPr>
          <a:lstStyle/>
          <a:p>
            <a:r>
              <a:rPr lang="en-US" altLang="en-US" sz="800" dirty="0">
                <a:solidFill>
                  <a:schemeClr val="tx1">
                    <a:lumMod val="50000"/>
                    <a:lumOff val="50000"/>
                  </a:schemeClr>
                </a:solidFill>
              </a:rPr>
              <a:t>© 2018 The MITRE Corporation. All rights reserved.</a:t>
            </a:r>
            <a:endParaRPr lang="en-US" sz="800" dirty="0">
              <a:solidFill>
                <a:schemeClr val="tx1">
                  <a:lumMod val="50000"/>
                  <a:lumOff val="50000"/>
                </a:schemeClr>
              </a:solidFill>
            </a:endParaRPr>
          </a:p>
        </p:txBody>
      </p:sp>
      <p:grpSp>
        <p:nvGrpSpPr>
          <p:cNvPr id="12" name="Group 11"/>
          <p:cNvGrpSpPr/>
          <p:nvPr userDrawn="1"/>
        </p:nvGrpSpPr>
        <p:grpSpPr>
          <a:xfrm>
            <a:off x="81483" y="1"/>
            <a:ext cx="99586" cy="6858000"/>
            <a:chOff x="2" y="1"/>
            <a:chExt cx="405352" cy="6858000"/>
          </a:xfrm>
        </p:grpSpPr>
        <p:sp>
          <p:nvSpPr>
            <p:cNvPr id="14" name="Rectangle 13"/>
            <p:cNvSpPr/>
            <p:nvPr/>
          </p:nvSpPr>
          <p:spPr bwMode="auto">
            <a:xfrm>
              <a:off x="2" y="1"/>
              <a:ext cx="405352"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15" name="Rectangle 14"/>
            <p:cNvSpPr/>
            <p:nvPr/>
          </p:nvSpPr>
          <p:spPr bwMode="auto">
            <a:xfrm>
              <a:off x="2" y="1371601"/>
              <a:ext cx="405352"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4" r:id="rId5"/>
    <p:sldLayoutId id="2147483655" r:id="rId6"/>
    <p:sldLayoutId id="2147483662" r:id="rId7"/>
    <p:sldLayoutId id="2147483661" r:id="rId8"/>
    <p:sldLayoutId id="2147483660" r:id="rId9"/>
  </p:sldLayoutIdLst>
  <p:hf hdr="0" dt="0"/>
  <p:txStyles>
    <p:titleStyle>
      <a:lvl1pPr algn="l" defTabSz="914400" rtl="0" eaLnBrk="1" latinLnBrk="0" hangingPunct="1">
        <a:lnSpc>
          <a:spcPts val="3200"/>
        </a:lnSpc>
        <a:spcBef>
          <a:spcPct val="0"/>
        </a:spcBef>
        <a:buNone/>
        <a:defRPr lang="en-US" sz="3200" b="1" kern="1200">
          <a:solidFill>
            <a:schemeClr val="tx2"/>
          </a:solidFill>
          <a:latin typeface="Arial" pitchFamily="34" charset="0"/>
          <a:ea typeface="Verdana" pitchFamily="34" charset="0"/>
          <a:cs typeface="Arial" pitchFamily="34" charset="0"/>
        </a:defRPr>
      </a:lvl1pPr>
    </p:titleStyle>
    <p:body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sz="2400" b="1" kern="120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sz="1800" kern="1200">
          <a:solidFill>
            <a:schemeClr val="tx1"/>
          </a:solidFill>
          <a:latin typeface="Arial" pitchFamily="34" charset="0"/>
          <a:ea typeface="+mn-ea"/>
          <a:cs typeface="Arial" pitchFamily="34" charset="0"/>
        </a:defRPr>
      </a:lvl3pPr>
      <a:lvl4pPr marL="1030288" indent="-228600" algn="l" defTabSz="914400" rtl="0" eaLnBrk="1" latinLnBrk="0" hangingPunct="1">
        <a:spcBef>
          <a:spcPts val="0"/>
        </a:spcBef>
        <a:spcAft>
          <a:spcPts val="600"/>
        </a:spcAft>
        <a:buClr>
          <a:schemeClr val="tx2"/>
        </a:buClr>
        <a:buFont typeface="Arial" pitchFamily="34" charset="0"/>
        <a:buChar char="–"/>
        <a:defRPr sz="1800" kern="120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defRPr sz="1800" kern="120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defRPr sz="1800" kern="120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ublic.tableau.com/profile/jaywang" TargetMode="External"/><Relationship Id="rId2" Type="http://schemas.openxmlformats.org/officeDocument/2006/relationships/hyperlink" Target="https://www.kaggle.com/wcj365/rmudsc" TargetMode="External"/><Relationship Id="rId1" Type="http://schemas.openxmlformats.org/officeDocument/2006/relationships/slideLayout" Target="../slideLayouts/slideLayout2.xml"/><Relationship Id="rId4" Type="http://schemas.openxmlformats.org/officeDocument/2006/relationships/hyperlink" Target="https://automodel.rapidminer.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5"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575" y="3657600"/>
            <a:ext cx="8477250" cy="1752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Subtitle 4"/>
          <p:cNvSpPr>
            <a:spLocks noGrp="1"/>
          </p:cNvSpPr>
          <p:nvPr>
            <p:ph type="subTitle" idx="1"/>
          </p:nvPr>
        </p:nvSpPr>
        <p:spPr>
          <a:xfrm>
            <a:off x="783116" y="2568939"/>
            <a:ext cx="5968666" cy="389922"/>
          </a:xfrm>
        </p:spPr>
        <p:txBody>
          <a:bodyPr>
            <a:normAutofit fontScale="92500" lnSpcReduction="20000"/>
          </a:bodyPr>
          <a:lstStyle/>
          <a:p>
            <a:r>
              <a:rPr lang="en-US" dirty="0"/>
              <a:t>Jay Wang</a:t>
            </a:r>
          </a:p>
        </p:txBody>
      </p:sp>
      <p:sp>
        <p:nvSpPr>
          <p:cNvPr id="7" name="Subtitle 4"/>
          <p:cNvSpPr txBox="1">
            <a:spLocks/>
          </p:cNvSpPr>
          <p:nvPr/>
        </p:nvSpPr>
        <p:spPr>
          <a:xfrm>
            <a:off x="783116" y="3048871"/>
            <a:ext cx="2527865" cy="338554"/>
          </a:xfrm>
          <a:prstGeom prst="rect">
            <a:avLst/>
          </a:prstGeom>
        </p:spPr>
        <p:txBody>
          <a:bodyPr vert="horz" wrap="square" lIns="91440" tIns="45720" rIns="91440" bIns="45720" rtlCol="0">
            <a:spAutoFit/>
          </a:bodyPr>
          <a:lstStyle>
            <a:lvl1pPr marL="0" indent="0" algn="l" defTabSz="914400" rtl="0" eaLnBrk="1" latinLnBrk="0" hangingPunct="1">
              <a:spcBef>
                <a:spcPts val="0"/>
              </a:spcBef>
              <a:spcAft>
                <a:spcPts val="600"/>
              </a:spcAft>
              <a:buClr>
                <a:schemeClr val="tx2"/>
              </a:buClr>
              <a:buSzPct val="120000"/>
              <a:buFont typeface="Wingdings" pitchFamily="2" charset="2"/>
              <a:buNone/>
              <a:defRPr sz="2000" b="1" kern="1200" spc="300" baseline="0">
                <a:solidFill>
                  <a:schemeClr val="tx2"/>
                </a:solidFill>
                <a:latin typeface="Helvetica LT Std" pitchFamily="34" charset="0"/>
                <a:ea typeface="+mn-ea"/>
                <a:cs typeface="Calibri"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sz="2000" kern="1200">
                <a:solidFill>
                  <a:schemeClr val="tx1"/>
                </a:solidFill>
                <a:latin typeface="Helvetica LT Std" pitchFamily="34" charset="0"/>
                <a:ea typeface="+mn-ea"/>
                <a:cs typeface="Calibri"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sz="1800" kern="1200">
                <a:solidFill>
                  <a:schemeClr val="tx1"/>
                </a:solidFill>
                <a:latin typeface="+mn-lt"/>
                <a:ea typeface="+mn-ea"/>
                <a:cs typeface="Calibri" pitchFamily="34" charset="0"/>
              </a:defRPr>
            </a:lvl3pPr>
            <a:lvl4pPr marL="1030288" indent="-228600" algn="l" defTabSz="914400" rtl="0" eaLnBrk="1" latinLnBrk="0" hangingPunct="1">
              <a:spcBef>
                <a:spcPts val="0"/>
              </a:spcBef>
              <a:spcAft>
                <a:spcPts val="600"/>
              </a:spcAft>
              <a:buClr>
                <a:schemeClr val="tx2"/>
              </a:buClr>
              <a:buFont typeface="Arial" pitchFamily="34" charset="0"/>
              <a:buChar char="–"/>
              <a:defRPr sz="1800" kern="1200">
                <a:solidFill>
                  <a:schemeClr val="tx1"/>
                </a:solidFill>
                <a:latin typeface="+mn-lt"/>
                <a:ea typeface="+mn-ea"/>
                <a:cs typeface="+mn-cs"/>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defRPr sz="1800" kern="1200">
                <a:solidFill>
                  <a:schemeClr val="tx1"/>
                </a:solidFill>
                <a:latin typeface="+mn-lt"/>
                <a:ea typeface="+mn-ea"/>
                <a:cs typeface="+mn-cs"/>
              </a:defRPr>
            </a:lvl5pPr>
            <a:lvl6pPr marL="1608138" indent="-228600" algn="l" defTabSz="914400" rtl="0" eaLnBrk="1" latinLnBrk="0" hangingPunct="1">
              <a:spcBef>
                <a:spcPts val="0"/>
              </a:spcBef>
              <a:spcAft>
                <a:spcPts val="600"/>
              </a:spcAft>
              <a:buClr>
                <a:schemeClr val="tx2"/>
              </a:buClr>
              <a:buFont typeface="Helvetica LT Std"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80A644"/>
              </a:buClr>
              <a:buSzPct val="85000"/>
              <a:defRPr/>
            </a:pPr>
            <a:r>
              <a:rPr lang="en-US" sz="1600" spc="140" dirty="0">
                <a:solidFill>
                  <a:schemeClr val="accent4"/>
                </a:solidFill>
              </a:rPr>
              <a:t>January 25, 2019</a:t>
            </a:r>
          </a:p>
        </p:txBody>
      </p:sp>
      <p:sp>
        <p:nvSpPr>
          <p:cNvPr id="8" name="Title 1">
            <a:extLst>
              <a:ext uri="{FF2B5EF4-FFF2-40B4-BE49-F238E27FC236}">
                <a16:creationId xmlns:a16="http://schemas.microsoft.com/office/drawing/2014/main" id="{1AA3B26F-0AE5-4940-A684-073F184C2FDA}"/>
              </a:ext>
            </a:extLst>
          </p:cNvPr>
          <p:cNvSpPr>
            <a:spLocks noGrp="1"/>
          </p:cNvSpPr>
          <p:nvPr>
            <p:ph type="ctrTitle" sz="quarter"/>
          </p:nvPr>
        </p:nvSpPr>
        <p:spPr>
          <a:xfrm>
            <a:off x="948690" y="304800"/>
            <a:ext cx="7814310" cy="1981200"/>
          </a:xfrm>
        </p:spPr>
        <p:txBody>
          <a:bodyPr>
            <a:noAutofit/>
          </a:bodyPr>
          <a:lstStyle/>
          <a:p>
            <a:pPr>
              <a:lnSpc>
                <a:spcPct val="100000"/>
              </a:lnSpc>
            </a:pPr>
            <a:r>
              <a:rPr lang="en-US" sz="3600" b="0" dirty="0"/>
              <a:t>Healthcare Data Analytics – Using Python, Tableau, and </a:t>
            </a:r>
            <a:r>
              <a:rPr lang="en-US" sz="3600" b="0" dirty="0" err="1"/>
              <a:t>DataRobot</a:t>
            </a:r>
            <a:endParaRPr lang="en-US" sz="5400" b="0" dirty="0"/>
          </a:p>
        </p:txBody>
      </p:sp>
    </p:spTree>
    <p:extLst>
      <p:ext uri="{BB962C8B-B14F-4D97-AF65-F5344CB8AC3E}">
        <p14:creationId xmlns:p14="http://schemas.microsoft.com/office/powerpoint/2010/main" val="1437237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Hospital Readmission</a:t>
            </a:r>
          </a:p>
        </p:txBody>
      </p:sp>
      <p:sp>
        <p:nvSpPr>
          <p:cNvPr id="3" name="Content Placeholder 2"/>
          <p:cNvSpPr>
            <a:spLocks noGrp="1"/>
          </p:cNvSpPr>
          <p:nvPr>
            <p:ph sz="half" idx="1"/>
          </p:nvPr>
        </p:nvSpPr>
        <p:spPr/>
        <p:txBody>
          <a:bodyPr>
            <a:noAutofit/>
          </a:bodyPr>
          <a:lstStyle/>
          <a:p>
            <a:pPr indent="-365760">
              <a:lnSpc>
                <a:spcPct val="110000"/>
              </a:lnSpc>
              <a:spcAft>
                <a:spcPts val="1200"/>
              </a:spcAft>
            </a:pPr>
            <a:r>
              <a:rPr lang="en-US" dirty="0"/>
              <a:t>Definition</a:t>
            </a:r>
          </a:p>
          <a:p>
            <a:pPr lvl="1" indent="-365760">
              <a:lnSpc>
                <a:spcPct val="110000"/>
              </a:lnSpc>
              <a:spcAft>
                <a:spcPts val="1200"/>
              </a:spcAft>
            </a:pPr>
            <a:r>
              <a:rPr lang="en-US" sz="1600" dirty="0"/>
              <a:t>A patient is readmitted to hospital within 30 days of discharge</a:t>
            </a:r>
          </a:p>
          <a:p>
            <a:pPr indent="-365760">
              <a:lnSpc>
                <a:spcPct val="110000"/>
              </a:lnSpc>
              <a:spcAft>
                <a:spcPts val="1200"/>
              </a:spcAft>
            </a:pPr>
            <a:r>
              <a:rPr lang="en-US" dirty="0"/>
              <a:t>Impact</a:t>
            </a:r>
          </a:p>
          <a:p>
            <a:pPr lvl="1" indent="-365760">
              <a:lnSpc>
                <a:spcPct val="110000"/>
              </a:lnSpc>
              <a:spcAft>
                <a:spcPts val="1200"/>
              </a:spcAft>
            </a:pPr>
            <a:r>
              <a:rPr lang="en-US" sz="1600" dirty="0"/>
              <a:t>Financial burden</a:t>
            </a:r>
          </a:p>
          <a:p>
            <a:pPr lvl="1" indent="-365760">
              <a:lnSpc>
                <a:spcPct val="110000"/>
              </a:lnSpc>
              <a:spcAft>
                <a:spcPts val="1200"/>
              </a:spcAft>
            </a:pPr>
            <a:r>
              <a:rPr lang="en-US" sz="1600" dirty="0"/>
              <a:t>Stress on the patient</a:t>
            </a:r>
            <a:endParaRPr lang="en-US" sz="1800" dirty="0"/>
          </a:p>
          <a:p>
            <a:r>
              <a:rPr lang="en-US" sz="1800" dirty="0"/>
              <a:t>ESRD patients have high risk of hospital admission and readmissions</a:t>
            </a:r>
          </a:p>
          <a:p>
            <a:r>
              <a:rPr lang="en-US" sz="1800" dirty="0"/>
              <a:t>Both dialysis facilities and hospitals are penalized for higher readmissions</a:t>
            </a:r>
          </a:p>
          <a:p>
            <a:pPr indent="-365760">
              <a:lnSpc>
                <a:spcPct val="110000"/>
              </a:lnSpc>
              <a:spcAft>
                <a:spcPts val="1200"/>
              </a:spcAft>
            </a:pPr>
            <a:endParaRPr lang="en-US" sz="1600" dirty="0"/>
          </a:p>
        </p:txBody>
      </p:sp>
      <p:sp>
        <p:nvSpPr>
          <p:cNvPr id="4" name="Content Placeholder 3">
            <a:extLst>
              <a:ext uri="{FF2B5EF4-FFF2-40B4-BE49-F238E27FC236}">
                <a16:creationId xmlns:a16="http://schemas.microsoft.com/office/drawing/2014/main" id="{36DA92B5-6F36-4FDA-85EB-CEA5A92EA609}"/>
              </a:ext>
            </a:extLst>
          </p:cNvPr>
          <p:cNvSpPr>
            <a:spLocks noGrp="1"/>
          </p:cNvSpPr>
          <p:nvPr>
            <p:ph sz="half" idx="2"/>
          </p:nvPr>
        </p:nvSpPr>
        <p:spPr/>
        <p:txBody>
          <a:bodyPr/>
          <a:lstStyle/>
          <a:p>
            <a:pPr indent="-365760">
              <a:lnSpc>
                <a:spcPct val="110000"/>
              </a:lnSpc>
              <a:spcAft>
                <a:spcPts val="1200"/>
              </a:spcAft>
            </a:pPr>
            <a:r>
              <a:rPr lang="en-US" sz="1800" dirty="0"/>
              <a:t>Standardized Readmission Ratio (SRR) is risk-adjusted (age, gender, comorbidity)</a:t>
            </a:r>
          </a:p>
          <a:p>
            <a:pPr indent="-365760">
              <a:lnSpc>
                <a:spcPct val="110000"/>
              </a:lnSpc>
              <a:spcAft>
                <a:spcPts val="1200"/>
              </a:spcAft>
            </a:pPr>
            <a:r>
              <a:rPr lang="en-US" sz="1800" dirty="0"/>
              <a:t>SRR = Actual Readmissions / Expected Readmissions</a:t>
            </a:r>
          </a:p>
          <a:p>
            <a:pPr lvl="1" indent="-365760">
              <a:lnSpc>
                <a:spcPct val="110000"/>
              </a:lnSpc>
              <a:spcAft>
                <a:spcPts val="1200"/>
              </a:spcAft>
            </a:pPr>
            <a:r>
              <a:rPr lang="en-US" sz="1800" dirty="0"/>
              <a:t>&lt; 1 indicates better than expected</a:t>
            </a:r>
          </a:p>
          <a:p>
            <a:pPr lvl="1" indent="-365760">
              <a:lnSpc>
                <a:spcPct val="110000"/>
              </a:lnSpc>
              <a:spcAft>
                <a:spcPts val="1200"/>
              </a:spcAft>
            </a:pPr>
            <a:r>
              <a:rPr lang="en-US" sz="1800" dirty="0"/>
              <a:t>=1 indicates as expected</a:t>
            </a:r>
          </a:p>
          <a:p>
            <a:pPr lvl="1" indent="-365760">
              <a:lnSpc>
                <a:spcPct val="110000"/>
              </a:lnSpc>
              <a:spcAft>
                <a:spcPts val="1200"/>
              </a:spcAft>
            </a:pPr>
            <a:r>
              <a:rPr lang="en-US" sz="1800" dirty="0"/>
              <a:t>&gt;1 indicates worse than expected</a:t>
            </a:r>
          </a:p>
          <a:p>
            <a:endParaRPr lang="en-US" dirty="0"/>
          </a:p>
        </p:txBody>
      </p:sp>
    </p:spTree>
    <p:extLst>
      <p:ext uri="{BB962C8B-B14F-4D97-AF65-F5344CB8AC3E}">
        <p14:creationId xmlns:p14="http://schemas.microsoft.com/office/powerpoint/2010/main" val="3830949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85B72-7840-4CEE-961F-055D580ED519}"/>
              </a:ext>
            </a:extLst>
          </p:cNvPr>
          <p:cNvSpPr>
            <a:spLocks noGrp="1"/>
          </p:cNvSpPr>
          <p:nvPr>
            <p:ph type="title"/>
          </p:nvPr>
        </p:nvSpPr>
        <p:spPr/>
        <p:txBody>
          <a:bodyPr/>
          <a:lstStyle/>
          <a:p>
            <a:r>
              <a:rPr lang="en-US" dirty="0"/>
              <a:t>Donabedian Healthcare Quality Model</a:t>
            </a:r>
          </a:p>
        </p:txBody>
      </p:sp>
      <p:pic>
        <p:nvPicPr>
          <p:cNvPr id="9" name="Content Placeholder 8">
            <a:extLst>
              <a:ext uri="{FF2B5EF4-FFF2-40B4-BE49-F238E27FC236}">
                <a16:creationId xmlns:a16="http://schemas.microsoft.com/office/drawing/2014/main" id="{82C13C33-E593-45DE-B618-B89DFAF5F442}"/>
              </a:ext>
            </a:extLst>
          </p:cNvPr>
          <p:cNvPicPr>
            <a:picLocks noGrp="1" noChangeAspect="1"/>
          </p:cNvPicPr>
          <p:nvPr>
            <p:ph idx="1"/>
          </p:nvPr>
        </p:nvPicPr>
        <p:blipFill>
          <a:blip r:embed="rId2"/>
          <a:stretch>
            <a:fillRect/>
          </a:stretch>
        </p:blipFill>
        <p:spPr>
          <a:xfrm>
            <a:off x="1065643" y="1790700"/>
            <a:ext cx="7317513" cy="2905125"/>
          </a:xfrm>
          <a:prstGeom prst="rect">
            <a:avLst/>
          </a:prstGeom>
        </p:spPr>
      </p:pic>
      <p:sp>
        <p:nvSpPr>
          <p:cNvPr id="10" name="TextBox 9">
            <a:extLst>
              <a:ext uri="{FF2B5EF4-FFF2-40B4-BE49-F238E27FC236}">
                <a16:creationId xmlns:a16="http://schemas.microsoft.com/office/drawing/2014/main" id="{6C98CC54-87DB-4E2C-9676-CF17005CD18A}"/>
              </a:ext>
            </a:extLst>
          </p:cNvPr>
          <p:cNvSpPr txBox="1"/>
          <p:nvPr/>
        </p:nvSpPr>
        <p:spPr>
          <a:xfrm>
            <a:off x="990600" y="5105400"/>
            <a:ext cx="7200221" cy="830997"/>
          </a:xfrm>
          <a:prstGeom prst="rect">
            <a:avLst/>
          </a:prstGeom>
          <a:solidFill>
            <a:schemeClr val="tx2"/>
          </a:solidFill>
        </p:spPr>
        <p:txBody>
          <a:bodyPr wrap="square" rtlCol="0">
            <a:spAutoFit/>
          </a:bodyPr>
          <a:lstStyle/>
          <a:p>
            <a:pPr>
              <a:spcAft>
                <a:spcPts val="600"/>
              </a:spcAft>
            </a:pPr>
            <a:r>
              <a:rPr lang="en-US" sz="2400" b="1" dirty="0">
                <a:solidFill>
                  <a:schemeClr val="bg1"/>
                </a:solidFill>
                <a:ea typeface="Verdana" pitchFamily="34" charset="0"/>
                <a:cs typeface="Verdana" pitchFamily="34" charset="0"/>
              </a:rPr>
              <a:t>This model is used to select quality measures and their data sources and data elements</a:t>
            </a:r>
          </a:p>
        </p:txBody>
      </p:sp>
    </p:spTree>
    <p:extLst>
      <p:ext uri="{BB962C8B-B14F-4D97-AF65-F5344CB8AC3E}">
        <p14:creationId xmlns:p14="http://schemas.microsoft.com/office/powerpoint/2010/main" val="92278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34C59-25BD-4668-8424-E4FE8AF604F3}"/>
              </a:ext>
            </a:extLst>
          </p:cNvPr>
          <p:cNvSpPr>
            <a:spLocks noGrp="1"/>
          </p:cNvSpPr>
          <p:nvPr>
            <p:ph type="title"/>
          </p:nvPr>
        </p:nvSpPr>
        <p:spPr/>
        <p:txBody>
          <a:bodyPr>
            <a:normAutofit fontScale="90000"/>
          </a:bodyPr>
          <a:lstStyle/>
          <a:p>
            <a:r>
              <a:rPr lang="en-US" dirty="0"/>
              <a:t>Factors Associated with Dialysis Facility SRR</a:t>
            </a:r>
          </a:p>
        </p:txBody>
      </p:sp>
      <p:sp>
        <p:nvSpPr>
          <p:cNvPr id="3" name="Content Placeholder 2">
            <a:extLst>
              <a:ext uri="{FF2B5EF4-FFF2-40B4-BE49-F238E27FC236}">
                <a16:creationId xmlns:a16="http://schemas.microsoft.com/office/drawing/2014/main" id="{7E8931DF-71A0-4AB5-B763-F57E1013AE4D}"/>
              </a:ext>
            </a:extLst>
          </p:cNvPr>
          <p:cNvSpPr>
            <a:spLocks noGrp="1"/>
          </p:cNvSpPr>
          <p:nvPr>
            <p:ph idx="1"/>
          </p:nvPr>
        </p:nvSpPr>
        <p:spPr/>
        <p:txBody>
          <a:bodyPr/>
          <a:lstStyle/>
          <a:p>
            <a:r>
              <a:rPr lang="en-US" dirty="0"/>
              <a:t>Data Preparation using Python</a:t>
            </a:r>
          </a:p>
          <a:p>
            <a:pPr lvl="1"/>
            <a:r>
              <a:rPr lang="en-US" dirty="0">
                <a:hlinkClick r:id="rId2"/>
              </a:rPr>
              <a:t>https://www.kaggle.com/wcj365/rmudsc</a:t>
            </a:r>
            <a:r>
              <a:rPr lang="en-US" dirty="0"/>
              <a:t> (Login required)</a:t>
            </a:r>
          </a:p>
          <a:p>
            <a:r>
              <a:rPr lang="en-US" dirty="0"/>
              <a:t>Data Visualization using Tableau </a:t>
            </a:r>
          </a:p>
          <a:p>
            <a:pPr lvl="1"/>
            <a:r>
              <a:rPr lang="en-US" dirty="0">
                <a:hlinkClick r:id="rId3"/>
              </a:rPr>
              <a:t>https://public.tableau.com/profile/jaywang</a:t>
            </a:r>
            <a:endParaRPr lang="en-US" dirty="0"/>
          </a:p>
          <a:p>
            <a:r>
              <a:rPr lang="en-US" dirty="0"/>
              <a:t>Predictive Analytics using RapidMiner</a:t>
            </a:r>
          </a:p>
          <a:p>
            <a:pPr lvl="1"/>
            <a:r>
              <a:rPr lang="en-US" dirty="0">
                <a:hlinkClick r:id="rId4"/>
              </a:rPr>
              <a:t>https://automodel.rapidminer.com/</a:t>
            </a:r>
            <a:r>
              <a:rPr lang="en-US" dirty="0"/>
              <a:t> (login required)</a:t>
            </a:r>
          </a:p>
        </p:txBody>
      </p:sp>
      <p:sp>
        <p:nvSpPr>
          <p:cNvPr id="4" name="TextBox 3">
            <a:extLst>
              <a:ext uri="{FF2B5EF4-FFF2-40B4-BE49-F238E27FC236}">
                <a16:creationId xmlns:a16="http://schemas.microsoft.com/office/drawing/2014/main" id="{30B01399-BCC7-4778-A6BD-8099E7BD6B4D}"/>
              </a:ext>
            </a:extLst>
          </p:cNvPr>
          <p:cNvSpPr txBox="1"/>
          <p:nvPr/>
        </p:nvSpPr>
        <p:spPr>
          <a:xfrm>
            <a:off x="1509712" y="4476750"/>
            <a:ext cx="6124575" cy="830997"/>
          </a:xfrm>
          <a:prstGeom prst="rect">
            <a:avLst/>
          </a:prstGeom>
          <a:solidFill>
            <a:schemeClr val="tx2"/>
          </a:solidFill>
          <a:ln>
            <a:solidFill>
              <a:srgbClr val="0070C0"/>
            </a:solidFill>
          </a:ln>
        </p:spPr>
        <p:txBody>
          <a:bodyPr wrap="square" rtlCol="0">
            <a:spAutoFit/>
          </a:bodyPr>
          <a:lstStyle/>
          <a:p>
            <a:pPr>
              <a:spcAft>
                <a:spcPts val="600"/>
              </a:spcAft>
            </a:pPr>
            <a:r>
              <a:rPr lang="en-US" sz="2400" b="1" dirty="0">
                <a:solidFill>
                  <a:schemeClr val="bg1"/>
                </a:solidFill>
                <a:ea typeface="Verdana" pitchFamily="34" charset="0"/>
                <a:cs typeface="Verdana" pitchFamily="34" charset="0"/>
              </a:rPr>
              <a:t>Using Data Visualization and Machine Learning to Gain Insights from Data</a:t>
            </a:r>
          </a:p>
        </p:txBody>
      </p:sp>
    </p:spTree>
    <p:extLst>
      <p:ext uri="{BB962C8B-B14F-4D97-AF65-F5344CB8AC3E}">
        <p14:creationId xmlns:p14="http://schemas.microsoft.com/office/powerpoint/2010/main" val="1290477612"/>
      </p:ext>
    </p:extLst>
  </p:cSld>
  <p:clrMapOvr>
    <a:masterClrMapping/>
  </p:clrMapOvr>
</p:sld>
</file>

<file path=ppt/theme/theme1.xml><?xml version="1.0" encoding="utf-8"?>
<a:theme xmlns:a="http://schemas.openxmlformats.org/drawingml/2006/main" name="mitrebriefing">
  <a:themeElements>
    <a:clrScheme name="MITRE Corporate Colors">
      <a:dk1>
        <a:sysClr val="windowText" lastClr="000000"/>
      </a:dk1>
      <a:lt1>
        <a:sysClr val="window" lastClr="FFFFFF"/>
      </a:lt1>
      <a:dk2>
        <a:srgbClr val="005B94"/>
      </a:dk2>
      <a:lt2>
        <a:srgbClr val="FFFFFF"/>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MITRE Corporat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a:solidFill>
            <a:schemeClr val="tx1">
              <a:lumMod val="50000"/>
              <a:lumOff val="50000"/>
            </a:schemeClr>
          </a:solidFill>
        </a:ln>
      </a:spPr>
      <a:bodyPr rtlCol="0" anchor="ctr"/>
      <a:lstStyle>
        <a:defPPr algn="ctr">
          <a:defRPr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Aft>
            <a:spcPts val="600"/>
          </a:spcAft>
          <a:defRPr sz="1600">
            <a:ea typeface="Verdana" pitchFamily="34" charset="0"/>
            <a:cs typeface="Verdana" pitchFamily="34" charset="0"/>
          </a:defRPr>
        </a:defPPr>
      </a:lstStyle>
    </a:txDef>
  </a:objectDefaults>
  <a:extraClrSchemeLst/>
  <a:extLst>
    <a:ext uri="{05A4C25C-085E-4340-85A3-A5531E510DB2}">
      <thm15:themeFamily xmlns:thm15="http://schemas.microsoft.com/office/thememl/2012/main" name="Presentation1" id="{4713BC55-B2D8-4A78-8B39-88A80C091AED}" vid="{ABAA4020-6758-44B9-B966-3DA615C1CC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ITRE_x0020_Sensitivity xmlns="http://schemas.microsoft.com/sharepoint/v3">Internal MITRE Information</MITRE_x0020_Sensitivity>
    <_Contributor xmlns="http://schemas.microsoft.com/sharepoint/v3/fields" xsi:nil="true"/>
    <Release_x0020_Statement xmlns="http://schemas.microsoft.com/sharepoint/v3">For Internal MITRE Use</Release_x0020_Statement>
  </documentManagement>
</p:properties>
</file>

<file path=customXml/item4.xml><?xml version="1.0" encoding="utf-8"?>
<ct:contentTypeSchema xmlns:ct="http://schemas.microsoft.com/office/2006/metadata/contentType" xmlns:ma="http://schemas.microsoft.com/office/2006/metadata/properties/metaAttributes" ct:_="" ma:_="" ma:contentTypeName="MITRE Work" ma:contentTypeID="0x010100823A99C636F7423283FB0D200866C61300069A4194D855FD4092747C0C409C9DA0" ma:contentTypeVersion="2" ma:contentTypeDescription="Materials and documents that contain MITRE authored content and other content directly attributable to MITRE and its work" ma:contentTypeScope="" ma:versionID="825d6967c1c23fd2ba0634c699d54e24">
  <xsd:schema xmlns:xsd="http://www.w3.org/2001/XMLSchema" xmlns:xs="http://www.w3.org/2001/XMLSchema" xmlns:p="http://schemas.microsoft.com/office/2006/metadata/properties" xmlns:ns1="http://schemas.microsoft.com/sharepoint/v3" xmlns:ns2="http://schemas.microsoft.com/sharepoint/v3/fields" xmlns:ns3="1e5fcd60-89e3-4dbe-8700-7c893dd87ff7" targetNamespace="http://schemas.microsoft.com/office/2006/metadata/properties" ma:root="true" ma:fieldsID="44cd1d2fb4f5b97d92dac2503d745632" ns1:_="" ns2:_="" ns3:_="">
    <xsd:import namespace="http://schemas.microsoft.com/sharepoint/v3"/>
    <xsd:import namespace="http://schemas.microsoft.com/sharepoint/v3/fields"/>
    <xsd:import namespace="1e5fcd60-89e3-4dbe-8700-7c893dd87ff7"/>
    <xsd:element name="properties">
      <xsd:complexType>
        <xsd:sequence>
          <xsd:element name="documentManagement">
            <xsd:complexType>
              <xsd:all>
                <xsd:element ref="ns2:_Contributor" minOccurs="0"/>
                <xsd:element ref="ns1:MITRE_x0020_Sensitivity"/>
                <xsd:element ref="ns1:Release_x0020_Statement"/>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e5fcd60-89e3-4dbe-8700-7c893dd87ff7"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CED283-CF8D-4385-8B32-7F30F688D45C}">
  <ds:schemaRefs>
    <ds:schemaRef ds:uri="http://schemas.microsoft.com/office/2006/metadata/customXsn"/>
  </ds:schemaRefs>
</ds:datastoreItem>
</file>

<file path=customXml/itemProps2.xml><?xml version="1.0" encoding="utf-8"?>
<ds:datastoreItem xmlns:ds="http://schemas.openxmlformats.org/officeDocument/2006/customXml" ds:itemID="{7C2F6CF8-2CFA-41A2-8EAC-4F6DCA2F109F}">
  <ds:schemaRefs>
    <ds:schemaRef ds:uri="http://schemas.microsoft.com/sharepoint/v3/contenttype/forms"/>
  </ds:schemaRefs>
</ds:datastoreItem>
</file>

<file path=customXml/itemProps3.xml><?xml version="1.0" encoding="utf-8"?>
<ds:datastoreItem xmlns:ds="http://schemas.openxmlformats.org/officeDocument/2006/customXml" ds:itemID="{BE149EB5-F1DC-4579-844A-2EC0C9AD93A9}">
  <ds:schemaRefs>
    <ds:schemaRef ds:uri="http://schemas.microsoft.com/office/2006/metadata/properties"/>
    <ds:schemaRef ds:uri="http://schemas.microsoft.com/sharepoint/v3"/>
    <ds:schemaRef ds:uri="http://schemas.microsoft.com/office/2006/documentManagement/types"/>
    <ds:schemaRef ds:uri="http://purl.org/dc/terms/"/>
    <ds:schemaRef ds:uri="1e5fcd60-89e3-4dbe-8700-7c893dd87ff7"/>
    <ds:schemaRef ds:uri="http://purl.org/dc/dcmitype/"/>
    <ds:schemaRef ds:uri="http://schemas.microsoft.com/office/infopath/2007/PartnerControls"/>
    <ds:schemaRef ds:uri="http://purl.org/dc/elements/1.1/"/>
    <ds:schemaRef ds:uri="http://schemas.openxmlformats.org/package/2006/metadata/core-properties"/>
    <ds:schemaRef ds:uri="http://schemas.microsoft.com/sharepoint/v3/fields"/>
    <ds:schemaRef ds:uri="http://www.w3.org/XML/1998/namespace"/>
  </ds:schemaRefs>
</ds:datastoreItem>
</file>

<file path=customXml/itemProps4.xml><?xml version="1.0" encoding="utf-8"?>
<ds:datastoreItem xmlns:ds="http://schemas.openxmlformats.org/officeDocument/2006/customXml" ds:itemID="{AEE18657-79CF-47F9-B196-DCA9F805F8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1e5fcd60-89e3-4dbe-8700-7c893dd87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MITRE_Briefing_Template_4x3</Template>
  <TotalTime>14032</TotalTime>
  <Words>183</Words>
  <Application>Microsoft Office PowerPoint</Application>
  <PresentationFormat>On-screen Show (4:3)</PresentationFormat>
  <Paragraphs>26</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Helvetica LT Std</vt:lpstr>
      <vt:lpstr>Arial</vt:lpstr>
      <vt:lpstr>Calibri</vt:lpstr>
      <vt:lpstr>Wingdings</vt:lpstr>
      <vt:lpstr>mitrebriefing</vt:lpstr>
      <vt:lpstr>Healthcare Data Analytics – Using Python, Tableau, and DataRobot</vt:lpstr>
      <vt:lpstr>Hospital Readmission</vt:lpstr>
      <vt:lpstr>Donabedian Healthcare Quality Model</vt:lpstr>
      <vt:lpstr>Factors Associated with Dialysis Facility SRR</vt:lpstr>
    </vt:vector>
  </TitlesOfParts>
  <Company>The MITRE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Security Administration Electronic Records Management</dc:title>
  <dc:creator>ssaberi@mitre.org</dc:creator>
  <dc:description>For internal MITRE use</dc:description>
  <cp:lastModifiedBy>Wang, Jay</cp:lastModifiedBy>
  <cp:revision>580</cp:revision>
  <cp:lastPrinted>2018-10-11T20:37:58Z</cp:lastPrinted>
  <dcterms:created xsi:type="dcterms:W3CDTF">2018-09-10T15:12:06Z</dcterms:created>
  <dcterms:modified xsi:type="dcterms:W3CDTF">2019-02-21T19:25:29Z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0x010100823A99C636F7423283FB0D200866C61300069A4194D855FD4092747C0C409C9DA0</vt:lpwstr>
  </property>
  <property fmtid="{D5CDD505-2E9C-101B-9397-08002B2CF9AE}" pid="3" name="Order">
    <vt:r8>27900</vt:r8>
  </property>
  <property fmtid="{D5CDD505-2E9C-101B-9397-08002B2CF9AE}" pid="4" name="URL">
    <vt:lpwstr/>
  </property>
  <property fmtid="{D5CDD505-2E9C-101B-9397-08002B2CF9AE}" pid="5" name="xd_ProgID">
    <vt:lpwstr/>
  </property>
  <property fmtid="{D5CDD505-2E9C-101B-9397-08002B2CF9AE}" pid="6" name="Date">
    <vt:filetime>2017-01-01T05:00:00Z</vt:filetime>
  </property>
  <property fmtid="{D5CDD505-2E9C-101B-9397-08002B2CF9AE}" pid="7" name="_SourceUrl">
    <vt:lpwstr/>
  </property>
  <property fmtid="{D5CDD505-2E9C-101B-9397-08002B2CF9AE}" pid="8" name="_SharedFileIndex">
    <vt:lpwstr/>
  </property>
  <property fmtid="{D5CDD505-2E9C-101B-9397-08002B2CF9AE}" pid="9" name="TemplateUrl">
    <vt:lpwstr/>
  </property>
  <property fmtid="{D5CDD505-2E9C-101B-9397-08002B2CF9AE}" pid="10" name="Date0">
    <vt:filetime>2017-01-01T05:00:00Z</vt:filetime>
  </property>
</Properties>
</file>