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5"/>
  </p:sldMasterIdLst>
  <p:notesMasterIdLst>
    <p:notesMasterId r:id="rId17"/>
  </p:notesMasterIdLst>
  <p:handoutMasterIdLst>
    <p:handoutMasterId r:id="rId18"/>
  </p:handoutMasterIdLst>
  <p:sldIdLst>
    <p:sldId id="256" r:id="rId6"/>
    <p:sldId id="317" r:id="rId7"/>
    <p:sldId id="259" r:id="rId8"/>
    <p:sldId id="318" r:id="rId9"/>
    <p:sldId id="319" r:id="rId10"/>
    <p:sldId id="320" r:id="rId11"/>
    <p:sldId id="323" r:id="rId12"/>
    <p:sldId id="326" r:id="rId13"/>
    <p:sldId id="322" r:id="rId14"/>
    <p:sldId id="327" r:id="rId15"/>
    <p:sldId id="32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3817" autoAdjust="0"/>
  </p:normalViewPr>
  <p:slideViewPr>
    <p:cSldViewPr snapToGrid="0">
      <p:cViewPr varScale="1">
        <p:scale>
          <a:sx n="66" d="100"/>
          <a:sy n="66" d="100"/>
        </p:scale>
        <p:origin x="1484"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howGuides="1">
      <p:cViewPr varScale="1">
        <p:scale>
          <a:sx n="172" d="100"/>
          <a:sy n="172" d="100"/>
        </p:scale>
        <p:origin x="5344"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13AAC8-A672-46FE-956F-2C24C0F22815}" type="doc">
      <dgm:prSet loTypeId="urn:microsoft.com/office/officeart/2005/8/layout/hList7" loCatId="relationship" qsTypeId="urn:microsoft.com/office/officeart/2005/8/quickstyle/simple1" qsCatId="simple" csTypeId="urn:microsoft.com/office/officeart/2005/8/colors/accent1_2" csCatId="accent1" phldr="1"/>
      <dgm:spPr/>
    </dgm:pt>
    <dgm:pt modelId="{12CC4186-4DF1-4384-B8F6-535D6A1DE1F8}">
      <dgm:prSet phldrT="[Text]"/>
      <dgm:spPr>
        <a:solidFill>
          <a:schemeClr val="tx2"/>
        </a:solidFill>
      </dgm:spPr>
      <dgm:t>
        <a:bodyPr/>
        <a:lstStyle/>
        <a:p>
          <a:r>
            <a:rPr lang="en-US" dirty="0"/>
            <a:t>650K     ESRD Patients</a:t>
          </a:r>
        </a:p>
      </dgm:t>
    </dgm:pt>
    <dgm:pt modelId="{DAD65BEA-1D98-4944-912D-48A48A50BDCA}" type="parTrans" cxnId="{7615953A-A2F6-4751-93A4-71D82F68FDCF}">
      <dgm:prSet/>
      <dgm:spPr/>
      <dgm:t>
        <a:bodyPr/>
        <a:lstStyle/>
        <a:p>
          <a:endParaRPr lang="en-US"/>
        </a:p>
      </dgm:t>
    </dgm:pt>
    <dgm:pt modelId="{A85712DF-79A8-4AB3-BB24-2CF6220FB56B}" type="sibTrans" cxnId="{7615953A-A2F6-4751-93A4-71D82F68FDCF}">
      <dgm:prSet/>
      <dgm:spPr/>
      <dgm:t>
        <a:bodyPr/>
        <a:lstStyle/>
        <a:p>
          <a:endParaRPr lang="en-US"/>
        </a:p>
      </dgm:t>
    </dgm:pt>
    <dgm:pt modelId="{27F1CE43-166D-4BED-BBB5-ADF4C87147DC}">
      <dgm:prSet phldrT="[Text]"/>
      <dgm:spPr>
        <a:solidFill>
          <a:schemeClr val="tx2"/>
        </a:solidFill>
      </dgm:spPr>
      <dgm:t>
        <a:bodyPr/>
        <a:lstStyle/>
        <a:p>
          <a:r>
            <a:rPr lang="en-US" dirty="0"/>
            <a:t>7,000  Dialysis Facilities</a:t>
          </a:r>
        </a:p>
      </dgm:t>
    </dgm:pt>
    <dgm:pt modelId="{23B546EA-C694-49F0-850C-3BC2A0A8C12D}" type="parTrans" cxnId="{88675292-79A3-4E75-B073-2DE29BDDB0BF}">
      <dgm:prSet/>
      <dgm:spPr/>
      <dgm:t>
        <a:bodyPr/>
        <a:lstStyle/>
        <a:p>
          <a:endParaRPr lang="en-US"/>
        </a:p>
      </dgm:t>
    </dgm:pt>
    <dgm:pt modelId="{564DCB98-E013-4C68-9E21-1F9A3B9A01B5}" type="sibTrans" cxnId="{88675292-79A3-4E75-B073-2DE29BDDB0BF}">
      <dgm:prSet/>
      <dgm:spPr/>
      <dgm:t>
        <a:bodyPr/>
        <a:lstStyle/>
        <a:p>
          <a:endParaRPr lang="en-US"/>
        </a:p>
      </dgm:t>
    </dgm:pt>
    <dgm:pt modelId="{E5A31D02-9E39-451C-AAD1-56B1DB09F9F6}">
      <dgm:prSet phldrT="[Text]"/>
      <dgm:spPr>
        <a:solidFill>
          <a:schemeClr val="tx2"/>
        </a:solidFill>
      </dgm:spPr>
      <dgm:t>
        <a:bodyPr/>
        <a:lstStyle/>
        <a:p>
          <a:r>
            <a:rPr lang="en-US" dirty="0"/>
            <a:t>$33 Billion CMS Annual Expenditure</a:t>
          </a:r>
        </a:p>
      </dgm:t>
    </dgm:pt>
    <dgm:pt modelId="{256EE285-52BA-4D8C-88D3-ECF9FAAC17A8}" type="parTrans" cxnId="{4E00742C-195E-4ED5-8D6D-98C1685128D5}">
      <dgm:prSet/>
      <dgm:spPr/>
      <dgm:t>
        <a:bodyPr/>
        <a:lstStyle/>
        <a:p>
          <a:endParaRPr lang="en-US"/>
        </a:p>
      </dgm:t>
    </dgm:pt>
    <dgm:pt modelId="{1CF7BAED-03F4-4A2D-9459-E6CE3B835D19}" type="sibTrans" cxnId="{4E00742C-195E-4ED5-8D6D-98C1685128D5}">
      <dgm:prSet/>
      <dgm:spPr/>
      <dgm:t>
        <a:bodyPr/>
        <a:lstStyle/>
        <a:p>
          <a:endParaRPr lang="en-US"/>
        </a:p>
      </dgm:t>
    </dgm:pt>
    <dgm:pt modelId="{99D8094C-5495-4BF1-9A3E-8F716B7CD533}" type="pres">
      <dgm:prSet presAssocID="{4013AAC8-A672-46FE-956F-2C24C0F22815}" presName="Name0" presStyleCnt="0">
        <dgm:presLayoutVars>
          <dgm:dir/>
          <dgm:resizeHandles val="exact"/>
        </dgm:presLayoutVars>
      </dgm:prSet>
      <dgm:spPr/>
    </dgm:pt>
    <dgm:pt modelId="{0C0E9610-3CD0-4AA3-9C02-AFCEA0DF3DFA}" type="pres">
      <dgm:prSet presAssocID="{4013AAC8-A672-46FE-956F-2C24C0F22815}" presName="fgShape" presStyleLbl="fgShp" presStyleIdx="0" presStyleCnt="1"/>
      <dgm:spPr>
        <a:solidFill>
          <a:schemeClr val="accent4"/>
        </a:solidFill>
      </dgm:spPr>
    </dgm:pt>
    <dgm:pt modelId="{8DB13E2A-61D8-4131-9F9C-E04A01476A76}" type="pres">
      <dgm:prSet presAssocID="{4013AAC8-A672-46FE-956F-2C24C0F22815}" presName="linComp" presStyleCnt="0"/>
      <dgm:spPr/>
    </dgm:pt>
    <dgm:pt modelId="{1C21935E-6BCA-4A89-B2E1-136E632991E9}" type="pres">
      <dgm:prSet presAssocID="{12CC4186-4DF1-4384-B8F6-535D6A1DE1F8}" presName="compNode" presStyleCnt="0"/>
      <dgm:spPr/>
    </dgm:pt>
    <dgm:pt modelId="{C8CAF80E-D9EC-4932-BF89-8E94D00F3DA6}" type="pres">
      <dgm:prSet presAssocID="{12CC4186-4DF1-4384-B8F6-535D6A1DE1F8}" presName="bkgdShape" presStyleLbl="node1" presStyleIdx="0" presStyleCnt="3"/>
      <dgm:spPr/>
    </dgm:pt>
    <dgm:pt modelId="{D7FBE792-6FA2-4011-B4B6-42CE8863F11E}" type="pres">
      <dgm:prSet presAssocID="{12CC4186-4DF1-4384-B8F6-535D6A1DE1F8}" presName="nodeTx" presStyleLbl="node1" presStyleIdx="0" presStyleCnt="3">
        <dgm:presLayoutVars>
          <dgm:bulletEnabled val="1"/>
        </dgm:presLayoutVars>
      </dgm:prSet>
      <dgm:spPr/>
    </dgm:pt>
    <dgm:pt modelId="{6FC27E5F-A0D6-4313-9BA2-9AE9CAEA65F3}" type="pres">
      <dgm:prSet presAssocID="{12CC4186-4DF1-4384-B8F6-535D6A1DE1F8}" presName="invisiNode" presStyleLbl="node1" presStyleIdx="0" presStyleCnt="3"/>
      <dgm:spPr/>
    </dgm:pt>
    <dgm:pt modelId="{854F4DB4-692E-44EA-9119-E69B336C0230}" type="pres">
      <dgm:prSet presAssocID="{12CC4186-4DF1-4384-B8F6-535D6A1DE1F8}"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roup"/>
        </a:ext>
      </dgm:extLst>
    </dgm:pt>
    <dgm:pt modelId="{E4FEF201-FE83-49E8-9C81-7039EB93DEA5}" type="pres">
      <dgm:prSet presAssocID="{A85712DF-79A8-4AB3-BB24-2CF6220FB56B}" presName="sibTrans" presStyleLbl="sibTrans2D1" presStyleIdx="0" presStyleCnt="0"/>
      <dgm:spPr/>
    </dgm:pt>
    <dgm:pt modelId="{B7A824D6-D0EE-4BDA-AFC0-1A6C6E5F318A}" type="pres">
      <dgm:prSet presAssocID="{27F1CE43-166D-4BED-BBB5-ADF4C87147DC}" presName="compNode" presStyleCnt="0"/>
      <dgm:spPr/>
    </dgm:pt>
    <dgm:pt modelId="{D3482C5E-866D-4AC8-9E6A-F72463099A05}" type="pres">
      <dgm:prSet presAssocID="{27F1CE43-166D-4BED-BBB5-ADF4C87147DC}" presName="bkgdShape" presStyleLbl="node1" presStyleIdx="1" presStyleCnt="3"/>
      <dgm:spPr/>
    </dgm:pt>
    <dgm:pt modelId="{DDD8B7B0-192E-4AA2-9AE6-6C511CFE4543}" type="pres">
      <dgm:prSet presAssocID="{27F1CE43-166D-4BED-BBB5-ADF4C87147DC}" presName="nodeTx" presStyleLbl="node1" presStyleIdx="1" presStyleCnt="3">
        <dgm:presLayoutVars>
          <dgm:bulletEnabled val="1"/>
        </dgm:presLayoutVars>
      </dgm:prSet>
      <dgm:spPr/>
    </dgm:pt>
    <dgm:pt modelId="{63A58C01-6337-474B-8492-84AC2C032A68}" type="pres">
      <dgm:prSet presAssocID="{27F1CE43-166D-4BED-BBB5-ADF4C87147DC}" presName="invisiNode" presStyleLbl="node1" presStyleIdx="1" presStyleCnt="3"/>
      <dgm:spPr/>
    </dgm:pt>
    <dgm:pt modelId="{D1B00AD3-C393-46E6-8934-C28B046B4709}" type="pres">
      <dgm:prSet presAssocID="{27F1CE43-166D-4BED-BBB5-ADF4C87147DC}" presName="imagNode"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Hospital"/>
        </a:ext>
      </dgm:extLst>
    </dgm:pt>
    <dgm:pt modelId="{6ACFD595-8408-429B-B1B7-C6289B798C5C}" type="pres">
      <dgm:prSet presAssocID="{564DCB98-E013-4C68-9E21-1F9A3B9A01B5}" presName="sibTrans" presStyleLbl="sibTrans2D1" presStyleIdx="0" presStyleCnt="0"/>
      <dgm:spPr/>
    </dgm:pt>
    <dgm:pt modelId="{99928C6C-61F7-40B5-8469-4A351E263C8A}" type="pres">
      <dgm:prSet presAssocID="{E5A31D02-9E39-451C-AAD1-56B1DB09F9F6}" presName="compNode" presStyleCnt="0"/>
      <dgm:spPr/>
    </dgm:pt>
    <dgm:pt modelId="{F9CC9393-3F3A-4885-BACE-D5FE02213E39}" type="pres">
      <dgm:prSet presAssocID="{E5A31D02-9E39-451C-AAD1-56B1DB09F9F6}" presName="bkgdShape" presStyleLbl="node1" presStyleIdx="2" presStyleCnt="3" custLinFactNeighborX="64"/>
      <dgm:spPr/>
    </dgm:pt>
    <dgm:pt modelId="{72B80526-DE3E-45CC-BCAC-69F6D3420587}" type="pres">
      <dgm:prSet presAssocID="{E5A31D02-9E39-451C-AAD1-56B1DB09F9F6}" presName="nodeTx" presStyleLbl="node1" presStyleIdx="2" presStyleCnt="3">
        <dgm:presLayoutVars>
          <dgm:bulletEnabled val="1"/>
        </dgm:presLayoutVars>
      </dgm:prSet>
      <dgm:spPr/>
    </dgm:pt>
    <dgm:pt modelId="{D498AD03-C5D0-45FA-A0ED-DAE712E7AFCB}" type="pres">
      <dgm:prSet presAssocID="{E5A31D02-9E39-451C-AAD1-56B1DB09F9F6}" presName="invisiNode" presStyleLbl="node1" presStyleIdx="2" presStyleCnt="3"/>
      <dgm:spPr/>
    </dgm:pt>
    <dgm:pt modelId="{71AC033A-0F8E-465A-9B7E-C8F3198C4CAD}" type="pres">
      <dgm:prSet presAssocID="{E5A31D02-9E39-451C-AAD1-56B1DB09F9F6}" presName="imagNod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llar"/>
        </a:ext>
      </dgm:extLst>
    </dgm:pt>
  </dgm:ptLst>
  <dgm:cxnLst>
    <dgm:cxn modelId="{0FE90A09-FFA8-460E-B03A-9F1353B986A2}" type="presOf" srcId="{27F1CE43-166D-4BED-BBB5-ADF4C87147DC}" destId="{D3482C5E-866D-4AC8-9E6A-F72463099A05}" srcOrd="0" destOrd="0" presId="urn:microsoft.com/office/officeart/2005/8/layout/hList7"/>
    <dgm:cxn modelId="{4E00742C-195E-4ED5-8D6D-98C1685128D5}" srcId="{4013AAC8-A672-46FE-956F-2C24C0F22815}" destId="{E5A31D02-9E39-451C-AAD1-56B1DB09F9F6}" srcOrd="2" destOrd="0" parTransId="{256EE285-52BA-4D8C-88D3-ECF9FAAC17A8}" sibTransId="{1CF7BAED-03F4-4A2D-9459-E6CE3B835D19}"/>
    <dgm:cxn modelId="{7615953A-A2F6-4751-93A4-71D82F68FDCF}" srcId="{4013AAC8-A672-46FE-956F-2C24C0F22815}" destId="{12CC4186-4DF1-4384-B8F6-535D6A1DE1F8}" srcOrd="0" destOrd="0" parTransId="{DAD65BEA-1D98-4944-912D-48A48A50BDCA}" sibTransId="{A85712DF-79A8-4AB3-BB24-2CF6220FB56B}"/>
    <dgm:cxn modelId="{F43BF93F-082F-4DA1-91C9-D7CCDC8CD834}" type="presOf" srcId="{4013AAC8-A672-46FE-956F-2C24C0F22815}" destId="{99D8094C-5495-4BF1-9A3E-8F716B7CD533}" srcOrd="0" destOrd="0" presId="urn:microsoft.com/office/officeart/2005/8/layout/hList7"/>
    <dgm:cxn modelId="{5474CD43-5A2A-44CC-819B-D1B1FCC9E44D}" type="presOf" srcId="{A85712DF-79A8-4AB3-BB24-2CF6220FB56B}" destId="{E4FEF201-FE83-49E8-9C81-7039EB93DEA5}" srcOrd="0" destOrd="0" presId="urn:microsoft.com/office/officeart/2005/8/layout/hList7"/>
    <dgm:cxn modelId="{2D97277A-FB23-4530-B646-4C4208523388}" type="presOf" srcId="{27F1CE43-166D-4BED-BBB5-ADF4C87147DC}" destId="{DDD8B7B0-192E-4AA2-9AE6-6C511CFE4543}" srcOrd="1" destOrd="0" presId="urn:microsoft.com/office/officeart/2005/8/layout/hList7"/>
    <dgm:cxn modelId="{6FDD277D-C886-4728-9144-F35432B8B542}" type="presOf" srcId="{12CC4186-4DF1-4384-B8F6-535D6A1DE1F8}" destId="{D7FBE792-6FA2-4011-B4B6-42CE8863F11E}" srcOrd="1" destOrd="0" presId="urn:microsoft.com/office/officeart/2005/8/layout/hList7"/>
    <dgm:cxn modelId="{88675292-79A3-4E75-B073-2DE29BDDB0BF}" srcId="{4013AAC8-A672-46FE-956F-2C24C0F22815}" destId="{27F1CE43-166D-4BED-BBB5-ADF4C87147DC}" srcOrd="1" destOrd="0" parTransId="{23B546EA-C694-49F0-850C-3BC2A0A8C12D}" sibTransId="{564DCB98-E013-4C68-9E21-1F9A3B9A01B5}"/>
    <dgm:cxn modelId="{231DCCAD-985D-4E7F-88A1-BBC4D368CF6C}" type="presOf" srcId="{12CC4186-4DF1-4384-B8F6-535D6A1DE1F8}" destId="{C8CAF80E-D9EC-4932-BF89-8E94D00F3DA6}" srcOrd="0" destOrd="0" presId="urn:microsoft.com/office/officeart/2005/8/layout/hList7"/>
    <dgm:cxn modelId="{365776B3-942F-4042-9132-1FED32BE5E58}" type="presOf" srcId="{E5A31D02-9E39-451C-AAD1-56B1DB09F9F6}" destId="{F9CC9393-3F3A-4885-BACE-D5FE02213E39}" srcOrd="0" destOrd="0" presId="urn:microsoft.com/office/officeart/2005/8/layout/hList7"/>
    <dgm:cxn modelId="{CF243AC4-3E5F-44C1-9328-16D0EE3F1785}" type="presOf" srcId="{E5A31D02-9E39-451C-AAD1-56B1DB09F9F6}" destId="{72B80526-DE3E-45CC-BCAC-69F6D3420587}" srcOrd="1" destOrd="0" presId="urn:microsoft.com/office/officeart/2005/8/layout/hList7"/>
    <dgm:cxn modelId="{5E9C4AEC-3A3C-4484-8B1D-D521B9E5B4DC}" type="presOf" srcId="{564DCB98-E013-4C68-9E21-1F9A3B9A01B5}" destId="{6ACFD595-8408-429B-B1B7-C6289B798C5C}" srcOrd="0" destOrd="0" presId="urn:microsoft.com/office/officeart/2005/8/layout/hList7"/>
    <dgm:cxn modelId="{421E8120-F0E6-4B14-9257-D7021991C23B}" type="presParOf" srcId="{99D8094C-5495-4BF1-9A3E-8F716B7CD533}" destId="{0C0E9610-3CD0-4AA3-9C02-AFCEA0DF3DFA}" srcOrd="0" destOrd="0" presId="urn:microsoft.com/office/officeart/2005/8/layout/hList7"/>
    <dgm:cxn modelId="{061FCDF9-F6E8-4F24-B6BD-D6C8B89EDCB3}" type="presParOf" srcId="{99D8094C-5495-4BF1-9A3E-8F716B7CD533}" destId="{8DB13E2A-61D8-4131-9F9C-E04A01476A76}" srcOrd="1" destOrd="0" presId="urn:microsoft.com/office/officeart/2005/8/layout/hList7"/>
    <dgm:cxn modelId="{9C6F2166-ABBF-44B2-AD8C-998CBCD19287}" type="presParOf" srcId="{8DB13E2A-61D8-4131-9F9C-E04A01476A76}" destId="{1C21935E-6BCA-4A89-B2E1-136E632991E9}" srcOrd="0" destOrd="0" presId="urn:microsoft.com/office/officeart/2005/8/layout/hList7"/>
    <dgm:cxn modelId="{FEE2A0A1-79DC-4035-B70E-AE4C809BD742}" type="presParOf" srcId="{1C21935E-6BCA-4A89-B2E1-136E632991E9}" destId="{C8CAF80E-D9EC-4932-BF89-8E94D00F3DA6}" srcOrd="0" destOrd="0" presId="urn:microsoft.com/office/officeart/2005/8/layout/hList7"/>
    <dgm:cxn modelId="{A595D0E8-2B23-4CA2-9C10-A37B3A66C0E0}" type="presParOf" srcId="{1C21935E-6BCA-4A89-B2E1-136E632991E9}" destId="{D7FBE792-6FA2-4011-B4B6-42CE8863F11E}" srcOrd="1" destOrd="0" presId="urn:microsoft.com/office/officeart/2005/8/layout/hList7"/>
    <dgm:cxn modelId="{32FD8566-7255-4DD6-9559-1BD44F4B9104}" type="presParOf" srcId="{1C21935E-6BCA-4A89-B2E1-136E632991E9}" destId="{6FC27E5F-A0D6-4313-9BA2-9AE9CAEA65F3}" srcOrd="2" destOrd="0" presId="urn:microsoft.com/office/officeart/2005/8/layout/hList7"/>
    <dgm:cxn modelId="{589C604F-B59C-463F-8710-5D315B40C1EF}" type="presParOf" srcId="{1C21935E-6BCA-4A89-B2E1-136E632991E9}" destId="{854F4DB4-692E-44EA-9119-E69B336C0230}" srcOrd="3" destOrd="0" presId="urn:microsoft.com/office/officeart/2005/8/layout/hList7"/>
    <dgm:cxn modelId="{109D79D2-AD6A-4E06-9508-9FE9E31D9656}" type="presParOf" srcId="{8DB13E2A-61D8-4131-9F9C-E04A01476A76}" destId="{E4FEF201-FE83-49E8-9C81-7039EB93DEA5}" srcOrd="1" destOrd="0" presId="urn:microsoft.com/office/officeart/2005/8/layout/hList7"/>
    <dgm:cxn modelId="{DF59A83C-7B85-44D9-9D28-B6A917896AA0}" type="presParOf" srcId="{8DB13E2A-61D8-4131-9F9C-E04A01476A76}" destId="{B7A824D6-D0EE-4BDA-AFC0-1A6C6E5F318A}" srcOrd="2" destOrd="0" presId="urn:microsoft.com/office/officeart/2005/8/layout/hList7"/>
    <dgm:cxn modelId="{BD8D6630-8EDE-483E-A886-C970DF0A237A}" type="presParOf" srcId="{B7A824D6-D0EE-4BDA-AFC0-1A6C6E5F318A}" destId="{D3482C5E-866D-4AC8-9E6A-F72463099A05}" srcOrd="0" destOrd="0" presId="urn:microsoft.com/office/officeart/2005/8/layout/hList7"/>
    <dgm:cxn modelId="{1B6755B5-9C30-45CA-B1F2-41210A600DE6}" type="presParOf" srcId="{B7A824D6-D0EE-4BDA-AFC0-1A6C6E5F318A}" destId="{DDD8B7B0-192E-4AA2-9AE6-6C511CFE4543}" srcOrd="1" destOrd="0" presId="urn:microsoft.com/office/officeart/2005/8/layout/hList7"/>
    <dgm:cxn modelId="{8122A7F6-DC0D-4E0A-A5F9-4ADF485298FD}" type="presParOf" srcId="{B7A824D6-D0EE-4BDA-AFC0-1A6C6E5F318A}" destId="{63A58C01-6337-474B-8492-84AC2C032A68}" srcOrd="2" destOrd="0" presId="urn:microsoft.com/office/officeart/2005/8/layout/hList7"/>
    <dgm:cxn modelId="{C325166E-ACE3-4195-91AD-14B932F59A2F}" type="presParOf" srcId="{B7A824D6-D0EE-4BDA-AFC0-1A6C6E5F318A}" destId="{D1B00AD3-C393-46E6-8934-C28B046B4709}" srcOrd="3" destOrd="0" presId="urn:microsoft.com/office/officeart/2005/8/layout/hList7"/>
    <dgm:cxn modelId="{E56BC52C-D692-4197-B1C8-F70D01E5301F}" type="presParOf" srcId="{8DB13E2A-61D8-4131-9F9C-E04A01476A76}" destId="{6ACFD595-8408-429B-B1B7-C6289B798C5C}" srcOrd="3" destOrd="0" presId="urn:microsoft.com/office/officeart/2005/8/layout/hList7"/>
    <dgm:cxn modelId="{EDA82983-FF76-4A24-8DAC-FED8FEF5FA4E}" type="presParOf" srcId="{8DB13E2A-61D8-4131-9F9C-E04A01476A76}" destId="{99928C6C-61F7-40B5-8469-4A351E263C8A}" srcOrd="4" destOrd="0" presId="urn:microsoft.com/office/officeart/2005/8/layout/hList7"/>
    <dgm:cxn modelId="{8746ADAC-187D-401A-99FF-1367A755888F}" type="presParOf" srcId="{99928C6C-61F7-40B5-8469-4A351E263C8A}" destId="{F9CC9393-3F3A-4885-BACE-D5FE02213E39}" srcOrd="0" destOrd="0" presId="urn:microsoft.com/office/officeart/2005/8/layout/hList7"/>
    <dgm:cxn modelId="{8628B07C-8431-4CBE-9992-C4C18E78AB1B}" type="presParOf" srcId="{99928C6C-61F7-40B5-8469-4A351E263C8A}" destId="{72B80526-DE3E-45CC-BCAC-69F6D3420587}" srcOrd="1" destOrd="0" presId="urn:microsoft.com/office/officeart/2005/8/layout/hList7"/>
    <dgm:cxn modelId="{C5836E04-ABEC-45E8-B0F7-076CFCA89668}" type="presParOf" srcId="{99928C6C-61F7-40B5-8469-4A351E263C8A}" destId="{D498AD03-C5D0-45FA-A0ED-DAE712E7AFCB}" srcOrd="2" destOrd="0" presId="urn:microsoft.com/office/officeart/2005/8/layout/hList7"/>
    <dgm:cxn modelId="{686F5195-6003-4C4E-B5C7-80D883813B2A}" type="presParOf" srcId="{99928C6C-61F7-40B5-8469-4A351E263C8A}" destId="{71AC033A-0F8E-465A-9B7E-C8F3198C4CAD}" srcOrd="3" destOrd="0" presId="urn:microsoft.com/office/officeart/2005/8/layout/hList7"/>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02C530-BC5C-4985-9B3F-297D12335767}" type="doc">
      <dgm:prSet loTypeId="urn:microsoft.com/office/officeart/2005/8/layout/radial4" loCatId="relationship" qsTypeId="urn:microsoft.com/office/officeart/2005/8/quickstyle/simple1" qsCatId="simple" csTypeId="urn:microsoft.com/office/officeart/2005/8/colors/accent0_3" csCatId="mainScheme" phldr="1"/>
      <dgm:spPr/>
      <dgm:t>
        <a:bodyPr/>
        <a:lstStyle/>
        <a:p>
          <a:endParaRPr lang="en-US"/>
        </a:p>
      </dgm:t>
    </dgm:pt>
    <dgm:pt modelId="{133450F3-3BF0-42E4-8416-98CA22DC9AD1}">
      <dgm:prSet phldrT="[Text]"/>
      <dgm:spPr>
        <a:solidFill>
          <a:schemeClr val="accent4"/>
        </a:solidFill>
      </dgm:spPr>
      <dgm:t>
        <a:bodyPr/>
        <a:lstStyle/>
        <a:p>
          <a:r>
            <a:rPr lang="en-US" b="1" dirty="0"/>
            <a:t>Triple Aims</a:t>
          </a:r>
        </a:p>
      </dgm:t>
    </dgm:pt>
    <dgm:pt modelId="{0D1DD230-B819-4466-943E-0DD28B0C3A3F}" type="parTrans" cxnId="{A9F53B5B-124E-41E3-980B-2EF1FA07D663}">
      <dgm:prSet/>
      <dgm:spPr/>
      <dgm:t>
        <a:bodyPr/>
        <a:lstStyle/>
        <a:p>
          <a:endParaRPr lang="en-US"/>
        </a:p>
      </dgm:t>
    </dgm:pt>
    <dgm:pt modelId="{1D00E876-A2C0-44DC-BFE0-DAF0F1FE7DB5}" type="sibTrans" cxnId="{A9F53B5B-124E-41E3-980B-2EF1FA07D663}">
      <dgm:prSet/>
      <dgm:spPr/>
      <dgm:t>
        <a:bodyPr/>
        <a:lstStyle/>
        <a:p>
          <a:endParaRPr lang="en-US"/>
        </a:p>
      </dgm:t>
    </dgm:pt>
    <dgm:pt modelId="{F1ED79D8-4D9C-4A9C-942C-5190AE502515}">
      <dgm:prSet phldrT="[Text]"/>
      <dgm:spPr/>
      <dgm:t>
        <a:bodyPr/>
        <a:lstStyle/>
        <a:p>
          <a:r>
            <a:rPr lang="en-US" dirty="0"/>
            <a:t>Improve Patient Experience</a:t>
          </a:r>
        </a:p>
      </dgm:t>
    </dgm:pt>
    <dgm:pt modelId="{97F41D83-D799-4F8E-AF66-4516316938F6}" type="parTrans" cxnId="{A585C869-97B3-4E65-9116-9E6EB14F924C}">
      <dgm:prSet/>
      <dgm:spPr>
        <a:solidFill>
          <a:schemeClr val="accent4"/>
        </a:solidFill>
      </dgm:spPr>
      <dgm:t>
        <a:bodyPr/>
        <a:lstStyle/>
        <a:p>
          <a:endParaRPr lang="en-US"/>
        </a:p>
      </dgm:t>
    </dgm:pt>
    <dgm:pt modelId="{638080C2-F78D-484C-AA0D-4B2C3DD1EC45}" type="sibTrans" cxnId="{A585C869-97B3-4E65-9116-9E6EB14F924C}">
      <dgm:prSet/>
      <dgm:spPr/>
      <dgm:t>
        <a:bodyPr/>
        <a:lstStyle/>
        <a:p>
          <a:endParaRPr lang="en-US"/>
        </a:p>
      </dgm:t>
    </dgm:pt>
    <dgm:pt modelId="{D22565FF-E693-4811-9059-DCE40A16F9CB}">
      <dgm:prSet phldrT="[Text]"/>
      <dgm:spPr/>
      <dgm:t>
        <a:bodyPr/>
        <a:lstStyle/>
        <a:p>
          <a:r>
            <a:rPr lang="en-US" dirty="0"/>
            <a:t>Improve Population Health</a:t>
          </a:r>
        </a:p>
      </dgm:t>
    </dgm:pt>
    <dgm:pt modelId="{5D23AF9C-633F-46CC-ADB3-D8F0A053804C}" type="parTrans" cxnId="{DF79D9C4-5ADB-4CC2-9352-AAFE1E33A2FB}">
      <dgm:prSet/>
      <dgm:spPr>
        <a:solidFill>
          <a:schemeClr val="accent4"/>
        </a:solidFill>
      </dgm:spPr>
      <dgm:t>
        <a:bodyPr/>
        <a:lstStyle/>
        <a:p>
          <a:endParaRPr lang="en-US"/>
        </a:p>
      </dgm:t>
    </dgm:pt>
    <dgm:pt modelId="{5AD4C94F-7A2B-424E-BA74-822847ADBF8A}" type="sibTrans" cxnId="{DF79D9C4-5ADB-4CC2-9352-AAFE1E33A2FB}">
      <dgm:prSet/>
      <dgm:spPr/>
      <dgm:t>
        <a:bodyPr/>
        <a:lstStyle/>
        <a:p>
          <a:endParaRPr lang="en-US"/>
        </a:p>
      </dgm:t>
    </dgm:pt>
    <dgm:pt modelId="{FBD7C78D-B084-4AE0-9D06-6564BE9F2974}">
      <dgm:prSet phldrT="[Text]"/>
      <dgm:spPr/>
      <dgm:t>
        <a:bodyPr/>
        <a:lstStyle/>
        <a:p>
          <a:r>
            <a:rPr lang="en-US" dirty="0"/>
            <a:t>Reduce Cost of Care</a:t>
          </a:r>
        </a:p>
      </dgm:t>
    </dgm:pt>
    <dgm:pt modelId="{6F567E9D-3995-4F82-B3C0-16D5C8012F1A}" type="parTrans" cxnId="{1AD708AB-5B8B-4949-8B11-B634F48B2E7B}">
      <dgm:prSet/>
      <dgm:spPr>
        <a:solidFill>
          <a:schemeClr val="accent4"/>
        </a:solidFill>
      </dgm:spPr>
      <dgm:t>
        <a:bodyPr/>
        <a:lstStyle/>
        <a:p>
          <a:endParaRPr lang="en-US"/>
        </a:p>
      </dgm:t>
    </dgm:pt>
    <dgm:pt modelId="{7E1792F4-21A2-4823-8155-E40C52216309}" type="sibTrans" cxnId="{1AD708AB-5B8B-4949-8B11-B634F48B2E7B}">
      <dgm:prSet/>
      <dgm:spPr/>
      <dgm:t>
        <a:bodyPr/>
        <a:lstStyle/>
        <a:p>
          <a:endParaRPr lang="en-US"/>
        </a:p>
      </dgm:t>
    </dgm:pt>
    <dgm:pt modelId="{2835063C-2745-4A6F-8B5A-99BD3CE72C11}" type="pres">
      <dgm:prSet presAssocID="{C602C530-BC5C-4985-9B3F-297D12335767}" presName="cycle" presStyleCnt="0">
        <dgm:presLayoutVars>
          <dgm:chMax val="1"/>
          <dgm:dir/>
          <dgm:animLvl val="ctr"/>
          <dgm:resizeHandles val="exact"/>
        </dgm:presLayoutVars>
      </dgm:prSet>
      <dgm:spPr/>
    </dgm:pt>
    <dgm:pt modelId="{7189A0E9-9438-425F-8E2C-A8D7A6078E24}" type="pres">
      <dgm:prSet presAssocID="{133450F3-3BF0-42E4-8416-98CA22DC9AD1}" presName="centerShape" presStyleLbl="node0" presStyleIdx="0" presStyleCnt="1"/>
      <dgm:spPr/>
    </dgm:pt>
    <dgm:pt modelId="{E1A01F85-FA0A-4266-B8CA-C8E69CC86775}" type="pres">
      <dgm:prSet presAssocID="{97F41D83-D799-4F8E-AF66-4516316938F6}" presName="parTrans" presStyleLbl="bgSibTrans2D1" presStyleIdx="0" presStyleCnt="3"/>
      <dgm:spPr/>
    </dgm:pt>
    <dgm:pt modelId="{BA15EEAA-4598-48CB-81D2-580CAEC6D8E0}" type="pres">
      <dgm:prSet presAssocID="{F1ED79D8-4D9C-4A9C-942C-5190AE502515}" presName="node" presStyleLbl="node1" presStyleIdx="0" presStyleCnt="3">
        <dgm:presLayoutVars>
          <dgm:bulletEnabled val="1"/>
        </dgm:presLayoutVars>
      </dgm:prSet>
      <dgm:spPr/>
    </dgm:pt>
    <dgm:pt modelId="{62327F63-F409-40B1-8CB5-A254DB134287}" type="pres">
      <dgm:prSet presAssocID="{5D23AF9C-633F-46CC-ADB3-D8F0A053804C}" presName="parTrans" presStyleLbl="bgSibTrans2D1" presStyleIdx="1" presStyleCnt="3"/>
      <dgm:spPr/>
    </dgm:pt>
    <dgm:pt modelId="{7FC7EC69-0844-490E-B847-C2A1DFA0B1A5}" type="pres">
      <dgm:prSet presAssocID="{D22565FF-E693-4811-9059-DCE40A16F9CB}" presName="node" presStyleLbl="node1" presStyleIdx="1" presStyleCnt="3">
        <dgm:presLayoutVars>
          <dgm:bulletEnabled val="1"/>
        </dgm:presLayoutVars>
      </dgm:prSet>
      <dgm:spPr/>
    </dgm:pt>
    <dgm:pt modelId="{0E29A03E-56A2-453A-9231-5C4E7000A1CE}" type="pres">
      <dgm:prSet presAssocID="{6F567E9D-3995-4F82-B3C0-16D5C8012F1A}" presName="parTrans" presStyleLbl="bgSibTrans2D1" presStyleIdx="2" presStyleCnt="3"/>
      <dgm:spPr/>
    </dgm:pt>
    <dgm:pt modelId="{546E17B0-117E-4024-B332-DF7D8B34B176}" type="pres">
      <dgm:prSet presAssocID="{FBD7C78D-B084-4AE0-9D06-6564BE9F2974}" presName="node" presStyleLbl="node1" presStyleIdx="2" presStyleCnt="3">
        <dgm:presLayoutVars>
          <dgm:bulletEnabled val="1"/>
        </dgm:presLayoutVars>
      </dgm:prSet>
      <dgm:spPr/>
    </dgm:pt>
  </dgm:ptLst>
  <dgm:cxnLst>
    <dgm:cxn modelId="{7FBBDF01-2346-4377-89C1-AF7DC6ED465D}" type="presOf" srcId="{97F41D83-D799-4F8E-AF66-4516316938F6}" destId="{E1A01F85-FA0A-4266-B8CA-C8E69CC86775}" srcOrd="0" destOrd="0" presId="urn:microsoft.com/office/officeart/2005/8/layout/radial4"/>
    <dgm:cxn modelId="{DD90FC20-C96C-4D99-9EEA-D046814FCFA1}" type="presOf" srcId="{F1ED79D8-4D9C-4A9C-942C-5190AE502515}" destId="{BA15EEAA-4598-48CB-81D2-580CAEC6D8E0}" srcOrd="0" destOrd="0" presId="urn:microsoft.com/office/officeart/2005/8/layout/radial4"/>
    <dgm:cxn modelId="{96919940-2FE0-427E-A3C2-67D2B7F68A07}" type="presOf" srcId="{D22565FF-E693-4811-9059-DCE40A16F9CB}" destId="{7FC7EC69-0844-490E-B847-C2A1DFA0B1A5}" srcOrd="0" destOrd="0" presId="urn:microsoft.com/office/officeart/2005/8/layout/radial4"/>
    <dgm:cxn modelId="{A9F53B5B-124E-41E3-980B-2EF1FA07D663}" srcId="{C602C530-BC5C-4985-9B3F-297D12335767}" destId="{133450F3-3BF0-42E4-8416-98CA22DC9AD1}" srcOrd="0" destOrd="0" parTransId="{0D1DD230-B819-4466-943E-0DD28B0C3A3F}" sibTransId="{1D00E876-A2C0-44DC-BFE0-DAF0F1FE7DB5}"/>
    <dgm:cxn modelId="{7769F164-CDE6-4678-B0D9-D6C2577BC0A4}" type="presOf" srcId="{5D23AF9C-633F-46CC-ADB3-D8F0A053804C}" destId="{62327F63-F409-40B1-8CB5-A254DB134287}" srcOrd="0" destOrd="0" presId="urn:microsoft.com/office/officeart/2005/8/layout/radial4"/>
    <dgm:cxn modelId="{A585C869-97B3-4E65-9116-9E6EB14F924C}" srcId="{133450F3-3BF0-42E4-8416-98CA22DC9AD1}" destId="{F1ED79D8-4D9C-4A9C-942C-5190AE502515}" srcOrd="0" destOrd="0" parTransId="{97F41D83-D799-4F8E-AF66-4516316938F6}" sibTransId="{638080C2-F78D-484C-AA0D-4B2C3DD1EC45}"/>
    <dgm:cxn modelId="{1B591F8A-D600-4F27-8741-29084286E47C}" type="presOf" srcId="{C602C530-BC5C-4985-9B3F-297D12335767}" destId="{2835063C-2745-4A6F-8B5A-99BD3CE72C11}" srcOrd="0" destOrd="0" presId="urn:microsoft.com/office/officeart/2005/8/layout/radial4"/>
    <dgm:cxn modelId="{1AD708AB-5B8B-4949-8B11-B634F48B2E7B}" srcId="{133450F3-3BF0-42E4-8416-98CA22DC9AD1}" destId="{FBD7C78D-B084-4AE0-9D06-6564BE9F2974}" srcOrd="2" destOrd="0" parTransId="{6F567E9D-3995-4F82-B3C0-16D5C8012F1A}" sibTransId="{7E1792F4-21A2-4823-8155-E40C52216309}"/>
    <dgm:cxn modelId="{23B5A8B5-532C-4870-830D-C6658DED2C03}" type="presOf" srcId="{133450F3-3BF0-42E4-8416-98CA22DC9AD1}" destId="{7189A0E9-9438-425F-8E2C-A8D7A6078E24}" srcOrd="0" destOrd="0" presId="urn:microsoft.com/office/officeart/2005/8/layout/radial4"/>
    <dgm:cxn modelId="{DF79D9C4-5ADB-4CC2-9352-AAFE1E33A2FB}" srcId="{133450F3-3BF0-42E4-8416-98CA22DC9AD1}" destId="{D22565FF-E693-4811-9059-DCE40A16F9CB}" srcOrd="1" destOrd="0" parTransId="{5D23AF9C-633F-46CC-ADB3-D8F0A053804C}" sibTransId="{5AD4C94F-7A2B-424E-BA74-822847ADBF8A}"/>
    <dgm:cxn modelId="{ABB861E9-B610-4EFF-A868-1766401B190C}" type="presOf" srcId="{6F567E9D-3995-4F82-B3C0-16D5C8012F1A}" destId="{0E29A03E-56A2-453A-9231-5C4E7000A1CE}" srcOrd="0" destOrd="0" presId="urn:microsoft.com/office/officeart/2005/8/layout/radial4"/>
    <dgm:cxn modelId="{D96EDFF4-493A-415B-B7B4-2ABE026ECAEC}" type="presOf" srcId="{FBD7C78D-B084-4AE0-9D06-6564BE9F2974}" destId="{546E17B0-117E-4024-B332-DF7D8B34B176}" srcOrd="0" destOrd="0" presId="urn:microsoft.com/office/officeart/2005/8/layout/radial4"/>
    <dgm:cxn modelId="{0720CF53-D025-40F0-B901-CEF41E8A5304}" type="presParOf" srcId="{2835063C-2745-4A6F-8B5A-99BD3CE72C11}" destId="{7189A0E9-9438-425F-8E2C-A8D7A6078E24}" srcOrd="0" destOrd="0" presId="urn:microsoft.com/office/officeart/2005/8/layout/radial4"/>
    <dgm:cxn modelId="{F32F0C49-B2D8-47C9-B96E-26F84DBE5B26}" type="presParOf" srcId="{2835063C-2745-4A6F-8B5A-99BD3CE72C11}" destId="{E1A01F85-FA0A-4266-B8CA-C8E69CC86775}" srcOrd="1" destOrd="0" presId="urn:microsoft.com/office/officeart/2005/8/layout/radial4"/>
    <dgm:cxn modelId="{2AAD8393-FB64-4C66-B72A-6572FCC6E698}" type="presParOf" srcId="{2835063C-2745-4A6F-8B5A-99BD3CE72C11}" destId="{BA15EEAA-4598-48CB-81D2-580CAEC6D8E0}" srcOrd="2" destOrd="0" presId="urn:microsoft.com/office/officeart/2005/8/layout/radial4"/>
    <dgm:cxn modelId="{C4CDA0B1-0AA3-462B-800A-97AA997CAF1C}" type="presParOf" srcId="{2835063C-2745-4A6F-8B5A-99BD3CE72C11}" destId="{62327F63-F409-40B1-8CB5-A254DB134287}" srcOrd="3" destOrd="0" presId="urn:microsoft.com/office/officeart/2005/8/layout/radial4"/>
    <dgm:cxn modelId="{4682CB8D-8244-4CC6-92A9-A7D49FBCF511}" type="presParOf" srcId="{2835063C-2745-4A6F-8B5A-99BD3CE72C11}" destId="{7FC7EC69-0844-490E-B847-C2A1DFA0B1A5}" srcOrd="4" destOrd="0" presId="urn:microsoft.com/office/officeart/2005/8/layout/radial4"/>
    <dgm:cxn modelId="{A737569E-82C7-4EF9-8D77-1CDF56027EB8}" type="presParOf" srcId="{2835063C-2745-4A6F-8B5A-99BD3CE72C11}" destId="{0E29A03E-56A2-453A-9231-5C4E7000A1CE}" srcOrd="5" destOrd="0" presId="urn:microsoft.com/office/officeart/2005/8/layout/radial4"/>
    <dgm:cxn modelId="{0D7114C5-D0F5-404A-8241-806179B65969}" type="presParOf" srcId="{2835063C-2745-4A6F-8B5A-99BD3CE72C11}" destId="{546E17B0-117E-4024-B332-DF7D8B34B176}"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D800EA-A7B1-401C-A433-777BE2D6CD34}" type="doc">
      <dgm:prSet loTypeId="urn:microsoft.com/office/officeart/2005/8/layout/vList3" loCatId="list" qsTypeId="urn:microsoft.com/office/officeart/2005/8/quickstyle/simple1" qsCatId="simple" csTypeId="urn:microsoft.com/office/officeart/2005/8/colors/accent0_2" csCatId="mainScheme" phldr="1"/>
      <dgm:spPr/>
    </dgm:pt>
    <dgm:pt modelId="{31CDE178-2F96-4557-AF1E-87DF6A438DED}">
      <dgm:prSet phldrT="[Text]"/>
      <dgm:spPr/>
      <dgm:t>
        <a:bodyPr/>
        <a:lstStyle/>
        <a:p>
          <a:r>
            <a:rPr lang="en-US" dirty="0"/>
            <a:t>Outdated Data</a:t>
          </a:r>
        </a:p>
      </dgm:t>
    </dgm:pt>
    <dgm:pt modelId="{D8A6ABF5-066A-40A3-AA74-19C2D2209133}" type="parTrans" cxnId="{01ACFA2F-5AA3-4707-9D47-C4DCC9E535DC}">
      <dgm:prSet/>
      <dgm:spPr/>
      <dgm:t>
        <a:bodyPr/>
        <a:lstStyle/>
        <a:p>
          <a:endParaRPr lang="en-US"/>
        </a:p>
      </dgm:t>
    </dgm:pt>
    <dgm:pt modelId="{DA54BAD4-B081-40CE-BF31-1FD2D88B75F9}" type="sibTrans" cxnId="{01ACFA2F-5AA3-4707-9D47-C4DCC9E535DC}">
      <dgm:prSet/>
      <dgm:spPr/>
      <dgm:t>
        <a:bodyPr/>
        <a:lstStyle/>
        <a:p>
          <a:endParaRPr lang="en-US"/>
        </a:p>
      </dgm:t>
    </dgm:pt>
    <dgm:pt modelId="{F7E86DB6-BFD8-4BFB-8711-E8BDF0A91135}">
      <dgm:prSet phldrT="[Text]"/>
      <dgm:spPr/>
      <dgm:t>
        <a:bodyPr/>
        <a:lstStyle/>
        <a:p>
          <a:r>
            <a:rPr lang="en-US" dirty="0"/>
            <a:t>Static Formats</a:t>
          </a:r>
        </a:p>
      </dgm:t>
    </dgm:pt>
    <dgm:pt modelId="{F024DE6B-A35F-4285-A710-E4F724AA9C70}" type="parTrans" cxnId="{02BFA0C7-7ECF-4E85-A8DD-220579CB4558}">
      <dgm:prSet/>
      <dgm:spPr/>
      <dgm:t>
        <a:bodyPr/>
        <a:lstStyle/>
        <a:p>
          <a:endParaRPr lang="en-US"/>
        </a:p>
      </dgm:t>
    </dgm:pt>
    <dgm:pt modelId="{1C9EBE21-D57E-4752-9A44-2E15F38EF0AC}" type="sibTrans" cxnId="{02BFA0C7-7ECF-4E85-A8DD-220579CB4558}">
      <dgm:prSet/>
      <dgm:spPr/>
      <dgm:t>
        <a:bodyPr/>
        <a:lstStyle/>
        <a:p>
          <a:endParaRPr lang="en-US"/>
        </a:p>
      </dgm:t>
    </dgm:pt>
    <dgm:pt modelId="{FCF8812D-56FE-454A-BDEA-BA006A7CAD1E}">
      <dgm:prSet phldrT="[Text]"/>
      <dgm:spPr/>
      <dgm:t>
        <a:bodyPr/>
        <a:lstStyle/>
        <a:p>
          <a:r>
            <a:rPr lang="en-US" dirty="0"/>
            <a:t>Poor Usability</a:t>
          </a:r>
        </a:p>
      </dgm:t>
    </dgm:pt>
    <dgm:pt modelId="{C2EFBB86-368C-4E45-8056-7ADF5481E4EA}" type="parTrans" cxnId="{D994BBCB-6971-467F-8DFF-F504993DA3FF}">
      <dgm:prSet/>
      <dgm:spPr/>
      <dgm:t>
        <a:bodyPr/>
        <a:lstStyle/>
        <a:p>
          <a:endParaRPr lang="en-US"/>
        </a:p>
      </dgm:t>
    </dgm:pt>
    <dgm:pt modelId="{9D24B753-0591-4F30-8C70-086E799CF834}" type="sibTrans" cxnId="{D994BBCB-6971-467F-8DFF-F504993DA3FF}">
      <dgm:prSet/>
      <dgm:spPr/>
      <dgm:t>
        <a:bodyPr/>
        <a:lstStyle/>
        <a:p>
          <a:endParaRPr lang="en-US"/>
        </a:p>
      </dgm:t>
    </dgm:pt>
    <dgm:pt modelId="{F97F8B2E-15D0-4417-85FE-878FA274A187}" type="pres">
      <dgm:prSet presAssocID="{40D800EA-A7B1-401C-A433-777BE2D6CD34}" presName="linearFlow" presStyleCnt="0">
        <dgm:presLayoutVars>
          <dgm:dir/>
          <dgm:resizeHandles val="exact"/>
        </dgm:presLayoutVars>
      </dgm:prSet>
      <dgm:spPr/>
    </dgm:pt>
    <dgm:pt modelId="{25FBF114-2124-4520-A1EF-3937663BE690}" type="pres">
      <dgm:prSet presAssocID="{31CDE178-2F96-4557-AF1E-87DF6A438DED}" presName="composite" presStyleCnt="0"/>
      <dgm:spPr/>
    </dgm:pt>
    <dgm:pt modelId="{FEADD3BF-E1CD-4C00-820A-B5CBC5FC3A31}" type="pres">
      <dgm:prSet presAssocID="{31CDE178-2F96-4557-AF1E-87DF6A438DED}"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topwatch"/>
        </a:ext>
      </dgm:extLst>
    </dgm:pt>
    <dgm:pt modelId="{152E622D-1F73-478C-B166-1CA72B98E73A}" type="pres">
      <dgm:prSet presAssocID="{31CDE178-2F96-4557-AF1E-87DF6A438DED}" presName="txShp" presStyleLbl="node1" presStyleIdx="0" presStyleCnt="3">
        <dgm:presLayoutVars>
          <dgm:bulletEnabled val="1"/>
        </dgm:presLayoutVars>
      </dgm:prSet>
      <dgm:spPr/>
    </dgm:pt>
    <dgm:pt modelId="{345446CD-EA7E-40A2-8A54-0D68653A5D29}" type="pres">
      <dgm:prSet presAssocID="{DA54BAD4-B081-40CE-BF31-1FD2D88B75F9}" presName="spacing" presStyleCnt="0"/>
      <dgm:spPr/>
    </dgm:pt>
    <dgm:pt modelId="{8270564D-312B-4ECE-A10E-2F533D5EFFF3}" type="pres">
      <dgm:prSet presAssocID="{F7E86DB6-BFD8-4BFB-8711-E8BDF0A91135}" presName="composite" presStyleCnt="0"/>
      <dgm:spPr/>
    </dgm:pt>
    <dgm:pt modelId="{08E6F08E-28AC-44E3-B2AF-9FB957849306}" type="pres">
      <dgm:prSet presAssocID="{F7E86DB6-BFD8-4BFB-8711-E8BDF0A91135}"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able"/>
        </a:ext>
      </dgm:extLst>
    </dgm:pt>
    <dgm:pt modelId="{F046A284-7D4D-4E2C-98CB-14F0260EE80F}" type="pres">
      <dgm:prSet presAssocID="{F7E86DB6-BFD8-4BFB-8711-E8BDF0A91135}" presName="txShp" presStyleLbl="node1" presStyleIdx="1" presStyleCnt="3">
        <dgm:presLayoutVars>
          <dgm:bulletEnabled val="1"/>
        </dgm:presLayoutVars>
      </dgm:prSet>
      <dgm:spPr/>
    </dgm:pt>
    <dgm:pt modelId="{F682CFE4-526E-4345-81D2-FEF1F181F544}" type="pres">
      <dgm:prSet presAssocID="{1C9EBE21-D57E-4752-9A44-2E15F38EF0AC}" presName="spacing" presStyleCnt="0"/>
      <dgm:spPr/>
    </dgm:pt>
    <dgm:pt modelId="{1EC41A2D-1DD5-435A-9752-B601B7FAE998}" type="pres">
      <dgm:prSet presAssocID="{FCF8812D-56FE-454A-BDEA-BA006A7CAD1E}" presName="composite" presStyleCnt="0"/>
      <dgm:spPr/>
    </dgm:pt>
    <dgm:pt modelId="{C06CA47B-05C5-4F2F-A3FD-0B59D57CF62D}" type="pres">
      <dgm:prSet presAssocID="{FCF8812D-56FE-454A-BDEA-BA006A7CAD1E}"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eutral face with no fill"/>
        </a:ext>
      </dgm:extLst>
    </dgm:pt>
    <dgm:pt modelId="{FB1B0633-A2C6-4719-9E03-AC443CEF6BE8}" type="pres">
      <dgm:prSet presAssocID="{FCF8812D-56FE-454A-BDEA-BA006A7CAD1E}" presName="txShp" presStyleLbl="node1" presStyleIdx="2" presStyleCnt="3">
        <dgm:presLayoutVars>
          <dgm:bulletEnabled val="1"/>
        </dgm:presLayoutVars>
      </dgm:prSet>
      <dgm:spPr/>
    </dgm:pt>
  </dgm:ptLst>
  <dgm:cxnLst>
    <dgm:cxn modelId="{01ACFA2F-5AA3-4707-9D47-C4DCC9E535DC}" srcId="{40D800EA-A7B1-401C-A433-777BE2D6CD34}" destId="{31CDE178-2F96-4557-AF1E-87DF6A438DED}" srcOrd="0" destOrd="0" parTransId="{D8A6ABF5-066A-40A3-AA74-19C2D2209133}" sibTransId="{DA54BAD4-B081-40CE-BF31-1FD2D88B75F9}"/>
    <dgm:cxn modelId="{E1B63E31-3B1E-49D7-9D67-5CD5FC9F534E}" type="presOf" srcId="{31CDE178-2F96-4557-AF1E-87DF6A438DED}" destId="{152E622D-1F73-478C-B166-1CA72B98E73A}" srcOrd="0" destOrd="0" presId="urn:microsoft.com/office/officeart/2005/8/layout/vList3"/>
    <dgm:cxn modelId="{723DD452-4FDA-48D8-AAC1-8D67E7DE76B7}" type="presOf" srcId="{F7E86DB6-BFD8-4BFB-8711-E8BDF0A91135}" destId="{F046A284-7D4D-4E2C-98CB-14F0260EE80F}" srcOrd="0" destOrd="0" presId="urn:microsoft.com/office/officeart/2005/8/layout/vList3"/>
    <dgm:cxn modelId="{6A677E77-650D-4943-927B-570F671C649C}" type="presOf" srcId="{FCF8812D-56FE-454A-BDEA-BA006A7CAD1E}" destId="{FB1B0633-A2C6-4719-9E03-AC443CEF6BE8}" srcOrd="0" destOrd="0" presId="urn:microsoft.com/office/officeart/2005/8/layout/vList3"/>
    <dgm:cxn modelId="{ABB8797A-666B-4501-9867-056CB6DC61ED}" type="presOf" srcId="{40D800EA-A7B1-401C-A433-777BE2D6CD34}" destId="{F97F8B2E-15D0-4417-85FE-878FA274A187}" srcOrd="0" destOrd="0" presId="urn:microsoft.com/office/officeart/2005/8/layout/vList3"/>
    <dgm:cxn modelId="{02BFA0C7-7ECF-4E85-A8DD-220579CB4558}" srcId="{40D800EA-A7B1-401C-A433-777BE2D6CD34}" destId="{F7E86DB6-BFD8-4BFB-8711-E8BDF0A91135}" srcOrd="1" destOrd="0" parTransId="{F024DE6B-A35F-4285-A710-E4F724AA9C70}" sibTransId="{1C9EBE21-D57E-4752-9A44-2E15F38EF0AC}"/>
    <dgm:cxn modelId="{D994BBCB-6971-467F-8DFF-F504993DA3FF}" srcId="{40D800EA-A7B1-401C-A433-777BE2D6CD34}" destId="{FCF8812D-56FE-454A-BDEA-BA006A7CAD1E}" srcOrd="2" destOrd="0" parTransId="{C2EFBB86-368C-4E45-8056-7ADF5481E4EA}" sibTransId="{9D24B753-0591-4F30-8C70-086E799CF834}"/>
    <dgm:cxn modelId="{D147EC87-3DAA-4092-8802-B779A2D838BA}" type="presParOf" srcId="{F97F8B2E-15D0-4417-85FE-878FA274A187}" destId="{25FBF114-2124-4520-A1EF-3937663BE690}" srcOrd="0" destOrd="0" presId="urn:microsoft.com/office/officeart/2005/8/layout/vList3"/>
    <dgm:cxn modelId="{546BE08C-AE54-4C7F-8097-E2D3DC505231}" type="presParOf" srcId="{25FBF114-2124-4520-A1EF-3937663BE690}" destId="{FEADD3BF-E1CD-4C00-820A-B5CBC5FC3A31}" srcOrd="0" destOrd="0" presId="urn:microsoft.com/office/officeart/2005/8/layout/vList3"/>
    <dgm:cxn modelId="{814C55C4-E8BC-4A94-B4D2-4C7D4C9EF9E4}" type="presParOf" srcId="{25FBF114-2124-4520-A1EF-3937663BE690}" destId="{152E622D-1F73-478C-B166-1CA72B98E73A}" srcOrd="1" destOrd="0" presId="urn:microsoft.com/office/officeart/2005/8/layout/vList3"/>
    <dgm:cxn modelId="{163E20AA-F5BD-42EF-A81D-071FE81A70BA}" type="presParOf" srcId="{F97F8B2E-15D0-4417-85FE-878FA274A187}" destId="{345446CD-EA7E-40A2-8A54-0D68653A5D29}" srcOrd="1" destOrd="0" presId="urn:microsoft.com/office/officeart/2005/8/layout/vList3"/>
    <dgm:cxn modelId="{4E831D8D-9B2D-46BB-8A17-B92A982EA6E8}" type="presParOf" srcId="{F97F8B2E-15D0-4417-85FE-878FA274A187}" destId="{8270564D-312B-4ECE-A10E-2F533D5EFFF3}" srcOrd="2" destOrd="0" presId="urn:microsoft.com/office/officeart/2005/8/layout/vList3"/>
    <dgm:cxn modelId="{DFA4CFA3-EE43-4F77-B9C3-71868AC10AFD}" type="presParOf" srcId="{8270564D-312B-4ECE-A10E-2F533D5EFFF3}" destId="{08E6F08E-28AC-44E3-B2AF-9FB957849306}" srcOrd="0" destOrd="0" presId="urn:microsoft.com/office/officeart/2005/8/layout/vList3"/>
    <dgm:cxn modelId="{A02E8DEC-197E-4101-B7C1-FF8B8A62A4EA}" type="presParOf" srcId="{8270564D-312B-4ECE-A10E-2F533D5EFFF3}" destId="{F046A284-7D4D-4E2C-98CB-14F0260EE80F}" srcOrd="1" destOrd="0" presId="urn:microsoft.com/office/officeart/2005/8/layout/vList3"/>
    <dgm:cxn modelId="{C409C2B2-4147-41CB-B2AE-7008897A037A}" type="presParOf" srcId="{F97F8B2E-15D0-4417-85FE-878FA274A187}" destId="{F682CFE4-526E-4345-81D2-FEF1F181F544}" srcOrd="3" destOrd="0" presId="urn:microsoft.com/office/officeart/2005/8/layout/vList3"/>
    <dgm:cxn modelId="{C93E206A-C666-4EFD-A6F3-9567ED942DD6}" type="presParOf" srcId="{F97F8B2E-15D0-4417-85FE-878FA274A187}" destId="{1EC41A2D-1DD5-435A-9752-B601B7FAE998}" srcOrd="4" destOrd="0" presId="urn:microsoft.com/office/officeart/2005/8/layout/vList3"/>
    <dgm:cxn modelId="{FC97947E-5A15-4C4B-9B8E-2F92C0476CBD}" type="presParOf" srcId="{1EC41A2D-1DD5-435A-9752-B601B7FAE998}" destId="{C06CA47B-05C5-4F2F-A3FD-0B59D57CF62D}" srcOrd="0" destOrd="0" presId="urn:microsoft.com/office/officeart/2005/8/layout/vList3"/>
    <dgm:cxn modelId="{B2094BC7-3270-4EE8-978D-4BD4AAD71B88}" type="presParOf" srcId="{1EC41A2D-1DD5-435A-9752-B601B7FAE998}" destId="{FB1B0633-A2C6-4719-9E03-AC443CEF6BE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490D0B-4F06-4003-92C6-B48872429969}"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96EBB4CD-1E4E-4391-9D91-2B5937F0AB16}">
      <dgm:prSet phldrT="[Text]"/>
      <dgm:spPr>
        <a:solidFill>
          <a:schemeClr val="tx2"/>
        </a:solidFill>
      </dgm:spPr>
      <dgm:t>
        <a:bodyPr/>
        <a:lstStyle/>
        <a:p>
          <a:r>
            <a:rPr lang="en-US" b="1" dirty="0"/>
            <a:t>Dialysis Dashboard</a:t>
          </a:r>
        </a:p>
      </dgm:t>
    </dgm:pt>
    <dgm:pt modelId="{53A2566E-6ED2-433D-9457-B4AC116FDC78}" type="parTrans" cxnId="{EBB91442-1835-4716-A9D1-7E5404A82DFC}">
      <dgm:prSet/>
      <dgm:spPr/>
      <dgm:t>
        <a:bodyPr/>
        <a:lstStyle/>
        <a:p>
          <a:endParaRPr lang="en-US"/>
        </a:p>
      </dgm:t>
    </dgm:pt>
    <dgm:pt modelId="{EA547541-9561-44FA-8C8D-A134DC8C5814}" type="sibTrans" cxnId="{EBB91442-1835-4716-A9D1-7E5404A82DFC}">
      <dgm:prSet/>
      <dgm:spPr/>
      <dgm:t>
        <a:bodyPr/>
        <a:lstStyle/>
        <a:p>
          <a:endParaRPr lang="en-US"/>
        </a:p>
      </dgm:t>
    </dgm:pt>
    <dgm:pt modelId="{E03BF153-724F-4CC6-8760-C3033212DE1A}">
      <dgm:prSet phldrT="[Text]"/>
      <dgm:spPr/>
      <dgm:t>
        <a:bodyPr/>
        <a:lstStyle/>
        <a:p>
          <a:pPr>
            <a:buFont typeface="Arial" panose="020B0604020202020204" pitchFamily="34" charset="0"/>
            <a:buChar char="•"/>
          </a:pPr>
          <a:endParaRPr lang="en-US" dirty="0"/>
        </a:p>
        <a:p>
          <a:pPr>
            <a:buFont typeface="Arial" panose="020B0604020202020204" pitchFamily="34" charset="0"/>
            <a:buChar char="•"/>
          </a:pPr>
          <a:r>
            <a:rPr lang="en-US" dirty="0"/>
            <a:t>Real-time</a:t>
          </a:r>
        </a:p>
        <a:p>
          <a:pPr>
            <a:buFont typeface="Arial" panose="020B0604020202020204" pitchFamily="34" charset="0"/>
            <a:buChar char="•"/>
          </a:pPr>
          <a:r>
            <a:rPr lang="en-US" dirty="0"/>
            <a:t>Visual</a:t>
          </a:r>
        </a:p>
        <a:p>
          <a:pPr>
            <a:buFont typeface="Arial" panose="020B0604020202020204" pitchFamily="34" charset="0"/>
            <a:buChar char="•"/>
          </a:pPr>
          <a:r>
            <a:rPr lang="en-US" dirty="0"/>
            <a:t>Interactive</a:t>
          </a:r>
        </a:p>
      </dgm:t>
    </dgm:pt>
    <dgm:pt modelId="{D2CDE111-6012-49EB-B2C0-5A9038766D64}" type="parTrans" cxnId="{46382336-236B-48D2-B3BC-45C9E99E143F}">
      <dgm:prSet/>
      <dgm:spPr/>
      <dgm:t>
        <a:bodyPr/>
        <a:lstStyle/>
        <a:p>
          <a:endParaRPr lang="en-US"/>
        </a:p>
      </dgm:t>
    </dgm:pt>
    <dgm:pt modelId="{BF1F81EF-93BB-4C74-B5D1-2FB018B6DCDE}" type="sibTrans" cxnId="{46382336-236B-48D2-B3BC-45C9E99E143F}">
      <dgm:prSet/>
      <dgm:spPr/>
      <dgm:t>
        <a:bodyPr/>
        <a:lstStyle/>
        <a:p>
          <a:endParaRPr lang="en-US"/>
        </a:p>
      </dgm:t>
    </dgm:pt>
    <dgm:pt modelId="{59695A82-F389-44EF-B620-D91D727D74E1}">
      <dgm:prSet phldrT="[Text]"/>
      <dgm:spPr>
        <a:solidFill>
          <a:schemeClr val="tx2"/>
        </a:solidFill>
      </dgm:spPr>
      <dgm:t>
        <a:bodyPr/>
        <a:lstStyle/>
        <a:p>
          <a:r>
            <a:rPr lang="en-US" b="1" dirty="0"/>
            <a:t>For All</a:t>
          </a:r>
        </a:p>
      </dgm:t>
    </dgm:pt>
    <dgm:pt modelId="{14782F27-1405-4BB0-A8B8-AD35277D69DF}" type="parTrans" cxnId="{014B2541-963E-4788-B930-09256CFA450B}">
      <dgm:prSet/>
      <dgm:spPr/>
      <dgm:t>
        <a:bodyPr/>
        <a:lstStyle/>
        <a:p>
          <a:endParaRPr lang="en-US"/>
        </a:p>
      </dgm:t>
    </dgm:pt>
    <dgm:pt modelId="{3B8E12B4-B61C-49C5-BB50-D89CAC16B170}" type="sibTrans" cxnId="{014B2541-963E-4788-B930-09256CFA450B}">
      <dgm:prSet/>
      <dgm:spPr/>
      <dgm:t>
        <a:bodyPr/>
        <a:lstStyle/>
        <a:p>
          <a:endParaRPr lang="en-US"/>
        </a:p>
      </dgm:t>
    </dgm:pt>
    <dgm:pt modelId="{9E37C895-8028-4F97-A737-AA4D27A56700}">
      <dgm:prSet phldrT="[Text]"/>
      <dgm:spPr/>
      <dgm:t>
        <a:bodyPr/>
        <a:lstStyle/>
        <a:p>
          <a:endParaRPr lang="en-US" dirty="0"/>
        </a:p>
        <a:p>
          <a:r>
            <a:rPr lang="en-US" dirty="0"/>
            <a:t>Patients</a:t>
          </a:r>
        </a:p>
        <a:p>
          <a:r>
            <a:rPr lang="en-US" dirty="0"/>
            <a:t>Providers</a:t>
          </a:r>
        </a:p>
        <a:p>
          <a:r>
            <a:rPr lang="en-US" dirty="0"/>
            <a:t>Policymakers</a:t>
          </a:r>
        </a:p>
      </dgm:t>
    </dgm:pt>
    <dgm:pt modelId="{2E3C5746-DAC3-4FDA-B2D9-F366DA514F76}" type="parTrans" cxnId="{D5D62EF3-C31A-409E-BB8C-8CBDB166C7FE}">
      <dgm:prSet/>
      <dgm:spPr/>
      <dgm:t>
        <a:bodyPr/>
        <a:lstStyle/>
        <a:p>
          <a:endParaRPr lang="en-US"/>
        </a:p>
      </dgm:t>
    </dgm:pt>
    <dgm:pt modelId="{DAA53BCC-EFC2-4C94-B642-49E32D6BBE7F}" type="sibTrans" cxnId="{D5D62EF3-C31A-409E-BB8C-8CBDB166C7FE}">
      <dgm:prSet/>
      <dgm:spPr/>
      <dgm:t>
        <a:bodyPr/>
        <a:lstStyle/>
        <a:p>
          <a:endParaRPr lang="en-US"/>
        </a:p>
      </dgm:t>
    </dgm:pt>
    <dgm:pt modelId="{4CFFA224-387E-465C-BCED-083509C57E98}" type="pres">
      <dgm:prSet presAssocID="{A8490D0B-4F06-4003-92C6-B48872429969}" presName="Name0" presStyleCnt="0">
        <dgm:presLayoutVars>
          <dgm:dir/>
        </dgm:presLayoutVars>
      </dgm:prSet>
      <dgm:spPr/>
    </dgm:pt>
    <dgm:pt modelId="{F985C049-5854-4AF9-ABE4-1B9CE4B712C9}" type="pres">
      <dgm:prSet presAssocID="{96EBB4CD-1E4E-4391-9D91-2B5937F0AB16}" presName="composite" presStyleCnt="0"/>
      <dgm:spPr/>
    </dgm:pt>
    <dgm:pt modelId="{0F78BCF9-8537-4033-8BA4-98D2DE083B9A}" type="pres">
      <dgm:prSet presAssocID="{96EBB4CD-1E4E-4391-9D91-2B5937F0AB16}" presName="Accent" presStyleLbl="alignAcc1" presStyleIdx="0" presStyleCnt="2"/>
      <dgm:spPr/>
    </dgm:pt>
    <dgm:pt modelId="{7E88B43D-5EB8-4619-81ED-3DFAE585ACFF}" type="pres">
      <dgm:prSet presAssocID="{96EBB4CD-1E4E-4391-9D91-2B5937F0AB16}" presName="Image" presStyleLbl="node1" presStyleIdx="0" presStyleCnt="2"/>
      <dgm:spPr>
        <a:blipFill rotWithShape="1">
          <a:blip xmlns:r="http://schemas.openxmlformats.org/officeDocument/2006/relationships" r:embed="rId1"/>
          <a:srcRect/>
          <a:stretch>
            <a:fillRect t="-8000" b="-8000"/>
          </a:stretch>
        </a:blipFill>
      </dgm:spPr>
    </dgm:pt>
    <dgm:pt modelId="{468DA0AA-6020-4601-BDC6-41E3B82AD22A}" type="pres">
      <dgm:prSet presAssocID="{96EBB4CD-1E4E-4391-9D91-2B5937F0AB16}" presName="Child" presStyleLbl="revTx" presStyleIdx="0" presStyleCnt="2">
        <dgm:presLayoutVars>
          <dgm:bulletEnabled val="1"/>
        </dgm:presLayoutVars>
      </dgm:prSet>
      <dgm:spPr/>
    </dgm:pt>
    <dgm:pt modelId="{0A6ADD7B-6165-4AA0-8EFC-8BB3A0ED6E2B}" type="pres">
      <dgm:prSet presAssocID="{96EBB4CD-1E4E-4391-9D91-2B5937F0AB16}" presName="Parent" presStyleLbl="alignNode1" presStyleIdx="0" presStyleCnt="2">
        <dgm:presLayoutVars>
          <dgm:bulletEnabled val="1"/>
        </dgm:presLayoutVars>
      </dgm:prSet>
      <dgm:spPr/>
    </dgm:pt>
    <dgm:pt modelId="{798C714B-7C91-4AF7-93F7-EFAFB375797B}" type="pres">
      <dgm:prSet presAssocID="{EA547541-9561-44FA-8C8D-A134DC8C5814}" presName="sibTrans" presStyleCnt="0"/>
      <dgm:spPr/>
    </dgm:pt>
    <dgm:pt modelId="{B2AA04D7-EB31-43E0-85FD-0FE8E310E2CD}" type="pres">
      <dgm:prSet presAssocID="{59695A82-F389-44EF-B620-D91D727D74E1}" presName="composite" presStyleCnt="0"/>
      <dgm:spPr/>
    </dgm:pt>
    <dgm:pt modelId="{897FF201-BBF9-4B98-AC64-86E79CABBEC1}" type="pres">
      <dgm:prSet presAssocID="{59695A82-F389-44EF-B620-D91D727D74E1}" presName="Accent" presStyleLbl="alignAcc1" presStyleIdx="1" presStyleCnt="2"/>
      <dgm:spPr/>
    </dgm:pt>
    <dgm:pt modelId="{D2229ACB-C25A-4FB9-A0A3-28C91D660A31}" type="pres">
      <dgm:prSet presAssocID="{59695A82-F389-44EF-B620-D91D727D74E1}" presName="Image" presStyleLbl="node1" presStyleIdx="1" presStyleCnt="2"/>
      <dgm:spPr>
        <a:blipFill rotWithShape="1">
          <a:blip xmlns:r="http://schemas.openxmlformats.org/officeDocument/2006/relationships" r:embed="rId2"/>
          <a:srcRect/>
          <a:stretch>
            <a:fillRect t="-8000" b="-8000"/>
          </a:stretch>
        </a:blipFill>
      </dgm:spPr>
    </dgm:pt>
    <dgm:pt modelId="{9A3919FB-B23B-48B8-ADD6-A5689BC74F13}" type="pres">
      <dgm:prSet presAssocID="{59695A82-F389-44EF-B620-D91D727D74E1}" presName="Child" presStyleLbl="revTx" presStyleIdx="1" presStyleCnt="2">
        <dgm:presLayoutVars>
          <dgm:bulletEnabled val="1"/>
        </dgm:presLayoutVars>
      </dgm:prSet>
      <dgm:spPr/>
    </dgm:pt>
    <dgm:pt modelId="{9899D5A8-1FCE-40FB-A2CB-6C54D15F9EDE}" type="pres">
      <dgm:prSet presAssocID="{59695A82-F389-44EF-B620-D91D727D74E1}" presName="Parent" presStyleLbl="alignNode1" presStyleIdx="1" presStyleCnt="2">
        <dgm:presLayoutVars>
          <dgm:bulletEnabled val="1"/>
        </dgm:presLayoutVars>
      </dgm:prSet>
      <dgm:spPr/>
    </dgm:pt>
  </dgm:ptLst>
  <dgm:cxnLst>
    <dgm:cxn modelId="{46382336-236B-48D2-B3BC-45C9E99E143F}" srcId="{96EBB4CD-1E4E-4391-9D91-2B5937F0AB16}" destId="{E03BF153-724F-4CC6-8760-C3033212DE1A}" srcOrd="0" destOrd="0" parTransId="{D2CDE111-6012-49EB-B2C0-5A9038766D64}" sibTransId="{BF1F81EF-93BB-4C74-B5D1-2FB018B6DCDE}"/>
    <dgm:cxn modelId="{014B2541-963E-4788-B930-09256CFA450B}" srcId="{A8490D0B-4F06-4003-92C6-B48872429969}" destId="{59695A82-F389-44EF-B620-D91D727D74E1}" srcOrd="1" destOrd="0" parTransId="{14782F27-1405-4BB0-A8B8-AD35277D69DF}" sibTransId="{3B8E12B4-B61C-49C5-BB50-D89CAC16B170}"/>
    <dgm:cxn modelId="{EBB91442-1835-4716-A9D1-7E5404A82DFC}" srcId="{A8490D0B-4F06-4003-92C6-B48872429969}" destId="{96EBB4CD-1E4E-4391-9D91-2B5937F0AB16}" srcOrd="0" destOrd="0" parTransId="{53A2566E-6ED2-433D-9457-B4AC116FDC78}" sibTransId="{EA547541-9561-44FA-8C8D-A134DC8C5814}"/>
    <dgm:cxn modelId="{49975A64-DBF3-44D0-8F15-9493C25C4C18}" type="presOf" srcId="{96EBB4CD-1E4E-4391-9D91-2B5937F0AB16}" destId="{0A6ADD7B-6165-4AA0-8EFC-8BB3A0ED6E2B}" srcOrd="0" destOrd="0" presId="urn:microsoft.com/office/officeart/2008/layout/TitlePictureLineup"/>
    <dgm:cxn modelId="{26C04A50-EEA1-4078-A3E2-080575D1BCB2}" type="presOf" srcId="{E03BF153-724F-4CC6-8760-C3033212DE1A}" destId="{468DA0AA-6020-4601-BDC6-41E3B82AD22A}" srcOrd="0" destOrd="0" presId="urn:microsoft.com/office/officeart/2008/layout/TitlePictureLineup"/>
    <dgm:cxn modelId="{5C03CF7D-161E-49A5-B33B-A4E7A6E59A09}" type="presOf" srcId="{9E37C895-8028-4F97-A737-AA4D27A56700}" destId="{9A3919FB-B23B-48B8-ADD6-A5689BC74F13}" srcOrd="0" destOrd="0" presId="urn:microsoft.com/office/officeart/2008/layout/TitlePictureLineup"/>
    <dgm:cxn modelId="{FD5A79AA-14B4-4C6B-9D16-B35C107594B3}" type="presOf" srcId="{59695A82-F389-44EF-B620-D91D727D74E1}" destId="{9899D5A8-1FCE-40FB-A2CB-6C54D15F9EDE}" srcOrd="0" destOrd="0" presId="urn:microsoft.com/office/officeart/2008/layout/TitlePictureLineup"/>
    <dgm:cxn modelId="{AD2610DE-9B42-4691-A40B-54E6ED02E697}" type="presOf" srcId="{A8490D0B-4F06-4003-92C6-B48872429969}" destId="{4CFFA224-387E-465C-BCED-083509C57E98}" srcOrd="0" destOrd="0" presId="urn:microsoft.com/office/officeart/2008/layout/TitlePictureLineup"/>
    <dgm:cxn modelId="{D5D62EF3-C31A-409E-BB8C-8CBDB166C7FE}" srcId="{59695A82-F389-44EF-B620-D91D727D74E1}" destId="{9E37C895-8028-4F97-A737-AA4D27A56700}" srcOrd="0" destOrd="0" parTransId="{2E3C5746-DAC3-4FDA-B2D9-F366DA514F76}" sibTransId="{DAA53BCC-EFC2-4C94-B642-49E32D6BBE7F}"/>
    <dgm:cxn modelId="{DD235A36-7E30-4AD1-B5BA-26A13B9F5C8A}" type="presParOf" srcId="{4CFFA224-387E-465C-BCED-083509C57E98}" destId="{F985C049-5854-4AF9-ABE4-1B9CE4B712C9}" srcOrd="0" destOrd="0" presId="urn:microsoft.com/office/officeart/2008/layout/TitlePictureLineup"/>
    <dgm:cxn modelId="{96194293-976C-4F24-94A6-D281E2DA4FA8}" type="presParOf" srcId="{F985C049-5854-4AF9-ABE4-1B9CE4B712C9}" destId="{0F78BCF9-8537-4033-8BA4-98D2DE083B9A}" srcOrd="0" destOrd="0" presId="urn:microsoft.com/office/officeart/2008/layout/TitlePictureLineup"/>
    <dgm:cxn modelId="{3DD14341-F0CD-413B-9A1A-B857C2899912}" type="presParOf" srcId="{F985C049-5854-4AF9-ABE4-1B9CE4B712C9}" destId="{7E88B43D-5EB8-4619-81ED-3DFAE585ACFF}" srcOrd="1" destOrd="0" presId="urn:microsoft.com/office/officeart/2008/layout/TitlePictureLineup"/>
    <dgm:cxn modelId="{F34DF9E9-DF54-4B2C-93BE-7836C32D762D}" type="presParOf" srcId="{F985C049-5854-4AF9-ABE4-1B9CE4B712C9}" destId="{468DA0AA-6020-4601-BDC6-41E3B82AD22A}" srcOrd="2" destOrd="0" presId="urn:microsoft.com/office/officeart/2008/layout/TitlePictureLineup"/>
    <dgm:cxn modelId="{F72A932E-571D-47F9-9A79-4C1426733C35}" type="presParOf" srcId="{F985C049-5854-4AF9-ABE4-1B9CE4B712C9}" destId="{0A6ADD7B-6165-4AA0-8EFC-8BB3A0ED6E2B}" srcOrd="3" destOrd="0" presId="urn:microsoft.com/office/officeart/2008/layout/TitlePictureLineup"/>
    <dgm:cxn modelId="{D718B420-FD58-4927-8591-3EA5B15872C2}" type="presParOf" srcId="{4CFFA224-387E-465C-BCED-083509C57E98}" destId="{798C714B-7C91-4AF7-93F7-EFAFB375797B}" srcOrd="1" destOrd="0" presId="urn:microsoft.com/office/officeart/2008/layout/TitlePictureLineup"/>
    <dgm:cxn modelId="{6791215D-A1A1-49BB-93F9-08F82152E224}" type="presParOf" srcId="{4CFFA224-387E-465C-BCED-083509C57E98}" destId="{B2AA04D7-EB31-43E0-85FD-0FE8E310E2CD}" srcOrd="2" destOrd="0" presId="urn:microsoft.com/office/officeart/2008/layout/TitlePictureLineup"/>
    <dgm:cxn modelId="{69A07E4F-F495-43D7-9311-0FBF7AD122DA}" type="presParOf" srcId="{B2AA04D7-EB31-43E0-85FD-0FE8E310E2CD}" destId="{897FF201-BBF9-4B98-AC64-86E79CABBEC1}" srcOrd="0" destOrd="0" presId="urn:microsoft.com/office/officeart/2008/layout/TitlePictureLineup"/>
    <dgm:cxn modelId="{9567078B-D813-4A51-866C-DE28095AAB3D}" type="presParOf" srcId="{B2AA04D7-EB31-43E0-85FD-0FE8E310E2CD}" destId="{D2229ACB-C25A-4FB9-A0A3-28C91D660A31}" srcOrd="1" destOrd="0" presId="urn:microsoft.com/office/officeart/2008/layout/TitlePictureLineup"/>
    <dgm:cxn modelId="{10A07F2B-B58D-45C5-801A-CBA0E770F5DD}" type="presParOf" srcId="{B2AA04D7-EB31-43E0-85FD-0FE8E310E2CD}" destId="{9A3919FB-B23B-48B8-ADD6-A5689BC74F13}" srcOrd="2" destOrd="0" presId="urn:microsoft.com/office/officeart/2008/layout/TitlePictureLineup"/>
    <dgm:cxn modelId="{39FC5F99-A3AE-4F5E-ADF3-EAC055ECFB1D}" type="presParOf" srcId="{B2AA04D7-EB31-43E0-85FD-0FE8E310E2CD}" destId="{9899D5A8-1FCE-40FB-A2CB-6C54D15F9EDE}" srcOrd="3" destOrd="0" presId="urn:microsoft.com/office/officeart/2008/layout/TitlePictureLineup"/>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B12AAE-A2EC-4948-9CAC-942A0091E055}" type="doc">
      <dgm:prSet loTypeId="urn:microsoft.com/office/officeart/2005/8/layout/radial6" loCatId="cycle" qsTypeId="urn:microsoft.com/office/officeart/2005/8/quickstyle/simple1" qsCatId="simple" csTypeId="urn:microsoft.com/office/officeart/2005/8/colors/accent0_3" csCatId="mainScheme" phldr="1"/>
      <dgm:spPr/>
      <dgm:t>
        <a:bodyPr/>
        <a:lstStyle/>
        <a:p>
          <a:endParaRPr lang="en-US"/>
        </a:p>
      </dgm:t>
    </dgm:pt>
    <dgm:pt modelId="{34027E0B-294A-4697-8671-505FCCD7027B}">
      <dgm:prSet phldrT="[Text]"/>
      <dgm:spPr>
        <a:solidFill>
          <a:schemeClr val="accent4"/>
        </a:solidFill>
      </dgm:spPr>
      <dgm:t>
        <a:bodyPr/>
        <a:lstStyle/>
        <a:p>
          <a:r>
            <a:rPr lang="en-US" b="1" dirty="0"/>
            <a:t>Dialysis Dashboard</a:t>
          </a:r>
        </a:p>
      </dgm:t>
    </dgm:pt>
    <dgm:pt modelId="{66260D2F-5D7A-4C01-A5E4-1620B97F2634}" type="parTrans" cxnId="{0FFE052C-4F99-4EA0-8A9F-C59C7F553B9D}">
      <dgm:prSet/>
      <dgm:spPr/>
      <dgm:t>
        <a:bodyPr/>
        <a:lstStyle/>
        <a:p>
          <a:endParaRPr lang="en-US" b="1"/>
        </a:p>
      </dgm:t>
    </dgm:pt>
    <dgm:pt modelId="{A123BC13-142F-4E2E-B04C-99BA8819CEDA}" type="sibTrans" cxnId="{0FFE052C-4F99-4EA0-8A9F-C59C7F553B9D}">
      <dgm:prSet/>
      <dgm:spPr/>
      <dgm:t>
        <a:bodyPr/>
        <a:lstStyle/>
        <a:p>
          <a:endParaRPr lang="en-US" b="1"/>
        </a:p>
      </dgm:t>
    </dgm:pt>
    <dgm:pt modelId="{508A9AA8-3FE5-482A-8471-A5C303EBD0CA}">
      <dgm:prSet phldrT="[Text]"/>
      <dgm:spPr/>
      <dgm:t>
        <a:bodyPr/>
        <a:lstStyle/>
        <a:p>
          <a:r>
            <a:rPr lang="en-US" b="1" dirty="0"/>
            <a:t>Engaging Visualizations </a:t>
          </a:r>
        </a:p>
      </dgm:t>
    </dgm:pt>
    <dgm:pt modelId="{323550F2-650F-4B69-B9B7-0ECA3D3DB5CF}" type="parTrans" cxnId="{4A56D546-C16E-4C8B-92C2-7EFBCF94467A}">
      <dgm:prSet/>
      <dgm:spPr/>
      <dgm:t>
        <a:bodyPr/>
        <a:lstStyle/>
        <a:p>
          <a:endParaRPr lang="en-US" b="1"/>
        </a:p>
      </dgm:t>
    </dgm:pt>
    <dgm:pt modelId="{144767D0-BC3D-416E-932E-D657F5E63A75}" type="sibTrans" cxnId="{4A56D546-C16E-4C8B-92C2-7EFBCF94467A}">
      <dgm:prSet/>
      <dgm:spPr>
        <a:solidFill>
          <a:schemeClr val="accent4"/>
        </a:solidFill>
      </dgm:spPr>
      <dgm:t>
        <a:bodyPr/>
        <a:lstStyle/>
        <a:p>
          <a:endParaRPr lang="en-US" b="1"/>
        </a:p>
      </dgm:t>
    </dgm:pt>
    <dgm:pt modelId="{1179FDE8-BBC8-4607-9AD5-B3F463CA189D}">
      <dgm:prSet phldrT="[Text]"/>
      <dgm:spPr/>
      <dgm:t>
        <a:bodyPr/>
        <a:lstStyle/>
        <a:p>
          <a:r>
            <a:rPr lang="en-US" b="1" dirty="0"/>
            <a:t>Multiple Data Sources</a:t>
          </a:r>
        </a:p>
      </dgm:t>
    </dgm:pt>
    <dgm:pt modelId="{E516FCC1-E399-402F-96BD-2C8FE4BEC4E8}" type="parTrans" cxnId="{FF01A40A-DA83-4C8A-8605-E625D10E3F98}">
      <dgm:prSet/>
      <dgm:spPr/>
      <dgm:t>
        <a:bodyPr/>
        <a:lstStyle/>
        <a:p>
          <a:endParaRPr lang="en-US" b="1"/>
        </a:p>
      </dgm:t>
    </dgm:pt>
    <dgm:pt modelId="{8647AEEF-994B-441B-B065-66F79D156E82}" type="sibTrans" cxnId="{FF01A40A-DA83-4C8A-8605-E625D10E3F98}">
      <dgm:prSet/>
      <dgm:spPr>
        <a:solidFill>
          <a:schemeClr val="accent4"/>
        </a:solidFill>
      </dgm:spPr>
      <dgm:t>
        <a:bodyPr/>
        <a:lstStyle/>
        <a:p>
          <a:endParaRPr lang="en-US" b="1"/>
        </a:p>
      </dgm:t>
    </dgm:pt>
    <dgm:pt modelId="{90BCC043-EF58-49B1-8245-B773BB05D6AB}">
      <dgm:prSet/>
      <dgm:spPr/>
      <dgm:t>
        <a:bodyPr/>
        <a:lstStyle/>
        <a:p>
          <a:r>
            <a:rPr lang="en-US" b="1" dirty="0"/>
            <a:t>Multiple Stakeholders</a:t>
          </a:r>
        </a:p>
      </dgm:t>
    </dgm:pt>
    <dgm:pt modelId="{DF843C80-69E8-4279-926E-9B5BF52B9CED}" type="parTrans" cxnId="{76595095-3B6A-41B6-BE2B-4D64E3481C3A}">
      <dgm:prSet/>
      <dgm:spPr/>
      <dgm:t>
        <a:bodyPr/>
        <a:lstStyle/>
        <a:p>
          <a:endParaRPr lang="en-US" b="1"/>
        </a:p>
      </dgm:t>
    </dgm:pt>
    <dgm:pt modelId="{33D6C621-6378-498F-9AAC-A8B9D022D28F}" type="sibTrans" cxnId="{76595095-3B6A-41B6-BE2B-4D64E3481C3A}">
      <dgm:prSet/>
      <dgm:spPr>
        <a:solidFill>
          <a:schemeClr val="accent4"/>
        </a:solidFill>
      </dgm:spPr>
      <dgm:t>
        <a:bodyPr/>
        <a:lstStyle/>
        <a:p>
          <a:endParaRPr lang="en-US" b="1"/>
        </a:p>
      </dgm:t>
    </dgm:pt>
    <dgm:pt modelId="{881D680C-59BE-4F57-BDE6-05EED413A2B0}" type="pres">
      <dgm:prSet presAssocID="{CCB12AAE-A2EC-4948-9CAC-942A0091E055}" presName="Name0" presStyleCnt="0">
        <dgm:presLayoutVars>
          <dgm:chMax val="1"/>
          <dgm:dir/>
          <dgm:animLvl val="ctr"/>
          <dgm:resizeHandles val="exact"/>
        </dgm:presLayoutVars>
      </dgm:prSet>
      <dgm:spPr/>
    </dgm:pt>
    <dgm:pt modelId="{3B2C3199-EE2B-49CF-A708-9B2314812B41}" type="pres">
      <dgm:prSet presAssocID="{34027E0B-294A-4697-8671-505FCCD7027B}" presName="centerShape" presStyleLbl="node0" presStyleIdx="0" presStyleCnt="1"/>
      <dgm:spPr/>
    </dgm:pt>
    <dgm:pt modelId="{43EDDEDF-4858-4556-9C85-7FAC0E71E475}" type="pres">
      <dgm:prSet presAssocID="{508A9AA8-3FE5-482A-8471-A5C303EBD0CA}" presName="node" presStyleLbl="node1" presStyleIdx="0" presStyleCnt="3">
        <dgm:presLayoutVars>
          <dgm:bulletEnabled val="1"/>
        </dgm:presLayoutVars>
      </dgm:prSet>
      <dgm:spPr/>
    </dgm:pt>
    <dgm:pt modelId="{CC56D6D9-EBED-4630-90E1-6E190153070B}" type="pres">
      <dgm:prSet presAssocID="{508A9AA8-3FE5-482A-8471-A5C303EBD0CA}" presName="dummy" presStyleCnt="0"/>
      <dgm:spPr/>
    </dgm:pt>
    <dgm:pt modelId="{8BC74AFD-7C53-4057-A619-8D7252DD0448}" type="pres">
      <dgm:prSet presAssocID="{144767D0-BC3D-416E-932E-D657F5E63A75}" presName="sibTrans" presStyleLbl="sibTrans2D1" presStyleIdx="0" presStyleCnt="3"/>
      <dgm:spPr/>
    </dgm:pt>
    <dgm:pt modelId="{C56A917F-62C4-4ABF-98F2-63020EAFEDA2}" type="pres">
      <dgm:prSet presAssocID="{90BCC043-EF58-49B1-8245-B773BB05D6AB}" presName="node" presStyleLbl="node1" presStyleIdx="1" presStyleCnt="3">
        <dgm:presLayoutVars>
          <dgm:bulletEnabled val="1"/>
        </dgm:presLayoutVars>
      </dgm:prSet>
      <dgm:spPr/>
    </dgm:pt>
    <dgm:pt modelId="{D5B773AC-B5DE-4D52-9FA6-FE5AAA519B1E}" type="pres">
      <dgm:prSet presAssocID="{90BCC043-EF58-49B1-8245-B773BB05D6AB}" presName="dummy" presStyleCnt="0"/>
      <dgm:spPr/>
    </dgm:pt>
    <dgm:pt modelId="{C536FBC4-C7CA-489C-BCB7-5E995165919F}" type="pres">
      <dgm:prSet presAssocID="{33D6C621-6378-498F-9AAC-A8B9D022D28F}" presName="sibTrans" presStyleLbl="sibTrans2D1" presStyleIdx="1" presStyleCnt="3"/>
      <dgm:spPr/>
    </dgm:pt>
    <dgm:pt modelId="{8113770A-5F9C-414E-8DEB-75CC7C2BAA1D}" type="pres">
      <dgm:prSet presAssocID="{1179FDE8-BBC8-4607-9AD5-B3F463CA189D}" presName="node" presStyleLbl="node1" presStyleIdx="2" presStyleCnt="3">
        <dgm:presLayoutVars>
          <dgm:bulletEnabled val="1"/>
        </dgm:presLayoutVars>
      </dgm:prSet>
      <dgm:spPr/>
    </dgm:pt>
    <dgm:pt modelId="{418B463B-2550-4E25-88FA-71577EBFF90F}" type="pres">
      <dgm:prSet presAssocID="{1179FDE8-BBC8-4607-9AD5-B3F463CA189D}" presName="dummy" presStyleCnt="0"/>
      <dgm:spPr/>
    </dgm:pt>
    <dgm:pt modelId="{79A32F97-AEE3-4C1D-A14E-D190AB988CF9}" type="pres">
      <dgm:prSet presAssocID="{8647AEEF-994B-441B-B065-66F79D156E82}" presName="sibTrans" presStyleLbl="sibTrans2D1" presStyleIdx="2" presStyleCnt="3"/>
      <dgm:spPr/>
    </dgm:pt>
  </dgm:ptLst>
  <dgm:cxnLst>
    <dgm:cxn modelId="{D95E3709-3D19-44A2-9F31-E4C8DCAA80EB}" type="presOf" srcId="{144767D0-BC3D-416E-932E-D657F5E63A75}" destId="{8BC74AFD-7C53-4057-A619-8D7252DD0448}" srcOrd="0" destOrd="0" presId="urn:microsoft.com/office/officeart/2005/8/layout/radial6"/>
    <dgm:cxn modelId="{FF01A40A-DA83-4C8A-8605-E625D10E3F98}" srcId="{34027E0B-294A-4697-8671-505FCCD7027B}" destId="{1179FDE8-BBC8-4607-9AD5-B3F463CA189D}" srcOrd="2" destOrd="0" parTransId="{E516FCC1-E399-402F-96BD-2C8FE4BEC4E8}" sibTransId="{8647AEEF-994B-441B-B065-66F79D156E82}"/>
    <dgm:cxn modelId="{EFA7C40A-79D9-4EDE-BDB2-A5E22C4DF44F}" type="presOf" srcId="{1179FDE8-BBC8-4607-9AD5-B3F463CA189D}" destId="{8113770A-5F9C-414E-8DEB-75CC7C2BAA1D}" srcOrd="0" destOrd="0" presId="urn:microsoft.com/office/officeart/2005/8/layout/radial6"/>
    <dgm:cxn modelId="{0FFE052C-4F99-4EA0-8A9F-C59C7F553B9D}" srcId="{CCB12AAE-A2EC-4948-9CAC-942A0091E055}" destId="{34027E0B-294A-4697-8671-505FCCD7027B}" srcOrd="0" destOrd="0" parTransId="{66260D2F-5D7A-4C01-A5E4-1620B97F2634}" sibTransId="{A123BC13-142F-4E2E-B04C-99BA8819CEDA}"/>
    <dgm:cxn modelId="{A77FAF33-7286-4BEB-ABF2-05927EE81BC5}" type="presOf" srcId="{33D6C621-6378-498F-9AAC-A8B9D022D28F}" destId="{C536FBC4-C7CA-489C-BCB7-5E995165919F}" srcOrd="0" destOrd="0" presId="urn:microsoft.com/office/officeart/2005/8/layout/radial6"/>
    <dgm:cxn modelId="{4A56D546-C16E-4C8B-92C2-7EFBCF94467A}" srcId="{34027E0B-294A-4697-8671-505FCCD7027B}" destId="{508A9AA8-3FE5-482A-8471-A5C303EBD0CA}" srcOrd="0" destOrd="0" parTransId="{323550F2-650F-4B69-B9B7-0ECA3D3DB5CF}" sibTransId="{144767D0-BC3D-416E-932E-D657F5E63A75}"/>
    <dgm:cxn modelId="{09FBFC77-6F8D-4D50-B5DC-072DD2CB4774}" type="presOf" srcId="{8647AEEF-994B-441B-B065-66F79D156E82}" destId="{79A32F97-AEE3-4C1D-A14E-D190AB988CF9}" srcOrd="0" destOrd="0" presId="urn:microsoft.com/office/officeart/2005/8/layout/radial6"/>
    <dgm:cxn modelId="{76595095-3B6A-41B6-BE2B-4D64E3481C3A}" srcId="{34027E0B-294A-4697-8671-505FCCD7027B}" destId="{90BCC043-EF58-49B1-8245-B773BB05D6AB}" srcOrd="1" destOrd="0" parTransId="{DF843C80-69E8-4279-926E-9B5BF52B9CED}" sibTransId="{33D6C621-6378-498F-9AAC-A8B9D022D28F}"/>
    <dgm:cxn modelId="{2D447798-D6CC-4DC8-9E10-0643016DDAF5}" type="presOf" srcId="{508A9AA8-3FE5-482A-8471-A5C303EBD0CA}" destId="{43EDDEDF-4858-4556-9C85-7FAC0E71E475}" srcOrd="0" destOrd="0" presId="urn:microsoft.com/office/officeart/2005/8/layout/radial6"/>
    <dgm:cxn modelId="{081F5DB4-1AD5-4A4E-A904-C2B5CB9A5AB6}" type="presOf" srcId="{90BCC043-EF58-49B1-8245-B773BB05D6AB}" destId="{C56A917F-62C4-4ABF-98F2-63020EAFEDA2}" srcOrd="0" destOrd="0" presId="urn:microsoft.com/office/officeart/2005/8/layout/radial6"/>
    <dgm:cxn modelId="{424D30D2-1ACA-4B1E-9404-452CFCC512E0}" type="presOf" srcId="{CCB12AAE-A2EC-4948-9CAC-942A0091E055}" destId="{881D680C-59BE-4F57-BDE6-05EED413A2B0}" srcOrd="0" destOrd="0" presId="urn:microsoft.com/office/officeart/2005/8/layout/radial6"/>
    <dgm:cxn modelId="{A6E790F9-D9A8-4CAC-B6A4-9F972F0FFBF8}" type="presOf" srcId="{34027E0B-294A-4697-8671-505FCCD7027B}" destId="{3B2C3199-EE2B-49CF-A708-9B2314812B41}" srcOrd="0" destOrd="0" presId="urn:microsoft.com/office/officeart/2005/8/layout/radial6"/>
    <dgm:cxn modelId="{11FCFA51-23AB-43FB-B51C-14DBC13335A4}" type="presParOf" srcId="{881D680C-59BE-4F57-BDE6-05EED413A2B0}" destId="{3B2C3199-EE2B-49CF-A708-9B2314812B41}" srcOrd="0" destOrd="0" presId="urn:microsoft.com/office/officeart/2005/8/layout/radial6"/>
    <dgm:cxn modelId="{871D875F-F5BE-495F-AF06-0B165AA87796}" type="presParOf" srcId="{881D680C-59BE-4F57-BDE6-05EED413A2B0}" destId="{43EDDEDF-4858-4556-9C85-7FAC0E71E475}" srcOrd="1" destOrd="0" presId="urn:microsoft.com/office/officeart/2005/8/layout/radial6"/>
    <dgm:cxn modelId="{54AC4415-1584-491E-9EAA-F4AA4B30CD71}" type="presParOf" srcId="{881D680C-59BE-4F57-BDE6-05EED413A2B0}" destId="{CC56D6D9-EBED-4630-90E1-6E190153070B}" srcOrd="2" destOrd="0" presId="urn:microsoft.com/office/officeart/2005/8/layout/radial6"/>
    <dgm:cxn modelId="{4B684534-9F89-4AA7-A3D1-65602B36A849}" type="presParOf" srcId="{881D680C-59BE-4F57-BDE6-05EED413A2B0}" destId="{8BC74AFD-7C53-4057-A619-8D7252DD0448}" srcOrd="3" destOrd="0" presId="urn:microsoft.com/office/officeart/2005/8/layout/radial6"/>
    <dgm:cxn modelId="{3AAFF83E-81E9-4B33-A4D6-1D3ED1D6BF0E}" type="presParOf" srcId="{881D680C-59BE-4F57-BDE6-05EED413A2B0}" destId="{C56A917F-62C4-4ABF-98F2-63020EAFEDA2}" srcOrd="4" destOrd="0" presId="urn:microsoft.com/office/officeart/2005/8/layout/radial6"/>
    <dgm:cxn modelId="{A49E589B-21E1-4253-9A90-D2B92D1DD649}" type="presParOf" srcId="{881D680C-59BE-4F57-BDE6-05EED413A2B0}" destId="{D5B773AC-B5DE-4D52-9FA6-FE5AAA519B1E}" srcOrd="5" destOrd="0" presId="urn:microsoft.com/office/officeart/2005/8/layout/radial6"/>
    <dgm:cxn modelId="{FCC5B702-3B7D-4C03-830B-841EDA3ACC10}" type="presParOf" srcId="{881D680C-59BE-4F57-BDE6-05EED413A2B0}" destId="{C536FBC4-C7CA-489C-BCB7-5E995165919F}" srcOrd="6" destOrd="0" presId="urn:microsoft.com/office/officeart/2005/8/layout/radial6"/>
    <dgm:cxn modelId="{9E81BAAB-F8F5-4197-BE86-42D89C75DDB1}" type="presParOf" srcId="{881D680C-59BE-4F57-BDE6-05EED413A2B0}" destId="{8113770A-5F9C-414E-8DEB-75CC7C2BAA1D}" srcOrd="7" destOrd="0" presId="urn:microsoft.com/office/officeart/2005/8/layout/radial6"/>
    <dgm:cxn modelId="{FDD45FF5-DAB3-469A-B3A8-0F5AAFEB832D}" type="presParOf" srcId="{881D680C-59BE-4F57-BDE6-05EED413A2B0}" destId="{418B463B-2550-4E25-88FA-71577EBFF90F}" srcOrd="8" destOrd="0" presId="urn:microsoft.com/office/officeart/2005/8/layout/radial6"/>
    <dgm:cxn modelId="{B30CC976-DC7F-4D28-9BAB-344A6636D2DC}" type="presParOf" srcId="{881D680C-59BE-4F57-BDE6-05EED413A2B0}" destId="{79A32F97-AEE3-4C1D-A14E-D190AB988CF9}"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AF80E-D9EC-4932-BF89-8E94D00F3DA6}">
      <dsp:nvSpPr>
        <dsp:cNvPr id="0" name=""/>
        <dsp:cNvSpPr/>
      </dsp:nvSpPr>
      <dsp:spPr>
        <a:xfrm>
          <a:off x="1727" y="0"/>
          <a:ext cx="2688282" cy="4678363"/>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650K     ESRD Patients</a:t>
          </a:r>
        </a:p>
      </dsp:txBody>
      <dsp:txXfrm>
        <a:off x="1727" y="1871345"/>
        <a:ext cx="2688282" cy="1871345"/>
      </dsp:txXfrm>
    </dsp:sp>
    <dsp:sp modelId="{854F4DB4-692E-44EA-9119-E69B336C0230}">
      <dsp:nvSpPr>
        <dsp:cNvPr id="0" name=""/>
        <dsp:cNvSpPr/>
      </dsp:nvSpPr>
      <dsp:spPr>
        <a:xfrm>
          <a:off x="566921" y="280701"/>
          <a:ext cx="1557894" cy="1557894"/>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482C5E-866D-4AC8-9E6A-F72463099A05}">
      <dsp:nvSpPr>
        <dsp:cNvPr id="0" name=""/>
        <dsp:cNvSpPr/>
      </dsp:nvSpPr>
      <dsp:spPr>
        <a:xfrm>
          <a:off x="2770658" y="0"/>
          <a:ext cx="2688282" cy="4678363"/>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7,000  Dialysis Facilities</a:t>
          </a:r>
        </a:p>
      </dsp:txBody>
      <dsp:txXfrm>
        <a:off x="2770658" y="1871345"/>
        <a:ext cx="2688282" cy="1871345"/>
      </dsp:txXfrm>
    </dsp:sp>
    <dsp:sp modelId="{D1B00AD3-C393-46E6-8934-C28B046B4709}">
      <dsp:nvSpPr>
        <dsp:cNvPr id="0" name=""/>
        <dsp:cNvSpPr/>
      </dsp:nvSpPr>
      <dsp:spPr>
        <a:xfrm>
          <a:off x="3335852" y="280701"/>
          <a:ext cx="1557894" cy="1557894"/>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CC9393-3F3A-4885-BACE-D5FE02213E39}">
      <dsp:nvSpPr>
        <dsp:cNvPr id="0" name=""/>
        <dsp:cNvSpPr/>
      </dsp:nvSpPr>
      <dsp:spPr>
        <a:xfrm>
          <a:off x="5541310" y="0"/>
          <a:ext cx="2688282" cy="4678363"/>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$33 Billion CMS Annual Expenditure</a:t>
          </a:r>
        </a:p>
      </dsp:txBody>
      <dsp:txXfrm>
        <a:off x="5541310" y="1871345"/>
        <a:ext cx="2688282" cy="1871345"/>
      </dsp:txXfrm>
    </dsp:sp>
    <dsp:sp modelId="{71AC033A-0F8E-465A-9B7E-C8F3198C4CAD}">
      <dsp:nvSpPr>
        <dsp:cNvPr id="0" name=""/>
        <dsp:cNvSpPr/>
      </dsp:nvSpPr>
      <dsp:spPr>
        <a:xfrm>
          <a:off x="6104783" y="280701"/>
          <a:ext cx="1557894" cy="1557894"/>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0E9610-3CD0-4AA3-9C02-AFCEA0DF3DFA}">
      <dsp:nvSpPr>
        <dsp:cNvPr id="0" name=""/>
        <dsp:cNvSpPr/>
      </dsp:nvSpPr>
      <dsp:spPr>
        <a:xfrm>
          <a:off x="329183" y="3742690"/>
          <a:ext cx="7571232" cy="701754"/>
        </a:xfrm>
        <a:prstGeom prst="leftRightArrow">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9A0E9-9438-425F-8E2C-A8D7A6078E24}">
      <dsp:nvSpPr>
        <dsp:cNvPr id="0" name=""/>
        <dsp:cNvSpPr/>
      </dsp:nvSpPr>
      <dsp:spPr>
        <a:xfrm>
          <a:off x="1381958" y="2410633"/>
          <a:ext cx="1274683" cy="1274683"/>
        </a:xfrm>
        <a:prstGeom prst="ellipse">
          <a:avLst/>
        </a:prstGeom>
        <a:solidFill>
          <a:schemeClr val="accent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b="1" kern="1200" dirty="0"/>
            <a:t>Triple Aims</a:t>
          </a:r>
        </a:p>
      </dsp:txBody>
      <dsp:txXfrm>
        <a:off x="1568631" y="2597306"/>
        <a:ext cx="901337" cy="901337"/>
      </dsp:txXfrm>
    </dsp:sp>
    <dsp:sp modelId="{E1A01F85-FA0A-4266-B8CA-C8E69CC86775}">
      <dsp:nvSpPr>
        <dsp:cNvPr id="0" name=""/>
        <dsp:cNvSpPr/>
      </dsp:nvSpPr>
      <dsp:spPr>
        <a:xfrm rot="12900000">
          <a:off x="515176" y="2172305"/>
          <a:ext cx="1025899" cy="363284"/>
        </a:xfrm>
        <a:prstGeom prst="leftArrow">
          <a:avLst>
            <a:gd name="adj1" fmla="val 60000"/>
            <a:gd name="adj2" fmla="val 50000"/>
          </a:avLst>
        </a:prstGeom>
        <a:solidFill>
          <a:schemeClr val="accent4"/>
        </a:solidFill>
        <a:ln>
          <a:noFill/>
        </a:ln>
        <a:effectLst/>
      </dsp:spPr>
      <dsp:style>
        <a:lnRef idx="0">
          <a:scrgbClr r="0" g="0" b="0"/>
        </a:lnRef>
        <a:fillRef idx="1">
          <a:scrgbClr r="0" g="0" b="0"/>
        </a:fillRef>
        <a:effectRef idx="0">
          <a:scrgbClr r="0" g="0" b="0"/>
        </a:effectRef>
        <a:fontRef idx="minor">
          <a:schemeClr val="lt1"/>
        </a:fontRef>
      </dsp:style>
    </dsp:sp>
    <dsp:sp modelId="{BA15EEAA-4598-48CB-81D2-580CAEC6D8E0}">
      <dsp:nvSpPr>
        <dsp:cNvPr id="0" name=""/>
        <dsp:cNvSpPr/>
      </dsp:nvSpPr>
      <dsp:spPr>
        <a:xfrm>
          <a:off x="2468" y="1575352"/>
          <a:ext cx="1210948" cy="96875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Improve Patient Experience</a:t>
          </a:r>
        </a:p>
      </dsp:txBody>
      <dsp:txXfrm>
        <a:off x="30842" y="1603726"/>
        <a:ext cx="1154200" cy="912011"/>
      </dsp:txXfrm>
    </dsp:sp>
    <dsp:sp modelId="{62327F63-F409-40B1-8CB5-A254DB134287}">
      <dsp:nvSpPr>
        <dsp:cNvPr id="0" name=""/>
        <dsp:cNvSpPr/>
      </dsp:nvSpPr>
      <dsp:spPr>
        <a:xfrm rot="16200000">
          <a:off x="1506350" y="1656333"/>
          <a:ext cx="1025899" cy="363284"/>
        </a:xfrm>
        <a:prstGeom prst="leftArrow">
          <a:avLst>
            <a:gd name="adj1" fmla="val 60000"/>
            <a:gd name="adj2" fmla="val 50000"/>
          </a:avLst>
        </a:prstGeom>
        <a:solidFill>
          <a:schemeClr val="accent4"/>
        </a:solidFill>
        <a:ln>
          <a:noFill/>
        </a:ln>
        <a:effectLst/>
      </dsp:spPr>
      <dsp:style>
        <a:lnRef idx="0">
          <a:scrgbClr r="0" g="0" b="0"/>
        </a:lnRef>
        <a:fillRef idx="1">
          <a:scrgbClr r="0" g="0" b="0"/>
        </a:fillRef>
        <a:effectRef idx="0">
          <a:scrgbClr r="0" g="0" b="0"/>
        </a:effectRef>
        <a:fontRef idx="minor">
          <a:schemeClr val="lt1"/>
        </a:fontRef>
      </dsp:style>
    </dsp:sp>
    <dsp:sp modelId="{7FC7EC69-0844-490E-B847-C2A1DFA0B1A5}">
      <dsp:nvSpPr>
        <dsp:cNvPr id="0" name=""/>
        <dsp:cNvSpPr/>
      </dsp:nvSpPr>
      <dsp:spPr>
        <a:xfrm>
          <a:off x="1413825" y="840646"/>
          <a:ext cx="1210948" cy="96875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Improve Population Health</a:t>
          </a:r>
        </a:p>
      </dsp:txBody>
      <dsp:txXfrm>
        <a:off x="1442199" y="869020"/>
        <a:ext cx="1154200" cy="912011"/>
      </dsp:txXfrm>
    </dsp:sp>
    <dsp:sp modelId="{0E29A03E-56A2-453A-9231-5C4E7000A1CE}">
      <dsp:nvSpPr>
        <dsp:cNvPr id="0" name=""/>
        <dsp:cNvSpPr/>
      </dsp:nvSpPr>
      <dsp:spPr>
        <a:xfrm rot="19500000">
          <a:off x="2497524" y="2172305"/>
          <a:ext cx="1025899" cy="363284"/>
        </a:xfrm>
        <a:prstGeom prst="leftArrow">
          <a:avLst>
            <a:gd name="adj1" fmla="val 60000"/>
            <a:gd name="adj2" fmla="val 50000"/>
          </a:avLst>
        </a:prstGeom>
        <a:solidFill>
          <a:schemeClr val="accent4"/>
        </a:solidFill>
        <a:ln>
          <a:noFill/>
        </a:ln>
        <a:effectLst/>
      </dsp:spPr>
      <dsp:style>
        <a:lnRef idx="0">
          <a:scrgbClr r="0" g="0" b="0"/>
        </a:lnRef>
        <a:fillRef idx="1">
          <a:scrgbClr r="0" g="0" b="0"/>
        </a:fillRef>
        <a:effectRef idx="0">
          <a:scrgbClr r="0" g="0" b="0"/>
        </a:effectRef>
        <a:fontRef idx="minor">
          <a:schemeClr val="lt1"/>
        </a:fontRef>
      </dsp:style>
    </dsp:sp>
    <dsp:sp modelId="{546E17B0-117E-4024-B332-DF7D8B34B176}">
      <dsp:nvSpPr>
        <dsp:cNvPr id="0" name=""/>
        <dsp:cNvSpPr/>
      </dsp:nvSpPr>
      <dsp:spPr>
        <a:xfrm>
          <a:off x="2825182" y="1575352"/>
          <a:ext cx="1210948" cy="96875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Reduce Cost of Care</a:t>
          </a:r>
        </a:p>
      </dsp:txBody>
      <dsp:txXfrm>
        <a:off x="2853556" y="1603726"/>
        <a:ext cx="1154200" cy="9120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E622D-1F73-478C-B166-1CA72B98E73A}">
      <dsp:nvSpPr>
        <dsp:cNvPr id="0" name=""/>
        <dsp:cNvSpPr/>
      </dsp:nvSpPr>
      <dsp:spPr>
        <a:xfrm rot="10800000">
          <a:off x="990916" y="813"/>
          <a:ext cx="2685669" cy="1257803"/>
        </a:xfrm>
        <a:prstGeom prst="homePlat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656"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Outdated Data</a:t>
          </a:r>
        </a:p>
      </dsp:txBody>
      <dsp:txXfrm rot="10800000">
        <a:off x="1305367" y="813"/>
        <a:ext cx="2371218" cy="1257803"/>
      </dsp:txXfrm>
    </dsp:sp>
    <dsp:sp modelId="{FEADD3BF-E1CD-4C00-820A-B5CBC5FC3A31}">
      <dsp:nvSpPr>
        <dsp:cNvPr id="0" name=""/>
        <dsp:cNvSpPr/>
      </dsp:nvSpPr>
      <dsp:spPr>
        <a:xfrm>
          <a:off x="362014" y="813"/>
          <a:ext cx="1257803" cy="125780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46A284-7D4D-4E2C-98CB-14F0260EE80F}">
      <dsp:nvSpPr>
        <dsp:cNvPr id="0" name=""/>
        <dsp:cNvSpPr/>
      </dsp:nvSpPr>
      <dsp:spPr>
        <a:xfrm rot="10800000">
          <a:off x="990916" y="1634079"/>
          <a:ext cx="2685669" cy="1257803"/>
        </a:xfrm>
        <a:prstGeom prst="homePlat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656"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Static Formats</a:t>
          </a:r>
        </a:p>
      </dsp:txBody>
      <dsp:txXfrm rot="10800000">
        <a:off x="1305367" y="1634079"/>
        <a:ext cx="2371218" cy="1257803"/>
      </dsp:txXfrm>
    </dsp:sp>
    <dsp:sp modelId="{08E6F08E-28AC-44E3-B2AF-9FB957849306}">
      <dsp:nvSpPr>
        <dsp:cNvPr id="0" name=""/>
        <dsp:cNvSpPr/>
      </dsp:nvSpPr>
      <dsp:spPr>
        <a:xfrm>
          <a:off x="362014" y="1634079"/>
          <a:ext cx="1257803" cy="125780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1B0633-A2C6-4719-9E03-AC443CEF6BE8}">
      <dsp:nvSpPr>
        <dsp:cNvPr id="0" name=""/>
        <dsp:cNvSpPr/>
      </dsp:nvSpPr>
      <dsp:spPr>
        <a:xfrm rot="10800000">
          <a:off x="990916" y="3267346"/>
          <a:ext cx="2685669" cy="1257803"/>
        </a:xfrm>
        <a:prstGeom prst="homePlat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656"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Poor Usability</a:t>
          </a:r>
        </a:p>
      </dsp:txBody>
      <dsp:txXfrm rot="10800000">
        <a:off x="1305367" y="3267346"/>
        <a:ext cx="2371218" cy="1257803"/>
      </dsp:txXfrm>
    </dsp:sp>
    <dsp:sp modelId="{C06CA47B-05C5-4F2F-A3FD-0B59D57CF62D}">
      <dsp:nvSpPr>
        <dsp:cNvPr id="0" name=""/>
        <dsp:cNvSpPr/>
      </dsp:nvSpPr>
      <dsp:spPr>
        <a:xfrm>
          <a:off x="362014" y="3267346"/>
          <a:ext cx="1257803" cy="125780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8BCF9-8537-4033-8BA4-98D2DE083B9A}">
      <dsp:nvSpPr>
        <dsp:cNvPr id="0" name=""/>
        <dsp:cNvSpPr/>
      </dsp:nvSpPr>
      <dsp:spPr>
        <a:xfrm>
          <a:off x="1634" y="717789"/>
          <a:ext cx="0" cy="3476682"/>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88B43D-5EB8-4619-81ED-3DFAE585ACFF}">
      <dsp:nvSpPr>
        <dsp:cNvPr id="0" name=""/>
        <dsp:cNvSpPr/>
      </dsp:nvSpPr>
      <dsp:spPr>
        <a:xfrm>
          <a:off x="98209" y="833678"/>
          <a:ext cx="1828541" cy="1564506"/>
        </a:xfrm>
        <a:prstGeom prst="rect">
          <a:avLst/>
        </a:prstGeom>
        <a:blipFill rotWithShape="1">
          <a:blip xmlns:r="http://schemas.openxmlformats.org/officeDocument/2006/relationships" r:embed="rId1"/>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DA0AA-6020-4601-BDC6-41E3B82AD22A}">
      <dsp:nvSpPr>
        <dsp:cNvPr id="0" name=""/>
        <dsp:cNvSpPr/>
      </dsp:nvSpPr>
      <dsp:spPr>
        <a:xfrm>
          <a:off x="98209" y="2398185"/>
          <a:ext cx="1828541" cy="1796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20" tIns="58420" rIns="58420" bIns="58420" numCol="1" spcCol="1270" anchor="t" anchorCtr="0">
          <a:noAutofit/>
        </a:bodyPr>
        <a:lstStyle/>
        <a:p>
          <a:pPr marL="0" lvl="0" indent="0" algn="ctr" defTabSz="1022350">
            <a:lnSpc>
              <a:spcPct val="90000"/>
            </a:lnSpc>
            <a:spcBef>
              <a:spcPct val="0"/>
            </a:spcBef>
            <a:spcAft>
              <a:spcPct val="35000"/>
            </a:spcAft>
            <a:buFont typeface="Arial" panose="020B0604020202020204" pitchFamily="34" charset="0"/>
            <a:buNone/>
          </a:pPr>
          <a:endParaRPr lang="en-US" sz="2300" kern="1200" dirty="0"/>
        </a:p>
        <a:p>
          <a:pPr marL="0" lvl="0" indent="0" algn="ctr" defTabSz="1022350">
            <a:lnSpc>
              <a:spcPct val="90000"/>
            </a:lnSpc>
            <a:spcBef>
              <a:spcPct val="0"/>
            </a:spcBef>
            <a:spcAft>
              <a:spcPct val="35000"/>
            </a:spcAft>
            <a:buFont typeface="Arial" panose="020B0604020202020204" pitchFamily="34" charset="0"/>
            <a:buNone/>
          </a:pPr>
          <a:r>
            <a:rPr lang="en-US" sz="2300" kern="1200" dirty="0"/>
            <a:t>Real-time</a:t>
          </a:r>
        </a:p>
        <a:p>
          <a:pPr marL="0" lvl="0" indent="0" algn="ctr" defTabSz="1022350">
            <a:lnSpc>
              <a:spcPct val="90000"/>
            </a:lnSpc>
            <a:spcBef>
              <a:spcPct val="0"/>
            </a:spcBef>
            <a:spcAft>
              <a:spcPct val="35000"/>
            </a:spcAft>
            <a:buFont typeface="Arial" panose="020B0604020202020204" pitchFamily="34" charset="0"/>
            <a:buNone/>
          </a:pPr>
          <a:r>
            <a:rPr lang="en-US" sz="2300" kern="1200" dirty="0"/>
            <a:t>Visual</a:t>
          </a:r>
        </a:p>
        <a:p>
          <a:pPr marL="0" lvl="0" indent="0" algn="ctr" defTabSz="1022350">
            <a:lnSpc>
              <a:spcPct val="90000"/>
            </a:lnSpc>
            <a:spcBef>
              <a:spcPct val="0"/>
            </a:spcBef>
            <a:spcAft>
              <a:spcPct val="35000"/>
            </a:spcAft>
            <a:buFont typeface="Arial" panose="020B0604020202020204" pitchFamily="34" charset="0"/>
            <a:buNone/>
          </a:pPr>
          <a:r>
            <a:rPr lang="en-US" sz="2300" kern="1200" dirty="0"/>
            <a:t>Interactive</a:t>
          </a:r>
        </a:p>
      </dsp:txBody>
      <dsp:txXfrm>
        <a:off x="98209" y="2398185"/>
        <a:ext cx="1828541" cy="1796285"/>
      </dsp:txXfrm>
    </dsp:sp>
    <dsp:sp modelId="{0A6ADD7B-6165-4AA0-8EFC-8BB3A0ED6E2B}">
      <dsp:nvSpPr>
        <dsp:cNvPr id="0" name=""/>
        <dsp:cNvSpPr/>
      </dsp:nvSpPr>
      <dsp:spPr>
        <a:xfrm>
          <a:off x="1634" y="331491"/>
          <a:ext cx="1931490" cy="386298"/>
        </a:xfrm>
        <a:prstGeom prst="rect">
          <a:avLst/>
        </a:prstGeom>
        <a:solidFill>
          <a:schemeClr val="tx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b="1" kern="1200" dirty="0"/>
            <a:t>Dialysis Dashboard</a:t>
          </a:r>
        </a:p>
      </dsp:txBody>
      <dsp:txXfrm>
        <a:off x="1634" y="331491"/>
        <a:ext cx="1931490" cy="386298"/>
      </dsp:txXfrm>
    </dsp:sp>
    <dsp:sp modelId="{897FF201-BBF9-4B98-AC64-86E79CABBEC1}">
      <dsp:nvSpPr>
        <dsp:cNvPr id="0" name=""/>
        <dsp:cNvSpPr/>
      </dsp:nvSpPr>
      <dsp:spPr>
        <a:xfrm>
          <a:off x="2105475" y="717789"/>
          <a:ext cx="0" cy="3476682"/>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229ACB-C25A-4FB9-A0A3-28C91D660A31}">
      <dsp:nvSpPr>
        <dsp:cNvPr id="0" name=""/>
        <dsp:cNvSpPr/>
      </dsp:nvSpPr>
      <dsp:spPr>
        <a:xfrm>
          <a:off x="2202049" y="833678"/>
          <a:ext cx="1828541" cy="1564506"/>
        </a:xfrm>
        <a:prstGeom prst="rect">
          <a:avLst/>
        </a:prstGeom>
        <a:blipFill rotWithShape="1">
          <a:blip xmlns:r="http://schemas.openxmlformats.org/officeDocument/2006/relationships" r:embed="rId2"/>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3919FB-B23B-48B8-ADD6-A5689BC74F13}">
      <dsp:nvSpPr>
        <dsp:cNvPr id="0" name=""/>
        <dsp:cNvSpPr/>
      </dsp:nvSpPr>
      <dsp:spPr>
        <a:xfrm>
          <a:off x="2202049" y="2398185"/>
          <a:ext cx="1828541" cy="1796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20" tIns="58420" rIns="58420" bIns="58420" numCol="1" spcCol="1270" anchor="t" anchorCtr="0">
          <a:noAutofit/>
        </a:bodyPr>
        <a:lstStyle/>
        <a:p>
          <a:pPr marL="0" lvl="0" indent="0" algn="ctr" defTabSz="1022350">
            <a:lnSpc>
              <a:spcPct val="90000"/>
            </a:lnSpc>
            <a:spcBef>
              <a:spcPct val="0"/>
            </a:spcBef>
            <a:spcAft>
              <a:spcPct val="35000"/>
            </a:spcAft>
            <a:buNone/>
          </a:pPr>
          <a:endParaRPr lang="en-US" sz="2300" kern="1200" dirty="0"/>
        </a:p>
        <a:p>
          <a:pPr marL="0" lvl="0" indent="0" algn="ctr" defTabSz="1022350">
            <a:lnSpc>
              <a:spcPct val="90000"/>
            </a:lnSpc>
            <a:spcBef>
              <a:spcPct val="0"/>
            </a:spcBef>
            <a:spcAft>
              <a:spcPct val="35000"/>
            </a:spcAft>
            <a:buNone/>
          </a:pPr>
          <a:r>
            <a:rPr lang="en-US" sz="2300" kern="1200" dirty="0"/>
            <a:t>Patients</a:t>
          </a:r>
        </a:p>
        <a:p>
          <a:pPr marL="0" lvl="0" indent="0" algn="ctr" defTabSz="1022350">
            <a:lnSpc>
              <a:spcPct val="90000"/>
            </a:lnSpc>
            <a:spcBef>
              <a:spcPct val="0"/>
            </a:spcBef>
            <a:spcAft>
              <a:spcPct val="35000"/>
            </a:spcAft>
            <a:buNone/>
          </a:pPr>
          <a:r>
            <a:rPr lang="en-US" sz="2300" kern="1200" dirty="0"/>
            <a:t>Providers</a:t>
          </a:r>
        </a:p>
        <a:p>
          <a:pPr marL="0" lvl="0" indent="0" algn="ctr" defTabSz="1022350">
            <a:lnSpc>
              <a:spcPct val="90000"/>
            </a:lnSpc>
            <a:spcBef>
              <a:spcPct val="0"/>
            </a:spcBef>
            <a:spcAft>
              <a:spcPct val="35000"/>
            </a:spcAft>
            <a:buNone/>
          </a:pPr>
          <a:r>
            <a:rPr lang="en-US" sz="2300" kern="1200" dirty="0"/>
            <a:t>Policymakers</a:t>
          </a:r>
        </a:p>
      </dsp:txBody>
      <dsp:txXfrm>
        <a:off x="2202049" y="2398185"/>
        <a:ext cx="1828541" cy="1796285"/>
      </dsp:txXfrm>
    </dsp:sp>
    <dsp:sp modelId="{9899D5A8-1FCE-40FB-A2CB-6C54D15F9EDE}">
      <dsp:nvSpPr>
        <dsp:cNvPr id="0" name=""/>
        <dsp:cNvSpPr/>
      </dsp:nvSpPr>
      <dsp:spPr>
        <a:xfrm>
          <a:off x="2105475" y="331491"/>
          <a:ext cx="1931490" cy="386298"/>
        </a:xfrm>
        <a:prstGeom prst="rect">
          <a:avLst/>
        </a:prstGeom>
        <a:solidFill>
          <a:schemeClr val="tx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b="1" kern="1200" dirty="0"/>
            <a:t>For All</a:t>
          </a:r>
        </a:p>
      </dsp:txBody>
      <dsp:txXfrm>
        <a:off x="2105475" y="331491"/>
        <a:ext cx="1931490" cy="3862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32F97-AEE3-4C1D-A14E-D190AB988CF9}">
      <dsp:nvSpPr>
        <dsp:cNvPr id="0" name=""/>
        <dsp:cNvSpPr/>
      </dsp:nvSpPr>
      <dsp:spPr>
        <a:xfrm>
          <a:off x="291355" y="683215"/>
          <a:ext cx="3455888" cy="3455888"/>
        </a:xfrm>
        <a:prstGeom prst="blockArc">
          <a:avLst>
            <a:gd name="adj1" fmla="val 9000000"/>
            <a:gd name="adj2" fmla="val 16200000"/>
            <a:gd name="adj3" fmla="val 4636"/>
          </a:avLst>
        </a:prstGeom>
        <a:solidFill>
          <a:schemeClr val="accent4"/>
        </a:solidFill>
        <a:ln>
          <a:noFill/>
        </a:ln>
        <a:effectLst/>
      </dsp:spPr>
      <dsp:style>
        <a:lnRef idx="0">
          <a:scrgbClr r="0" g="0" b="0"/>
        </a:lnRef>
        <a:fillRef idx="1">
          <a:scrgbClr r="0" g="0" b="0"/>
        </a:fillRef>
        <a:effectRef idx="0">
          <a:scrgbClr r="0" g="0" b="0"/>
        </a:effectRef>
        <a:fontRef idx="minor">
          <a:schemeClr val="lt1"/>
        </a:fontRef>
      </dsp:style>
    </dsp:sp>
    <dsp:sp modelId="{C536FBC4-C7CA-489C-BCB7-5E995165919F}">
      <dsp:nvSpPr>
        <dsp:cNvPr id="0" name=""/>
        <dsp:cNvSpPr/>
      </dsp:nvSpPr>
      <dsp:spPr>
        <a:xfrm>
          <a:off x="291355" y="683215"/>
          <a:ext cx="3455888" cy="3455888"/>
        </a:xfrm>
        <a:prstGeom prst="blockArc">
          <a:avLst>
            <a:gd name="adj1" fmla="val 1800000"/>
            <a:gd name="adj2" fmla="val 9000000"/>
            <a:gd name="adj3" fmla="val 4636"/>
          </a:avLst>
        </a:prstGeom>
        <a:solidFill>
          <a:schemeClr val="accent4"/>
        </a:solidFill>
        <a:ln>
          <a:noFill/>
        </a:ln>
        <a:effectLst/>
      </dsp:spPr>
      <dsp:style>
        <a:lnRef idx="0">
          <a:scrgbClr r="0" g="0" b="0"/>
        </a:lnRef>
        <a:fillRef idx="1">
          <a:scrgbClr r="0" g="0" b="0"/>
        </a:fillRef>
        <a:effectRef idx="0">
          <a:scrgbClr r="0" g="0" b="0"/>
        </a:effectRef>
        <a:fontRef idx="minor">
          <a:schemeClr val="lt1"/>
        </a:fontRef>
      </dsp:style>
    </dsp:sp>
    <dsp:sp modelId="{8BC74AFD-7C53-4057-A619-8D7252DD0448}">
      <dsp:nvSpPr>
        <dsp:cNvPr id="0" name=""/>
        <dsp:cNvSpPr/>
      </dsp:nvSpPr>
      <dsp:spPr>
        <a:xfrm>
          <a:off x="291355" y="683215"/>
          <a:ext cx="3455888" cy="3455888"/>
        </a:xfrm>
        <a:prstGeom prst="blockArc">
          <a:avLst>
            <a:gd name="adj1" fmla="val 16200000"/>
            <a:gd name="adj2" fmla="val 1800000"/>
            <a:gd name="adj3" fmla="val 4636"/>
          </a:avLst>
        </a:prstGeom>
        <a:solidFill>
          <a:schemeClr val="accent4"/>
        </a:solidFill>
        <a:ln>
          <a:noFill/>
        </a:ln>
        <a:effectLst/>
      </dsp:spPr>
      <dsp:style>
        <a:lnRef idx="0">
          <a:scrgbClr r="0" g="0" b="0"/>
        </a:lnRef>
        <a:fillRef idx="1">
          <a:scrgbClr r="0" g="0" b="0"/>
        </a:fillRef>
        <a:effectRef idx="0">
          <a:scrgbClr r="0" g="0" b="0"/>
        </a:effectRef>
        <a:fontRef idx="minor">
          <a:schemeClr val="lt1"/>
        </a:fontRef>
      </dsp:style>
    </dsp:sp>
    <dsp:sp modelId="{3B2C3199-EE2B-49CF-A708-9B2314812B41}">
      <dsp:nvSpPr>
        <dsp:cNvPr id="0" name=""/>
        <dsp:cNvSpPr/>
      </dsp:nvSpPr>
      <dsp:spPr>
        <a:xfrm>
          <a:off x="1224595" y="1616454"/>
          <a:ext cx="1589409" cy="1589409"/>
        </a:xfrm>
        <a:prstGeom prst="ellipse">
          <a:avLst/>
        </a:prstGeom>
        <a:solidFill>
          <a:schemeClr val="accent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Dialysis Dashboard</a:t>
          </a:r>
        </a:p>
      </dsp:txBody>
      <dsp:txXfrm>
        <a:off x="1457359" y="1849218"/>
        <a:ext cx="1123881" cy="1123881"/>
      </dsp:txXfrm>
    </dsp:sp>
    <dsp:sp modelId="{43EDDEDF-4858-4556-9C85-7FAC0E71E475}">
      <dsp:nvSpPr>
        <dsp:cNvPr id="0" name=""/>
        <dsp:cNvSpPr/>
      </dsp:nvSpPr>
      <dsp:spPr>
        <a:xfrm>
          <a:off x="1463006" y="166975"/>
          <a:ext cx="1112586" cy="111258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Engaging Visualizations </a:t>
          </a:r>
        </a:p>
      </dsp:txBody>
      <dsp:txXfrm>
        <a:off x="1625940" y="329909"/>
        <a:ext cx="786718" cy="786718"/>
      </dsp:txXfrm>
    </dsp:sp>
    <dsp:sp modelId="{C56A917F-62C4-4ABF-98F2-63020EAFEDA2}">
      <dsp:nvSpPr>
        <dsp:cNvPr id="0" name=""/>
        <dsp:cNvSpPr/>
      </dsp:nvSpPr>
      <dsp:spPr>
        <a:xfrm>
          <a:off x="2924763" y="2698811"/>
          <a:ext cx="1112586" cy="111258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Multiple Stakeholders</a:t>
          </a:r>
        </a:p>
      </dsp:txBody>
      <dsp:txXfrm>
        <a:off x="3087697" y="2861745"/>
        <a:ext cx="786718" cy="786718"/>
      </dsp:txXfrm>
    </dsp:sp>
    <dsp:sp modelId="{8113770A-5F9C-414E-8DEB-75CC7C2BAA1D}">
      <dsp:nvSpPr>
        <dsp:cNvPr id="0" name=""/>
        <dsp:cNvSpPr/>
      </dsp:nvSpPr>
      <dsp:spPr>
        <a:xfrm>
          <a:off x="1249" y="2698811"/>
          <a:ext cx="1112586" cy="111258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Multiple Data Sources</a:t>
          </a:r>
        </a:p>
      </dsp:txBody>
      <dsp:txXfrm>
        <a:off x="164183" y="2861745"/>
        <a:ext cx="786718" cy="786718"/>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11/7/2019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11/7/2019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57025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work, prior work, done at MITRE or elsewhere. Things you’re building on. Things that have been tried, and failed, that you are informed by. A Background section properly executed frames the technical opportunity that converges with the operational problem. The Background section situates your proposal in the continuum of science and engineering.  It should show you are aware of the state of the art in this research area and will not be repeating others’ work.  </a:t>
            </a:r>
          </a:p>
          <a:p>
            <a:endParaRPr lang="en-US" dirty="0"/>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2</a:t>
            </a:fld>
            <a:endParaRPr lang="en-US"/>
          </a:p>
        </p:txBody>
      </p:sp>
    </p:spTree>
    <p:extLst>
      <p:ext uri="{BB962C8B-B14F-4D97-AF65-F5344CB8AC3E}">
        <p14:creationId xmlns:p14="http://schemas.microsoft.com/office/powerpoint/2010/main" val="73018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elevator speech for your research topic (takes lots of practice to perfect): a concise recapitulation of your objective in light of the Problem, and a quick, high-level introduction to your Technical Approach. The whole thing should typically be over in about a minute and a half. If you take much longer, you begin to eat into your Technical Approach time. It really should be set up for that, rather than redundant with it.</a:t>
            </a:r>
          </a:p>
          <a:p>
            <a:endParaRPr lang="en-US" dirty="0"/>
          </a:p>
          <a:p>
            <a:r>
              <a:rPr lang="en-US" dirty="0"/>
              <a:t>Note: you don’t HAVE to title this “Idea”. If your idea can be summed up in a phrase or short sentence, you could use that instead, e.g., “Flying Cars Relieve Airport Congestion” (in that case, add a nice picture…)</a:t>
            </a:r>
          </a:p>
          <a:p>
            <a:endParaRPr lang="en-US" dirty="0"/>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3</a:t>
            </a:fld>
            <a:endParaRPr lang="en-US"/>
          </a:p>
        </p:txBody>
      </p:sp>
    </p:spTree>
    <p:extLst>
      <p:ext uri="{BB962C8B-B14F-4D97-AF65-F5344CB8AC3E}">
        <p14:creationId xmlns:p14="http://schemas.microsoft.com/office/powerpoint/2010/main" val="728760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CCDFB8-CE1E-4CEA-A9A7-0392F69410F3}" type="slidenum">
              <a:rPr lang="en-US" smtClean="0"/>
              <a:t>7</a:t>
            </a:fld>
            <a:endParaRPr lang="en-US"/>
          </a:p>
        </p:txBody>
      </p:sp>
    </p:spTree>
    <p:extLst>
      <p:ext uri="{BB962C8B-B14F-4D97-AF65-F5344CB8AC3E}">
        <p14:creationId xmlns:p14="http://schemas.microsoft.com/office/powerpoint/2010/main" val="306484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61110" y="0"/>
            <a:ext cx="74692" cy="6858000"/>
            <a:chOff x="0" y="0"/>
            <a:chExt cx="407324" cy="6858000"/>
          </a:xfrm>
        </p:grpSpPr>
        <p:sp>
          <p:nvSpPr>
            <p:cNvPr id="18" name="Rectangle 17"/>
            <p:cNvSpPr/>
            <p:nvPr/>
          </p:nvSpPr>
          <p:spPr bwMode="auto">
            <a:xfrm>
              <a:off x="0" y="0"/>
              <a:ext cx="407324" cy="2398143"/>
            </a:xfrm>
            <a:prstGeom prst="rect">
              <a:avLst/>
            </a:prstGeom>
            <a:solidFill>
              <a:schemeClr val="accent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15" name="Straight Connector 14"/>
          <p:cNvCxnSpPr/>
          <p:nvPr/>
        </p:nvCxnSpPr>
        <p:spPr bwMode="auto">
          <a:xfrm>
            <a:off x="823656"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cxnSp>
        <p:nvCxnSpPr>
          <p:cNvPr id="16" name="Straight Connector 15"/>
          <p:cNvCxnSpPr/>
          <p:nvPr/>
        </p:nvCxnSpPr>
        <p:spPr bwMode="auto">
          <a:xfrm>
            <a:off x="823656" y="6534227"/>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cxnSp>
        <p:nvCxnSpPr>
          <p:cNvPr id="21" name="Straight Connector 20"/>
          <p:cNvCxnSpPr/>
          <p:nvPr/>
        </p:nvCxnSpPr>
        <p:spPr bwMode="auto">
          <a:xfrm>
            <a:off x="823656" y="2448468"/>
            <a:ext cx="7944793" cy="0"/>
          </a:xfrm>
          <a:prstGeom prst="line">
            <a:avLst/>
          </a:prstGeom>
          <a:solidFill>
            <a:srgbClr val="FFCC99"/>
          </a:solidFill>
          <a:ln w="12700" cap="flat" cmpd="sng" algn="ctr">
            <a:solidFill>
              <a:schemeClr val="accent4"/>
            </a:solidFill>
            <a:prstDash val="solid"/>
            <a:round/>
            <a:headEnd type="none" w="med" len="med"/>
            <a:tailEnd type="none" w="med" len="med"/>
          </a:ln>
          <a:effectLst/>
        </p:spPr>
      </p:cxnSp>
      <p:cxnSp>
        <p:nvCxnSpPr>
          <p:cNvPr id="22" name="Straight Connector 21"/>
          <p:cNvCxnSpPr/>
          <p:nvPr/>
        </p:nvCxnSpPr>
        <p:spPr bwMode="auto">
          <a:xfrm>
            <a:off x="823656" y="6534227"/>
            <a:ext cx="7944793"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783123" y="2568944"/>
            <a:ext cx="5741509"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7" y="55601"/>
            <a:ext cx="1324257"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462336" y="365761"/>
            <a:ext cx="842754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912139" rtl="0" eaLnBrk="1" latinLnBrk="0" hangingPunct="1">
              <a:spcBef>
                <a:spcPts val="0"/>
              </a:spcBef>
              <a:spcAft>
                <a:spcPts val="599"/>
              </a:spcAft>
              <a:buClr>
                <a:schemeClr val="tx2"/>
              </a:buClr>
              <a:defRPr lang="en-US" sz="18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dirty="0"/>
              <a:t>Click to edit Master text styles</a:t>
            </a:r>
          </a:p>
          <a:p>
            <a:pPr marL="231202" lvl="1" indent="-231202" defTabSz="912139">
              <a:spcBef>
                <a:spcPts val="0"/>
              </a:spcBef>
              <a:spcAft>
                <a:spcPts val="599"/>
              </a:spcAft>
              <a:buClr>
                <a:schemeClr val="tx2"/>
              </a:buClr>
              <a:buSzPct val="120000"/>
              <a:buFont typeface="Wingdings" pitchFamily="2" charset="2"/>
              <a:buChar char="§"/>
            </a:pPr>
            <a:r>
              <a:rPr lang="en-US" dirty="0"/>
              <a:t>Second level</a:t>
            </a:r>
          </a:p>
          <a:p>
            <a:pPr marL="231202" lvl="2" indent="-231202" defTabSz="912139">
              <a:spcBef>
                <a:spcPts val="0"/>
              </a:spcBef>
              <a:spcAft>
                <a:spcPts val="599"/>
              </a:spcAft>
              <a:buClr>
                <a:schemeClr val="tx2"/>
              </a:buClr>
              <a:buSzPct val="120000"/>
              <a:buFont typeface="Wingdings" pitchFamily="2" charset="2"/>
              <a:buChar char="§"/>
            </a:pPr>
            <a:r>
              <a:rPr lang="en-US" dirty="0"/>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7706297" y="55601"/>
            <a:ext cx="1324257" cy="252626"/>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61110" y="0"/>
            <a:ext cx="74692"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514350" y="2523068"/>
            <a:ext cx="8115300" cy="1803399"/>
          </a:xfrm>
        </p:spPr>
        <p:txBody>
          <a:bodyPr anchor="ctr" anchorCtr="0">
            <a:noAutofit/>
          </a:bodyPr>
          <a:lstStyle>
            <a:lvl1pPr algn="ctr">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514350" y="205740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4350" y="480060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022911" y="0"/>
            <a:ext cx="74692"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7706297" y="55601"/>
            <a:ext cx="1324257" cy="252626"/>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628650" y="1517281"/>
            <a:ext cx="3886200" cy="4351338"/>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Click to 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4629150" y="1517281"/>
            <a:ext cx="3886200" cy="4351338"/>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Click to 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7706297" y="55601"/>
            <a:ext cx="1324257" cy="252626"/>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7706297" y="55601"/>
            <a:ext cx="1324257"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600075" y="1162059"/>
            <a:ext cx="828675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60484" y="1162059"/>
            <a:ext cx="8526341"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7706297" y="55601"/>
            <a:ext cx="1324257" cy="252626"/>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7706297" y="55601"/>
            <a:ext cx="1324257" cy="252626"/>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600075" y="1162059"/>
            <a:ext cx="828675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95653" y="1162059"/>
            <a:ext cx="849117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0" name="Slide Number Placeholder 5">
            <a:extLst>
              <a:ext uri="{FF2B5EF4-FFF2-40B4-BE49-F238E27FC236}">
                <a16:creationId xmlns:a16="http://schemas.microsoft.com/office/drawing/2014/main" id="{037AAF63-CF94-4499-8F6F-A25001FA7D68}"/>
              </a:ext>
            </a:extLst>
          </p:cNvPr>
          <p:cNvSpPr>
            <a:spLocks noGrp="1"/>
          </p:cNvSpPr>
          <p:nvPr>
            <p:ph type="sldNum" sz="quarter" idx="12"/>
          </p:nvPr>
        </p:nvSpPr>
        <p:spPr>
          <a:xfrm>
            <a:off x="7706297" y="55601"/>
            <a:ext cx="1324257" cy="252626"/>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609600" y="1447800"/>
            <a:ext cx="82296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Tree>
    <p:extLst>
      <p:ext uri="{BB962C8B-B14F-4D97-AF65-F5344CB8AC3E}">
        <p14:creationId xmlns:p14="http://schemas.microsoft.com/office/powerpoint/2010/main" val="117066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462336" y="365761"/>
            <a:ext cx="8427541" cy="750253"/>
          </a:xfrm>
          <a:prstGeom prst="rect">
            <a:avLst/>
          </a:prstGeom>
        </p:spPr>
        <p:txBody>
          <a:bodyPr vert="horz" lIns="91440" tIns="45720" rIns="91440" bIns="45720" rtlCol="0" anchor="ctr" anchorCtr="0">
            <a:noAutofit/>
          </a:bodyPr>
          <a:lstStyle/>
          <a:p>
            <a:pPr lvl="0">
              <a:lnSpc>
                <a:spcPts val="24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462337" y="1371602"/>
            <a:ext cx="8427540" cy="4794737"/>
          </a:xfrm>
          <a:prstGeom prst="rect">
            <a:avLst/>
          </a:prstGeom>
        </p:spPr>
        <p:txBody>
          <a:bodyPr vert="horz" lIns="91440" tIns="45720" rIns="91440" bIns="45720" rtlCol="0">
            <a:noAutofit/>
          </a:bodyPr>
          <a:lstStyle/>
          <a:p>
            <a:pPr marL="231202" lvl="0" indent="-231202" defTabSz="912139">
              <a:spcBef>
                <a:spcPts val="0"/>
              </a:spcBef>
              <a:spcAft>
                <a:spcPts val="599"/>
              </a:spcAft>
              <a:buClr>
                <a:schemeClr val="tx2"/>
              </a:buClr>
              <a:buSzPct val="120000"/>
              <a:buFont typeface="Wingdings" pitchFamily="2" charset="2"/>
              <a:buChar char="§"/>
            </a:pPr>
            <a:r>
              <a:rPr lang="en-US" dirty="0"/>
              <a:t>Edit Master text styles</a:t>
            </a:r>
          </a:p>
          <a:p>
            <a:pPr marL="514662" lvl="1" indent="-228035" defTabSz="912139">
              <a:spcBef>
                <a:spcPts val="0"/>
              </a:spcBef>
              <a:spcAft>
                <a:spcPts val="599"/>
              </a:spcAft>
              <a:buClr>
                <a:schemeClr val="tx2"/>
              </a:buClr>
              <a:buChar char="–"/>
            </a:pPr>
            <a:r>
              <a:rPr lang="en-US" dirty="0"/>
              <a:t>Second level</a:t>
            </a:r>
          </a:p>
          <a:p>
            <a:pPr marL="745864" lvl="2" indent="-231202" defTabSz="912139">
              <a:spcBef>
                <a:spcPts val="0"/>
              </a:spcBef>
              <a:spcAft>
                <a:spcPts val="599"/>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61112" y="1"/>
            <a:ext cx="74690"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61112" y="1371601"/>
            <a:ext cx="74690"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cxnSp>
        <p:nvCxnSpPr>
          <p:cNvPr id="12" name="Straight Connector 11" descr="Artifact">
            <a:extLst>
              <a:ext uri="{FF2B5EF4-FFF2-40B4-BE49-F238E27FC236}">
                <a16:creationId xmlns:a16="http://schemas.microsoft.com/office/drawing/2014/main" id="{DC069472-29C7-4CEC-83B3-DFDBE2BD327E}"/>
              </a:ext>
            </a:extLst>
          </p:cNvPr>
          <p:cNvCxnSpPr>
            <a:cxnSpLocks/>
          </p:cNvCxnSpPr>
          <p:nvPr/>
        </p:nvCxnSpPr>
        <p:spPr bwMode="auto">
          <a:xfrm>
            <a:off x="462337" y="1242752"/>
            <a:ext cx="842754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61112" y="1"/>
            <a:ext cx="74690" cy="1219200"/>
          </a:xfrm>
          <a:prstGeom prst="rect">
            <a:avLst/>
          </a:prstGeom>
          <a:solidFill>
            <a:schemeClr val="accent4"/>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61112" y="1371601"/>
            <a:ext cx="74690"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462337" y="1242752"/>
            <a:ext cx="8427540" cy="0"/>
          </a:xfrm>
          <a:prstGeom prst="line">
            <a:avLst/>
          </a:prstGeom>
          <a:solidFill>
            <a:srgbClr val="FFCC99"/>
          </a:solidFill>
          <a:ln w="12700" cap="flat" cmpd="sng" algn="ctr">
            <a:solidFill>
              <a:schemeClr val="accent4"/>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dt="0"/>
  <p:txStyles>
    <p:titleStyle>
      <a:lvl1pPr algn="l" defTabSz="685800" rtl="0" eaLnBrk="1" latinLnBrk="0" hangingPunct="1">
        <a:lnSpc>
          <a:spcPct val="90000"/>
        </a:lnSpc>
        <a:spcBef>
          <a:spcPct val="0"/>
        </a:spcBef>
        <a:buNone/>
        <a:defRPr lang="en-US" sz="24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lang="en-US" sz="18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en-US" sz="1795" kern="1200" smtClean="0">
          <a:solidFill>
            <a:schemeClr val="tx1"/>
          </a:solidFill>
          <a:latin typeface="Arial" pitchFamily="34" charset="0"/>
          <a:ea typeface="+mn-ea"/>
          <a:cs typeface="Arial"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795" kern="1200">
          <a:solidFill>
            <a:schemeClr val="tx1"/>
          </a:solidFill>
          <a:latin typeface="Arial" pitchFamily="34" charset="0"/>
          <a:ea typeface="+mn-ea"/>
          <a:cs typeface="Arial"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profile/jaywang" TargetMode="External"/><Relationship Id="rId2" Type="http://schemas.openxmlformats.org/officeDocument/2006/relationships/image" Target="../media/image1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a:xfrm>
            <a:off x="757144" y="368932"/>
            <a:ext cx="7780463" cy="1981200"/>
          </a:xfrm>
        </p:spPr>
        <p:txBody>
          <a:bodyPr>
            <a:noAutofit/>
          </a:bodyPr>
          <a:lstStyle/>
          <a:p>
            <a:pPr>
              <a:lnSpc>
                <a:spcPct val="100000"/>
              </a:lnSpc>
            </a:pPr>
            <a:r>
              <a:rPr lang="en-US" sz="3200" dirty="0"/>
              <a:t>Dialysis Care Quality Improvement Through Visual Interactive Analytics</a:t>
            </a:r>
            <a:endParaRPr lang="en-US" sz="1800" dirty="0"/>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783123" y="2965676"/>
            <a:ext cx="7220643" cy="1361828"/>
          </a:xfrm>
        </p:spPr>
        <p:txBody>
          <a:bodyPr/>
          <a:lstStyle/>
          <a:p>
            <a:pPr>
              <a:buClr>
                <a:srgbClr val="80A644"/>
              </a:buClr>
              <a:buSzPct val="85000"/>
              <a:defRPr/>
            </a:pPr>
            <a:r>
              <a:rPr lang="en-US" sz="2000" dirty="0"/>
              <a:t>Jay Wang, D.Sc., MBA, PMP</a:t>
            </a:r>
          </a:p>
          <a:p>
            <a:endParaRPr lang="en-US" altLang="zh-CN" sz="2000" dirty="0"/>
          </a:p>
          <a:p>
            <a:r>
              <a:rPr lang="en-US" altLang="zh-CN" sz="2000" dirty="0"/>
              <a:t>November 7, 2019</a:t>
            </a:r>
            <a:endParaRPr lang="en-US" sz="2000" dirty="0"/>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E30-89E1-4167-AF0E-F52C7C6C0D51}"/>
              </a:ext>
            </a:extLst>
          </p:cNvPr>
          <p:cNvSpPr>
            <a:spLocks noGrp="1"/>
          </p:cNvSpPr>
          <p:nvPr>
            <p:ph type="title"/>
          </p:nvPr>
        </p:nvSpPr>
        <p:spPr/>
        <p:txBody>
          <a:bodyPr/>
          <a:lstStyle/>
          <a:p>
            <a:r>
              <a:rPr lang="en-US" dirty="0"/>
              <a:t>Finding - Staffing Level Is The Most Impactful Factor</a:t>
            </a:r>
          </a:p>
        </p:txBody>
      </p:sp>
      <p:pic>
        <p:nvPicPr>
          <p:cNvPr id="5" name="Content Placeholder 4">
            <a:extLst>
              <a:ext uri="{FF2B5EF4-FFF2-40B4-BE49-F238E27FC236}">
                <a16:creationId xmlns:a16="http://schemas.microsoft.com/office/drawing/2014/main" id="{3AD540A5-F3E9-4AFB-80C9-570181EE11A9}"/>
              </a:ext>
            </a:extLst>
          </p:cNvPr>
          <p:cNvPicPr>
            <a:picLocks noGrp="1" noChangeAspect="1"/>
          </p:cNvPicPr>
          <p:nvPr>
            <p:ph idx="1"/>
          </p:nvPr>
        </p:nvPicPr>
        <p:blipFill>
          <a:blip r:embed="rId2"/>
          <a:stretch>
            <a:fillRect/>
          </a:stretch>
        </p:blipFill>
        <p:spPr>
          <a:xfrm>
            <a:off x="539015" y="1618608"/>
            <a:ext cx="8248850" cy="4890087"/>
          </a:xfrm>
          <a:prstGeom prst="rect">
            <a:avLst/>
          </a:prstGeom>
        </p:spPr>
      </p:pic>
      <p:sp>
        <p:nvSpPr>
          <p:cNvPr id="4" name="Slide Number Placeholder 3">
            <a:extLst>
              <a:ext uri="{FF2B5EF4-FFF2-40B4-BE49-F238E27FC236}">
                <a16:creationId xmlns:a16="http://schemas.microsoft.com/office/drawing/2014/main" id="{1E06AA7C-45FE-45CF-8948-9122AC85590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63197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A0693B-A5E1-4BC7-B757-DA64B7F35AB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977E7ACD-2999-40BD-9382-0896D7C3DD28}"/>
              </a:ext>
            </a:extLst>
          </p:cNvPr>
          <p:cNvPicPr>
            <a:picLocks noChangeAspect="1"/>
          </p:cNvPicPr>
          <p:nvPr/>
        </p:nvPicPr>
        <p:blipFill>
          <a:blip r:embed="rId2"/>
          <a:stretch>
            <a:fillRect/>
          </a:stretch>
        </p:blipFill>
        <p:spPr>
          <a:xfrm>
            <a:off x="0" y="-1"/>
            <a:ext cx="9144000" cy="7063383"/>
          </a:xfrm>
          <a:prstGeom prst="rect">
            <a:avLst/>
          </a:prstGeom>
        </p:spPr>
      </p:pic>
    </p:spTree>
    <p:extLst>
      <p:ext uri="{BB962C8B-B14F-4D97-AF65-F5344CB8AC3E}">
        <p14:creationId xmlns:p14="http://schemas.microsoft.com/office/powerpoint/2010/main" val="119494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504825" y="196205"/>
            <a:ext cx="8229600" cy="868362"/>
          </a:xfrm>
        </p:spPr>
        <p:txBody>
          <a:bodyPr>
            <a:noAutofit/>
          </a:bodyPr>
          <a:lstStyle/>
          <a:p>
            <a:r>
              <a:rPr lang="en-US" sz="2000" dirty="0"/>
              <a:t>The National Impact of End-Stage-Renal-Disease (ESRD)</a:t>
            </a:r>
          </a:p>
        </p:txBody>
      </p:sp>
      <p:graphicFrame>
        <p:nvGraphicFramePr>
          <p:cNvPr id="10" name="Content Placeholder 3">
            <a:extLst>
              <a:ext uri="{FF2B5EF4-FFF2-40B4-BE49-F238E27FC236}">
                <a16:creationId xmlns:a16="http://schemas.microsoft.com/office/drawing/2014/main" id="{D47D3B4C-01BD-4C18-9508-0061AEE8F06F}"/>
              </a:ext>
            </a:extLst>
          </p:cNvPr>
          <p:cNvGraphicFramePr>
            <a:graphicFrameLocks noGrp="1"/>
          </p:cNvGraphicFramePr>
          <p:nvPr>
            <p:ph idx="1"/>
          </p:nvPr>
        </p:nvGraphicFramePr>
        <p:xfrm>
          <a:off x="609600" y="1458433"/>
          <a:ext cx="8229600" cy="4678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E0B782BB-1282-4720-9B60-2CF5DF395C62}"/>
              </a:ext>
            </a:extLst>
          </p:cNvPr>
          <p:cNvSpPr/>
          <p:nvPr/>
        </p:nvSpPr>
        <p:spPr>
          <a:xfrm>
            <a:off x="1492717" y="5345981"/>
            <a:ext cx="5861028" cy="369332"/>
          </a:xfrm>
          <a:prstGeom prst="rect">
            <a:avLst/>
          </a:prstGeom>
        </p:spPr>
        <p:txBody>
          <a:bodyPr wrap="none">
            <a:spAutoFit/>
          </a:bodyPr>
          <a:lstStyle/>
          <a:p>
            <a:r>
              <a:rPr lang="en-US" b="1" dirty="0"/>
              <a:t>1% Medicare Beneficiaries Consume 7% Medicare Expenses</a:t>
            </a:r>
          </a:p>
        </p:txBody>
      </p:sp>
    </p:spTree>
    <p:extLst>
      <p:ext uri="{BB962C8B-B14F-4D97-AF65-F5344CB8AC3E}">
        <p14:creationId xmlns:p14="http://schemas.microsoft.com/office/powerpoint/2010/main" val="307599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400" dirty="0"/>
              <a:t>Achieve Triple Aims Through Health Data Science</a:t>
            </a:r>
          </a:p>
        </p:txBody>
      </p:sp>
      <p:graphicFrame>
        <p:nvGraphicFramePr>
          <p:cNvPr id="7" name="Content Placeholder 3">
            <a:extLst>
              <a:ext uri="{FF2B5EF4-FFF2-40B4-BE49-F238E27FC236}">
                <a16:creationId xmlns:a16="http://schemas.microsoft.com/office/drawing/2014/main" id="{1B717D69-CF13-4AFE-B121-B802D3FB9B9A}"/>
              </a:ext>
            </a:extLst>
          </p:cNvPr>
          <p:cNvGraphicFramePr>
            <a:graphicFrameLocks noGrp="1"/>
          </p:cNvGraphicFramePr>
          <p:nvPr>
            <p:ph sz="half" idx="1"/>
          </p:nvPr>
        </p:nvGraphicFramePr>
        <p:xfrm>
          <a:off x="609600" y="1498600"/>
          <a:ext cx="403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ontent Placeholder 1">
            <a:extLst>
              <a:ext uri="{FF2B5EF4-FFF2-40B4-BE49-F238E27FC236}">
                <a16:creationId xmlns:a16="http://schemas.microsoft.com/office/drawing/2014/main" id="{157E5BBE-0C68-420B-A151-555C93F31DEA}"/>
              </a:ext>
            </a:extLst>
          </p:cNvPr>
          <p:cNvSpPr>
            <a:spLocks noGrp="1"/>
          </p:cNvSpPr>
          <p:nvPr>
            <p:ph sz="half" idx="2"/>
          </p:nvPr>
        </p:nvSpPr>
        <p:spPr>
          <a:xfrm>
            <a:off x="4629149" y="1517281"/>
            <a:ext cx="4038599" cy="4351338"/>
          </a:xfrm>
        </p:spPr>
        <p:txBody>
          <a:bodyPr/>
          <a:lstStyle/>
          <a:p>
            <a:pPr lvl="0">
              <a:buClr>
                <a:srgbClr val="005B94"/>
              </a:buClr>
            </a:pPr>
            <a:r>
              <a:rPr lang="en-US" sz="2000" dirty="0">
                <a:solidFill>
                  <a:prstClr val="black"/>
                </a:solidFill>
              </a:rPr>
              <a:t> Improve Patient experience</a:t>
            </a:r>
          </a:p>
          <a:p>
            <a:pPr lvl="1">
              <a:buClr>
                <a:srgbClr val="005B94"/>
              </a:buClr>
            </a:pPr>
            <a:r>
              <a:rPr lang="en-US" dirty="0">
                <a:solidFill>
                  <a:prstClr val="black"/>
                </a:solidFill>
              </a:rPr>
              <a:t>Monitor the quality of care</a:t>
            </a:r>
          </a:p>
          <a:p>
            <a:pPr lvl="1">
              <a:buClr>
                <a:srgbClr val="005B94"/>
              </a:buClr>
            </a:pPr>
            <a:r>
              <a:rPr lang="en-US" dirty="0">
                <a:solidFill>
                  <a:prstClr val="black"/>
                </a:solidFill>
              </a:rPr>
              <a:t>Compare the quality of facilities</a:t>
            </a:r>
          </a:p>
          <a:p>
            <a:pPr marL="342900" lvl="1" indent="0">
              <a:buClr>
                <a:srgbClr val="005B94"/>
              </a:buClr>
              <a:buNone/>
            </a:pPr>
            <a:endParaRPr lang="en-US" dirty="0">
              <a:solidFill>
                <a:prstClr val="black"/>
              </a:solidFill>
            </a:endParaRPr>
          </a:p>
          <a:p>
            <a:pPr lvl="0">
              <a:buClr>
                <a:srgbClr val="005B94"/>
              </a:buClr>
            </a:pPr>
            <a:r>
              <a:rPr lang="en-US" sz="2000" dirty="0">
                <a:solidFill>
                  <a:prstClr val="black"/>
                </a:solidFill>
              </a:rPr>
              <a:t> Improve Population health </a:t>
            </a:r>
          </a:p>
          <a:p>
            <a:pPr lvl="1">
              <a:buClr>
                <a:srgbClr val="005B94"/>
              </a:buClr>
            </a:pPr>
            <a:r>
              <a:rPr lang="en-US" dirty="0">
                <a:solidFill>
                  <a:prstClr val="black"/>
                </a:solidFill>
              </a:rPr>
              <a:t>Discover Social Determinants of Health (SDoH)</a:t>
            </a:r>
          </a:p>
          <a:p>
            <a:pPr lvl="1">
              <a:buClr>
                <a:srgbClr val="005B94"/>
              </a:buClr>
            </a:pPr>
            <a:r>
              <a:rPr lang="en-US" dirty="0">
                <a:solidFill>
                  <a:prstClr val="black"/>
                </a:solidFill>
              </a:rPr>
              <a:t>Inform clinical and policy decision making</a:t>
            </a:r>
          </a:p>
          <a:p>
            <a:pPr marL="342900" lvl="1" indent="0">
              <a:buClr>
                <a:srgbClr val="005B94"/>
              </a:buClr>
              <a:buNone/>
            </a:pPr>
            <a:endParaRPr lang="en-US" dirty="0">
              <a:solidFill>
                <a:prstClr val="black"/>
              </a:solidFill>
            </a:endParaRPr>
          </a:p>
          <a:p>
            <a:pPr lvl="0">
              <a:buClr>
                <a:srgbClr val="005B94"/>
              </a:buClr>
            </a:pPr>
            <a:r>
              <a:rPr lang="en-US" sz="2000" dirty="0">
                <a:solidFill>
                  <a:prstClr val="black"/>
                </a:solidFill>
              </a:rPr>
              <a:t> Reduce Cost of Care</a:t>
            </a:r>
          </a:p>
          <a:p>
            <a:pPr lvl="1">
              <a:buClr>
                <a:srgbClr val="005B94"/>
              </a:buClr>
            </a:pPr>
            <a:r>
              <a:rPr lang="en-US" dirty="0">
                <a:solidFill>
                  <a:prstClr val="black"/>
                </a:solidFill>
              </a:rPr>
              <a:t>Increase facilities’ operational efficiency</a:t>
            </a:r>
          </a:p>
          <a:p>
            <a:pPr lvl="1">
              <a:buClr>
                <a:srgbClr val="005B94"/>
              </a:buClr>
            </a:pPr>
            <a:r>
              <a:rPr lang="en-US" dirty="0">
                <a:solidFill>
                  <a:prstClr val="black"/>
                </a:solidFill>
              </a:rPr>
              <a:t>Identify risk factors affecting outcomes &amp; cost</a:t>
            </a:r>
          </a:p>
          <a:p>
            <a:endParaRPr lang="en-US" sz="1200" dirty="0"/>
          </a:p>
        </p:txBody>
      </p:sp>
    </p:spTree>
    <p:extLst>
      <p:ext uri="{BB962C8B-B14F-4D97-AF65-F5344CB8AC3E}">
        <p14:creationId xmlns:p14="http://schemas.microsoft.com/office/powerpoint/2010/main" val="308658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CD35-68DF-47E7-A5F2-E1418936438F}"/>
              </a:ext>
            </a:extLst>
          </p:cNvPr>
          <p:cNvSpPr>
            <a:spLocks noGrp="1"/>
          </p:cNvSpPr>
          <p:nvPr>
            <p:ph type="title"/>
          </p:nvPr>
        </p:nvSpPr>
        <p:spPr/>
        <p:txBody>
          <a:bodyPr>
            <a:normAutofit/>
          </a:bodyPr>
          <a:lstStyle/>
          <a:p>
            <a:r>
              <a:rPr lang="en-US" dirty="0"/>
              <a:t>The Current State &amp; Challenges</a:t>
            </a:r>
          </a:p>
        </p:txBody>
      </p:sp>
      <p:graphicFrame>
        <p:nvGraphicFramePr>
          <p:cNvPr id="4" name="Content Placeholder 3">
            <a:extLst>
              <a:ext uri="{FF2B5EF4-FFF2-40B4-BE49-F238E27FC236}">
                <a16:creationId xmlns:a16="http://schemas.microsoft.com/office/drawing/2014/main" id="{C4D318BD-2A9A-469B-91E8-9454E2990EB1}"/>
              </a:ext>
            </a:extLst>
          </p:cNvPr>
          <p:cNvGraphicFramePr>
            <a:graphicFrameLocks noGrp="1"/>
          </p:cNvGraphicFramePr>
          <p:nvPr>
            <p:ph sz="half" idx="1"/>
          </p:nvPr>
        </p:nvGraphicFramePr>
        <p:xfrm>
          <a:off x="609600" y="1498600"/>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DC763E83-2639-4995-95ED-F03E1D7F7F68}"/>
              </a:ext>
            </a:extLst>
          </p:cNvPr>
          <p:cNvSpPr>
            <a:spLocks noGrp="1"/>
          </p:cNvSpPr>
          <p:nvPr>
            <p:ph sz="half" idx="2"/>
          </p:nvPr>
        </p:nvSpPr>
        <p:spPr/>
        <p:txBody>
          <a:bodyPr/>
          <a:lstStyle/>
          <a:p>
            <a:r>
              <a:rPr lang="en-US" sz="2000" dirty="0"/>
              <a:t>Yearly Reports</a:t>
            </a:r>
          </a:p>
          <a:p>
            <a:pPr lvl="1"/>
            <a:r>
              <a:rPr lang="en-US" sz="2000" dirty="0"/>
              <a:t>Overlapping information</a:t>
            </a:r>
          </a:p>
          <a:p>
            <a:pPr lvl="1"/>
            <a:r>
              <a:rPr lang="en-US" sz="2000" dirty="0"/>
              <a:t>Inconsistency in data</a:t>
            </a:r>
          </a:p>
          <a:p>
            <a:pPr lvl="1"/>
            <a:r>
              <a:rPr lang="en-US" sz="2000" dirty="0"/>
              <a:t>Two-year behind</a:t>
            </a:r>
          </a:p>
          <a:p>
            <a:pPr marL="342900" lvl="1" indent="0">
              <a:buNone/>
            </a:pPr>
            <a:r>
              <a:rPr lang="en-US" sz="2000" dirty="0"/>
              <a:t> </a:t>
            </a:r>
          </a:p>
          <a:p>
            <a:r>
              <a:rPr lang="en-US" sz="2000" dirty="0"/>
              <a:t>Traditional Formats </a:t>
            </a:r>
          </a:p>
          <a:p>
            <a:pPr lvl="1"/>
            <a:r>
              <a:rPr lang="en-US" sz="2000" dirty="0"/>
              <a:t>PDF</a:t>
            </a:r>
          </a:p>
          <a:p>
            <a:pPr lvl="1"/>
            <a:r>
              <a:rPr lang="en-US" sz="2000" dirty="0"/>
              <a:t>Excel</a:t>
            </a:r>
          </a:p>
          <a:p>
            <a:pPr lvl="1"/>
            <a:r>
              <a:rPr lang="en-US" sz="2000" dirty="0"/>
              <a:t>Web pages</a:t>
            </a:r>
          </a:p>
          <a:p>
            <a:pPr marL="342900" lvl="1" indent="0">
              <a:buNone/>
            </a:pPr>
            <a:endParaRPr lang="en-US" sz="2000" dirty="0"/>
          </a:p>
          <a:p>
            <a:r>
              <a:rPr lang="en-US" sz="2000" dirty="0"/>
              <a:t>Poor Usability</a:t>
            </a:r>
          </a:p>
          <a:p>
            <a:pPr lvl="1"/>
            <a:r>
              <a:rPr lang="en-US" sz="2000" dirty="0"/>
              <a:t>Lack of visualization</a:t>
            </a:r>
          </a:p>
          <a:p>
            <a:pPr lvl="1"/>
            <a:r>
              <a:rPr lang="en-US" sz="2000" dirty="0"/>
              <a:t>Lack of interactivity</a:t>
            </a:r>
          </a:p>
          <a:p>
            <a:pPr lvl="1"/>
            <a:r>
              <a:rPr lang="en-US" sz="2000" dirty="0"/>
              <a:t>Lack of self-service </a:t>
            </a:r>
          </a:p>
        </p:txBody>
      </p:sp>
    </p:spTree>
    <p:extLst>
      <p:ext uri="{BB962C8B-B14F-4D97-AF65-F5344CB8AC3E}">
        <p14:creationId xmlns:p14="http://schemas.microsoft.com/office/powerpoint/2010/main" val="199077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DD3A-F514-4755-84D2-36DEC2B88E4F}"/>
              </a:ext>
            </a:extLst>
          </p:cNvPr>
          <p:cNvSpPr>
            <a:spLocks noGrp="1"/>
          </p:cNvSpPr>
          <p:nvPr>
            <p:ph type="title"/>
          </p:nvPr>
        </p:nvSpPr>
        <p:spPr/>
        <p:txBody>
          <a:bodyPr>
            <a:normAutofit/>
          </a:bodyPr>
          <a:lstStyle/>
          <a:p>
            <a:r>
              <a:rPr lang="en-US" dirty="0"/>
              <a:t>The Future State – Dialysis Dashboard for All</a:t>
            </a:r>
          </a:p>
        </p:txBody>
      </p:sp>
      <p:graphicFrame>
        <p:nvGraphicFramePr>
          <p:cNvPr id="10" name="Content Placeholder 9">
            <a:extLst>
              <a:ext uri="{FF2B5EF4-FFF2-40B4-BE49-F238E27FC236}">
                <a16:creationId xmlns:a16="http://schemas.microsoft.com/office/drawing/2014/main" id="{1FD06643-7E92-4278-B7C0-F4BDC13A190D}"/>
              </a:ext>
            </a:extLst>
          </p:cNvPr>
          <p:cNvGraphicFramePr>
            <a:graphicFrameLocks noGrp="1"/>
          </p:cNvGraphicFramePr>
          <p:nvPr>
            <p:ph sz="half" idx="1"/>
            <p:extLst>
              <p:ext uri="{D42A27DB-BD31-4B8C-83A1-F6EECF244321}">
                <p14:modId xmlns:p14="http://schemas.microsoft.com/office/powerpoint/2010/main" val="3195335438"/>
              </p:ext>
            </p:extLst>
          </p:nvPr>
        </p:nvGraphicFramePr>
        <p:xfrm>
          <a:off x="609600" y="1498600"/>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B5B5ADBD-A23A-40EF-BE59-F6BE5E9990B0}"/>
              </a:ext>
            </a:extLst>
          </p:cNvPr>
          <p:cNvSpPr>
            <a:spLocks noGrp="1"/>
          </p:cNvSpPr>
          <p:nvPr>
            <p:ph sz="half" idx="2"/>
          </p:nvPr>
        </p:nvSpPr>
        <p:spPr>
          <a:xfrm>
            <a:off x="4850531" y="1585912"/>
            <a:ext cx="3886200" cy="4351338"/>
          </a:xfrm>
        </p:spPr>
        <p:txBody>
          <a:bodyPr/>
          <a:lstStyle/>
          <a:p>
            <a:pPr>
              <a:lnSpc>
                <a:spcPct val="100000"/>
              </a:lnSpc>
            </a:pPr>
            <a:r>
              <a:rPr lang="en-US" sz="2000" dirty="0"/>
              <a:t>Keep Data Consistent and Current </a:t>
            </a:r>
          </a:p>
          <a:p>
            <a:pPr lvl="1">
              <a:lnSpc>
                <a:spcPct val="100000"/>
              </a:lnSpc>
            </a:pPr>
            <a:r>
              <a:rPr lang="en-US" sz="2000" dirty="0"/>
              <a:t> If data is the new oil, let’s keep it flow </a:t>
            </a:r>
          </a:p>
          <a:p>
            <a:pPr>
              <a:lnSpc>
                <a:spcPct val="100000"/>
              </a:lnSpc>
            </a:pPr>
            <a:r>
              <a:rPr lang="en-US" sz="2000" dirty="0"/>
              <a:t> Provide Self-Service Analytics</a:t>
            </a:r>
          </a:p>
          <a:p>
            <a:pPr lvl="1">
              <a:lnSpc>
                <a:spcPct val="100000"/>
              </a:lnSpc>
            </a:pPr>
            <a:r>
              <a:rPr lang="en-US" sz="2000" b="1" dirty="0"/>
              <a:t> </a:t>
            </a:r>
            <a:r>
              <a:rPr lang="en-US" sz="2000" dirty="0"/>
              <a:t>Place data at the fingertips of stakeholders</a:t>
            </a:r>
          </a:p>
          <a:p>
            <a:pPr>
              <a:lnSpc>
                <a:spcPct val="100000"/>
              </a:lnSpc>
            </a:pPr>
            <a:r>
              <a:rPr lang="en-US" sz="2000" dirty="0"/>
              <a:t> Support Evidence-Based Healthcare </a:t>
            </a:r>
          </a:p>
          <a:p>
            <a:pPr lvl="1">
              <a:lnSpc>
                <a:spcPct val="100000"/>
              </a:lnSpc>
            </a:pPr>
            <a:r>
              <a:rPr lang="en-US" sz="2000" b="1" dirty="0"/>
              <a:t> </a:t>
            </a:r>
            <a:r>
              <a:rPr lang="en-US" sz="2000" dirty="0"/>
              <a:t>Let data inform clinical care and policy making </a:t>
            </a:r>
          </a:p>
          <a:p>
            <a:endParaRPr lang="en-US" dirty="0"/>
          </a:p>
        </p:txBody>
      </p:sp>
    </p:spTree>
    <p:extLst>
      <p:ext uri="{BB962C8B-B14F-4D97-AF65-F5344CB8AC3E}">
        <p14:creationId xmlns:p14="http://schemas.microsoft.com/office/powerpoint/2010/main" val="174742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BE6C-D190-44CC-A4E4-D11856A38884}"/>
              </a:ext>
            </a:extLst>
          </p:cNvPr>
          <p:cNvSpPr>
            <a:spLocks noGrp="1"/>
          </p:cNvSpPr>
          <p:nvPr>
            <p:ph type="title"/>
          </p:nvPr>
        </p:nvSpPr>
        <p:spPr/>
        <p:txBody>
          <a:bodyPr/>
          <a:lstStyle/>
          <a:p>
            <a:r>
              <a:rPr lang="en-US" dirty="0"/>
              <a:t>Key Features of The Dialysis Dashboard</a:t>
            </a:r>
          </a:p>
        </p:txBody>
      </p:sp>
      <p:sp>
        <p:nvSpPr>
          <p:cNvPr id="3" name="Content Placeholder 2">
            <a:extLst>
              <a:ext uri="{FF2B5EF4-FFF2-40B4-BE49-F238E27FC236}">
                <a16:creationId xmlns:a16="http://schemas.microsoft.com/office/drawing/2014/main" id="{E6AEB917-2F12-4B72-9AE4-6DEB7A2C6808}"/>
              </a:ext>
            </a:extLst>
          </p:cNvPr>
          <p:cNvSpPr>
            <a:spLocks noGrp="1"/>
          </p:cNvSpPr>
          <p:nvPr>
            <p:ph sz="half" idx="1"/>
          </p:nvPr>
        </p:nvSpPr>
        <p:spPr/>
        <p:txBody>
          <a:bodyPr>
            <a:normAutofit lnSpcReduction="10000"/>
          </a:bodyPr>
          <a:lstStyle/>
          <a:p>
            <a:r>
              <a:rPr lang="en-US" sz="2000" dirty="0"/>
              <a:t>Multiple Data Sources</a:t>
            </a:r>
          </a:p>
          <a:p>
            <a:pPr lvl="1"/>
            <a:r>
              <a:rPr lang="en-US" sz="2000" dirty="0"/>
              <a:t>Cleansed</a:t>
            </a:r>
          </a:p>
          <a:p>
            <a:pPr lvl="1"/>
            <a:r>
              <a:rPr lang="en-US" sz="2000" dirty="0"/>
              <a:t>Consolidated</a:t>
            </a:r>
          </a:p>
          <a:p>
            <a:pPr lvl="1"/>
            <a:r>
              <a:rPr lang="en-US" sz="2000" dirty="0"/>
              <a:t>Controlled </a:t>
            </a:r>
          </a:p>
          <a:p>
            <a:pPr marL="342900" lvl="1" indent="0">
              <a:buNone/>
            </a:pPr>
            <a:endParaRPr lang="en-US" sz="2000" dirty="0"/>
          </a:p>
          <a:p>
            <a:r>
              <a:rPr lang="en-US" sz="2000" dirty="0"/>
              <a:t>Engaging visualizations</a:t>
            </a:r>
          </a:p>
          <a:p>
            <a:pPr lvl="1"/>
            <a:r>
              <a:rPr lang="en-US" sz="2000" dirty="0"/>
              <a:t>Descriptive</a:t>
            </a:r>
          </a:p>
          <a:p>
            <a:pPr lvl="1"/>
            <a:r>
              <a:rPr lang="en-US" sz="2000" dirty="0"/>
              <a:t>Predictive</a:t>
            </a:r>
          </a:p>
          <a:p>
            <a:pPr lvl="1"/>
            <a:r>
              <a:rPr lang="en-US" sz="2000" dirty="0"/>
              <a:t>Prescriptive</a:t>
            </a:r>
          </a:p>
          <a:p>
            <a:pPr marL="342900" lvl="1" indent="0">
              <a:buNone/>
            </a:pPr>
            <a:endParaRPr lang="en-US" sz="2000" dirty="0"/>
          </a:p>
          <a:p>
            <a:r>
              <a:rPr lang="en-US" sz="2000" dirty="0"/>
              <a:t>Multiple Stakeholders</a:t>
            </a:r>
          </a:p>
          <a:p>
            <a:pPr lvl="1"/>
            <a:r>
              <a:rPr lang="en-US" sz="2000" dirty="0"/>
              <a:t>Patients</a:t>
            </a:r>
          </a:p>
          <a:p>
            <a:pPr lvl="1"/>
            <a:r>
              <a:rPr lang="en-US" sz="2000" dirty="0"/>
              <a:t>Providers</a:t>
            </a:r>
          </a:p>
          <a:p>
            <a:pPr lvl="1"/>
            <a:r>
              <a:rPr lang="en-US" sz="2000" dirty="0"/>
              <a:t>Policymakers</a:t>
            </a:r>
          </a:p>
          <a:p>
            <a:endParaRPr lang="en-US" sz="2000" dirty="0"/>
          </a:p>
        </p:txBody>
      </p:sp>
      <p:graphicFrame>
        <p:nvGraphicFramePr>
          <p:cNvPr id="5" name="Content Placeholder 3">
            <a:extLst>
              <a:ext uri="{FF2B5EF4-FFF2-40B4-BE49-F238E27FC236}">
                <a16:creationId xmlns:a16="http://schemas.microsoft.com/office/drawing/2014/main" id="{79ED7E40-CAE7-4259-9D1C-BEE8BC7F7FD0}"/>
              </a:ext>
            </a:extLst>
          </p:cNvPr>
          <p:cNvGraphicFramePr>
            <a:graphicFrameLocks noGrp="1"/>
          </p:cNvGraphicFramePr>
          <p:nvPr>
            <p:ph sz="half" idx="2"/>
          </p:nvPr>
        </p:nvGraphicFramePr>
        <p:xfrm>
          <a:off x="4800600" y="1498600"/>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03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DE71-9BC0-49B9-B931-2A77A15FBCA7}"/>
              </a:ext>
            </a:extLst>
          </p:cNvPr>
          <p:cNvSpPr>
            <a:spLocks noGrp="1"/>
          </p:cNvSpPr>
          <p:nvPr>
            <p:ph type="title"/>
          </p:nvPr>
        </p:nvSpPr>
        <p:spPr/>
        <p:txBody>
          <a:bodyPr/>
          <a:lstStyle/>
          <a:p>
            <a:r>
              <a:rPr lang="en-US" dirty="0"/>
              <a:t>Proof of Concept (POC) – Multi-Tier Design </a:t>
            </a:r>
          </a:p>
        </p:txBody>
      </p:sp>
      <p:pic>
        <p:nvPicPr>
          <p:cNvPr id="4" name="Content Placeholder 3">
            <a:extLst>
              <a:ext uri="{FF2B5EF4-FFF2-40B4-BE49-F238E27FC236}">
                <a16:creationId xmlns:a16="http://schemas.microsoft.com/office/drawing/2014/main" id="{A14FC8BC-9EB4-4F9A-91D0-71EEF250BAE3}"/>
              </a:ext>
            </a:extLst>
          </p:cNvPr>
          <p:cNvPicPr>
            <a:picLocks noGrp="1" noChangeAspect="1"/>
          </p:cNvPicPr>
          <p:nvPr>
            <p:ph idx="1"/>
          </p:nvPr>
        </p:nvPicPr>
        <p:blipFill>
          <a:blip r:embed="rId3"/>
          <a:stretch>
            <a:fillRect/>
          </a:stretch>
        </p:blipFill>
        <p:spPr>
          <a:xfrm>
            <a:off x="1540603" y="1308100"/>
            <a:ext cx="6348582" cy="5135562"/>
          </a:xfrm>
          <a:prstGeom prst="rect">
            <a:avLst/>
          </a:prstGeom>
        </p:spPr>
      </p:pic>
    </p:spTree>
    <p:extLst>
      <p:ext uri="{BB962C8B-B14F-4D97-AF65-F5344CB8AC3E}">
        <p14:creationId xmlns:p14="http://schemas.microsoft.com/office/powerpoint/2010/main" val="261571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B8EE-5C92-4D28-B048-7CC962C4D2FD}"/>
              </a:ext>
            </a:extLst>
          </p:cNvPr>
          <p:cNvSpPr>
            <a:spLocks noGrp="1"/>
          </p:cNvSpPr>
          <p:nvPr>
            <p:ph type="title"/>
          </p:nvPr>
        </p:nvSpPr>
        <p:spPr/>
        <p:txBody>
          <a:bodyPr/>
          <a:lstStyle/>
          <a:p>
            <a:r>
              <a:rPr lang="en-US" dirty="0"/>
              <a:t>POC – Apply Donabedian Quality Model</a:t>
            </a:r>
          </a:p>
        </p:txBody>
      </p:sp>
      <p:pic>
        <p:nvPicPr>
          <p:cNvPr id="7" name="Content Placeholder 6">
            <a:extLst>
              <a:ext uri="{FF2B5EF4-FFF2-40B4-BE49-F238E27FC236}">
                <a16:creationId xmlns:a16="http://schemas.microsoft.com/office/drawing/2014/main" id="{B420085E-94A6-4158-8B4C-1C42D43C217C}"/>
              </a:ext>
            </a:extLst>
          </p:cNvPr>
          <p:cNvPicPr>
            <a:picLocks noGrp="1" noChangeAspect="1"/>
          </p:cNvPicPr>
          <p:nvPr>
            <p:ph idx="1"/>
          </p:nvPr>
        </p:nvPicPr>
        <p:blipFill>
          <a:blip r:embed="rId2"/>
          <a:stretch>
            <a:fillRect/>
          </a:stretch>
        </p:blipFill>
        <p:spPr>
          <a:xfrm>
            <a:off x="450643" y="2088683"/>
            <a:ext cx="8388557" cy="3330340"/>
          </a:xfrm>
          <a:prstGeom prst="rect">
            <a:avLst/>
          </a:prstGeom>
        </p:spPr>
      </p:pic>
    </p:spTree>
    <p:extLst>
      <p:ext uri="{BB962C8B-B14F-4D97-AF65-F5344CB8AC3E}">
        <p14:creationId xmlns:p14="http://schemas.microsoft.com/office/powerpoint/2010/main" val="240413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595D-FB0D-431B-8667-8D735F45C94C}"/>
              </a:ext>
            </a:extLst>
          </p:cNvPr>
          <p:cNvSpPr>
            <a:spLocks noGrp="1"/>
          </p:cNvSpPr>
          <p:nvPr>
            <p:ph type="title"/>
          </p:nvPr>
        </p:nvSpPr>
        <p:spPr/>
        <p:txBody>
          <a:bodyPr>
            <a:normAutofit/>
          </a:bodyPr>
          <a:lstStyle/>
          <a:p>
            <a:r>
              <a:rPr lang="en-US" sz="2900" dirty="0">
                <a:solidFill>
                  <a:srgbClr val="005B94"/>
                </a:solidFill>
              </a:rPr>
              <a:t>Finding - Strong Evidence of SDoH</a:t>
            </a:r>
            <a:endParaRPr lang="en-US" dirty="0"/>
          </a:p>
        </p:txBody>
      </p:sp>
      <p:pic>
        <p:nvPicPr>
          <p:cNvPr id="6" name="Content Placeholder 5">
            <a:extLst>
              <a:ext uri="{FF2B5EF4-FFF2-40B4-BE49-F238E27FC236}">
                <a16:creationId xmlns:a16="http://schemas.microsoft.com/office/drawing/2014/main" id="{9AC7BFFC-4842-42B6-9ABA-33D2CF896787}"/>
              </a:ext>
            </a:extLst>
          </p:cNvPr>
          <p:cNvPicPr>
            <a:picLocks noGrp="1" noChangeAspect="1"/>
          </p:cNvPicPr>
          <p:nvPr>
            <p:ph idx="1"/>
          </p:nvPr>
        </p:nvPicPr>
        <p:blipFill>
          <a:blip r:embed="rId2"/>
          <a:stretch>
            <a:fillRect/>
          </a:stretch>
        </p:blipFill>
        <p:spPr>
          <a:xfrm>
            <a:off x="1432560" y="1308009"/>
            <a:ext cx="6140917" cy="5130974"/>
          </a:xfrm>
          <a:prstGeom prst="rect">
            <a:avLst/>
          </a:prstGeom>
        </p:spPr>
      </p:pic>
      <p:sp>
        <p:nvSpPr>
          <p:cNvPr id="8" name="Rectangle 7">
            <a:extLst>
              <a:ext uri="{FF2B5EF4-FFF2-40B4-BE49-F238E27FC236}">
                <a16:creationId xmlns:a16="http://schemas.microsoft.com/office/drawing/2014/main" id="{63FA6882-5B7D-44C6-8A46-6AAEEC2F9374}"/>
              </a:ext>
            </a:extLst>
          </p:cNvPr>
          <p:cNvSpPr/>
          <p:nvPr/>
        </p:nvSpPr>
        <p:spPr>
          <a:xfrm>
            <a:off x="2443180" y="6438983"/>
            <a:ext cx="4257640" cy="369332"/>
          </a:xfrm>
          <a:prstGeom prst="rect">
            <a:avLst/>
          </a:prstGeom>
        </p:spPr>
        <p:txBody>
          <a:bodyPr wrap="none">
            <a:spAutoFit/>
          </a:bodyPr>
          <a:lstStyle/>
          <a:p>
            <a:r>
              <a:rPr lang="en-US" dirty="0">
                <a:hlinkClick r:id="rId3"/>
              </a:rPr>
              <a:t>https://public.tableau.com/profile/jaywang</a:t>
            </a:r>
            <a:endParaRPr lang="en-US" dirty="0"/>
          </a:p>
        </p:txBody>
      </p:sp>
    </p:spTree>
    <p:extLst>
      <p:ext uri="{BB962C8B-B14F-4D97-AF65-F5344CB8AC3E}">
        <p14:creationId xmlns:p14="http://schemas.microsoft.com/office/powerpoint/2010/main" val="3149363454"/>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_Alt.pptx" id="{86B00F93-F08E-4CA6-91C9-F28E7C186546}" vid="{3696F7C4-1DE3-4620-BB9B-ECBE29ABF3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MITRE Work" ma:contentTypeID="0x0101001EAE5F8AE92E0443B0635AEF5BFC9F76004C6CC03BF5DC804FBBC33E4E55C06EE9" ma:contentTypeVersion="6" ma:contentTypeDescription="Materials and documents that contain MITRE authored content and other content directly attributable to MITRE and its work" ma:contentTypeScope="" ma:versionID="4ad27c3cbde4a5e69cf872f973dbc972">
  <xsd:schema xmlns:xsd="http://www.w3.org/2001/XMLSchema" xmlns:xs="http://www.w3.org/2001/XMLSchema" xmlns:p="http://schemas.microsoft.com/office/2006/metadata/properties" xmlns:ns1="http://schemas.microsoft.com/sharepoint/v3" xmlns:ns2="http://schemas.microsoft.com/sharepoint/v3/fields" xmlns:ns3="45d44e74-5c87-4253-a1a6-fb7a2a9835a8" xmlns:ns4="http://schemas.microsoft.com/sharepoint/v4" xmlns:ns5="d6dad062-3ecc-4c2a-98eb-3d03c2389ab6" targetNamespace="http://schemas.microsoft.com/office/2006/metadata/properties" ma:root="true" ma:fieldsID="8c7f8a686deeddaa67bf50c4d10033f6" ns1:_="" ns2:_="" ns3:_="" ns4:_="" ns5:_="">
    <xsd:import namespace="http://schemas.microsoft.com/sharepoint/v3"/>
    <xsd:import namespace="http://schemas.microsoft.com/sharepoint/v3/fields"/>
    <xsd:import namespace="45d44e74-5c87-4253-a1a6-fb7a2a9835a8"/>
    <xsd:import namespace="http://schemas.microsoft.com/sharepoint/v4"/>
    <xsd:import namespace="d6dad062-3ecc-4c2a-98eb-3d03c2389ab6"/>
    <xsd:element name="properties">
      <xsd:complexType>
        <xsd:sequence>
          <xsd:element name="documentManagement">
            <xsd:complexType>
              <xsd:all>
                <xsd:element ref="ns2:_Contributor" minOccurs="0"/>
                <xsd:element ref="ns1:MITRE_x0020_Sensitivity"/>
                <xsd:element ref="ns1:Release_x0020_Statement"/>
                <xsd:element ref="ns3:DocType" minOccurs="0"/>
                <xsd:element ref="ns3:SortOrder" minOccurs="0"/>
                <xsd:element ref="ns3:Site_x0020_Page" minOccurs="0"/>
                <xsd:element ref="ns4:IconOverlay" minOccurs="0"/>
                <xsd:element ref="ns5:SharedWithUsers" minOccurs="0"/>
                <xsd:element ref="ns3: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d44e74-5c87-4253-a1a6-fb7a2a9835a8" elementFormDefault="qualified">
    <xsd:import namespace="http://schemas.microsoft.com/office/2006/documentManagement/types"/>
    <xsd:import namespace="http://schemas.microsoft.com/office/infopath/2007/PartnerControls"/>
    <xsd:element name="DocType" ma:index="12" nillable="true" ma:displayName="DocType" ma:format="Dropdown" ma:internalName="DocType">
      <xsd:simpleType>
        <xsd:restriction base="dms:Choice">
          <xsd:enumeration value="Board of Trustee Bio"/>
          <xsd:enumeration value="Corp. Org Chart"/>
          <xsd:enumeration value="Executive Bio"/>
          <xsd:enumeration value="Event Planning"/>
          <xsd:enumeration value="MPG Reference"/>
          <xsd:enumeration value="Template"/>
          <xsd:enumeration value="Other"/>
          <xsd:enumeration value="How-Tos"/>
          <xsd:enumeration value="BOT Program Highlights"/>
        </xsd:restriction>
      </xsd:simpleType>
    </xsd:element>
    <xsd:element name="SortOrder" ma:index="13" nillable="true" ma:displayName="SortOrder" ma:decimals="1" ma:internalName="SortOrder" ma:percentage="FALSE">
      <xsd:simpleType>
        <xsd:restriction base="dms:Number"/>
      </xsd:simpleType>
    </xsd:element>
    <xsd:element name="Site_x0020_Page" ma:index="14" nillable="true" ma:displayName="Site Pages" ma:description="On which pages of this site should this page appear as a &quot;related resource&quot; on the right." ma:list="{b7793db3-9feb-473e-8d7c-24c256e016ac}" ma:internalName="Site_x0020_Page" ma:showField="Title">
      <xsd:complexType>
        <xsd:complexContent>
          <xsd:extension base="dms:MultiChoiceLookup">
            <xsd:sequence>
              <xsd:element name="Value" type="dms:Lookup" maxOccurs="unbounded" minOccurs="0" nillable="true"/>
            </xsd:sequence>
          </xsd:extension>
        </xsd:complexContent>
      </xsd:complexType>
    </xsd:element>
    <xsd:element name="Date" ma:index="19" nillable="true" ma:displayName="Date" ma:description="Document date if applicabl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ad062-3ecc-4c2a-98eb-3d03c2389ab6" elementFormDefault="qualified">
    <xsd:import namespace="http://schemas.microsoft.com/office/2006/documentManagement/types"/>
    <xsd:import namespace="http://schemas.microsoft.com/office/infopath/2007/PartnerControls"/>
    <xsd:element name="SharedWithUsers" ma:index="1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SortOrder xmlns="45d44e74-5c87-4253-a1a6-fb7a2a9835a8">5</SortOrder>
    <_Contributor xmlns="http://schemas.microsoft.com/sharepoint/v3/fields" xsi:nil="true"/>
    <Release_x0020_Statement xmlns="http://schemas.microsoft.com/sharepoint/v3">For Internal MITRE Use</Release_x0020_Statement>
    <Site_x0020_Page xmlns="45d44e74-5c87-4253-a1a6-fb7a2a9835a8">
      <Value>47</Value>
    </Site_x0020_Page>
    <Date xmlns="45d44e74-5c87-4253-a1a6-fb7a2a9835a8" xsi:nil="true"/>
    <IconOverlay xmlns="http://schemas.microsoft.com/sharepoint/v4" xsi:nil="true"/>
    <DocType xmlns="45d44e74-5c87-4253-a1a6-fb7a2a9835a8">Template</DocType>
  </documentManagement>
</p:properties>
</file>

<file path=customXml/itemProps1.xml><?xml version="1.0" encoding="utf-8"?>
<ds:datastoreItem xmlns:ds="http://schemas.openxmlformats.org/officeDocument/2006/customXml" ds:itemID="{589A4884-CA84-4BD3-BCA6-39AECD72E50D}">
  <ds:schemaRefs>
    <ds:schemaRef ds:uri="http://schemas.microsoft.com/office/2006/metadata/customXsn"/>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E3E4C7FE-9143-4635-B164-5CEF7469C3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45d44e74-5c87-4253-a1a6-fb7a2a9835a8"/>
    <ds:schemaRef ds:uri="http://schemas.microsoft.com/sharepoint/v4"/>
    <ds:schemaRef ds:uri="d6dad062-3ecc-4c2a-98eb-3d03c2389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450FCDD-08B1-48D8-BB50-7A17E590A5EE}">
  <ds:schemaRefs>
    <ds:schemaRef ds:uri="http://purl.org/dc/terms/"/>
    <ds:schemaRef ds:uri="http://schemas.microsoft.com/office/infopath/2007/PartnerControls"/>
    <ds:schemaRef ds:uri="http://schemas.microsoft.com/office/2006/documentManagement/types"/>
    <ds:schemaRef ds:uri="http://schemas.microsoft.com/office/2006/metadata/properties"/>
    <ds:schemaRef ds:uri="d6dad062-3ecc-4c2a-98eb-3d03c2389ab6"/>
    <ds:schemaRef ds:uri="http://purl.org/dc/elements/1.1/"/>
    <ds:schemaRef ds:uri="http://schemas.microsoft.com/sharepoint/v3"/>
    <ds:schemaRef ds:uri="http://schemas.microsoft.com/sharepoint/v4"/>
    <ds:schemaRef ds:uri="http://schemas.microsoft.com/sharepoint/v3/fields"/>
    <ds:schemaRef ds:uri="http://schemas.openxmlformats.org/package/2006/metadata/core-properties"/>
    <ds:schemaRef ds:uri="45d44e74-5c87-4253-a1a6-fb7a2a9835a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10562</TotalTime>
  <Words>527</Words>
  <Application>Microsoft Office PowerPoint</Application>
  <PresentationFormat>On-screen Show (4:3)</PresentationFormat>
  <Paragraphs>95</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Helvetica LT Std</vt:lpstr>
      <vt:lpstr>Tahoma</vt:lpstr>
      <vt:lpstr>Wingdings</vt:lpstr>
      <vt:lpstr>mitre-2018</vt:lpstr>
      <vt:lpstr>Dialysis Care Quality Improvement Through Visual Interactive Analytics</vt:lpstr>
      <vt:lpstr>The National Impact of End-Stage-Renal-Disease (ESRD)</vt:lpstr>
      <vt:lpstr>Achieve Triple Aims Through Health Data Science</vt:lpstr>
      <vt:lpstr>The Current State &amp; Challenges</vt:lpstr>
      <vt:lpstr>The Future State – Dialysis Dashboard for All</vt:lpstr>
      <vt:lpstr>Key Features of The Dialysis Dashboard</vt:lpstr>
      <vt:lpstr>Proof of Concept (POC) – Multi-Tier Design </vt:lpstr>
      <vt:lpstr>POC – Apply Donabedian Quality Model</vt:lpstr>
      <vt:lpstr>Finding - Strong Evidence of SDoH</vt:lpstr>
      <vt:lpstr>Finding - Staffing Level Is The Most Impactful Factor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and Data Visualization Using Python</dc:title>
  <dc:creator>Wang, Jay</dc:creator>
  <cp:lastModifiedBy>Wang, Jay</cp:lastModifiedBy>
  <cp:revision>163</cp:revision>
  <dcterms:created xsi:type="dcterms:W3CDTF">2019-04-02T13:16:01Z</dcterms:created>
  <dcterms:modified xsi:type="dcterms:W3CDTF">2019-11-07T14:16:32Z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0x0101001EAE5F8AE92E0443B0635AEF5BFC9F76004C6CC03BF5DC804FBBC33E4E55C06EE9</vt:lpwstr>
  </property>
</Properties>
</file>