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6" r:id="rId2"/>
    <p:sldId id="260" r:id="rId3"/>
    <p:sldId id="258" r:id="rId4"/>
    <p:sldId id="261" r:id="rId5"/>
    <p:sldId id="263" r:id="rId6"/>
    <p:sldId id="257" r:id="rId7"/>
    <p:sldId id="264" r:id="rId8"/>
    <p:sldId id="262" r:id="rId9"/>
    <p:sldId id="270" r:id="rId10"/>
    <p:sldId id="267" r:id="rId11"/>
    <p:sldId id="269" r:id="rId12"/>
    <p:sldId id="268" r:id="rId13"/>
  </p:sldIdLst>
  <p:sldSz cx="12192000" cy="6858000"/>
  <p:notesSz cx="7026275" cy="9312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64" autoAdjust="0"/>
  </p:normalViewPr>
  <p:slideViewPr>
    <p:cSldViewPr snapToGrid="0">
      <p:cViewPr varScale="1">
        <p:scale>
          <a:sx n="48" d="100"/>
          <a:sy n="48" d="100"/>
        </p:scale>
        <p:origin x="1340" y="28"/>
      </p:cViewPr>
      <p:guideLst/>
    </p:cSldViewPr>
  </p:slideViewPr>
  <p:notesTextViewPr>
    <p:cViewPr>
      <p:scale>
        <a:sx n="1" d="1"/>
        <a:sy n="1" d="1"/>
      </p:scale>
      <p:origin x="0" y="0"/>
    </p:cViewPr>
  </p:notesTextViewPr>
  <p:notesViewPr>
    <p:cSldViewPr snapToGrid="0">
      <p:cViewPr varScale="1">
        <p:scale>
          <a:sx n="51" d="100"/>
          <a:sy n="51" d="100"/>
        </p:scale>
        <p:origin x="266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3B702C-1891-4514-AE94-CD8CCC393211}" type="doc">
      <dgm:prSet loTypeId="urn:microsoft.com/office/officeart/2005/8/layout/pyramid1" loCatId="pyramid" qsTypeId="urn:microsoft.com/office/officeart/2005/8/quickstyle/simple1" qsCatId="simple" csTypeId="urn:microsoft.com/office/officeart/2005/8/colors/accent1_2" csCatId="accent1" phldr="1"/>
      <dgm:spPr/>
    </dgm:pt>
    <dgm:pt modelId="{150E8BED-59E3-44FB-829D-227B9D779B69}">
      <dgm:prSet phldrT="[Text]"/>
      <dgm:spPr/>
      <dgm:t>
        <a:bodyPr/>
        <a:lstStyle/>
        <a:p>
          <a:r>
            <a:rPr lang="en-US" dirty="0">
              <a:latin typeface="+mj-lt"/>
            </a:rPr>
            <a:t>Wisdom</a:t>
          </a:r>
        </a:p>
      </dgm:t>
    </dgm:pt>
    <dgm:pt modelId="{0CA2D70C-AC4F-425D-98B8-D3E6EB0FB3B0}" type="parTrans" cxnId="{E0AFC8DF-A463-4E6F-B1FE-1352E240A824}">
      <dgm:prSet/>
      <dgm:spPr/>
      <dgm:t>
        <a:bodyPr/>
        <a:lstStyle/>
        <a:p>
          <a:endParaRPr lang="en-US">
            <a:latin typeface="+mj-lt"/>
          </a:endParaRPr>
        </a:p>
      </dgm:t>
    </dgm:pt>
    <dgm:pt modelId="{65236C0F-C2AB-4579-BB7B-A89BE3D39E21}" type="sibTrans" cxnId="{E0AFC8DF-A463-4E6F-B1FE-1352E240A824}">
      <dgm:prSet/>
      <dgm:spPr/>
      <dgm:t>
        <a:bodyPr/>
        <a:lstStyle/>
        <a:p>
          <a:endParaRPr lang="en-US">
            <a:latin typeface="+mj-lt"/>
          </a:endParaRPr>
        </a:p>
      </dgm:t>
    </dgm:pt>
    <dgm:pt modelId="{AE8A65C7-623A-415E-AD03-19DD899F0020}">
      <dgm:prSet phldrT="[Text]"/>
      <dgm:spPr/>
      <dgm:t>
        <a:bodyPr/>
        <a:lstStyle/>
        <a:p>
          <a:r>
            <a:rPr lang="en-US" dirty="0">
              <a:latin typeface="+mj-lt"/>
            </a:rPr>
            <a:t>Knowledge</a:t>
          </a:r>
        </a:p>
      </dgm:t>
    </dgm:pt>
    <dgm:pt modelId="{99021D67-866F-46E1-8469-E837C0DBEF63}" type="parTrans" cxnId="{669EA675-B092-4850-AACC-56CD1EEB7B7C}">
      <dgm:prSet/>
      <dgm:spPr/>
      <dgm:t>
        <a:bodyPr/>
        <a:lstStyle/>
        <a:p>
          <a:endParaRPr lang="en-US">
            <a:latin typeface="+mj-lt"/>
          </a:endParaRPr>
        </a:p>
      </dgm:t>
    </dgm:pt>
    <dgm:pt modelId="{35F3193A-3948-44B4-831D-F91D27406F3D}" type="sibTrans" cxnId="{669EA675-B092-4850-AACC-56CD1EEB7B7C}">
      <dgm:prSet/>
      <dgm:spPr/>
      <dgm:t>
        <a:bodyPr/>
        <a:lstStyle/>
        <a:p>
          <a:endParaRPr lang="en-US">
            <a:latin typeface="+mj-lt"/>
          </a:endParaRPr>
        </a:p>
      </dgm:t>
    </dgm:pt>
    <dgm:pt modelId="{232A74CF-5FA3-4769-829E-CB26A2CFEDA8}">
      <dgm:prSet phldrT="[Text]"/>
      <dgm:spPr/>
      <dgm:t>
        <a:bodyPr/>
        <a:lstStyle/>
        <a:p>
          <a:r>
            <a:rPr lang="en-US" dirty="0">
              <a:latin typeface="+mj-lt"/>
            </a:rPr>
            <a:t>Information</a:t>
          </a:r>
        </a:p>
      </dgm:t>
    </dgm:pt>
    <dgm:pt modelId="{98F177F3-CE59-4D8E-B104-F3E7935A0544}" type="parTrans" cxnId="{1293C01D-77B0-4D4E-9E19-73DAFB8EF41C}">
      <dgm:prSet/>
      <dgm:spPr/>
      <dgm:t>
        <a:bodyPr/>
        <a:lstStyle/>
        <a:p>
          <a:endParaRPr lang="en-US">
            <a:latin typeface="+mj-lt"/>
          </a:endParaRPr>
        </a:p>
      </dgm:t>
    </dgm:pt>
    <dgm:pt modelId="{95F1F14C-69D7-4ABE-8185-5FE32FC63645}" type="sibTrans" cxnId="{1293C01D-77B0-4D4E-9E19-73DAFB8EF41C}">
      <dgm:prSet/>
      <dgm:spPr/>
      <dgm:t>
        <a:bodyPr/>
        <a:lstStyle/>
        <a:p>
          <a:endParaRPr lang="en-US">
            <a:latin typeface="+mj-lt"/>
          </a:endParaRPr>
        </a:p>
      </dgm:t>
    </dgm:pt>
    <dgm:pt modelId="{A8EBCE5D-7464-4747-BE9D-7095D963037A}">
      <dgm:prSet/>
      <dgm:spPr/>
      <dgm:t>
        <a:bodyPr/>
        <a:lstStyle/>
        <a:p>
          <a:r>
            <a:rPr lang="en-US" dirty="0">
              <a:latin typeface="+mj-lt"/>
            </a:rPr>
            <a:t>Data</a:t>
          </a:r>
        </a:p>
      </dgm:t>
    </dgm:pt>
    <dgm:pt modelId="{68BD71FF-D3CD-4CBC-916D-7F58E83552C1}" type="parTrans" cxnId="{0DB5C985-ACD0-4A18-8006-69D0F84A9DB6}">
      <dgm:prSet/>
      <dgm:spPr/>
      <dgm:t>
        <a:bodyPr/>
        <a:lstStyle/>
        <a:p>
          <a:endParaRPr lang="en-US">
            <a:latin typeface="+mj-lt"/>
          </a:endParaRPr>
        </a:p>
      </dgm:t>
    </dgm:pt>
    <dgm:pt modelId="{2DA57982-DE32-49FB-B1BD-EC1FBF7B8483}" type="sibTrans" cxnId="{0DB5C985-ACD0-4A18-8006-69D0F84A9DB6}">
      <dgm:prSet/>
      <dgm:spPr/>
      <dgm:t>
        <a:bodyPr/>
        <a:lstStyle/>
        <a:p>
          <a:endParaRPr lang="en-US">
            <a:latin typeface="+mj-lt"/>
          </a:endParaRPr>
        </a:p>
      </dgm:t>
    </dgm:pt>
    <dgm:pt modelId="{067D8561-A042-4D95-9D3F-16F8B2BD2C99}" type="pres">
      <dgm:prSet presAssocID="{1E3B702C-1891-4514-AE94-CD8CCC393211}" presName="Name0" presStyleCnt="0">
        <dgm:presLayoutVars>
          <dgm:dir/>
          <dgm:animLvl val="lvl"/>
          <dgm:resizeHandles val="exact"/>
        </dgm:presLayoutVars>
      </dgm:prSet>
      <dgm:spPr/>
    </dgm:pt>
    <dgm:pt modelId="{0A332219-431F-4FE4-8BBD-D4297BC78D16}" type="pres">
      <dgm:prSet presAssocID="{150E8BED-59E3-44FB-829D-227B9D779B69}" presName="Name8" presStyleCnt="0"/>
      <dgm:spPr/>
    </dgm:pt>
    <dgm:pt modelId="{1F22DBE6-8463-4DA1-91B5-265CDCA82EB8}" type="pres">
      <dgm:prSet presAssocID="{150E8BED-59E3-44FB-829D-227B9D779B69}" presName="level" presStyleLbl="node1" presStyleIdx="0" presStyleCnt="4">
        <dgm:presLayoutVars>
          <dgm:chMax val="1"/>
          <dgm:bulletEnabled val="1"/>
        </dgm:presLayoutVars>
      </dgm:prSet>
      <dgm:spPr/>
    </dgm:pt>
    <dgm:pt modelId="{DE8B2D14-044E-44A2-A0C4-63FACBD4256E}" type="pres">
      <dgm:prSet presAssocID="{150E8BED-59E3-44FB-829D-227B9D779B69}" presName="levelTx" presStyleLbl="revTx" presStyleIdx="0" presStyleCnt="0">
        <dgm:presLayoutVars>
          <dgm:chMax val="1"/>
          <dgm:bulletEnabled val="1"/>
        </dgm:presLayoutVars>
      </dgm:prSet>
      <dgm:spPr/>
    </dgm:pt>
    <dgm:pt modelId="{044B0142-2AFB-4D09-8E54-E1506926C94D}" type="pres">
      <dgm:prSet presAssocID="{AE8A65C7-623A-415E-AD03-19DD899F0020}" presName="Name8" presStyleCnt="0"/>
      <dgm:spPr/>
    </dgm:pt>
    <dgm:pt modelId="{0061D35F-9899-40B0-832F-50AAEF61DCEE}" type="pres">
      <dgm:prSet presAssocID="{AE8A65C7-623A-415E-AD03-19DD899F0020}" presName="level" presStyleLbl="node1" presStyleIdx="1" presStyleCnt="4">
        <dgm:presLayoutVars>
          <dgm:chMax val="1"/>
          <dgm:bulletEnabled val="1"/>
        </dgm:presLayoutVars>
      </dgm:prSet>
      <dgm:spPr/>
    </dgm:pt>
    <dgm:pt modelId="{41D64AC9-375C-4A53-9BB6-34780FB03472}" type="pres">
      <dgm:prSet presAssocID="{AE8A65C7-623A-415E-AD03-19DD899F0020}" presName="levelTx" presStyleLbl="revTx" presStyleIdx="0" presStyleCnt="0">
        <dgm:presLayoutVars>
          <dgm:chMax val="1"/>
          <dgm:bulletEnabled val="1"/>
        </dgm:presLayoutVars>
      </dgm:prSet>
      <dgm:spPr/>
    </dgm:pt>
    <dgm:pt modelId="{DDFA3012-068E-4912-9A19-8920CB8D4E43}" type="pres">
      <dgm:prSet presAssocID="{232A74CF-5FA3-4769-829E-CB26A2CFEDA8}" presName="Name8" presStyleCnt="0"/>
      <dgm:spPr/>
    </dgm:pt>
    <dgm:pt modelId="{F7B89D2D-1A13-4028-B50D-F6CF59FBC256}" type="pres">
      <dgm:prSet presAssocID="{232A74CF-5FA3-4769-829E-CB26A2CFEDA8}" presName="level" presStyleLbl="node1" presStyleIdx="2" presStyleCnt="4">
        <dgm:presLayoutVars>
          <dgm:chMax val="1"/>
          <dgm:bulletEnabled val="1"/>
        </dgm:presLayoutVars>
      </dgm:prSet>
      <dgm:spPr/>
    </dgm:pt>
    <dgm:pt modelId="{42F147C5-8EFF-4532-B420-8CCBD6C8136E}" type="pres">
      <dgm:prSet presAssocID="{232A74CF-5FA3-4769-829E-CB26A2CFEDA8}" presName="levelTx" presStyleLbl="revTx" presStyleIdx="0" presStyleCnt="0">
        <dgm:presLayoutVars>
          <dgm:chMax val="1"/>
          <dgm:bulletEnabled val="1"/>
        </dgm:presLayoutVars>
      </dgm:prSet>
      <dgm:spPr/>
    </dgm:pt>
    <dgm:pt modelId="{B16A270A-6DD6-4714-8859-CC6533BD8155}" type="pres">
      <dgm:prSet presAssocID="{A8EBCE5D-7464-4747-BE9D-7095D963037A}" presName="Name8" presStyleCnt="0"/>
      <dgm:spPr/>
    </dgm:pt>
    <dgm:pt modelId="{A6A17232-36A1-434E-99B8-137D0B759939}" type="pres">
      <dgm:prSet presAssocID="{A8EBCE5D-7464-4747-BE9D-7095D963037A}" presName="level" presStyleLbl="node1" presStyleIdx="3" presStyleCnt="4">
        <dgm:presLayoutVars>
          <dgm:chMax val="1"/>
          <dgm:bulletEnabled val="1"/>
        </dgm:presLayoutVars>
      </dgm:prSet>
      <dgm:spPr/>
    </dgm:pt>
    <dgm:pt modelId="{4440CA6E-2296-4771-A0D9-86BA80D33E68}" type="pres">
      <dgm:prSet presAssocID="{A8EBCE5D-7464-4747-BE9D-7095D963037A}" presName="levelTx" presStyleLbl="revTx" presStyleIdx="0" presStyleCnt="0">
        <dgm:presLayoutVars>
          <dgm:chMax val="1"/>
          <dgm:bulletEnabled val="1"/>
        </dgm:presLayoutVars>
      </dgm:prSet>
      <dgm:spPr/>
    </dgm:pt>
  </dgm:ptLst>
  <dgm:cxnLst>
    <dgm:cxn modelId="{1293C01D-77B0-4D4E-9E19-73DAFB8EF41C}" srcId="{1E3B702C-1891-4514-AE94-CD8CCC393211}" destId="{232A74CF-5FA3-4769-829E-CB26A2CFEDA8}" srcOrd="2" destOrd="0" parTransId="{98F177F3-CE59-4D8E-B104-F3E7935A0544}" sibTransId="{95F1F14C-69D7-4ABE-8185-5FE32FC63645}"/>
    <dgm:cxn modelId="{C5A2A322-451E-4E8A-A3D2-D0222A0570E1}" type="presOf" srcId="{AE8A65C7-623A-415E-AD03-19DD899F0020}" destId="{0061D35F-9899-40B0-832F-50AAEF61DCEE}" srcOrd="0" destOrd="0" presId="urn:microsoft.com/office/officeart/2005/8/layout/pyramid1"/>
    <dgm:cxn modelId="{F9E4C241-04F7-440A-B348-B3B2F989309A}" type="presOf" srcId="{A8EBCE5D-7464-4747-BE9D-7095D963037A}" destId="{A6A17232-36A1-434E-99B8-137D0B759939}" srcOrd="0" destOrd="0" presId="urn:microsoft.com/office/officeart/2005/8/layout/pyramid1"/>
    <dgm:cxn modelId="{669EA675-B092-4850-AACC-56CD1EEB7B7C}" srcId="{1E3B702C-1891-4514-AE94-CD8CCC393211}" destId="{AE8A65C7-623A-415E-AD03-19DD899F0020}" srcOrd="1" destOrd="0" parTransId="{99021D67-866F-46E1-8469-E837C0DBEF63}" sibTransId="{35F3193A-3948-44B4-831D-F91D27406F3D}"/>
    <dgm:cxn modelId="{0DB5C985-ACD0-4A18-8006-69D0F84A9DB6}" srcId="{1E3B702C-1891-4514-AE94-CD8CCC393211}" destId="{A8EBCE5D-7464-4747-BE9D-7095D963037A}" srcOrd="3" destOrd="0" parTransId="{68BD71FF-D3CD-4CBC-916D-7F58E83552C1}" sibTransId="{2DA57982-DE32-49FB-B1BD-EC1FBF7B8483}"/>
    <dgm:cxn modelId="{70063B9D-34A6-49DE-9C6B-65E44A6ACEAC}" type="presOf" srcId="{232A74CF-5FA3-4769-829E-CB26A2CFEDA8}" destId="{42F147C5-8EFF-4532-B420-8CCBD6C8136E}" srcOrd="1" destOrd="0" presId="urn:microsoft.com/office/officeart/2005/8/layout/pyramid1"/>
    <dgm:cxn modelId="{F23133BE-4580-4199-9574-0440D95E53E7}" type="presOf" srcId="{150E8BED-59E3-44FB-829D-227B9D779B69}" destId="{DE8B2D14-044E-44A2-A0C4-63FACBD4256E}" srcOrd="1" destOrd="0" presId="urn:microsoft.com/office/officeart/2005/8/layout/pyramid1"/>
    <dgm:cxn modelId="{A87F03CE-CDE3-466E-8460-5A801CD5785E}" type="presOf" srcId="{232A74CF-5FA3-4769-829E-CB26A2CFEDA8}" destId="{F7B89D2D-1A13-4028-B50D-F6CF59FBC256}" srcOrd="0" destOrd="0" presId="urn:microsoft.com/office/officeart/2005/8/layout/pyramid1"/>
    <dgm:cxn modelId="{636EE4CF-DBA5-48C5-B24F-56281B2D9A43}" type="presOf" srcId="{150E8BED-59E3-44FB-829D-227B9D779B69}" destId="{1F22DBE6-8463-4DA1-91B5-265CDCA82EB8}" srcOrd="0" destOrd="0" presId="urn:microsoft.com/office/officeart/2005/8/layout/pyramid1"/>
    <dgm:cxn modelId="{97C943D3-3C62-4E0D-AC3F-982773D58AB8}" type="presOf" srcId="{A8EBCE5D-7464-4747-BE9D-7095D963037A}" destId="{4440CA6E-2296-4771-A0D9-86BA80D33E68}" srcOrd="1" destOrd="0" presId="urn:microsoft.com/office/officeart/2005/8/layout/pyramid1"/>
    <dgm:cxn modelId="{E0AFC8DF-A463-4E6F-B1FE-1352E240A824}" srcId="{1E3B702C-1891-4514-AE94-CD8CCC393211}" destId="{150E8BED-59E3-44FB-829D-227B9D779B69}" srcOrd="0" destOrd="0" parTransId="{0CA2D70C-AC4F-425D-98B8-D3E6EB0FB3B0}" sibTransId="{65236C0F-C2AB-4579-BB7B-A89BE3D39E21}"/>
    <dgm:cxn modelId="{360CA8ED-746F-4B9D-8328-7C1D8C5E8E69}" type="presOf" srcId="{AE8A65C7-623A-415E-AD03-19DD899F0020}" destId="{41D64AC9-375C-4A53-9BB6-34780FB03472}" srcOrd="1" destOrd="0" presId="urn:microsoft.com/office/officeart/2005/8/layout/pyramid1"/>
    <dgm:cxn modelId="{DD4938F8-80BE-4ABA-8F23-6BF931D72C60}" type="presOf" srcId="{1E3B702C-1891-4514-AE94-CD8CCC393211}" destId="{067D8561-A042-4D95-9D3F-16F8B2BD2C99}" srcOrd="0" destOrd="0" presId="urn:microsoft.com/office/officeart/2005/8/layout/pyramid1"/>
    <dgm:cxn modelId="{3D49D069-43E5-489B-AC8D-3E1B520B205F}" type="presParOf" srcId="{067D8561-A042-4D95-9D3F-16F8B2BD2C99}" destId="{0A332219-431F-4FE4-8BBD-D4297BC78D16}" srcOrd="0" destOrd="0" presId="urn:microsoft.com/office/officeart/2005/8/layout/pyramid1"/>
    <dgm:cxn modelId="{9814E3E7-E2F7-47BC-A08F-AD16957009A2}" type="presParOf" srcId="{0A332219-431F-4FE4-8BBD-D4297BC78D16}" destId="{1F22DBE6-8463-4DA1-91B5-265CDCA82EB8}" srcOrd="0" destOrd="0" presId="urn:microsoft.com/office/officeart/2005/8/layout/pyramid1"/>
    <dgm:cxn modelId="{774A2392-68F0-4A34-88B0-748F7928BAB0}" type="presParOf" srcId="{0A332219-431F-4FE4-8BBD-D4297BC78D16}" destId="{DE8B2D14-044E-44A2-A0C4-63FACBD4256E}" srcOrd="1" destOrd="0" presId="urn:microsoft.com/office/officeart/2005/8/layout/pyramid1"/>
    <dgm:cxn modelId="{764E6A31-CB7B-4AE1-A407-FE39C1B192F7}" type="presParOf" srcId="{067D8561-A042-4D95-9D3F-16F8B2BD2C99}" destId="{044B0142-2AFB-4D09-8E54-E1506926C94D}" srcOrd="1" destOrd="0" presId="urn:microsoft.com/office/officeart/2005/8/layout/pyramid1"/>
    <dgm:cxn modelId="{70A10715-7E3E-4F9F-A85D-4690186DE426}" type="presParOf" srcId="{044B0142-2AFB-4D09-8E54-E1506926C94D}" destId="{0061D35F-9899-40B0-832F-50AAEF61DCEE}" srcOrd="0" destOrd="0" presId="urn:microsoft.com/office/officeart/2005/8/layout/pyramid1"/>
    <dgm:cxn modelId="{EAEC03C2-1609-4393-8DAB-237A1E6180B6}" type="presParOf" srcId="{044B0142-2AFB-4D09-8E54-E1506926C94D}" destId="{41D64AC9-375C-4A53-9BB6-34780FB03472}" srcOrd="1" destOrd="0" presId="urn:microsoft.com/office/officeart/2005/8/layout/pyramid1"/>
    <dgm:cxn modelId="{13069457-1DEE-433B-BB21-CD0439F3F678}" type="presParOf" srcId="{067D8561-A042-4D95-9D3F-16F8B2BD2C99}" destId="{DDFA3012-068E-4912-9A19-8920CB8D4E43}" srcOrd="2" destOrd="0" presId="urn:microsoft.com/office/officeart/2005/8/layout/pyramid1"/>
    <dgm:cxn modelId="{A2121A8B-8877-4D59-B8C1-1BAC80604D10}" type="presParOf" srcId="{DDFA3012-068E-4912-9A19-8920CB8D4E43}" destId="{F7B89D2D-1A13-4028-B50D-F6CF59FBC256}" srcOrd="0" destOrd="0" presId="urn:microsoft.com/office/officeart/2005/8/layout/pyramid1"/>
    <dgm:cxn modelId="{D0BC79BE-7314-41C6-A1C6-2852E2849F06}" type="presParOf" srcId="{DDFA3012-068E-4912-9A19-8920CB8D4E43}" destId="{42F147C5-8EFF-4532-B420-8CCBD6C8136E}" srcOrd="1" destOrd="0" presId="urn:microsoft.com/office/officeart/2005/8/layout/pyramid1"/>
    <dgm:cxn modelId="{AF32682E-0079-4B49-8B43-6F6FEC1F66BC}" type="presParOf" srcId="{067D8561-A042-4D95-9D3F-16F8B2BD2C99}" destId="{B16A270A-6DD6-4714-8859-CC6533BD8155}" srcOrd="3" destOrd="0" presId="urn:microsoft.com/office/officeart/2005/8/layout/pyramid1"/>
    <dgm:cxn modelId="{BB76312A-00BD-45C5-9EF4-23DC7EF1388C}" type="presParOf" srcId="{B16A270A-6DD6-4714-8859-CC6533BD8155}" destId="{A6A17232-36A1-434E-99B8-137D0B759939}" srcOrd="0" destOrd="0" presId="urn:microsoft.com/office/officeart/2005/8/layout/pyramid1"/>
    <dgm:cxn modelId="{F99CEB31-6545-4051-866B-BF4E297D1D04}" type="presParOf" srcId="{B16A270A-6DD6-4714-8859-CC6533BD8155}" destId="{4440CA6E-2296-4771-A0D9-86BA80D33E68}"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2DBE6-8463-4DA1-91B5-265CDCA82EB8}">
      <dsp:nvSpPr>
        <dsp:cNvPr id="0" name=""/>
        <dsp:cNvSpPr/>
      </dsp:nvSpPr>
      <dsp:spPr>
        <a:xfrm>
          <a:off x="3343275" y="0"/>
          <a:ext cx="2228850" cy="944562"/>
        </a:xfrm>
        <a:prstGeom prst="trapezoid">
          <a:avLst>
            <a:gd name="adj" fmla="val 117983"/>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mj-lt"/>
            </a:rPr>
            <a:t>Wisdom</a:t>
          </a:r>
        </a:p>
      </dsp:txBody>
      <dsp:txXfrm>
        <a:off x="3343275" y="0"/>
        <a:ext cx="2228850" cy="944562"/>
      </dsp:txXfrm>
    </dsp:sp>
    <dsp:sp modelId="{0061D35F-9899-40B0-832F-50AAEF61DCEE}">
      <dsp:nvSpPr>
        <dsp:cNvPr id="0" name=""/>
        <dsp:cNvSpPr/>
      </dsp:nvSpPr>
      <dsp:spPr>
        <a:xfrm>
          <a:off x="2228850" y="944562"/>
          <a:ext cx="4457700" cy="944562"/>
        </a:xfrm>
        <a:prstGeom prst="trapezoid">
          <a:avLst>
            <a:gd name="adj" fmla="val 117983"/>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mj-lt"/>
            </a:rPr>
            <a:t>Knowledge</a:t>
          </a:r>
        </a:p>
      </dsp:txBody>
      <dsp:txXfrm>
        <a:off x="3008947" y="944562"/>
        <a:ext cx="2897505" cy="944562"/>
      </dsp:txXfrm>
    </dsp:sp>
    <dsp:sp modelId="{F7B89D2D-1A13-4028-B50D-F6CF59FBC256}">
      <dsp:nvSpPr>
        <dsp:cNvPr id="0" name=""/>
        <dsp:cNvSpPr/>
      </dsp:nvSpPr>
      <dsp:spPr>
        <a:xfrm>
          <a:off x="1114425" y="1889124"/>
          <a:ext cx="6686549" cy="944562"/>
        </a:xfrm>
        <a:prstGeom prst="trapezoid">
          <a:avLst>
            <a:gd name="adj" fmla="val 117983"/>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mj-lt"/>
            </a:rPr>
            <a:t>Information</a:t>
          </a:r>
        </a:p>
      </dsp:txBody>
      <dsp:txXfrm>
        <a:off x="2284571" y="1889124"/>
        <a:ext cx="4346257" cy="944562"/>
      </dsp:txXfrm>
    </dsp:sp>
    <dsp:sp modelId="{A6A17232-36A1-434E-99B8-137D0B759939}">
      <dsp:nvSpPr>
        <dsp:cNvPr id="0" name=""/>
        <dsp:cNvSpPr/>
      </dsp:nvSpPr>
      <dsp:spPr>
        <a:xfrm>
          <a:off x="0" y="2833687"/>
          <a:ext cx="8915400" cy="944562"/>
        </a:xfrm>
        <a:prstGeom prst="trapezoid">
          <a:avLst>
            <a:gd name="adj" fmla="val 117983"/>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mj-lt"/>
            </a:rPr>
            <a:t>Data</a:t>
          </a:r>
        </a:p>
      </dsp:txBody>
      <dsp:txXfrm>
        <a:off x="1560194" y="2833687"/>
        <a:ext cx="5795010" cy="9445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144705D0-AC0D-43C1-8CB6-E44AD0CAF894}" type="datetimeFigureOut">
              <a:rPr lang="en-US" smtClean="0"/>
              <a:t>10/3/2018</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A2A441E2-8718-46EB-B51B-B4084E00D5CE}" type="slidenum">
              <a:rPr lang="en-US" smtClean="0"/>
              <a:t>‹#›</a:t>
            </a:fld>
            <a:endParaRPr lang="en-US"/>
          </a:p>
        </p:txBody>
      </p:sp>
    </p:spTree>
    <p:extLst>
      <p:ext uri="{BB962C8B-B14F-4D97-AF65-F5344CB8AC3E}">
        <p14:creationId xmlns:p14="http://schemas.microsoft.com/office/powerpoint/2010/main" val="36093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2488" y="1163638"/>
            <a:ext cx="5588000" cy="3143250"/>
          </a:xfrm>
        </p:spPr>
      </p:sp>
      <p:sp>
        <p:nvSpPr>
          <p:cNvPr id="3" name="Notes Placeholder 2"/>
          <p:cNvSpPr>
            <a:spLocks noGrp="1"/>
          </p:cNvSpPr>
          <p:nvPr>
            <p:ph type="body" idx="1"/>
          </p:nvPr>
        </p:nvSpPr>
        <p:spPr/>
        <p:txBody>
          <a:bodyPr/>
          <a:lstStyle/>
          <a:p>
            <a:r>
              <a:rPr lang="en-US" dirty="0"/>
              <a:t>This presentation </a:t>
            </a:r>
            <a:r>
              <a:rPr lang="en-US" b="0" strike="noStrike" baseline="0" dirty="0">
                <a:solidFill>
                  <a:srgbClr val="FF0000"/>
                </a:solidFill>
              </a:rPr>
              <a:t>summarizes</a:t>
            </a:r>
            <a:r>
              <a:rPr lang="en-US" strike="noStrike" baseline="0" dirty="0"/>
              <a:t> </a:t>
            </a:r>
            <a:r>
              <a:rPr lang="en-US" dirty="0"/>
              <a:t>a research paper of the same title published in volume 19, issue 2 of </a:t>
            </a:r>
            <a:r>
              <a:rPr lang="en-US" b="1" dirty="0"/>
              <a:t>Issues in </a:t>
            </a:r>
            <a:r>
              <a:rPr lang="en-US" b="1" dirty="0">
                <a:solidFill>
                  <a:srgbClr val="FF0000"/>
                </a:solidFill>
              </a:rPr>
              <a:t>Information Systems (IIS).  </a:t>
            </a:r>
          </a:p>
          <a:p>
            <a:r>
              <a:rPr lang="en-US" b="0" dirty="0">
                <a:solidFill>
                  <a:srgbClr val="FF0000"/>
                </a:solidFill>
              </a:rPr>
              <a:t>The paper can be retrieved from the following link:</a:t>
            </a:r>
          </a:p>
          <a:p>
            <a:r>
              <a:rPr lang="en-US" b="0" dirty="0"/>
              <a:t>http://www.iacis.org/iis/iis_articles.php?volume=19&amp;issue=2</a:t>
            </a:r>
          </a:p>
        </p:txBody>
      </p:sp>
      <p:sp>
        <p:nvSpPr>
          <p:cNvPr id="4" name="Slide Number Placeholder 3"/>
          <p:cNvSpPr>
            <a:spLocks noGrp="1"/>
          </p:cNvSpPr>
          <p:nvPr>
            <p:ph type="sldNum" sz="quarter" idx="10"/>
          </p:nvPr>
        </p:nvSpPr>
        <p:spPr/>
        <p:txBody>
          <a:bodyPr/>
          <a:lstStyle/>
          <a:p>
            <a:fld id="{A2A441E2-8718-46EB-B51B-B4084E00D5CE}" type="slidenum">
              <a:rPr lang="en-US" smtClean="0"/>
              <a:t>1</a:t>
            </a:fld>
            <a:endParaRPr lang="en-US"/>
          </a:p>
        </p:txBody>
      </p:sp>
      <p:sp>
        <p:nvSpPr>
          <p:cNvPr id="7" name="TextBox 6">
            <a:extLst>
              <a:ext uri="{FF2B5EF4-FFF2-40B4-BE49-F238E27FC236}">
                <a16:creationId xmlns:a16="http://schemas.microsoft.com/office/drawing/2014/main" id="{AD554F62-AF61-4A46-B612-1BEB5B000DCC}"/>
              </a:ext>
            </a:extLst>
          </p:cNvPr>
          <p:cNvSpPr txBox="1"/>
          <p:nvPr/>
        </p:nvSpPr>
        <p:spPr>
          <a:xfrm>
            <a:off x="2411663" y="2903621"/>
            <a:ext cx="3678989" cy="430887"/>
          </a:xfrm>
          <a:prstGeom prst="rect">
            <a:avLst/>
          </a:prstGeom>
          <a:noFill/>
        </p:spPr>
        <p:txBody>
          <a:bodyPr wrap="square" rtlCol="0">
            <a:spAutoFit/>
          </a:bodyPr>
          <a:lstStyle/>
          <a:p>
            <a:r>
              <a:rPr lang="en-US" sz="1100" dirty="0">
                <a:solidFill>
                  <a:srgbClr val="FF0000"/>
                </a:solidFill>
              </a:rPr>
              <a:t>Need to add your MITRE email address with an asterisk so you can add the disclaimer shown at the bottom</a:t>
            </a:r>
          </a:p>
        </p:txBody>
      </p:sp>
      <p:sp>
        <p:nvSpPr>
          <p:cNvPr id="8" name="TextBox 7">
            <a:extLst>
              <a:ext uri="{FF2B5EF4-FFF2-40B4-BE49-F238E27FC236}">
                <a16:creationId xmlns:a16="http://schemas.microsoft.com/office/drawing/2014/main" id="{5B32A0AF-EB9F-4A97-BDBD-F3B2700BC2B2}"/>
              </a:ext>
            </a:extLst>
          </p:cNvPr>
          <p:cNvSpPr txBox="1"/>
          <p:nvPr/>
        </p:nvSpPr>
        <p:spPr>
          <a:xfrm>
            <a:off x="1454484" y="3740714"/>
            <a:ext cx="4986003" cy="769441"/>
          </a:xfrm>
          <a:prstGeom prst="rect">
            <a:avLst/>
          </a:prstGeom>
          <a:noFill/>
        </p:spPr>
        <p:txBody>
          <a:bodyPr wrap="square" rtlCol="0">
            <a:spAutoFit/>
          </a:bodyPr>
          <a:lstStyle/>
          <a:p>
            <a:r>
              <a:rPr lang="en-US" sz="1100" dirty="0">
                <a:solidFill>
                  <a:srgbClr val="FF0000"/>
                </a:solidFill>
              </a:rPr>
              <a:t>*The author's affiliation with The MITRE Corporation is provided for identification purposes only, and is not intended to convey or imply MITRE's concurrence with, or support for, the positions, opinions or viewpoints expressed by the author. </a:t>
            </a:r>
          </a:p>
          <a:p>
            <a:endParaRPr lang="en-US" sz="1100" dirty="0">
              <a:solidFill>
                <a:srgbClr val="FF0000"/>
              </a:solidFill>
            </a:endParaRPr>
          </a:p>
        </p:txBody>
      </p:sp>
    </p:spTree>
    <p:extLst>
      <p:ext uri="{BB962C8B-B14F-4D97-AF65-F5344CB8AC3E}">
        <p14:creationId xmlns:p14="http://schemas.microsoft.com/office/powerpoint/2010/main" val="886137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takeaway points are simple and straightforward. However, people tend to give up common sense to the fascination and hype of powerful technology. </a:t>
            </a:r>
          </a:p>
        </p:txBody>
      </p:sp>
      <p:sp>
        <p:nvSpPr>
          <p:cNvPr id="4" name="Slide Number Placeholder 3"/>
          <p:cNvSpPr>
            <a:spLocks noGrp="1"/>
          </p:cNvSpPr>
          <p:nvPr>
            <p:ph type="sldNum" sz="quarter" idx="10"/>
          </p:nvPr>
        </p:nvSpPr>
        <p:spPr/>
        <p:txBody>
          <a:bodyPr/>
          <a:lstStyle/>
          <a:p>
            <a:fld id="{A2A441E2-8718-46EB-B51B-B4084E00D5CE}" type="slidenum">
              <a:rPr lang="en-US" smtClean="0"/>
              <a:t>10</a:t>
            </a:fld>
            <a:endParaRPr lang="en-US"/>
          </a:p>
        </p:txBody>
      </p:sp>
    </p:spTree>
    <p:extLst>
      <p:ext uri="{BB962C8B-B14F-4D97-AF65-F5344CB8AC3E}">
        <p14:creationId xmlns:p14="http://schemas.microsoft.com/office/powerpoint/2010/main" val="50188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learn from this conceptual model can inform the curriculum design and the practice of data science and analytics. </a:t>
            </a:r>
          </a:p>
          <a:p>
            <a:r>
              <a:rPr lang="en-US" dirty="0"/>
              <a:t>Further research is also needed to provide empirical evidence and to refine and operationalize the model for practical applications. </a:t>
            </a:r>
          </a:p>
        </p:txBody>
      </p:sp>
      <p:sp>
        <p:nvSpPr>
          <p:cNvPr id="4" name="Slide Number Placeholder 3"/>
          <p:cNvSpPr>
            <a:spLocks noGrp="1"/>
          </p:cNvSpPr>
          <p:nvPr>
            <p:ph type="sldNum" sz="quarter" idx="10"/>
          </p:nvPr>
        </p:nvSpPr>
        <p:spPr/>
        <p:txBody>
          <a:bodyPr/>
          <a:lstStyle/>
          <a:p>
            <a:fld id="{A2A441E2-8718-46EB-B51B-B4084E00D5CE}" type="slidenum">
              <a:rPr lang="en-US" smtClean="0"/>
              <a:t>11</a:t>
            </a:fld>
            <a:endParaRPr lang="en-US"/>
          </a:p>
        </p:txBody>
      </p:sp>
    </p:spTree>
    <p:extLst>
      <p:ext uri="{BB962C8B-B14F-4D97-AF65-F5344CB8AC3E}">
        <p14:creationId xmlns:p14="http://schemas.microsoft.com/office/powerpoint/2010/main" val="2050395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lists references mentioned in the presentation. The paper with the full list of references is available from the following link:</a:t>
            </a:r>
          </a:p>
          <a:p>
            <a:r>
              <a:rPr lang="en-US" b="0" dirty="0">
                <a:solidFill>
                  <a:srgbClr val="FF0000"/>
                </a:solidFill>
              </a:rPr>
              <a:t>http://www.iacis.org/iis/iis_articles.php?volume=19&amp;issue=2</a:t>
            </a:r>
          </a:p>
          <a:p>
            <a:r>
              <a:rPr lang="en-US" dirty="0"/>
              <a:t>Thank you for your participation. </a:t>
            </a:r>
          </a:p>
        </p:txBody>
      </p:sp>
      <p:sp>
        <p:nvSpPr>
          <p:cNvPr id="4" name="Slide Number Placeholder 3"/>
          <p:cNvSpPr>
            <a:spLocks noGrp="1"/>
          </p:cNvSpPr>
          <p:nvPr>
            <p:ph type="sldNum" sz="quarter" idx="10"/>
          </p:nvPr>
        </p:nvSpPr>
        <p:spPr/>
        <p:txBody>
          <a:bodyPr/>
          <a:lstStyle/>
          <a:p>
            <a:fld id="{A2A441E2-8718-46EB-B51B-B4084E00D5CE}" type="slidenum">
              <a:rPr lang="en-US" smtClean="0"/>
              <a:t>12</a:t>
            </a:fld>
            <a:endParaRPr lang="en-US"/>
          </a:p>
        </p:txBody>
      </p:sp>
    </p:spTree>
    <p:extLst>
      <p:ext uri="{BB962C8B-B14F-4D97-AF65-F5344CB8AC3E}">
        <p14:creationId xmlns:p14="http://schemas.microsoft.com/office/powerpoint/2010/main" val="167681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similar terms to describe the process of gaining insights from data using computing power. We will use data analytics as a generic umbrella term through out. </a:t>
            </a:r>
          </a:p>
          <a:p>
            <a:r>
              <a:rPr lang="en-US" dirty="0"/>
              <a:t>There are differences between data analytics and inferential statistics. Davenport and Harris’s definition provides some hints. The former uses large </a:t>
            </a:r>
            <a:r>
              <a:rPr lang="en-US" b="0" strike="noStrike" baseline="0" dirty="0">
                <a:solidFill>
                  <a:srgbClr val="FF0000"/>
                </a:solidFill>
              </a:rPr>
              <a:t>amounts </a:t>
            </a:r>
            <a:r>
              <a:rPr lang="en-US" dirty="0"/>
              <a:t>of data and aims to drive decisions and actions. The latter uses limited </a:t>
            </a:r>
            <a:r>
              <a:rPr lang="en-US" b="0" dirty="0">
                <a:solidFill>
                  <a:srgbClr val="FF0000"/>
                </a:solidFill>
              </a:rPr>
              <a:t>amounts</a:t>
            </a:r>
            <a:r>
              <a:rPr lang="en-US" dirty="0">
                <a:solidFill>
                  <a:srgbClr val="FF0000"/>
                </a:solidFill>
              </a:rPr>
              <a:t> </a:t>
            </a:r>
            <a:r>
              <a:rPr lang="en-US" dirty="0"/>
              <a:t>of data and aims to infer theory about a population from a sample.</a:t>
            </a:r>
          </a:p>
        </p:txBody>
      </p:sp>
      <p:sp>
        <p:nvSpPr>
          <p:cNvPr id="4" name="Slide Number Placeholder 3"/>
          <p:cNvSpPr>
            <a:spLocks noGrp="1"/>
          </p:cNvSpPr>
          <p:nvPr>
            <p:ph type="sldNum" sz="quarter" idx="10"/>
          </p:nvPr>
        </p:nvSpPr>
        <p:spPr/>
        <p:txBody>
          <a:bodyPr/>
          <a:lstStyle/>
          <a:p>
            <a:fld id="{A2A441E2-8718-46EB-B51B-B4084E00D5CE}" type="slidenum">
              <a:rPr lang="en-US" smtClean="0"/>
              <a:t>2</a:t>
            </a:fld>
            <a:endParaRPr lang="en-US"/>
          </a:p>
        </p:txBody>
      </p:sp>
    </p:spTree>
    <p:extLst>
      <p:ext uri="{BB962C8B-B14F-4D97-AF65-F5344CB8AC3E}">
        <p14:creationId xmlns:p14="http://schemas.microsoft.com/office/powerpoint/2010/main" val="1504678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management is a separate discipline from data analytics but these two are intersecting.</a:t>
            </a:r>
          </a:p>
          <a:p>
            <a:r>
              <a:rPr lang="en-US" dirty="0"/>
              <a:t>KM does not have many synonyms, but is not short of definitions. Two representative ones are shown here.</a:t>
            </a:r>
          </a:p>
          <a:p>
            <a:r>
              <a:rPr lang="en-US" dirty="0"/>
              <a:t>The takeaways here are that </a:t>
            </a:r>
            <a:r>
              <a:rPr lang="en-US" b="0" dirty="0">
                <a:solidFill>
                  <a:srgbClr val="FF0000"/>
                </a:solidFill>
              </a:rPr>
              <a:t>an</a:t>
            </a:r>
            <a:r>
              <a:rPr lang="en-US" b="0" dirty="0"/>
              <a:t> </a:t>
            </a:r>
            <a:r>
              <a:rPr lang="en-US" dirty="0"/>
              <a:t>individual’s expertise and experience are invaluable assets of an organization and KM is about organizational learning to improve performance.  </a:t>
            </a:r>
          </a:p>
        </p:txBody>
      </p:sp>
      <p:sp>
        <p:nvSpPr>
          <p:cNvPr id="4" name="Slide Number Placeholder 3"/>
          <p:cNvSpPr>
            <a:spLocks noGrp="1"/>
          </p:cNvSpPr>
          <p:nvPr>
            <p:ph type="sldNum" sz="quarter" idx="10"/>
          </p:nvPr>
        </p:nvSpPr>
        <p:spPr/>
        <p:txBody>
          <a:bodyPr/>
          <a:lstStyle/>
          <a:p>
            <a:fld id="{A2A441E2-8718-46EB-B51B-B4084E00D5CE}" type="slidenum">
              <a:rPr lang="en-US" smtClean="0"/>
              <a:t>3</a:t>
            </a:fld>
            <a:endParaRPr lang="en-US"/>
          </a:p>
        </p:txBody>
      </p:sp>
    </p:spTree>
    <p:extLst>
      <p:ext uri="{BB962C8B-B14F-4D97-AF65-F5344CB8AC3E}">
        <p14:creationId xmlns:p14="http://schemas.microsoft.com/office/powerpoint/2010/main" val="2507315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DIKW (Data, Information, Knowledge, Wisdom) pyramid represents the whole spectrum of human experience and pursuit of knowledge.</a:t>
            </a:r>
          </a:p>
          <a:p>
            <a:r>
              <a:rPr lang="en-US" dirty="0"/>
              <a:t>It is a simple yet powerful model, second to the Yin and Yang model. </a:t>
            </a:r>
          </a:p>
          <a:p>
            <a:r>
              <a:rPr lang="en-US" dirty="0"/>
              <a:t>The Yin and Yang model helps us understand and explain the natural and social world. </a:t>
            </a:r>
          </a:p>
          <a:p>
            <a:r>
              <a:rPr lang="en-US" dirty="0"/>
              <a:t>The DIKW model helps us understand and explain our cognitive/mental world.</a:t>
            </a:r>
          </a:p>
          <a:p>
            <a:r>
              <a:rPr lang="en-US" dirty="0"/>
              <a:t>As we move up the hierarchy from data to wisdom, our understanding of the world increases. At the same time, our knowledge about the world become less tangible and more embodied within us.</a:t>
            </a:r>
          </a:p>
        </p:txBody>
      </p:sp>
      <p:sp>
        <p:nvSpPr>
          <p:cNvPr id="4" name="Slide Number Placeholder 3"/>
          <p:cNvSpPr>
            <a:spLocks noGrp="1"/>
          </p:cNvSpPr>
          <p:nvPr>
            <p:ph type="sldNum" sz="quarter" idx="10"/>
          </p:nvPr>
        </p:nvSpPr>
        <p:spPr/>
        <p:txBody>
          <a:bodyPr/>
          <a:lstStyle/>
          <a:p>
            <a:fld id="{A2A441E2-8718-46EB-B51B-B4084E00D5CE}" type="slidenum">
              <a:rPr lang="en-US" smtClean="0"/>
              <a:t>4</a:t>
            </a:fld>
            <a:endParaRPr lang="en-US"/>
          </a:p>
        </p:txBody>
      </p:sp>
    </p:spTree>
    <p:extLst>
      <p:ext uri="{BB962C8B-B14F-4D97-AF65-F5344CB8AC3E}">
        <p14:creationId xmlns:p14="http://schemas.microsoft.com/office/powerpoint/2010/main" val="3128417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63638"/>
            <a:ext cx="5588000" cy="3143250"/>
          </a:xfrm>
        </p:spPr>
      </p:sp>
      <p:sp>
        <p:nvSpPr>
          <p:cNvPr id="3" name="Notes Placeholder 2"/>
          <p:cNvSpPr>
            <a:spLocks noGrp="1"/>
          </p:cNvSpPr>
          <p:nvPr>
            <p:ph type="body" idx="1"/>
          </p:nvPr>
        </p:nvSpPr>
        <p:spPr/>
        <p:txBody>
          <a:bodyPr/>
          <a:lstStyle/>
          <a:p>
            <a:r>
              <a:rPr lang="en-US" dirty="0"/>
              <a:t>DIKW hierarchy is a well established model in the information systems research. </a:t>
            </a:r>
          </a:p>
          <a:p>
            <a:r>
              <a:rPr lang="en-US" dirty="0" err="1"/>
              <a:t>Ackoff’s</a:t>
            </a:r>
            <a:r>
              <a:rPr lang="en-US" dirty="0"/>
              <a:t> view represents the perspective of information processing which emphasizes the use of technology</a:t>
            </a:r>
          </a:p>
          <a:p>
            <a:r>
              <a:rPr lang="en-US" dirty="0"/>
              <a:t>Davenport &amp; </a:t>
            </a:r>
            <a:r>
              <a:rPr lang="en-US" dirty="0" err="1"/>
              <a:t>Prusak’s</a:t>
            </a:r>
            <a:r>
              <a:rPr lang="en-US" dirty="0"/>
              <a:t> view represents the perspective of knowledge management which emphasizes the role of human minds.</a:t>
            </a:r>
          </a:p>
          <a:p>
            <a:r>
              <a:rPr lang="en-US" dirty="0" err="1"/>
              <a:t>Zeleny’s</a:t>
            </a:r>
            <a:r>
              <a:rPr lang="en-US" dirty="0"/>
              <a:t> description is simple and interesting. </a:t>
            </a:r>
          </a:p>
        </p:txBody>
      </p:sp>
      <p:sp>
        <p:nvSpPr>
          <p:cNvPr id="4" name="Slide Number Placeholder 3"/>
          <p:cNvSpPr>
            <a:spLocks noGrp="1"/>
          </p:cNvSpPr>
          <p:nvPr>
            <p:ph type="sldNum" sz="quarter" idx="10"/>
          </p:nvPr>
        </p:nvSpPr>
        <p:spPr/>
        <p:txBody>
          <a:bodyPr/>
          <a:lstStyle/>
          <a:p>
            <a:fld id="{A2A441E2-8718-46EB-B51B-B4084E00D5CE}" type="slidenum">
              <a:rPr lang="en-US" smtClean="0"/>
              <a:t>5</a:t>
            </a:fld>
            <a:endParaRPr lang="en-US"/>
          </a:p>
        </p:txBody>
      </p:sp>
    </p:spTree>
    <p:extLst>
      <p:ext uri="{BB962C8B-B14F-4D97-AF65-F5344CB8AC3E}">
        <p14:creationId xmlns:p14="http://schemas.microsoft.com/office/powerpoint/2010/main" val="427457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Analytics process is a process of knowledge discovery, knowledge creation, and knowledge application. </a:t>
            </a:r>
          </a:p>
          <a:p>
            <a:r>
              <a:rPr lang="en-US" dirty="0"/>
              <a:t>There has been much attention paid to step one given the rapid advance in machine learning and big data. </a:t>
            </a:r>
          </a:p>
          <a:p>
            <a:r>
              <a:rPr lang="en-US" dirty="0"/>
              <a:t>However, people tend to pay little attention to the importance of step</a:t>
            </a:r>
            <a:r>
              <a:rPr lang="en-US" b="0" dirty="0">
                <a:solidFill>
                  <a:srgbClr val="FF0000"/>
                </a:solidFill>
              </a:rPr>
              <a:t>s</a:t>
            </a:r>
            <a:r>
              <a:rPr lang="en-US" dirty="0"/>
              <a:t> 2 and 3.</a:t>
            </a:r>
          </a:p>
          <a:p>
            <a:r>
              <a:rPr lang="en-US" dirty="0"/>
              <a:t>We need to balance technology with humanity. After all, technology is just a tool which is a means to an end not the end itself.</a:t>
            </a:r>
          </a:p>
        </p:txBody>
      </p:sp>
      <p:sp>
        <p:nvSpPr>
          <p:cNvPr id="4" name="Slide Number Placeholder 3"/>
          <p:cNvSpPr>
            <a:spLocks noGrp="1"/>
          </p:cNvSpPr>
          <p:nvPr>
            <p:ph type="sldNum" sz="quarter" idx="10"/>
          </p:nvPr>
        </p:nvSpPr>
        <p:spPr/>
        <p:txBody>
          <a:bodyPr/>
          <a:lstStyle/>
          <a:p>
            <a:fld id="{A2A441E2-8718-46EB-B51B-B4084E00D5CE}" type="slidenum">
              <a:rPr lang="en-US" smtClean="0"/>
              <a:t>6</a:t>
            </a:fld>
            <a:endParaRPr lang="en-US"/>
          </a:p>
        </p:txBody>
      </p:sp>
    </p:spTree>
    <p:extLst>
      <p:ext uri="{BB962C8B-B14F-4D97-AF65-F5344CB8AC3E}">
        <p14:creationId xmlns:p14="http://schemas.microsoft.com/office/powerpoint/2010/main" val="220893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tacit and explicit knowledge was eloquently explained and argued half a century ago by the scientist turned philosopher Michael Polanyi.</a:t>
            </a:r>
          </a:p>
          <a:p>
            <a:r>
              <a:rPr lang="en-US" dirty="0"/>
              <a:t>He famously stated that “We can know more than we can tell.”</a:t>
            </a:r>
          </a:p>
          <a:p>
            <a:r>
              <a:rPr lang="en-US" dirty="0"/>
              <a:t>Tacit knowledge is embodied within our personhood and cannot be explicitly codified. </a:t>
            </a:r>
          </a:p>
          <a:p>
            <a:r>
              <a:rPr lang="en-US" dirty="0"/>
              <a:t>Explicit knowledge is what we can tell and what can be explicitly codified.</a:t>
            </a:r>
          </a:p>
          <a:p>
            <a:r>
              <a:rPr lang="en-US" dirty="0"/>
              <a:t>What we can tell is only a small portion of what we know. </a:t>
            </a:r>
          </a:p>
        </p:txBody>
      </p:sp>
      <p:sp>
        <p:nvSpPr>
          <p:cNvPr id="4" name="Slide Number Placeholder 3"/>
          <p:cNvSpPr>
            <a:spLocks noGrp="1"/>
          </p:cNvSpPr>
          <p:nvPr>
            <p:ph type="sldNum" sz="quarter" idx="10"/>
          </p:nvPr>
        </p:nvSpPr>
        <p:spPr/>
        <p:txBody>
          <a:bodyPr/>
          <a:lstStyle/>
          <a:p>
            <a:fld id="{A2A441E2-8718-46EB-B51B-B4084E00D5CE}" type="slidenum">
              <a:rPr lang="en-US" smtClean="0"/>
              <a:t>7</a:t>
            </a:fld>
            <a:endParaRPr lang="en-US"/>
          </a:p>
        </p:txBody>
      </p:sp>
    </p:spTree>
    <p:extLst>
      <p:ext uri="{BB962C8B-B14F-4D97-AF65-F5344CB8AC3E}">
        <p14:creationId xmlns:p14="http://schemas.microsoft.com/office/powerpoint/2010/main" val="397824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Nonaka and Takeuchi’s knowledge conversion theory is also known as SECI model. This theory draws upon the success stories of  Japanese companies, Polanyi’s tacit knowing, and Eastern philosophy, in particular, the Zen Buddhism. Knowledge can be created through these four conversion process. </a:t>
            </a:r>
          </a:p>
          <a:p>
            <a:r>
              <a:rPr lang="en-US" dirty="0"/>
              <a:t>Socialization represents the process of knowledge sharing through collaboration and engagement. It stresses in-person interaction.</a:t>
            </a:r>
          </a:p>
          <a:p>
            <a:r>
              <a:rPr lang="en-US" dirty="0"/>
              <a:t>Externalization represents the process of codifying tacit knowledge for dissemination and application</a:t>
            </a:r>
          </a:p>
          <a:p>
            <a:r>
              <a:rPr lang="en-US" dirty="0"/>
              <a:t>Combination represents the process of aggregation and consolidation of explicit knowledge from various sources.</a:t>
            </a:r>
          </a:p>
          <a:p>
            <a:r>
              <a:rPr lang="en-US" dirty="0"/>
              <a:t>Internalization is the process of digesting explicit knowledge based on personal experience and making it your own.</a:t>
            </a:r>
          </a:p>
        </p:txBody>
      </p:sp>
      <p:sp>
        <p:nvSpPr>
          <p:cNvPr id="4" name="Slide Number Placeholder 3"/>
          <p:cNvSpPr>
            <a:spLocks noGrp="1"/>
          </p:cNvSpPr>
          <p:nvPr>
            <p:ph type="sldNum" sz="quarter" idx="10"/>
          </p:nvPr>
        </p:nvSpPr>
        <p:spPr/>
        <p:txBody>
          <a:bodyPr/>
          <a:lstStyle/>
          <a:p>
            <a:fld id="{A2A441E2-8718-46EB-B51B-B4084E00D5CE}" type="slidenum">
              <a:rPr lang="en-US" smtClean="0"/>
              <a:t>8</a:t>
            </a:fld>
            <a:endParaRPr lang="en-US"/>
          </a:p>
        </p:txBody>
      </p:sp>
    </p:spTree>
    <p:extLst>
      <p:ext uri="{BB962C8B-B14F-4D97-AF65-F5344CB8AC3E}">
        <p14:creationId xmlns:p14="http://schemas.microsoft.com/office/powerpoint/2010/main" val="2505303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stated earlier, data analytics is a process of knowledge discovery, creation, and application. </a:t>
            </a:r>
          </a:p>
          <a:p>
            <a:r>
              <a:rPr lang="en-US" dirty="0"/>
              <a:t>The knowledge discovery process is a technical one in that it takes explicit knowledge in the form of data from various sources and utilize</a:t>
            </a:r>
            <a:r>
              <a:rPr lang="en-US" b="1" dirty="0">
                <a:solidFill>
                  <a:srgbClr val="FF0000"/>
                </a:solidFill>
              </a:rPr>
              <a:t>s</a:t>
            </a:r>
            <a:r>
              <a:rPr lang="en-US" dirty="0"/>
              <a:t> computing power to discover hidden patterns, trends, and anomalies. This is the combination process in the SECI model.</a:t>
            </a:r>
          </a:p>
          <a:p>
            <a:r>
              <a:rPr lang="en-US" dirty="0"/>
              <a:t>Individual team members then interpret the discovered explicit knowledge and internalize it by incorporating their personal experiences. In addition, the collaboration of team members will help each person gain additional perspectives and further enrich their understanding. This is the knowledge creation process involving both internalization and socialization.</a:t>
            </a:r>
          </a:p>
          <a:p>
            <a:r>
              <a:rPr lang="en-US" dirty="0"/>
              <a:t>Finally, The team applies the knowledge created to the problem situation by formulating a potential solution or an improvement plan. This process externalizes the internalized tacit knowledge and codify it so that the specific actions and steps can be taken to solve a problem.</a:t>
            </a:r>
          </a:p>
        </p:txBody>
      </p:sp>
      <p:sp>
        <p:nvSpPr>
          <p:cNvPr id="4" name="Slide Number Placeholder 3"/>
          <p:cNvSpPr>
            <a:spLocks noGrp="1"/>
          </p:cNvSpPr>
          <p:nvPr>
            <p:ph type="sldNum" sz="quarter" idx="10"/>
          </p:nvPr>
        </p:nvSpPr>
        <p:spPr/>
        <p:txBody>
          <a:bodyPr/>
          <a:lstStyle/>
          <a:p>
            <a:fld id="{A2A441E2-8718-46EB-B51B-B4084E00D5CE}" type="slidenum">
              <a:rPr lang="en-US" smtClean="0"/>
              <a:t>9</a:t>
            </a:fld>
            <a:endParaRPr lang="en-US"/>
          </a:p>
        </p:txBody>
      </p:sp>
    </p:spTree>
    <p:extLst>
      <p:ext uri="{BB962C8B-B14F-4D97-AF65-F5344CB8AC3E}">
        <p14:creationId xmlns:p14="http://schemas.microsoft.com/office/powerpoint/2010/main" val="198690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FC9B38-6E5E-4D5B-91CE-589227517CD4}" type="datetime1">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406863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9A523C-28C3-4EAA-9113-B0B4AB3DD55E}" type="datetime1">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224720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D8B0C5-BD9A-4621-9005-E9B70FD12E76}" type="datetime1">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E5DC11-058C-4679-A682-505ED28E9ED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604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A678E82-5AD5-4D95-995E-B4446099735E}" type="datetime1">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401035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5487F69-B687-4FA9-9389-593F0A95E879}" type="datetime1">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E5DC11-058C-4679-A682-505ED28E9ED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5399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E1E8677-6E3B-44EF-B273-5EDAC7A474BF}" type="datetime1">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943293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D2279-1990-497D-9BC5-E5E137941EA3}" type="datetime1">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4076182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C151E-8260-4FAB-AFC8-3C7867740E5A}" type="datetime1">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33543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B13AE-F476-4428-9041-10B8433231F1}" type="datetime1">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382647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C54926-A32A-4058-8819-DD9C1B6E1515}" type="datetime1">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143459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7B619E-4DB3-4F43-BD55-498BC53F26FB}" type="datetime1">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56915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26A168-A49A-4E9E-B39D-0FCD9C18FAA6}" type="datetime1">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124817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2945F-3935-4345-8FE2-EAF8D99EBE51}" type="datetime1">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116815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4030F-A318-4EE6-AB2C-A65167A83B63}" type="datetime1">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195083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9318CC-AA60-4A16-AA1B-B6474F084638}" type="datetime1">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293305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BC9A73-DADC-4971-BB77-FFF19D99B564}" type="datetime1">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E5DC11-058C-4679-A682-505ED28E9EDA}" type="slidenum">
              <a:rPr lang="en-US" smtClean="0"/>
              <a:t>‹#›</a:t>
            </a:fld>
            <a:endParaRPr lang="en-US"/>
          </a:p>
        </p:txBody>
      </p:sp>
    </p:spTree>
    <p:extLst>
      <p:ext uri="{BB962C8B-B14F-4D97-AF65-F5344CB8AC3E}">
        <p14:creationId xmlns:p14="http://schemas.microsoft.com/office/powerpoint/2010/main" val="12499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308372A-68B1-4E8C-8DB2-6EE92A319F0A}" type="datetime1">
              <a:rPr lang="en-US" smtClean="0"/>
              <a:t>10/3/2018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E5DC11-058C-4679-A682-505ED28E9EDA}" type="slidenum">
              <a:rPr lang="en-US" smtClean="0"/>
              <a:t>‹#›</a:t>
            </a:fld>
            <a:endParaRPr lang="en-US"/>
          </a:p>
        </p:txBody>
      </p:sp>
    </p:spTree>
    <p:extLst>
      <p:ext uri="{BB962C8B-B14F-4D97-AF65-F5344CB8AC3E}">
        <p14:creationId xmlns:p14="http://schemas.microsoft.com/office/powerpoint/2010/main" val="182026295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1FCE-818D-488A-B6B9-47CEDD09A96D}"/>
              </a:ext>
            </a:extLst>
          </p:cNvPr>
          <p:cNvSpPr>
            <a:spLocks noGrp="1"/>
          </p:cNvSpPr>
          <p:nvPr>
            <p:ph type="ctrTitle"/>
          </p:nvPr>
        </p:nvSpPr>
        <p:spPr>
          <a:xfrm>
            <a:off x="2400369" y="1085772"/>
            <a:ext cx="8915399" cy="2343228"/>
          </a:xfrm>
        </p:spPr>
        <p:txBody>
          <a:bodyPr>
            <a:normAutofit/>
          </a:bodyPr>
          <a:lstStyle/>
          <a:p>
            <a:r>
              <a:rPr lang="en-US" sz="4400" dirty="0"/>
              <a:t>Integrating Data Analytics &amp; Knowledge Management </a:t>
            </a:r>
            <a:br>
              <a:rPr lang="en-US" sz="4400" dirty="0"/>
            </a:br>
            <a:r>
              <a:rPr lang="en-US" sz="4400" dirty="0"/>
              <a:t>- A Conceptual Model</a:t>
            </a:r>
          </a:p>
        </p:txBody>
      </p:sp>
      <p:sp>
        <p:nvSpPr>
          <p:cNvPr id="3" name="Subtitle 2">
            <a:extLst>
              <a:ext uri="{FF2B5EF4-FFF2-40B4-BE49-F238E27FC236}">
                <a16:creationId xmlns:a16="http://schemas.microsoft.com/office/drawing/2014/main" id="{A93435AC-9F47-4F66-88A9-3291555181C1}"/>
              </a:ext>
            </a:extLst>
          </p:cNvPr>
          <p:cNvSpPr>
            <a:spLocks noGrp="1"/>
          </p:cNvSpPr>
          <p:nvPr>
            <p:ph type="subTitle" idx="1"/>
          </p:nvPr>
        </p:nvSpPr>
        <p:spPr>
          <a:xfrm>
            <a:off x="2400368" y="3735030"/>
            <a:ext cx="8915399" cy="1334682"/>
          </a:xfrm>
        </p:spPr>
        <p:txBody>
          <a:bodyPr>
            <a:normAutofit fontScale="85000" lnSpcReduction="20000"/>
          </a:bodyPr>
          <a:lstStyle/>
          <a:p>
            <a:r>
              <a:rPr lang="en-US" sz="2000" dirty="0">
                <a:latin typeface="+mj-lt"/>
              </a:rPr>
              <a:t>Jay Wang</a:t>
            </a:r>
          </a:p>
          <a:p>
            <a:r>
              <a:rPr lang="en-US" sz="2000" dirty="0">
                <a:latin typeface="+mj-lt"/>
              </a:rPr>
              <a:t>The MITRE Corporation, cjwang@mitre.org</a:t>
            </a:r>
          </a:p>
          <a:p>
            <a:r>
              <a:rPr lang="en-US" sz="2000" dirty="0">
                <a:latin typeface="+mj-lt"/>
              </a:rPr>
              <a:t>Robert Morris University, cxwst212@mail.rmu.edu</a:t>
            </a:r>
          </a:p>
          <a:p>
            <a:r>
              <a:rPr lang="en-US" sz="2000" dirty="0">
                <a:latin typeface="+mj-lt"/>
              </a:rPr>
              <a:t>October, 2018</a:t>
            </a:r>
          </a:p>
          <a:p>
            <a:endParaRPr lang="en-US" sz="2000" dirty="0">
              <a:latin typeface="+mj-lt"/>
            </a:endParaRPr>
          </a:p>
          <a:p>
            <a:endParaRPr lang="en-US" sz="2000" dirty="0">
              <a:latin typeface="+mj-lt"/>
            </a:endParaRPr>
          </a:p>
        </p:txBody>
      </p:sp>
      <p:sp>
        <p:nvSpPr>
          <p:cNvPr id="4" name="Slide Number Placeholder 3">
            <a:extLst>
              <a:ext uri="{FF2B5EF4-FFF2-40B4-BE49-F238E27FC236}">
                <a16:creationId xmlns:a16="http://schemas.microsoft.com/office/drawing/2014/main" id="{C706E00D-EFEE-4BC5-B07C-B525239856FA}"/>
              </a:ext>
            </a:extLst>
          </p:cNvPr>
          <p:cNvSpPr>
            <a:spLocks noGrp="1"/>
          </p:cNvSpPr>
          <p:nvPr>
            <p:ph type="sldNum" sz="quarter" idx="12"/>
          </p:nvPr>
        </p:nvSpPr>
        <p:spPr/>
        <p:txBody>
          <a:bodyPr/>
          <a:lstStyle/>
          <a:p>
            <a:fld id="{42E5DC11-058C-4679-A682-505ED28E9EDA}" type="slidenum">
              <a:rPr lang="en-US" smtClean="0">
                <a:latin typeface="+mj-lt"/>
              </a:rPr>
              <a:t>1</a:t>
            </a:fld>
            <a:endParaRPr lang="en-US" dirty="0">
              <a:latin typeface="+mj-lt"/>
            </a:endParaRPr>
          </a:p>
        </p:txBody>
      </p:sp>
      <p:sp>
        <p:nvSpPr>
          <p:cNvPr id="5" name="TextBox 4">
            <a:extLst>
              <a:ext uri="{FF2B5EF4-FFF2-40B4-BE49-F238E27FC236}">
                <a16:creationId xmlns:a16="http://schemas.microsoft.com/office/drawing/2014/main" id="{33269E24-307B-4DA4-AD92-1717145B902B}"/>
              </a:ext>
            </a:extLst>
          </p:cNvPr>
          <p:cNvSpPr txBox="1"/>
          <p:nvPr/>
        </p:nvSpPr>
        <p:spPr>
          <a:xfrm>
            <a:off x="2400369" y="323838"/>
            <a:ext cx="7596554" cy="584775"/>
          </a:xfrm>
          <a:prstGeom prst="rect">
            <a:avLst/>
          </a:prstGeom>
          <a:noFill/>
          <a:ln>
            <a:solidFill>
              <a:schemeClr val="accent1"/>
            </a:solidFill>
          </a:ln>
        </p:spPr>
        <p:txBody>
          <a:bodyPr wrap="square" rtlCol="0">
            <a:spAutoFit/>
          </a:bodyPr>
          <a:lstStyle/>
          <a:p>
            <a:pPr algn="ctr"/>
            <a:r>
              <a:rPr lang="en-US" sz="1600" dirty="0">
                <a:latin typeface="+mj-lt"/>
              </a:rPr>
              <a:t>58</a:t>
            </a:r>
            <a:r>
              <a:rPr lang="en-US" sz="1600" baseline="30000" dirty="0">
                <a:latin typeface="+mj-lt"/>
              </a:rPr>
              <a:t>th</a:t>
            </a:r>
            <a:r>
              <a:rPr lang="en-US" sz="1600" dirty="0">
                <a:latin typeface="+mj-lt"/>
              </a:rPr>
              <a:t> Annual Conference, Clearwater Beach, Florida, USA, Oct 3 – 6, 2018</a:t>
            </a:r>
          </a:p>
          <a:p>
            <a:pPr algn="ctr"/>
            <a:r>
              <a:rPr lang="en-US" sz="1600" dirty="0">
                <a:latin typeface="+mj-lt"/>
              </a:rPr>
              <a:t>International Association of Computer Information Systems (IACIS)</a:t>
            </a:r>
          </a:p>
        </p:txBody>
      </p:sp>
      <p:sp>
        <p:nvSpPr>
          <p:cNvPr id="6" name="Rectangle 5">
            <a:extLst>
              <a:ext uri="{FF2B5EF4-FFF2-40B4-BE49-F238E27FC236}">
                <a16:creationId xmlns:a16="http://schemas.microsoft.com/office/drawing/2014/main" id="{FE77C9C3-6C23-4BA4-9A7C-5A86BCAD1217}"/>
              </a:ext>
            </a:extLst>
          </p:cNvPr>
          <p:cNvSpPr/>
          <p:nvPr/>
        </p:nvSpPr>
        <p:spPr>
          <a:xfrm>
            <a:off x="1751873" y="5795498"/>
            <a:ext cx="10212388" cy="738664"/>
          </a:xfrm>
          <a:prstGeom prst="rect">
            <a:avLst/>
          </a:prstGeom>
        </p:spPr>
        <p:txBody>
          <a:bodyPr wrap="square">
            <a:spAutoFit/>
          </a:bodyPr>
          <a:lstStyle/>
          <a:p>
            <a:r>
              <a:rPr lang="en-US" sz="1400" dirty="0"/>
              <a:t>The author's affiliation with The MITRE Corporation is provided for identification purposes only, and is not intended to convey or imply MITRE's concurrence with, or support for, the positions, opinions, or viewpoints expressed by the author. Approved for Public Release; Distribution Unlimited. Case Number 18-3110. </a:t>
            </a:r>
            <a:r>
              <a:rPr lang="en-US" sz="1400" b="1" dirty="0"/>
              <a:t>©2018 The MITRE Corporation. ALL RIGHTS RESERVED.</a:t>
            </a:r>
            <a:endParaRPr lang="en-US" sz="1400" dirty="0"/>
          </a:p>
        </p:txBody>
      </p:sp>
    </p:spTree>
    <p:extLst>
      <p:ext uri="{BB962C8B-B14F-4D97-AF65-F5344CB8AC3E}">
        <p14:creationId xmlns:p14="http://schemas.microsoft.com/office/powerpoint/2010/main" val="863319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B91D-9FD2-41A0-9C09-F5A31117709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D389523-EE75-4E38-90F7-8D8B9C98BE48}"/>
              </a:ext>
            </a:extLst>
          </p:cNvPr>
          <p:cNvSpPr>
            <a:spLocks noGrp="1"/>
          </p:cNvSpPr>
          <p:nvPr>
            <p:ph idx="1"/>
          </p:nvPr>
        </p:nvSpPr>
        <p:spPr>
          <a:xfrm>
            <a:off x="2589212" y="1749287"/>
            <a:ext cx="8915400" cy="4484603"/>
          </a:xfrm>
        </p:spPr>
        <p:txBody>
          <a:bodyPr>
            <a:normAutofit/>
          </a:bodyPr>
          <a:lstStyle/>
          <a:p>
            <a:r>
              <a:rPr lang="en-US" sz="2400" dirty="0">
                <a:latin typeface="+mj-lt"/>
              </a:rPr>
              <a:t>Data Analytics is not just number crunching using machine learning and big data technology </a:t>
            </a:r>
          </a:p>
          <a:p>
            <a:r>
              <a:rPr lang="en-US" sz="2400" dirty="0">
                <a:latin typeface="+mj-lt"/>
              </a:rPr>
              <a:t>Knowledge management is much more than uploading documents to SharePoint</a:t>
            </a:r>
          </a:p>
          <a:p>
            <a:r>
              <a:rPr lang="en-US" sz="2400" dirty="0">
                <a:latin typeface="+mj-lt"/>
              </a:rPr>
              <a:t>Knowledge discovery through machine learning is only the first step in data analytics</a:t>
            </a:r>
          </a:p>
          <a:p>
            <a:r>
              <a:rPr lang="en-US" sz="2400" dirty="0">
                <a:latin typeface="+mj-lt"/>
              </a:rPr>
              <a:t>Knowledge creation comes from human collaborations</a:t>
            </a:r>
          </a:p>
          <a:p>
            <a:r>
              <a:rPr lang="en-US" sz="2400" dirty="0">
                <a:latin typeface="+mj-lt"/>
              </a:rPr>
              <a:t>Knowledge application is the ultimate goal of data analytics and knowledge management</a:t>
            </a:r>
          </a:p>
        </p:txBody>
      </p:sp>
      <p:sp>
        <p:nvSpPr>
          <p:cNvPr id="4" name="Slide Number Placeholder 3">
            <a:extLst>
              <a:ext uri="{FF2B5EF4-FFF2-40B4-BE49-F238E27FC236}">
                <a16:creationId xmlns:a16="http://schemas.microsoft.com/office/drawing/2014/main" id="{EAF07D8C-4973-48F1-87FD-0905EF40E35B}"/>
              </a:ext>
            </a:extLst>
          </p:cNvPr>
          <p:cNvSpPr>
            <a:spLocks noGrp="1"/>
          </p:cNvSpPr>
          <p:nvPr>
            <p:ph type="sldNum" sz="quarter" idx="12"/>
          </p:nvPr>
        </p:nvSpPr>
        <p:spPr/>
        <p:txBody>
          <a:bodyPr/>
          <a:lstStyle/>
          <a:p>
            <a:fld id="{42E5DC11-058C-4679-A682-505ED28E9EDA}" type="slidenum">
              <a:rPr lang="en-US" smtClean="0">
                <a:latin typeface="+mj-lt"/>
              </a:rPr>
              <a:t>10</a:t>
            </a:fld>
            <a:endParaRPr lang="en-US" dirty="0">
              <a:latin typeface="+mj-lt"/>
            </a:endParaRPr>
          </a:p>
        </p:txBody>
      </p:sp>
    </p:spTree>
    <p:extLst>
      <p:ext uri="{BB962C8B-B14F-4D97-AF65-F5344CB8AC3E}">
        <p14:creationId xmlns:p14="http://schemas.microsoft.com/office/powerpoint/2010/main" val="185422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60F6-C68D-4BAD-8385-B317BD3A63D6}"/>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223B45EC-340C-4DAE-85EF-DD592FAD5F8B}"/>
              </a:ext>
            </a:extLst>
          </p:cNvPr>
          <p:cNvSpPr>
            <a:spLocks noGrp="1"/>
          </p:cNvSpPr>
          <p:nvPr>
            <p:ph idx="1"/>
          </p:nvPr>
        </p:nvSpPr>
        <p:spPr>
          <a:xfrm>
            <a:off x="2592925" y="1563734"/>
            <a:ext cx="9643820" cy="5100536"/>
          </a:xfrm>
        </p:spPr>
        <p:txBody>
          <a:bodyPr>
            <a:noAutofit/>
          </a:bodyPr>
          <a:lstStyle/>
          <a:p>
            <a:r>
              <a:rPr lang="en-US" sz="2400" dirty="0">
                <a:latin typeface="+mj-lt"/>
              </a:rPr>
              <a:t>Data Analytics Curriculum Design </a:t>
            </a:r>
          </a:p>
          <a:p>
            <a:pPr lvl="1"/>
            <a:r>
              <a:rPr lang="en-US" sz="2400" dirty="0">
                <a:latin typeface="+mj-lt"/>
              </a:rPr>
              <a:t>Balanced coverage of both hard and soft skills</a:t>
            </a:r>
          </a:p>
          <a:p>
            <a:pPr lvl="1"/>
            <a:r>
              <a:rPr lang="en-US" sz="2400" dirty="0">
                <a:latin typeface="+mj-lt"/>
              </a:rPr>
              <a:t>Hands-on practical projects and final capstone project</a:t>
            </a:r>
          </a:p>
          <a:p>
            <a:pPr lvl="1"/>
            <a:r>
              <a:rPr lang="en-US" sz="2400" dirty="0">
                <a:latin typeface="+mj-lt"/>
              </a:rPr>
              <a:t>Seminars by domain experts (healthcare, financial, etc.)</a:t>
            </a:r>
          </a:p>
          <a:p>
            <a:r>
              <a:rPr lang="en-US" sz="2400" dirty="0">
                <a:latin typeface="+mj-lt"/>
              </a:rPr>
              <a:t>Data Analytics Practices</a:t>
            </a:r>
          </a:p>
          <a:p>
            <a:pPr lvl="1"/>
            <a:r>
              <a:rPr lang="en-US" sz="2400" dirty="0">
                <a:latin typeface="+mj-lt"/>
              </a:rPr>
              <a:t>Build interdisciplinary analytics team</a:t>
            </a:r>
          </a:p>
          <a:p>
            <a:pPr lvl="1"/>
            <a:r>
              <a:rPr lang="en-US" sz="2400" dirty="0">
                <a:latin typeface="+mj-lt"/>
              </a:rPr>
              <a:t>Emphasize human engagement and collaboration</a:t>
            </a:r>
          </a:p>
          <a:p>
            <a:r>
              <a:rPr lang="en-US" sz="2400" dirty="0">
                <a:latin typeface="+mj-lt"/>
              </a:rPr>
              <a:t>Future Research </a:t>
            </a:r>
          </a:p>
          <a:p>
            <a:pPr lvl="1"/>
            <a:r>
              <a:rPr lang="en-US" sz="2400" dirty="0">
                <a:latin typeface="+mj-lt"/>
              </a:rPr>
              <a:t>Empirical evidence to support the model</a:t>
            </a:r>
          </a:p>
          <a:p>
            <a:pPr lvl="1"/>
            <a:r>
              <a:rPr lang="en-US" sz="2400" dirty="0">
                <a:latin typeface="+mj-lt"/>
              </a:rPr>
              <a:t>Further refinement and operationalization of the model</a:t>
            </a:r>
          </a:p>
          <a:p>
            <a:endParaRPr lang="en-US" sz="2400" dirty="0">
              <a:latin typeface="+mj-lt"/>
            </a:endParaRPr>
          </a:p>
        </p:txBody>
      </p:sp>
      <p:sp>
        <p:nvSpPr>
          <p:cNvPr id="4" name="Slide Number Placeholder 3">
            <a:extLst>
              <a:ext uri="{FF2B5EF4-FFF2-40B4-BE49-F238E27FC236}">
                <a16:creationId xmlns:a16="http://schemas.microsoft.com/office/drawing/2014/main" id="{1D039825-FC76-40C1-AA07-29833D6615DF}"/>
              </a:ext>
            </a:extLst>
          </p:cNvPr>
          <p:cNvSpPr>
            <a:spLocks noGrp="1"/>
          </p:cNvSpPr>
          <p:nvPr>
            <p:ph type="sldNum" sz="quarter" idx="12"/>
          </p:nvPr>
        </p:nvSpPr>
        <p:spPr/>
        <p:txBody>
          <a:bodyPr/>
          <a:lstStyle/>
          <a:p>
            <a:fld id="{42E5DC11-058C-4679-A682-505ED28E9EDA}" type="slidenum">
              <a:rPr lang="en-US" smtClean="0">
                <a:latin typeface="+mj-lt"/>
              </a:rPr>
              <a:t>11</a:t>
            </a:fld>
            <a:endParaRPr lang="en-US" dirty="0">
              <a:latin typeface="+mj-lt"/>
            </a:endParaRPr>
          </a:p>
        </p:txBody>
      </p:sp>
    </p:spTree>
    <p:extLst>
      <p:ext uri="{BB962C8B-B14F-4D97-AF65-F5344CB8AC3E}">
        <p14:creationId xmlns:p14="http://schemas.microsoft.com/office/powerpoint/2010/main" val="247618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CE61-AC83-4AED-8B62-F07BEC044B16}"/>
              </a:ext>
            </a:extLst>
          </p:cNvPr>
          <p:cNvSpPr>
            <a:spLocks noGrp="1"/>
          </p:cNvSpPr>
          <p:nvPr>
            <p:ph type="title"/>
          </p:nvPr>
        </p:nvSpPr>
        <p:spPr/>
        <p:txBody>
          <a:bodyPr/>
          <a:lstStyle/>
          <a:p>
            <a:r>
              <a:rPr lang="en-US" dirty="0"/>
              <a:t>References</a:t>
            </a:r>
          </a:p>
        </p:txBody>
      </p:sp>
      <p:sp>
        <p:nvSpPr>
          <p:cNvPr id="4" name="Rectangle 3">
            <a:extLst>
              <a:ext uri="{FF2B5EF4-FFF2-40B4-BE49-F238E27FC236}">
                <a16:creationId xmlns:a16="http://schemas.microsoft.com/office/drawing/2014/main" id="{171D5FB0-EC7E-490C-9725-53006A967D6E}"/>
              </a:ext>
            </a:extLst>
          </p:cNvPr>
          <p:cNvSpPr/>
          <p:nvPr/>
        </p:nvSpPr>
        <p:spPr>
          <a:xfrm>
            <a:off x="1311579" y="1264555"/>
            <a:ext cx="10515600" cy="5416868"/>
          </a:xfrm>
          <a:prstGeom prst="rect">
            <a:avLst/>
          </a:prstGeom>
        </p:spPr>
        <p:txBody>
          <a:bodyPr wrap="square">
            <a:spAutoFit/>
          </a:bodyPr>
          <a:lstStyle/>
          <a:p>
            <a:pPr marL="457200" indent="-457200">
              <a:spcAft>
                <a:spcPts val="1200"/>
              </a:spcAft>
            </a:pPr>
            <a:r>
              <a:rPr lang="en-US" sz="1600" dirty="0" err="1">
                <a:latin typeface="Times New Roman" panose="02020603050405020304" pitchFamily="18" charset="0"/>
                <a:ea typeface="Times New Roman" panose="02020603050405020304" pitchFamily="18" charset="0"/>
              </a:rPr>
              <a:t>Ackoff</a:t>
            </a:r>
            <a:r>
              <a:rPr lang="en-US" sz="1600" dirty="0">
                <a:latin typeface="Times New Roman" panose="02020603050405020304" pitchFamily="18" charset="0"/>
                <a:ea typeface="Times New Roman" panose="02020603050405020304" pitchFamily="18" charset="0"/>
              </a:rPr>
              <a:t>, R. L. (1989). From data to wisdom. </a:t>
            </a:r>
            <a:r>
              <a:rPr lang="en-US" sz="1600" i="1" dirty="0">
                <a:latin typeface="Times New Roman" panose="02020603050405020304" pitchFamily="18" charset="0"/>
                <a:ea typeface="Times New Roman" panose="02020603050405020304" pitchFamily="18" charset="0"/>
              </a:rPr>
              <a:t>Journal of applied systems analysis, 16</a:t>
            </a:r>
            <a:r>
              <a:rPr lang="en-US" sz="1600" dirty="0">
                <a:latin typeface="Times New Roman" panose="02020603050405020304" pitchFamily="18" charset="0"/>
                <a:ea typeface="Times New Roman" panose="02020603050405020304" pitchFamily="18" charset="0"/>
              </a:rPr>
              <a:t>(1), 3-9. </a:t>
            </a:r>
          </a:p>
          <a:p>
            <a:pPr marL="457200" indent="-457200">
              <a:spcAft>
                <a:spcPts val="1200"/>
              </a:spcAft>
            </a:pPr>
            <a:r>
              <a:rPr lang="en-US" sz="1600" dirty="0">
                <a:latin typeface="Times New Roman" panose="02020603050405020304" pitchFamily="18" charset="0"/>
                <a:ea typeface="Times New Roman" panose="02020603050405020304" pitchFamily="18" charset="0"/>
              </a:rPr>
              <a:t>Davenport, T. H., &amp; Harris, J. G. (2007). </a:t>
            </a:r>
            <a:r>
              <a:rPr lang="en-US" sz="1600" i="1" dirty="0">
                <a:latin typeface="Times New Roman" panose="02020603050405020304" pitchFamily="18" charset="0"/>
                <a:ea typeface="Times New Roman" panose="02020603050405020304" pitchFamily="18" charset="0"/>
              </a:rPr>
              <a:t>Competing on analytics: The new science of winning</a:t>
            </a:r>
            <a:r>
              <a:rPr lang="en-US" sz="1600" dirty="0">
                <a:latin typeface="Times New Roman" panose="02020603050405020304" pitchFamily="18" charset="0"/>
                <a:ea typeface="Times New Roman" panose="02020603050405020304" pitchFamily="18" charset="0"/>
              </a:rPr>
              <a:t>: Harvard Business Press.</a:t>
            </a:r>
          </a:p>
          <a:p>
            <a:pPr marL="457200" indent="-457200">
              <a:spcAft>
                <a:spcPts val="1200"/>
              </a:spcAft>
            </a:pPr>
            <a:r>
              <a:rPr lang="en-US" sz="1600" dirty="0">
                <a:latin typeface="Times New Roman" panose="02020603050405020304" pitchFamily="18" charset="0"/>
                <a:ea typeface="Times New Roman" panose="02020603050405020304" pitchFamily="18" charset="0"/>
              </a:rPr>
              <a:t>Davenport, T. H., &amp; </a:t>
            </a:r>
            <a:r>
              <a:rPr lang="en-US" sz="1600" dirty="0" err="1">
                <a:latin typeface="Times New Roman" panose="02020603050405020304" pitchFamily="18" charset="0"/>
                <a:ea typeface="Times New Roman" panose="02020603050405020304" pitchFamily="18" charset="0"/>
              </a:rPr>
              <a:t>Prusak</a:t>
            </a:r>
            <a:r>
              <a:rPr lang="en-US" sz="1600" dirty="0">
                <a:latin typeface="Times New Roman" panose="02020603050405020304" pitchFamily="18" charset="0"/>
                <a:ea typeface="Times New Roman" panose="02020603050405020304" pitchFamily="18" charset="0"/>
              </a:rPr>
              <a:t>, L. (1998). Working knowledge: How organizations manage what they know: Harvard Business Press.</a:t>
            </a:r>
          </a:p>
          <a:p>
            <a:pPr marL="457200" indent="-457200">
              <a:spcAft>
                <a:spcPts val="1200"/>
              </a:spcAft>
            </a:pPr>
            <a:r>
              <a:rPr lang="en-US" sz="1600" dirty="0">
                <a:latin typeface="Times New Roman" panose="02020603050405020304" pitchFamily="18" charset="0"/>
                <a:ea typeface="Times New Roman" panose="02020603050405020304" pitchFamily="18" charset="0"/>
              </a:rPr>
              <a:t>Duhon, B. (1998). It's all in our heads. Inform, 12(8), 8-13.</a:t>
            </a:r>
          </a:p>
          <a:p>
            <a:pPr marL="457200" indent="-457200">
              <a:spcAft>
                <a:spcPts val="1200"/>
              </a:spcAft>
            </a:pPr>
            <a:r>
              <a:rPr lang="en-US" sz="1600" dirty="0">
                <a:latin typeface="Times New Roman" panose="02020603050405020304" pitchFamily="18" charset="0"/>
                <a:ea typeface="Times New Roman" panose="02020603050405020304" pitchFamily="18" charset="0"/>
              </a:rPr>
              <a:t>Nonaka, I., &amp; Takeuchi, H. (1995). </a:t>
            </a:r>
            <a:r>
              <a:rPr lang="en-US" sz="1600" i="1" dirty="0">
                <a:latin typeface="Times New Roman" panose="02020603050405020304" pitchFamily="18" charset="0"/>
                <a:ea typeface="Times New Roman" panose="02020603050405020304" pitchFamily="18" charset="0"/>
              </a:rPr>
              <a:t>The knowledge-creating company: How Japanese companies create the dynamics of innovation</a:t>
            </a:r>
            <a:r>
              <a:rPr lang="en-US" sz="1600" dirty="0">
                <a:latin typeface="Times New Roman" panose="02020603050405020304" pitchFamily="18" charset="0"/>
                <a:ea typeface="Times New Roman" panose="02020603050405020304" pitchFamily="18" charset="0"/>
              </a:rPr>
              <a:t>: Oxford university press.</a:t>
            </a:r>
          </a:p>
          <a:p>
            <a:pPr marL="457200" indent="-457200">
              <a:spcAft>
                <a:spcPts val="1200"/>
              </a:spcAft>
            </a:pPr>
            <a:r>
              <a:rPr lang="en-US" sz="1600" dirty="0">
                <a:latin typeface="Times New Roman" panose="02020603050405020304" pitchFamily="18" charset="0"/>
                <a:ea typeface="Times New Roman" panose="02020603050405020304" pitchFamily="18" charset="0"/>
              </a:rPr>
              <a:t>Polanyi, M. (1966). </a:t>
            </a:r>
            <a:r>
              <a:rPr lang="en-US" sz="1600" i="1" dirty="0">
                <a:latin typeface="Times New Roman" panose="02020603050405020304" pitchFamily="18" charset="0"/>
                <a:ea typeface="Times New Roman" panose="02020603050405020304" pitchFamily="18" charset="0"/>
              </a:rPr>
              <a:t>The tacit dimension</a:t>
            </a:r>
            <a:r>
              <a:rPr lang="en-US" sz="1600" dirty="0">
                <a:latin typeface="Times New Roman" panose="02020603050405020304" pitchFamily="18" charset="0"/>
                <a:ea typeface="Times New Roman" panose="02020603050405020304" pitchFamily="18" charset="0"/>
              </a:rPr>
              <a:t>. London: The University of Chicago Press.</a:t>
            </a:r>
          </a:p>
          <a:p>
            <a:pPr marL="457200" indent="-457200">
              <a:spcAft>
                <a:spcPts val="1200"/>
              </a:spcAft>
            </a:pPr>
            <a:r>
              <a:rPr lang="en-US" sz="1600" dirty="0">
                <a:latin typeface="Times New Roman" panose="02020603050405020304" pitchFamily="18" charset="0"/>
                <a:ea typeface="Times New Roman" panose="02020603050405020304" pitchFamily="18" charset="0"/>
              </a:rPr>
              <a:t>Rowley, J. (2007). The wisdom hierarchy: Representations of the DIKW hierarchy. </a:t>
            </a:r>
            <a:r>
              <a:rPr lang="en-US" sz="1600" i="1" dirty="0">
                <a:latin typeface="Times New Roman" panose="02020603050405020304" pitchFamily="18" charset="0"/>
                <a:ea typeface="Times New Roman" panose="02020603050405020304" pitchFamily="18" charset="0"/>
              </a:rPr>
              <a:t>Journal of information science, 33</a:t>
            </a:r>
            <a:r>
              <a:rPr lang="en-US" sz="1600" dirty="0">
                <a:latin typeface="Times New Roman" panose="02020603050405020304" pitchFamily="18" charset="0"/>
                <a:ea typeface="Times New Roman" panose="02020603050405020304" pitchFamily="18" charset="0"/>
              </a:rPr>
              <a:t>(2), 163-180. </a:t>
            </a:r>
          </a:p>
          <a:p>
            <a:pPr marL="457200" indent="-457200">
              <a:spcAft>
                <a:spcPts val="1200"/>
              </a:spcAft>
            </a:pPr>
            <a:r>
              <a:rPr lang="en-US" sz="1600" dirty="0">
                <a:latin typeface="Times New Roman" panose="02020603050405020304" pitchFamily="18" charset="0"/>
                <a:ea typeface="Times New Roman" panose="02020603050405020304" pitchFamily="18" charset="0"/>
              </a:rPr>
              <a:t>Scarborough, H., Swan, J., &amp; Preston, J. (1999). </a:t>
            </a:r>
            <a:r>
              <a:rPr lang="en-US" sz="1600" i="1" dirty="0">
                <a:latin typeface="Times New Roman" panose="02020603050405020304" pitchFamily="18" charset="0"/>
                <a:ea typeface="Times New Roman" panose="02020603050405020304" pitchFamily="18" charset="0"/>
              </a:rPr>
              <a:t>Knowledge management - The next fad to forget people?</a:t>
            </a:r>
            <a:r>
              <a:rPr lang="en-US" sz="1600" dirty="0">
                <a:latin typeface="Times New Roman" panose="02020603050405020304" pitchFamily="18" charset="0"/>
                <a:ea typeface="Times New Roman" panose="02020603050405020304" pitchFamily="18" charset="0"/>
              </a:rPr>
              <a:t> Paper presented at the Proceedings of European Conference on Information Systems, Copenhagen.</a:t>
            </a:r>
          </a:p>
          <a:p>
            <a:pPr marL="457200" indent="-457200">
              <a:spcAft>
                <a:spcPts val="1200"/>
              </a:spcAft>
            </a:pPr>
            <a:r>
              <a:rPr lang="en-US" sz="1600" dirty="0">
                <a:latin typeface="Times New Roman" panose="02020603050405020304" pitchFamily="18" charset="0"/>
                <a:ea typeface="Times New Roman" panose="02020603050405020304" pitchFamily="18" charset="0"/>
              </a:rPr>
              <a:t>Wang, C. (2018). Integrating data analytics and knowledge management: A conceptual model. </a:t>
            </a:r>
            <a:r>
              <a:rPr lang="en-US" sz="1600" i="1" dirty="0">
                <a:latin typeface="Times New Roman" panose="02020603050405020304" pitchFamily="18" charset="0"/>
                <a:ea typeface="Times New Roman" panose="02020603050405020304" pitchFamily="18" charset="0"/>
              </a:rPr>
              <a:t>Issues in Information Systems, 19 (2)</a:t>
            </a:r>
            <a:r>
              <a:rPr lang="en-US" sz="1600" dirty="0">
                <a:latin typeface="Times New Roman" panose="02020603050405020304" pitchFamily="18" charset="0"/>
                <a:ea typeface="Times New Roman" panose="02020603050405020304" pitchFamily="18" charset="0"/>
              </a:rPr>
              <a:t>, 208-216. </a:t>
            </a:r>
          </a:p>
          <a:p>
            <a:pPr marL="457200" indent="-457200"/>
            <a:r>
              <a:rPr lang="en-US" sz="1600" dirty="0" err="1">
                <a:latin typeface="Times New Roman" panose="02020603050405020304" pitchFamily="18" charset="0"/>
                <a:ea typeface="Times New Roman" panose="02020603050405020304" pitchFamily="18" charset="0"/>
              </a:rPr>
              <a:t>Zeleny</a:t>
            </a:r>
            <a:r>
              <a:rPr lang="en-US" sz="1600" dirty="0">
                <a:latin typeface="Times New Roman" panose="02020603050405020304" pitchFamily="18" charset="0"/>
                <a:ea typeface="Times New Roman" panose="02020603050405020304" pitchFamily="18" charset="0"/>
              </a:rPr>
              <a:t>, M. (2006). From knowledge to wisdom: On being informed and knowledgeable, becoming wise and ethical. </a:t>
            </a:r>
            <a:r>
              <a:rPr lang="en-US" sz="1600" i="1" dirty="0">
                <a:latin typeface="Times New Roman" panose="02020603050405020304" pitchFamily="18" charset="0"/>
                <a:ea typeface="Times New Roman" panose="02020603050405020304" pitchFamily="18" charset="0"/>
              </a:rPr>
              <a:t>International Journal of Information Technology &amp; Decision Making, 5</a:t>
            </a:r>
            <a:r>
              <a:rPr lang="en-US" sz="1600" dirty="0">
                <a:latin typeface="Times New Roman" panose="02020603050405020304" pitchFamily="18" charset="0"/>
                <a:ea typeface="Times New Roman" panose="02020603050405020304" pitchFamily="18" charset="0"/>
              </a:rPr>
              <a:t>(04), 751-762. </a:t>
            </a:r>
            <a:endParaRPr lang="en-US" sz="1600" dirty="0">
              <a:effectLst/>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9FAE920D-5FEB-4217-BE0F-6029A63077D3}"/>
              </a:ext>
            </a:extLst>
          </p:cNvPr>
          <p:cNvSpPr>
            <a:spLocks noGrp="1"/>
          </p:cNvSpPr>
          <p:nvPr>
            <p:ph type="sldNum" sz="quarter" idx="12"/>
          </p:nvPr>
        </p:nvSpPr>
        <p:spPr/>
        <p:txBody>
          <a:bodyPr/>
          <a:lstStyle/>
          <a:p>
            <a:fld id="{42E5DC11-058C-4679-A682-505ED28E9EDA}" type="slidenum">
              <a:rPr lang="en-US" smtClean="0">
                <a:latin typeface="+mj-lt"/>
              </a:rPr>
              <a:t>12</a:t>
            </a:fld>
            <a:endParaRPr lang="en-US" dirty="0">
              <a:latin typeface="+mj-lt"/>
            </a:endParaRPr>
          </a:p>
        </p:txBody>
      </p:sp>
    </p:spTree>
    <p:extLst>
      <p:ext uri="{BB962C8B-B14F-4D97-AF65-F5344CB8AC3E}">
        <p14:creationId xmlns:p14="http://schemas.microsoft.com/office/powerpoint/2010/main" val="7348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C99A-2186-4BDF-9018-7A1A173C7521}"/>
              </a:ext>
            </a:extLst>
          </p:cNvPr>
          <p:cNvSpPr>
            <a:spLocks noGrp="1"/>
          </p:cNvSpPr>
          <p:nvPr>
            <p:ph type="title"/>
          </p:nvPr>
        </p:nvSpPr>
        <p:spPr/>
        <p:txBody>
          <a:bodyPr/>
          <a:lstStyle/>
          <a:p>
            <a:r>
              <a:rPr lang="en-US" dirty="0"/>
              <a:t>Many Synonyms </a:t>
            </a:r>
            <a:r>
              <a:rPr lang="en-US" dirty="0">
                <a:solidFill>
                  <a:schemeClr val="tx1"/>
                </a:solidFill>
              </a:rPr>
              <a:t>for</a:t>
            </a:r>
            <a:r>
              <a:rPr lang="en-US" dirty="0"/>
              <a:t> Data Analytics</a:t>
            </a:r>
          </a:p>
        </p:txBody>
      </p:sp>
      <p:sp>
        <p:nvSpPr>
          <p:cNvPr id="3" name="Content Placeholder 2">
            <a:extLst>
              <a:ext uri="{FF2B5EF4-FFF2-40B4-BE49-F238E27FC236}">
                <a16:creationId xmlns:a16="http://schemas.microsoft.com/office/drawing/2014/main" id="{2AD4CCBD-53C7-4606-A739-FF5CE25AC05C}"/>
              </a:ext>
            </a:extLst>
          </p:cNvPr>
          <p:cNvSpPr>
            <a:spLocks noGrp="1"/>
          </p:cNvSpPr>
          <p:nvPr>
            <p:ph sz="half" idx="1"/>
          </p:nvPr>
        </p:nvSpPr>
        <p:spPr>
          <a:xfrm>
            <a:off x="2589212" y="2133600"/>
            <a:ext cx="4313864" cy="2080591"/>
          </a:xfrm>
        </p:spPr>
        <p:txBody>
          <a:bodyPr/>
          <a:lstStyle/>
          <a:p>
            <a:r>
              <a:rPr lang="en-US" dirty="0">
                <a:latin typeface="+mj-lt"/>
              </a:rPr>
              <a:t>Data Mining</a:t>
            </a:r>
          </a:p>
          <a:p>
            <a:r>
              <a:rPr lang="en-US" dirty="0">
                <a:latin typeface="+mj-lt"/>
              </a:rPr>
              <a:t>Knowledge Discovery in Databases (KDD)</a:t>
            </a:r>
          </a:p>
          <a:p>
            <a:r>
              <a:rPr lang="en-US" dirty="0">
                <a:latin typeface="+mj-lt"/>
              </a:rPr>
              <a:t>Business Analytics</a:t>
            </a:r>
          </a:p>
          <a:p>
            <a:r>
              <a:rPr lang="en-US" dirty="0">
                <a:latin typeface="+mj-lt"/>
              </a:rPr>
              <a:t>Business Intelligence</a:t>
            </a:r>
          </a:p>
        </p:txBody>
      </p:sp>
      <p:sp>
        <p:nvSpPr>
          <p:cNvPr id="4" name="Content Placeholder 3">
            <a:extLst>
              <a:ext uri="{FF2B5EF4-FFF2-40B4-BE49-F238E27FC236}">
                <a16:creationId xmlns:a16="http://schemas.microsoft.com/office/drawing/2014/main" id="{69CB2BDF-1FB1-428C-8F88-F40C4F704012}"/>
              </a:ext>
            </a:extLst>
          </p:cNvPr>
          <p:cNvSpPr>
            <a:spLocks noGrp="1"/>
          </p:cNvSpPr>
          <p:nvPr>
            <p:ph sz="half" idx="2"/>
          </p:nvPr>
        </p:nvSpPr>
        <p:spPr>
          <a:xfrm>
            <a:off x="7190747" y="2126222"/>
            <a:ext cx="4313864" cy="2087969"/>
          </a:xfrm>
        </p:spPr>
        <p:txBody>
          <a:bodyPr/>
          <a:lstStyle/>
          <a:p>
            <a:r>
              <a:rPr lang="en-US" dirty="0">
                <a:latin typeface="+mj-lt"/>
              </a:rPr>
              <a:t>Informatics</a:t>
            </a:r>
          </a:p>
          <a:p>
            <a:r>
              <a:rPr lang="en-US" dirty="0">
                <a:latin typeface="+mj-lt"/>
              </a:rPr>
              <a:t>Machine Learning</a:t>
            </a:r>
          </a:p>
          <a:p>
            <a:r>
              <a:rPr lang="en-US" dirty="0">
                <a:latin typeface="+mj-lt"/>
              </a:rPr>
              <a:t>Big Data Analytics</a:t>
            </a:r>
          </a:p>
          <a:p>
            <a:r>
              <a:rPr lang="en-US" dirty="0">
                <a:latin typeface="+mj-lt"/>
              </a:rPr>
              <a:t>Data Science</a:t>
            </a:r>
          </a:p>
          <a:p>
            <a:endParaRPr lang="en-US" dirty="0">
              <a:latin typeface="+mj-lt"/>
            </a:endParaRPr>
          </a:p>
        </p:txBody>
      </p:sp>
      <p:sp>
        <p:nvSpPr>
          <p:cNvPr id="5" name="Rectangle 4">
            <a:extLst>
              <a:ext uri="{FF2B5EF4-FFF2-40B4-BE49-F238E27FC236}">
                <a16:creationId xmlns:a16="http://schemas.microsoft.com/office/drawing/2014/main" id="{10E9F970-A303-4091-B388-7B6C5A6D7524}"/>
              </a:ext>
            </a:extLst>
          </p:cNvPr>
          <p:cNvSpPr/>
          <p:nvPr/>
        </p:nvSpPr>
        <p:spPr>
          <a:xfrm>
            <a:off x="2494722" y="4435414"/>
            <a:ext cx="8259418" cy="1421992"/>
          </a:xfrm>
          <a:prstGeom prst="rect">
            <a:avLst/>
          </a:prstGeom>
          <a:ln>
            <a:solidFill>
              <a:srgbClr val="C00000"/>
            </a:solidFill>
          </a:ln>
        </p:spPr>
        <p:txBody>
          <a:bodyPr wrap="square">
            <a:spAutoFit/>
          </a:bodyPr>
          <a:lstStyle/>
          <a:p>
            <a:pPr>
              <a:lnSpc>
                <a:spcPct val="150000"/>
              </a:lnSpc>
            </a:pPr>
            <a:r>
              <a:rPr lang="en-US" sz="2000" dirty="0">
                <a:latin typeface="+mj-lt"/>
              </a:rPr>
              <a:t>“The </a:t>
            </a:r>
            <a:r>
              <a:rPr lang="en-US" sz="2000" b="1" dirty="0">
                <a:latin typeface="+mj-lt"/>
              </a:rPr>
              <a:t>extensive use of data</a:t>
            </a:r>
            <a:r>
              <a:rPr lang="en-US" sz="2000" dirty="0">
                <a:latin typeface="+mj-lt"/>
              </a:rPr>
              <a:t>, statistical and quantitative analysis, explanatory and predictive models, and fact-based management to </a:t>
            </a:r>
            <a:r>
              <a:rPr lang="en-US" sz="2000" b="1" dirty="0">
                <a:latin typeface="+mj-lt"/>
              </a:rPr>
              <a:t>drive decisions and actions</a:t>
            </a:r>
            <a:r>
              <a:rPr lang="en-US" sz="2000" dirty="0">
                <a:latin typeface="+mj-lt"/>
              </a:rPr>
              <a:t>” (Davenport &amp; Harris, 2007)</a:t>
            </a:r>
          </a:p>
        </p:txBody>
      </p:sp>
      <p:sp>
        <p:nvSpPr>
          <p:cNvPr id="6" name="Slide Number Placeholder 5">
            <a:extLst>
              <a:ext uri="{FF2B5EF4-FFF2-40B4-BE49-F238E27FC236}">
                <a16:creationId xmlns:a16="http://schemas.microsoft.com/office/drawing/2014/main" id="{ECE4B257-9315-4013-9C72-954EA212B415}"/>
              </a:ext>
            </a:extLst>
          </p:cNvPr>
          <p:cNvSpPr>
            <a:spLocks noGrp="1"/>
          </p:cNvSpPr>
          <p:nvPr>
            <p:ph type="sldNum" sz="quarter" idx="12"/>
          </p:nvPr>
        </p:nvSpPr>
        <p:spPr/>
        <p:txBody>
          <a:bodyPr/>
          <a:lstStyle/>
          <a:p>
            <a:fld id="{42E5DC11-058C-4679-A682-505ED28E9EDA}" type="slidenum">
              <a:rPr lang="en-US" smtClean="0">
                <a:latin typeface="+mj-lt"/>
              </a:rPr>
              <a:t>2</a:t>
            </a:fld>
            <a:endParaRPr lang="en-US">
              <a:latin typeface="+mj-lt"/>
            </a:endParaRPr>
          </a:p>
        </p:txBody>
      </p:sp>
    </p:spTree>
    <p:extLst>
      <p:ext uri="{BB962C8B-B14F-4D97-AF65-F5344CB8AC3E}">
        <p14:creationId xmlns:p14="http://schemas.microsoft.com/office/powerpoint/2010/main" val="417335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A8BF-A8A4-4F2E-A912-AB1030FD59A8}"/>
              </a:ext>
            </a:extLst>
          </p:cNvPr>
          <p:cNvSpPr>
            <a:spLocks noGrp="1"/>
          </p:cNvSpPr>
          <p:nvPr>
            <p:ph type="title"/>
          </p:nvPr>
        </p:nvSpPr>
        <p:spPr/>
        <p:txBody>
          <a:bodyPr/>
          <a:lstStyle/>
          <a:p>
            <a:r>
              <a:rPr lang="en-US" dirty="0"/>
              <a:t>Two Definitions of KM</a:t>
            </a:r>
          </a:p>
        </p:txBody>
      </p:sp>
      <p:sp>
        <p:nvSpPr>
          <p:cNvPr id="7" name="Content Placeholder 6">
            <a:extLst>
              <a:ext uri="{FF2B5EF4-FFF2-40B4-BE49-F238E27FC236}">
                <a16:creationId xmlns:a16="http://schemas.microsoft.com/office/drawing/2014/main" id="{7C901812-A5A8-42DC-998B-41C60E6D3958}"/>
              </a:ext>
            </a:extLst>
          </p:cNvPr>
          <p:cNvSpPr>
            <a:spLocks noGrp="1"/>
          </p:cNvSpPr>
          <p:nvPr>
            <p:ph sz="half" idx="1"/>
          </p:nvPr>
        </p:nvSpPr>
        <p:spPr>
          <a:xfrm>
            <a:off x="1063487" y="1585444"/>
            <a:ext cx="5104093" cy="4648446"/>
          </a:xfrm>
        </p:spPr>
        <p:txBody>
          <a:bodyPr>
            <a:normAutofit/>
          </a:bodyPr>
          <a:lstStyle/>
          <a:p>
            <a:r>
              <a:rPr lang="en-US" sz="2400" dirty="0">
                <a:latin typeface="+mj-lt"/>
              </a:rPr>
              <a:t>“A discipline that promotes an integrated approach to identifying, capturing, evaluating, retrieving, and sharing all of an enterprise’s information assets. These assets may include databases, documents, policies, procedures, and previously </a:t>
            </a:r>
            <a:r>
              <a:rPr lang="en-US" sz="2400" b="1" dirty="0">
                <a:latin typeface="+mj-lt"/>
              </a:rPr>
              <a:t>un-captured expertise and experience</a:t>
            </a:r>
            <a:r>
              <a:rPr lang="en-US" sz="2400" dirty="0">
                <a:latin typeface="+mj-lt"/>
              </a:rPr>
              <a:t> in individual workers” (Duhon, 1998, p. 12)</a:t>
            </a:r>
          </a:p>
        </p:txBody>
      </p:sp>
      <p:sp>
        <p:nvSpPr>
          <p:cNvPr id="9" name="Content Placeholder 8">
            <a:extLst>
              <a:ext uri="{FF2B5EF4-FFF2-40B4-BE49-F238E27FC236}">
                <a16:creationId xmlns:a16="http://schemas.microsoft.com/office/drawing/2014/main" id="{ACD16A59-821B-45F1-B834-8EE74B84D13F}"/>
              </a:ext>
            </a:extLst>
          </p:cNvPr>
          <p:cNvSpPr>
            <a:spLocks noGrp="1"/>
          </p:cNvSpPr>
          <p:nvPr>
            <p:ph sz="half" idx="2"/>
          </p:nvPr>
        </p:nvSpPr>
        <p:spPr>
          <a:xfrm>
            <a:off x="6400518" y="1600200"/>
            <a:ext cx="5104093" cy="4303644"/>
          </a:xfrm>
        </p:spPr>
        <p:txBody>
          <a:bodyPr>
            <a:normAutofit/>
          </a:bodyPr>
          <a:lstStyle/>
          <a:p>
            <a:r>
              <a:rPr lang="en-US" sz="2400" dirty="0">
                <a:latin typeface="+mj-lt"/>
              </a:rPr>
              <a:t>“Any process or practice of creating, acquiring, capturing, sharing and using knowledge, wherever it resides, to enhance </a:t>
            </a:r>
            <a:r>
              <a:rPr lang="en-US" sz="2400" b="1" dirty="0">
                <a:latin typeface="+mj-lt"/>
              </a:rPr>
              <a:t>learning</a:t>
            </a:r>
            <a:r>
              <a:rPr lang="en-US" sz="2400" dirty="0">
                <a:latin typeface="+mj-lt"/>
              </a:rPr>
              <a:t> and performance in organizations” (Scarborough, Swan, and Preston, 1999, p.669)</a:t>
            </a:r>
          </a:p>
        </p:txBody>
      </p:sp>
      <p:sp>
        <p:nvSpPr>
          <p:cNvPr id="3" name="Slide Number Placeholder 2">
            <a:extLst>
              <a:ext uri="{FF2B5EF4-FFF2-40B4-BE49-F238E27FC236}">
                <a16:creationId xmlns:a16="http://schemas.microsoft.com/office/drawing/2014/main" id="{55D9AE3B-CF67-4FAC-B4E7-465E6B5A8EAC}"/>
              </a:ext>
            </a:extLst>
          </p:cNvPr>
          <p:cNvSpPr>
            <a:spLocks noGrp="1"/>
          </p:cNvSpPr>
          <p:nvPr>
            <p:ph type="sldNum" sz="quarter" idx="12"/>
          </p:nvPr>
        </p:nvSpPr>
        <p:spPr/>
        <p:txBody>
          <a:bodyPr/>
          <a:lstStyle/>
          <a:p>
            <a:fld id="{42E5DC11-058C-4679-A682-505ED28E9EDA}" type="slidenum">
              <a:rPr lang="en-US" smtClean="0">
                <a:latin typeface="+mj-lt"/>
              </a:rPr>
              <a:t>3</a:t>
            </a:fld>
            <a:endParaRPr lang="en-US">
              <a:latin typeface="+mj-lt"/>
            </a:endParaRPr>
          </a:p>
        </p:txBody>
      </p:sp>
    </p:spTree>
    <p:extLst>
      <p:ext uri="{BB962C8B-B14F-4D97-AF65-F5344CB8AC3E}">
        <p14:creationId xmlns:p14="http://schemas.microsoft.com/office/powerpoint/2010/main" val="22398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D307-D389-48C5-9233-F2902980D942}"/>
              </a:ext>
            </a:extLst>
          </p:cNvPr>
          <p:cNvSpPr>
            <a:spLocks noGrp="1"/>
          </p:cNvSpPr>
          <p:nvPr>
            <p:ph type="title"/>
          </p:nvPr>
        </p:nvSpPr>
        <p:spPr/>
        <p:txBody>
          <a:bodyPr/>
          <a:lstStyle/>
          <a:p>
            <a:r>
              <a:rPr lang="en-US" dirty="0"/>
              <a:t>DIKW Hierarchy (Rowley, 2007)</a:t>
            </a:r>
          </a:p>
        </p:txBody>
      </p:sp>
      <p:graphicFrame>
        <p:nvGraphicFramePr>
          <p:cNvPr id="6" name="Content Placeholder 5">
            <a:extLst>
              <a:ext uri="{FF2B5EF4-FFF2-40B4-BE49-F238E27FC236}">
                <a16:creationId xmlns:a16="http://schemas.microsoft.com/office/drawing/2014/main" id="{B51DDE69-E238-41CE-B5DF-2159EDE1727C}"/>
              </a:ext>
            </a:extLst>
          </p:cNvPr>
          <p:cNvGraphicFramePr>
            <a:graphicFrameLocks noGrp="1"/>
          </p:cNvGraphicFramePr>
          <p:nvPr>
            <p:ph idx="1"/>
            <p:extLst>
              <p:ext uri="{D42A27DB-BD31-4B8C-83A1-F6EECF244321}">
                <p14:modId xmlns:p14="http://schemas.microsoft.com/office/powerpoint/2010/main" val="3139376964"/>
              </p:ext>
            </p:extLst>
          </p:nvPr>
        </p:nvGraphicFramePr>
        <p:xfrm>
          <a:off x="212426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48A7D27D-59C0-42FE-9346-B418D696CA09}"/>
              </a:ext>
            </a:extLst>
          </p:cNvPr>
          <p:cNvSpPr>
            <a:spLocks noGrp="1"/>
          </p:cNvSpPr>
          <p:nvPr>
            <p:ph type="sldNum" sz="quarter" idx="12"/>
          </p:nvPr>
        </p:nvSpPr>
        <p:spPr/>
        <p:txBody>
          <a:bodyPr/>
          <a:lstStyle/>
          <a:p>
            <a:fld id="{42E5DC11-058C-4679-A682-505ED28E9EDA}" type="slidenum">
              <a:rPr lang="en-US" smtClean="0">
                <a:latin typeface="+mj-lt"/>
              </a:rPr>
              <a:t>4</a:t>
            </a:fld>
            <a:endParaRPr lang="en-US">
              <a:latin typeface="+mj-lt"/>
            </a:endParaRPr>
          </a:p>
        </p:txBody>
      </p:sp>
      <p:sp>
        <p:nvSpPr>
          <p:cNvPr id="4" name="Arrow: Right 3">
            <a:extLst>
              <a:ext uri="{FF2B5EF4-FFF2-40B4-BE49-F238E27FC236}">
                <a16:creationId xmlns:a16="http://schemas.microsoft.com/office/drawing/2014/main" id="{336B3A3A-8710-44D6-8010-98621A6FCF12}"/>
              </a:ext>
            </a:extLst>
          </p:cNvPr>
          <p:cNvSpPr/>
          <p:nvPr/>
        </p:nvSpPr>
        <p:spPr>
          <a:xfrm rot="19172436">
            <a:off x="1524084" y="3167331"/>
            <a:ext cx="4492075" cy="1048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Increasing Understanding</a:t>
            </a:r>
          </a:p>
        </p:txBody>
      </p:sp>
      <p:sp>
        <p:nvSpPr>
          <p:cNvPr id="5" name="Arrow: Down 4">
            <a:extLst>
              <a:ext uri="{FF2B5EF4-FFF2-40B4-BE49-F238E27FC236}">
                <a16:creationId xmlns:a16="http://schemas.microsoft.com/office/drawing/2014/main" id="{F4B53500-6613-40C9-8B12-1FF4B3DCFED2}"/>
              </a:ext>
            </a:extLst>
          </p:cNvPr>
          <p:cNvSpPr/>
          <p:nvPr/>
        </p:nvSpPr>
        <p:spPr>
          <a:xfrm rot="7852036">
            <a:off x="8839000" y="1425660"/>
            <a:ext cx="1116707" cy="4544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CD5E440-7CD4-4648-990B-8FFB48E0CF5C}"/>
              </a:ext>
            </a:extLst>
          </p:cNvPr>
          <p:cNvSpPr txBox="1"/>
          <p:nvPr/>
        </p:nvSpPr>
        <p:spPr>
          <a:xfrm rot="2420254">
            <a:off x="8056495" y="3791892"/>
            <a:ext cx="3484668" cy="461665"/>
          </a:xfrm>
          <a:prstGeom prst="rect">
            <a:avLst/>
          </a:prstGeom>
          <a:noFill/>
        </p:spPr>
        <p:txBody>
          <a:bodyPr wrap="square" rtlCol="0">
            <a:spAutoFit/>
          </a:bodyPr>
          <a:lstStyle/>
          <a:p>
            <a:r>
              <a:rPr lang="en-US" sz="2400" dirty="0">
                <a:solidFill>
                  <a:schemeClr val="bg1"/>
                </a:solidFill>
                <a:latin typeface="+mj-lt"/>
              </a:rPr>
              <a:t>Decreasing Tangibility</a:t>
            </a:r>
          </a:p>
        </p:txBody>
      </p:sp>
    </p:spTree>
    <p:extLst>
      <p:ext uri="{BB962C8B-B14F-4D97-AF65-F5344CB8AC3E}">
        <p14:creationId xmlns:p14="http://schemas.microsoft.com/office/powerpoint/2010/main" val="27408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EB5E-5FE9-4155-B3FA-C76EC188ADB8}"/>
              </a:ext>
            </a:extLst>
          </p:cNvPr>
          <p:cNvSpPr>
            <a:spLocks noGrp="1"/>
          </p:cNvSpPr>
          <p:nvPr>
            <p:ph type="title"/>
          </p:nvPr>
        </p:nvSpPr>
        <p:spPr/>
        <p:txBody>
          <a:bodyPr/>
          <a:lstStyle/>
          <a:p>
            <a:r>
              <a:rPr lang="en-US" dirty="0"/>
              <a:t>Three Perspectives of DIKW Hierarchy</a:t>
            </a:r>
          </a:p>
        </p:txBody>
      </p:sp>
      <p:graphicFrame>
        <p:nvGraphicFramePr>
          <p:cNvPr id="4" name="Content Placeholder 3">
            <a:extLst>
              <a:ext uri="{FF2B5EF4-FFF2-40B4-BE49-F238E27FC236}">
                <a16:creationId xmlns:a16="http://schemas.microsoft.com/office/drawing/2014/main" id="{6AB29F60-2B87-4CEA-8235-3AC6994509CC}"/>
              </a:ext>
            </a:extLst>
          </p:cNvPr>
          <p:cNvGraphicFramePr>
            <a:graphicFrameLocks noGrp="1"/>
          </p:cNvGraphicFramePr>
          <p:nvPr>
            <p:ph idx="1"/>
            <p:extLst>
              <p:ext uri="{D42A27DB-BD31-4B8C-83A1-F6EECF244321}">
                <p14:modId xmlns:p14="http://schemas.microsoft.com/office/powerpoint/2010/main" val="1283661149"/>
              </p:ext>
            </p:extLst>
          </p:nvPr>
        </p:nvGraphicFramePr>
        <p:xfrm>
          <a:off x="1968284" y="1679712"/>
          <a:ext cx="9402306" cy="4648764"/>
        </p:xfrm>
        <a:graphic>
          <a:graphicData uri="http://schemas.openxmlformats.org/drawingml/2006/table">
            <a:tbl>
              <a:tblPr firstRow="1" firstCol="1" bandRow="1">
                <a:tableStyleId>{5C22544A-7EE6-4342-B048-85BDC9FD1C3A}</a:tableStyleId>
              </a:tblPr>
              <a:tblGrid>
                <a:gridCol w="1420679">
                  <a:extLst>
                    <a:ext uri="{9D8B030D-6E8A-4147-A177-3AD203B41FA5}">
                      <a16:colId xmlns:a16="http://schemas.microsoft.com/office/drawing/2014/main" val="4128856471"/>
                    </a:ext>
                  </a:extLst>
                </a:gridCol>
                <a:gridCol w="3326969">
                  <a:extLst>
                    <a:ext uri="{9D8B030D-6E8A-4147-A177-3AD203B41FA5}">
                      <a16:colId xmlns:a16="http://schemas.microsoft.com/office/drawing/2014/main" val="2031486902"/>
                    </a:ext>
                  </a:extLst>
                </a:gridCol>
                <a:gridCol w="3117743">
                  <a:extLst>
                    <a:ext uri="{9D8B030D-6E8A-4147-A177-3AD203B41FA5}">
                      <a16:colId xmlns:a16="http://schemas.microsoft.com/office/drawing/2014/main" val="2445730464"/>
                    </a:ext>
                  </a:extLst>
                </a:gridCol>
                <a:gridCol w="1536915">
                  <a:extLst>
                    <a:ext uri="{9D8B030D-6E8A-4147-A177-3AD203B41FA5}">
                      <a16:colId xmlns:a16="http://schemas.microsoft.com/office/drawing/2014/main" val="4073201419"/>
                    </a:ext>
                  </a:extLst>
                </a:gridCol>
              </a:tblGrid>
              <a:tr h="692612">
                <a:tc>
                  <a:txBody>
                    <a:bodyPr/>
                    <a:lstStyle/>
                    <a:p>
                      <a:pPr marL="0" marR="0" algn="just">
                        <a:lnSpc>
                          <a:spcPct val="107000"/>
                        </a:lnSpc>
                        <a:spcBef>
                          <a:spcPts val="0"/>
                        </a:spcBef>
                        <a:spcAft>
                          <a:spcPts val="0"/>
                        </a:spcAft>
                        <a:tabLst>
                          <a:tab pos="0" algn="l"/>
                        </a:tabLst>
                      </a:pPr>
                      <a:r>
                        <a:rPr lang="en-US" sz="1800" dirty="0">
                          <a:effectLst/>
                          <a:latin typeface="+mj-lt"/>
                        </a:rPr>
                        <a:t>DIKW Construct</a:t>
                      </a:r>
                      <a:endParaRPr lang="en-US" sz="2800" i="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0" algn="l"/>
                        </a:tabLst>
                      </a:pPr>
                      <a:r>
                        <a:rPr lang="en-US" sz="1800" dirty="0" err="1">
                          <a:effectLst/>
                          <a:latin typeface="+mj-lt"/>
                        </a:rPr>
                        <a:t>Ackoff</a:t>
                      </a:r>
                      <a:r>
                        <a:rPr lang="en-US" sz="1800" dirty="0">
                          <a:effectLst/>
                          <a:latin typeface="+mj-lt"/>
                        </a:rPr>
                        <a:t> (1989)  </a:t>
                      </a:r>
                      <a:endParaRPr lang="en-US" sz="2800" dirty="0">
                        <a:effectLst/>
                        <a:latin typeface="+mj-lt"/>
                      </a:endParaRPr>
                    </a:p>
                    <a:p>
                      <a:pPr marL="0" marR="0">
                        <a:lnSpc>
                          <a:spcPct val="107000"/>
                        </a:lnSpc>
                        <a:spcBef>
                          <a:spcPts val="0"/>
                        </a:spcBef>
                        <a:spcAft>
                          <a:spcPts val="0"/>
                        </a:spcAft>
                        <a:tabLst>
                          <a:tab pos="0" algn="l"/>
                        </a:tabLst>
                      </a:pPr>
                      <a:r>
                        <a:rPr lang="en-US" sz="1800" dirty="0">
                          <a:effectLst/>
                          <a:latin typeface="+mj-lt"/>
                        </a:rPr>
                        <a:t>- Information processing</a:t>
                      </a:r>
                      <a:endParaRPr lang="en-US" sz="2800" i="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0" algn="l"/>
                        </a:tabLst>
                      </a:pPr>
                      <a:r>
                        <a:rPr lang="en-US" sz="1800" dirty="0">
                          <a:effectLst/>
                          <a:latin typeface="+mj-lt"/>
                        </a:rPr>
                        <a:t>Davenport and </a:t>
                      </a:r>
                      <a:r>
                        <a:rPr lang="en-US" sz="1800" dirty="0" err="1">
                          <a:effectLst/>
                          <a:latin typeface="+mj-lt"/>
                        </a:rPr>
                        <a:t>Prusak</a:t>
                      </a:r>
                      <a:r>
                        <a:rPr lang="en-US" sz="1800" dirty="0">
                          <a:effectLst/>
                          <a:latin typeface="+mj-lt"/>
                        </a:rPr>
                        <a:t> (1998) – Knowledge management</a:t>
                      </a:r>
                      <a:endParaRPr lang="en-US" sz="2800" i="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0" algn="l"/>
                        </a:tabLst>
                      </a:pPr>
                      <a:r>
                        <a:rPr lang="en-US" sz="1800" dirty="0" err="1">
                          <a:effectLst/>
                          <a:latin typeface="+mj-lt"/>
                        </a:rPr>
                        <a:t>Zeleny</a:t>
                      </a:r>
                      <a:r>
                        <a:rPr lang="en-US" sz="1800" dirty="0">
                          <a:effectLst/>
                          <a:latin typeface="+mj-lt"/>
                        </a:rPr>
                        <a:t> (2006)</a:t>
                      </a:r>
                      <a:endParaRPr lang="en-US" sz="2800" i="1"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0440189"/>
                  </a:ext>
                </a:extLst>
              </a:tr>
              <a:tr h="729634">
                <a:tc>
                  <a:txBody>
                    <a:bodyPr/>
                    <a:lstStyle/>
                    <a:p>
                      <a:pPr marL="0" marR="0" algn="just">
                        <a:lnSpc>
                          <a:spcPct val="107000"/>
                        </a:lnSpc>
                        <a:spcBef>
                          <a:spcPts val="0"/>
                        </a:spcBef>
                        <a:spcAft>
                          <a:spcPts val="0"/>
                        </a:spcAft>
                        <a:tabLst>
                          <a:tab pos="0" algn="l"/>
                        </a:tabLst>
                      </a:pPr>
                      <a:r>
                        <a:rPr lang="en-US" sz="1800">
                          <a:effectLst/>
                          <a:latin typeface="+mj-lt"/>
                        </a:rPr>
                        <a:t>Data</a:t>
                      </a:r>
                      <a:endParaRPr lang="en-US" sz="2800" i="1">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mj-lt"/>
                        </a:rPr>
                        <a:t>Symbols</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0" algn="l"/>
                        </a:tabLst>
                      </a:pPr>
                      <a:r>
                        <a:rPr lang="en-US" sz="2000">
                          <a:effectLst/>
                          <a:latin typeface="+mj-lt"/>
                        </a:rPr>
                        <a:t>A set of discrete, objective facts about events</a:t>
                      </a:r>
                      <a:endParaRPr lang="en-US" sz="3200" i="1">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0" algn="l"/>
                        </a:tabLst>
                      </a:pPr>
                      <a:r>
                        <a:rPr lang="en-US" sz="2000">
                          <a:effectLst/>
                          <a:latin typeface="+mj-lt"/>
                        </a:rPr>
                        <a:t>Know nothing</a:t>
                      </a:r>
                      <a:endParaRPr lang="en-US" sz="3200" i="1">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2256832"/>
                  </a:ext>
                </a:extLst>
              </a:tr>
              <a:tr h="1389350">
                <a:tc>
                  <a:txBody>
                    <a:bodyPr/>
                    <a:lstStyle/>
                    <a:p>
                      <a:pPr marL="0" marR="0" algn="just">
                        <a:lnSpc>
                          <a:spcPct val="107000"/>
                        </a:lnSpc>
                        <a:spcBef>
                          <a:spcPts val="0"/>
                        </a:spcBef>
                        <a:spcAft>
                          <a:spcPts val="0"/>
                        </a:spcAft>
                        <a:tabLst>
                          <a:tab pos="0" algn="l"/>
                        </a:tabLst>
                      </a:pPr>
                      <a:r>
                        <a:rPr lang="en-US" sz="1800">
                          <a:effectLst/>
                          <a:latin typeface="+mj-lt"/>
                        </a:rPr>
                        <a:t>Information</a:t>
                      </a:r>
                      <a:endParaRPr lang="en-US" sz="2800" i="1">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mj-lt"/>
                        </a:rPr>
                        <a:t>Data that are processed to be useful; provides answers to who, what, where and when questions</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0" algn="l"/>
                        </a:tabLst>
                      </a:pPr>
                      <a:r>
                        <a:rPr lang="en-US" sz="2000" dirty="0">
                          <a:effectLst/>
                          <a:latin typeface="+mj-lt"/>
                        </a:rPr>
                        <a:t>Data that makes a difference</a:t>
                      </a:r>
                      <a:endParaRPr lang="en-US" sz="3200" i="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0" algn="l"/>
                        </a:tabLst>
                      </a:pPr>
                      <a:r>
                        <a:rPr lang="en-US" sz="2000" dirty="0">
                          <a:effectLst/>
                          <a:latin typeface="+mj-lt"/>
                        </a:rPr>
                        <a:t>Know what</a:t>
                      </a:r>
                      <a:endParaRPr lang="en-US" sz="3200" i="1"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8430352"/>
                  </a:ext>
                </a:extLst>
              </a:tr>
              <a:tr h="729634">
                <a:tc>
                  <a:txBody>
                    <a:bodyPr/>
                    <a:lstStyle/>
                    <a:p>
                      <a:pPr marL="0" marR="0" algn="just">
                        <a:lnSpc>
                          <a:spcPct val="107000"/>
                        </a:lnSpc>
                        <a:spcBef>
                          <a:spcPts val="0"/>
                        </a:spcBef>
                        <a:spcAft>
                          <a:spcPts val="0"/>
                        </a:spcAft>
                        <a:tabLst>
                          <a:tab pos="0" algn="l"/>
                        </a:tabLst>
                      </a:pPr>
                      <a:r>
                        <a:rPr lang="en-US" sz="1800">
                          <a:effectLst/>
                          <a:latin typeface="+mj-lt"/>
                        </a:rPr>
                        <a:t>Knowledge</a:t>
                      </a:r>
                      <a:endParaRPr lang="en-US" sz="2800" i="1">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mj-lt"/>
                        </a:rPr>
                        <a:t>Application of data and information</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0" algn="l"/>
                        </a:tabLst>
                      </a:pPr>
                      <a:r>
                        <a:rPr lang="en-US" sz="2000" dirty="0">
                          <a:effectLst/>
                          <a:latin typeface="+mj-lt"/>
                        </a:rPr>
                        <a:t>Derives from minds at work</a:t>
                      </a:r>
                      <a:endParaRPr lang="en-US" sz="3200" i="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0" algn="l"/>
                        </a:tabLst>
                      </a:pPr>
                      <a:r>
                        <a:rPr lang="en-US" sz="2000" dirty="0">
                          <a:effectLst/>
                          <a:latin typeface="+mj-lt"/>
                        </a:rPr>
                        <a:t>Know how</a:t>
                      </a:r>
                      <a:endParaRPr lang="en-US" sz="3200" i="1"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0305120"/>
                  </a:ext>
                </a:extLst>
              </a:tr>
              <a:tr h="1107534">
                <a:tc>
                  <a:txBody>
                    <a:bodyPr/>
                    <a:lstStyle/>
                    <a:p>
                      <a:pPr marL="0" marR="0" algn="just">
                        <a:lnSpc>
                          <a:spcPct val="107000"/>
                        </a:lnSpc>
                        <a:spcBef>
                          <a:spcPts val="0"/>
                        </a:spcBef>
                        <a:spcAft>
                          <a:spcPts val="0"/>
                        </a:spcAft>
                        <a:tabLst>
                          <a:tab pos="0" algn="l"/>
                        </a:tabLst>
                      </a:pPr>
                      <a:r>
                        <a:rPr lang="en-US" sz="1800">
                          <a:effectLst/>
                          <a:latin typeface="+mj-lt"/>
                        </a:rPr>
                        <a:t>Wisdom</a:t>
                      </a:r>
                      <a:endParaRPr lang="en-US" sz="2800" i="1">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mj-lt"/>
                        </a:rPr>
                        <a:t>Evaluated understanding</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0" algn="l"/>
                        </a:tabLst>
                      </a:pPr>
                      <a:r>
                        <a:rPr lang="en-US" sz="2000" dirty="0">
                          <a:effectLst/>
                          <a:latin typeface="+mj-lt"/>
                        </a:rPr>
                        <a:t>Higher-order concept lumped into knowledge for practical purpose</a:t>
                      </a:r>
                      <a:endParaRPr lang="en-US" sz="3200" i="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0" algn="l"/>
                        </a:tabLst>
                      </a:pPr>
                      <a:r>
                        <a:rPr lang="en-US" sz="2000" dirty="0">
                          <a:effectLst/>
                          <a:latin typeface="+mj-lt"/>
                        </a:rPr>
                        <a:t>Know why</a:t>
                      </a:r>
                      <a:endParaRPr lang="en-US" sz="3200" i="1"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4936844"/>
                  </a:ext>
                </a:extLst>
              </a:tr>
            </a:tbl>
          </a:graphicData>
        </a:graphic>
      </p:graphicFrame>
      <p:sp>
        <p:nvSpPr>
          <p:cNvPr id="3" name="Slide Number Placeholder 2">
            <a:extLst>
              <a:ext uri="{FF2B5EF4-FFF2-40B4-BE49-F238E27FC236}">
                <a16:creationId xmlns:a16="http://schemas.microsoft.com/office/drawing/2014/main" id="{83F4FCE0-D1C4-44E2-BF05-A43F0B3DB01D}"/>
              </a:ext>
            </a:extLst>
          </p:cNvPr>
          <p:cNvSpPr>
            <a:spLocks noGrp="1"/>
          </p:cNvSpPr>
          <p:nvPr>
            <p:ph type="sldNum" sz="quarter" idx="12"/>
          </p:nvPr>
        </p:nvSpPr>
        <p:spPr/>
        <p:txBody>
          <a:bodyPr/>
          <a:lstStyle/>
          <a:p>
            <a:fld id="{42E5DC11-058C-4679-A682-505ED28E9EDA}" type="slidenum">
              <a:rPr lang="en-US" smtClean="0">
                <a:latin typeface="+mj-lt"/>
              </a:rPr>
              <a:t>5</a:t>
            </a:fld>
            <a:endParaRPr lang="en-US">
              <a:latin typeface="+mj-lt"/>
            </a:endParaRPr>
          </a:p>
        </p:txBody>
      </p:sp>
    </p:spTree>
    <p:extLst>
      <p:ext uri="{BB962C8B-B14F-4D97-AF65-F5344CB8AC3E}">
        <p14:creationId xmlns:p14="http://schemas.microsoft.com/office/powerpoint/2010/main" val="317598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9ED0-D020-4A92-AC7D-362D70896C79}"/>
              </a:ext>
            </a:extLst>
          </p:cNvPr>
          <p:cNvSpPr>
            <a:spLocks noGrp="1"/>
          </p:cNvSpPr>
          <p:nvPr>
            <p:ph type="title"/>
          </p:nvPr>
        </p:nvSpPr>
        <p:spPr/>
        <p:txBody>
          <a:bodyPr/>
          <a:lstStyle/>
          <a:p>
            <a:r>
              <a:rPr lang="en-US" dirty="0"/>
              <a:t>Analytics Process in Light of DIKW</a:t>
            </a:r>
          </a:p>
        </p:txBody>
      </p:sp>
      <p:sp>
        <p:nvSpPr>
          <p:cNvPr id="3" name="Slide Number Placeholder 2">
            <a:extLst>
              <a:ext uri="{FF2B5EF4-FFF2-40B4-BE49-F238E27FC236}">
                <a16:creationId xmlns:a16="http://schemas.microsoft.com/office/drawing/2014/main" id="{895769FE-589B-45F4-A0A2-33EAFB1E4BBB}"/>
              </a:ext>
            </a:extLst>
          </p:cNvPr>
          <p:cNvSpPr>
            <a:spLocks noGrp="1"/>
          </p:cNvSpPr>
          <p:nvPr>
            <p:ph type="sldNum" sz="quarter" idx="12"/>
          </p:nvPr>
        </p:nvSpPr>
        <p:spPr/>
        <p:txBody>
          <a:bodyPr/>
          <a:lstStyle/>
          <a:p>
            <a:fld id="{42E5DC11-058C-4679-A682-505ED28E9EDA}" type="slidenum">
              <a:rPr lang="en-US" smtClean="0">
                <a:latin typeface="+mj-lt"/>
              </a:rPr>
              <a:t>6</a:t>
            </a:fld>
            <a:endParaRPr lang="en-US" dirty="0">
              <a:latin typeface="+mj-lt"/>
            </a:endParaRPr>
          </a:p>
        </p:txBody>
      </p:sp>
      <p:pic>
        <p:nvPicPr>
          <p:cNvPr id="6" name="Picture 5">
            <a:extLst>
              <a:ext uri="{FF2B5EF4-FFF2-40B4-BE49-F238E27FC236}">
                <a16:creationId xmlns:a16="http://schemas.microsoft.com/office/drawing/2014/main" id="{2003A425-3996-4033-A4C3-9F98E3899B9A}"/>
              </a:ext>
            </a:extLst>
          </p:cNvPr>
          <p:cNvPicPr>
            <a:picLocks noChangeAspect="1"/>
          </p:cNvPicPr>
          <p:nvPr/>
        </p:nvPicPr>
        <p:blipFill>
          <a:blip r:embed="rId3"/>
          <a:stretch>
            <a:fillRect/>
          </a:stretch>
        </p:blipFill>
        <p:spPr>
          <a:xfrm>
            <a:off x="1716145" y="1565329"/>
            <a:ext cx="9675254" cy="4752663"/>
          </a:xfrm>
          <a:prstGeom prst="rect">
            <a:avLst/>
          </a:prstGeom>
        </p:spPr>
      </p:pic>
    </p:spTree>
    <p:extLst>
      <p:ext uri="{BB962C8B-B14F-4D97-AF65-F5344CB8AC3E}">
        <p14:creationId xmlns:p14="http://schemas.microsoft.com/office/powerpoint/2010/main" val="411220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CA62-6A6F-42CB-8786-D0A5B3708B46}"/>
              </a:ext>
            </a:extLst>
          </p:cNvPr>
          <p:cNvSpPr>
            <a:spLocks noGrp="1"/>
          </p:cNvSpPr>
          <p:nvPr>
            <p:ph type="title"/>
          </p:nvPr>
        </p:nvSpPr>
        <p:spPr/>
        <p:txBody>
          <a:bodyPr/>
          <a:lstStyle/>
          <a:p>
            <a:r>
              <a:rPr lang="en-US" dirty="0"/>
              <a:t>Tacit Knowing (Polanyi, 1966)</a:t>
            </a:r>
          </a:p>
        </p:txBody>
      </p:sp>
      <p:graphicFrame>
        <p:nvGraphicFramePr>
          <p:cNvPr id="5" name="Table 4">
            <a:extLst>
              <a:ext uri="{FF2B5EF4-FFF2-40B4-BE49-F238E27FC236}">
                <a16:creationId xmlns:a16="http://schemas.microsoft.com/office/drawing/2014/main" id="{21794445-A6C6-4F29-A753-17A3C7ABF9D3}"/>
              </a:ext>
            </a:extLst>
          </p:cNvPr>
          <p:cNvGraphicFramePr>
            <a:graphicFrameLocks noGrp="1"/>
          </p:cNvGraphicFramePr>
          <p:nvPr>
            <p:extLst>
              <p:ext uri="{D42A27DB-BD31-4B8C-83A1-F6EECF244321}">
                <p14:modId xmlns:p14="http://schemas.microsoft.com/office/powerpoint/2010/main" val="1601867937"/>
              </p:ext>
            </p:extLst>
          </p:nvPr>
        </p:nvGraphicFramePr>
        <p:xfrm>
          <a:off x="1882912" y="1693701"/>
          <a:ext cx="9089888" cy="4259837"/>
        </p:xfrm>
        <a:graphic>
          <a:graphicData uri="http://schemas.openxmlformats.org/drawingml/2006/table">
            <a:tbl>
              <a:tblPr firstRow="1" bandRow="1">
                <a:tableStyleId>{5C22544A-7EE6-4342-B048-85BDC9FD1C3A}</a:tableStyleId>
              </a:tblPr>
              <a:tblGrid>
                <a:gridCol w="4544944">
                  <a:extLst>
                    <a:ext uri="{9D8B030D-6E8A-4147-A177-3AD203B41FA5}">
                      <a16:colId xmlns:a16="http://schemas.microsoft.com/office/drawing/2014/main" val="3327080506"/>
                    </a:ext>
                  </a:extLst>
                </a:gridCol>
                <a:gridCol w="4544944">
                  <a:extLst>
                    <a:ext uri="{9D8B030D-6E8A-4147-A177-3AD203B41FA5}">
                      <a16:colId xmlns:a16="http://schemas.microsoft.com/office/drawing/2014/main" val="166256951"/>
                    </a:ext>
                  </a:extLst>
                </a:gridCol>
              </a:tblGrid>
              <a:tr h="538007">
                <a:tc>
                  <a:txBody>
                    <a:bodyPr/>
                    <a:lstStyle/>
                    <a:p>
                      <a:r>
                        <a:rPr lang="en-US" sz="2400" dirty="0">
                          <a:latin typeface="+mj-lt"/>
                        </a:rPr>
                        <a:t>Tacit Knowledge</a:t>
                      </a:r>
                    </a:p>
                  </a:txBody>
                  <a:tcPr/>
                </a:tc>
                <a:tc>
                  <a:txBody>
                    <a:bodyPr/>
                    <a:lstStyle/>
                    <a:p>
                      <a:r>
                        <a:rPr lang="en-US" sz="2400" dirty="0">
                          <a:latin typeface="+mj-lt"/>
                        </a:rPr>
                        <a:t>Explicit Knowledge</a:t>
                      </a:r>
                    </a:p>
                  </a:txBody>
                  <a:tcPr/>
                </a:tc>
                <a:extLst>
                  <a:ext uri="{0D108BD9-81ED-4DB2-BD59-A6C34878D82A}">
                    <a16:rowId xmlns:a16="http://schemas.microsoft.com/office/drawing/2014/main" val="324040916"/>
                  </a:ext>
                </a:extLst>
              </a:tr>
              <a:tr h="538007">
                <a:tc>
                  <a:txBody>
                    <a:bodyPr/>
                    <a:lstStyle/>
                    <a:p>
                      <a:r>
                        <a:rPr lang="en-US" sz="2400" dirty="0">
                          <a:latin typeface="+mj-lt"/>
                        </a:rPr>
                        <a:t>Subjective</a:t>
                      </a:r>
                    </a:p>
                  </a:txBody>
                  <a:tcPr/>
                </a:tc>
                <a:tc>
                  <a:txBody>
                    <a:bodyPr/>
                    <a:lstStyle/>
                    <a:p>
                      <a:r>
                        <a:rPr lang="en-US" sz="2400" dirty="0">
                          <a:latin typeface="+mj-lt"/>
                        </a:rPr>
                        <a:t>Objective</a:t>
                      </a:r>
                    </a:p>
                  </a:txBody>
                  <a:tcPr/>
                </a:tc>
                <a:extLst>
                  <a:ext uri="{0D108BD9-81ED-4DB2-BD59-A6C34878D82A}">
                    <a16:rowId xmlns:a16="http://schemas.microsoft.com/office/drawing/2014/main" val="3649553253"/>
                  </a:ext>
                </a:extLst>
              </a:tr>
              <a:tr h="9286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effectLst/>
                          <a:latin typeface="+mj-lt"/>
                        </a:rPr>
                        <a:t>Knowledge of experience (body)</a:t>
                      </a:r>
                    </a:p>
                    <a:p>
                      <a:endParaRPr lang="en-US" sz="2400"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effectLst/>
                          <a:latin typeface="+mj-lt"/>
                        </a:rPr>
                        <a:t>Knowledge of rationality (mind)</a:t>
                      </a:r>
                    </a:p>
                    <a:p>
                      <a:endParaRPr lang="en-US" sz="2400" dirty="0">
                        <a:latin typeface="+mj-lt"/>
                      </a:endParaRPr>
                    </a:p>
                  </a:txBody>
                  <a:tcPr/>
                </a:tc>
                <a:extLst>
                  <a:ext uri="{0D108BD9-81ED-4DB2-BD59-A6C34878D82A}">
                    <a16:rowId xmlns:a16="http://schemas.microsoft.com/office/drawing/2014/main" val="627149427"/>
                  </a:ext>
                </a:extLst>
              </a:tr>
              <a:tr h="13265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effectLst/>
                          <a:latin typeface="+mj-lt"/>
                        </a:rPr>
                        <a:t>Simultaneous knowledge (here and now)</a:t>
                      </a:r>
                    </a:p>
                    <a:p>
                      <a:endParaRPr lang="en-US" sz="2400"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effectLst/>
                          <a:latin typeface="+mj-lt"/>
                        </a:rPr>
                        <a:t>Sequential knowledge (there and then)</a:t>
                      </a:r>
                    </a:p>
                    <a:p>
                      <a:endParaRPr lang="en-US" sz="2400" dirty="0">
                        <a:latin typeface="+mj-lt"/>
                      </a:endParaRPr>
                    </a:p>
                  </a:txBody>
                  <a:tcPr/>
                </a:tc>
                <a:extLst>
                  <a:ext uri="{0D108BD9-81ED-4DB2-BD59-A6C34878D82A}">
                    <a16:rowId xmlns:a16="http://schemas.microsoft.com/office/drawing/2014/main" val="1126003534"/>
                  </a:ext>
                </a:extLst>
              </a:tr>
              <a:tr h="9286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effectLst/>
                          <a:latin typeface="+mj-lt"/>
                        </a:rPr>
                        <a:t>Analog knowledge (practice)</a:t>
                      </a:r>
                      <a:endParaRPr lang="en-US" sz="2400" dirty="0">
                        <a:effectLst/>
                        <a:latin typeface="+mj-lt"/>
                        <a:cs typeface="Times New Roman" panose="02020603050405020304" pitchFamily="18" charset="0"/>
                      </a:endParaRPr>
                    </a:p>
                    <a:p>
                      <a:endParaRPr lang="en-US" sz="2400"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effectLst/>
                          <a:latin typeface="+mj-lt"/>
                        </a:rPr>
                        <a:t>Digital knowledge (theory)</a:t>
                      </a:r>
                      <a:endParaRPr lang="en-US" sz="2400" dirty="0">
                        <a:effectLst/>
                        <a:latin typeface="+mj-lt"/>
                        <a:cs typeface="Times New Roman" panose="02020603050405020304" pitchFamily="18" charset="0"/>
                      </a:endParaRPr>
                    </a:p>
                    <a:p>
                      <a:endParaRPr lang="en-US" sz="2400" dirty="0">
                        <a:latin typeface="+mj-lt"/>
                      </a:endParaRPr>
                    </a:p>
                  </a:txBody>
                  <a:tcPr/>
                </a:tc>
                <a:extLst>
                  <a:ext uri="{0D108BD9-81ED-4DB2-BD59-A6C34878D82A}">
                    <a16:rowId xmlns:a16="http://schemas.microsoft.com/office/drawing/2014/main" val="3264575544"/>
                  </a:ext>
                </a:extLst>
              </a:tr>
            </a:tbl>
          </a:graphicData>
        </a:graphic>
      </p:graphicFrame>
      <p:sp>
        <p:nvSpPr>
          <p:cNvPr id="3" name="Slide Number Placeholder 2">
            <a:extLst>
              <a:ext uri="{FF2B5EF4-FFF2-40B4-BE49-F238E27FC236}">
                <a16:creationId xmlns:a16="http://schemas.microsoft.com/office/drawing/2014/main" id="{3CB119B9-8085-4DAA-86C2-53426A91FBB1}"/>
              </a:ext>
            </a:extLst>
          </p:cNvPr>
          <p:cNvSpPr>
            <a:spLocks noGrp="1"/>
          </p:cNvSpPr>
          <p:nvPr>
            <p:ph type="sldNum" sz="quarter" idx="12"/>
          </p:nvPr>
        </p:nvSpPr>
        <p:spPr/>
        <p:txBody>
          <a:bodyPr/>
          <a:lstStyle/>
          <a:p>
            <a:fld id="{42E5DC11-058C-4679-A682-505ED28E9EDA}" type="slidenum">
              <a:rPr lang="en-US" smtClean="0">
                <a:latin typeface="+mj-lt"/>
              </a:rPr>
              <a:t>7</a:t>
            </a:fld>
            <a:endParaRPr lang="en-US" dirty="0">
              <a:latin typeface="+mj-lt"/>
            </a:endParaRPr>
          </a:p>
        </p:txBody>
      </p:sp>
    </p:spTree>
    <p:extLst>
      <p:ext uri="{BB962C8B-B14F-4D97-AF65-F5344CB8AC3E}">
        <p14:creationId xmlns:p14="http://schemas.microsoft.com/office/powerpoint/2010/main" val="218415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B5AB-2492-4257-A84A-6312BC7B8F61}"/>
              </a:ext>
            </a:extLst>
          </p:cNvPr>
          <p:cNvSpPr>
            <a:spLocks noGrp="1"/>
          </p:cNvSpPr>
          <p:nvPr>
            <p:ph type="title"/>
          </p:nvPr>
        </p:nvSpPr>
        <p:spPr/>
        <p:txBody>
          <a:bodyPr/>
          <a:lstStyle/>
          <a:p>
            <a:r>
              <a:rPr lang="en-US" dirty="0"/>
              <a:t>Knowledge Conversion (Nonaka &amp; Takeuchi,1995)</a:t>
            </a:r>
          </a:p>
        </p:txBody>
      </p:sp>
      <p:sp>
        <p:nvSpPr>
          <p:cNvPr id="3" name="Slide Number Placeholder 2">
            <a:extLst>
              <a:ext uri="{FF2B5EF4-FFF2-40B4-BE49-F238E27FC236}">
                <a16:creationId xmlns:a16="http://schemas.microsoft.com/office/drawing/2014/main" id="{6E553EA1-FEA3-4E74-9585-4C9B97E9EB2C}"/>
              </a:ext>
            </a:extLst>
          </p:cNvPr>
          <p:cNvSpPr>
            <a:spLocks noGrp="1"/>
          </p:cNvSpPr>
          <p:nvPr>
            <p:ph type="sldNum" sz="quarter" idx="12"/>
          </p:nvPr>
        </p:nvSpPr>
        <p:spPr/>
        <p:txBody>
          <a:bodyPr/>
          <a:lstStyle/>
          <a:p>
            <a:fld id="{42E5DC11-058C-4679-A682-505ED28E9EDA}" type="slidenum">
              <a:rPr lang="en-US" smtClean="0">
                <a:latin typeface="+mj-lt"/>
              </a:rPr>
              <a:t>8</a:t>
            </a:fld>
            <a:endParaRPr lang="en-US" dirty="0">
              <a:latin typeface="+mj-lt"/>
            </a:endParaRPr>
          </a:p>
        </p:txBody>
      </p:sp>
      <p:pic>
        <p:nvPicPr>
          <p:cNvPr id="8" name="Picture 7">
            <a:extLst>
              <a:ext uri="{FF2B5EF4-FFF2-40B4-BE49-F238E27FC236}">
                <a16:creationId xmlns:a16="http://schemas.microsoft.com/office/drawing/2014/main" id="{AF13408B-2F9A-44D4-A214-E9A57D299EC0}"/>
              </a:ext>
            </a:extLst>
          </p:cNvPr>
          <p:cNvPicPr>
            <a:picLocks noChangeAspect="1"/>
          </p:cNvPicPr>
          <p:nvPr/>
        </p:nvPicPr>
        <p:blipFill>
          <a:blip r:embed="rId3"/>
          <a:stretch>
            <a:fillRect/>
          </a:stretch>
        </p:blipFill>
        <p:spPr>
          <a:xfrm>
            <a:off x="3484277" y="1963503"/>
            <a:ext cx="4889416" cy="4590686"/>
          </a:xfrm>
          <a:prstGeom prst="rect">
            <a:avLst/>
          </a:prstGeom>
        </p:spPr>
      </p:pic>
    </p:spTree>
    <p:extLst>
      <p:ext uri="{BB962C8B-B14F-4D97-AF65-F5344CB8AC3E}">
        <p14:creationId xmlns:p14="http://schemas.microsoft.com/office/powerpoint/2010/main" val="55314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B292-8659-43E7-8B53-F04336F3A5C4}"/>
              </a:ext>
            </a:extLst>
          </p:cNvPr>
          <p:cNvSpPr>
            <a:spLocks noGrp="1"/>
          </p:cNvSpPr>
          <p:nvPr>
            <p:ph type="title"/>
          </p:nvPr>
        </p:nvSpPr>
        <p:spPr>
          <a:xfrm>
            <a:off x="970931" y="2313425"/>
            <a:ext cx="3229109" cy="1280890"/>
          </a:xfrm>
        </p:spPr>
        <p:txBody>
          <a:bodyPr>
            <a:normAutofit fontScale="90000"/>
          </a:bodyPr>
          <a:lstStyle/>
          <a:p>
            <a:r>
              <a:rPr lang="en-US" dirty="0"/>
              <a:t>Knowledge Conversion Applied to Data Analytics Process</a:t>
            </a:r>
          </a:p>
        </p:txBody>
      </p:sp>
      <p:pic>
        <p:nvPicPr>
          <p:cNvPr id="5" name="Content Placeholder 4">
            <a:extLst>
              <a:ext uri="{FF2B5EF4-FFF2-40B4-BE49-F238E27FC236}">
                <a16:creationId xmlns:a16="http://schemas.microsoft.com/office/drawing/2014/main" id="{7D3B60E5-E50D-43ED-84F0-FEC52C28047A}"/>
              </a:ext>
            </a:extLst>
          </p:cNvPr>
          <p:cNvPicPr>
            <a:picLocks noGrp="1" noChangeAspect="1"/>
          </p:cNvPicPr>
          <p:nvPr>
            <p:ph idx="1"/>
          </p:nvPr>
        </p:nvPicPr>
        <p:blipFill>
          <a:blip r:embed="rId3"/>
          <a:stretch>
            <a:fillRect/>
          </a:stretch>
        </p:blipFill>
        <p:spPr>
          <a:xfrm>
            <a:off x="4515175" y="451572"/>
            <a:ext cx="6953573" cy="6090542"/>
          </a:xfrm>
          <a:prstGeom prst="rect">
            <a:avLst/>
          </a:prstGeom>
        </p:spPr>
      </p:pic>
      <p:sp>
        <p:nvSpPr>
          <p:cNvPr id="4" name="Slide Number Placeholder 3">
            <a:extLst>
              <a:ext uri="{FF2B5EF4-FFF2-40B4-BE49-F238E27FC236}">
                <a16:creationId xmlns:a16="http://schemas.microsoft.com/office/drawing/2014/main" id="{2E3486E9-CD1E-4852-899C-ED403978C3DF}"/>
              </a:ext>
            </a:extLst>
          </p:cNvPr>
          <p:cNvSpPr>
            <a:spLocks noGrp="1"/>
          </p:cNvSpPr>
          <p:nvPr>
            <p:ph type="sldNum" sz="quarter" idx="12"/>
          </p:nvPr>
        </p:nvSpPr>
        <p:spPr>
          <a:xfrm>
            <a:off x="531812" y="787782"/>
            <a:ext cx="779767" cy="365125"/>
          </a:xfrm>
        </p:spPr>
        <p:txBody>
          <a:bodyPr/>
          <a:lstStyle/>
          <a:p>
            <a:fld id="{42E5DC11-058C-4679-A682-505ED28E9EDA}" type="slidenum">
              <a:rPr lang="en-US" smtClean="0">
                <a:latin typeface="+mj-lt"/>
              </a:rPr>
              <a:t>9</a:t>
            </a:fld>
            <a:endParaRPr lang="en-US" dirty="0">
              <a:latin typeface="+mj-lt"/>
            </a:endParaRPr>
          </a:p>
        </p:txBody>
      </p:sp>
    </p:spTree>
    <p:extLst>
      <p:ext uri="{BB962C8B-B14F-4D97-AF65-F5344CB8AC3E}">
        <p14:creationId xmlns:p14="http://schemas.microsoft.com/office/powerpoint/2010/main" val="4240184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1745</TotalTime>
  <Words>1860</Words>
  <Application>Microsoft Office PowerPoint</Application>
  <PresentationFormat>Widescreen</PresentationFormat>
  <Paragraphs>159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 3</vt:lpstr>
      <vt:lpstr>Wisp</vt:lpstr>
      <vt:lpstr>Integrating Data Analytics &amp; Knowledge Management  - A Conceptual Model</vt:lpstr>
      <vt:lpstr>Many Synonyms for Data Analytics</vt:lpstr>
      <vt:lpstr>Two Definitions of KM</vt:lpstr>
      <vt:lpstr>DIKW Hierarchy (Rowley, 2007)</vt:lpstr>
      <vt:lpstr>Three Perspectives of DIKW Hierarchy</vt:lpstr>
      <vt:lpstr>Analytics Process in Light of DIKW</vt:lpstr>
      <vt:lpstr>Tacit Knowing (Polanyi, 1966)</vt:lpstr>
      <vt:lpstr>Knowledge Conversion (Nonaka &amp; Takeuchi,1995)</vt:lpstr>
      <vt:lpstr>Knowledge Conversion Applied to Data Analytics Process</vt:lpstr>
      <vt:lpstr>Conclusions</vt:lpstr>
      <vt:lpstr>Implications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Data Analytics and Knowledge Management</dc:title>
  <dc:creator>Wang, Jay</dc:creator>
  <cp:lastModifiedBy>Chaojie Wang</cp:lastModifiedBy>
  <cp:revision>75</cp:revision>
  <cp:lastPrinted>2018-09-07T12:11:42Z</cp:lastPrinted>
  <dcterms:created xsi:type="dcterms:W3CDTF">2018-09-02T17:33:10Z</dcterms:created>
  <dcterms:modified xsi:type="dcterms:W3CDTF">2018-10-03T12:29:16Z</dcterms:modified>
</cp:coreProperties>
</file>