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0" r:id="rId8"/>
    <p:sldId id="267" r:id="rId9"/>
    <p:sldId id="261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A3CD2-1A91-131B-43F2-B2F54BFBE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5A0DE-76DC-7684-95BF-0F77E8D7D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CBD95-4A2B-3AF9-9F2B-E663E1A0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1BFFC-EC67-6A66-2E98-E66F5A4A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B6A41-25D0-3EC5-426F-FC336364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ED28-EEEE-0D26-352B-6CE6E7FC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00719D-0D1A-F5A7-54E7-226F4FF26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3C927-5279-FD60-C728-45E6CE38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EE05F-CA02-F00A-383C-35EEC790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A67FC-6D9C-E5BC-5BC0-3F628E23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E4BB68-B05B-8AB0-3EC1-3F026F09A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72581-8982-873E-8462-FD4671983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E9634-08C3-6ABD-5C34-21EDDEDA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19CC6-4B27-C0EC-46F4-0645AC16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D42B9-80A2-D0A1-574A-934C334A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04FDA-75DB-7D93-DED4-28F0CD37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9A900-B920-F1DB-CCFF-3CC2BC51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CC017-0445-CD97-268E-385C4F30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237A-00D2-A3A7-89A5-40296411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1AC54-9CBE-6E95-9C6F-1F8CC8FF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3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0E23B-FB46-9CE9-68B1-605583E8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08F79-A965-8E6A-7631-D88B33D6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CA7EF-A7B4-058F-3E64-589BC8CA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E91EC-D395-4F61-E0CE-FFAD104D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72406-34CA-007F-029A-9EA6F73B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5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0826A-F40B-7885-2546-6E4EDA4C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64074-9FD6-861B-1FCF-F934F41EF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D7D36-0116-D508-A4C4-EE285E20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2C6A4-0214-79B9-842E-B34388F2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3D73D-586E-303A-79DF-4A4154E6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0487D-F3EF-4724-C6DC-E01409D5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7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AA88-8738-76E0-D289-E783B3E6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DCBD8-8625-E0F5-E79A-BA0CD047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787F1-555F-AE9C-3D21-58C2970B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F73862-2127-4C1D-370F-C98EB6EB9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024F7-FC87-68D2-39FE-7EF913FEA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913CA-CF5B-2A40-154A-3B00B9CD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1E69E0-B93C-F86A-B725-7E13730B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2FFD7-4DF4-607B-4B9F-A7D7B7C3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0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07650-06C4-4422-DF22-8835B64E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B79DF-F925-D3AC-88DD-79F43403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2FBC7F-557B-044E-8437-B6C2AE7D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3D3D93-E11F-D249-4D7D-62BEDB4C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7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BF6066-A9B7-F1F2-864B-BB2D991B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9D3592-78DC-7C00-54F5-C6A90F8A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2F0A8-6CDE-33F9-3C93-79CBB8F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1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BBDD6-5175-35B3-E825-3F4CE48F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1A329-5C73-8499-6747-A3B9A559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0CBFA-84D3-698C-9D7B-21CA0541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C56851-5100-60A9-4B52-04302BF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99E14-B315-FD93-D1D2-36F58F0E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FC708-5ACC-DED4-B410-2FC0D8E9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B219-7DC2-089E-76BB-59FFBB83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CE6409-A454-DCEB-B430-4DF5ED275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0CA48-CABC-174C-7378-2BD0C9B1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C05E9-5C02-E7F1-7FBE-72F68EA4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914EC-4E57-0B45-C7C2-48F5705A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16D53-C30F-69A4-2F59-33B880B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5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F8F83-C858-E3A8-B40E-8F3336E1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A71F8-23FB-9A33-4B37-DC047FA5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3B45C-12B6-9BE8-AA78-0BE0D17A6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C2B7E-4153-D26C-95FB-2EBC11739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262E5-2674-98FC-32CC-EAD21B6B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cjang/hh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60A0-6571-AB11-3C38-45ECC1D0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756"/>
            <a:ext cx="9144000" cy="2387600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3: </a:t>
            </a:r>
            <a:r>
              <a:rPr lang="ko-KR" altLang="en-US" b="1" dirty="0"/>
              <a:t>여러가지 분포와 순열 검정</a:t>
            </a:r>
          </a:p>
        </p:txBody>
      </p:sp>
    </p:spTree>
    <p:extLst>
      <p:ext uri="{BB962C8B-B14F-4D97-AF65-F5344CB8AC3E}">
        <p14:creationId xmlns:p14="http://schemas.microsoft.com/office/powerpoint/2010/main" val="188120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C315838-6142-A522-5693-E16E47DD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순열검정 </a:t>
            </a:r>
            <a:r>
              <a:rPr lang="en-US" altLang="ko-KR" b="1" dirty="0"/>
              <a:t>: Answer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E32806-8CCA-B2C7-EA91-FD1E66EC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7" y="1437132"/>
            <a:ext cx="5747334" cy="46159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66F5F0-8E59-5DCC-7C8A-38417EEB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26" y="1423221"/>
            <a:ext cx="6186874" cy="462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9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0E0C34-F72A-56A5-957C-DCAB559853AA}"/>
              </a:ext>
            </a:extLst>
          </p:cNvPr>
          <p:cNvSpPr txBox="1"/>
          <p:nvPr/>
        </p:nvSpPr>
        <p:spPr>
          <a:xfrm>
            <a:off x="1099458" y="653144"/>
            <a:ext cx="1054825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hlinkClick r:id="rId2"/>
              </a:rPr>
              <a:t>https://github.com/wcjang/hhi</a:t>
            </a:r>
            <a:endParaRPr lang="en-US" altLang="ko-KR" sz="3600" dirty="0"/>
          </a:p>
          <a:p>
            <a:endParaRPr lang="en-US" altLang="ko-KR" sz="3600" dirty="0"/>
          </a:p>
          <a:p>
            <a:pPr marL="685800" indent="-685800">
              <a:buFont typeface="Wingdings" panose="05000000000000000000" pitchFamily="2" charset="2"/>
              <a:buChar char="è"/>
            </a:pPr>
            <a:r>
              <a:rPr lang="en-US" altLang="ko-KR" sz="3600" dirty="0"/>
              <a:t>Day 2 -&gt; </a:t>
            </a:r>
            <a:r>
              <a:rPr lang="ko-KR" altLang="en-US" sz="3600" dirty="0"/>
              <a:t>실습자료</a:t>
            </a:r>
            <a:endParaRPr lang="en-US" altLang="ko-KR" sz="3600" dirty="0"/>
          </a:p>
          <a:p>
            <a:pPr marL="685800" indent="-685800">
              <a:buFont typeface="Wingdings" panose="05000000000000000000" pitchFamily="2" charset="2"/>
              <a:buChar char="è"/>
            </a:pPr>
            <a:endParaRPr lang="en-US" altLang="ko-KR" sz="3600" dirty="0"/>
          </a:p>
          <a:p>
            <a:r>
              <a:rPr lang="en-US" altLang="ko-KR" sz="3600" dirty="0">
                <a:latin typeface="+mj-ea"/>
                <a:ea typeface="+mj-ea"/>
              </a:rPr>
              <a:t>	</a:t>
            </a:r>
            <a:r>
              <a:rPr lang="ko-KR" altLang="en-US" sz="3600" dirty="0">
                <a:latin typeface="+mj-ea"/>
                <a:ea typeface="+mj-ea"/>
              </a:rPr>
              <a:t>실습</a:t>
            </a:r>
            <a:r>
              <a:rPr lang="en-US" altLang="ko-KR" sz="3600" dirty="0">
                <a:latin typeface="+mj-ea"/>
                <a:ea typeface="+mj-ea"/>
              </a:rPr>
              <a:t>3.PDF</a:t>
            </a:r>
            <a:endParaRPr lang="en-US" altLang="ko-KR" sz="3600" dirty="0"/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2024chapter2_2.ipynb, </a:t>
            </a:r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2024chapter3_1.ipynb, </a:t>
            </a:r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Web_page_data.csv</a:t>
            </a:r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Sp500_data.csv.gz.</a:t>
            </a:r>
          </a:p>
        </p:txBody>
      </p:sp>
    </p:spTree>
    <p:extLst>
      <p:ext uri="{BB962C8B-B14F-4D97-AF65-F5344CB8AC3E}">
        <p14:creationId xmlns:p14="http://schemas.microsoft.com/office/powerpoint/2010/main" val="42507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1447B-20FC-B36D-87D5-0A909686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6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멘델의</a:t>
            </a:r>
            <a:r>
              <a:rPr lang="ko-KR" altLang="en-US" b="1" dirty="0"/>
              <a:t> 유전법칙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A8CE0-5317-3DDF-CDB3-5D93A5A0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38" y="1730830"/>
            <a:ext cx="10702962" cy="4903561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멘델은</a:t>
            </a:r>
            <a:r>
              <a:rPr lang="ko-KR" altLang="en-US" dirty="0">
                <a:latin typeface="+mn-ea"/>
              </a:rPr>
              <a:t> 강낭콩이 우성의 모양을 가진 경우는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-c, c-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i-i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i</a:t>
            </a:r>
            <a:r>
              <a:rPr lang="ko-KR" altLang="en-US" dirty="0">
                <a:latin typeface="+mn-ea"/>
              </a:rPr>
              <a:t>는 우성</a:t>
            </a:r>
            <a:r>
              <a:rPr lang="en-US" altLang="ko-KR" dirty="0">
                <a:latin typeface="+mn-ea"/>
              </a:rPr>
              <a:t>, c</a:t>
            </a:r>
            <a:r>
              <a:rPr lang="ko-KR" altLang="en-US" dirty="0">
                <a:latin typeface="+mn-ea"/>
              </a:rPr>
              <a:t>는 열성 유전자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라고 생각했고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중 </a:t>
            </a:r>
            <a:r>
              <a:rPr lang="en-US" altLang="ko-KR" dirty="0" err="1">
                <a:latin typeface="+mn-ea"/>
              </a:rPr>
              <a:t>i-i</a:t>
            </a:r>
            <a:r>
              <a:rPr lang="ko-KR" altLang="en-US" dirty="0">
                <a:latin typeface="+mn-ea"/>
              </a:rPr>
              <a:t>의 비율이 </a:t>
            </a:r>
            <a:r>
              <a:rPr lang="en-US" altLang="ko-KR" dirty="0">
                <a:latin typeface="+mn-ea"/>
              </a:rPr>
              <a:t>1/3</a:t>
            </a:r>
            <a:r>
              <a:rPr lang="ko-KR" altLang="en-US" dirty="0">
                <a:latin typeface="+mn-ea"/>
              </a:rPr>
              <a:t>이 되어야 한다고 생각했다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 err="1">
                <a:latin typeface="+mn-ea"/>
              </a:rPr>
              <a:t>멘델의</a:t>
            </a:r>
            <a:r>
              <a:rPr lang="ko-KR" altLang="en-US" b="1" dirty="0">
                <a:latin typeface="+mn-ea"/>
              </a:rPr>
              <a:t> 가정</a:t>
            </a:r>
            <a:r>
              <a:rPr lang="en-US" altLang="ko-KR" b="1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이를 증명하기 위해 강낭콩 중 </a:t>
            </a:r>
            <a:r>
              <a:rPr lang="ko-KR" altLang="en-US" dirty="0" err="1">
                <a:latin typeface="+mn-ea"/>
              </a:rPr>
              <a:t>부푼모양</a:t>
            </a:r>
            <a:r>
              <a:rPr lang="en-US" altLang="ko-KR" dirty="0">
                <a:latin typeface="+mn-ea"/>
              </a:rPr>
              <a:t>(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우성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유전자가 발현된 강낭콩을 </a:t>
            </a:r>
            <a:r>
              <a:rPr lang="en-US" altLang="ko-KR" dirty="0">
                <a:latin typeface="+mn-ea"/>
              </a:rPr>
              <a:t>600</a:t>
            </a:r>
            <a:r>
              <a:rPr lang="ko-KR" altLang="en-US" dirty="0">
                <a:latin typeface="+mn-ea"/>
              </a:rPr>
              <a:t>개 임의로 선정했다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하지만 육안으로는 우성인 모양을 가진 완두콩이 실제로 어떤 형질을 가졌는지 알 수 없으므로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멘델은</a:t>
            </a:r>
            <a:r>
              <a:rPr lang="ko-KR" altLang="en-US" dirty="0">
                <a:latin typeface="+mn-ea"/>
              </a:rPr>
              <a:t> 완두콩을 자신과 스스로 </a:t>
            </a:r>
            <a:r>
              <a:rPr lang="ko-KR" altLang="en-US" dirty="0" err="1">
                <a:latin typeface="+mn-ea"/>
              </a:rPr>
              <a:t>교배시켜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각각 </a:t>
            </a:r>
            <a:r>
              <a:rPr lang="en-US" altLang="ko-KR" b="1" dirty="0">
                <a:latin typeface="+mn-ea"/>
              </a:rPr>
              <a:t>10</a:t>
            </a:r>
            <a:r>
              <a:rPr lang="ko-KR" altLang="en-US" b="1" dirty="0">
                <a:latin typeface="+mn-ea"/>
              </a:rPr>
              <a:t>개의 자손을 만든 후</a:t>
            </a:r>
            <a:r>
              <a:rPr lang="en-US" altLang="ko-KR" b="1" dirty="0">
                <a:latin typeface="+mn-ea"/>
              </a:rPr>
              <a:t>, 10</a:t>
            </a:r>
            <a:r>
              <a:rPr lang="ko-KR" altLang="en-US" b="1" dirty="0">
                <a:latin typeface="+mn-ea"/>
              </a:rPr>
              <a:t>개 모두 우성일 경우 모체 완두콩이 </a:t>
            </a:r>
            <a:r>
              <a:rPr lang="en-US" altLang="ko-KR" b="1" dirty="0" err="1">
                <a:latin typeface="+mn-ea"/>
              </a:rPr>
              <a:t>i-i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유전자를 가지고 있는 것으로 간주하였다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9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C55E8F0-2287-F319-5105-060DD890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040"/>
            <a:ext cx="11765017" cy="120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C6F012-FF67-0C11-E77B-1A9786260E10}"/>
              </a:ext>
            </a:extLst>
          </p:cNvPr>
          <p:cNvSpPr txBox="1"/>
          <p:nvPr/>
        </p:nvSpPr>
        <p:spPr>
          <a:xfrm>
            <a:off x="555171" y="2722873"/>
            <a:ext cx="122028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멘델에</a:t>
            </a:r>
            <a:r>
              <a:rPr lang="ko-KR" altLang="en-US" sz="2400" dirty="0"/>
              <a:t> 따르면 </a:t>
            </a:r>
            <a:r>
              <a:rPr lang="en-US" altLang="ko-KR" sz="2400" dirty="0"/>
              <a:t>600</a:t>
            </a:r>
            <a:r>
              <a:rPr lang="ko-KR" altLang="en-US" sz="2400" dirty="0"/>
              <a:t>개의 우성이 발현된</a:t>
            </a:r>
            <a:r>
              <a:rPr lang="en-US" altLang="ko-KR" sz="2400" dirty="0"/>
              <a:t>( c-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-c, </a:t>
            </a:r>
            <a:r>
              <a:rPr lang="en-US" altLang="ko-KR" sz="2400" dirty="0" err="1"/>
              <a:t>i-i</a:t>
            </a:r>
            <a:r>
              <a:rPr lang="en-US" altLang="ko-KR" sz="2400" dirty="0"/>
              <a:t>) </a:t>
            </a:r>
            <a:r>
              <a:rPr lang="ko-KR" altLang="en-US" sz="2400" dirty="0"/>
              <a:t>중 </a:t>
            </a:r>
            <a:r>
              <a:rPr lang="en-US" altLang="ko-KR" sz="2400" dirty="0" err="1"/>
              <a:t>i-i</a:t>
            </a:r>
            <a:r>
              <a:rPr lang="ko-KR" altLang="en-US" sz="2400" dirty="0"/>
              <a:t>의 유전자를 가진 비율이 </a:t>
            </a:r>
            <a:r>
              <a:rPr lang="en-US" altLang="ko-KR" sz="2400" dirty="0"/>
              <a:t>201/600</a:t>
            </a:r>
            <a:r>
              <a:rPr lang="ko-KR" altLang="en-US" sz="2400" dirty="0"/>
              <a:t>으로 거의 </a:t>
            </a:r>
            <a:r>
              <a:rPr lang="en-US" altLang="ko-KR" sz="2400" dirty="0"/>
              <a:t>1/3</a:t>
            </a:r>
            <a:r>
              <a:rPr lang="ko-KR" altLang="en-US" sz="2400" dirty="0"/>
              <a:t>에 일치하였다는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우리는 수업시간에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멘델의</a:t>
            </a:r>
            <a:r>
              <a:rPr lang="ko-KR" altLang="en-US" sz="2400" dirty="0"/>
              <a:t> 가정 하에서 실제로 </a:t>
            </a:r>
            <a:r>
              <a:rPr lang="en-US" altLang="ko-KR" sz="2400" dirty="0" err="1"/>
              <a:t>i-i</a:t>
            </a:r>
            <a:r>
              <a:rPr lang="ko-KR" altLang="en-US" sz="2400" dirty="0"/>
              <a:t>가 관측될 </a:t>
            </a:r>
            <a:r>
              <a:rPr lang="ko-KR" altLang="en-US" sz="2400" dirty="0" err="1"/>
              <a:t>기댓값은</a:t>
            </a:r>
            <a:r>
              <a:rPr lang="ko-KR" altLang="en-US" sz="2400" dirty="0"/>
              <a:t> </a:t>
            </a:r>
            <a:r>
              <a:rPr lang="en-US" altLang="ko-KR" sz="2400" dirty="0"/>
              <a:t>224</a:t>
            </a:r>
            <a:r>
              <a:rPr lang="ko-KR" altLang="en-US" sz="2400" dirty="0"/>
              <a:t>임을 보였고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실제 이 모델 하에서 </a:t>
            </a:r>
            <a:r>
              <a:rPr lang="ko-KR" altLang="en-US" sz="2400" dirty="0" err="1"/>
              <a:t>멘델이</a:t>
            </a:r>
            <a:r>
              <a:rPr lang="ko-KR" altLang="en-US" sz="2400" dirty="0"/>
              <a:t> </a:t>
            </a:r>
            <a:r>
              <a:rPr lang="en-US" altLang="ko-KR" sz="2400" dirty="0"/>
              <a:t>201</a:t>
            </a:r>
            <a:r>
              <a:rPr lang="ko-KR" altLang="en-US" sz="2400" dirty="0"/>
              <a:t>개를 관측할 확률은 </a:t>
            </a:r>
            <a:r>
              <a:rPr lang="en-US" altLang="ko-KR" sz="2400" dirty="0"/>
              <a:t>0.05</a:t>
            </a:r>
            <a:r>
              <a:rPr lang="ko-KR" altLang="en-US" sz="2400" dirty="0"/>
              <a:t>임을 보였다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C371361-FA02-BE84-3FB3-0816149E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6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멘델의</a:t>
            </a:r>
            <a:r>
              <a:rPr lang="ko-KR" altLang="en-US" b="1" dirty="0"/>
              <a:t> 유전법칙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26565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3F55C-9FED-74CB-FEE9-6C567395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58080"/>
            <a:ext cx="12131472" cy="27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2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74FE8-2F31-1D36-3B13-FC868B93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ANSWER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2F1A4-D2F7-8B43-00A8-E9EC18C7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8"/>
            <a:ext cx="10515600" cy="486908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멘델의</a:t>
            </a:r>
            <a:r>
              <a:rPr lang="ko-KR" altLang="en-US" dirty="0"/>
              <a:t> 가정 하에서</a:t>
            </a:r>
            <a:r>
              <a:rPr lang="en-US" altLang="ko-KR" dirty="0"/>
              <a:t>, 600</a:t>
            </a:r>
            <a:r>
              <a:rPr lang="ko-KR" altLang="en-US" dirty="0"/>
              <a:t>개 중 유전자가 </a:t>
            </a:r>
            <a:r>
              <a:rPr lang="en-US" altLang="ko-KR" dirty="0"/>
              <a:t>c-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-c, </a:t>
            </a:r>
            <a:r>
              <a:rPr lang="en-US" altLang="ko-KR" dirty="0" err="1"/>
              <a:t>i-i</a:t>
            </a:r>
            <a:r>
              <a:rPr lang="en-US" altLang="ko-KR" dirty="0"/>
              <a:t> </a:t>
            </a:r>
            <a:r>
              <a:rPr lang="ko-KR" altLang="en-US" dirty="0"/>
              <a:t>인 강낭콩은 각각 </a:t>
            </a:r>
            <a:r>
              <a:rPr lang="en-US" altLang="ko-KR" dirty="0"/>
              <a:t>200</a:t>
            </a:r>
            <a:r>
              <a:rPr lang="ko-KR" altLang="en-US" dirty="0"/>
              <a:t>개 씩이다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유전자가 </a:t>
            </a:r>
            <a:r>
              <a:rPr lang="en-US" altLang="ko-KR" dirty="0" err="1"/>
              <a:t>i-i</a:t>
            </a:r>
            <a:r>
              <a:rPr lang="ko-KR" altLang="en-US" dirty="0"/>
              <a:t>인 강낭콩의 자손은 반드시 우성형질이 발현된다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유전자가 </a:t>
            </a:r>
            <a:r>
              <a:rPr lang="en-US" altLang="ko-KR" dirty="0"/>
              <a:t>c-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i</a:t>
            </a:r>
            <a:r>
              <a:rPr lang="en-US" altLang="ko-KR" dirty="0"/>
              <a:t>-c</a:t>
            </a:r>
            <a:r>
              <a:rPr lang="ko-KR" altLang="en-US" dirty="0"/>
              <a:t>인 강낭콩의 자손은</a:t>
            </a:r>
            <a:r>
              <a:rPr lang="en-US" altLang="ko-KR" dirty="0"/>
              <a:t>, ¾</a:t>
            </a:r>
            <a:r>
              <a:rPr lang="ko-KR" altLang="en-US" dirty="0"/>
              <a:t>확률로 우성형질이 발현된다</a:t>
            </a:r>
            <a:r>
              <a:rPr lang="en-US" altLang="ko-KR" dirty="0"/>
              <a:t>. (</a:t>
            </a:r>
            <a:r>
              <a:rPr lang="ko-KR" altLang="en-US" dirty="0"/>
              <a:t>자손의 유전자가 </a:t>
            </a:r>
            <a:r>
              <a:rPr lang="en-US" altLang="ko-KR" dirty="0"/>
              <a:t>c-c</a:t>
            </a:r>
            <a:r>
              <a:rPr lang="ko-KR" altLang="en-US" dirty="0"/>
              <a:t>인 경우를 제외한 세 경우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즉</a:t>
            </a:r>
            <a:r>
              <a:rPr lang="en-US" altLang="ko-KR" dirty="0"/>
              <a:t>, c-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i</a:t>
            </a:r>
            <a:r>
              <a:rPr lang="en-US" altLang="ko-KR" dirty="0"/>
              <a:t>-c </a:t>
            </a:r>
            <a:r>
              <a:rPr lang="ko-KR" altLang="en-US" dirty="0"/>
              <a:t>유전자를 가지고 있는 강낭콩의 </a:t>
            </a:r>
            <a:r>
              <a:rPr lang="en-US" altLang="ko-KR" dirty="0"/>
              <a:t>10</a:t>
            </a:r>
            <a:r>
              <a:rPr lang="ko-KR" altLang="en-US" dirty="0"/>
              <a:t>개의 자손 중 우성형질을 나타내는 자손의 개수는 </a:t>
            </a:r>
            <a:r>
              <a:rPr lang="en-US" altLang="ko-KR" dirty="0"/>
              <a:t>Binomial(10, ¾)</a:t>
            </a:r>
            <a:r>
              <a:rPr lang="ko-KR" altLang="en-US" dirty="0"/>
              <a:t>를 따르게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831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8F64A92-DDA2-8F67-738D-98EFD26E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Answer (a)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991057-81B4-2B89-577D-F890879D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1238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3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6A63DBD-0AB1-0700-C633-DD5AE051DAE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Answer (b)</a:t>
            </a:r>
            <a:endParaRPr lang="ko-KR" altLang="en-US" b="1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FBDCE5B-D31A-93CA-DF61-08023F9CE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163" y="1843088"/>
            <a:ext cx="7705958" cy="4351338"/>
          </a:xfrm>
        </p:spPr>
      </p:pic>
    </p:spTree>
    <p:extLst>
      <p:ext uri="{BB962C8B-B14F-4D97-AF65-F5344CB8AC3E}">
        <p14:creationId xmlns:p14="http://schemas.microsoft.com/office/powerpoint/2010/main" val="172532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13295-4135-A47A-F078-C26ECBB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순열검정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84C6DA-A10A-BDBE-CB2E-AC2C404F8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719" y="1825625"/>
            <a:ext cx="10362561" cy="4351338"/>
          </a:xfrm>
        </p:spPr>
      </p:pic>
    </p:spTree>
    <p:extLst>
      <p:ext uri="{BB962C8B-B14F-4D97-AF65-F5344CB8AC3E}">
        <p14:creationId xmlns:p14="http://schemas.microsoft.com/office/powerpoint/2010/main" val="27647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304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실습 3: 여러가지 분포와 순열 검정</vt:lpstr>
      <vt:lpstr>PowerPoint 프레젠테이션</vt:lpstr>
      <vt:lpstr>멘델의 유전법칙 시뮬레이션</vt:lpstr>
      <vt:lpstr>멘델의 유전법칙 시뮬레이션</vt:lpstr>
      <vt:lpstr>PowerPoint 프레젠테이션</vt:lpstr>
      <vt:lpstr>ANSWER</vt:lpstr>
      <vt:lpstr>Answer (a)</vt:lpstr>
      <vt:lpstr>PowerPoint 프레젠테이션</vt:lpstr>
      <vt:lpstr>순열검정</vt:lpstr>
      <vt:lpstr>순열검정 :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우진 정</dc:creator>
  <cp:lastModifiedBy>우진 정</cp:lastModifiedBy>
  <cp:revision>11</cp:revision>
  <dcterms:created xsi:type="dcterms:W3CDTF">2024-07-11T13:10:51Z</dcterms:created>
  <dcterms:modified xsi:type="dcterms:W3CDTF">2024-07-12T01:51:55Z</dcterms:modified>
</cp:coreProperties>
</file>