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54" y="8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458978"/>
            <a:ext cx="8050530" cy="87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445" y="2855201"/>
            <a:ext cx="11471910" cy="234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jang/hhi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3744315"/>
            <a:ext cx="122682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-615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실습</a:t>
            </a:r>
            <a:r>
              <a:rPr sz="8200" spc="95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 </a:t>
            </a:r>
            <a:r>
              <a:rPr sz="8200" spc="-340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2:</a:t>
            </a:r>
            <a:r>
              <a:rPr sz="8200" spc="-325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 </a:t>
            </a:r>
            <a:r>
              <a:rPr sz="8200" spc="-640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확률과</a:t>
            </a:r>
            <a:r>
              <a:rPr sz="8200" spc="95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 </a:t>
            </a:r>
            <a:r>
              <a:rPr sz="8200" spc="-640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베이즈</a:t>
            </a:r>
            <a:r>
              <a:rPr sz="8200" spc="95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 </a:t>
            </a:r>
            <a:r>
              <a:rPr sz="8200" spc="-720" dirty="0">
                <a:latin typeface="Bahnschrift" panose="020B0502040204020203" pitchFamily="34" charset="0"/>
                <a:ea typeface="+mn-ea"/>
                <a:cs typeface="Aharoni" panose="020F0502020204030204" pitchFamily="2" charset="-79"/>
              </a:rPr>
              <a:t>정리</a:t>
            </a:r>
            <a:endParaRPr sz="8200" dirty="0">
              <a:latin typeface="Bahnschrift" panose="020B0502040204020203" pitchFamily="34" charset="0"/>
              <a:ea typeface="+mn-ea"/>
              <a:cs typeface="Aharoni" panose="020F0502020204030204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6445" y="2057400"/>
            <a:ext cx="11471910" cy="23463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38784" indent="-418465">
              <a:lnSpc>
                <a:spcPct val="100000"/>
              </a:lnSpc>
              <a:spcBef>
                <a:spcPts val="915"/>
              </a:spcBef>
              <a:buChar char="●"/>
              <a:tabLst>
                <a:tab pos="439420" algn="l"/>
                <a:tab pos="2759710" algn="l"/>
              </a:tabLst>
            </a:pPr>
            <a:r>
              <a:rPr sz="3000" dirty="0">
                <a:latin typeface="Bahnschrift" panose="020B0502040204020203" pitchFamily="34" charset="0"/>
              </a:rPr>
              <a:t>SIR</a:t>
            </a:r>
            <a:r>
              <a:rPr sz="3000" spc="-35" dirty="0">
                <a:latin typeface="Bahnschrift" panose="020B0502040204020203" pitchFamily="34" charset="0"/>
              </a:rPr>
              <a:t> </a:t>
            </a:r>
            <a:r>
              <a:rPr sz="3000" spc="-10" dirty="0" err="1">
                <a:latin typeface="Bahnschrift" panose="020B0502040204020203" pitchFamily="34" charset="0"/>
              </a:rPr>
              <a:t>model</a:t>
            </a:r>
            <a:r>
              <a:rPr sz="3000" spc="-10" dirty="0" err="1">
                <a:latin typeface="Bahnschrift" panose="020B0502040204020203" pitchFamily="34" charset="0"/>
                <a:cs typeface="UnDinaru"/>
              </a:rPr>
              <a:t>은</a:t>
            </a:r>
            <a:r>
              <a:rPr lang="en-US" spc="-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ordinary</a:t>
            </a:r>
            <a:r>
              <a:rPr sz="3000" spc="-80" dirty="0">
                <a:latin typeface="Bahnschrift" panose="020B0502040204020203" pitchFamily="34" charset="0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differential</a:t>
            </a:r>
            <a:r>
              <a:rPr sz="3000" spc="-70" dirty="0">
                <a:latin typeface="Bahnschrift" panose="020B0502040204020203" pitchFamily="34" charset="0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equation</a:t>
            </a:r>
            <a:r>
              <a:rPr sz="3000" spc="-75" dirty="0">
                <a:latin typeface="Bahnschrift" panose="020B0502040204020203" pitchFamily="34" charset="0"/>
              </a:rPr>
              <a:t> </a:t>
            </a:r>
            <a:r>
              <a:rPr sz="3000" spc="-100" dirty="0">
                <a:latin typeface="Bahnschrift" panose="020B0502040204020203" pitchFamily="34" charset="0"/>
              </a:rPr>
              <a:t>model</a:t>
            </a:r>
            <a:r>
              <a:rPr sz="3000" spc="-100" dirty="0">
                <a:latin typeface="Bahnschrift" panose="020B0502040204020203" pitchFamily="34" charset="0"/>
                <a:cs typeface="UnDinaru"/>
              </a:rPr>
              <a:t>로서</a:t>
            </a:r>
            <a:r>
              <a:rPr sz="3000" spc="4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역학</a:t>
            </a:r>
            <a:endParaRPr sz="3000" dirty="0">
              <a:latin typeface="Bahnschrift" panose="020B0502040204020203" pitchFamily="34" charset="0"/>
              <a:cs typeface="UnDinaru"/>
            </a:endParaRPr>
          </a:p>
          <a:p>
            <a:pPr marL="439420">
              <a:lnSpc>
                <a:spcPct val="100000"/>
              </a:lnSpc>
              <a:spcBef>
                <a:spcPts val="819"/>
              </a:spcBef>
            </a:pPr>
            <a:r>
              <a:rPr spc="-45" dirty="0">
                <a:latin typeface="Bahnschrift" panose="020B0502040204020203" pitchFamily="34" charset="0"/>
              </a:rPr>
              <a:t>(epidemiology)</a:t>
            </a:r>
            <a:r>
              <a:rPr spc="-45" dirty="0">
                <a:latin typeface="Bahnschrift" panose="020B0502040204020203" pitchFamily="34" charset="0"/>
                <a:cs typeface="UnDinaru"/>
              </a:rPr>
              <a:t>에서</a:t>
            </a:r>
            <a:r>
              <a:rPr spc="-6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420" dirty="0">
                <a:latin typeface="Bahnschrift" panose="020B0502040204020203" pitchFamily="34" charset="0"/>
                <a:cs typeface="UnDinaru"/>
              </a:rPr>
              <a:t>질병</a:t>
            </a:r>
            <a:r>
              <a:rPr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420" dirty="0">
                <a:latin typeface="Bahnschrift" panose="020B0502040204020203" pitchFamily="34" charset="0"/>
                <a:cs typeface="UnDinaru"/>
              </a:rPr>
              <a:t>전파를</a:t>
            </a:r>
            <a:r>
              <a:rPr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420" dirty="0">
                <a:latin typeface="Bahnschrift" panose="020B0502040204020203" pitchFamily="34" charset="0"/>
                <a:cs typeface="UnDinaru"/>
              </a:rPr>
              <a:t>설명하는</a:t>
            </a:r>
            <a:r>
              <a:rPr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420" dirty="0">
                <a:latin typeface="Bahnschrift" panose="020B0502040204020203" pitchFamily="34" charset="0"/>
                <a:cs typeface="UnDinaru"/>
              </a:rPr>
              <a:t>가장</a:t>
            </a:r>
            <a:r>
              <a:rPr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420" dirty="0">
                <a:latin typeface="Bahnschrift" panose="020B0502040204020203" pitchFamily="34" charset="0"/>
                <a:cs typeface="UnDinaru"/>
              </a:rPr>
              <a:t>보편적인</a:t>
            </a:r>
            <a:r>
              <a:rPr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pc="-350" dirty="0">
                <a:latin typeface="Bahnschrift" panose="020B0502040204020203" pitchFamily="34" charset="0"/>
                <a:cs typeface="UnDinaru"/>
              </a:rPr>
              <a:t>모형이다</a:t>
            </a:r>
            <a:r>
              <a:rPr spc="-350" dirty="0">
                <a:latin typeface="Bahnschrift" panose="020B0502040204020203" pitchFamily="34" charset="0"/>
              </a:rPr>
              <a:t>.</a:t>
            </a:r>
          </a:p>
          <a:p>
            <a:pPr marL="439420" marR="5080" indent="-419100">
              <a:lnSpc>
                <a:spcPct val="122700"/>
              </a:lnSpc>
              <a:spcBef>
                <a:spcPts val="600"/>
              </a:spcBef>
              <a:buChar char="●"/>
              <a:tabLst>
                <a:tab pos="440055" algn="l"/>
              </a:tabLst>
            </a:pPr>
            <a:r>
              <a:rPr sz="3000" spc="-60" dirty="0">
                <a:latin typeface="Bahnschrift" panose="020B0502040204020203" pitchFamily="34" charset="0"/>
              </a:rPr>
              <a:t>SIR</a:t>
            </a:r>
            <a:r>
              <a:rPr sz="3000" spc="-60" dirty="0">
                <a:latin typeface="Bahnschrift" panose="020B0502040204020203" pitchFamily="34" charset="0"/>
                <a:cs typeface="UnDinaru"/>
              </a:rPr>
              <a:t>은</a:t>
            </a:r>
            <a:r>
              <a:rPr sz="3000" spc="-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질병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전파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15" dirty="0">
                <a:latin typeface="Bahnschrift" panose="020B0502040204020203" pitchFamily="34" charset="0"/>
              </a:rPr>
              <a:t>3</a:t>
            </a:r>
            <a:r>
              <a:rPr sz="3000" spc="-315" dirty="0">
                <a:latin typeface="Bahnschrift" panose="020B0502040204020203" pitchFamily="34" charset="0"/>
                <a:cs typeface="UnDinaru"/>
              </a:rPr>
              <a:t>단계인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susceptible,</a:t>
            </a:r>
            <a:r>
              <a:rPr sz="3000" spc="-160" dirty="0">
                <a:latin typeface="Bahnschrift" panose="020B0502040204020203" pitchFamily="34" charset="0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infected,</a:t>
            </a:r>
            <a:r>
              <a:rPr sz="3000" spc="-85" dirty="0">
                <a:latin typeface="Bahnschrift" panose="020B0502040204020203" pitchFamily="34" charset="0"/>
              </a:rPr>
              <a:t> </a:t>
            </a:r>
            <a:r>
              <a:rPr sz="3000" spc="-20" dirty="0">
                <a:latin typeface="Bahnschrift" panose="020B0502040204020203" pitchFamily="34" charset="0"/>
              </a:rPr>
              <a:t>recovered</a:t>
            </a:r>
            <a:r>
              <a:rPr sz="3000" spc="-20" dirty="0">
                <a:latin typeface="Bahnschrift" panose="020B0502040204020203" pitchFamily="34" charset="0"/>
                <a:cs typeface="UnDinaru"/>
              </a:rPr>
              <a:t>의</a:t>
            </a:r>
            <a:r>
              <a:rPr sz="3000" spc="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0" dirty="0">
                <a:latin typeface="Bahnschrift" panose="020B0502040204020203" pitchFamily="34" charset="0"/>
                <a:cs typeface="UnDinaru"/>
              </a:rPr>
              <a:t>앞글자를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따온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40" dirty="0">
                <a:latin typeface="Bahnschrift" panose="020B0502040204020203" pitchFamily="34" charset="0"/>
                <a:cs typeface="UnDinaru"/>
              </a:rPr>
              <a:t>것이다</a:t>
            </a:r>
            <a:r>
              <a:rPr sz="3000" spc="-340" dirty="0">
                <a:latin typeface="Bahnschrift" panose="020B0502040204020203" pitchFamily="34" charset="0"/>
              </a:rPr>
              <a:t>.</a:t>
            </a:r>
            <a:endParaRPr sz="3000" dirty="0">
              <a:latin typeface="Bahnschrift" panose="020B0502040204020203" pitchFamily="34" charset="0"/>
              <a:cs typeface="UnDinar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600" y="465505"/>
            <a:ext cx="359156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-90" dirty="0">
                <a:latin typeface="Arial"/>
                <a:cs typeface="Arial"/>
              </a:rPr>
              <a:t>SIR</a:t>
            </a:r>
            <a:r>
              <a:rPr sz="5950" spc="-310" dirty="0">
                <a:latin typeface="Arial"/>
                <a:cs typeface="Arial"/>
              </a:rPr>
              <a:t> </a:t>
            </a:r>
            <a:r>
              <a:rPr sz="5950" spc="-85" dirty="0">
                <a:latin typeface="Arial"/>
                <a:cs typeface="Arial"/>
              </a:rPr>
              <a:t>model</a:t>
            </a:r>
            <a:endParaRPr sz="5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3002" y="5571116"/>
            <a:ext cx="3351781" cy="26093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7602" y="4989467"/>
            <a:ext cx="2057400" cy="3975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22012" y="9111949"/>
            <a:ext cx="7077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https://en.wikipedia.org/wiki/Compartmental_models_in_epidemiology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2855201"/>
            <a:ext cx="11178540" cy="489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11809" indent="-419100">
              <a:lnSpc>
                <a:spcPct val="122700"/>
              </a:lnSpc>
              <a:spcBef>
                <a:spcPts val="100"/>
              </a:spcBef>
              <a:buFont typeface="Arial"/>
              <a:buChar char="●"/>
              <a:tabLst>
                <a:tab pos="431800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신종플루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유행시즌중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50" dirty="0">
                <a:latin typeface="Bahnschrift" panose="020B0502040204020203" pitchFamily="34" charset="0"/>
                <a:cs typeface="Arial"/>
              </a:rPr>
              <a:t>60%</a:t>
            </a:r>
            <a:r>
              <a:rPr sz="3000" spc="-50" dirty="0">
                <a:latin typeface="Bahnschrift" panose="020B0502040204020203" pitchFamily="34" charset="0"/>
                <a:cs typeface="UnDinaru"/>
              </a:rPr>
              <a:t>의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인구가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susceptible,</a:t>
            </a:r>
            <a:r>
              <a:rPr sz="3000" spc="-17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0" dirty="0">
                <a:latin typeface="Bahnschrift" panose="020B0502040204020203" pitchFamily="34" charset="0"/>
                <a:cs typeface="Arial"/>
              </a:rPr>
              <a:t>10%</a:t>
            </a:r>
            <a:r>
              <a:rPr sz="3000" spc="-5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3000" spc="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infected, </a:t>
            </a:r>
            <a:r>
              <a:rPr sz="3000" spc="-50" dirty="0">
                <a:latin typeface="Bahnschrift" panose="020B0502040204020203" pitchFamily="34" charset="0"/>
                <a:cs typeface="Arial"/>
              </a:rPr>
              <a:t>30%</a:t>
            </a:r>
            <a:r>
              <a:rPr sz="3000" spc="-5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3000" spc="-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60" dirty="0">
                <a:latin typeface="Bahnschrift" panose="020B0502040204020203" pitchFamily="34" charset="0"/>
                <a:cs typeface="Arial"/>
              </a:rPr>
              <a:t>recovered</a:t>
            </a:r>
            <a:r>
              <a:rPr sz="3000" spc="-60" dirty="0">
                <a:latin typeface="Bahnschrift" panose="020B0502040204020203" pitchFamily="34" charset="0"/>
                <a:cs typeface="UnDinaru"/>
              </a:rPr>
              <a:t>라고</a:t>
            </a:r>
            <a:r>
              <a:rPr sz="3000" spc="-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가정하자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31165" indent="-418465">
              <a:lnSpc>
                <a:spcPct val="100000"/>
              </a:lnSpc>
              <a:spcBef>
                <a:spcPts val="1420"/>
              </a:spcBef>
              <a:buFont typeface="Arial"/>
              <a:buChar char="●"/>
              <a:tabLst>
                <a:tab pos="4311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신종플루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검사의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정확성은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다음과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10" dirty="0">
                <a:latin typeface="Bahnschrift" panose="020B0502040204020203" pitchFamily="34" charset="0"/>
                <a:cs typeface="UnDinaru"/>
              </a:rPr>
              <a:t>같다</a:t>
            </a:r>
            <a:r>
              <a:rPr sz="3000" spc="-310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31165" indent="-418465">
              <a:lnSpc>
                <a:spcPct val="100000"/>
              </a:lnSpc>
              <a:spcBef>
                <a:spcPts val="1415"/>
              </a:spcBef>
              <a:buChar char="●"/>
              <a:tabLst>
                <a:tab pos="431165" algn="l"/>
              </a:tabLst>
            </a:pPr>
            <a:r>
              <a:rPr sz="3000" dirty="0">
                <a:latin typeface="Bahnschrift" panose="020B0502040204020203" pitchFamily="34" charset="0"/>
                <a:cs typeface="Arial"/>
              </a:rPr>
              <a:t>susceptible: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95%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285" dirty="0">
                <a:latin typeface="Bahnschrift" panose="020B0502040204020203" pitchFamily="34" charset="0"/>
                <a:cs typeface="Arial"/>
              </a:rPr>
              <a:t>(</a:t>
            </a:r>
            <a:r>
              <a:rPr sz="3000" spc="-285" dirty="0">
                <a:latin typeface="Bahnschrift" panose="020B0502040204020203" pitchFamily="34" charset="0"/>
                <a:cs typeface="UnDinaru"/>
              </a:rPr>
              <a:t>음성</a:t>
            </a:r>
            <a:r>
              <a:rPr sz="30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판정비율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)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31165" indent="-418465">
              <a:lnSpc>
                <a:spcPct val="100000"/>
              </a:lnSpc>
              <a:spcBef>
                <a:spcPts val="1420"/>
              </a:spcBef>
              <a:buChar char="●"/>
              <a:tabLst>
                <a:tab pos="431165" algn="l"/>
              </a:tabLst>
            </a:pPr>
            <a:r>
              <a:rPr sz="3000" dirty="0">
                <a:latin typeface="Bahnschrift" panose="020B0502040204020203" pitchFamily="34" charset="0"/>
                <a:cs typeface="Arial"/>
              </a:rPr>
              <a:t>infected:</a:t>
            </a:r>
            <a:r>
              <a:rPr sz="3000" spc="-3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99%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340" dirty="0">
                <a:latin typeface="Bahnschrift" panose="020B0502040204020203" pitchFamily="34" charset="0"/>
                <a:cs typeface="Arial"/>
              </a:rPr>
              <a:t>(</a:t>
            </a:r>
            <a:r>
              <a:rPr sz="3000" spc="-340" dirty="0">
                <a:latin typeface="Bahnschrift" panose="020B0502040204020203" pitchFamily="34" charset="0"/>
                <a:cs typeface="UnDinaru"/>
              </a:rPr>
              <a:t>양성판정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10" dirty="0">
                <a:latin typeface="Bahnschrift" panose="020B0502040204020203" pitchFamily="34" charset="0"/>
                <a:cs typeface="UnDinaru"/>
              </a:rPr>
              <a:t>비율</a:t>
            </a:r>
            <a:r>
              <a:rPr sz="3000" spc="-310" dirty="0">
                <a:latin typeface="Bahnschrift" panose="020B0502040204020203" pitchFamily="34" charset="0"/>
                <a:cs typeface="Arial"/>
              </a:rPr>
              <a:t>)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31165" indent="-418465">
              <a:lnSpc>
                <a:spcPct val="100000"/>
              </a:lnSpc>
              <a:spcBef>
                <a:spcPts val="1415"/>
              </a:spcBef>
              <a:buChar char="●"/>
              <a:tabLst>
                <a:tab pos="431165" algn="l"/>
              </a:tabLst>
            </a:pPr>
            <a:r>
              <a:rPr sz="3000" dirty="0">
                <a:latin typeface="Bahnschrift" panose="020B0502040204020203" pitchFamily="34" charset="0"/>
                <a:cs typeface="Arial"/>
              </a:rPr>
              <a:t>recovered: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65%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285" dirty="0">
                <a:latin typeface="Bahnschrift" panose="020B0502040204020203" pitchFamily="34" charset="0"/>
                <a:cs typeface="Arial"/>
              </a:rPr>
              <a:t>(</a:t>
            </a:r>
            <a:r>
              <a:rPr sz="3000" spc="-285" dirty="0">
                <a:latin typeface="Bahnschrift" panose="020B0502040204020203" pitchFamily="34" charset="0"/>
                <a:cs typeface="UnDinaru"/>
              </a:rPr>
              <a:t>음성</a:t>
            </a:r>
            <a:r>
              <a:rPr sz="30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판정비율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)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31800" marR="5080" indent="-419100">
              <a:lnSpc>
                <a:spcPct val="122700"/>
              </a:lnSpc>
              <a:spcBef>
                <a:spcPts val="605"/>
              </a:spcBef>
              <a:buFont typeface="Arial"/>
              <a:buChar char="●"/>
              <a:tabLst>
                <a:tab pos="431800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만약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검사결과가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양성일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경우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실제로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신종플루에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감염되었을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확률을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구하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여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40" dirty="0">
                <a:latin typeface="Bahnschrift" panose="020B0502040204020203" pitchFamily="34" charset="0"/>
                <a:cs typeface="UnDinaru"/>
              </a:rPr>
              <a:t>보아라</a:t>
            </a:r>
            <a:r>
              <a:rPr sz="3000" spc="-340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600" y="465505"/>
            <a:ext cx="359156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-90" dirty="0">
                <a:latin typeface="Arial"/>
                <a:cs typeface="Arial"/>
              </a:rPr>
              <a:t>SIR</a:t>
            </a:r>
            <a:r>
              <a:rPr sz="5950" spc="-310" dirty="0">
                <a:latin typeface="Arial"/>
                <a:cs typeface="Arial"/>
              </a:rPr>
              <a:t> </a:t>
            </a:r>
            <a:r>
              <a:rPr sz="5950" spc="-85" dirty="0">
                <a:latin typeface="Arial"/>
                <a:cs typeface="Arial"/>
              </a:rPr>
              <a:t>model</a:t>
            </a:r>
            <a:endParaRPr sz="5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458978"/>
            <a:ext cx="9728200" cy="876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0" dirty="0"/>
              <a:t>연습문제</a:t>
            </a:r>
            <a:r>
              <a:rPr spc="-400" dirty="0">
                <a:latin typeface="Arial"/>
                <a:cs typeface="Arial"/>
              </a:rPr>
              <a:t>: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SIR</a:t>
            </a:r>
            <a:r>
              <a:rPr spc="-32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009" y="2570260"/>
            <a:ext cx="9063307" cy="4531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9889" y="8478520"/>
            <a:ext cx="82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chemeClr val="tx1"/>
                </a:solidFill>
                <a:latin typeface="STIXGeneral"/>
                <a:cs typeface="STIXGeneral"/>
              </a:rPr>
              <a:t>Pr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(</a:t>
            </a:r>
            <a:r>
              <a:rPr sz="2200" b="1" spc="-30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+</a:t>
            </a:r>
            <a:r>
              <a:rPr sz="2200" b="1" spc="-30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spc="-50" dirty="0">
                <a:solidFill>
                  <a:schemeClr val="tx1"/>
                </a:solidFill>
                <a:latin typeface="STIXGeneral"/>
                <a:cs typeface="STIXGeneral"/>
              </a:rPr>
              <a:t>)</a:t>
            </a:r>
            <a:endParaRPr sz="2200" b="1">
              <a:solidFill>
                <a:schemeClr val="tx1"/>
              </a:solidFill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398" y="8268971"/>
            <a:ext cx="3263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chemeClr val="tx1"/>
                </a:solidFill>
                <a:latin typeface="STIXGeneral"/>
                <a:cs typeface="STIXGeneral"/>
              </a:rPr>
              <a:t>Pr(</a:t>
            </a:r>
            <a:r>
              <a:rPr sz="2200" b="1" spc="-10" dirty="0">
                <a:solidFill>
                  <a:schemeClr val="tx1"/>
                </a:solidFill>
                <a:latin typeface="Arial"/>
                <a:cs typeface="Arial"/>
              </a:rPr>
              <a:t>inf</a:t>
            </a:r>
            <a:r>
              <a:rPr sz="2200" b="1" spc="-3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Variants"/>
                <a:cs typeface="STIXVariants"/>
              </a:rPr>
              <a:t>|</a:t>
            </a:r>
            <a:r>
              <a:rPr sz="2200" b="1" spc="-55" dirty="0">
                <a:solidFill>
                  <a:schemeClr val="tx1"/>
                </a:solidFill>
                <a:latin typeface="STIXVariants"/>
                <a:cs typeface="STIXVariants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+</a:t>
            </a:r>
            <a:r>
              <a:rPr sz="2200" b="1" spc="-55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)</a:t>
            </a:r>
            <a:r>
              <a:rPr sz="2200" b="1" spc="70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=</a:t>
            </a:r>
            <a:r>
              <a:rPr sz="2200" b="1" spc="75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3300" b="1" u="heavy" spc="-487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i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Pr</a:t>
            </a:r>
            <a:r>
              <a:rPr sz="3300" b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(</a:t>
            </a:r>
            <a:r>
              <a:rPr sz="3300" b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Arial"/>
                <a:cs typeface="Arial"/>
              </a:rPr>
              <a:t>inf</a:t>
            </a:r>
            <a:r>
              <a:rPr sz="3300" b="1" u="heavy" spc="-172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Arial"/>
                <a:cs typeface="Arial"/>
              </a:rPr>
              <a:t> </a:t>
            </a:r>
            <a:r>
              <a:rPr sz="3300" b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∩</a:t>
            </a:r>
            <a:r>
              <a:rPr sz="3300" b="1" u="heavy" spc="-82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 </a:t>
            </a:r>
            <a:r>
              <a:rPr sz="3300" b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+</a:t>
            </a:r>
            <a:r>
              <a:rPr sz="3300" b="1" u="heavy" spc="-82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 </a:t>
            </a:r>
            <a:r>
              <a:rPr sz="3300" b="1" u="heavy" baseline="39141" dirty="0">
                <a:solidFill>
                  <a:schemeClr val="tx1"/>
                </a:solidFill>
                <a:uFill>
                  <a:solidFill>
                    <a:srgbClr val="5E5E5E"/>
                  </a:solidFill>
                </a:uFill>
                <a:latin typeface="STIXGeneral"/>
                <a:cs typeface="STIXGeneral"/>
              </a:rPr>
              <a:t>)</a:t>
            </a:r>
            <a:r>
              <a:rPr sz="3300" b="1" u="none" spc="607" baseline="39141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u="none" spc="-50" dirty="0">
                <a:solidFill>
                  <a:schemeClr val="tx1"/>
                </a:solidFill>
                <a:latin typeface="STIXGeneral"/>
                <a:cs typeface="STIXGeneral"/>
              </a:rPr>
              <a:t>=</a:t>
            </a:r>
            <a:endParaRPr sz="2200" b="1" dirty="0">
              <a:solidFill>
                <a:schemeClr val="tx1"/>
              </a:solidFill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3643" y="8071994"/>
            <a:ext cx="654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chemeClr val="tx1"/>
                </a:solidFill>
                <a:latin typeface="STIXGeneral"/>
                <a:cs typeface="STIXGeneral"/>
              </a:rPr>
              <a:t>0.099</a:t>
            </a:r>
            <a:endParaRPr sz="2200" b="1">
              <a:solidFill>
                <a:schemeClr val="tx1"/>
              </a:solidFill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4046" y="8481163"/>
            <a:ext cx="2433320" cy="19050"/>
          </a:xfrm>
          <a:custGeom>
            <a:avLst/>
            <a:gdLst/>
            <a:ahLst/>
            <a:cxnLst/>
            <a:rect l="l" t="t" r="r" b="b"/>
            <a:pathLst>
              <a:path w="2433320" h="19050">
                <a:moveTo>
                  <a:pt x="2433256" y="0"/>
                </a:moveTo>
                <a:lnTo>
                  <a:pt x="0" y="0"/>
                </a:lnTo>
                <a:lnTo>
                  <a:pt x="0" y="18440"/>
                </a:lnTo>
                <a:lnTo>
                  <a:pt x="2433256" y="18440"/>
                </a:lnTo>
                <a:lnTo>
                  <a:pt x="243325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b="1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9286" y="8478520"/>
            <a:ext cx="2402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0.03</a:t>
            </a:r>
            <a:r>
              <a:rPr sz="2200" b="1" spc="-75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+</a:t>
            </a:r>
            <a:r>
              <a:rPr sz="2200" b="1" spc="-75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0.099</a:t>
            </a:r>
            <a:r>
              <a:rPr sz="2200" b="1" spc="-70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+</a:t>
            </a:r>
            <a:r>
              <a:rPr sz="2200" b="1" spc="-75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spc="-10" dirty="0">
                <a:solidFill>
                  <a:schemeClr val="tx1"/>
                </a:solidFill>
                <a:latin typeface="STIXGeneral"/>
                <a:cs typeface="STIXGeneral"/>
              </a:rPr>
              <a:t>0.105</a:t>
            </a:r>
            <a:endParaRPr sz="2200" b="1" dirty="0">
              <a:solidFill>
                <a:schemeClr val="tx1"/>
              </a:solidFill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6182" y="8268971"/>
            <a:ext cx="92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chemeClr val="tx1"/>
                </a:solidFill>
                <a:latin typeface="STIXGeneral"/>
                <a:cs typeface="STIXGeneral"/>
              </a:rPr>
              <a:t>≈</a:t>
            </a:r>
            <a:r>
              <a:rPr sz="2200" b="1" spc="40" dirty="0">
                <a:solidFill>
                  <a:schemeClr val="tx1"/>
                </a:solidFill>
                <a:latin typeface="STIXGeneral"/>
                <a:cs typeface="STIXGeneral"/>
              </a:rPr>
              <a:t> </a:t>
            </a:r>
            <a:r>
              <a:rPr sz="2200" b="1" spc="-10" dirty="0">
                <a:solidFill>
                  <a:schemeClr val="tx1"/>
                </a:solidFill>
                <a:latin typeface="STIXGeneral"/>
                <a:cs typeface="STIXGeneral"/>
              </a:rPr>
              <a:t>0.423</a:t>
            </a:r>
            <a:endParaRPr sz="2200" b="1">
              <a:solidFill>
                <a:schemeClr val="tx1"/>
              </a:solidFill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AE17E-C699-FA25-9590-3F0ABC955EEE}"/>
              </a:ext>
            </a:extLst>
          </p:cNvPr>
          <p:cNvSpPr txBox="1"/>
          <p:nvPr/>
        </p:nvSpPr>
        <p:spPr>
          <a:xfrm>
            <a:off x="863600" y="1066800"/>
            <a:ext cx="10972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hlinkClick r:id="rId2"/>
              </a:rPr>
              <a:t>https://github.com/wcjang/hhi</a:t>
            </a:r>
            <a:endParaRPr lang="en-US" altLang="ko-KR" sz="4800" dirty="0"/>
          </a:p>
          <a:p>
            <a:endParaRPr lang="en-US" altLang="ko-KR" sz="4800" dirty="0"/>
          </a:p>
          <a:p>
            <a:pPr marL="685800" indent="-685800">
              <a:buFont typeface="Wingdings" panose="05000000000000000000" pitchFamily="2" charset="2"/>
              <a:buChar char="è"/>
            </a:pPr>
            <a:r>
              <a:rPr lang="en-US" altLang="ko-KR" sz="4800" dirty="0"/>
              <a:t>Day 1</a:t>
            </a:r>
          </a:p>
          <a:p>
            <a:pPr lvl="2"/>
            <a:endParaRPr lang="en-US" altLang="ko-KR" sz="4800" dirty="0"/>
          </a:p>
          <a:p>
            <a:pPr lvl="2"/>
            <a:r>
              <a:rPr lang="en-US" altLang="ko-KR" sz="4800" dirty="0">
                <a:latin typeface="+mj-ea"/>
                <a:ea typeface="+mj-ea"/>
              </a:rPr>
              <a:t>2024chapter2_1.ipynb, </a:t>
            </a:r>
          </a:p>
          <a:p>
            <a:pPr lvl="2"/>
            <a:endParaRPr lang="en-US" altLang="ko-KR" sz="4800" dirty="0">
              <a:latin typeface="+mj-ea"/>
              <a:ea typeface="+mj-ea"/>
            </a:endParaRPr>
          </a:p>
          <a:p>
            <a:pPr lvl="2"/>
            <a:r>
              <a:rPr lang="ko-KR" altLang="en-US" sz="4800" dirty="0">
                <a:latin typeface="+mj-ea"/>
                <a:ea typeface="+mj-ea"/>
              </a:rPr>
              <a:t>실습</a:t>
            </a:r>
            <a:r>
              <a:rPr lang="en-US" altLang="ko-KR" sz="4800" dirty="0">
                <a:latin typeface="+mj-ea"/>
                <a:ea typeface="+mj-ea"/>
              </a:rPr>
              <a:t>2_1.PDF </a:t>
            </a:r>
            <a:r>
              <a:rPr lang="ko-KR" altLang="en-US" sz="4800" dirty="0">
                <a:latin typeface="+mj-ea"/>
                <a:ea typeface="+mj-ea"/>
              </a:rPr>
              <a:t>파일 다운로드</a:t>
            </a:r>
            <a:endParaRPr lang="en-US" altLang="ko-KR" sz="4800" dirty="0">
              <a:latin typeface="+mj-ea"/>
              <a:ea typeface="+mj-ea"/>
            </a:endParaRPr>
          </a:p>
          <a:p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6738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881268"/>
            <a:ext cx="11487150" cy="66979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0700" indent="-457200">
              <a:lnSpc>
                <a:spcPct val="100000"/>
              </a:lnSpc>
              <a:spcBef>
                <a:spcPts val="130"/>
              </a:spcBef>
              <a:buSzPct val="124561"/>
              <a:buFontTx/>
              <a:buChar char="-"/>
              <a:tabLst>
                <a:tab pos="428625" algn="l"/>
              </a:tabLst>
            </a:pPr>
            <a:r>
              <a:rPr sz="2850" spc="-375" dirty="0" err="1">
                <a:latin typeface="Bahnschrift" panose="020B0502040204020203" pitchFamily="34" charset="0"/>
                <a:cs typeface="UnDinaru"/>
              </a:rPr>
              <a:t>동전</a:t>
            </a:r>
            <a:r>
              <a:rPr sz="2850" spc="1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던지기</a:t>
            </a:r>
            <a:r>
              <a:rPr sz="2850" spc="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실험을</a:t>
            </a:r>
            <a:r>
              <a:rPr sz="2850" spc="1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통해서</a:t>
            </a:r>
            <a:r>
              <a:rPr sz="2850" spc="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랜덤에</a:t>
            </a:r>
            <a:r>
              <a:rPr sz="2850" spc="1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대해서</a:t>
            </a:r>
            <a:r>
              <a:rPr sz="2850" spc="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05" dirty="0" err="1">
                <a:latin typeface="Bahnschrift" panose="020B0502040204020203" pitchFamily="34" charset="0"/>
                <a:cs typeface="UnDinaru"/>
              </a:rPr>
              <a:t>알아보자</a:t>
            </a:r>
            <a:r>
              <a:rPr sz="2850" spc="-305" dirty="0">
                <a:latin typeface="Bahnschrift" panose="020B0502040204020203" pitchFamily="34" charset="0"/>
                <a:cs typeface="Arial"/>
              </a:rPr>
              <a:t>.</a:t>
            </a:r>
            <a:endParaRPr lang="en-US" sz="2850" spc="-305" dirty="0">
              <a:latin typeface="Bahnschrift" panose="020B0502040204020203" pitchFamily="34" charset="0"/>
              <a:cs typeface="Arial"/>
            </a:endParaRPr>
          </a:p>
          <a:p>
            <a:pPr marL="520700" indent="-457200">
              <a:lnSpc>
                <a:spcPct val="100000"/>
              </a:lnSpc>
              <a:spcBef>
                <a:spcPts val="130"/>
              </a:spcBef>
              <a:buSzPct val="124561"/>
              <a:buFontTx/>
              <a:buChar char="-"/>
              <a:tabLst>
                <a:tab pos="428625" algn="l"/>
              </a:tabLst>
            </a:pPr>
            <a:endParaRPr sz="2850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r>
              <a:rPr sz="2850" spc="-235" dirty="0">
                <a:latin typeface="Bahnschrift" panose="020B0502040204020203" pitchFamily="34" charset="0"/>
                <a:cs typeface="Arial"/>
              </a:rPr>
              <a:t>3</a:t>
            </a:r>
            <a:r>
              <a:rPr sz="2850" spc="-235" dirty="0">
                <a:latin typeface="Bahnschrift" panose="020B0502040204020203" pitchFamily="34" charset="0"/>
                <a:cs typeface="UnDinaru"/>
              </a:rPr>
              <a:t>명이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하나의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조를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만들어서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다음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실험을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15" dirty="0" err="1">
                <a:latin typeface="Bahnschrift" panose="020B0502040204020203" pitchFamily="34" charset="0"/>
                <a:cs typeface="UnDinaru"/>
              </a:rPr>
              <a:t>진행한다</a:t>
            </a:r>
            <a:r>
              <a:rPr sz="2850" spc="-315" dirty="0">
                <a:latin typeface="Bahnschrift" panose="020B0502040204020203" pitchFamily="34" charset="0"/>
                <a:cs typeface="Arial"/>
              </a:rPr>
              <a:t>.</a:t>
            </a:r>
            <a:endParaRPr lang="en-US" sz="2850" spc="-315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endParaRPr lang="en-US" sz="2850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r>
              <a:rPr sz="2850" spc="-375" dirty="0" err="1">
                <a:latin typeface="Bahnschrift" panose="020B0502040204020203" pitchFamily="34" charset="0"/>
                <a:cs typeface="UnDinaru"/>
              </a:rPr>
              <a:t>한명은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동전을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0" dirty="0">
                <a:latin typeface="Bahnschrift" panose="020B0502040204020203" pitchFamily="34" charset="0"/>
                <a:cs typeface="Arial"/>
              </a:rPr>
              <a:t>100</a:t>
            </a:r>
            <a:r>
              <a:rPr sz="2850" spc="-30" dirty="0">
                <a:latin typeface="Bahnschrift" panose="020B0502040204020203" pitchFamily="34" charset="0"/>
                <a:cs typeface="UnDinaru"/>
              </a:rPr>
              <a:t>번 </a:t>
            </a:r>
            <a:r>
              <a:rPr sz="2850" spc="-280" dirty="0">
                <a:latin typeface="Bahnschrift" panose="020B0502040204020203" pitchFamily="34" charset="0"/>
                <a:cs typeface="UnDinaru"/>
              </a:rPr>
              <a:t>던진다</a:t>
            </a:r>
            <a:r>
              <a:rPr sz="2850" spc="-280" dirty="0">
                <a:latin typeface="Bahnschrift" panose="020B0502040204020203" pitchFamily="34" charset="0"/>
                <a:cs typeface="Arial"/>
              </a:rPr>
              <a:t>.</a:t>
            </a:r>
            <a:r>
              <a:rPr sz="2850" spc="5" dirty="0">
                <a:latin typeface="Bahnschrift" panose="020B0502040204020203" pitchFamily="34" charset="0"/>
                <a:cs typeface="Arial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이때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다른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한명은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앞면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40" dirty="0">
                <a:latin typeface="Bahnschrift" panose="020B0502040204020203" pitchFamily="34" charset="0"/>
                <a:cs typeface="Arial"/>
              </a:rPr>
              <a:t>(</a:t>
            </a:r>
            <a:r>
              <a:rPr sz="2850" spc="-340" dirty="0">
                <a:latin typeface="Bahnschrift" panose="020B0502040204020203" pitchFamily="34" charset="0"/>
                <a:cs typeface="UnDinaru"/>
              </a:rPr>
              <a:t>이순신이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나온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20" dirty="0">
                <a:latin typeface="Bahnschrift" panose="020B0502040204020203" pitchFamily="34" charset="0"/>
                <a:cs typeface="UnDinaru"/>
              </a:rPr>
              <a:t>면</a:t>
            </a:r>
            <a:r>
              <a:rPr sz="2850" spc="-320" dirty="0">
                <a:latin typeface="Bahnschrift" panose="020B0502040204020203" pitchFamily="34" charset="0"/>
                <a:cs typeface="Arial"/>
              </a:rPr>
              <a:t>)</a:t>
            </a:r>
            <a:r>
              <a:rPr sz="2850" spc="-3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425" dirty="0">
                <a:latin typeface="Bahnschrift" panose="020B0502040204020203" pitchFamily="34" charset="0"/>
                <a:cs typeface="UnDinaru"/>
              </a:rPr>
              <a:t>나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오면</a:t>
            </a:r>
            <a:r>
              <a:rPr sz="285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dirty="0">
                <a:latin typeface="Bahnschrift" panose="020B0502040204020203" pitchFamily="34" charset="0"/>
                <a:cs typeface="Arial"/>
              </a:rPr>
              <a:t>0,</a:t>
            </a:r>
            <a:r>
              <a:rPr sz="2850" spc="5" dirty="0">
                <a:latin typeface="Bahnschrift" panose="020B0502040204020203" pitchFamily="34" charset="0"/>
                <a:cs typeface="Arial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뒷면이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나오면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280" dirty="0">
                <a:latin typeface="Bahnschrift" panose="020B0502040204020203" pitchFamily="34" charset="0"/>
                <a:cs typeface="Arial"/>
              </a:rPr>
              <a:t>1</a:t>
            </a:r>
            <a:r>
              <a:rPr sz="2850" spc="-280" dirty="0">
                <a:latin typeface="Bahnschrift" panose="020B0502040204020203" pitchFamily="34" charset="0"/>
                <a:cs typeface="UnDinaru"/>
              </a:rPr>
              <a:t>이라고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표기하고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결과를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160" dirty="0">
                <a:latin typeface="Bahnschrift" panose="020B0502040204020203" pitchFamily="34" charset="0"/>
                <a:cs typeface="Arial"/>
              </a:rPr>
              <a:t>10</a:t>
            </a:r>
            <a:r>
              <a:rPr sz="2850" spc="-160" dirty="0">
                <a:latin typeface="Bahnschrift" panose="020B0502040204020203" pitchFamily="34" charset="0"/>
                <a:cs typeface="UnDinaru"/>
              </a:rPr>
              <a:t>개의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줄로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20" dirty="0">
                <a:latin typeface="Bahnschrift" panose="020B0502040204020203" pitchFamily="34" charset="0"/>
                <a:cs typeface="UnDinaru"/>
              </a:rPr>
              <a:t>정리하여라</a:t>
            </a:r>
            <a:r>
              <a:rPr sz="2850" spc="-320" dirty="0">
                <a:latin typeface="Bahnschrift" panose="020B0502040204020203" pitchFamily="34" charset="0"/>
                <a:cs typeface="Arial"/>
              </a:rPr>
              <a:t>.</a:t>
            </a:r>
            <a:r>
              <a:rPr sz="2850" dirty="0">
                <a:latin typeface="Bahnschrift" panose="020B0502040204020203" pitchFamily="34" charset="0"/>
                <a:cs typeface="Arial"/>
              </a:rPr>
              <a:t>	</a:t>
            </a:r>
            <a:r>
              <a:rPr sz="2850" spc="-425" dirty="0">
                <a:latin typeface="Bahnschrift" panose="020B0502040204020203" pitchFamily="34" charset="0"/>
                <a:cs typeface="UnDinaru"/>
              </a:rPr>
              <a:t>각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줄에는</a:t>
            </a:r>
            <a:r>
              <a:rPr sz="285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160" dirty="0">
                <a:latin typeface="Bahnschrift" panose="020B0502040204020203" pitchFamily="34" charset="0"/>
                <a:cs typeface="Arial"/>
              </a:rPr>
              <a:t>10</a:t>
            </a:r>
            <a:r>
              <a:rPr sz="2850" spc="-160" dirty="0">
                <a:latin typeface="Bahnschrift" panose="020B0502040204020203" pitchFamily="34" charset="0"/>
                <a:cs typeface="UnDinaru"/>
              </a:rPr>
              <a:t>개의</a:t>
            </a:r>
            <a:r>
              <a:rPr sz="2850" spc="-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90" dirty="0">
                <a:latin typeface="Bahnschrift" panose="020B0502040204020203" pitchFamily="34" charset="0"/>
                <a:cs typeface="Arial"/>
              </a:rPr>
              <a:t>0</a:t>
            </a:r>
            <a:r>
              <a:rPr sz="2850" spc="-90" dirty="0">
                <a:latin typeface="Bahnschrift" panose="020B0502040204020203" pitchFamily="34" charset="0"/>
                <a:cs typeface="UnDinaru"/>
              </a:rPr>
              <a:t>과</a:t>
            </a:r>
            <a:r>
              <a:rPr sz="2850" spc="-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90" dirty="0">
                <a:latin typeface="Bahnschrift" panose="020B0502040204020203" pitchFamily="34" charset="0"/>
                <a:cs typeface="Arial"/>
              </a:rPr>
              <a:t>1</a:t>
            </a:r>
            <a:r>
              <a:rPr sz="2850" spc="-90" dirty="0">
                <a:latin typeface="Bahnschrift" panose="020B0502040204020203" pitchFamily="34" charset="0"/>
                <a:cs typeface="UnDinaru"/>
              </a:rPr>
              <a:t>로</a:t>
            </a:r>
            <a:r>
              <a:rPr sz="2850" spc="-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20" dirty="0" err="1">
                <a:latin typeface="Bahnschrift" panose="020B0502040204020203" pitchFamily="34" charset="0"/>
                <a:cs typeface="UnDinaru"/>
              </a:rPr>
              <a:t>이루어진다</a:t>
            </a:r>
            <a:r>
              <a:rPr sz="2850" spc="-320" dirty="0">
                <a:latin typeface="Bahnschrift" panose="020B0502040204020203" pitchFamily="34" charset="0"/>
                <a:cs typeface="Arial"/>
              </a:rPr>
              <a:t>.</a:t>
            </a:r>
            <a:endParaRPr lang="en-US" sz="2850" spc="-320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endParaRPr lang="en-US" sz="2850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r>
              <a:rPr sz="2850" spc="-375" dirty="0" err="1">
                <a:latin typeface="Bahnschrift" panose="020B0502040204020203" pitchFamily="34" charset="0"/>
                <a:cs typeface="UnDinaru"/>
              </a:rPr>
              <a:t>마지막</a:t>
            </a:r>
            <a:r>
              <a:rPr sz="2850" spc="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한명은</a:t>
            </a:r>
            <a:r>
              <a:rPr sz="2850" spc="1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동전던지기를</a:t>
            </a:r>
            <a:r>
              <a:rPr sz="2850" spc="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결과를</a:t>
            </a:r>
            <a:r>
              <a:rPr sz="2850" spc="1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 err="1">
                <a:latin typeface="Bahnschrift" panose="020B0502040204020203" pitchFamily="34" charset="0"/>
                <a:cs typeface="UnDinaru"/>
              </a:rPr>
              <a:t>마음속으로</a:t>
            </a:r>
            <a:r>
              <a:rPr sz="2850" spc="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95" dirty="0" err="1">
                <a:latin typeface="Bahnschrift" panose="020B0502040204020203" pitchFamily="34" charset="0"/>
                <a:cs typeface="UnDinaru"/>
              </a:rPr>
              <a:t>상상하여</a:t>
            </a:r>
            <a:r>
              <a:rPr lang="en-US" sz="2850" spc="-395" dirty="0">
                <a:latin typeface="Bahnschrift" panose="020B0502040204020203" pitchFamily="34" charset="0"/>
                <a:cs typeface="UnDinaru"/>
              </a:rPr>
              <a:t>   </a:t>
            </a:r>
            <a:r>
              <a:rPr sz="2850" spc="-114" dirty="0">
                <a:latin typeface="Bahnschrift" panose="020B0502040204020203" pitchFamily="34" charset="0"/>
                <a:cs typeface="Arial"/>
              </a:rPr>
              <a:t>100</a:t>
            </a:r>
            <a:r>
              <a:rPr sz="2850" spc="-114" dirty="0">
                <a:latin typeface="Bahnschrift" panose="020B0502040204020203" pitchFamily="34" charset="0"/>
                <a:cs typeface="UnDinaru"/>
              </a:rPr>
              <a:t>개의</a:t>
            </a:r>
            <a:r>
              <a:rPr sz="2850" spc="-6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90" dirty="0">
                <a:latin typeface="Bahnschrift" panose="020B0502040204020203" pitchFamily="34" charset="0"/>
                <a:cs typeface="Arial"/>
              </a:rPr>
              <a:t>0</a:t>
            </a:r>
            <a:r>
              <a:rPr sz="2850" spc="-90" dirty="0">
                <a:latin typeface="Bahnschrift" panose="020B0502040204020203" pitchFamily="34" charset="0"/>
                <a:cs typeface="UnDinaru"/>
              </a:rPr>
              <a:t>과</a:t>
            </a:r>
            <a:r>
              <a:rPr sz="2850" spc="-7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155" dirty="0">
                <a:latin typeface="Bahnschrift" panose="020B0502040204020203" pitchFamily="34" charset="0"/>
                <a:cs typeface="Arial"/>
              </a:rPr>
              <a:t>1</a:t>
            </a:r>
            <a:r>
              <a:rPr sz="2850" spc="-155" dirty="0">
                <a:latin typeface="Bahnschrift" panose="020B0502040204020203" pitchFamily="34" charset="0"/>
                <a:cs typeface="UnDinaru"/>
              </a:rPr>
              <a:t>을 </a:t>
            </a:r>
            <a:r>
              <a:rPr sz="2850" spc="-375" dirty="0" err="1">
                <a:latin typeface="Bahnschrift" panose="020B0502040204020203" pitchFamily="34" charset="0"/>
                <a:cs typeface="UnDinaru"/>
              </a:rPr>
              <a:t>생성한</a:t>
            </a:r>
            <a:r>
              <a:rPr sz="285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425" dirty="0">
                <a:latin typeface="Bahnschrift" panose="020B0502040204020203" pitchFamily="34" charset="0"/>
                <a:cs typeface="UnDinaru"/>
              </a:rPr>
              <a:t>후</a:t>
            </a:r>
            <a:r>
              <a:rPr lang="en-US" sz="2850" spc="-425" dirty="0">
                <a:latin typeface="Bahnschrift" panose="020B0502040204020203" pitchFamily="34" charset="0"/>
                <a:cs typeface="UnDinaru"/>
              </a:rPr>
              <a:t>    </a:t>
            </a:r>
            <a:r>
              <a:rPr sz="2850" spc="-375" dirty="0" err="1">
                <a:latin typeface="Bahnschrift" panose="020B0502040204020203" pitchFamily="34" charset="0"/>
                <a:cs typeface="UnDinaru"/>
              </a:rPr>
              <a:t>같은방식으로</a:t>
            </a:r>
            <a:r>
              <a:rPr sz="2850" spc="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75" dirty="0">
                <a:latin typeface="Bahnschrift" panose="020B0502040204020203" pitchFamily="34" charset="0"/>
                <a:cs typeface="UnDinaru"/>
              </a:rPr>
              <a:t>결과를</a:t>
            </a:r>
            <a:r>
              <a:rPr sz="2850" spc="13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850" spc="-305" dirty="0" err="1">
                <a:latin typeface="Bahnschrift" panose="020B0502040204020203" pitchFamily="34" charset="0"/>
                <a:cs typeface="UnDinaru"/>
              </a:rPr>
              <a:t>정리한다</a:t>
            </a:r>
            <a:r>
              <a:rPr sz="2850" spc="-305" dirty="0">
                <a:latin typeface="Bahnschrift" panose="020B0502040204020203" pitchFamily="34" charset="0"/>
                <a:cs typeface="Arial"/>
              </a:rPr>
              <a:t>.</a:t>
            </a:r>
            <a:endParaRPr lang="en-US" sz="2850" spc="-305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endParaRPr lang="en-US" sz="2850" spc="-305" dirty="0">
              <a:latin typeface="Bahnschrift" panose="020B0502040204020203" pitchFamily="34" charset="0"/>
              <a:cs typeface="Arial"/>
            </a:endParaRP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종이 뒷면에 작게 어느 것이 랜덤이고 </a:t>
            </a:r>
            <a:r>
              <a:rPr lang="ko-KR" altLang="en-US" sz="2850" dirty="0" err="1">
                <a:latin typeface="Bahnschrift" panose="020B0502040204020203" pitchFamily="34" charset="0"/>
                <a:cs typeface="Arial"/>
              </a:rPr>
              <a:t>어느것이</a:t>
            </a: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 마음속으로 </a:t>
            </a:r>
            <a:r>
              <a:rPr lang="ko-KR" altLang="en-US" sz="2850" dirty="0" err="1">
                <a:latin typeface="Bahnschrift" panose="020B0502040204020203" pitchFamily="34" charset="0"/>
                <a:cs typeface="Arial"/>
              </a:rPr>
              <a:t>생각한것인지</a:t>
            </a: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 자그맣게 적고</a:t>
            </a:r>
            <a:r>
              <a:rPr lang="en-US" altLang="ko-KR" sz="2850" dirty="0">
                <a:latin typeface="Bahnschrift" panose="020B0502040204020203" pitchFamily="34" charset="0"/>
                <a:cs typeface="Arial"/>
              </a:rPr>
              <a:t>, </a:t>
            </a:r>
          </a:p>
          <a:p>
            <a:pPr marL="428625" indent="-365125">
              <a:lnSpc>
                <a:spcPct val="100000"/>
              </a:lnSpc>
              <a:spcBef>
                <a:spcPts val="5"/>
              </a:spcBef>
              <a:buSzPct val="124561"/>
              <a:buChar char="•"/>
              <a:tabLst>
                <a:tab pos="428625" algn="l"/>
              </a:tabLst>
            </a:pPr>
            <a:endParaRPr lang="en-US" altLang="ko-KR" sz="2850" dirty="0">
              <a:latin typeface="Bahnschrift" panose="020B0502040204020203" pitchFamily="34" charset="0"/>
              <a:cs typeface="Arial"/>
            </a:endParaRPr>
          </a:p>
          <a:p>
            <a:pPr lvl="1">
              <a:spcBef>
                <a:spcPts val="735"/>
              </a:spcBef>
              <a:buFont typeface="Arial"/>
              <a:buChar char="•"/>
            </a:pP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  옆 조와 결과지 </a:t>
            </a:r>
            <a:r>
              <a:rPr lang="ko-KR" altLang="en-US" sz="2850" dirty="0" err="1">
                <a:latin typeface="Bahnschrift" panose="020B0502040204020203" pitchFamily="34" charset="0"/>
                <a:cs typeface="Arial"/>
              </a:rPr>
              <a:t>를</a:t>
            </a: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 교환하여</a:t>
            </a:r>
            <a:r>
              <a:rPr lang="en-US" altLang="ko-KR" sz="2850" dirty="0">
                <a:latin typeface="Bahnschrift" panose="020B0502040204020203" pitchFamily="34" charset="0"/>
                <a:cs typeface="Arial"/>
              </a:rPr>
              <a:t>, </a:t>
            </a:r>
            <a:r>
              <a:rPr lang="ko-KR" altLang="en-US" sz="2850" dirty="0">
                <a:latin typeface="Bahnschrift" panose="020B0502040204020203" pitchFamily="34" charset="0"/>
                <a:cs typeface="Arial"/>
              </a:rPr>
              <a:t>무엇이 랜덤인지 </a:t>
            </a:r>
            <a:r>
              <a:rPr lang="ko-KR" altLang="en-US" sz="2850" dirty="0" err="1">
                <a:latin typeface="Bahnschrift" panose="020B0502040204020203" pitchFamily="34" charset="0"/>
                <a:cs typeface="Arial"/>
              </a:rPr>
              <a:t>맞추어보자</a:t>
            </a:r>
            <a:r>
              <a:rPr lang="en-US" altLang="ko-KR" sz="2850" dirty="0">
                <a:latin typeface="Bahnschrift" panose="020B0502040204020203" pitchFamily="34" charset="0"/>
                <a:cs typeface="Arial"/>
              </a:rPr>
              <a:t>.</a:t>
            </a:r>
            <a:endParaRPr sz="285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9" dirty="0">
                <a:latin typeface="Bahnschrift" panose="020B0502040204020203" pitchFamily="34" charset="0"/>
              </a:rPr>
              <a:t>랜덤이란</a:t>
            </a:r>
            <a:r>
              <a:rPr spc="-409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2981578"/>
            <a:ext cx="6856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SzPct val="123333"/>
              <a:buFont typeface="Arial"/>
              <a:buChar char="•"/>
              <a:tabLst>
                <a:tab pos="3930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둘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중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어느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것이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진짜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랜덤인지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맞추어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10" dirty="0">
                <a:latin typeface="Bahnschrift" panose="020B0502040204020203" pitchFamily="34" charset="0"/>
                <a:cs typeface="UnDinaru"/>
              </a:rPr>
              <a:t>보자</a:t>
            </a:r>
            <a:r>
              <a:rPr sz="3000" spc="-310" dirty="0">
                <a:latin typeface="Bahnschrift" panose="020B0502040204020203" pitchFamily="34" charset="0"/>
                <a:cs typeface="Arial"/>
              </a:rPr>
              <a:t>.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9" dirty="0">
                <a:latin typeface="Bahnschrift" panose="020B0502040204020203" pitchFamily="34" charset="0"/>
              </a:rPr>
              <a:t>랜덤이란</a:t>
            </a:r>
            <a:r>
              <a:rPr spc="-409" dirty="0">
                <a:latin typeface="Bahnschrift" panose="020B0502040204020203" pitchFamily="34" charset="0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1" y="4973714"/>
            <a:ext cx="7238999" cy="432852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045201" y="1735097"/>
            <a:ext cx="6705599" cy="50467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5"/>
              </a:spcBef>
              <a:buSzPct val="122222"/>
              <a:buFont typeface="Arial"/>
              <a:buChar char="•"/>
              <a:tabLst>
                <a:tab pos="354965" algn="l"/>
              </a:tabLst>
            </a:pPr>
            <a:r>
              <a:rPr sz="2700" spc="-380" dirty="0">
                <a:latin typeface="Bahnschrift" panose="020B0502040204020203" pitchFamily="34" charset="0"/>
                <a:cs typeface="UnDinaru"/>
              </a:rPr>
              <a:t>왼쪽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그림은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125" dirty="0">
                <a:latin typeface="Bahnschrift" panose="020B0502040204020203" pitchFamily="34" charset="0"/>
                <a:cs typeface="Arial"/>
              </a:rPr>
              <a:t>100</a:t>
            </a:r>
            <a:r>
              <a:rPr sz="2700" spc="-125" dirty="0">
                <a:latin typeface="Bahnschrift" panose="020B0502040204020203" pitchFamily="34" charset="0"/>
                <a:cs typeface="UnDinaru"/>
              </a:rPr>
              <a:t>번의</a:t>
            </a:r>
            <a:r>
              <a:rPr sz="2700" spc="-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동전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00" dirty="0">
                <a:latin typeface="Bahnschrift" panose="020B0502040204020203" pitchFamily="34" charset="0"/>
                <a:cs typeface="UnDinaru"/>
              </a:rPr>
              <a:t>던지기를</a:t>
            </a:r>
            <a:endParaRPr sz="2700" dirty="0">
              <a:latin typeface="Bahnschrift" panose="020B0502040204020203" pitchFamily="34" charset="0"/>
              <a:cs typeface="UnDinaru"/>
            </a:endParaRPr>
          </a:p>
          <a:p>
            <a:pPr marL="355600">
              <a:lnSpc>
                <a:spcPct val="100000"/>
              </a:lnSpc>
              <a:spcBef>
                <a:spcPts val="985"/>
              </a:spcBef>
            </a:pPr>
            <a:r>
              <a:rPr sz="2700" spc="-30" dirty="0">
                <a:latin typeface="Bahnschrift" panose="020B0502040204020203" pitchFamily="34" charset="0"/>
                <a:cs typeface="Arial"/>
              </a:rPr>
              <a:t>2000</a:t>
            </a:r>
            <a:r>
              <a:rPr sz="2700" spc="-30" dirty="0">
                <a:latin typeface="Bahnschrift" panose="020B0502040204020203" pitchFamily="34" charset="0"/>
                <a:cs typeface="UnDinaru"/>
              </a:rPr>
              <a:t>번</a:t>
            </a:r>
            <a:r>
              <a:rPr sz="2700" spc="-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반복한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결과를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정리한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05" dirty="0">
                <a:latin typeface="Bahnschrift" panose="020B0502040204020203" pitchFamily="34" charset="0"/>
                <a:cs typeface="UnDinaru"/>
              </a:rPr>
              <a:t>것이다</a:t>
            </a:r>
            <a:r>
              <a:rPr sz="2700" spc="-305" dirty="0">
                <a:latin typeface="Bahnschrift" panose="020B0502040204020203" pitchFamily="34" charset="0"/>
                <a:cs typeface="Arial"/>
              </a:rPr>
              <a:t>.</a:t>
            </a:r>
            <a:endParaRPr sz="2700" dirty="0">
              <a:latin typeface="Bahnschrift" panose="020B0502040204020203" pitchFamily="34" charset="0"/>
              <a:cs typeface="Arial"/>
            </a:endParaRPr>
          </a:p>
          <a:p>
            <a:pPr marL="355600" marR="51435" indent="-342900">
              <a:lnSpc>
                <a:spcPct val="130500"/>
              </a:lnSpc>
              <a:spcBef>
                <a:spcPts val="2880"/>
              </a:spcBef>
              <a:buSzPct val="122222"/>
              <a:buFont typeface="Arial"/>
              <a:buChar char="•"/>
              <a:tabLst>
                <a:tab pos="355600" algn="l"/>
              </a:tabLst>
            </a:pPr>
            <a:r>
              <a:rPr sz="2700" spc="-380" dirty="0">
                <a:latin typeface="Bahnschrift" panose="020B0502040204020203" pitchFamily="34" charset="0"/>
                <a:cs typeface="UnDinaru"/>
              </a:rPr>
              <a:t>앞면과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뒷면이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서로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 err="1">
                <a:latin typeface="Bahnschrift" panose="020B0502040204020203" pitchFamily="34" charset="0"/>
                <a:cs typeface="UnDinaru"/>
              </a:rPr>
              <a:t>전환되는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05" dirty="0" err="1">
                <a:latin typeface="Bahnschrift" panose="020B0502040204020203" pitchFamily="34" charset="0"/>
                <a:cs typeface="UnDinaru"/>
              </a:rPr>
              <a:t>횟수가</a:t>
            </a:r>
            <a:r>
              <a:rPr lang="en-US" sz="2700" spc="-4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dirty="0">
                <a:latin typeface="Bahnschrift" panose="020B0502040204020203" pitchFamily="34" charset="0"/>
                <a:cs typeface="Arial"/>
              </a:rPr>
              <a:t>50-</a:t>
            </a:r>
            <a:r>
              <a:rPr sz="2700" spc="-150" dirty="0">
                <a:latin typeface="Bahnschrift" panose="020B0502040204020203" pitchFamily="34" charset="0"/>
                <a:cs typeface="Arial"/>
              </a:rPr>
              <a:t>60</a:t>
            </a:r>
            <a:r>
              <a:rPr lang="en-US" sz="2700" spc="-150" dirty="0">
                <a:latin typeface="Bahnschrift" panose="020B0502040204020203" pitchFamily="34" charset="0"/>
                <a:cs typeface="Arial"/>
              </a:rPr>
              <a:t> </a:t>
            </a:r>
            <a:r>
              <a:rPr sz="2700" spc="-150" dirty="0" err="1">
                <a:latin typeface="Bahnschrift" panose="020B0502040204020203" pitchFamily="34" charset="0"/>
                <a:cs typeface="UnDinaru"/>
              </a:rPr>
              <a:t>정도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일어나는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경우가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제일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05" dirty="0" err="1">
                <a:latin typeface="Bahnschrift" panose="020B0502040204020203" pitchFamily="34" charset="0"/>
                <a:cs typeface="UnDinaru"/>
              </a:rPr>
              <a:t>많고</a:t>
            </a:r>
            <a:r>
              <a:rPr sz="2700" spc="-405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en-US" sz="2700" spc="-4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또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같은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결과가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연달아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나오는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것도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30" dirty="0">
                <a:latin typeface="Bahnschrift" panose="020B0502040204020203" pitchFamily="34" charset="0"/>
                <a:cs typeface="UnDinaru"/>
              </a:rPr>
              <a:t>최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대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dirty="0">
                <a:latin typeface="Bahnschrift" panose="020B0502040204020203" pitchFamily="34" charset="0"/>
                <a:cs typeface="Arial"/>
              </a:rPr>
              <a:t>6-</a:t>
            </a:r>
            <a:r>
              <a:rPr sz="2700" spc="-80" dirty="0">
                <a:latin typeface="Bahnschrift" panose="020B0502040204020203" pitchFamily="34" charset="0"/>
                <a:cs typeface="Arial"/>
              </a:rPr>
              <a:t>7</a:t>
            </a:r>
            <a:r>
              <a:rPr sz="2700" spc="-80" dirty="0">
                <a:latin typeface="Bahnschrift" panose="020B0502040204020203" pitchFamily="34" charset="0"/>
                <a:cs typeface="UnDinaru"/>
              </a:rPr>
              <a:t>회</a:t>
            </a:r>
            <a:r>
              <a:rPr sz="2700" spc="1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정도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되는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경우가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90" dirty="0">
                <a:latin typeface="Bahnschrift" panose="020B0502040204020203" pitchFamily="34" charset="0"/>
                <a:cs typeface="UnDinaru"/>
              </a:rPr>
              <a:t>빈번하다는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것을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알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수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280" dirty="0">
                <a:latin typeface="Bahnschrift" panose="020B0502040204020203" pitchFamily="34" charset="0"/>
                <a:cs typeface="UnDinaru"/>
              </a:rPr>
              <a:t>있다</a:t>
            </a:r>
            <a:r>
              <a:rPr sz="2700" spc="-280" dirty="0">
                <a:latin typeface="Bahnschrift" panose="020B0502040204020203" pitchFamily="34" charset="0"/>
                <a:cs typeface="Arial"/>
              </a:rPr>
              <a:t>.</a:t>
            </a:r>
            <a:endParaRPr sz="2700" dirty="0">
              <a:latin typeface="Bahnschrift" panose="020B0502040204020203" pitchFamily="34" charset="0"/>
              <a:cs typeface="Arial"/>
            </a:endParaRPr>
          </a:p>
          <a:p>
            <a:pPr marL="355600" marR="5080" indent="-342900">
              <a:lnSpc>
                <a:spcPct val="130500"/>
              </a:lnSpc>
              <a:spcBef>
                <a:spcPts val="2880"/>
              </a:spcBef>
              <a:buSzPct val="122222"/>
              <a:buChar char="•"/>
              <a:tabLst>
                <a:tab pos="355600" algn="l"/>
              </a:tabLst>
            </a:pPr>
            <a:r>
              <a:rPr sz="2700" spc="-45" dirty="0">
                <a:latin typeface="Bahnschrift" panose="020B0502040204020203" pitchFamily="34" charset="0"/>
                <a:cs typeface="Arial"/>
              </a:rPr>
              <a:t>100</a:t>
            </a:r>
            <a:r>
              <a:rPr sz="2700" spc="-45" dirty="0">
                <a:latin typeface="Bahnschrift" panose="020B0502040204020203" pitchFamily="34" charset="0"/>
                <a:cs typeface="UnDinaru"/>
              </a:rPr>
              <a:t>번</a:t>
            </a:r>
            <a:r>
              <a:rPr sz="2700" spc="-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던질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경우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앞면이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연달아</a:t>
            </a:r>
            <a:r>
              <a:rPr sz="27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120" dirty="0">
                <a:latin typeface="Bahnschrift" panose="020B0502040204020203" pitchFamily="34" charset="0"/>
                <a:cs typeface="Arial"/>
              </a:rPr>
              <a:t>6</a:t>
            </a:r>
            <a:r>
              <a:rPr sz="2700" spc="-120" dirty="0">
                <a:latin typeface="Bahnschrift" panose="020B0502040204020203" pitchFamily="34" charset="0"/>
                <a:cs typeface="UnDinaru"/>
              </a:rPr>
              <a:t>번</a:t>
            </a:r>
            <a:r>
              <a:rPr sz="27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430" dirty="0">
                <a:latin typeface="Bahnschrift" panose="020B0502040204020203" pitchFamily="34" charset="0"/>
                <a:cs typeface="UnDinaru"/>
              </a:rPr>
              <a:t>나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올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경우는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목격할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경우는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380" dirty="0">
                <a:latin typeface="Bahnschrift" panose="020B0502040204020203" pitchFamily="34" charset="0"/>
                <a:cs typeface="UnDinaru"/>
              </a:rPr>
              <a:t>얼마나</a:t>
            </a:r>
            <a:r>
              <a:rPr sz="270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700" spc="-280" dirty="0">
                <a:latin typeface="Bahnschrift" panose="020B0502040204020203" pitchFamily="34" charset="0"/>
                <a:cs typeface="UnDinaru"/>
              </a:rPr>
              <a:t>될까</a:t>
            </a:r>
            <a:r>
              <a:rPr sz="2700" spc="-280" dirty="0">
                <a:latin typeface="Bahnschrift" panose="020B0502040204020203" pitchFamily="34" charset="0"/>
                <a:cs typeface="Arial"/>
              </a:rPr>
              <a:t>?</a:t>
            </a:r>
            <a:endParaRPr sz="27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0" dirty="0">
                <a:latin typeface="Bahnschrift" panose="020B0502040204020203" pitchFamily="34" charset="0"/>
              </a:rPr>
              <a:t>동전던지기</a:t>
            </a:r>
            <a:r>
              <a:rPr spc="60" dirty="0">
                <a:latin typeface="Bahnschrift" panose="020B0502040204020203" pitchFamily="34" charset="0"/>
              </a:rPr>
              <a:t> </a:t>
            </a:r>
            <a:r>
              <a:rPr spc="-365" dirty="0">
                <a:latin typeface="Bahnschrift" panose="020B0502040204020203" pitchFamily="34" charset="0"/>
              </a:rPr>
              <a:t>패턴</a:t>
            </a:r>
            <a:r>
              <a:rPr spc="75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맞추기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" y="2852496"/>
            <a:ext cx="11546840" cy="512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86055" indent="-381000">
              <a:lnSpc>
                <a:spcPct val="128200"/>
              </a:lnSpc>
              <a:spcBef>
                <a:spcPts val="100"/>
              </a:spcBef>
              <a:buSzPct val="123333"/>
              <a:buChar char="•"/>
              <a:tabLst>
                <a:tab pos="406400" algn="l"/>
                <a:tab pos="1936114" algn="l"/>
                <a:tab pos="6850380" algn="l"/>
              </a:tabLst>
            </a:pPr>
            <a:r>
              <a:rPr sz="3000" spc="-280" dirty="0">
                <a:latin typeface="Bahnschrift" panose="020B0502040204020203" pitchFamily="34" charset="0"/>
                <a:cs typeface="Arial"/>
              </a:rPr>
              <a:t>3</a:t>
            </a:r>
            <a:r>
              <a:rPr sz="3000" spc="-280" dirty="0">
                <a:latin typeface="Bahnschrift" panose="020B0502040204020203" pitchFamily="34" charset="0"/>
                <a:cs typeface="UnDinaru"/>
              </a:rPr>
              <a:t>명의</a:t>
            </a:r>
            <a:r>
              <a:rPr sz="300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사형수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A,</a:t>
            </a:r>
            <a:r>
              <a:rPr sz="3000" spc="-12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B,</a:t>
            </a:r>
            <a:r>
              <a:rPr sz="3000" spc="-3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3000" spc="7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독방에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갇혀있다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dirty="0">
                <a:latin typeface="Bahnschrift" panose="020B0502040204020203" pitchFamily="34" charset="0"/>
                <a:cs typeface="Arial"/>
              </a:rPr>
              <a:t>	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대통령이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중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한명을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임의로 </a:t>
            </a:r>
            <a:r>
              <a:rPr sz="3000" spc="-440" dirty="0">
                <a:latin typeface="Bahnschrift" panose="020B0502040204020203" pitchFamily="34" charset="0"/>
                <a:cs typeface="UnDinaru"/>
              </a:rPr>
              <a:t>선정해서</a:t>
            </a:r>
            <a:r>
              <a:rPr sz="3000" dirty="0">
                <a:latin typeface="Bahnschrift" panose="020B0502040204020203" pitchFamily="34" charset="0"/>
                <a:cs typeface="UnDinaru"/>
              </a:rPr>
              <a:t>	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특별사면하기로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40" dirty="0">
                <a:latin typeface="Bahnschrift" panose="020B0502040204020203" pitchFamily="34" charset="0"/>
                <a:cs typeface="UnDinaru"/>
              </a:rPr>
              <a:t>결정했다</a:t>
            </a:r>
            <a:r>
              <a:rPr sz="3000" spc="-34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간수는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누가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사면이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될지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알고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있지만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누군인지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누설하면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20" dirty="0">
                <a:latin typeface="Bahnschrift" panose="020B0502040204020203" pitchFamily="34" charset="0"/>
                <a:cs typeface="UnDinaru"/>
              </a:rPr>
              <a:t>안된다</a:t>
            </a:r>
            <a:r>
              <a:rPr sz="3000" spc="-32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19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90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3000" spc="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간수에게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90" dirty="0">
                <a:latin typeface="Bahnschrift" panose="020B0502040204020203" pitchFamily="34" charset="0"/>
                <a:cs typeface="Arial"/>
              </a:rPr>
              <a:t>B</a:t>
            </a:r>
            <a:r>
              <a:rPr sz="3000" spc="-90" dirty="0">
                <a:latin typeface="Bahnschrift" panose="020B0502040204020203" pitchFamily="34" charset="0"/>
                <a:cs typeface="UnDinaru"/>
              </a:rPr>
              <a:t>와 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중</a:t>
            </a:r>
            <a:r>
              <a:rPr sz="3000" spc="-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누가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사형이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되는지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70" dirty="0">
                <a:latin typeface="Bahnschrift" panose="020B0502040204020203" pitchFamily="34" charset="0"/>
                <a:cs typeface="UnDinaru"/>
              </a:rPr>
              <a:t>알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려달라고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사정했다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406400" marR="17780" indent="-381000">
              <a:lnSpc>
                <a:spcPct val="128200"/>
              </a:lnSpc>
              <a:spcBef>
                <a:spcPts val="3200"/>
              </a:spcBef>
              <a:buSzPct val="123333"/>
              <a:buChar char="•"/>
              <a:tabLst>
                <a:tab pos="406400" algn="l"/>
                <a:tab pos="5257165" algn="l"/>
                <a:tab pos="9126220" algn="l"/>
                <a:tab pos="9849485" algn="l"/>
              </a:tabLst>
            </a:pPr>
            <a:r>
              <a:rPr sz="3000" spc="-19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9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3000" spc="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간수에게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265" dirty="0">
                <a:latin typeface="Bahnschrift" panose="020B0502040204020203" pitchFamily="34" charset="0"/>
                <a:cs typeface="Arial"/>
              </a:rPr>
              <a:t>``B</a:t>
            </a:r>
            <a:r>
              <a:rPr sz="3000" spc="-26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300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사면대상자이면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의</a:t>
            </a:r>
            <a:r>
              <a:rPr sz="3000" spc="-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이름을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0" dirty="0">
                <a:latin typeface="Bahnschrift" panose="020B0502040204020203" pitchFamily="34" charset="0"/>
                <a:cs typeface="UnDinaru"/>
              </a:rPr>
              <a:t>얘기하고</a:t>
            </a:r>
            <a:r>
              <a:rPr sz="3000" dirty="0">
                <a:latin typeface="Bahnschrift" panose="020B0502040204020203" pitchFamily="34" charset="0"/>
                <a:cs typeface="UnDinaru"/>
              </a:rPr>
              <a:t>	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3000" spc="-5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30" dirty="0">
                <a:latin typeface="Bahnschrift" panose="020B0502040204020203" pitchFamily="34" charset="0"/>
                <a:cs typeface="UnDinaru"/>
              </a:rPr>
              <a:t>사면대상자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90" dirty="0">
                <a:latin typeface="Bahnschrift" panose="020B0502040204020203" pitchFamily="34" charset="0"/>
                <a:cs typeface="Arial"/>
              </a:rPr>
              <a:t>B</a:t>
            </a:r>
            <a:r>
              <a:rPr sz="3000" spc="-90" dirty="0">
                <a:latin typeface="Bahnschrift" panose="020B0502040204020203" pitchFamily="34" charset="0"/>
                <a:cs typeface="UnDinaru"/>
              </a:rPr>
              <a:t>의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이름을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얘기하고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만약</a:t>
            </a:r>
            <a:r>
              <a:rPr sz="3000" dirty="0">
                <a:latin typeface="Bahnschrift" panose="020B0502040204020203" pitchFamily="34" charset="0"/>
                <a:cs typeface="UnDinaru"/>
              </a:rPr>
              <a:t>	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내가</a:t>
            </a:r>
            <a:r>
              <a:rPr sz="30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사면대상자라면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동전을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던져서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앞면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나오면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B,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뒷면이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나오면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280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280" dirty="0">
                <a:latin typeface="Bahnschrift" panose="020B0502040204020203" pitchFamily="34" charset="0"/>
                <a:cs typeface="UnDinaru"/>
              </a:rPr>
              <a:t>라고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45" dirty="0">
                <a:latin typeface="Bahnschrift" panose="020B0502040204020203" pitchFamily="34" charset="0"/>
                <a:cs typeface="UnDinaru"/>
              </a:rPr>
              <a:t>얘기해달라</a:t>
            </a:r>
            <a:r>
              <a:rPr sz="3000" spc="-345" dirty="0">
                <a:latin typeface="Bahnschrift" panose="020B0502040204020203" pitchFamily="34" charset="0"/>
                <a:cs typeface="Arial"/>
              </a:rPr>
              <a:t>"</a:t>
            </a:r>
            <a:r>
              <a:rPr sz="3000" spc="-345" dirty="0">
                <a:latin typeface="Bahnschrift" panose="020B0502040204020203" pitchFamily="34" charset="0"/>
                <a:cs typeface="UnDinaru"/>
              </a:rPr>
              <a:t>라고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애원한다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dirty="0">
                <a:latin typeface="Bahnschrift" panose="020B0502040204020203" pitchFamily="34" charset="0"/>
                <a:cs typeface="Arial"/>
              </a:rPr>
              <a:t>	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간수가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225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225" dirty="0">
                <a:latin typeface="Bahnschrift" panose="020B0502040204020203" pitchFamily="34" charset="0"/>
                <a:cs typeface="UnDinaru"/>
              </a:rPr>
              <a:t>에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게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90" dirty="0">
                <a:latin typeface="Bahnschrift" panose="020B0502040204020203" pitchFamily="34" charset="0"/>
                <a:cs typeface="Arial"/>
              </a:rPr>
              <a:t>B</a:t>
            </a:r>
            <a:r>
              <a:rPr sz="3000" spc="-90" dirty="0">
                <a:latin typeface="Bahnschrift" panose="020B0502040204020203" pitchFamily="34" charset="0"/>
                <a:cs typeface="UnDinaru"/>
              </a:rPr>
              <a:t>가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처형될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것이라고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75" dirty="0">
                <a:latin typeface="Bahnschrift" panose="020B0502040204020203" pitchFamily="34" charset="0"/>
                <a:cs typeface="UnDinaru"/>
              </a:rPr>
              <a:t>얘기해주었다</a:t>
            </a:r>
            <a:r>
              <a:rPr sz="3000" spc="-375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85" dirty="0">
                <a:latin typeface="Bahnschrift" panose="020B0502040204020203" pitchFamily="34" charset="0"/>
              </a:rPr>
              <a:t>죄수의</a:t>
            </a:r>
            <a:r>
              <a:rPr spc="70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딜레마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2941434"/>
            <a:ext cx="18986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-5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600" y="2941434"/>
            <a:ext cx="10777855" cy="112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28200"/>
              </a:lnSpc>
              <a:spcBef>
                <a:spcPts val="100"/>
              </a:spcBef>
            </a:pPr>
            <a:r>
              <a:rPr sz="3000" spc="-19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9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3000" spc="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사실은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안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본인이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사면될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확률이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100" dirty="0">
                <a:latin typeface="Bahnschrift" panose="020B0502040204020203" pitchFamily="34" charset="0"/>
                <a:cs typeface="Arial"/>
              </a:rPr>
              <a:t>1/3</a:t>
            </a:r>
            <a:r>
              <a:rPr sz="3000" spc="-100" dirty="0">
                <a:latin typeface="Bahnschrift" panose="020B0502040204020203" pitchFamily="34" charset="0"/>
                <a:cs typeface="UnDinaru"/>
              </a:rPr>
              <a:t>에서</a:t>
            </a:r>
            <a:r>
              <a:rPr sz="3000" spc="-8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1/2</a:t>
            </a:r>
            <a:r>
              <a:rPr sz="3000" dirty="0">
                <a:latin typeface="Bahnschrift" panose="020B0502040204020203" pitchFamily="34" charset="0"/>
                <a:cs typeface="UnDinaru"/>
              </a:rPr>
              <a:t>로</a:t>
            </a:r>
            <a:r>
              <a:rPr sz="3000" spc="-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30" dirty="0">
                <a:latin typeface="Bahnschrift" panose="020B0502040204020203" pitchFamily="34" charset="0"/>
                <a:cs typeface="UnDinaru"/>
              </a:rPr>
              <a:t>증가하였다고 </a:t>
            </a:r>
            <a:r>
              <a:rPr sz="3000" spc="-320" dirty="0">
                <a:latin typeface="Bahnschrift" panose="020B0502040204020203" pitchFamily="34" charset="0"/>
                <a:cs typeface="UnDinaru"/>
              </a:rPr>
              <a:t>믿는다</a:t>
            </a:r>
            <a:r>
              <a:rPr sz="3000" spc="-32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사실인가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?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" y="4520400"/>
            <a:ext cx="18986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-5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00" y="4431461"/>
            <a:ext cx="10874375" cy="112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28200"/>
              </a:lnSpc>
              <a:spcBef>
                <a:spcPts val="100"/>
              </a:spcBef>
            </a:pPr>
            <a:r>
              <a:rPr sz="3000" spc="-19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9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3000" spc="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사실을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우연히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만난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280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280" dirty="0">
                <a:latin typeface="Bahnschrift" panose="020B0502040204020203" pitchFamily="34" charset="0"/>
                <a:cs typeface="UnDinaru"/>
              </a:rPr>
              <a:t>에게</a:t>
            </a:r>
            <a:r>
              <a:rPr sz="300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40" dirty="0">
                <a:latin typeface="Bahnschrift" panose="020B0502040204020203" pitchFamily="34" charset="0"/>
                <a:cs typeface="UnDinaru"/>
              </a:rPr>
              <a:t>알려준다</a:t>
            </a:r>
            <a:r>
              <a:rPr sz="3000" spc="-340" dirty="0">
                <a:latin typeface="Bahnschrift" panose="020B0502040204020203" pitchFamily="34" charset="0"/>
                <a:cs typeface="Arial"/>
              </a:rPr>
              <a:t>.</a:t>
            </a:r>
            <a:r>
              <a:rPr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사실을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안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13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3000" spc="-1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65" dirty="0">
                <a:latin typeface="Bahnschrift" panose="020B0502040204020203" pitchFamily="34" charset="0"/>
                <a:cs typeface="UnDinaru"/>
              </a:rPr>
              <a:t>사면될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확률은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50" dirty="0">
                <a:latin typeface="Bahnschrift" panose="020B0502040204020203" pitchFamily="34" charset="0"/>
                <a:cs typeface="UnDinaru"/>
              </a:rPr>
              <a:t>얼마인가</a:t>
            </a:r>
            <a:r>
              <a:rPr sz="3000" spc="-350" dirty="0">
                <a:latin typeface="Bahnschrift" panose="020B0502040204020203" pitchFamily="34" charset="0"/>
                <a:cs typeface="Arial"/>
              </a:rPr>
              <a:t>?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85" dirty="0">
                <a:latin typeface="Bahnschrift" panose="020B0502040204020203" pitchFamily="34" charset="0"/>
              </a:rPr>
              <a:t>죄수의</a:t>
            </a:r>
            <a:r>
              <a:rPr spc="70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딜레마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1828800"/>
            <a:ext cx="9182100" cy="584009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418465" indent="-380365">
              <a:lnSpc>
                <a:spcPct val="100000"/>
              </a:lnSpc>
              <a:spcBef>
                <a:spcPts val="2045"/>
              </a:spcBef>
              <a:buClr>
                <a:srgbClr val="000000"/>
              </a:buClr>
              <a:buSzPct val="123333"/>
              <a:buChar char="•"/>
              <a:tabLst>
                <a:tab pos="418465" algn="l"/>
              </a:tabLst>
            </a:pPr>
            <a:r>
              <a:rPr sz="3000" dirty="0">
                <a:solidFill>
                  <a:srgbClr val="FF2600"/>
                </a:solidFill>
                <a:latin typeface="Bahnschrift" panose="020B0502040204020203" pitchFamily="34" charset="0"/>
                <a:cs typeface="Arial"/>
              </a:rPr>
              <a:t>Monty</a:t>
            </a:r>
            <a:r>
              <a:rPr sz="3000" spc="5" dirty="0">
                <a:solidFill>
                  <a:srgbClr val="FF2600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3000" spc="-55" dirty="0">
                <a:solidFill>
                  <a:srgbClr val="FF2600"/>
                </a:solidFill>
                <a:latin typeface="Bahnschrift" panose="020B0502040204020203" pitchFamily="34" charset="0"/>
                <a:cs typeface="Arial"/>
              </a:rPr>
              <a:t>Hall</a:t>
            </a:r>
            <a:r>
              <a:rPr sz="3000" spc="-55" dirty="0">
                <a:latin typeface="Bahnschrift" panose="020B0502040204020203" pitchFamily="34" charset="0"/>
                <a:cs typeface="UnDinaru"/>
              </a:rPr>
              <a:t>와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solidFill>
                  <a:srgbClr val="FF2600"/>
                </a:solidFill>
                <a:latin typeface="Bahnschrift" panose="020B0502040204020203" pitchFamily="34" charset="0"/>
                <a:cs typeface="UnDinaru"/>
              </a:rPr>
              <a:t>죄수의</a:t>
            </a:r>
            <a:r>
              <a:rPr sz="3000" spc="114" dirty="0">
                <a:solidFill>
                  <a:srgbClr val="FF2600"/>
                </a:solidFill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solidFill>
                  <a:srgbClr val="FF2600"/>
                </a:solidFill>
                <a:latin typeface="Bahnschrift" panose="020B0502040204020203" pitchFamily="34" charset="0"/>
                <a:cs typeface="UnDinaru"/>
              </a:rPr>
              <a:t>딜레마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의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유사점에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대해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365" dirty="0">
                <a:latin typeface="Bahnschrift" panose="020B0502040204020203" pitchFamily="34" charset="0"/>
                <a:cs typeface="UnDinaru"/>
              </a:rPr>
              <a:t>생각해보자</a:t>
            </a:r>
            <a:r>
              <a:rPr sz="3000" spc="-365" dirty="0">
                <a:latin typeface="Bahnschrift" panose="020B0502040204020203" pitchFamily="34" charset="0"/>
                <a:cs typeface="Arial"/>
              </a:rPr>
              <a:t>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799465" lvl="1" indent="-380365">
              <a:lnSpc>
                <a:spcPct val="100000"/>
              </a:lnSpc>
              <a:spcBef>
                <a:spcPts val="3085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자동차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사면</a:t>
            </a:r>
            <a:endParaRPr sz="3000" dirty="0">
              <a:latin typeface="Bahnschrift" panose="020B0502040204020203" pitchFamily="34" charset="0"/>
              <a:cs typeface="UnDinaru"/>
            </a:endParaRPr>
          </a:p>
          <a:p>
            <a:pPr marL="799465" lvl="1" indent="-380365">
              <a:lnSpc>
                <a:spcPct val="100000"/>
              </a:lnSpc>
              <a:spcBef>
                <a:spcPts val="3080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염소</a:t>
            </a:r>
            <a:r>
              <a:rPr sz="3000" spc="125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처형</a:t>
            </a:r>
            <a:endParaRPr sz="3000" dirty="0">
              <a:latin typeface="Bahnschrift" panose="020B0502040204020203" pitchFamily="34" charset="0"/>
              <a:cs typeface="UnDinaru"/>
            </a:endParaRPr>
          </a:p>
          <a:p>
            <a:pPr marL="799465" lvl="1" indent="-380365">
              <a:lnSpc>
                <a:spcPct val="100000"/>
              </a:lnSpc>
              <a:spcBef>
                <a:spcPts val="3085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몬티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홀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간수</a:t>
            </a:r>
            <a:endParaRPr sz="3000" dirty="0">
              <a:latin typeface="Bahnschrift" panose="020B0502040204020203" pitchFamily="34" charset="0"/>
              <a:cs typeface="UnDinaru"/>
            </a:endParaRPr>
          </a:p>
          <a:p>
            <a:pPr marL="799465" lvl="1" indent="-380365">
              <a:lnSpc>
                <a:spcPct val="100000"/>
              </a:lnSpc>
              <a:spcBef>
                <a:spcPts val="3080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염소가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뒤에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있다고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알려준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문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처형대상자의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이름</a:t>
            </a:r>
            <a:endParaRPr sz="3000" dirty="0">
              <a:latin typeface="Bahnschrift" panose="020B0502040204020203" pitchFamily="34" charset="0"/>
              <a:cs typeface="UnDinaru"/>
            </a:endParaRPr>
          </a:p>
          <a:p>
            <a:pPr marL="799465" lvl="1" indent="-380365">
              <a:lnSpc>
                <a:spcPct val="100000"/>
              </a:lnSpc>
              <a:spcBef>
                <a:spcPts val="3085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처음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선택한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문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죄수</a:t>
            </a:r>
            <a:r>
              <a:rPr sz="3000" spc="12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50" dirty="0">
                <a:latin typeface="Bahnschrift" panose="020B0502040204020203" pitchFamily="34" charset="0"/>
                <a:cs typeface="Arial"/>
              </a:rPr>
              <a:t>A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799465" lvl="1" indent="-380365">
              <a:lnSpc>
                <a:spcPct val="100000"/>
              </a:lnSpc>
              <a:spcBef>
                <a:spcPts val="3085"/>
              </a:spcBef>
              <a:buSzPct val="123333"/>
              <a:buFont typeface="Arial"/>
              <a:buChar char="•"/>
              <a:tabLst>
                <a:tab pos="799465" algn="l"/>
              </a:tabLst>
            </a:pPr>
            <a:r>
              <a:rPr sz="3000" spc="-420" dirty="0">
                <a:latin typeface="Bahnschrift" panose="020B0502040204020203" pitchFamily="34" charset="0"/>
                <a:cs typeface="UnDinaru"/>
              </a:rPr>
              <a:t>문을</a:t>
            </a:r>
            <a:r>
              <a:rPr sz="3000" spc="110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바꾸는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경우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죄수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280" dirty="0">
                <a:latin typeface="Bahnschrift" panose="020B0502040204020203" pitchFamily="34" charset="0"/>
                <a:cs typeface="Arial"/>
              </a:rPr>
              <a:t>C</a:t>
            </a:r>
            <a:r>
              <a:rPr sz="3000" spc="-280" dirty="0">
                <a:latin typeface="Bahnschrift" panose="020B0502040204020203" pitchFamily="34" charset="0"/>
                <a:cs typeface="UnDinaru"/>
              </a:rPr>
              <a:t>에게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정보를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20" dirty="0">
                <a:latin typeface="Bahnschrift" panose="020B0502040204020203" pitchFamily="34" charset="0"/>
                <a:cs typeface="UnDinaru"/>
              </a:rPr>
              <a:t>알려준</a:t>
            </a:r>
            <a:r>
              <a:rPr sz="3000" spc="114" dirty="0">
                <a:latin typeface="Bahnschrift" panose="020B0502040204020203" pitchFamily="34" charset="0"/>
                <a:cs typeface="UnDinaru"/>
              </a:rPr>
              <a:t> </a:t>
            </a:r>
            <a:r>
              <a:rPr sz="3000" spc="-445" dirty="0">
                <a:latin typeface="Bahnschrift" panose="020B0502040204020203" pitchFamily="34" charset="0"/>
                <a:cs typeface="UnDinaru"/>
              </a:rPr>
              <a:t>경우</a:t>
            </a:r>
            <a:endParaRPr sz="3000" dirty="0">
              <a:latin typeface="Bahnschrift" panose="020B0502040204020203" pitchFamily="34" charset="0"/>
              <a:cs typeface="UnDinar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600" y="458978"/>
            <a:ext cx="9728200" cy="876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>
                <a:latin typeface="Bahnschrift" panose="020B0502040204020203" pitchFamily="34" charset="0"/>
                <a:cs typeface="Arial"/>
              </a:rPr>
              <a:t>Monty</a:t>
            </a:r>
            <a:r>
              <a:rPr spc="-360" dirty="0">
                <a:latin typeface="Bahnschrift" panose="020B0502040204020203" pitchFamily="34" charset="0"/>
                <a:cs typeface="Arial"/>
              </a:rPr>
              <a:t> </a:t>
            </a:r>
            <a:r>
              <a:rPr spc="-100" dirty="0">
                <a:latin typeface="Bahnschrift" panose="020B0502040204020203" pitchFamily="34" charset="0"/>
                <a:cs typeface="Arial"/>
              </a:rPr>
              <a:t>Hall</a:t>
            </a:r>
            <a:r>
              <a:rPr spc="-100" dirty="0">
                <a:latin typeface="Bahnschrift" panose="020B0502040204020203" pitchFamily="34" charset="0"/>
              </a:rPr>
              <a:t>과</a:t>
            </a:r>
            <a:r>
              <a:rPr spc="-185" dirty="0">
                <a:latin typeface="Bahnschrift" panose="020B0502040204020203" pitchFamily="34" charset="0"/>
              </a:rPr>
              <a:t> </a:t>
            </a:r>
            <a:r>
              <a:rPr spc="-385" dirty="0">
                <a:latin typeface="Bahnschrift" panose="020B0502040204020203" pitchFamily="34" charset="0"/>
              </a:rPr>
              <a:t>죄수의</a:t>
            </a:r>
            <a:r>
              <a:rPr spc="70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딜레마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977794"/>
            <a:ext cx="11444605" cy="16303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9885" indent="-311785">
              <a:lnSpc>
                <a:spcPct val="100000"/>
              </a:lnSpc>
              <a:spcBef>
                <a:spcPts val="110"/>
              </a:spcBef>
              <a:buSzPct val="122448"/>
              <a:buChar char="•"/>
              <a:tabLst>
                <a:tab pos="349885" algn="l"/>
              </a:tabLst>
            </a:pPr>
            <a:r>
              <a:rPr sz="2450" spc="-160" dirty="0">
                <a:latin typeface="Bahnschrift" panose="020B0502040204020203" pitchFamily="34" charset="0"/>
                <a:cs typeface="Arial"/>
              </a:rPr>
              <a:t>A</a:t>
            </a:r>
            <a:r>
              <a:rPr sz="2450" spc="-16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2450" spc="1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사실은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안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후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본인이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사면될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확률이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80" dirty="0">
                <a:latin typeface="Bahnschrift" panose="020B0502040204020203" pitchFamily="34" charset="0"/>
                <a:cs typeface="Arial"/>
              </a:rPr>
              <a:t>1/3</a:t>
            </a:r>
            <a:r>
              <a:rPr sz="2450" spc="-80" dirty="0">
                <a:latin typeface="Bahnschrift" panose="020B0502040204020203" pitchFamily="34" charset="0"/>
                <a:cs typeface="UnDinaru"/>
              </a:rPr>
              <a:t>에서</a:t>
            </a:r>
            <a:r>
              <a:rPr sz="2450" spc="-7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dirty="0">
                <a:latin typeface="Bahnschrift" panose="020B0502040204020203" pitchFamily="34" charset="0"/>
                <a:cs typeface="Arial"/>
              </a:rPr>
              <a:t>1/2</a:t>
            </a:r>
            <a:r>
              <a:rPr sz="2450" dirty="0">
                <a:latin typeface="Bahnschrift" panose="020B0502040204020203" pitchFamily="34" charset="0"/>
                <a:cs typeface="UnDinaru"/>
              </a:rPr>
              <a:t>로</a:t>
            </a:r>
            <a:r>
              <a:rPr sz="2450" spc="-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증가하였다고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260" dirty="0">
                <a:latin typeface="Bahnschrift" panose="020B0502040204020203" pitchFamily="34" charset="0"/>
                <a:cs typeface="UnDinaru"/>
              </a:rPr>
              <a:t>믿는다</a:t>
            </a:r>
            <a:r>
              <a:rPr sz="2450" spc="-260" dirty="0">
                <a:latin typeface="Bahnschrift" panose="020B0502040204020203" pitchFamily="34" charset="0"/>
                <a:cs typeface="Arial"/>
              </a:rPr>
              <a:t>.</a:t>
            </a:r>
            <a:r>
              <a:rPr sz="2450" dirty="0">
                <a:latin typeface="Bahnschrift" panose="020B0502040204020203" pitchFamily="34" charset="0"/>
                <a:cs typeface="Arial"/>
              </a:rPr>
              <a:t> </a:t>
            </a:r>
            <a:r>
              <a:rPr sz="2450" spc="-285" dirty="0">
                <a:latin typeface="Bahnschrift" panose="020B0502040204020203" pitchFamily="34" charset="0"/>
                <a:cs typeface="UnDinaru"/>
              </a:rPr>
              <a:t>사실인가</a:t>
            </a:r>
            <a:r>
              <a:rPr sz="2450" spc="-285" dirty="0">
                <a:latin typeface="Bahnschrift" panose="020B0502040204020203" pitchFamily="34" charset="0"/>
                <a:cs typeface="Arial"/>
              </a:rPr>
              <a:t>?</a:t>
            </a:r>
            <a:endParaRPr sz="2450" dirty="0">
              <a:latin typeface="Bahnschrift" panose="020B0502040204020203" pitchFamily="34" charset="0"/>
              <a:cs typeface="Arial"/>
            </a:endParaRPr>
          </a:p>
          <a:p>
            <a:pPr marL="349885" marR="83185" indent="-312420">
              <a:lnSpc>
                <a:spcPct val="126600"/>
              </a:lnSpc>
              <a:spcBef>
                <a:spcPts val="2625"/>
              </a:spcBef>
              <a:buSzPct val="122448"/>
              <a:buFont typeface="Arial"/>
              <a:buChar char="•"/>
              <a:tabLst>
                <a:tab pos="349885" algn="l"/>
              </a:tabLst>
            </a:pPr>
            <a:r>
              <a:rPr sz="2450" spc="-345" dirty="0">
                <a:latin typeface="Bahnschrift" panose="020B0502040204020203" pitchFamily="34" charset="0"/>
                <a:cs typeface="UnDinaru"/>
              </a:rPr>
              <a:t>간수가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70" dirty="0">
                <a:latin typeface="Bahnschrift" panose="020B0502040204020203" pitchFamily="34" charset="0"/>
                <a:cs typeface="Arial"/>
              </a:rPr>
              <a:t>B</a:t>
            </a:r>
            <a:r>
              <a:rPr sz="2450" spc="-70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450" spc="-8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처형대상자라고</a:t>
            </a:r>
            <a:r>
              <a:rPr sz="245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얘기할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수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있는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경우는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100" dirty="0">
                <a:latin typeface="Bahnschrift" panose="020B0502040204020203" pitchFamily="34" charset="0"/>
                <a:cs typeface="Arial"/>
              </a:rPr>
              <a:t>(1)</a:t>
            </a:r>
            <a:r>
              <a:rPr sz="2450" spc="-70" dirty="0">
                <a:latin typeface="Bahnschrift" panose="020B0502040204020203" pitchFamily="34" charset="0"/>
                <a:cs typeface="Arial"/>
              </a:rPr>
              <a:t> </a:t>
            </a:r>
            <a:r>
              <a:rPr sz="2450" spc="-105" dirty="0">
                <a:latin typeface="Bahnschrift" panose="020B0502040204020203" pitchFamily="34" charset="0"/>
                <a:cs typeface="Arial"/>
              </a:rPr>
              <a:t>C</a:t>
            </a:r>
            <a:r>
              <a:rPr sz="2450" spc="-10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450" spc="-3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사면대상자이거나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100" dirty="0">
                <a:latin typeface="Bahnschrift" panose="020B0502040204020203" pitchFamily="34" charset="0"/>
                <a:cs typeface="Arial"/>
              </a:rPr>
              <a:t>(2)</a:t>
            </a:r>
            <a:r>
              <a:rPr sz="2450" spc="-35" dirty="0">
                <a:latin typeface="Bahnschrift" panose="020B0502040204020203" pitchFamily="34" charset="0"/>
                <a:cs typeface="Arial"/>
              </a:rPr>
              <a:t> </a:t>
            </a:r>
            <a:r>
              <a:rPr sz="2450" spc="-160" dirty="0">
                <a:latin typeface="Bahnschrift" panose="020B0502040204020203" pitchFamily="34" charset="0"/>
                <a:cs typeface="Arial"/>
              </a:rPr>
              <a:t>A</a:t>
            </a:r>
            <a:r>
              <a:rPr sz="2450" spc="-160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450" spc="5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70" dirty="0">
                <a:latin typeface="Bahnschrift" panose="020B0502040204020203" pitchFamily="34" charset="0"/>
                <a:cs typeface="UnDinaru"/>
              </a:rPr>
              <a:t>사면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대상자이지만</a:t>
            </a:r>
            <a:r>
              <a:rPr sz="2450" spc="9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동전을</a:t>
            </a:r>
            <a:r>
              <a:rPr sz="245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던져서</a:t>
            </a:r>
            <a:r>
              <a:rPr sz="245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앞면이</a:t>
            </a:r>
            <a:r>
              <a:rPr sz="2450" spc="10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나온</a:t>
            </a:r>
            <a:r>
              <a:rPr sz="2450" spc="10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275" dirty="0">
                <a:latin typeface="Bahnschrift" panose="020B0502040204020203" pitchFamily="34" charset="0"/>
                <a:cs typeface="UnDinaru"/>
              </a:rPr>
              <a:t>경우이다</a:t>
            </a:r>
            <a:r>
              <a:rPr sz="2450" spc="-275" dirty="0">
                <a:latin typeface="Bahnschrift" panose="020B0502040204020203" pitchFamily="34" charset="0"/>
                <a:cs typeface="Arial"/>
              </a:rPr>
              <a:t>.</a:t>
            </a:r>
            <a:r>
              <a:rPr sz="2450" spc="10" dirty="0">
                <a:latin typeface="Bahnschrift" panose="020B0502040204020203" pitchFamily="34" charset="0"/>
                <a:cs typeface="Arial"/>
              </a:rPr>
              <a:t> </a:t>
            </a:r>
            <a:r>
              <a:rPr sz="2450" spc="-370" dirty="0" err="1">
                <a:latin typeface="Bahnschrift" panose="020B0502040204020203" pitchFamily="34" charset="0"/>
                <a:cs typeface="UnDinaru"/>
              </a:rPr>
              <a:t>따라서</a:t>
            </a:r>
            <a:endParaRPr sz="2450" dirty="0">
              <a:latin typeface="Bahnschrift" panose="020B0502040204020203" pitchFamily="34" charset="0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6244831"/>
            <a:ext cx="16002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50" dirty="0">
                <a:latin typeface="Bahnschrift" panose="020B0502040204020203" pitchFamily="34" charset="0"/>
                <a:cs typeface="Arial"/>
              </a:rPr>
              <a:t>•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872" y="6274968"/>
            <a:ext cx="1107376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60" dirty="0">
                <a:latin typeface="Bahnschrift" panose="020B0502040204020203" pitchFamily="34" charset="0"/>
                <a:cs typeface="Arial"/>
              </a:rPr>
              <a:t>A</a:t>
            </a:r>
            <a:r>
              <a:rPr sz="2450" spc="-160" dirty="0">
                <a:latin typeface="Bahnschrift" panose="020B0502040204020203" pitchFamily="34" charset="0"/>
                <a:cs typeface="UnDinaru"/>
              </a:rPr>
              <a:t>는</a:t>
            </a:r>
            <a:r>
              <a:rPr sz="2450" spc="1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사실을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우연히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만난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229" dirty="0">
                <a:latin typeface="Bahnschrift" panose="020B0502040204020203" pitchFamily="34" charset="0"/>
                <a:cs typeface="Arial"/>
              </a:rPr>
              <a:t>C</a:t>
            </a:r>
            <a:r>
              <a:rPr sz="2450" spc="-229" dirty="0">
                <a:latin typeface="Bahnschrift" panose="020B0502040204020203" pitchFamily="34" charset="0"/>
                <a:cs typeface="UnDinaru"/>
              </a:rPr>
              <a:t>에게</a:t>
            </a:r>
            <a:r>
              <a:rPr sz="2450" spc="8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275" dirty="0">
                <a:latin typeface="Bahnschrift" panose="020B0502040204020203" pitchFamily="34" charset="0"/>
                <a:cs typeface="UnDinaru"/>
              </a:rPr>
              <a:t>알려준다</a:t>
            </a:r>
            <a:r>
              <a:rPr sz="2450" spc="-275" dirty="0">
                <a:latin typeface="Bahnschrift" panose="020B0502040204020203" pitchFamily="34" charset="0"/>
                <a:cs typeface="Arial"/>
              </a:rPr>
              <a:t>.</a:t>
            </a:r>
            <a:r>
              <a:rPr sz="2450" dirty="0">
                <a:latin typeface="Bahnschrift" panose="020B0502040204020203" pitchFamily="34" charset="0"/>
                <a:cs typeface="Arial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이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사실을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안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후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105" dirty="0">
                <a:latin typeface="Bahnschrift" panose="020B0502040204020203" pitchFamily="34" charset="0"/>
                <a:cs typeface="Arial"/>
              </a:rPr>
              <a:t>C</a:t>
            </a:r>
            <a:r>
              <a:rPr sz="2450" spc="-105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450" spc="40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사면될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345" dirty="0">
                <a:latin typeface="Bahnschrift" panose="020B0502040204020203" pitchFamily="34" charset="0"/>
                <a:cs typeface="UnDinaru"/>
              </a:rPr>
              <a:t>확률은</a:t>
            </a:r>
            <a:r>
              <a:rPr sz="2450" spc="9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285" dirty="0">
                <a:latin typeface="Bahnschrift" panose="020B0502040204020203" pitchFamily="34" charset="0"/>
                <a:cs typeface="UnDinaru"/>
              </a:rPr>
              <a:t>얼마인가</a:t>
            </a:r>
            <a:r>
              <a:rPr sz="2450" spc="-285" dirty="0">
                <a:latin typeface="Bahnschrift" panose="020B0502040204020203" pitchFamily="34" charset="0"/>
                <a:cs typeface="Arial"/>
              </a:rPr>
              <a:t>?</a:t>
            </a:r>
            <a:endParaRPr sz="245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619" y="5046398"/>
            <a:ext cx="871791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421880" algn="l"/>
                <a:tab pos="7953375" algn="l"/>
                <a:tab pos="8360409" algn="l"/>
              </a:tabLst>
            </a:pPr>
            <a:r>
              <a:rPr lang="en-US" altLang="ko-KR" sz="2450" spc="-30" dirty="0">
                <a:latin typeface="Bahnschrift" panose="020B0502040204020203" pitchFamily="34" charset="0"/>
                <a:cs typeface="STIXGeneral"/>
              </a:rPr>
              <a:t>Pr(</a:t>
            </a:r>
            <a:r>
              <a:rPr lang="en-US" altLang="ko-KR" sz="2050" spc="-30" dirty="0">
                <a:latin typeface="Bahnschrift" panose="020B0502040204020203" pitchFamily="34" charset="0"/>
                <a:cs typeface="Arial"/>
              </a:rPr>
              <a:t>A</a:t>
            </a:r>
            <a:r>
              <a:rPr lang="ko-KR" altLang="en-US" sz="2050" spc="-30" dirty="0">
                <a:latin typeface="Bahnschrift" panose="020B0502040204020203" pitchFamily="34" charset="0"/>
                <a:cs typeface="UnDinaru"/>
              </a:rPr>
              <a:t>가</a:t>
            </a:r>
            <a:r>
              <a:rPr lang="ko-KR" altLang="en-US" sz="2050" spc="90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ko-KR" altLang="en-US" sz="2050" spc="-290" dirty="0">
                <a:latin typeface="Bahnschrift" panose="020B0502040204020203" pitchFamily="34" charset="0"/>
                <a:cs typeface="UnDinaru"/>
              </a:rPr>
              <a:t>사면될</a:t>
            </a:r>
            <a:r>
              <a:rPr lang="ko-KR" altLang="en-US"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ko-KR" altLang="en-US" sz="2050" spc="-290" dirty="0">
                <a:latin typeface="Bahnschrift" panose="020B0502040204020203" pitchFamily="34" charset="0"/>
                <a:cs typeface="UnDinaru"/>
              </a:rPr>
              <a:t>사건</a:t>
            </a:r>
            <a:r>
              <a:rPr lang="ko-KR" altLang="en-US" sz="2050" spc="-215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en-US" altLang="ko-KR" sz="2450" spc="-130" dirty="0">
                <a:latin typeface="Bahnschrift" panose="020B0502040204020203" pitchFamily="34" charset="0"/>
                <a:cs typeface="STIXVariants"/>
              </a:rPr>
              <a:t>|</a:t>
            </a:r>
            <a:r>
              <a:rPr lang="ko-KR" altLang="en-US" sz="2050" spc="-130" dirty="0">
                <a:latin typeface="Bahnschrift" panose="020B0502040204020203" pitchFamily="34" charset="0"/>
                <a:cs typeface="UnDinaru"/>
              </a:rPr>
              <a:t>간수가</a:t>
            </a:r>
            <a:r>
              <a:rPr lang="ko-KR" altLang="en-US" sz="2050" spc="90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en-US" altLang="ko-KR" sz="2050" spc="-50" dirty="0">
                <a:latin typeface="Bahnschrift" panose="020B0502040204020203" pitchFamily="34" charset="0"/>
                <a:cs typeface="Arial"/>
              </a:rPr>
              <a:t>B</a:t>
            </a:r>
            <a:r>
              <a:rPr lang="ko-KR" altLang="en-US" sz="2050" spc="-50" dirty="0">
                <a:latin typeface="Bahnschrift" panose="020B0502040204020203" pitchFamily="34" charset="0"/>
                <a:cs typeface="UnDinaru"/>
              </a:rPr>
              <a:t>가</a:t>
            </a:r>
            <a:r>
              <a:rPr lang="ko-KR" altLang="en-US"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ko-KR" altLang="en-US" sz="2050" spc="-290" dirty="0">
                <a:latin typeface="Bahnschrift" panose="020B0502040204020203" pitchFamily="34" charset="0"/>
                <a:cs typeface="UnDinaru"/>
              </a:rPr>
              <a:t>처형대상자라고</a:t>
            </a:r>
            <a:r>
              <a:rPr lang="ko-KR" altLang="en-US" sz="2050" spc="90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ko-KR" altLang="en-US" sz="2050" spc="-290" dirty="0">
                <a:latin typeface="Bahnschrift" panose="020B0502040204020203" pitchFamily="34" charset="0"/>
                <a:cs typeface="UnDinaru"/>
              </a:rPr>
              <a:t>얘기한</a:t>
            </a:r>
            <a:r>
              <a:rPr lang="ko-KR" altLang="en-US"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lang="ko-KR" altLang="en-US" sz="2050" spc="-170" dirty="0">
                <a:latin typeface="Bahnschrift" panose="020B0502040204020203" pitchFamily="34" charset="0"/>
                <a:cs typeface="UnDinaru"/>
              </a:rPr>
              <a:t>사건</a:t>
            </a:r>
            <a:r>
              <a:rPr lang="en-US" altLang="ko-KR" sz="2050" spc="-170" dirty="0">
                <a:latin typeface="Bahnschrift" panose="020B0502040204020203" pitchFamily="34" charset="0"/>
                <a:cs typeface="UnDinaru"/>
              </a:rPr>
              <a:t>)  </a:t>
            </a:r>
            <a:endParaRPr lang="en-US" altLang="ko-KR" sz="2450" b="0" spc="90" dirty="0">
              <a:latin typeface="Bahnschrift" panose="020B0502040204020203" pitchFamily="34" charset="0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1757" y="7356754"/>
            <a:ext cx="94018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095615" algn="l"/>
                <a:tab pos="8768715" algn="l"/>
              </a:tabLst>
            </a:pPr>
            <a:r>
              <a:rPr sz="2450" spc="-20" dirty="0">
                <a:latin typeface="Bahnschrift" panose="020B0502040204020203" pitchFamily="34" charset="0"/>
                <a:cs typeface="STIXGeneral"/>
              </a:rPr>
              <a:t>Pr(</a:t>
            </a:r>
            <a:r>
              <a:rPr sz="2050" spc="-20" dirty="0">
                <a:latin typeface="Bahnschrift" panose="020B0502040204020203" pitchFamily="34" charset="0"/>
                <a:cs typeface="Arial"/>
              </a:rPr>
              <a:t>C</a:t>
            </a:r>
            <a:r>
              <a:rPr sz="2050" spc="-20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290" dirty="0">
                <a:latin typeface="Bahnschrift" panose="020B0502040204020203" pitchFamily="34" charset="0"/>
                <a:cs typeface="UnDinaru"/>
              </a:rPr>
              <a:t>사면될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290" dirty="0">
                <a:latin typeface="Bahnschrift" panose="020B0502040204020203" pitchFamily="34" charset="0"/>
                <a:cs typeface="UnDinaru"/>
              </a:rPr>
              <a:t>사건</a:t>
            </a:r>
            <a:r>
              <a:rPr sz="2050" spc="-21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450" spc="-130" dirty="0">
                <a:latin typeface="Bahnschrift" panose="020B0502040204020203" pitchFamily="34" charset="0"/>
                <a:cs typeface="STIXVariants"/>
              </a:rPr>
              <a:t>|</a:t>
            </a:r>
            <a:r>
              <a:rPr sz="2050" spc="-130" dirty="0">
                <a:latin typeface="Bahnschrift" panose="020B0502040204020203" pitchFamily="34" charset="0"/>
                <a:cs typeface="UnDinaru"/>
              </a:rPr>
              <a:t>간수가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50" dirty="0">
                <a:latin typeface="Bahnschrift" panose="020B0502040204020203" pitchFamily="34" charset="0"/>
                <a:cs typeface="Arial"/>
              </a:rPr>
              <a:t>B</a:t>
            </a:r>
            <a:r>
              <a:rPr sz="2050" spc="-50" dirty="0">
                <a:latin typeface="Bahnschrift" panose="020B0502040204020203" pitchFamily="34" charset="0"/>
                <a:cs typeface="UnDinaru"/>
              </a:rPr>
              <a:t>가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290" dirty="0">
                <a:latin typeface="Bahnschrift" panose="020B0502040204020203" pitchFamily="34" charset="0"/>
                <a:cs typeface="UnDinaru"/>
              </a:rPr>
              <a:t>처형대상자라고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204" dirty="0">
                <a:latin typeface="Bahnschrift" panose="020B0502040204020203" pitchFamily="34" charset="0"/>
                <a:cs typeface="Arial"/>
              </a:rPr>
              <a:t>A</a:t>
            </a:r>
            <a:r>
              <a:rPr sz="2050" spc="-204" dirty="0">
                <a:latin typeface="Bahnschrift" panose="020B0502040204020203" pitchFamily="34" charset="0"/>
                <a:cs typeface="UnDinaru"/>
              </a:rPr>
              <a:t>에게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290" dirty="0">
                <a:latin typeface="Bahnschrift" panose="020B0502040204020203" pitchFamily="34" charset="0"/>
                <a:cs typeface="UnDinaru"/>
              </a:rPr>
              <a:t>얘기한</a:t>
            </a:r>
            <a:r>
              <a:rPr sz="2050" spc="85" dirty="0">
                <a:latin typeface="Bahnschrift" panose="020B0502040204020203" pitchFamily="34" charset="0"/>
                <a:cs typeface="UnDinaru"/>
              </a:rPr>
              <a:t> </a:t>
            </a:r>
            <a:r>
              <a:rPr sz="2050" spc="-170" dirty="0">
                <a:latin typeface="Bahnschrift" panose="020B0502040204020203" pitchFamily="34" charset="0"/>
                <a:cs typeface="UnDinaru"/>
              </a:rPr>
              <a:t>사건</a:t>
            </a:r>
            <a:r>
              <a:rPr sz="2450" spc="-170" dirty="0">
                <a:latin typeface="Bahnschrift" panose="020B0502040204020203" pitchFamily="34" charset="0"/>
                <a:cs typeface="STIXGeneral"/>
              </a:rPr>
              <a:t>)</a:t>
            </a:r>
            <a:r>
              <a:rPr sz="2450" spc="90" dirty="0">
                <a:latin typeface="Bahnschrift" panose="020B0502040204020203" pitchFamily="34" charset="0"/>
                <a:cs typeface="STIXGeneral"/>
              </a:rPr>
              <a:t> </a:t>
            </a:r>
            <a:r>
              <a:rPr lang="en-US" sz="2450" spc="90" dirty="0">
                <a:latin typeface="Bahnschrift" panose="020B0502040204020203" pitchFamily="34" charset="0"/>
                <a:cs typeface="STIXGeneral"/>
              </a:rPr>
              <a:t>= </a:t>
            </a:r>
            <a:endParaRPr sz="3675" baseline="39682" dirty="0">
              <a:latin typeface="Bahnschrift" panose="020B0502040204020203" pitchFamily="34" charset="0"/>
              <a:cs typeface="STIXGener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85" dirty="0">
                <a:latin typeface="Bahnschrift" panose="020B0502040204020203" pitchFamily="34" charset="0"/>
              </a:rPr>
              <a:t>죄수의</a:t>
            </a:r>
            <a:r>
              <a:rPr spc="70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딜레마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63A3F19-5854-320A-56F4-57E589E8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39" y="4651815"/>
            <a:ext cx="2419688" cy="11812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2A0D80-5E03-83FD-963E-6CB6D27F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0" y="6949113"/>
            <a:ext cx="2124371" cy="1124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641</Words>
  <Application>Microsoft Office PowerPoint</Application>
  <PresentationFormat>사용자 지정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CJK HK</vt:lpstr>
      <vt:lpstr>STIXGeneral</vt:lpstr>
      <vt:lpstr>STIXVariants</vt:lpstr>
      <vt:lpstr>Arial</vt:lpstr>
      <vt:lpstr>Bahnschrift</vt:lpstr>
      <vt:lpstr>Times New Roman</vt:lpstr>
      <vt:lpstr>Wingdings</vt:lpstr>
      <vt:lpstr>Office Theme</vt:lpstr>
      <vt:lpstr>실습 2: 확률과 베이즈 정리</vt:lpstr>
      <vt:lpstr>PowerPoint 프레젠테이션</vt:lpstr>
      <vt:lpstr>랜덤이란?</vt:lpstr>
      <vt:lpstr>랜덤이란?</vt:lpstr>
      <vt:lpstr>동전던지기 패턴 맞추기</vt:lpstr>
      <vt:lpstr>죄수의 딜레마</vt:lpstr>
      <vt:lpstr>죄수의 딜레마</vt:lpstr>
      <vt:lpstr>Monty Hall과 죄수의 딜레마</vt:lpstr>
      <vt:lpstr>죄수의 딜레마</vt:lpstr>
      <vt:lpstr>SIR model</vt:lpstr>
      <vt:lpstr>SIR model</vt:lpstr>
      <vt:lpstr>연습문제: SIR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실습 3</dc:title>
  <cp:lastModifiedBy>우진 정</cp:lastModifiedBy>
  <cp:revision>3</cp:revision>
  <dcterms:created xsi:type="dcterms:W3CDTF">2024-07-10T11:24:27Z</dcterms:created>
  <dcterms:modified xsi:type="dcterms:W3CDTF">2024-07-10T12:09:14Z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2024-07-09T00:00:00Z</vt:filetime>
  </property>
  <property fmtid="{D5CDD505-2E9C-101B-9397-08002B2CF9AE}" pid="3" name="Creator">
    <vt:lpwstr>Keynote</vt:lpwstr>
  </property>
  <property fmtid="{D5CDD505-2E9C-101B-9397-08002B2CF9AE}" pid="4" name="LastSaved">
    <vt:filetime>2024-07-10T00:00:00Z</vt:filetime>
  </property>
  <property fmtid="{D5CDD505-2E9C-101B-9397-08002B2CF9AE}" pid="5" name="Producer">
    <vt:lpwstr>3-Heights(TM) PDF Security Shell 4.8.25.2 (http://www.pdf-tools.com)</vt:lpwstr>
  </property>
</Properties>
</file>