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65" r:id="rId5"/>
    <p:sldId id="258" r:id="rId6"/>
    <p:sldId id="259" r:id="rId7"/>
    <p:sldId id="262" r:id="rId8"/>
    <p:sldId id="260" r:id="rId9"/>
    <p:sldId id="261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99FF33"/>
    <a:srgbClr val="99CC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32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92BE7-AC38-406E-A2FE-0F410310C884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450F4-D503-445F-8192-16D66543DD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3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450F4-D503-445F-8192-16D66543DD5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5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3D2-212F-4B7F-8C6C-C9D280F31F8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6B60-2ACD-4832-9133-B6EF1DDE14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6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3D2-212F-4B7F-8C6C-C9D280F31F8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6B60-2ACD-4832-9133-B6EF1DDE14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4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3D2-212F-4B7F-8C6C-C9D280F31F8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6B60-2ACD-4832-9133-B6EF1DDE14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3D2-212F-4B7F-8C6C-C9D280F31F8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6B60-2ACD-4832-9133-B6EF1DDE14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4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3D2-212F-4B7F-8C6C-C9D280F31F8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6B60-2ACD-4832-9133-B6EF1DDE14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8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3D2-212F-4B7F-8C6C-C9D280F31F8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6B60-2ACD-4832-9133-B6EF1DDE14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5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3D2-212F-4B7F-8C6C-C9D280F31F8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6B60-2ACD-4832-9133-B6EF1DDE14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3D2-212F-4B7F-8C6C-C9D280F31F8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6B60-2ACD-4832-9133-B6EF1DDE14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9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3D2-212F-4B7F-8C6C-C9D280F31F8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6B60-2ACD-4832-9133-B6EF1DDE14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5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3D2-212F-4B7F-8C6C-C9D280F31F8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6B60-2ACD-4832-9133-B6EF1DDE14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23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9C3D2-212F-4B7F-8C6C-C9D280F31F8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56B60-2ACD-4832-9133-B6EF1DDE14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0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C3D2-212F-4B7F-8C6C-C9D280F31F81}" type="datetimeFigureOut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B60-2ACD-4832-9133-B6EF1DDE14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2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38125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Identifying Fast Food Franchise Restaurants in Houston, Texas to Pursue for Purchase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Applied Data Science Capstone Project by Joe McReynolds¶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8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033461"/>
            <a:ext cx="463867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152400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PART 4. Fast Food Restaurant Ratings Analysis for select Neighborhoods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05300" y="8382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68"/>
          <a:stretch/>
        </p:blipFill>
        <p:spPr bwMode="auto">
          <a:xfrm>
            <a:off x="4610100" y="1033461"/>
            <a:ext cx="364281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685800"/>
            <a:ext cx="269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Grouped by Neighborhood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664129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Grouped by Fast Food Venue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4057650" y="5713863"/>
            <a:ext cx="495300" cy="152400"/>
          </a:xfrm>
          <a:prstGeom prst="rightArrow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395964" y="5257801"/>
            <a:ext cx="495300" cy="152400"/>
          </a:xfrm>
          <a:prstGeom prst="rightArrow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7395964" y="1828800"/>
            <a:ext cx="495300" cy="152400"/>
          </a:xfrm>
          <a:prstGeom prst="rightArrow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3562349" y="2057400"/>
            <a:ext cx="495300" cy="152400"/>
          </a:xfrm>
          <a:prstGeom prst="rightArrow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3438689" y="3686173"/>
            <a:ext cx="495300" cy="152400"/>
          </a:xfrm>
          <a:prstGeom prst="rightArrow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9093" y="533399"/>
            <a:ext cx="3054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PROJECT CONCLUSION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19638" y="1524000"/>
            <a:ext cx="81534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The McDonalds in </a:t>
            </a:r>
            <a:r>
              <a:rPr lang="en-US" dirty="0"/>
              <a:t>Sharpstown</a:t>
            </a:r>
            <a:r>
              <a:rPr lang="en-US" dirty="0"/>
              <a:t> was the lowest rated both for all fast food restaurants in </a:t>
            </a:r>
            <a:r>
              <a:rPr lang="en-US" dirty="0"/>
              <a:t>Sharpstown</a:t>
            </a:r>
            <a:r>
              <a:rPr lang="en-US" dirty="0"/>
              <a:t> and similar Neighborhoods analyzed. It is also the lowest rated of McDonalds. This venue should be on your list of underperformers.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The lower rated </a:t>
            </a:r>
            <a:r>
              <a:rPr lang="en-US" dirty="0"/>
              <a:t>Churchs</a:t>
            </a:r>
            <a:r>
              <a:rPr lang="en-US" dirty="0"/>
              <a:t> Chicken in </a:t>
            </a:r>
            <a:r>
              <a:rPr lang="en-US" dirty="0"/>
              <a:t>Sharpstown</a:t>
            </a:r>
            <a:r>
              <a:rPr lang="en-US" dirty="0"/>
              <a:t> is also on the list of underperformers.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Most restaurants had very similar ratings and no other venues stood out as low rated in our select area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Whataburger stands out as best overall rated restaurant. Consider a New Whataburger in a Neighborhood lacking Whataburger. </a:t>
            </a:r>
          </a:p>
          <a:p>
            <a:pPr marL="1200150" lvl="2" indent="-285750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dirty="0"/>
              <a:t>The "Likes" information was only useful in a qualitative sense and best identified the most popular individual restaurants such as the </a:t>
            </a:r>
            <a:r>
              <a:rPr lang="en-US" dirty="0"/>
              <a:t>Whataburgers</a:t>
            </a:r>
            <a:r>
              <a:rPr lang="en-US" dirty="0"/>
              <a:t> in Gulfton and Meyerland.</a:t>
            </a:r>
          </a:p>
        </p:txBody>
      </p:sp>
    </p:spTree>
    <p:extLst>
      <p:ext uri="{BB962C8B-B14F-4D97-AF65-F5344CB8AC3E}">
        <p14:creationId xmlns:p14="http://schemas.microsoft.com/office/powerpoint/2010/main" val="218207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20113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Project Goal </a:t>
            </a:r>
            <a:r>
              <a:rPr lang="en-US" sz="3200" dirty="0" smtClean="0"/>
              <a:t>: Identify lower rated </a:t>
            </a:r>
            <a:r>
              <a:rPr lang="en-US" sz="3200" dirty="0"/>
              <a:t>fast-food franchise restaurants as candidates </a:t>
            </a:r>
            <a:r>
              <a:rPr lang="en-US" sz="3200" dirty="0" smtClean="0"/>
              <a:t>for purchase </a:t>
            </a:r>
            <a:r>
              <a:rPr lang="en-US" sz="3200" dirty="0"/>
              <a:t>and </a:t>
            </a:r>
            <a:r>
              <a:rPr lang="en-US" sz="3200" dirty="0" smtClean="0"/>
              <a:t>investment in Houston, TX area</a:t>
            </a:r>
            <a:endParaRPr 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057400"/>
            <a:ext cx="68199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07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133600"/>
            <a:ext cx="68199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4011" y="914400"/>
            <a:ext cx="4275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City of Houston Neighborhood Polygons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Foursquare Venue Data Service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6707" y="533398"/>
            <a:ext cx="261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DATA FOR PROJECT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1282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838200"/>
            <a:ext cx="7162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METHODOLOGY FOR PROJECT</a:t>
            </a:r>
            <a:endParaRPr lang="en-US" sz="2400" dirty="0"/>
          </a:p>
          <a:p>
            <a:r>
              <a:rPr lang="en-US" dirty="0" smtClean="0"/>
              <a:t>Develop workflow for identifying underperforming fast </a:t>
            </a:r>
            <a:r>
              <a:rPr lang="en-US" dirty="0" smtClean="0"/>
              <a:t>food franchise </a:t>
            </a:r>
            <a:r>
              <a:rPr lang="en-US" dirty="0"/>
              <a:t>restaurants in Houston, Texas for restaurant investors to </a:t>
            </a:r>
            <a:r>
              <a:rPr lang="en-US" dirty="0" smtClean="0"/>
              <a:t>purchase. It </a:t>
            </a:r>
            <a:r>
              <a:rPr lang="en-US" dirty="0"/>
              <a:t>is a four part process</a:t>
            </a:r>
            <a:r>
              <a:rPr lang="en-US" dirty="0" smtClean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7686" y="2278082"/>
            <a:ext cx="72088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PART </a:t>
            </a:r>
            <a:r>
              <a:rPr lang="en-US" dirty="0"/>
              <a:t>1. </a:t>
            </a:r>
            <a:r>
              <a:rPr lang="en-US" b="1" dirty="0"/>
              <a:t>Neighborhood Polygon </a:t>
            </a:r>
            <a:r>
              <a:rPr lang="en-US" b="1" dirty="0" smtClean="0"/>
              <a:t>Preprocessing</a:t>
            </a:r>
          </a:p>
          <a:p>
            <a:r>
              <a:rPr lang="en-US" b="1" dirty="0"/>
              <a:t>	</a:t>
            </a:r>
            <a:r>
              <a:rPr lang="en-US" dirty="0" smtClean="0"/>
              <a:t>Capture Polygon and centroids for analysis</a:t>
            </a:r>
            <a:endParaRPr lang="en-US" dirty="0"/>
          </a:p>
          <a:p>
            <a:r>
              <a:rPr lang="en-US" dirty="0" smtClean="0"/>
              <a:t>PART </a:t>
            </a:r>
            <a:r>
              <a:rPr lang="en-US" dirty="0"/>
              <a:t>2.  </a:t>
            </a:r>
            <a:r>
              <a:rPr lang="en-US" b="1" dirty="0"/>
              <a:t>General Venue Category Neighborhood </a:t>
            </a:r>
            <a:r>
              <a:rPr lang="en-US" b="1" dirty="0" smtClean="0"/>
              <a:t>Comparison</a:t>
            </a:r>
          </a:p>
          <a:p>
            <a:r>
              <a:rPr lang="en-US" b="1" dirty="0"/>
              <a:t>	</a:t>
            </a:r>
            <a:r>
              <a:rPr lang="en-US" dirty="0" smtClean="0"/>
              <a:t>Use K cluster analysis to group Neighborhoods</a:t>
            </a:r>
          </a:p>
          <a:p>
            <a:r>
              <a:rPr lang="en-US" dirty="0"/>
              <a:t>	</a:t>
            </a:r>
            <a:r>
              <a:rPr lang="en-US" dirty="0" smtClean="0"/>
              <a:t>with similar overall venue composition</a:t>
            </a:r>
            <a:endParaRPr lang="en-US" b="1" dirty="0"/>
          </a:p>
          <a:p>
            <a:r>
              <a:rPr lang="en-US" dirty="0" smtClean="0"/>
              <a:t>PART </a:t>
            </a:r>
            <a:r>
              <a:rPr lang="en-US" dirty="0"/>
              <a:t>3. </a:t>
            </a:r>
            <a:r>
              <a:rPr lang="en-US" b="1" dirty="0"/>
              <a:t>Fast Food Restaurant Franchise Neighborhood </a:t>
            </a:r>
            <a:r>
              <a:rPr lang="en-US" b="1" dirty="0" smtClean="0"/>
              <a:t>Comparison</a:t>
            </a:r>
          </a:p>
          <a:p>
            <a:r>
              <a:rPr lang="en-US" dirty="0" smtClean="0"/>
              <a:t>	Use K cluster analysis to group Neighborhoods</a:t>
            </a:r>
          </a:p>
          <a:p>
            <a:r>
              <a:rPr lang="en-US" dirty="0"/>
              <a:t>	</a:t>
            </a:r>
            <a:r>
              <a:rPr lang="en-US" dirty="0" smtClean="0"/>
              <a:t>with similar fast food venue composition</a:t>
            </a:r>
            <a:endParaRPr lang="en-US" dirty="0"/>
          </a:p>
          <a:p>
            <a:r>
              <a:rPr lang="en-US" dirty="0" smtClean="0"/>
              <a:t>PART </a:t>
            </a:r>
            <a:r>
              <a:rPr lang="en-US" dirty="0"/>
              <a:t>4. </a:t>
            </a:r>
            <a:r>
              <a:rPr lang="en-US" b="1" dirty="0"/>
              <a:t>Fast Food Restaurant Ratings Analysis for select </a:t>
            </a:r>
            <a:r>
              <a:rPr lang="en-US" b="1" dirty="0" smtClean="0"/>
              <a:t>Neighborhoods</a:t>
            </a:r>
          </a:p>
          <a:p>
            <a:r>
              <a:rPr lang="en-US" b="1" dirty="0"/>
              <a:t>	</a:t>
            </a:r>
            <a:r>
              <a:rPr lang="en-US" dirty="0" smtClean="0"/>
              <a:t>Create 2 Reports for identifying lower rated venues.</a:t>
            </a:r>
          </a:p>
          <a:p>
            <a:r>
              <a:rPr lang="en-US" dirty="0"/>
              <a:t>	</a:t>
            </a:r>
            <a:r>
              <a:rPr lang="en-US" dirty="0" smtClean="0"/>
              <a:t>Report venue ratings grouped by neighborhood.</a:t>
            </a:r>
          </a:p>
          <a:p>
            <a:r>
              <a:rPr lang="en-US" dirty="0"/>
              <a:t>	</a:t>
            </a:r>
            <a:r>
              <a:rPr lang="en-US" dirty="0" smtClean="0"/>
              <a:t>Report venue ratings grouped by fast food franchise.</a:t>
            </a:r>
          </a:p>
          <a:p>
            <a:endParaRPr lang="en-US" dirty="0" smtClean="0"/>
          </a:p>
          <a:p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399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225"/>
            <a:ext cx="923925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52525" y="178747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PART 1. Map Polygons of Neighborhoods of Houston</a:t>
            </a:r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19411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92312" y="6324600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cluster analysis for all venue categories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225"/>
            <a:ext cx="923925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590800" y="3276600"/>
            <a:ext cx="11430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4648200"/>
            <a:ext cx="1126975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CLUSTER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CLUSTER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CLUSTER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CLUSTER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CLUSTER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CLUSTER 5</a:t>
            </a:r>
            <a:endParaRPr lang="en-US" sz="1400" dirty="0"/>
          </a:p>
        </p:txBody>
      </p:sp>
      <p:sp>
        <p:nvSpPr>
          <p:cNvPr id="4" name="Oval 3"/>
          <p:cNvSpPr/>
          <p:nvPr/>
        </p:nvSpPr>
        <p:spPr>
          <a:xfrm>
            <a:off x="457200" y="5194875"/>
            <a:ext cx="76200" cy="762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59475" y="5825319"/>
            <a:ext cx="76200" cy="76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" y="47625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57200" y="4987119"/>
            <a:ext cx="76200" cy="76200"/>
          </a:xfrm>
          <a:prstGeom prst="ellipse">
            <a:avLst/>
          </a:prstGeom>
          <a:solidFill>
            <a:srgbClr val="33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57200" y="5600700"/>
            <a:ext cx="76200" cy="76200"/>
          </a:xfrm>
          <a:prstGeom prst="ellipse">
            <a:avLst/>
          </a:prstGeom>
          <a:solidFill>
            <a:srgbClr val="99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63456" y="5404159"/>
            <a:ext cx="76200" cy="76200"/>
          </a:xfrm>
          <a:prstGeom prst="ellipse">
            <a:avLst/>
          </a:prstGeom>
          <a:solidFill>
            <a:srgbClr val="66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9460" y="5532187"/>
            <a:ext cx="24856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Selected Neighborhoods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3162300" y="4191000"/>
            <a:ext cx="114300" cy="1341187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300" y="240268"/>
            <a:ext cx="8343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PART 2.  General Venue Category Neighborhood Comparison</a:t>
            </a:r>
          </a:p>
        </p:txBody>
      </p:sp>
    </p:spTree>
    <p:extLst>
      <p:ext uri="{BB962C8B-B14F-4D97-AF65-F5344CB8AC3E}">
        <p14:creationId xmlns:p14="http://schemas.microsoft.com/office/powerpoint/2010/main" val="308706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8791" y="3115780"/>
            <a:ext cx="8955699" cy="2511425"/>
            <a:chOff x="-26165" y="3505200"/>
            <a:chExt cx="9345613" cy="2568575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165" y="3505200"/>
              <a:ext cx="9345613" cy="5969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102100"/>
              <a:ext cx="92202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92" y="5016500"/>
              <a:ext cx="925830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5519382" y="6056067"/>
            <a:ext cx="32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28 in cluster 0 and 35 in cluster 5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83578" y="623970"/>
            <a:ext cx="8955699" cy="2491810"/>
            <a:chOff x="168791" y="613340"/>
            <a:chExt cx="8955699" cy="2491810"/>
          </a:xfrm>
        </p:grpSpPr>
        <p:grpSp>
          <p:nvGrpSpPr>
            <p:cNvPr id="3" name="Group 2"/>
            <p:cNvGrpSpPr/>
            <p:nvPr/>
          </p:nvGrpSpPr>
          <p:grpSpPr>
            <a:xfrm>
              <a:off x="168791" y="613340"/>
              <a:ext cx="8955699" cy="2491810"/>
              <a:chOff x="-64476" y="457200"/>
              <a:chExt cx="9324975" cy="2647950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4476" y="457200"/>
                <a:ext cx="9324975" cy="5715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pic>
            <p:nvPicPr>
              <p:cNvPr id="5122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4476" y="1028700"/>
                <a:ext cx="9324975" cy="1304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23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4476" y="2333625"/>
                <a:ext cx="9248776" cy="771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4"/>
            <p:cNvSpPr/>
            <p:nvPr/>
          </p:nvSpPr>
          <p:spPr>
            <a:xfrm>
              <a:off x="168791" y="613340"/>
              <a:ext cx="8955699" cy="24918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7" y="3119343"/>
            <a:ext cx="8987604" cy="250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82" y="5262531"/>
            <a:ext cx="952835" cy="160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4800" y="5933237"/>
            <a:ext cx="391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Analyzed 5009 venues in 332 categories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5300" y="240268"/>
            <a:ext cx="8343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PART 2.  General Venue Category Neighborhood Comparison</a:t>
            </a:r>
          </a:p>
        </p:txBody>
      </p:sp>
    </p:spTree>
    <p:extLst>
      <p:ext uri="{BB962C8B-B14F-4D97-AF65-F5344CB8AC3E}">
        <p14:creationId xmlns:p14="http://schemas.microsoft.com/office/powerpoint/2010/main" val="172188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6436" y="6324600"/>
            <a:ext cx="342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cluster analysis for fast food only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628650"/>
            <a:ext cx="8870868" cy="5543550"/>
            <a:chOff x="0" y="657225"/>
            <a:chExt cx="8870868" cy="554355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87"/>
            <a:stretch/>
          </p:blipFill>
          <p:spPr bwMode="auto">
            <a:xfrm>
              <a:off x="0" y="657225"/>
              <a:ext cx="8870868" cy="554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2590800" y="3276600"/>
              <a:ext cx="11430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4648200"/>
              <a:ext cx="1126975" cy="11695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CLUSTER 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CLUSTER 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CLUSTER 2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CLUSTER 3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CLUSTER 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57200" y="5194875"/>
              <a:ext cx="76200" cy="7620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57200" y="476250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" y="4987119"/>
              <a:ext cx="76200" cy="76200"/>
            </a:xfrm>
            <a:prstGeom prst="ellipse">
              <a:avLst/>
            </a:prstGeom>
            <a:solidFill>
              <a:srgbClr val="33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" y="5600700"/>
              <a:ext cx="76200" cy="76200"/>
            </a:xfrm>
            <a:prstGeom prst="ellipse">
              <a:avLst/>
            </a:prstGeom>
            <a:solidFill>
              <a:srgbClr val="99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63456" y="5404159"/>
              <a:ext cx="76200" cy="76200"/>
            </a:xfrm>
            <a:prstGeom prst="ellipse">
              <a:avLst/>
            </a:prstGeom>
            <a:solidFill>
              <a:srgbClr val="66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19460" y="5532187"/>
              <a:ext cx="24856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Selected Neighborhoods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162300" y="4191000"/>
              <a:ext cx="114300" cy="1341187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152400" y="76200"/>
            <a:ext cx="88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PART 3. Fast Food Restaurant Franchise Neighborhood Comparison</a:t>
            </a:r>
          </a:p>
        </p:txBody>
      </p:sp>
    </p:spTree>
    <p:extLst>
      <p:ext uri="{BB962C8B-B14F-4D97-AF65-F5344CB8AC3E}">
        <p14:creationId xmlns:p14="http://schemas.microsoft.com/office/powerpoint/2010/main" val="127400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49578"/>
            <a:ext cx="9003554" cy="28879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"/>
          <a:stretch/>
        </p:blipFill>
        <p:spPr bwMode="auto">
          <a:xfrm>
            <a:off x="76200" y="818053"/>
            <a:ext cx="9003554" cy="53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326" y="4963782"/>
            <a:ext cx="12573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" y="4247053"/>
            <a:ext cx="9021139" cy="40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0" y="5456463"/>
            <a:ext cx="32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 in cluster 1 and 34 in cluster 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024" y="5456463"/>
            <a:ext cx="3680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Analyzed 350 venues in 19 categories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" y="76200"/>
            <a:ext cx="88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PART 3. Fast Food Restaurant Franchise Neighborhood Comparison</a:t>
            </a:r>
          </a:p>
        </p:txBody>
      </p:sp>
    </p:spTree>
    <p:extLst>
      <p:ext uri="{BB962C8B-B14F-4D97-AF65-F5344CB8AC3E}">
        <p14:creationId xmlns:p14="http://schemas.microsoft.com/office/powerpoint/2010/main" val="332230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346</Words>
  <Application>Microsoft Office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Identifying Fast Food Franchise Restaurants in Houston, Texas to Pursue for Purchase </vt:lpstr>
      <vt:lpstr>Project Goal : Identify lower rated fast-food franchise restaurants as candidates for purchase and investment in Houston, TX area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</dc:creator>
  <cp:lastModifiedBy>Joe</cp:lastModifiedBy>
  <cp:revision>21</cp:revision>
  <dcterms:created xsi:type="dcterms:W3CDTF">2020-07-07T01:09:44Z</dcterms:created>
  <dcterms:modified xsi:type="dcterms:W3CDTF">2020-07-07T10:25:03Z</dcterms:modified>
</cp:coreProperties>
</file>