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7" r:id="rId3"/>
    <p:sldMasterId id="2147483676" r:id="rId4"/>
    <p:sldMasterId id="2147483679" r:id="rId5"/>
    <p:sldMasterId id="2147483683" r:id="rId6"/>
    <p:sldMasterId id="2147483692" r:id="rId7"/>
    <p:sldMasterId id="2147483696" r:id="rId8"/>
  </p:sldMasterIdLst>
  <p:notesMasterIdLst>
    <p:notesMasterId r:id="rId27"/>
  </p:notesMasterIdLst>
  <p:sldIdLst>
    <p:sldId id="256" r:id="rId9"/>
    <p:sldId id="258" r:id="rId10"/>
    <p:sldId id="257" r:id="rId11"/>
    <p:sldId id="260" r:id="rId12"/>
    <p:sldId id="259" r:id="rId13"/>
    <p:sldId id="261" r:id="rId14"/>
    <p:sldId id="266" r:id="rId15"/>
    <p:sldId id="269" r:id="rId16"/>
    <p:sldId id="267" r:id="rId17"/>
    <p:sldId id="263" r:id="rId18"/>
    <p:sldId id="270" r:id="rId19"/>
    <p:sldId id="272" r:id="rId20"/>
    <p:sldId id="273" r:id="rId21"/>
    <p:sldId id="274" r:id="rId22"/>
    <p:sldId id="265" r:id="rId23"/>
    <p:sldId id="271" r:id="rId24"/>
    <p:sldId id="276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6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20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54488-B881-42A9-8E99-B660755BE2F0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1CD2D-F5AF-4B3B-B8DD-AFED797BDD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46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646"/>
            <a:fld id="{1C469A48-8087-4939-89BC-93729C84AEB1}" type="slidenum">
              <a:rPr lang="en-US" smtClean="0"/>
              <a:pPr defTabSz="914646"/>
              <a:t>14</a:t>
            </a:fld>
            <a:endParaRPr lang="en-US" dirty="0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613" y="152400"/>
            <a:ext cx="6858000" cy="3859213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681" y="4239512"/>
            <a:ext cx="6543040" cy="3883725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sz="18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71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3393" y="1844825"/>
            <a:ext cx="10847916" cy="4393059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/>
            </a:lvl3pPr>
            <a:lvl4pPr>
              <a:spcBef>
                <a:spcPts val="0"/>
              </a:spcBef>
              <a:spcAft>
                <a:spcPts val="1200"/>
              </a:spcAft>
              <a:defRPr/>
            </a:lvl4pPr>
            <a:lvl5pPr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54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5 - Info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3" y="303366"/>
            <a:ext cx="2389915" cy="389330"/>
          </a:xfrm>
          <a:prstGeom prst="rect">
            <a:avLst/>
          </a:prstGeom>
        </p:spPr>
      </p:pic>
      <p:sp>
        <p:nvSpPr>
          <p:cNvPr id="8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623393" y="1916832"/>
            <a:ext cx="3333785" cy="43924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808" y="1916113"/>
            <a:ext cx="3359149" cy="43926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8208235" y="1916832"/>
            <a:ext cx="3359149" cy="43926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7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pic>
        <p:nvPicPr>
          <p:cNvPr id="10" name="image4.png"/>
          <p:cNvPicPr/>
          <p:nvPr userDrawn="1"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2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12.2cm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6.95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</p:spTree>
    <p:extLst>
      <p:ext uri="{BB962C8B-B14F-4D97-AF65-F5344CB8AC3E}">
        <p14:creationId xmlns:p14="http://schemas.microsoft.com/office/powerpoint/2010/main" val="206384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6 - Du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393" y="1844824"/>
            <a:ext cx="10847916" cy="34563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800"/>
            </a:lvl3pPr>
            <a:lvl4pPr>
              <a:spcBef>
                <a:spcPts val="0"/>
              </a:spcBef>
              <a:spcAft>
                <a:spcPts val="1200"/>
              </a:spcAft>
              <a:defRPr sz="16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3" y="303366"/>
            <a:ext cx="2389915" cy="389330"/>
          </a:xfrm>
          <a:prstGeom prst="rect">
            <a:avLst/>
          </a:prstGeom>
        </p:spPr>
      </p:pic>
      <p:sp>
        <p:nvSpPr>
          <p:cNvPr id="19" name="Picture Placeholder 5"/>
          <p:cNvSpPr>
            <a:spLocks noGrp="1"/>
          </p:cNvSpPr>
          <p:nvPr>
            <p:ph type="pic" sz="quarter" idx="28" hasCustomPrompt="1"/>
          </p:nvPr>
        </p:nvSpPr>
        <p:spPr>
          <a:xfrm>
            <a:off x="7920203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29" hasCustomPrompt="1"/>
          </p:nvPr>
        </p:nvSpPr>
        <p:spPr>
          <a:xfrm>
            <a:off x="6096000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4271797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31" hasCustomPrompt="1"/>
          </p:nvPr>
        </p:nvSpPr>
        <p:spPr>
          <a:xfrm>
            <a:off x="2447595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32" hasCustomPrompt="1"/>
          </p:nvPr>
        </p:nvSpPr>
        <p:spPr>
          <a:xfrm>
            <a:off x="623392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3" hasCustomPrompt="1"/>
          </p:nvPr>
        </p:nvSpPr>
        <p:spPr>
          <a:xfrm>
            <a:off x="9745397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11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13" name="Shape 55"/>
          <p:cNvSpPr/>
          <p:nvPr userDrawn="1"/>
        </p:nvSpPr>
        <p:spPr>
          <a:xfrm>
            <a:off x="-3504695" y="3723871"/>
            <a:ext cx="3360008" cy="1594620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 logo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2.2cm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3.6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If the logo does not fit,</a:t>
            </a:r>
            <a:r>
              <a:rPr lang="en-GB" sz="1000" baseline="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p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lease</a:t>
            </a:r>
            <a:r>
              <a:rPr lang="en-GB" sz="1000" baseline="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keep </a:t>
            </a:r>
            <a:r>
              <a:rPr lang="en-GB" sz="1000" b="1" baseline="0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height to a maximum of 2.2cm.</a:t>
            </a:r>
            <a:endParaRPr sz="1800" b="1" dirty="0">
              <a:solidFill>
                <a:srgbClr val="FF0000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4" name="image4.png"/>
          <p:cNvPicPr/>
          <p:nvPr userDrawn="1"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039227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7 -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4418" y="2060972"/>
            <a:ext cx="10848180" cy="43923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359900" y="303896"/>
            <a:ext cx="2390400" cy="38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err="1" smtClean="0"/>
              <a:t>UoS</a:t>
            </a:r>
            <a:r>
              <a:rPr lang="en-GB" dirty="0" smtClean="0"/>
              <a:t> logo</a:t>
            </a:r>
            <a:endParaRPr lang="en-GB" dirty="0"/>
          </a:p>
        </p:txBody>
      </p:sp>
      <p:sp>
        <p:nvSpPr>
          <p:cNvPr id="6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8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19.05cm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25.4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0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04387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8 - Mon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5198368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24418" y="1844824"/>
            <a:ext cx="5183716" cy="4321026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800"/>
            </a:lvl3pPr>
            <a:lvl4pPr>
              <a:spcBef>
                <a:spcPts val="0"/>
              </a:spcBef>
              <a:spcAft>
                <a:spcPts val="1200"/>
              </a:spcAft>
              <a:defRPr sz="16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3" y="303366"/>
            <a:ext cx="2389915" cy="389330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8678995" y="836712"/>
            <a:ext cx="3071283" cy="288032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5999989" y="1844824"/>
            <a:ext cx="2591229" cy="18722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5999989" y="3789040"/>
            <a:ext cx="3071283" cy="288032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159048" y="3789040"/>
            <a:ext cx="2591229" cy="18722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9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11" name="Shape 55"/>
          <p:cNvSpPr/>
          <p:nvPr userDrawn="1"/>
        </p:nvSpPr>
        <p:spPr>
          <a:xfrm>
            <a:off x="-3504695" y="3723871"/>
            <a:ext cx="3360008" cy="1440732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square</a:t>
            </a:r>
            <a:r>
              <a:rPr lang="en-GB" sz="1000" baseline="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image of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5.2cm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5.4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r a rectangle of </a:t>
            </a:r>
            <a:r>
              <a:rPr lang="en-GB" sz="1000" b="1" u="sng" dirty="0" smtClean="0">
                <a:solidFill>
                  <a:srgbClr val="FF0000"/>
                </a:solidFill>
                <a:latin typeface="+mn-lt"/>
                <a:ea typeface="Lucida Sans"/>
                <a:cs typeface="Lucida Sans"/>
                <a:sym typeface="Lucida Sans"/>
              </a:rPr>
              <a:t>8cm high by 6.4cm wide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5" name="image4.png"/>
          <p:cNvPicPr/>
          <p:nvPr userDrawn="1"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739060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3393" y="1844825"/>
            <a:ext cx="10847916" cy="4393059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>
                <a:solidFill>
                  <a:srgbClr val="2E444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646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8E7EA9-F92C-47A0-9767-98FC218B1B4D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5DB33C-0049-4616-B13A-29BE95A30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171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ogo Slide">
    <p:bg>
      <p:bgPr>
        <a:solidFill>
          <a:srgbClr val="063D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723" y="2791953"/>
            <a:ext cx="4512501" cy="98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6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o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54560" y="2060849"/>
            <a:ext cx="7591573" cy="1226567"/>
          </a:xfrm>
          <a:prstGeom prst="rect">
            <a:avLst/>
          </a:prstGeom>
        </p:spPr>
        <p:txBody>
          <a:bodyPr anchor="ctr" anchorCtr="0"/>
          <a:lstStyle>
            <a:lvl1pPr algn="l">
              <a:defRPr sz="3200" b="1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584" y="3287415"/>
            <a:ext cx="7584843" cy="864096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351584" y="4149081"/>
            <a:ext cx="3071283" cy="359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fld id="{6360D570-4882-4F25-B966-92B63EE9B1D5}" type="datetime4">
              <a:rPr lang="en-GB" smtClean="0"/>
              <a:t>18 November 2016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96083"/>
      </p:ext>
    </p:extLst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51584" y="3356522"/>
            <a:ext cx="7584843" cy="1800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spc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Copy here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351584" y="2700210"/>
            <a:ext cx="7584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spc="-150" dirty="0" smtClean="0">
                <a:solidFill>
                  <a:schemeClr val="bg1"/>
                </a:solidFill>
              </a:rPr>
              <a:t>YOUR</a:t>
            </a:r>
            <a:r>
              <a:rPr lang="en-GB" sz="3200" b="1" spc="-150" baseline="0" dirty="0" smtClean="0">
                <a:solidFill>
                  <a:schemeClr val="bg1"/>
                </a:solidFill>
              </a:rPr>
              <a:t> QUESTIONS</a:t>
            </a:r>
            <a:endParaRPr lang="en-GB" sz="3200" b="1" spc="-150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60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 - Portrai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00752" y="0"/>
            <a:ext cx="619124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5198368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24418" y="1844824"/>
            <a:ext cx="5183716" cy="4321026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600"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rgbClr val="2E444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pic>
        <p:nvPicPr>
          <p:cNvPr id="7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8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19.05cm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12.9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3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63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 - 4 landscap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288021" y="1628800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623392" y="1628800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88021" y="4005064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23392" y="4005064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11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6.13cm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11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2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418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 - Landscape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23392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24418" y="3933825"/>
            <a:ext cx="10944191" cy="2374900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600"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rgbClr val="2E444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016213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4271798" y="1628800"/>
            <a:ext cx="364840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9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6.13cm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7.4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0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14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4 - Landscap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23392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016213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4271798" y="1628800"/>
            <a:ext cx="364840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623392" y="3933056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8016213" y="3933056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4271798" y="3933056"/>
            <a:ext cx="364840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1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pic>
        <p:nvPicPr>
          <p:cNvPr id="13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4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6.13cm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7.4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203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5 - Info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</p:spPr>
        <p:txBody>
          <a:bodyPr/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623393" y="1916832"/>
            <a:ext cx="3333785" cy="43924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808" y="1916113"/>
            <a:ext cx="3359149" cy="43926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8208235" y="1916832"/>
            <a:ext cx="3359149" cy="43926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7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pic>
        <p:nvPicPr>
          <p:cNvPr id="10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2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12.2cm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6.95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625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6 - Du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393" y="1844824"/>
            <a:ext cx="10847916" cy="34563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600"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rgbClr val="2E444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28" hasCustomPrompt="1"/>
          </p:nvPr>
        </p:nvSpPr>
        <p:spPr>
          <a:xfrm>
            <a:off x="7920203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29" hasCustomPrompt="1"/>
          </p:nvPr>
        </p:nvSpPr>
        <p:spPr>
          <a:xfrm>
            <a:off x="6096000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4271797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31" hasCustomPrompt="1"/>
          </p:nvPr>
        </p:nvSpPr>
        <p:spPr>
          <a:xfrm>
            <a:off x="2447595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32" hasCustomPrompt="1"/>
          </p:nvPr>
        </p:nvSpPr>
        <p:spPr>
          <a:xfrm>
            <a:off x="623392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3" hasCustomPrompt="1"/>
          </p:nvPr>
        </p:nvSpPr>
        <p:spPr>
          <a:xfrm>
            <a:off x="9745397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11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13" name="Shape 55"/>
          <p:cNvSpPr/>
          <p:nvPr userDrawn="1"/>
        </p:nvSpPr>
        <p:spPr>
          <a:xfrm>
            <a:off x="-3504695" y="3723871"/>
            <a:ext cx="3360008" cy="1594620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 logo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2.2cm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3.6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If the logo does not fit,</a:t>
            </a:r>
            <a:r>
              <a:rPr lang="en-GB" sz="1000" baseline="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p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lease</a:t>
            </a:r>
            <a:r>
              <a:rPr lang="en-GB" sz="1000" baseline="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keep </a:t>
            </a:r>
            <a:r>
              <a:rPr lang="en-GB" sz="1000" b="1" baseline="0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height to a maximum of 2.2cm.</a:t>
            </a:r>
            <a:endParaRPr sz="1800" b="1" dirty="0">
              <a:solidFill>
                <a:srgbClr val="FF0000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4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567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7 -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4418" y="2060972"/>
            <a:ext cx="10848180" cy="43923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8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19.05cm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25.4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0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1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8 - Mon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5198368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24418" y="1844824"/>
            <a:ext cx="5183716" cy="4321026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600"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rgbClr val="2E444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8678995" y="836712"/>
            <a:ext cx="3071283" cy="288032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5999989" y="1844824"/>
            <a:ext cx="2591229" cy="18722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5999989" y="3789040"/>
            <a:ext cx="3071283" cy="288032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159048" y="3789040"/>
            <a:ext cx="2591229" cy="18722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9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11" name="Shape 55"/>
          <p:cNvSpPr/>
          <p:nvPr userDrawn="1"/>
        </p:nvSpPr>
        <p:spPr>
          <a:xfrm>
            <a:off x="-3504695" y="3723871"/>
            <a:ext cx="3360008" cy="1440732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square</a:t>
            </a:r>
            <a:r>
              <a:rPr lang="en-GB" sz="1000" baseline="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image of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5.2cm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5.4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r a rectangle of </a:t>
            </a:r>
            <a:r>
              <a:rPr lang="en-GB" sz="1000" b="1" u="sng" dirty="0" smtClean="0">
                <a:solidFill>
                  <a:srgbClr val="FF0000"/>
                </a:solidFill>
                <a:latin typeface="+mn-lt"/>
                <a:ea typeface="Lucida Sans"/>
                <a:cs typeface="Lucida Sans"/>
                <a:sym typeface="Lucida Sans"/>
              </a:rPr>
              <a:t>8cm high by 6.4cm wide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5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32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ogo Slide">
    <p:bg>
      <p:bgPr>
        <a:solidFill>
          <a:srgbClr val="063D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723" y="2791953"/>
            <a:ext cx="4512501" cy="98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823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o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54560" y="2060849"/>
            <a:ext cx="7591573" cy="1226567"/>
          </a:xfrm>
          <a:prstGeom prst="rect">
            <a:avLst/>
          </a:prstGeom>
        </p:spPr>
        <p:txBody>
          <a:bodyPr anchor="ctr" anchorCtr="0"/>
          <a:lstStyle>
            <a:lvl1pPr algn="l">
              <a:defRPr sz="3200" b="1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584" y="3287415"/>
            <a:ext cx="7584843" cy="864096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351584" y="4149081"/>
            <a:ext cx="3071283" cy="359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fld id="{6360D570-4882-4F25-B966-92B63EE9B1D5}" type="datetime4">
              <a:rPr lang="en-GB" smtClean="0"/>
              <a:t>18 November 2016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05491"/>
      </p:ext>
    </p:extLst>
  </p:cSld>
  <p:clrMapOvr>
    <a:masterClrMapping/>
  </p:clrMapOvr>
  <p:hf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51584" y="3356522"/>
            <a:ext cx="7584843" cy="1800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spc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Copy here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351584" y="2700210"/>
            <a:ext cx="7584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spc="-150" dirty="0" smtClean="0">
                <a:solidFill>
                  <a:schemeClr val="bg1"/>
                </a:solidFill>
              </a:rPr>
              <a:t>YOUR</a:t>
            </a:r>
            <a:r>
              <a:rPr lang="en-GB" sz="3200" b="1" spc="-150" baseline="0" dirty="0" smtClean="0">
                <a:solidFill>
                  <a:schemeClr val="bg1"/>
                </a:solidFill>
              </a:rPr>
              <a:t> QUESTIONS</a:t>
            </a:r>
            <a:endParaRPr lang="en-GB" sz="3200" b="1" spc="-150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9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ogo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723" y="2914650"/>
            <a:ext cx="4512501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984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 - Portrai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00752" y="0"/>
            <a:ext cx="619124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5198368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24418" y="1844824"/>
            <a:ext cx="5183716" cy="4321026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600"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rgbClr val="2E444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pic>
        <p:nvPicPr>
          <p:cNvPr id="7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8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19.05cm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12.9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429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 - 4 landscap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288021" y="1628800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623392" y="1628800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88021" y="4005064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23392" y="4005064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11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6.13cm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11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2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989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 - Landscape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23392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24418" y="3933825"/>
            <a:ext cx="10944191" cy="2374900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600"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rgbClr val="2E444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016213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4271798" y="1628800"/>
            <a:ext cx="364840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9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6.13cm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7.4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0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104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4 - Landscap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23392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016213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4271798" y="1628800"/>
            <a:ext cx="364840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623392" y="3933056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8016213" y="3933056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4271798" y="3933056"/>
            <a:ext cx="364840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1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pic>
        <p:nvPicPr>
          <p:cNvPr id="13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4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6.13cm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7.4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866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5 - Info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</p:spPr>
        <p:txBody>
          <a:bodyPr/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623393" y="1916832"/>
            <a:ext cx="3333785" cy="43924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808" y="1916113"/>
            <a:ext cx="3359149" cy="43926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8208235" y="1916832"/>
            <a:ext cx="3359149" cy="43926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7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pic>
        <p:nvPicPr>
          <p:cNvPr id="10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2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12.2cm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6.95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086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6 - Du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393" y="1844824"/>
            <a:ext cx="10847916" cy="34563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600"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rgbClr val="2E444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28" hasCustomPrompt="1"/>
          </p:nvPr>
        </p:nvSpPr>
        <p:spPr>
          <a:xfrm>
            <a:off x="7920203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29" hasCustomPrompt="1"/>
          </p:nvPr>
        </p:nvSpPr>
        <p:spPr>
          <a:xfrm>
            <a:off x="6096000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4271797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31" hasCustomPrompt="1"/>
          </p:nvPr>
        </p:nvSpPr>
        <p:spPr>
          <a:xfrm>
            <a:off x="2447595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32" hasCustomPrompt="1"/>
          </p:nvPr>
        </p:nvSpPr>
        <p:spPr>
          <a:xfrm>
            <a:off x="623392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3" hasCustomPrompt="1"/>
          </p:nvPr>
        </p:nvSpPr>
        <p:spPr>
          <a:xfrm>
            <a:off x="9745397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11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13" name="Shape 55"/>
          <p:cNvSpPr/>
          <p:nvPr userDrawn="1"/>
        </p:nvSpPr>
        <p:spPr>
          <a:xfrm>
            <a:off x="-3504695" y="3723871"/>
            <a:ext cx="3360008" cy="1594620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 logo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2.2cm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3.6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If the logo does not fit,</a:t>
            </a:r>
            <a:r>
              <a:rPr lang="en-GB" sz="1000" baseline="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p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lease</a:t>
            </a:r>
            <a:r>
              <a:rPr lang="en-GB" sz="1000" baseline="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keep </a:t>
            </a:r>
            <a:r>
              <a:rPr lang="en-GB" sz="1000" b="1" baseline="0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height to a maximum of 2.2cm.</a:t>
            </a:r>
            <a:endParaRPr sz="1800" b="1" dirty="0">
              <a:solidFill>
                <a:srgbClr val="FF0000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4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754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7 -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4418" y="2060972"/>
            <a:ext cx="10848180" cy="43923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8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19.05cm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25.4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0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341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8 - Mon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5198368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24418" y="1844824"/>
            <a:ext cx="5183716" cy="4321026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600"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rgbClr val="2E444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8678995" y="836712"/>
            <a:ext cx="3071283" cy="288032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5999989" y="1844824"/>
            <a:ext cx="2591229" cy="18722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5999989" y="3789040"/>
            <a:ext cx="3071283" cy="288032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159048" y="3789040"/>
            <a:ext cx="2591229" cy="18722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9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11" name="Shape 55"/>
          <p:cNvSpPr/>
          <p:nvPr userDrawn="1"/>
        </p:nvSpPr>
        <p:spPr>
          <a:xfrm>
            <a:off x="-3504695" y="3723871"/>
            <a:ext cx="3360008" cy="1440732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square</a:t>
            </a:r>
            <a:r>
              <a:rPr lang="en-GB" sz="1000" baseline="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image of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5.2cm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5.4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r a rectangle of </a:t>
            </a:r>
            <a:r>
              <a:rPr lang="en-GB" sz="1000" b="1" u="sng" dirty="0" smtClean="0">
                <a:solidFill>
                  <a:srgbClr val="FF0000"/>
                </a:solidFill>
                <a:latin typeface="+mn-lt"/>
                <a:ea typeface="Lucida Sans"/>
                <a:cs typeface="Lucida Sans"/>
                <a:sym typeface="Lucida Sans"/>
              </a:rPr>
              <a:t>8cm high by 6.4cm wide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5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9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o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54560" y="2060849"/>
            <a:ext cx="7591573" cy="1226567"/>
          </a:xfrm>
          <a:prstGeom prst="rect">
            <a:avLst/>
          </a:prstGeom>
        </p:spPr>
        <p:txBody>
          <a:bodyPr anchor="ctr" anchorCtr="0"/>
          <a:lstStyle>
            <a:lvl1pPr algn="l">
              <a:defRPr sz="3200" b="1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584" y="3287415"/>
            <a:ext cx="7584843" cy="864096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351584" y="4149081"/>
            <a:ext cx="3071283" cy="359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fld id="{6360D570-4882-4F25-B966-92B63EE9B1D5}" type="datetime4">
              <a:rPr lang="en-GB" smtClean="0"/>
              <a:t>18 November 2016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3" y="303366"/>
            <a:ext cx="2384045" cy="38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91574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51584" y="3356522"/>
            <a:ext cx="7584843" cy="1800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spc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Copy here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3" y="303366"/>
            <a:ext cx="2384045" cy="38933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351584" y="2700210"/>
            <a:ext cx="7584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spc="-150" dirty="0" smtClean="0">
                <a:solidFill>
                  <a:schemeClr val="bg1"/>
                </a:solidFill>
              </a:rPr>
              <a:t>YOUR</a:t>
            </a:r>
            <a:r>
              <a:rPr lang="en-GB" sz="3200" b="1" spc="-150" baseline="0" dirty="0" smtClean="0">
                <a:solidFill>
                  <a:schemeClr val="bg1"/>
                </a:solidFill>
              </a:rPr>
              <a:t> QUESTIONS</a:t>
            </a:r>
            <a:endParaRPr lang="en-GB" sz="3200" b="1" spc="-15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4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 - Portrai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00752" y="0"/>
            <a:ext cx="619124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5198368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24418" y="1844824"/>
            <a:ext cx="5183716" cy="4321026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800"/>
            </a:lvl3pPr>
            <a:lvl4pPr>
              <a:spcBef>
                <a:spcPts val="0"/>
              </a:spcBef>
              <a:spcAft>
                <a:spcPts val="1200"/>
              </a:spcAft>
              <a:defRPr sz="16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360361" y="303896"/>
            <a:ext cx="2390400" cy="38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sz="1000" dirty="0" err="1" smtClean="0"/>
              <a:t>UoS</a:t>
            </a:r>
            <a:r>
              <a:rPr lang="en-GB" sz="1000" dirty="0" smtClean="0"/>
              <a:t> logo</a:t>
            </a:r>
            <a:endParaRPr lang="en-GB" dirty="0"/>
          </a:p>
        </p:txBody>
      </p:sp>
      <p:sp>
        <p:nvSpPr>
          <p:cNvPr id="6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pic>
        <p:nvPicPr>
          <p:cNvPr id="7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8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19.05cm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12.9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</p:spTree>
    <p:extLst>
      <p:ext uri="{BB962C8B-B14F-4D97-AF65-F5344CB8AC3E}">
        <p14:creationId xmlns:p14="http://schemas.microsoft.com/office/powerpoint/2010/main" val="177735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 - 4 landscap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TITLE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3" y="303366"/>
            <a:ext cx="2389915" cy="389330"/>
          </a:xfrm>
          <a:prstGeom prst="rect">
            <a:avLst/>
          </a:prstGeom>
        </p:spPr>
      </p:pic>
      <p:sp>
        <p:nvSpPr>
          <p:cNvPr id="8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288021" y="1628800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623392" y="1628800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88021" y="4005064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23392" y="4005064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11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6.13cm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11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2" name="image4.png"/>
          <p:cNvPicPr/>
          <p:nvPr userDrawn="1"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24894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 - Landscape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TITLE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3" y="303366"/>
            <a:ext cx="2389915" cy="389330"/>
          </a:xfrm>
          <a:prstGeom prst="rect">
            <a:avLst/>
          </a:prstGeom>
        </p:spPr>
      </p:pic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23392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24418" y="3933825"/>
            <a:ext cx="10944191" cy="2374900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800"/>
            </a:lvl3pPr>
            <a:lvl4pPr>
              <a:spcBef>
                <a:spcPts val="0"/>
              </a:spcBef>
              <a:spcAft>
                <a:spcPts val="1200"/>
              </a:spcAft>
              <a:defRPr sz="16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016213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4271798" y="1628800"/>
            <a:ext cx="364840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9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6.13cm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7.4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0" name="image4.png"/>
          <p:cNvPicPr/>
          <p:nvPr userDrawn="1"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25868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4 - Landscap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TITLE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3" y="303366"/>
            <a:ext cx="2389915" cy="389330"/>
          </a:xfrm>
          <a:prstGeom prst="rect">
            <a:avLst/>
          </a:prstGeom>
        </p:spPr>
      </p:pic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23392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016213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4271798" y="1628800"/>
            <a:ext cx="364840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623392" y="3933056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8016213" y="3933056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4271798" y="3933056"/>
            <a:ext cx="364840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1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pic>
        <p:nvPicPr>
          <p:cNvPr id="13" name="image4.png"/>
          <p:cNvPicPr/>
          <p:nvPr userDrawn="1"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4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6.13cm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7.4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</p:spTree>
    <p:extLst>
      <p:ext uri="{BB962C8B-B14F-4D97-AF65-F5344CB8AC3E}">
        <p14:creationId xmlns:p14="http://schemas.microsoft.com/office/powerpoint/2010/main" val="214113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2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33.xml"/><Relationship Id="rId9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692696"/>
            <a:ext cx="10849205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992544" y="6400135"/>
            <a:ext cx="960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274112-3819-4E3C-A2C8-15D563C4EB1E}" type="slidenum">
              <a:rPr lang="en-GB" sz="1000" smtClean="0"/>
              <a:t>‹#›</a:t>
            </a:fld>
            <a:endParaRPr lang="en-GB" sz="10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23392" y="1844825"/>
            <a:ext cx="10862997" cy="4381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3" y="303366"/>
            <a:ext cx="2389915" cy="38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7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5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 spc="-15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6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»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90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692696"/>
            <a:ext cx="10849205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992544" y="6400135"/>
            <a:ext cx="960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274112-3819-4E3C-A2C8-15D563C4EB1E}" type="slidenum">
              <a:rPr lang="en-GB" sz="1000" smtClean="0"/>
              <a:t>‹#›</a:t>
            </a:fld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1490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spc="-15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692696"/>
            <a:ext cx="10849205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992544" y="6400135"/>
            <a:ext cx="960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274112-3819-4E3C-A2C8-15D563C4EB1E}" type="slidenum">
              <a:rPr lang="en-GB" sz="1000" smtClean="0"/>
              <a:t>‹#›</a:t>
            </a:fld>
            <a:endParaRPr lang="en-GB" sz="10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23392" y="1844825"/>
            <a:ext cx="10862997" cy="4381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 spc="-150">
          <a:solidFill>
            <a:srgbClr val="2E444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rgbClr val="2E444E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800" kern="1200">
          <a:solidFill>
            <a:srgbClr val="2E444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rgbClr val="2E444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600" kern="1200">
          <a:solidFill>
            <a:srgbClr val="2E444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»"/>
        <a:defRPr sz="1400" kern="1200">
          <a:solidFill>
            <a:srgbClr val="2E444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63D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46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692696"/>
            <a:ext cx="10849205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992544" y="6400135"/>
            <a:ext cx="960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274112-3819-4E3C-A2C8-15D563C4EB1E}" type="slidenum">
              <a:rPr lang="en-GB" sz="1000" smtClean="0"/>
              <a:t>‹#›</a:t>
            </a:fld>
            <a:endParaRPr lang="en-GB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1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spc="-150">
          <a:solidFill>
            <a:srgbClr val="2E444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63D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77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692696"/>
            <a:ext cx="10849205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992544" y="6400135"/>
            <a:ext cx="960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274112-3819-4E3C-A2C8-15D563C4EB1E}" type="slidenum">
              <a:rPr lang="en-GB" sz="1000" smtClean="0"/>
              <a:t>‹#›</a:t>
            </a:fld>
            <a:endParaRPr lang="en-GB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9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spc="-150">
          <a:solidFill>
            <a:srgbClr val="2E444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urcodingclub.github.io/tutorials/ordination/" TargetMode="External"/><Relationship Id="rId7" Type="http://schemas.openxmlformats.org/officeDocument/2006/relationships/hyperlink" Target="https://royalsocietypublishing.org/doi/10.1098/rsta.2015.0202" TargetMode="External"/><Relationship Id="rId2" Type="http://schemas.openxmlformats.org/officeDocument/2006/relationships/hyperlink" Target="http://ecology.msu.montana.edu/labdsv/R/labs/lab7/lab7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etosa.io/ev/principal-component-analysis/" TargetMode="External"/><Relationship Id="rId5" Type="http://schemas.openxmlformats.org/officeDocument/2006/relationships/hyperlink" Target="https://cran.r-project.org/web/packages/factoextra/index.html" TargetMode="External"/><Relationship Id="rId4" Type="http://schemas.openxmlformats.org/officeDocument/2006/relationships/hyperlink" Target="https://cran.r-project.org/web/packages/vegan/index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oreticalecology.wordpress.com/2012/05/12/spatial-autocorrelation-in-statistical-models-friend-or-foe/" TargetMode="External"/><Relationship Id="rId2" Type="http://schemas.openxmlformats.org/officeDocument/2006/relationships/hyperlink" Target="https://dynamicecology.wordpress.com/2013/10/02/autocorrelation-friend-or-fo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nlinelibrary.wiley.com/doi/full/10.1111/j.1538-4632.2008.00727.x" TargetMode="External"/><Relationship Id="rId5" Type="http://schemas.openxmlformats.org/officeDocument/2006/relationships/hyperlink" Target="https://onlinelibrary.wiley.com/doi/full/10.1111/j.2007.0906-7590.05171.x" TargetMode="External"/><Relationship Id="rId4" Type="http://schemas.openxmlformats.org/officeDocument/2006/relationships/hyperlink" Target="https://gwenantell.com/analyses-for-spatial-autocorrelation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evolutionanalytics.com/2020/04/forecasting-best-practices-from-microsoft.html" TargetMode="External"/><Relationship Id="rId2" Type="http://schemas.openxmlformats.org/officeDocument/2006/relationships/hyperlink" Target="https://otexts.com/fpp2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kg.yangzhuoranyang.com/tsdl/articles/tsdl.html" TargetMode="External"/><Relationship Id="rId5" Type="http://schemas.openxmlformats.org/officeDocument/2006/relationships/hyperlink" Target="https://www.southampton.ac.uk/~mb1a10/stats/FEEG6017_lecture-Time_series_analysis.pdf" TargetMode="External"/><Relationship Id="rId4" Type="http://schemas.openxmlformats.org/officeDocument/2006/relationships/hyperlink" Target="http://environmentalcomputing.net/forecasting-time-seri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wcjochem/R_training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studio/cheatsheets/raw/master/rstudio-ide.pdf" TargetMode="External"/><Relationship Id="rId3" Type="http://schemas.openxmlformats.org/officeDocument/2006/relationships/hyperlink" Target="https://rstudio-education.github.io/hopr/" TargetMode="External"/><Relationship Id="rId7" Type="http://schemas.openxmlformats.org/officeDocument/2006/relationships/hyperlink" Target="https://rstudio.com/resources/cheatsheets/" TargetMode="External"/><Relationship Id="rId2" Type="http://schemas.openxmlformats.org/officeDocument/2006/relationships/hyperlink" Target="https://stat545.com/index.html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r-spatial.org/" TargetMode="External"/><Relationship Id="rId5" Type="http://schemas.openxmlformats.org/officeDocument/2006/relationships/hyperlink" Target="https://www.burns-stat.com/pages/Tutor/R_inferno.pdf" TargetMode="External"/><Relationship Id="rId10" Type="http://schemas.openxmlformats.org/officeDocument/2006/relationships/hyperlink" Target="https://www.rstudio.com/wp-content/uploads/2016/02/advancedR.pdf" TargetMode="External"/><Relationship Id="rId4" Type="http://schemas.openxmlformats.org/officeDocument/2006/relationships/hyperlink" Target="http://adv-r.had.co.nz/Introduction.html" TargetMode="External"/><Relationship Id="rId9" Type="http://schemas.openxmlformats.org/officeDocument/2006/relationships/hyperlink" Target="http://github.com/rstudio/cheatsheets/raw/master/base-r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Environmental Statistics with R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Chris Jochem</a:t>
            </a:r>
          </a:p>
          <a:p>
            <a:r>
              <a:rPr lang="en-GB" dirty="0" smtClean="0"/>
              <a:t>20 April </a:t>
            </a:r>
            <a:r>
              <a:rPr lang="en-GB" dirty="0" smtClean="0"/>
              <a:t>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73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Resources on Principal Components Analysis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 smtClean="0"/>
              <a:t>Worked Examples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ecology.msu.montana.edu/labdsv/R/labs/lab7/lab7.html</a:t>
            </a:r>
            <a:r>
              <a:rPr lang="en-GB" dirty="0" smtClean="0"/>
              <a:t> </a:t>
            </a:r>
          </a:p>
          <a:p>
            <a:pPr lvl="1"/>
            <a:r>
              <a:rPr lang="en-GB" dirty="0">
                <a:hlinkClick r:id="rId3"/>
              </a:rPr>
              <a:t>https://ourcodingclub.github.io/tutorials/ordination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</a:p>
          <a:p>
            <a:r>
              <a:rPr lang="en-GB" b="1" dirty="0" smtClean="0"/>
              <a:t>Other Analysis Packages</a:t>
            </a:r>
          </a:p>
          <a:p>
            <a:pPr lvl="1"/>
            <a:r>
              <a:rPr lang="en-GB" dirty="0" smtClean="0"/>
              <a:t>Vegan</a:t>
            </a:r>
            <a:r>
              <a:rPr lang="en-GB" dirty="0"/>
              <a:t>: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cran.r-project.org/web/packages/vegan/index.html</a:t>
            </a:r>
            <a:r>
              <a:rPr lang="en-GB" dirty="0" smtClean="0"/>
              <a:t> </a:t>
            </a:r>
          </a:p>
          <a:p>
            <a:pPr lvl="1"/>
            <a:r>
              <a:rPr lang="en-GB" dirty="0" err="1" smtClean="0"/>
              <a:t>Factoextra</a:t>
            </a:r>
            <a:r>
              <a:rPr lang="en-GB" dirty="0" smtClean="0"/>
              <a:t>: </a:t>
            </a: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cran.r-project.org/web/packages/factoextra/index.html</a:t>
            </a:r>
            <a:r>
              <a:rPr lang="en-GB" dirty="0" smtClean="0"/>
              <a:t> </a:t>
            </a:r>
          </a:p>
          <a:p>
            <a:r>
              <a:rPr lang="en-GB" b="1" dirty="0" smtClean="0"/>
              <a:t>Deep Dives</a:t>
            </a:r>
          </a:p>
          <a:p>
            <a:pPr lvl="1"/>
            <a:r>
              <a:rPr lang="en-GB" dirty="0">
                <a:hlinkClick r:id="rId6"/>
              </a:rPr>
              <a:t>https://setosa.io/ev/principal-component-analysis</a:t>
            </a:r>
            <a:r>
              <a:rPr lang="en-GB" dirty="0" smtClean="0">
                <a:hlinkClick r:id="rId6"/>
              </a:rPr>
              <a:t>/</a:t>
            </a:r>
            <a:endParaRPr lang="en-GB" dirty="0" smtClean="0"/>
          </a:p>
          <a:p>
            <a:pPr lvl="1"/>
            <a:r>
              <a:rPr lang="en-GB" dirty="0">
                <a:hlinkClick r:id="rId7"/>
              </a:rPr>
              <a:t>https://</a:t>
            </a:r>
            <a:r>
              <a:rPr lang="en-GB" dirty="0" smtClean="0">
                <a:hlinkClick r:id="rId7"/>
              </a:rPr>
              <a:t>royalsocietypublishing.org/doi/10.1098/rsta.2015.0202</a:t>
            </a:r>
            <a:r>
              <a:rPr lang="en-GB" dirty="0" smtClean="0"/>
              <a:t>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48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Correlation – how observations are related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Many statistical tests make an assumption that observations are </a:t>
            </a:r>
            <a:r>
              <a:rPr lang="en-GB" b="1" dirty="0" smtClean="0"/>
              <a:t>independent</a:t>
            </a:r>
          </a:p>
          <a:p>
            <a:r>
              <a:rPr lang="en-GB" b="1" dirty="0" smtClean="0"/>
              <a:t>But</a:t>
            </a:r>
            <a:r>
              <a:rPr lang="en-GB" dirty="0" smtClean="0"/>
              <a:t> observations which are “closer” tend to be more similar…</a:t>
            </a:r>
          </a:p>
          <a:p>
            <a:pPr lvl="1"/>
            <a:r>
              <a:rPr lang="en-GB" b="1" dirty="0" smtClean="0"/>
              <a:t>Closer</a:t>
            </a:r>
            <a:r>
              <a:rPr lang="en-GB" dirty="0" smtClean="0"/>
              <a:t> is a relative term and it could be defined in space and/or in time</a:t>
            </a:r>
          </a:p>
          <a:p>
            <a:pPr lvl="1"/>
            <a:r>
              <a:rPr lang="en-GB" b="1" dirty="0" smtClean="0"/>
              <a:t>Autocorrelation</a:t>
            </a:r>
            <a:r>
              <a:rPr lang="en-GB" dirty="0" smtClean="0"/>
              <a:t> or </a:t>
            </a:r>
            <a:r>
              <a:rPr lang="en-GB" b="1" dirty="0" smtClean="0"/>
              <a:t>Spatial Autocorrelation</a:t>
            </a:r>
            <a:r>
              <a:rPr lang="en-GB" dirty="0" smtClean="0"/>
              <a:t> are the terms used to describe this with correlation being related to time or to distance between observations</a:t>
            </a:r>
          </a:p>
          <a:p>
            <a:pPr lvl="1"/>
            <a:r>
              <a:rPr lang="en-GB" dirty="0" smtClean="0"/>
              <a:t>Statistically, spatial and temporal autocorrelation share a lot of similarities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b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5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Spatial autocorrelation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Is it a </a:t>
            </a:r>
            <a:r>
              <a:rPr lang="en-GB" b="1" dirty="0" smtClean="0"/>
              <a:t>problem</a:t>
            </a:r>
            <a:r>
              <a:rPr lang="en-GB" dirty="0" smtClean="0"/>
              <a:t>? It </a:t>
            </a:r>
            <a:r>
              <a:rPr lang="en-GB" b="1" dirty="0" smtClean="0"/>
              <a:t>depends</a:t>
            </a:r>
            <a:r>
              <a:rPr lang="en-GB" dirty="0" smtClean="0"/>
              <a:t>! </a:t>
            </a:r>
            <a:r>
              <a:rPr lang="en-GB" i="1" dirty="0"/>
              <a:t>(</a:t>
            </a:r>
            <a:r>
              <a:rPr lang="en-GB" i="1" dirty="0" smtClean="0"/>
              <a:t>See the debate among ecologists)</a:t>
            </a:r>
          </a:p>
          <a:p>
            <a:pPr lvl="1"/>
            <a:r>
              <a:rPr lang="en-GB" dirty="0" smtClean="0"/>
              <a:t>Not necessarily bad (and often expected) in natural phenomena</a:t>
            </a:r>
          </a:p>
          <a:p>
            <a:pPr lvl="2"/>
            <a:r>
              <a:rPr lang="en-GB" dirty="0" smtClean="0"/>
              <a:t>Temperature, rainfall, elevation all exhibit spatial patterns which then result in spatially-patterned outcomes like species distributions, abundances, etc.</a:t>
            </a:r>
          </a:p>
          <a:p>
            <a:pPr lvl="1"/>
            <a:r>
              <a:rPr lang="en-GB" dirty="0" smtClean="0"/>
              <a:t>Can be a problem when the results of regression models are spatially correlated</a:t>
            </a:r>
          </a:p>
          <a:p>
            <a:pPr lvl="2"/>
            <a:r>
              <a:rPr lang="en-GB" dirty="0" smtClean="0"/>
              <a:t>Models assume independence of observations (sp. autocorrelation says they’re not)</a:t>
            </a:r>
          </a:p>
          <a:p>
            <a:pPr lvl="2"/>
            <a:r>
              <a:rPr lang="en-GB" dirty="0" smtClean="0"/>
              <a:t>Correlated residuals can cause standard errors to be biased downward</a:t>
            </a:r>
          </a:p>
          <a:p>
            <a:pPr lvl="1"/>
            <a:r>
              <a:rPr lang="en-GB" dirty="0" smtClean="0"/>
              <a:t>Can be very informative! It can point towards an underlying or unidentified factor driving a process, or it can help to make predictions when a model is incomplete.</a:t>
            </a:r>
          </a:p>
          <a:p>
            <a:pPr lvl="2"/>
            <a:r>
              <a:rPr lang="en-GB" dirty="0" smtClean="0"/>
              <a:t>Results from biologically interesting processes, like dispersal. The scale at which things are correlated can be informative for that process, too.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572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Moran’s I Statistic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3393" y="1844825"/>
            <a:ext cx="7768132" cy="4393059"/>
          </a:xfrm>
        </p:spPr>
        <p:txBody>
          <a:bodyPr/>
          <a:lstStyle/>
          <a:p>
            <a:r>
              <a:rPr lang="en-US" dirty="0"/>
              <a:t>Global spatial autocorrelation measures</a:t>
            </a:r>
          </a:p>
          <a:p>
            <a:pPr lvl="1"/>
            <a:r>
              <a:rPr lang="en-US" dirty="0"/>
              <a:t>Identifies if the data as a whole exhibit a spatial pattern</a:t>
            </a:r>
          </a:p>
          <a:p>
            <a:pPr lvl="1"/>
            <a:r>
              <a:rPr lang="en-US" dirty="0" smtClean="0"/>
              <a:t>Value ranges from -1 (regular) to 0 (random) to +1 (clustered)</a:t>
            </a:r>
          </a:p>
          <a:p>
            <a:r>
              <a:rPr lang="pt-BR" altLang="en-US" dirty="0"/>
              <a:t>Null Hypothesis: No Spatial Autocorrelation</a:t>
            </a:r>
          </a:p>
          <a:p>
            <a:r>
              <a:rPr lang="pt-BR" altLang="en-US" dirty="0"/>
              <a:t>Spatial randomness</a:t>
            </a:r>
          </a:p>
          <a:p>
            <a:pPr lvl="1"/>
            <a:r>
              <a:rPr lang="pt-BR" altLang="en-US" sz="2000" dirty="0"/>
              <a:t>values observed at a location do not depend on values observed at neighboring locations</a:t>
            </a:r>
          </a:p>
          <a:p>
            <a:pPr lvl="1"/>
            <a:r>
              <a:rPr lang="pt-BR" altLang="en-US" sz="2000" dirty="0"/>
              <a:t>observed spatial pattern of values is equally likely as any other spatial pattern</a:t>
            </a:r>
          </a:p>
          <a:p>
            <a:pPr lvl="1"/>
            <a:r>
              <a:rPr lang="pt-BR" altLang="en-US" sz="2000" dirty="0"/>
              <a:t>the location of values may be altered without affecting the information content of the data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425" y="1628800"/>
            <a:ext cx="10953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425" y="3218484"/>
            <a:ext cx="10953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425" y="4808168"/>
            <a:ext cx="10953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9109075" y="200980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Regular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9009063" y="3599484"/>
            <a:ext cx="104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Random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8642350" y="5189168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Aggregated</a:t>
            </a:r>
          </a:p>
        </p:txBody>
      </p:sp>
    </p:spTree>
    <p:extLst>
      <p:ext uri="{BB962C8B-B14F-4D97-AF65-F5344CB8AC3E}">
        <p14:creationId xmlns:p14="http://schemas.microsoft.com/office/powerpoint/2010/main" val="199046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calculation of the global Moran’s I statistic requires the calculation of “</a:t>
            </a:r>
            <a:r>
              <a:rPr lang="en-US" sz="2400" dirty="0" err="1" smtClean="0"/>
              <a:t>neighbour</a:t>
            </a:r>
            <a:r>
              <a:rPr lang="en-US" sz="2400" dirty="0"/>
              <a:t>” weights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/>
          </p:nvPr>
        </p:nvGraphicFramePr>
        <p:xfrm>
          <a:off x="3124200" y="2971801"/>
          <a:ext cx="59372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4" imgW="5943600" imgH="609600" progId="">
                  <p:embed/>
                </p:oleObj>
              </mc:Choice>
              <mc:Fallback>
                <p:oleObj name="Document" r:id="rId4" imgW="5943600" imgH="609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971801"/>
                        <a:ext cx="5937250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09394" y="2013697"/>
            <a:ext cx="8077200" cy="3657600"/>
            <a:chOff x="336" y="1824"/>
            <a:chExt cx="5088" cy="2304"/>
          </a:xfrm>
        </p:grpSpPr>
        <p:sp>
          <p:nvSpPr>
            <p:cNvPr id="5130" name="Rectangle 5"/>
            <p:cNvSpPr>
              <a:spLocks noChangeArrowheads="1"/>
            </p:cNvSpPr>
            <p:nvPr/>
          </p:nvSpPr>
          <p:spPr bwMode="auto">
            <a:xfrm>
              <a:off x="336" y="1824"/>
              <a:ext cx="5088" cy="23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3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528" y="2063"/>
            <a:ext cx="4697" cy="19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Equation" r:id="rId6" imgW="2679700" imgH="1041400" progId="">
                    <p:embed/>
                  </p:oleObj>
                </mc:Choice>
                <mc:Fallback>
                  <p:oleObj name="Equation" r:id="rId6" imgW="2679700" imgH="10414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063"/>
                          <a:ext cx="4697" cy="19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343400" y="2661397"/>
            <a:ext cx="2895600" cy="2362200"/>
            <a:chOff x="1776" y="2256"/>
            <a:chExt cx="1824" cy="1488"/>
          </a:xfrm>
        </p:grpSpPr>
        <p:sp>
          <p:nvSpPr>
            <p:cNvPr id="5128" name="Oval 8"/>
            <p:cNvSpPr>
              <a:spLocks noChangeArrowheads="1"/>
            </p:cNvSpPr>
            <p:nvPr/>
          </p:nvSpPr>
          <p:spPr bwMode="auto">
            <a:xfrm>
              <a:off x="1776" y="3168"/>
              <a:ext cx="576" cy="57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3024" y="2256"/>
              <a:ext cx="576" cy="57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99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 on Spatial Autocorrelation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Summaries of the debate in Ecology</a:t>
            </a:r>
          </a:p>
          <a:p>
            <a:pPr lvl="1"/>
            <a:r>
              <a:rPr lang="en-GB" dirty="0">
                <a:hlinkClick r:id="rId2"/>
              </a:rPr>
              <a:t>https://dynamicecology.wordpress.com/2013/10/02/autocorrelation-friend-or-foe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</a:p>
          <a:p>
            <a:pPr lvl="1"/>
            <a:r>
              <a:rPr lang="en-GB" dirty="0">
                <a:hlinkClick r:id="rId3"/>
              </a:rPr>
              <a:t>https://theoreticalecology.wordpress.com/2012/05/12/spatial-autocorrelation-in-statistical-models-friend-or-foe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lvl="1"/>
            <a:r>
              <a:rPr lang="en-GB" dirty="0">
                <a:hlinkClick r:id="rId4"/>
              </a:rPr>
              <a:t>https://gwenantell.com/analyses-for-spatial-autocorrelation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r>
              <a:rPr lang="en-GB" dirty="0" smtClean="0"/>
              <a:t>Deep dives into methods and models</a:t>
            </a:r>
          </a:p>
          <a:p>
            <a:pPr lvl="1"/>
            <a:r>
              <a:rPr lang="en-GB" dirty="0" err="1" smtClean="0"/>
              <a:t>Dormann</a:t>
            </a:r>
            <a:r>
              <a:rPr lang="en-GB" dirty="0" smtClean="0"/>
              <a:t>, C. et al. (2007). “Methods to account for spatial autocorrelation in the analysis of species distributional data: a review.</a:t>
            </a:r>
            <a:r>
              <a:rPr lang="en-GB" b="1" dirty="0" smtClean="0"/>
              <a:t>” </a:t>
            </a:r>
            <a:r>
              <a:rPr lang="en-GB" i="1" dirty="0" err="1" smtClean="0"/>
              <a:t>Ecography</a:t>
            </a:r>
            <a:r>
              <a:rPr lang="en-GB" b="1" dirty="0" smtClean="0"/>
              <a:t>, </a:t>
            </a:r>
            <a:r>
              <a:rPr lang="en-GB" dirty="0" smtClean="0"/>
              <a:t>30(5):609-628.</a:t>
            </a:r>
            <a:r>
              <a:rPr lang="en-GB" b="1" dirty="0" smtClean="0"/>
              <a:t> </a:t>
            </a:r>
            <a:endParaRPr lang="en-GB" dirty="0" smtClean="0"/>
          </a:p>
          <a:p>
            <a:pPr lvl="1"/>
            <a:r>
              <a:rPr lang="en-GB" dirty="0" smtClean="0">
                <a:hlinkClick r:id="rId5"/>
              </a:rPr>
              <a:t>https</a:t>
            </a:r>
            <a:r>
              <a:rPr lang="en-GB" dirty="0">
                <a:hlinkClick r:id="rId5"/>
              </a:rPr>
              <a:t>://</a:t>
            </a:r>
            <a:r>
              <a:rPr lang="en-GB" dirty="0" smtClean="0">
                <a:hlinkClick r:id="rId5"/>
              </a:rPr>
              <a:t>onlinelibrary.wiley.com/doi/full/10.1111/j.2007.0906-7590.05171.x</a:t>
            </a:r>
            <a:endParaRPr lang="en-GB" dirty="0" smtClean="0"/>
          </a:p>
          <a:p>
            <a:pPr lvl="1"/>
            <a:r>
              <a:rPr lang="en-US" dirty="0" err="1"/>
              <a:t>Getis</a:t>
            </a:r>
            <a:r>
              <a:rPr lang="en-US" dirty="0"/>
              <a:t>, A. 2008. “A History of the Concept of Spatial Autocorrelation: A Geographer’s Perspective.” Geographical Analysis 40:297-309.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onlinelibrary.wiley.com/doi/full/10.1111/j.1538-4632.2008.00727.x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12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series modelling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3393" y="1844825"/>
            <a:ext cx="6653707" cy="4393059"/>
          </a:xfrm>
        </p:spPr>
        <p:txBody>
          <a:bodyPr/>
          <a:lstStyle/>
          <a:p>
            <a:r>
              <a:rPr lang="en-GB" dirty="0" smtClean="0"/>
              <a:t>Given a set of repeating observations over </a:t>
            </a:r>
            <a:r>
              <a:rPr lang="en-GB" b="1" dirty="0" smtClean="0"/>
              <a:t>time</a:t>
            </a:r>
            <a:r>
              <a:rPr lang="en-GB" dirty="0" smtClean="0"/>
              <a:t> producing a sequence</a:t>
            </a:r>
            <a:endParaRPr lang="en-GB" b="1" dirty="0" smtClean="0"/>
          </a:p>
          <a:p>
            <a:pPr lvl="1"/>
            <a:r>
              <a:rPr lang="en-GB" dirty="0" smtClean="0"/>
              <a:t>Often the goal is to </a:t>
            </a:r>
            <a:r>
              <a:rPr lang="en-GB" b="1" dirty="0" smtClean="0"/>
              <a:t>forecast</a:t>
            </a:r>
            <a:r>
              <a:rPr lang="en-GB" dirty="0" smtClean="0"/>
              <a:t> future events</a:t>
            </a:r>
          </a:p>
          <a:p>
            <a:pPr lvl="1"/>
            <a:r>
              <a:rPr lang="en-GB" b="1" dirty="0" smtClean="0"/>
              <a:t>Autocorrelation </a:t>
            </a:r>
            <a:r>
              <a:rPr lang="en-GB" dirty="0" smtClean="0"/>
              <a:t>or</a:t>
            </a:r>
            <a:r>
              <a:rPr lang="en-GB" b="1" dirty="0" smtClean="0"/>
              <a:t> </a:t>
            </a:r>
            <a:r>
              <a:rPr lang="en-GB" b="1" dirty="0" err="1" smtClean="0"/>
              <a:t>Autoregression</a:t>
            </a:r>
            <a:r>
              <a:rPr lang="en-GB" b="1" dirty="0" smtClean="0"/>
              <a:t> </a:t>
            </a:r>
            <a:r>
              <a:rPr lang="en-GB" dirty="0" smtClean="0"/>
              <a:t>means </a:t>
            </a:r>
            <a:r>
              <a:rPr lang="en-GB" dirty="0"/>
              <a:t>that previous </a:t>
            </a:r>
            <a:r>
              <a:rPr lang="en-GB" dirty="0" smtClean="0"/>
              <a:t>events are related and can help predict future values </a:t>
            </a:r>
            <a:endParaRPr lang="en-GB" b="1" dirty="0"/>
          </a:p>
          <a:p>
            <a:r>
              <a:rPr lang="en-GB" dirty="0" smtClean="0"/>
              <a:t>Can take a </a:t>
            </a:r>
            <a:r>
              <a:rPr lang="en-GB" b="1" dirty="0" smtClean="0"/>
              <a:t>regression</a:t>
            </a:r>
            <a:r>
              <a:rPr lang="en-GB" dirty="0" smtClean="0"/>
              <a:t> approach</a:t>
            </a:r>
          </a:p>
          <a:p>
            <a:r>
              <a:rPr lang="en-GB" dirty="0" smtClean="0"/>
              <a:t>Or model based on the idea: </a:t>
            </a:r>
          </a:p>
          <a:p>
            <a:pPr marL="457200" lvl="1" indent="0">
              <a:buNone/>
            </a:pPr>
            <a:r>
              <a:rPr lang="en-GB" b="1" dirty="0" smtClean="0"/>
              <a:t>Structure </a:t>
            </a:r>
            <a:r>
              <a:rPr lang="en-GB" dirty="0" smtClean="0"/>
              <a:t>= Trend + Cycle + Season + Error</a:t>
            </a:r>
          </a:p>
          <a:p>
            <a:pPr lvl="1"/>
            <a:r>
              <a:rPr lang="en-GB" dirty="0" smtClean="0"/>
              <a:t>Potentially with </a:t>
            </a:r>
            <a:r>
              <a:rPr lang="en-GB" b="1" dirty="0"/>
              <a:t>explanatory</a:t>
            </a:r>
            <a:r>
              <a:rPr lang="en-GB" dirty="0"/>
              <a:t> variables in the model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00" y="2487007"/>
            <a:ext cx="4698384" cy="276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93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series common modelling approaches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Exponential smoothing</a:t>
            </a:r>
          </a:p>
          <a:p>
            <a:pPr marL="857250" lvl="1" indent="-457200"/>
            <a:r>
              <a:rPr lang="en-GB" dirty="0" smtClean="0"/>
              <a:t>Uses weighted averages of past observations to forecast</a:t>
            </a:r>
          </a:p>
          <a:p>
            <a:pPr marL="857250" lvl="1" indent="-457200"/>
            <a:r>
              <a:rPr lang="en-GB" dirty="0" smtClean="0"/>
              <a:t>Can incorporate trend and seasonality components</a:t>
            </a:r>
          </a:p>
          <a:p>
            <a:pPr marL="857250" lvl="1" indent="-457200"/>
            <a:r>
              <a:rPr lang="en-GB" dirty="0" smtClean="0"/>
              <a:t>Model selection guided by information criteria (e.g. AIC)</a:t>
            </a:r>
          </a:p>
          <a:p>
            <a:pPr marL="400050" lvl="1" indent="0">
              <a:buNone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Auto-regressive </a:t>
            </a:r>
            <a:r>
              <a:rPr lang="en-GB" dirty="0"/>
              <a:t>integrated moving-average </a:t>
            </a:r>
            <a:r>
              <a:rPr lang="en-GB" dirty="0" smtClean="0"/>
              <a:t>models (ARIMA)</a:t>
            </a:r>
          </a:p>
          <a:p>
            <a:pPr marL="857250" lvl="1" indent="-457200"/>
            <a:r>
              <a:rPr lang="en-GB" dirty="0" smtClean="0"/>
              <a:t>Describing and using the autocorrelation in the dataset</a:t>
            </a:r>
          </a:p>
          <a:p>
            <a:pPr marL="857250" lvl="1" indent="-457200"/>
            <a:r>
              <a:rPr lang="en-GB" dirty="0" smtClean="0"/>
              <a:t>Depend on </a:t>
            </a:r>
            <a:r>
              <a:rPr lang="en-GB" b="1" dirty="0" smtClean="0"/>
              <a:t>stationarity </a:t>
            </a:r>
            <a:r>
              <a:rPr lang="en-GB" dirty="0" smtClean="0"/>
              <a:t>in the data</a:t>
            </a:r>
          </a:p>
          <a:p>
            <a:pPr marL="857250" lvl="1" indent="-457200"/>
            <a:r>
              <a:rPr lang="en-GB" dirty="0" smtClean="0"/>
              <a:t>Main components are (P, D, Q): autoregressive terms, differencing levels, moving-average or smoothing terms</a:t>
            </a:r>
            <a:endParaRPr lang="en-GB" dirty="0"/>
          </a:p>
          <a:p>
            <a:pPr marL="857250" lvl="1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4586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 on Time Series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 smtClean="0"/>
              <a:t>Textbook:</a:t>
            </a:r>
            <a:r>
              <a:rPr lang="en-GB" i="1" dirty="0" smtClean="0"/>
              <a:t> Forecasting Principles and Practice</a:t>
            </a:r>
            <a:r>
              <a:rPr lang="en-GB" dirty="0" smtClean="0"/>
              <a:t>: </a:t>
            </a:r>
            <a:r>
              <a:rPr lang="en-GB" dirty="0">
                <a:hlinkClick r:id="rId2"/>
              </a:rPr>
              <a:t>https://otexts.com/fpp2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 smtClean="0"/>
              <a:t>Recent resources in R: </a:t>
            </a:r>
            <a:r>
              <a:rPr lang="en-GB" dirty="0">
                <a:hlinkClick r:id="rId3"/>
              </a:rPr>
              <a:t>https://blog.revolutionanalytics.com/2020/04/forecasting-best-practices-from-microsoft.html</a:t>
            </a:r>
            <a:r>
              <a:rPr lang="en-GB" dirty="0"/>
              <a:t> </a:t>
            </a:r>
          </a:p>
          <a:p>
            <a:r>
              <a:rPr lang="en-GB" dirty="0" smtClean="0"/>
              <a:t>Good introductions and walk-throughs using R: </a:t>
            </a:r>
          </a:p>
          <a:p>
            <a:pPr lvl="1"/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://environmentalcomputing.net/forecasting-time-series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pPr lvl="1"/>
            <a:r>
              <a:rPr lang="en-GB" dirty="0">
                <a:hlinkClick r:id="rId5"/>
              </a:rPr>
              <a:t>https://www.southampton.ac.uk/~</a:t>
            </a:r>
            <a:r>
              <a:rPr lang="en-GB" dirty="0" smtClean="0">
                <a:hlinkClick r:id="rId5"/>
              </a:rPr>
              <a:t>mb1a10/stats/FEEG6017_lecture-Time_series_analysis.pdf</a:t>
            </a:r>
            <a:r>
              <a:rPr lang="en-GB" dirty="0" smtClean="0"/>
              <a:t> </a:t>
            </a:r>
          </a:p>
          <a:p>
            <a:r>
              <a:rPr lang="en-GB" dirty="0" smtClean="0"/>
              <a:t>Example data sets for more practice on time series</a:t>
            </a:r>
          </a:p>
          <a:p>
            <a:pPr lvl="1"/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pkg.yangzhuoranyang.com/tsdl/articles/tsdl.html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14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Suggestions for our meetings:</a:t>
            </a:r>
          </a:p>
          <a:p>
            <a:pPr lvl="1"/>
            <a:r>
              <a:rPr lang="en-GB" dirty="0" smtClean="0"/>
              <a:t>Keep your microphone </a:t>
            </a:r>
            <a:r>
              <a:rPr lang="en-GB" b="1" dirty="0" smtClean="0"/>
              <a:t>muted</a:t>
            </a:r>
            <a:r>
              <a:rPr lang="en-GB" dirty="0" smtClean="0"/>
              <a:t> unless you are speaking</a:t>
            </a:r>
          </a:p>
          <a:p>
            <a:pPr lvl="1"/>
            <a:r>
              <a:rPr lang="en-GB" dirty="0" smtClean="0"/>
              <a:t>Wave or get my attention, or </a:t>
            </a:r>
            <a:r>
              <a:rPr lang="en-GB" b="1" dirty="0" smtClean="0"/>
              <a:t>put a note </a:t>
            </a:r>
            <a:r>
              <a:rPr lang="en-GB" dirty="0" smtClean="0"/>
              <a:t>in chat if you want to speak</a:t>
            </a:r>
          </a:p>
          <a:p>
            <a:pPr lvl="1"/>
            <a:r>
              <a:rPr lang="en-GB" b="1" dirty="0" smtClean="0"/>
              <a:t>Use the chat </a:t>
            </a:r>
            <a:r>
              <a:rPr lang="en-GB" dirty="0" smtClean="0"/>
              <a:t>and messaging functions – ask (and answer) questions</a:t>
            </a:r>
          </a:p>
          <a:p>
            <a:pPr lvl="1"/>
            <a:r>
              <a:rPr lang="en-GB" dirty="0" smtClean="0"/>
              <a:t>Follow along with the demo. I will pause regularly for questions and to catch up</a:t>
            </a:r>
          </a:p>
          <a:p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 smtClean="0"/>
              <a:t>is an experiment for most of us!</a:t>
            </a:r>
          </a:p>
          <a:p>
            <a:pPr lvl="1"/>
            <a:r>
              <a:rPr lang="en-GB" dirty="0" smtClean="0"/>
              <a:t>Constructive feedback is welcome: What works and what does not?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07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Quantitative methods sessions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 and RStudio (23 </a:t>
            </a:r>
            <a:r>
              <a:rPr lang="en-GB" dirty="0" smtClean="0"/>
              <a:t>March)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Introduction to Environmental Statistics with R (20 </a:t>
            </a:r>
            <a:r>
              <a:rPr lang="en-GB" b="1" dirty="0" smtClean="0"/>
              <a:t>April [Today])</a:t>
            </a:r>
          </a:p>
          <a:p>
            <a:pPr marL="914400" lvl="1" indent="-514350"/>
            <a:r>
              <a:rPr lang="en-GB" dirty="0" smtClean="0"/>
              <a:t>Course materials: </a:t>
            </a:r>
            <a:r>
              <a:rPr lang="en-GB" dirty="0" smtClean="0">
                <a:hlinkClick r:id="rId2"/>
              </a:rPr>
              <a:t>http://www.github.com/wcjochem/R_training</a:t>
            </a:r>
            <a:r>
              <a:rPr lang="en-GB" dirty="0" smtClean="0"/>
              <a:t> 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Potential other sessions</a:t>
            </a:r>
            <a:r>
              <a:rPr lang="en-GB" dirty="0" smtClean="0"/>
              <a:t> </a:t>
            </a:r>
            <a:r>
              <a:rPr lang="en-GB" i="1" dirty="0" smtClean="0"/>
              <a:t>(Not yet scheduled. Email Chris if interested)</a:t>
            </a:r>
          </a:p>
          <a:p>
            <a:r>
              <a:rPr lang="en-GB" dirty="0" smtClean="0"/>
              <a:t>Designing and analysing survey samples</a:t>
            </a:r>
          </a:p>
          <a:p>
            <a:r>
              <a:rPr lang="en-GB" dirty="0" smtClean="0"/>
              <a:t>Data visualisation using </a:t>
            </a:r>
            <a:r>
              <a:rPr lang="en-GB" dirty="0" err="1" smtClean="0"/>
              <a:t>ggplot</a:t>
            </a:r>
            <a:r>
              <a:rPr lang="en-GB" dirty="0" smtClean="0"/>
              <a:t> and other R tools</a:t>
            </a:r>
          </a:p>
          <a:p>
            <a:r>
              <a:rPr lang="en-GB" dirty="0" smtClean="0"/>
              <a:t>Spatial regression and spatial analysis with R</a:t>
            </a:r>
          </a:p>
          <a:p>
            <a:r>
              <a:rPr lang="en-GB" dirty="0" smtClean="0"/>
              <a:t>Advanced R programming (functions, loops, big data)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69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learning </a:t>
            </a:r>
            <a:r>
              <a:rPr lang="en-GB" dirty="0" smtClean="0"/>
              <a:t>resources for using R software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Stat-545 [</a:t>
            </a:r>
            <a:r>
              <a:rPr lang="en-GB" dirty="0"/>
              <a:t>online </a:t>
            </a:r>
            <a:r>
              <a:rPr lang="en-GB" dirty="0" smtClean="0"/>
              <a:t>class materials]: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stat545.com/index.html</a:t>
            </a:r>
            <a:endParaRPr lang="en-GB" dirty="0" smtClean="0"/>
          </a:p>
          <a:p>
            <a:r>
              <a:rPr lang="en-GB" i="1" dirty="0" smtClean="0"/>
              <a:t>Hands-On Programming with R </a:t>
            </a:r>
            <a:r>
              <a:rPr lang="en-GB" dirty="0"/>
              <a:t>[book]: </a:t>
            </a:r>
            <a:r>
              <a:rPr lang="en-GB" dirty="0">
                <a:hlinkClick r:id="rId3"/>
              </a:rPr>
              <a:t>https://rstudio-education.github.io/hopr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r>
              <a:rPr lang="en-GB" i="1" dirty="0" smtClean="0"/>
              <a:t>Advanced R</a:t>
            </a:r>
            <a:r>
              <a:rPr lang="en-GB" dirty="0" smtClean="0"/>
              <a:t> [book</a:t>
            </a:r>
            <a:r>
              <a:rPr lang="en-GB" dirty="0"/>
              <a:t>]: </a:t>
            </a:r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adv-r.had.co.nz/Introduction.html</a:t>
            </a:r>
            <a:endParaRPr lang="en-GB" dirty="0" smtClean="0"/>
          </a:p>
          <a:p>
            <a:r>
              <a:rPr lang="en-GB" i="1" dirty="0" smtClean="0"/>
              <a:t>R Inferno </a:t>
            </a:r>
            <a:r>
              <a:rPr lang="en-GB" dirty="0"/>
              <a:t>[book]: </a:t>
            </a: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www.burns-stat.com/pages/Tutor/R_inferno.pdf</a:t>
            </a:r>
            <a:endParaRPr lang="en-GB" dirty="0" smtClean="0"/>
          </a:p>
          <a:p>
            <a:r>
              <a:rPr lang="en-GB" dirty="0" smtClean="0"/>
              <a:t>Spatial data in R</a:t>
            </a:r>
            <a:r>
              <a:rPr lang="en-GB" dirty="0"/>
              <a:t>: </a:t>
            </a:r>
            <a:r>
              <a:rPr lang="en-GB" dirty="0">
                <a:hlinkClick r:id="rId6"/>
              </a:rPr>
              <a:t>https://www.r-spatial.org</a:t>
            </a:r>
            <a:r>
              <a:rPr lang="en-GB" dirty="0" smtClean="0">
                <a:hlinkClick r:id="rId6"/>
              </a:rPr>
              <a:t>/</a:t>
            </a:r>
            <a:r>
              <a:rPr lang="en-GB" dirty="0" smtClean="0"/>
              <a:t> </a:t>
            </a:r>
          </a:p>
          <a:p>
            <a:r>
              <a:rPr lang="en-GB" dirty="0" smtClean="0"/>
              <a:t>RStudio cheat sheets</a:t>
            </a:r>
            <a:r>
              <a:rPr lang="en-GB" dirty="0"/>
              <a:t>: </a:t>
            </a:r>
            <a:r>
              <a:rPr lang="en-GB" dirty="0">
                <a:hlinkClick r:id="rId7"/>
              </a:rPr>
              <a:t>https://rstudio.com/resources/cheatsheets</a:t>
            </a:r>
            <a:r>
              <a:rPr lang="en-GB" dirty="0" smtClean="0">
                <a:hlinkClick r:id="rId7"/>
              </a:rPr>
              <a:t>/</a:t>
            </a:r>
            <a:endParaRPr lang="en-GB" dirty="0" smtClean="0"/>
          </a:p>
          <a:p>
            <a:pPr lvl="1"/>
            <a:r>
              <a:rPr lang="en-GB" dirty="0" smtClean="0"/>
              <a:t>RStudio: </a:t>
            </a:r>
            <a:r>
              <a:rPr lang="en-GB" dirty="0">
                <a:hlinkClick r:id="rId8"/>
              </a:rPr>
              <a:t>https://</a:t>
            </a:r>
            <a:r>
              <a:rPr lang="en-GB" dirty="0" smtClean="0">
                <a:hlinkClick r:id="rId8"/>
              </a:rPr>
              <a:t>github.com/rstudio/cheatsheets/raw/master/rstudio-ide.pdf</a:t>
            </a:r>
            <a:endParaRPr lang="en-GB" dirty="0" smtClean="0"/>
          </a:p>
          <a:p>
            <a:pPr lvl="1"/>
            <a:r>
              <a:rPr lang="en-GB" dirty="0"/>
              <a:t>Base R: </a:t>
            </a:r>
            <a:r>
              <a:rPr lang="en-GB" dirty="0">
                <a:hlinkClick r:id="rId9"/>
              </a:rPr>
              <a:t>http://</a:t>
            </a:r>
            <a:r>
              <a:rPr lang="en-GB" dirty="0" smtClean="0">
                <a:hlinkClick r:id="rId9"/>
              </a:rPr>
              <a:t>github.com/rstudio/cheatsheets/raw/master/base-r.pdf</a:t>
            </a:r>
            <a:endParaRPr lang="en-GB" dirty="0" smtClean="0"/>
          </a:p>
          <a:p>
            <a:pPr lvl="1"/>
            <a:r>
              <a:rPr lang="en-GB" dirty="0"/>
              <a:t>Advanced R: </a:t>
            </a:r>
            <a:r>
              <a:rPr lang="en-GB" dirty="0">
                <a:hlinkClick r:id="rId10"/>
              </a:rPr>
              <a:t>https://</a:t>
            </a:r>
            <a:r>
              <a:rPr lang="en-GB" dirty="0" smtClean="0">
                <a:hlinkClick r:id="rId10"/>
              </a:rPr>
              <a:t>www.rstudio.com/wp-content/uploads/2016/02/advancedR.pdf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66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Topics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Working </a:t>
            </a:r>
            <a:r>
              <a:rPr lang="en-GB" dirty="0" smtClean="0"/>
              <a:t>with a dataset – </a:t>
            </a:r>
            <a:r>
              <a:rPr lang="en-GB" b="1" dirty="0" smtClean="0"/>
              <a:t>data input/output</a:t>
            </a:r>
            <a:r>
              <a:rPr lang="en-GB" dirty="0" smtClean="0"/>
              <a:t>, cleaning, manipulation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Basic spatial </a:t>
            </a:r>
            <a:r>
              <a:rPr lang="en-GB" b="1" dirty="0" smtClean="0"/>
              <a:t>data </a:t>
            </a:r>
            <a:r>
              <a:rPr lang="en-GB" b="1" dirty="0" smtClean="0"/>
              <a:t>handling </a:t>
            </a:r>
            <a:r>
              <a:rPr lang="en-GB" dirty="0" smtClean="0"/>
              <a:t>and more practice with </a:t>
            </a:r>
            <a:r>
              <a:rPr lang="en-GB" b="1" dirty="0" smtClean="0"/>
              <a:t>scripts</a:t>
            </a:r>
            <a:r>
              <a:rPr lang="en-GB" dirty="0" smtClean="0"/>
              <a:t> and good </a:t>
            </a:r>
            <a:r>
              <a:rPr lang="en-GB" b="1" dirty="0" smtClean="0"/>
              <a:t>data management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Introduction to statistical concepts, tools in R for performing these calculations, and where to find more resources</a:t>
            </a:r>
          </a:p>
          <a:p>
            <a:pPr marL="857250" lvl="1" indent="-457200">
              <a:lnSpc>
                <a:spcPct val="150000"/>
              </a:lnSpc>
            </a:pPr>
            <a:r>
              <a:rPr lang="en-GB" dirty="0" smtClean="0"/>
              <a:t>Principal components analysis (</a:t>
            </a:r>
            <a:r>
              <a:rPr lang="en-GB" b="1" dirty="0" smtClean="0"/>
              <a:t>PCA</a:t>
            </a:r>
            <a:r>
              <a:rPr lang="en-GB" dirty="0" smtClean="0"/>
              <a:t>)</a:t>
            </a:r>
          </a:p>
          <a:p>
            <a:pPr marL="857250" lvl="1" indent="-457200">
              <a:lnSpc>
                <a:spcPct val="150000"/>
              </a:lnSpc>
            </a:pPr>
            <a:r>
              <a:rPr lang="en-GB" b="1" dirty="0"/>
              <a:t>Spatial autocorrelation</a:t>
            </a:r>
          </a:p>
          <a:p>
            <a:pPr marL="857250" lvl="1" indent="-457200">
              <a:lnSpc>
                <a:spcPct val="150000"/>
              </a:lnSpc>
            </a:pPr>
            <a:r>
              <a:rPr lang="en-GB" b="1" dirty="0" smtClean="0"/>
              <a:t>Time series </a:t>
            </a:r>
            <a:r>
              <a:rPr lang="en-GB" dirty="0" smtClean="0"/>
              <a:t>models</a:t>
            </a:r>
            <a:endParaRPr lang="en-GB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2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By the end of this lesson, you will be able to: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Load/read </a:t>
            </a:r>
            <a:r>
              <a:rPr lang="en-GB" dirty="0" smtClean="0"/>
              <a:t>vector and raster </a:t>
            </a:r>
            <a:r>
              <a:rPr lang="en-GB" dirty="0" smtClean="0"/>
              <a:t>datasets</a:t>
            </a:r>
          </a:p>
          <a:p>
            <a:r>
              <a:rPr lang="en-GB" dirty="0"/>
              <a:t>Run a principal components analysis, producing plots of variance and a </a:t>
            </a:r>
            <a:r>
              <a:rPr lang="en-GB" dirty="0" err="1"/>
              <a:t>biplot</a:t>
            </a:r>
            <a:endParaRPr lang="en-GB" dirty="0" smtClean="0"/>
          </a:p>
          <a:p>
            <a:r>
              <a:rPr lang="en-GB" dirty="0" smtClean="0"/>
              <a:t>Calculate a Moran’s I statistic on spatial data to examine residuals</a:t>
            </a:r>
          </a:p>
          <a:p>
            <a:r>
              <a:rPr lang="en-GB" dirty="0" smtClean="0"/>
              <a:t>Gain experience with two, basic time series models and the building block functions of forecasting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91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/>
              <a:t>Principal Components Analysis (PCA)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3393" y="1844825"/>
            <a:ext cx="4872532" cy="4393059"/>
          </a:xfrm>
        </p:spPr>
        <p:txBody>
          <a:bodyPr/>
          <a:lstStyle/>
          <a:p>
            <a:r>
              <a:rPr lang="en-GB" dirty="0" smtClean="0"/>
              <a:t>Start with multiple measurements or variables for each observation and convert them to a new “coordinate system” with axes that represent a combination of variables</a:t>
            </a:r>
          </a:p>
          <a:p>
            <a:pPr lvl="1"/>
            <a:r>
              <a:rPr lang="en-GB" dirty="0" smtClean="0"/>
              <a:t>Teases out the most variation by reducing redundant or correlated data</a:t>
            </a:r>
          </a:p>
          <a:p>
            <a:pPr lvl="1"/>
            <a:r>
              <a:rPr lang="en-GB" dirty="0" smtClean="0"/>
              <a:t>Can highlight patterns of similar observations, underlying gradients, and help predict or group new observations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33" y="2209799"/>
            <a:ext cx="5955864" cy="2200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0593" y="4607866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https://ourcodingclub.github.io/tutorials/ordination/</a:t>
            </a:r>
          </a:p>
        </p:txBody>
      </p:sp>
    </p:spTree>
    <p:extLst>
      <p:ext uri="{BB962C8B-B14F-4D97-AF65-F5344CB8AC3E}">
        <p14:creationId xmlns:p14="http://schemas.microsoft.com/office/powerpoint/2010/main" val="10790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Principal Components Analysis (PCA)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PCA is </a:t>
            </a:r>
            <a:r>
              <a:rPr lang="en-GB" b="1" dirty="0" smtClean="0"/>
              <a:t>sensitive to the scale</a:t>
            </a:r>
            <a:r>
              <a:rPr lang="en-GB" dirty="0" smtClean="0"/>
              <a:t> of the variables. </a:t>
            </a:r>
            <a:endParaRPr lang="en-GB" dirty="0"/>
          </a:p>
          <a:p>
            <a:pPr lvl="1"/>
            <a:r>
              <a:rPr lang="en-GB" dirty="0" smtClean="0"/>
              <a:t>Centre/Scale them (subtract the mean and divide by the standard deviation)</a:t>
            </a:r>
          </a:p>
          <a:p>
            <a:r>
              <a:rPr lang="en-GB" dirty="0" smtClean="0"/>
              <a:t>Does </a:t>
            </a:r>
            <a:r>
              <a:rPr lang="en-GB" b="1" dirty="0" smtClean="0"/>
              <a:t>not</a:t>
            </a:r>
            <a:r>
              <a:rPr lang="en-GB" dirty="0" smtClean="0"/>
              <a:t> (generally) work well for categorical variables (omit or use other methods)</a:t>
            </a:r>
          </a:p>
          <a:p>
            <a:r>
              <a:rPr lang="en-GB" dirty="0" smtClean="0"/>
              <a:t>May not work well when you have </a:t>
            </a:r>
            <a:r>
              <a:rPr lang="en-GB" b="1" dirty="0" smtClean="0"/>
              <a:t>few observations </a:t>
            </a:r>
            <a:r>
              <a:rPr lang="en-GB" dirty="0" smtClean="0"/>
              <a:t>and lots of variables</a:t>
            </a:r>
          </a:p>
          <a:p>
            <a:r>
              <a:rPr lang="en-GB" dirty="0" smtClean="0"/>
              <a:t>Can make it more </a:t>
            </a:r>
            <a:r>
              <a:rPr lang="en-GB" b="1" dirty="0" smtClean="0"/>
              <a:t>difficult</a:t>
            </a:r>
            <a:r>
              <a:rPr lang="en-GB" dirty="0" smtClean="0"/>
              <a:t> to interpret your variables</a:t>
            </a:r>
          </a:p>
          <a:p>
            <a:pPr lvl="1"/>
            <a:r>
              <a:rPr lang="en-GB" dirty="0" smtClean="0"/>
              <a:t>The components and factors may not be clearly related or easy to explain</a:t>
            </a:r>
          </a:p>
          <a:p>
            <a:r>
              <a:rPr lang="en-GB" dirty="0" smtClean="0"/>
              <a:t>Watch out for the “</a:t>
            </a:r>
            <a:r>
              <a:rPr lang="en-GB" b="1" dirty="0" smtClean="0"/>
              <a:t>horseshoe effect</a:t>
            </a:r>
            <a:r>
              <a:rPr lang="en-GB" dirty="0" smtClean="0"/>
              <a:t>” caused by an assumption of linearity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167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Principal Components Analysis (PCA)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3393" y="1844825"/>
            <a:ext cx="10349407" cy="4393059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What should you report in a paper?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The variables that were included and whether they were centred and scaled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How many components were selected to be used in further analyses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The cumulative variation explained by the selected components.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Consider including a </a:t>
            </a:r>
            <a:r>
              <a:rPr lang="en-GB" dirty="0" err="1" smtClean="0"/>
              <a:t>screeplot</a:t>
            </a:r>
            <a:r>
              <a:rPr lang="en-GB" dirty="0" smtClean="0"/>
              <a:t> of explained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Consider showing the factor loadings for the selected components in a supplementary table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9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and content">
  <a:themeElements>
    <a:clrScheme name="UoS Brand Colours">
      <a:dk1>
        <a:srgbClr val="231F20"/>
      </a:dk1>
      <a:lt1>
        <a:srgbClr val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UoS Powerpoint Fonts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outhampton - Powerpoint Template 3 - Normal.pptx [Read-Only]" id="{30D626BA-2D3D-4F8D-9B38-FA67298B157F}" vid="{2B5F5F8A-0AA0-458C-8BA1-F255E9267E45}"/>
    </a:ext>
  </a:extLst>
</a:theme>
</file>

<file path=ppt/theme/theme2.xml><?xml version="1.0" encoding="utf-8"?>
<a:theme xmlns:a="http://schemas.openxmlformats.org/drawingml/2006/main" name="UoS_Powerpoint_template">
  <a:themeElements>
    <a:clrScheme name="Rich Black">
      <a:dk1>
        <a:srgbClr val="231F20"/>
      </a:dk1>
      <a:lt1>
        <a:srgbClr val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Custom 1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outhampton - Powerpoint Template 3 - Normal.pptx [Read-Only]" id="{30D626BA-2D3D-4F8D-9B38-FA67298B157F}" vid="{724626BD-AF82-4BF2-844A-53484E7AAEFD}"/>
    </a:ext>
  </a:extLst>
</a:theme>
</file>

<file path=ppt/theme/theme3.xml><?xml version="1.0" encoding="utf-8"?>
<a:theme xmlns:a="http://schemas.openxmlformats.org/drawingml/2006/main" name="Image slides">
  <a:themeElements>
    <a:clrScheme name="UoS 2017 Brand Refresh">
      <a:dk1>
        <a:srgbClr val="231F20"/>
      </a:dk1>
      <a:lt1>
        <a:sysClr val="window" lastClr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UoS Powerpoint Fonts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outhampton - Powerpoint Template 3 - Normal.pptx [Read-Only]" id="{30D626BA-2D3D-4F8D-9B38-FA67298B157F}" vid="{EF1B4D5E-DBC4-4702-8C4D-720A93870E6F}"/>
    </a:ext>
  </a:extLst>
</a:theme>
</file>

<file path=ppt/theme/theme4.xml><?xml version="1.0" encoding="utf-8"?>
<a:theme xmlns:a="http://schemas.openxmlformats.org/drawingml/2006/main" name="1_Title and content">
  <a:themeElements>
    <a:clrScheme name="UoS Brand Colours">
      <a:dk1>
        <a:srgbClr val="231F20"/>
      </a:dk1>
      <a:lt1>
        <a:srgbClr val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UoS Powerpoint Fonts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outhampton - Powerpoint Template 6 - Widescreen.pptx [Read-Only]" id="{7A495C43-22AD-48F1-9885-CA72CE97D94C}" vid="{386838FE-1C32-45C0-A1CB-CC170B844946}"/>
    </a:ext>
  </a:extLst>
</a:theme>
</file>

<file path=ppt/theme/theme5.xml><?xml version="1.0" encoding="utf-8"?>
<a:theme xmlns:a="http://schemas.openxmlformats.org/drawingml/2006/main" name="UoS_Powerpoint_template WIDESCREEN">
  <a:themeElements>
    <a:clrScheme name="Rich Black">
      <a:dk1>
        <a:srgbClr val="231F20"/>
      </a:dk1>
      <a:lt1>
        <a:srgbClr val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Custom 1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outhampton - Powerpoint Template 6 - Widescreen.pptx [Read-Only]" id="{7A495C43-22AD-48F1-9885-CA72CE97D94C}" vid="{4D4E6EE3-7346-426C-9880-09CE918C2577}"/>
    </a:ext>
  </a:extLst>
</a:theme>
</file>

<file path=ppt/theme/theme6.xml><?xml version="1.0" encoding="utf-8"?>
<a:theme xmlns:a="http://schemas.openxmlformats.org/drawingml/2006/main" name="1_Image slides">
  <a:themeElements>
    <a:clrScheme name="UoS 2017 Brand Refresh">
      <a:dk1>
        <a:srgbClr val="231F20"/>
      </a:dk1>
      <a:lt1>
        <a:sysClr val="window" lastClr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UoS Powerpoint Fonts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outhampton - Powerpoint Template 6 - Widescreen.pptx [Read-Only]" id="{7A495C43-22AD-48F1-9885-CA72CE97D94C}" vid="{FC20DDE2-760C-4E37-9EF9-3246069B1B7F}"/>
    </a:ext>
  </a:extLst>
</a:theme>
</file>

<file path=ppt/theme/theme7.xml><?xml version="1.0" encoding="utf-8"?>
<a:theme xmlns:a="http://schemas.openxmlformats.org/drawingml/2006/main" name="1_UoS_Powerpoint_template WIDESCREEN">
  <a:themeElements>
    <a:clrScheme name="Rich Black">
      <a:dk1>
        <a:srgbClr val="231F20"/>
      </a:dk1>
      <a:lt1>
        <a:srgbClr val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Custom 1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outhampton - Powerpoint Template 6 - Widescreen.pptx [Read-Only]" id="{7A495C43-22AD-48F1-9885-CA72CE97D94C}" vid="{4D4E6EE3-7346-426C-9880-09CE918C2577}"/>
    </a:ext>
  </a:extLst>
</a:theme>
</file>

<file path=ppt/theme/theme8.xml><?xml version="1.0" encoding="utf-8"?>
<a:theme xmlns:a="http://schemas.openxmlformats.org/drawingml/2006/main" name="2_Image slides">
  <a:themeElements>
    <a:clrScheme name="UoS 2017 Brand Refresh">
      <a:dk1>
        <a:srgbClr val="231F20"/>
      </a:dk1>
      <a:lt1>
        <a:sysClr val="window" lastClr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UoS Powerpoint Fonts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outhampton - Powerpoint Template 6 - Widescreen.pptx [Read-Only]" id="{7A495C43-22AD-48F1-9885-CA72CE97D94C}" vid="{FC20DDE2-760C-4E37-9EF9-3246069B1B7F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Horizon3_UoS_Powerpoint_template</Template>
  <TotalTime>2846</TotalTime>
  <Words>1228</Words>
  <Application>Microsoft Office PowerPoint</Application>
  <PresentationFormat>Widescreen</PresentationFormat>
  <Paragraphs>143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Arial</vt:lpstr>
      <vt:lpstr>Calibri</vt:lpstr>
      <vt:lpstr>Helvetica</vt:lpstr>
      <vt:lpstr>Helvetica Neue</vt:lpstr>
      <vt:lpstr>Lucida Sans</vt:lpstr>
      <vt:lpstr>Title and content</vt:lpstr>
      <vt:lpstr>UoS_Powerpoint_template</vt:lpstr>
      <vt:lpstr>Image slides</vt:lpstr>
      <vt:lpstr>1_Title and content</vt:lpstr>
      <vt:lpstr>UoS_Powerpoint_template WIDESCREEN</vt:lpstr>
      <vt:lpstr>1_Image slides</vt:lpstr>
      <vt:lpstr>1_UoS_Powerpoint_template WIDESCREEN</vt:lpstr>
      <vt:lpstr>2_Image slides</vt:lpstr>
      <vt:lpstr>Document</vt:lpstr>
      <vt:lpstr>Equation</vt:lpstr>
      <vt:lpstr>Environmental Statistics with R</vt:lpstr>
      <vt:lpstr>Online learning</vt:lpstr>
      <vt:lpstr>Quantitative methods sessions</vt:lpstr>
      <vt:lpstr>Additional learning resources for using R software</vt:lpstr>
      <vt:lpstr>Today’s Topics</vt:lpstr>
      <vt:lpstr>Learning objectives</vt:lpstr>
      <vt:lpstr>Principal Components Analysis (PCA)</vt:lpstr>
      <vt:lpstr>Principal Components Analysis (PCA)</vt:lpstr>
      <vt:lpstr>Principal Components Analysis (PCA)</vt:lpstr>
      <vt:lpstr>Other Resources on Principal Components Analysis</vt:lpstr>
      <vt:lpstr>Correlation – how observations are related</vt:lpstr>
      <vt:lpstr>Spatial autocorrelation</vt:lpstr>
      <vt:lpstr>Moran’s I Statistic</vt:lpstr>
      <vt:lpstr>The calculation of the global Moran’s I statistic requires the calculation of “neighbour” weights</vt:lpstr>
      <vt:lpstr>Resources on Spatial Autocorrelation</vt:lpstr>
      <vt:lpstr>Time series modelling</vt:lpstr>
      <vt:lpstr>Time series common modelling approaches</vt:lpstr>
      <vt:lpstr>Resources on Time Series Models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Jochem</dc:creator>
  <cp:lastModifiedBy>Jochem</cp:lastModifiedBy>
  <cp:revision>50</cp:revision>
  <dcterms:created xsi:type="dcterms:W3CDTF">2020-03-18T07:54:39Z</dcterms:created>
  <dcterms:modified xsi:type="dcterms:W3CDTF">2020-04-20T07:27:45Z</dcterms:modified>
</cp:coreProperties>
</file>