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  <p:sldMasterId id="2147483676" r:id="rId4"/>
    <p:sldMasterId id="2147483679" r:id="rId5"/>
    <p:sldMasterId id="2147483683" r:id="rId6"/>
    <p:sldMasterId id="2147483692" r:id="rId7"/>
    <p:sldMasterId id="2147483696" r:id="rId8"/>
  </p:sldMasterIdLst>
  <p:sldIdLst>
    <p:sldId id="256" r:id="rId9"/>
    <p:sldId id="258" r:id="rId10"/>
    <p:sldId id="257" r:id="rId11"/>
    <p:sldId id="25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5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392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359900" y="303896"/>
            <a:ext cx="2390400" cy="38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err="1" smtClean="0"/>
              <a:t>UoS</a:t>
            </a:r>
            <a:r>
              <a:rPr lang="en-GB" dirty="0" smtClean="0"/>
              <a:t> logo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438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3906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4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E7EA9-F92C-47A0-9767-98FC218B1B4D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DB33C-0049-4616-B13A-29BE95A30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7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6083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5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4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914650"/>
            <a:ext cx="4512501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4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20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2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32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5491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9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4045" cy="3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1574"/>
      </p:ext>
    </p:extLst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8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0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6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8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 - Du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93" y="1844824"/>
            <a:ext cx="10847916" cy="34563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28" hasCustomPrompt="1"/>
          </p:nvPr>
        </p:nvSpPr>
        <p:spPr>
          <a:xfrm>
            <a:off x="7920203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0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42717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31" hasCustomPrompt="1"/>
          </p:nvPr>
        </p:nvSpPr>
        <p:spPr>
          <a:xfrm>
            <a:off x="2447595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32" hasCustomPrompt="1"/>
          </p:nvPr>
        </p:nvSpPr>
        <p:spPr>
          <a:xfrm>
            <a:off x="623392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3" hasCustomPrompt="1"/>
          </p:nvPr>
        </p:nvSpPr>
        <p:spPr>
          <a:xfrm>
            <a:off x="9745397" y="5445225"/>
            <a:ext cx="1727200" cy="792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3" name="Shape 55"/>
          <p:cNvSpPr/>
          <p:nvPr userDrawn="1"/>
        </p:nvSpPr>
        <p:spPr>
          <a:xfrm>
            <a:off x="-3504695" y="3723871"/>
            <a:ext cx="3360008" cy="1594620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logo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3.6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If the logo does not fit,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p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lease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keep </a:t>
            </a:r>
            <a:r>
              <a:rPr lang="en-GB" sz="1000" b="1" baseline="0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height to a maximum of 2.2cm.</a:t>
            </a:r>
            <a:endParaRPr sz="1800" b="1" dirty="0">
              <a:solidFill>
                <a:srgbClr val="FF000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4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5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4418" y="2060972"/>
            <a:ext cx="10848180" cy="43923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25.4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34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 -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600"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rgbClr val="2E444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678995" y="836712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999989" y="1844824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99989" y="3789040"/>
            <a:ext cx="3071283" cy="28803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159048" y="3789040"/>
            <a:ext cx="2591229" cy="18722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1"/>
            <a:ext cx="3360008" cy="1440732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square</a:t>
            </a:r>
            <a:r>
              <a:rPr lang="en-GB" sz="1000" baseline="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image of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5.4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 a rectangle of </a:t>
            </a:r>
            <a:r>
              <a:rPr lang="en-GB" sz="1000" b="1" u="sng" dirty="0" smtClean="0">
                <a:solidFill>
                  <a:srgbClr val="FF0000"/>
                </a:solidFill>
                <a:latin typeface="+mn-lt"/>
                <a:ea typeface="Lucida Sans"/>
                <a:cs typeface="Lucida Sans"/>
                <a:sym typeface="Lucida Sans"/>
              </a:rPr>
              <a:t>8cm high by 6.4cm wide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GB"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5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Copy here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4045" cy="38933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 smtClean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 smtClean="0">
                <a:solidFill>
                  <a:schemeClr val="bg1"/>
                </a:solidFill>
              </a:rPr>
              <a:t> QUESTIONS</a:t>
            </a:r>
            <a:endParaRPr lang="en-GB" sz="3200" b="1" spc="-1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 - Portrai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0752" y="0"/>
            <a:ext cx="619124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5198368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4418" y="1844824"/>
            <a:ext cx="5183716" cy="4321026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360361" y="303896"/>
            <a:ext cx="2390400" cy="38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GB" sz="1000" dirty="0" err="1" smtClean="0"/>
              <a:t>UoS</a:t>
            </a:r>
            <a:r>
              <a:rPr lang="en-GB" sz="1000" dirty="0" smtClean="0"/>
              <a:t> logo</a:t>
            </a:r>
            <a:endParaRPr lang="en-GB" dirty="0"/>
          </a:p>
        </p:txBody>
      </p:sp>
      <p:sp>
        <p:nvSpPr>
          <p:cNvPr id="6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7" name="image4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19.05cm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12.9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17773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- 4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88021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3392" y="1628800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88021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3392" y="4005064"/>
            <a:ext cx="5280587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11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2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489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- Landscap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4418" y="3933825"/>
            <a:ext cx="10944191" cy="23749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800"/>
            </a:lvl3pPr>
            <a:lvl4pPr>
              <a:spcBef>
                <a:spcPts val="0"/>
              </a:spcBef>
              <a:spcAft>
                <a:spcPts val="1200"/>
              </a:spcAft>
              <a:defRPr sz="16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sp>
        <p:nvSpPr>
          <p:cNvPr id="9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5868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 - Landscap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3392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016213" y="1628800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271798" y="1628800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23392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8016213" y="3933056"/>
            <a:ext cx="355239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271798" y="3933056"/>
            <a:ext cx="3648405" cy="2204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3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6.13cm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7.4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14113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 -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692696"/>
            <a:ext cx="10945216" cy="9361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623393" y="1916832"/>
            <a:ext cx="3333785" cy="4392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808" y="1916113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208235" y="1916832"/>
            <a:ext cx="3359149" cy="439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7" name="Shape 56"/>
          <p:cNvSpPr/>
          <p:nvPr userDrawn="1"/>
        </p:nvSpPr>
        <p:spPr>
          <a:xfrm>
            <a:off x="-3504699" y="-2"/>
            <a:ext cx="3360013" cy="1902396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9999" tIns="179999" rIns="179999" bIns="179999" numCol="1" anchor="t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To insert image in the picture placeholder, please follow the below instructions: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2573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the 	icon in the grey placeholder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Browse to the folder where the required image is saved.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Click to select the image and insert the image.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marL="14113" lvl="0" indent="-14113" defTabSz="457200">
              <a:spcBef>
                <a:spcPts val="0"/>
              </a:spcBef>
              <a:buClr>
                <a:srgbClr val="FFFFFF"/>
              </a:buClr>
              <a:buSzPct val="100000"/>
              <a:buFont typeface="Helvetica"/>
              <a:buAutoNum type="arabicPeriod"/>
              <a:tabLst>
                <a:tab pos="1155700" algn="l"/>
              </a:tabLst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Once the image is placed, go to Drawing Tools |  Send Backward  |  Send to Back (or right mouse click Send to Back)</a:t>
            </a:r>
          </a:p>
        </p:txBody>
      </p:sp>
      <p:pic>
        <p:nvPicPr>
          <p:cNvPr id="10" name="image4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-2083050" y="701560"/>
            <a:ext cx="310847" cy="2331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Shape 55"/>
          <p:cNvSpPr/>
          <p:nvPr userDrawn="1"/>
        </p:nvSpPr>
        <p:spPr>
          <a:xfrm>
            <a:off x="-3504695" y="3723872"/>
            <a:ext cx="3360008" cy="1286843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9999" tIns="179999" rIns="179999" bIns="179999">
            <a:spAutoFit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Try to insert an image of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12.2cm high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sz="1000" b="1" u="sng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by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6.95</a:t>
            </a:r>
            <a:r>
              <a:rPr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cm </a:t>
            </a:r>
            <a:r>
              <a:rPr lang="en-GB" sz="1000" b="1" u="sng" dirty="0" smtClean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wide </a:t>
            </a:r>
            <a:r>
              <a:rPr sz="1000" dirty="0" smtClean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on </a:t>
            </a: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this layout to avoid distortion.</a:t>
            </a:r>
            <a:endParaRPr sz="1800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1000" dirty="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sz="10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Please ensure, the image has a simple background to display the logo and text overlapping.</a:t>
            </a:r>
          </a:p>
        </p:txBody>
      </p:sp>
    </p:spTree>
    <p:extLst>
      <p:ext uri="{BB962C8B-B14F-4D97-AF65-F5344CB8AC3E}">
        <p14:creationId xmlns:p14="http://schemas.microsoft.com/office/powerpoint/2010/main" val="206384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3" y="303366"/>
            <a:ext cx="2389915" cy="3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90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490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E444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2E4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2E4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2E4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2E4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7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rstudio-ide.pdf" TargetMode="External"/><Relationship Id="rId3" Type="http://schemas.openxmlformats.org/officeDocument/2006/relationships/hyperlink" Target="https://rstudio-education.github.io/hopr/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stat545.com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r-spatial.org/" TargetMode="External"/><Relationship Id="rId5" Type="http://schemas.openxmlformats.org/officeDocument/2006/relationships/hyperlink" Target="https://www.burns-stat.com/pages/Tutor/R_inferno.pdf" TargetMode="External"/><Relationship Id="rId10" Type="http://schemas.openxmlformats.org/officeDocument/2006/relationships/hyperlink" Target="https://www.rstudio.com/wp-content/uploads/2016/02/advancedR.pdf" TargetMode="External"/><Relationship Id="rId4" Type="http://schemas.openxmlformats.org/officeDocument/2006/relationships/hyperlink" Target="http://adv-r.had.co.nz/Introduction.html" TargetMode="External"/><Relationship Id="rId9" Type="http://schemas.openxmlformats.org/officeDocument/2006/relationships/hyperlink" Target="http://github.com/rstudio/cheatsheets/raw/master/base-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Introduction to R Statistical Software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Jochem</a:t>
            </a:r>
          </a:p>
          <a:p>
            <a:r>
              <a:rPr lang="en-GB" dirty="0" smtClean="0"/>
              <a:t>23 March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for our meetings:</a:t>
            </a:r>
          </a:p>
          <a:p>
            <a:pPr lvl="1"/>
            <a:r>
              <a:rPr lang="en-GB" dirty="0" smtClean="0"/>
              <a:t>Keep your microphone </a:t>
            </a:r>
            <a:r>
              <a:rPr lang="en-GB" b="1" dirty="0" smtClean="0"/>
              <a:t>muted</a:t>
            </a:r>
            <a:r>
              <a:rPr lang="en-GB" dirty="0" smtClean="0"/>
              <a:t> unless you are speaking</a:t>
            </a:r>
          </a:p>
          <a:p>
            <a:pPr lvl="1"/>
            <a:r>
              <a:rPr lang="en-GB" dirty="0" smtClean="0"/>
              <a:t>Wave or get my attention, or </a:t>
            </a:r>
            <a:r>
              <a:rPr lang="en-GB" b="1" dirty="0" smtClean="0"/>
              <a:t>put a note </a:t>
            </a:r>
            <a:r>
              <a:rPr lang="en-GB" dirty="0" smtClean="0"/>
              <a:t>in chat if you want to speak</a:t>
            </a:r>
          </a:p>
          <a:p>
            <a:pPr lvl="1"/>
            <a:r>
              <a:rPr lang="en-GB" b="1" dirty="0" smtClean="0"/>
              <a:t>Use the chat </a:t>
            </a:r>
            <a:r>
              <a:rPr lang="en-GB" dirty="0" smtClean="0"/>
              <a:t>and messaging functions – ask (and answer) questions</a:t>
            </a:r>
          </a:p>
          <a:p>
            <a:pPr lvl="1"/>
            <a:r>
              <a:rPr lang="en-GB" dirty="0" smtClean="0"/>
              <a:t>Follow along with the demo. I will pause regularly for questions and to catch up</a:t>
            </a:r>
          </a:p>
          <a:p>
            <a:pPr lvl="1"/>
            <a:r>
              <a:rPr lang="en-GB" dirty="0" smtClean="0"/>
              <a:t>Sign-up for virtual office hours (separate email after the session). These can be 1:1 meetings or you and a partner (or two) can request a meeting together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This is an experiment for most of us!</a:t>
            </a:r>
          </a:p>
          <a:p>
            <a:pPr lvl="1"/>
            <a:r>
              <a:rPr lang="en-GB" dirty="0" smtClean="0"/>
              <a:t>Constructive feedback is welcome: What works and what does not?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Quantitative methods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 and RStudio (23 March [today])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 to Environmental Statistics with R (20 April)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Potential other sessions</a:t>
            </a:r>
            <a:r>
              <a:rPr lang="en-GB" dirty="0" smtClean="0"/>
              <a:t> </a:t>
            </a:r>
            <a:r>
              <a:rPr lang="en-GB" i="1" dirty="0" smtClean="0"/>
              <a:t>(Not yet scheduled. Email Chris if interested)</a:t>
            </a:r>
          </a:p>
          <a:p>
            <a:r>
              <a:rPr lang="en-GB" dirty="0" smtClean="0"/>
              <a:t>Designing and analysing survey samples</a:t>
            </a:r>
          </a:p>
          <a:p>
            <a:r>
              <a:rPr lang="en-GB" dirty="0" smtClean="0"/>
              <a:t>Data visualisation using </a:t>
            </a:r>
            <a:r>
              <a:rPr lang="en-GB" dirty="0" err="1" smtClean="0"/>
              <a:t>ggplot</a:t>
            </a:r>
            <a:r>
              <a:rPr lang="en-GB" dirty="0" smtClean="0"/>
              <a:t> and other R tools</a:t>
            </a:r>
          </a:p>
          <a:p>
            <a:r>
              <a:rPr lang="en-GB" dirty="0" smtClean="0"/>
              <a:t>Spatial regression and spatial analysis with R</a:t>
            </a:r>
          </a:p>
          <a:p>
            <a:r>
              <a:rPr lang="en-GB" dirty="0" smtClean="0"/>
              <a:t>Advanced R programming (functions, loops, big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6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Topics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Get acquainted with the RStudio interface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Finding, installing, loading and using R packages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Creating/using basic data objects in 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Working with a dataset – data input/output, cleaning, manipulation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Basic spatial data handling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2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By the end of this lesson, you will be able to: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Create and run an R script with RStudio</a:t>
            </a:r>
          </a:p>
          <a:p>
            <a:r>
              <a:rPr lang="en-GB" dirty="0" smtClean="0"/>
              <a:t>Install and load an R package and find help/documentation</a:t>
            </a:r>
          </a:p>
          <a:p>
            <a:r>
              <a:rPr lang="en-GB" dirty="0" smtClean="0"/>
              <a:t>Read/write a .csv file into a </a:t>
            </a:r>
            <a:r>
              <a:rPr lang="en-GB" dirty="0" err="1" smtClean="0"/>
              <a:t>dataframe</a:t>
            </a:r>
            <a:endParaRPr lang="en-GB" dirty="0" smtClean="0"/>
          </a:p>
          <a:p>
            <a:r>
              <a:rPr lang="en-GB" dirty="0" smtClean="0"/>
              <a:t>Perform basic data </a:t>
            </a:r>
            <a:r>
              <a:rPr lang="en-GB" dirty="0" err="1" smtClean="0"/>
              <a:t>subsetting</a:t>
            </a:r>
            <a:r>
              <a:rPr lang="en-GB" dirty="0" smtClean="0"/>
              <a:t> and descriptive statistics</a:t>
            </a:r>
          </a:p>
          <a:p>
            <a:r>
              <a:rPr lang="en-GB" dirty="0" smtClean="0"/>
              <a:t>Load vector and raster datasets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9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learning resources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Stat-545 [</a:t>
            </a:r>
            <a:r>
              <a:rPr lang="en-GB" dirty="0"/>
              <a:t>online </a:t>
            </a:r>
            <a:r>
              <a:rPr lang="en-GB" dirty="0" smtClean="0"/>
              <a:t>class materials]: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stat545.com/index.html</a:t>
            </a:r>
            <a:endParaRPr lang="en-GB" dirty="0" smtClean="0"/>
          </a:p>
          <a:p>
            <a:r>
              <a:rPr lang="en-GB" i="1" dirty="0" smtClean="0"/>
              <a:t>Hands-On Programming with R </a:t>
            </a:r>
            <a:r>
              <a:rPr lang="en-GB" dirty="0"/>
              <a:t>[book]: </a:t>
            </a:r>
            <a:r>
              <a:rPr lang="en-GB" dirty="0">
                <a:hlinkClick r:id="rId3"/>
              </a:rPr>
              <a:t>https://rstudio-education.github.io/hopr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i="1" dirty="0" smtClean="0"/>
              <a:t>Advanced R</a:t>
            </a:r>
            <a:r>
              <a:rPr lang="en-GB" dirty="0" smtClean="0"/>
              <a:t> [book</a:t>
            </a:r>
            <a:r>
              <a:rPr lang="en-GB" dirty="0"/>
              <a:t>]: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adv-r.had.co.nz/Introduction.html</a:t>
            </a:r>
            <a:endParaRPr lang="en-GB" dirty="0" smtClean="0"/>
          </a:p>
          <a:p>
            <a:r>
              <a:rPr lang="en-GB" i="1" dirty="0" smtClean="0"/>
              <a:t>R Inferno </a:t>
            </a:r>
            <a:r>
              <a:rPr lang="en-GB" dirty="0"/>
              <a:t>[book]: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www.burns-stat.com/pages/Tutor/R_inferno.pdf</a:t>
            </a:r>
            <a:endParaRPr lang="en-GB" dirty="0" smtClean="0"/>
          </a:p>
          <a:p>
            <a:r>
              <a:rPr lang="en-GB" dirty="0" smtClean="0"/>
              <a:t>Spatial data in R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https://www.r-spatial.org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RStudio cheat sheets</a:t>
            </a:r>
            <a:r>
              <a:rPr lang="en-GB" dirty="0"/>
              <a:t>: </a:t>
            </a:r>
            <a:r>
              <a:rPr lang="en-GB" dirty="0">
                <a:hlinkClick r:id="rId7"/>
              </a:rPr>
              <a:t>https://rstudio.com/resources/cheatsheets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RStudio: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github.com/rstudio/cheatsheets/raw/master/rstudio-ide.pdf</a:t>
            </a:r>
            <a:endParaRPr lang="en-GB" dirty="0" smtClean="0"/>
          </a:p>
          <a:p>
            <a:pPr lvl="1"/>
            <a:r>
              <a:rPr lang="en-GB" dirty="0"/>
              <a:t>Base R: </a:t>
            </a:r>
            <a:r>
              <a:rPr lang="en-GB" dirty="0">
                <a:hlinkClick r:id="rId9"/>
              </a:rPr>
              <a:t>http://</a:t>
            </a:r>
            <a:r>
              <a:rPr lang="en-GB" dirty="0" smtClean="0">
                <a:hlinkClick r:id="rId9"/>
              </a:rPr>
              <a:t>github.com/rstudio/cheatsheets/raw/master/base-r.pdf</a:t>
            </a:r>
            <a:endParaRPr lang="en-GB" dirty="0" smtClean="0"/>
          </a:p>
          <a:p>
            <a:pPr lvl="1"/>
            <a:r>
              <a:rPr lang="en-GB" dirty="0"/>
              <a:t>Advanced R: </a:t>
            </a:r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www.rstudio.com/wp-content/uploads/2016/02/advancedR.pdf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6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2B5F5F8A-0AA0-458C-8BA1-F255E9267E45}"/>
    </a:ext>
  </a:extLst>
</a:theme>
</file>

<file path=ppt/theme/theme2.xml><?xml version="1.0" encoding="utf-8"?>
<a:theme xmlns:a="http://schemas.openxmlformats.org/drawingml/2006/main" name="UoS_Powerpoint_template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724626BD-AF82-4BF2-844A-53484E7AAEFD}"/>
    </a:ext>
  </a:extLst>
</a:theme>
</file>

<file path=ppt/theme/theme3.xml><?xml version="1.0" encoding="utf-8"?>
<a:theme xmlns:a="http://schemas.openxmlformats.org/drawingml/2006/main" name="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3 - Normal.pptx [Read-Only]" id="{30D626BA-2D3D-4F8D-9B38-FA67298B157F}" vid="{EF1B4D5E-DBC4-4702-8C4D-720A93870E6F}"/>
    </a:ext>
  </a:extLst>
</a:theme>
</file>

<file path=ppt/theme/theme4.xml><?xml version="1.0" encoding="utf-8"?>
<a:theme xmlns:a="http://schemas.openxmlformats.org/drawingml/2006/main" name="1_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386838FE-1C32-45C0-A1CB-CC170B844946}"/>
    </a:ext>
  </a:extLst>
</a:theme>
</file>

<file path=ppt/theme/theme5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6.xml><?xml version="1.0" encoding="utf-8"?>
<a:theme xmlns:a="http://schemas.openxmlformats.org/drawingml/2006/main" name="1_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FC20DDE2-760C-4E37-9EF9-3246069B1B7F}"/>
    </a:ext>
  </a:extLst>
</a:theme>
</file>

<file path=ppt/theme/theme7.xml><?xml version="1.0" encoding="utf-8"?>
<a:theme xmlns:a="http://schemas.openxmlformats.org/drawingml/2006/main" name="1_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8.xml><?xml version="1.0" encoding="utf-8"?>
<a:theme xmlns:a="http://schemas.openxmlformats.org/drawingml/2006/main" name="2_Image slides">
  <a:themeElements>
    <a:clrScheme name="UoS 2017 Brand Refresh">
      <a:dk1>
        <a:srgbClr val="231F20"/>
      </a:dk1>
      <a:lt1>
        <a:sysClr val="window" lastClr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FC20DDE2-760C-4E37-9EF9-3246069B1B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Horizon3_UoS_Powerpoint_template</Template>
  <TotalTime>1693</TotalTime>
  <Words>352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Helvetica</vt:lpstr>
      <vt:lpstr>Helvetica Neue</vt:lpstr>
      <vt:lpstr>Lucida Sans</vt:lpstr>
      <vt:lpstr>Title and content</vt:lpstr>
      <vt:lpstr>UoS_Powerpoint_template</vt:lpstr>
      <vt:lpstr>Image slides</vt:lpstr>
      <vt:lpstr>1_Title and content</vt:lpstr>
      <vt:lpstr>UoS_Powerpoint_template WIDESCREEN</vt:lpstr>
      <vt:lpstr>1_Image slides</vt:lpstr>
      <vt:lpstr>1_UoS_Powerpoint_template WIDESCREEN</vt:lpstr>
      <vt:lpstr>2_Image slides</vt:lpstr>
      <vt:lpstr>Introduction to R Statistical Software</vt:lpstr>
      <vt:lpstr>Online learning</vt:lpstr>
      <vt:lpstr>Quantitative methods sessions</vt:lpstr>
      <vt:lpstr>Today’s Topics</vt:lpstr>
      <vt:lpstr>Learning objectives</vt:lpstr>
      <vt:lpstr>Additional learning resources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</dc:creator>
  <cp:lastModifiedBy>Jochem</cp:lastModifiedBy>
  <cp:revision>18</cp:revision>
  <dcterms:created xsi:type="dcterms:W3CDTF">2020-03-18T07:54:39Z</dcterms:created>
  <dcterms:modified xsi:type="dcterms:W3CDTF">2020-03-19T16:37:48Z</dcterms:modified>
</cp:coreProperties>
</file>