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3716000" cx="24387175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49">
          <p15:clr>
            <a:srgbClr val="A4A3A4"/>
          </p15:clr>
        </p15:guide>
        <p15:guide id="2" orient="horz" pos="488">
          <p15:clr>
            <a:srgbClr val="A4A3A4"/>
          </p15:clr>
        </p15:guide>
        <p15:guide id="3" pos="7680">
          <p15:clr>
            <a:srgbClr val="A4A3A4"/>
          </p15:clr>
        </p15:guide>
        <p15:guide id="4" pos="14280">
          <p15:clr>
            <a:srgbClr val="A4A3A4"/>
          </p15:clr>
        </p15:guide>
        <p15:guide id="5" pos="1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49" orient="horz"/>
        <p:guide pos="488" orient="horz"/>
        <p:guide pos="7680"/>
        <p:guide pos="14280"/>
        <p:guide pos="10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1274f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781274f4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781274f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2781274f4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81274f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2781274f46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781274f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2781274f46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c3cc9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6c3cc9fe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6c3cc9f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6c3cc9fe7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76dcdfd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276dcdfd7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1274f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781274f4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c3cc9f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26c3cc9fe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c3cc9f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26c3cc9fe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81274f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781274f4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81274f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781274f46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601c4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7601c43a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601c43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27601c43a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601c43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7601c43a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ke">
  <p:cSld name="Brak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>
            <p:ph idx="2" type="pic"/>
          </p:nvPr>
        </p:nvSpPr>
        <p:spPr>
          <a:xfrm>
            <a:off x="0" y="0"/>
            <a:ext cx="24387174" cy="13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-01">
  <p:cSld name="portfolio-0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>
            <p:ph idx="2" type="pic"/>
          </p:nvPr>
        </p:nvSpPr>
        <p:spPr>
          <a:xfrm>
            <a:off x="1353386" y="32159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/>
          <p:nvPr>
            <p:ph idx="3" type="pic"/>
          </p:nvPr>
        </p:nvSpPr>
        <p:spPr>
          <a:xfrm>
            <a:off x="4964475" y="68354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/>
          <p:nvPr>
            <p:ph idx="4" type="pic"/>
          </p:nvPr>
        </p:nvSpPr>
        <p:spPr>
          <a:xfrm>
            <a:off x="8594202" y="32159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5" type="pic"/>
          </p:nvPr>
        </p:nvSpPr>
        <p:spPr>
          <a:xfrm>
            <a:off x="12205290" y="68354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/>
          <p:nvPr>
            <p:ph idx="6" type="pic"/>
          </p:nvPr>
        </p:nvSpPr>
        <p:spPr>
          <a:xfrm>
            <a:off x="15820763" y="32159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/>
          <p:nvPr>
            <p:ph idx="7" type="pic"/>
          </p:nvPr>
        </p:nvSpPr>
        <p:spPr>
          <a:xfrm>
            <a:off x="19444556" y="6835426"/>
            <a:ext cx="3600469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Slide">
  <p:cSld name="37_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>
            <p:ph idx="2" type="pic"/>
          </p:nvPr>
        </p:nvSpPr>
        <p:spPr>
          <a:xfrm>
            <a:off x="8437469" y="3628806"/>
            <a:ext cx="6682076" cy="3785477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/>
          <p:nvPr>
            <p:ph idx="3" type="pic"/>
          </p:nvPr>
        </p:nvSpPr>
        <p:spPr>
          <a:xfrm>
            <a:off x="5369365" y="7380603"/>
            <a:ext cx="917898" cy="1636924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ctr">
              <a:lnSpc>
                <a:spcPct val="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/>
          <p:nvPr>
            <p:ph idx="4" type="pic"/>
          </p:nvPr>
        </p:nvSpPr>
        <p:spPr>
          <a:xfrm>
            <a:off x="14163684" y="6232407"/>
            <a:ext cx="4256549" cy="271244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5" type="pic"/>
          </p:nvPr>
        </p:nvSpPr>
        <p:spPr>
          <a:xfrm>
            <a:off x="6644695" y="6078402"/>
            <a:ext cx="2254943" cy="2902541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-mockup">
  <p:cSld name="tablet-mocku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>
            <p:ph idx="2" type="pic"/>
          </p:nvPr>
        </p:nvSpPr>
        <p:spPr>
          <a:xfrm>
            <a:off x="4316454" y="3709885"/>
            <a:ext cx="4059899" cy="545569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EFF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/>
          <p:nvPr>
            <p:ph idx="3" type="pic"/>
          </p:nvPr>
        </p:nvSpPr>
        <p:spPr>
          <a:xfrm>
            <a:off x="10148060" y="3709886"/>
            <a:ext cx="4157726" cy="545568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EFF0F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/>
          <p:nvPr>
            <p:ph idx="4" type="pic"/>
          </p:nvPr>
        </p:nvSpPr>
        <p:spPr>
          <a:xfrm>
            <a:off x="15838370" y="3713912"/>
            <a:ext cx="4159241" cy="545569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EFF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6 3x">
  <p:cSld name="iPhone 6 3x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>
            <p:ph idx="2" type="pic"/>
          </p:nvPr>
        </p:nvSpPr>
        <p:spPr>
          <a:xfrm>
            <a:off x="10154400" y="4109362"/>
            <a:ext cx="4041624" cy="7163108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4"/>
          <p:cNvSpPr/>
          <p:nvPr>
            <p:ph idx="3" type="pic"/>
          </p:nvPr>
        </p:nvSpPr>
        <p:spPr>
          <a:xfrm>
            <a:off x="7887078" y="5181600"/>
            <a:ext cx="2020509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/>
          <p:nvPr>
            <p:ph idx="4" type="pic"/>
          </p:nvPr>
        </p:nvSpPr>
        <p:spPr>
          <a:xfrm>
            <a:off x="14403388" y="5181600"/>
            <a:ext cx="2020509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Project">
  <p:cSld name="Laptop Pro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>
            <p:ph idx="2" type="pic"/>
          </p:nvPr>
        </p:nvSpPr>
        <p:spPr>
          <a:xfrm>
            <a:off x="3198456" y="4643566"/>
            <a:ext cx="8846445" cy="553843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rgbClr val="EFF0F3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Project">
  <p:cSld name="Desktop Pro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>
            <p:ph idx="2" type="pic"/>
          </p:nvPr>
        </p:nvSpPr>
        <p:spPr>
          <a:xfrm>
            <a:off x="13280977" y="3950556"/>
            <a:ext cx="8680055" cy="4982163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Air">
  <p:cSld name="iPad Ai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>
            <p:ph idx="2" type="pic"/>
          </p:nvPr>
        </p:nvSpPr>
        <p:spPr>
          <a:xfrm>
            <a:off x="9374187" y="4038600"/>
            <a:ext cx="5958647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>
            <p:ph idx="2" type="pic"/>
          </p:nvPr>
        </p:nvSpPr>
        <p:spPr>
          <a:xfrm>
            <a:off x="23" y="3088933"/>
            <a:ext cx="12202055" cy="56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/>
          <p:nvPr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Two image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>
            <p:ph idx="2" type="pic"/>
          </p:nvPr>
        </p:nvSpPr>
        <p:spPr>
          <a:xfrm>
            <a:off x="0" y="3296093"/>
            <a:ext cx="8535511" cy="471055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/>
          <p:nvPr>
            <p:ph idx="3" type="pic"/>
          </p:nvPr>
        </p:nvSpPr>
        <p:spPr>
          <a:xfrm>
            <a:off x="15851664" y="3296093"/>
            <a:ext cx="8535511" cy="471055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/>
          <p:nvPr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ic05">
  <p:cSld name="9_Pic05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>
            <p:ph idx="2" type="pic"/>
          </p:nvPr>
        </p:nvSpPr>
        <p:spPr>
          <a:xfrm>
            <a:off x="1707102" y="2994292"/>
            <a:ext cx="512130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/>
          <p:nvPr>
            <p:ph idx="3" type="pic"/>
          </p:nvPr>
        </p:nvSpPr>
        <p:spPr>
          <a:xfrm>
            <a:off x="1707102" y="7995884"/>
            <a:ext cx="512130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/>
          <p:nvPr>
            <p:ph idx="4" type="pic"/>
          </p:nvPr>
        </p:nvSpPr>
        <p:spPr>
          <a:xfrm>
            <a:off x="7316152" y="2994292"/>
            <a:ext cx="512130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/>
          <p:nvPr>
            <p:ph idx="5" type="pic"/>
          </p:nvPr>
        </p:nvSpPr>
        <p:spPr>
          <a:xfrm>
            <a:off x="7316152" y="7995884"/>
            <a:ext cx="512130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ic05">
  <p:cSld name="10_Pic0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>
            <p:ph idx="2" type="pic"/>
          </p:nvPr>
        </p:nvSpPr>
        <p:spPr>
          <a:xfrm>
            <a:off x="1776199" y="2650316"/>
            <a:ext cx="9063900" cy="3775405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1776199" y="7909222"/>
            <a:ext cx="9063900" cy="3808533"/>
          </a:xfrm>
          <a:prstGeom prst="rect">
            <a:avLst/>
          </a:prstGeom>
          <a:noFill/>
          <a:ln>
            <a:noFill/>
          </a:ln>
        </p:spPr>
        <p:txBody>
          <a:bodyPr anchorCtr="0" anchor="b" bIns="487700" lIns="217725" spcFirstLastPara="1" rIns="217725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EFF0F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FF0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hind the Scenes">
  <p:cSld name="Behind the Scene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0" y="514833"/>
            <a:ext cx="24387174" cy="3157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9775535" y="8694358"/>
            <a:ext cx="4842633" cy="5021643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/>
          <p:nvPr>
            <p:ph idx="3" type="pic"/>
          </p:nvPr>
        </p:nvSpPr>
        <p:spPr>
          <a:xfrm>
            <a:off x="0" y="8694358"/>
            <a:ext cx="9752013" cy="506450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/>
          <p:nvPr>
            <p:ph idx="4" type="pic"/>
          </p:nvPr>
        </p:nvSpPr>
        <p:spPr>
          <a:xfrm>
            <a:off x="19527838" y="4762"/>
            <a:ext cx="4854575" cy="8713117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/>
          <p:nvPr>
            <p:ph idx="5" type="pic"/>
          </p:nvPr>
        </p:nvSpPr>
        <p:spPr>
          <a:xfrm>
            <a:off x="14644688" y="-11113"/>
            <a:ext cx="4860925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/>
          <p:nvPr>
            <p:ph idx="6" type="pic"/>
          </p:nvPr>
        </p:nvSpPr>
        <p:spPr>
          <a:xfrm>
            <a:off x="14643395" y="4346090"/>
            <a:ext cx="4860925" cy="435254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/>
        </p:nvSpPr>
        <p:spPr>
          <a:xfrm>
            <a:off x="21851572" y="12089342"/>
            <a:ext cx="929155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/>
          <p:nvPr>
            <p:ph idx="7" type="pic"/>
          </p:nvPr>
        </p:nvSpPr>
        <p:spPr>
          <a:xfrm>
            <a:off x="14644688" y="8717879"/>
            <a:ext cx="4852693" cy="4998121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/>
          <p:nvPr>
            <p:ph idx="8" type="pic"/>
          </p:nvPr>
        </p:nvSpPr>
        <p:spPr>
          <a:xfrm>
            <a:off x="19521488" y="8717879"/>
            <a:ext cx="4860925" cy="499812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">
  <p:cSld name="Contact U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>
            <p:ph idx="2" type="pic"/>
          </p:nvPr>
        </p:nvSpPr>
        <p:spPr>
          <a:xfrm>
            <a:off x="0" y="-1"/>
            <a:ext cx="24387174" cy="6753381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with Bars">
  <p:cSld name="White with Bar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-5129" y="3511495"/>
            <a:ext cx="24392303" cy="6009814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 Message">
  <p:cSld name="Welcome Messag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24387174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12233274" y="6858000"/>
            <a:ext cx="1219358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/>
          <p:nvPr>
            <p:ph idx="3" type="pic"/>
          </p:nvPr>
        </p:nvSpPr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ftfolio-1">
  <p:cSld name="porftfolio-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>
            <p:ph idx="2" type="pic"/>
          </p:nvPr>
        </p:nvSpPr>
        <p:spPr>
          <a:xfrm>
            <a:off x="9002298" y="3559176"/>
            <a:ext cx="6388932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/>
          <p:nvPr>
            <p:ph idx="3" type="pic"/>
          </p:nvPr>
        </p:nvSpPr>
        <p:spPr>
          <a:xfrm>
            <a:off x="15619859" y="3559176"/>
            <a:ext cx="6433388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/>
          <p:nvPr>
            <p:ph idx="4" type="pic"/>
          </p:nvPr>
        </p:nvSpPr>
        <p:spPr>
          <a:xfrm>
            <a:off x="2420533" y="3590935"/>
            <a:ext cx="6403942" cy="450214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2043799" y="3667381"/>
            <a:ext cx="482372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/>
          <p:nvPr>
            <p:ph idx="3" type="pic"/>
          </p:nvPr>
        </p:nvSpPr>
        <p:spPr>
          <a:xfrm>
            <a:off x="7243796" y="3667381"/>
            <a:ext cx="482372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4" type="pic"/>
          </p:nvPr>
        </p:nvSpPr>
        <p:spPr>
          <a:xfrm>
            <a:off x="12450926" y="3667381"/>
            <a:ext cx="482372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/>
          <p:nvPr>
            <p:ph idx="5" type="pic"/>
          </p:nvPr>
        </p:nvSpPr>
        <p:spPr>
          <a:xfrm>
            <a:off x="17650923" y="3667381"/>
            <a:ext cx="482372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-2">
  <p:cSld name="Portfolio-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7572299" y="3295359"/>
            <a:ext cx="4635425" cy="463058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/>
          <p:nvPr>
            <p:ph idx="3" type="pic"/>
          </p:nvPr>
        </p:nvSpPr>
        <p:spPr>
          <a:xfrm>
            <a:off x="12341044" y="3315883"/>
            <a:ext cx="9391557" cy="9381754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/>
          <p:nvPr>
            <p:ph idx="4" type="pic"/>
          </p:nvPr>
        </p:nvSpPr>
        <p:spPr>
          <a:xfrm>
            <a:off x="2795749" y="8067053"/>
            <a:ext cx="4635425" cy="46305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-3">
  <p:cSld name="Portfolio-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>
            <p:ph idx="2" type="pic"/>
          </p:nvPr>
        </p:nvSpPr>
        <p:spPr>
          <a:xfrm>
            <a:off x="2844136" y="3295359"/>
            <a:ext cx="4635425" cy="463058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3" type="pic"/>
          </p:nvPr>
        </p:nvSpPr>
        <p:spPr>
          <a:xfrm>
            <a:off x="12227885" y="3295359"/>
            <a:ext cx="4635425" cy="463058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/>
          <p:nvPr>
            <p:ph idx="4" type="pic"/>
          </p:nvPr>
        </p:nvSpPr>
        <p:spPr>
          <a:xfrm>
            <a:off x="2844136" y="8123495"/>
            <a:ext cx="4635425" cy="463058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/>
          <p:nvPr>
            <p:ph idx="5" type="pic"/>
          </p:nvPr>
        </p:nvSpPr>
        <p:spPr>
          <a:xfrm>
            <a:off x="12227885" y="8123495"/>
            <a:ext cx="4635425" cy="463058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-4">
  <p:cSld name="Portfolio-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2507114" y="3155844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3" type="pic"/>
          </p:nvPr>
        </p:nvSpPr>
        <p:spPr>
          <a:xfrm>
            <a:off x="7311896" y="314486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4" type="pic"/>
          </p:nvPr>
        </p:nvSpPr>
        <p:spPr>
          <a:xfrm>
            <a:off x="12116677" y="314486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5" type="pic"/>
          </p:nvPr>
        </p:nvSpPr>
        <p:spPr>
          <a:xfrm>
            <a:off x="16921459" y="314486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/>
          <p:nvPr>
            <p:ph idx="6" type="pic"/>
          </p:nvPr>
        </p:nvSpPr>
        <p:spPr>
          <a:xfrm>
            <a:off x="2507114" y="7957084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7" type="pic"/>
          </p:nvPr>
        </p:nvSpPr>
        <p:spPr>
          <a:xfrm>
            <a:off x="7311896" y="796919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/>
          <p:nvPr>
            <p:ph idx="8" type="pic"/>
          </p:nvPr>
        </p:nvSpPr>
        <p:spPr>
          <a:xfrm>
            <a:off x="12116677" y="796919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/>
          <p:nvPr>
            <p:ph idx="9" type="pic"/>
          </p:nvPr>
        </p:nvSpPr>
        <p:spPr>
          <a:xfrm>
            <a:off x="16921459" y="7969196"/>
            <a:ext cx="4792080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Roboto Light"/>
              <a:buNone/>
              <a:defRPr b="0" i="0" sz="6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>
            <a:lvl1pPr indent="-5334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508000" lvl="1" marL="9144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533400" lvl="5" marL="2743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3400" lvl="6" marL="3200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3400" lvl="7" marL="36576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3400" lvl="8" marL="4114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EAEA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EAEA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812139" y="2311400"/>
            <a:ext cx="20854187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hyperlink" Target="https://googleslidestheme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ankrate.com/investing/best-investment-app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lia_47455405_Subscription_XXL.jpg" id="134" name="Google Shape;134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358" l="0" r="0" t="21358"/>
          <a:stretch/>
        </p:blipFill>
        <p:spPr>
          <a:xfrm>
            <a:off x="0" y="0"/>
            <a:ext cx="24387174" cy="13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 rot="-5400000">
            <a:off x="5251189" y="-5208703"/>
            <a:ext cx="13970100" cy="24387300"/>
          </a:xfrm>
          <a:prstGeom prst="rect">
            <a:avLst/>
          </a:prstGeom>
          <a:gradFill>
            <a:gsLst>
              <a:gs pos="0">
                <a:srgbClr val="28384C">
                  <a:alpha val="92941"/>
                </a:srgbClr>
              </a:gs>
              <a:gs pos="100000">
                <a:srgbClr val="28384C">
                  <a:alpha val="63921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301688" y="5609250"/>
            <a:ext cx="197838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YWCC 307 GROUP 4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4032826" y="8485400"/>
            <a:ext cx="16653300" cy="78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7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Fenil Rana, William Kaminski, Robert Hall, Esteban Martinez Mesa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2192000" y="12719250"/>
            <a:ext cx="1198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Brought to you by: </a:t>
            </a:r>
            <a:r>
              <a:rPr lang="fr-FR" sz="2400" u="sng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https://googleslidesthemes.com</a:t>
            </a:r>
            <a:endParaRPr sz="24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4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Our Proposition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are proposing a new social-finance investment application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Seeking to improve upon popular features of competing apps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Goal is to include new features that will innovate and expand the industry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3806964" y="4734812"/>
            <a:ext cx="4110600" cy="4110300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9464295" y="4749478"/>
            <a:ext cx="4110600" cy="4110300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15129566" y="4749478"/>
            <a:ext cx="4110600" cy="4110300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7586357" y="5412632"/>
            <a:ext cx="22191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sz="1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3247940" y="5412632"/>
            <a:ext cx="22191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sz="1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18878072" y="5439829"/>
            <a:ext cx="22191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775" spcFirstLastPara="1" rIns="243775" wrap="square" tIns="121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339772" y="9112831"/>
            <a:ext cx="48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Accessibility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3677429" y="9696978"/>
            <a:ext cx="4128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9078701" y="9106045"/>
            <a:ext cx="4821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Engagement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9416356" y="9690192"/>
            <a:ext cx="4128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14763230" y="9099261"/>
            <a:ext cx="4821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Longevity</a:t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15100885" y="9683408"/>
            <a:ext cx="4128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18379228" y="9112832"/>
            <a:ext cx="4821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18716884" y="9696978"/>
            <a:ext cx="4128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3 Pillars of Our Proposed App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16472611" y="5856663"/>
            <a:ext cx="1622457" cy="1902880"/>
          </a:xfrm>
          <a:custGeom>
            <a:rect b="b" l="l" r="r" t="t"/>
            <a:pathLst>
              <a:path extrusionOk="0" h="417" w="355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20790" r="20146" t="0"/>
          <a:stretch/>
        </p:blipFill>
        <p:spPr>
          <a:xfrm>
            <a:off x="10229140" y="5554262"/>
            <a:ext cx="2595107" cy="2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525" y="5361201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5">
            <a:alphaModFix/>
          </a:blip>
          <a:srcRect b="0" l="0" r="64591" t="0"/>
          <a:stretch/>
        </p:blipFill>
        <p:spPr>
          <a:xfrm>
            <a:off x="15875013" y="5572413"/>
            <a:ext cx="2595100" cy="24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Accessibility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Cater to investors with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experience levels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educational resources/practice tools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automated investment systems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intuitive interface with a low learning curve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Low trading fees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Include a variety of trading platforms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stocks, crypto currencies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space for active/passive investing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7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Engagement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Each investor has unique portfolio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Social media style feed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 with other investors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integration with other social media platforms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Market News feed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E-wallet style payment system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Reward users for engagement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sharing app with friends gives free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stock credit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8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Longevity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“All in one” model to retain user base overtime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Low trading fees make investing less costly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overtime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Educational resources aim to keep users engaged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Automated investing can keep users investing over long periods of time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rewards to long term investors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lower fees, free stock credit periodically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 rot="-5400000">
            <a:off x="9635450" y="-781734"/>
            <a:ext cx="5116281" cy="24387174"/>
          </a:xfrm>
          <a:prstGeom prst="rect">
            <a:avLst/>
          </a:prstGeom>
          <a:gradFill>
            <a:gsLst>
              <a:gs pos="0">
                <a:srgbClr val="28384C">
                  <a:alpha val="92941"/>
                </a:srgbClr>
              </a:gs>
              <a:gs pos="100000">
                <a:srgbClr val="28384C">
                  <a:alpha val="63921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2932716" y="10257509"/>
            <a:ext cx="18540792" cy="222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Why Invest?</a:t>
            </a:r>
            <a:endParaRPr sz="239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11035140" y="7736356"/>
            <a:ext cx="2315221" cy="2315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11552479" y="8359220"/>
            <a:ext cx="1277646" cy="1096742"/>
          </a:xfrm>
          <a:custGeom>
            <a:rect b="b" l="l" r="r" t="t"/>
            <a:pathLst>
              <a:path extrusionOk="0" h="426" w="497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>
            <p:ph idx="2" type="pic"/>
          </p:nvPr>
        </p:nvSpPr>
        <p:spPr>
          <a:xfrm>
            <a:off x="125" y="0"/>
            <a:ext cx="24387300" cy="13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40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Keeping money in the bank or in savings is an opportunity loss.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opportunity loss is the money lost by not taking a certain action.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Inflation will increase the value of goods and services,but the value of the dollar will remain relatively unchanged.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41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0" name="Google Shape;300;p41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Grow your money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Save for retirement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 can invest pre-tax dollars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○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Reduce taxable income	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Employer 401k matching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 a venture/startup that you would like to see succeed.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/>
          <p:nvPr/>
        </p:nvSpPr>
        <p:spPr>
          <a:xfrm rot="-5400000">
            <a:off x="9635450" y="-781734"/>
            <a:ext cx="5116281" cy="24387174"/>
          </a:xfrm>
          <a:prstGeom prst="rect">
            <a:avLst/>
          </a:prstGeom>
          <a:gradFill>
            <a:gsLst>
              <a:gs pos="0">
                <a:srgbClr val="28384C">
                  <a:alpha val="92941"/>
                </a:srgbClr>
              </a:gs>
              <a:gs pos="100000">
                <a:srgbClr val="28384C">
                  <a:alpha val="63921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2932716" y="10257509"/>
            <a:ext cx="18540792" cy="298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Invest With Us</a:t>
            </a:r>
            <a:endParaRPr sz="16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11058468" y="7736345"/>
            <a:ext cx="2315100" cy="23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 txBox="1"/>
          <p:nvPr>
            <p:ph idx="4294967295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2" name="Google Shape;312;p42"/>
          <p:cNvSpPr/>
          <p:nvPr>
            <p:ph idx="2" type="pic"/>
          </p:nvPr>
        </p:nvSpPr>
        <p:spPr>
          <a:xfrm rot="10800000">
            <a:off x="24387469" y="-649237"/>
            <a:ext cx="1932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467" y="7649352"/>
            <a:ext cx="2489068" cy="248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3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References</a:t>
            </a:r>
            <a:endParaRPr/>
          </a:p>
        </p:txBody>
      </p:sp>
      <p:sp>
        <p:nvSpPr>
          <p:cNvPr id="321" name="Google Shape;321;p43"/>
          <p:cNvSpPr txBox="1"/>
          <p:nvPr/>
        </p:nvSpPr>
        <p:spPr>
          <a:xfrm>
            <a:off x="1817338" y="32635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Carey, Theresa W. “TD Ameritrade Essential Portfolios Review.” Investopedia, Investopedia, https://www.investopedia.com/td-ameritrade-essential-portfolios-review-4691307.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Deane, Samuel. “Robinhood Reviewed: The Good and the Bad.” Investopedia, Investopedia, https://www.investopedia.com/robinhood-review-4587919.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6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Social-Finance Application Industry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Fintech Industry is an ever evolving space filled with new technologies to innovate the ways finance is operated.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Apps like Robinhood, Coinbase, Webull and Stripe have allowed for unprecedented levels of access to markets and payment systems.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Prior to the release of these platforms, retail investors didn’t have the such free access to these markets.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rise of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tools that make markets freely accessible  has fueled the growth of novice and retail investors.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44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References</a:t>
            </a:r>
            <a:endParaRPr/>
          </a:p>
        </p:txBody>
      </p:sp>
      <p:sp>
        <p:nvSpPr>
          <p:cNvPr id="329" name="Google Shape;329;p44"/>
          <p:cNvSpPr txBox="1"/>
          <p:nvPr/>
        </p:nvSpPr>
        <p:spPr>
          <a:xfrm>
            <a:off x="1817338" y="32635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Editors, AllBusiness. “Top 10 Reasons to Invest Your Money.” All Business, Dun &amp;amp; Bradstreet, 14 Mar. 2021, https://www.allbusiness.com/top-10-reasons-to-invest-money-93916-1.html.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Folger, Jean. “Fidelity Investments Review.” Investopedia, Investopedia, https://www.investopedia.com/fidelity-review-4587897.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45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6" name="Google Shape;336;p45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References</a:t>
            </a:r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1817325" y="23896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Royal, James. 10 Best Investment Apps in May 2022, </a:t>
            </a:r>
            <a:r>
              <a:rPr lang="fr-FR" sz="5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https://www.bankrate.com/investing/best-investment-apps/</a:t>
            </a: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Team, The Investopedia. “Active vs. Passive Investing: What's Best for You?” Investopedia, Investopedia, 23 Mar. 2022, https://www.investopedia.com/news/active-vs-passive-investing/.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https://www.icicidirect.com/knowledge-center/article/why-is-investing-important-and-where-should-one-invest#:~:text=Investing%20ensures%20present%20and%20future,from%20the%20power%20of%20compounding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7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While this growth has helped others get access the benefits of these markets it has introduced a problem.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do these new market players choose which assets and markets to invest and how do they manage these assets?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 new market players there is too much information to sift through and unknown factors, but by subscribing to select individuals people can weather the storm.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8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916925" y="3234350"/>
            <a:ext cx="20752500" cy="8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This leads us to the introduction of </a:t>
            </a:r>
            <a:r>
              <a:rPr lang="fr-FR" sz="5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class of platforms  called Social Finance Apps.</a:t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These apps intend to partner the use of sharing ideas via social media with the use of financial market access to allow for an easier entry into the financial space.</a:t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Creating a sense of community which calmly and slowly introduces people the otherwise hectic world of investing and trading.</a:t>
            </a:r>
            <a:endParaRPr sz="5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 rot="-5400000">
            <a:off x="9635450" y="-781734"/>
            <a:ext cx="5116281" cy="24387174"/>
          </a:xfrm>
          <a:prstGeom prst="rect">
            <a:avLst/>
          </a:prstGeom>
          <a:gradFill>
            <a:gsLst>
              <a:gs pos="0">
                <a:srgbClr val="28384C">
                  <a:alpha val="92941"/>
                </a:srgbClr>
              </a:gs>
              <a:gs pos="100000">
                <a:srgbClr val="28384C">
                  <a:alpha val="63921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2005677" y="10257509"/>
            <a:ext cx="20394871" cy="222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COMPETITORS</a:t>
            </a:r>
            <a:endParaRPr sz="239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11037564" y="7736356"/>
            <a:ext cx="2315221" cy="2315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11496873" y="8291548"/>
            <a:ext cx="1396604" cy="1174135"/>
          </a:xfrm>
          <a:custGeom>
            <a:rect b="b" l="l" r="r" t="t"/>
            <a:pathLst>
              <a:path extrusionOk="0" h="418" w="497">
                <a:moveTo>
                  <a:pt x="372" y="124"/>
                </a:moveTo>
                <a:lnTo>
                  <a:pt x="372" y="124"/>
                </a:lnTo>
                <a:cubicBezTo>
                  <a:pt x="389" y="124"/>
                  <a:pt x="389" y="124"/>
                  <a:pt x="389" y="124"/>
                </a:cubicBezTo>
                <a:cubicBezTo>
                  <a:pt x="389" y="178"/>
                  <a:pt x="389" y="178"/>
                  <a:pt x="389" y="178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72" y="53"/>
                  <a:pt x="372" y="53"/>
                  <a:pt x="372" y="53"/>
                </a:cubicBezTo>
                <a:cubicBezTo>
                  <a:pt x="283" y="53"/>
                  <a:pt x="230" y="124"/>
                  <a:pt x="186" y="187"/>
                </a:cubicBezTo>
                <a:cubicBezTo>
                  <a:pt x="141" y="240"/>
                  <a:pt x="106" y="284"/>
                  <a:pt x="53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55"/>
                  <a:pt x="0" y="355"/>
                  <a:pt x="0" y="355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141" y="355"/>
                  <a:pt x="194" y="284"/>
                  <a:pt x="239" y="222"/>
                </a:cubicBezTo>
                <a:cubicBezTo>
                  <a:pt x="283" y="169"/>
                  <a:pt x="319" y="124"/>
                  <a:pt x="372" y="124"/>
                </a:cubicBezTo>
                <a:close/>
                <a:moveTo>
                  <a:pt x="132" y="169"/>
                </a:moveTo>
                <a:lnTo>
                  <a:pt x="132" y="169"/>
                </a:lnTo>
                <a:cubicBezTo>
                  <a:pt x="132" y="160"/>
                  <a:pt x="141" y="160"/>
                  <a:pt x="141" y="152"/>
                </a:cubicBezTo>
                <a:cubicBezTo>
                  <a:pt x="150" y="143"/>
                  <a:pt x="167" y="124"/>
                  <a:pt x="177" y="116"/>
                </a:cubicBezTo>
                <a:cubicBezTo>
                  <a:pt x="141" y="80"/>
                  <a:pt x="106" y="63"/>
                  <a:pt x="5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134"/>
                  <a:pt x="0" y="134"/>
                  <a:pt x="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79" y="134"/>
                  <a:pt x="106" y="143"/>
                  <a:pt x="132" y="169"/>
                </a:cubicBezTo>
                <a:close/>
                <a:moveTo>
                  <a:pt x="389" y="293"/>
                </a:moveTo>
                <a:lnTo>
                  <a:pt x="389" y="293"/>
                </a:lnTo>
                <a:cubicBezTo>
                  <a:pt x="372" y="293"/>
                  <a:pt x="372" y="293"/>
                  <a:pt x="372" y="293"/>
                </a:cubicBezTo>
                <a:cubicBezTo>
                  <a:pt x="336" y="293"/>
                  <a:pt x="310" y="275"/>
                  <a:pt x="283" y="249"/>
                </a:cubicBezTo>
                <a:cubicBezTo>
                  <a:pt x="283" y="249"/>
                  <a:pt x="283" y="249"/>
                  <a:pt x="283" y="258"/>
                </a:cubicBezTo>
                <a:cubicBezTo>
                  <a:pt x="266" y="266"/>
                  <a:pt x="257" y="284"/>
                  <a:pt x="248" y="302"/>
                </a:cubicBezTo>
                <a:cubicBezTo>
                  <a:pt x="274" y="337"/>
                  <a:pt x="319" y="355"/>
                  <a:pt x="372" y="355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496" y="328"/>
                  <a:pt x="496" y="328"/>
                  <a:pt x="496" y="328"/>
                </a:cubicBezTo>
                <a:cubicBezTo>
                  <a:pt x="389" y="240"/>
                  <a:pt x="389" y="240"/>
                  <a:pt x="389" y="240"/>
                </a:cubicBezTo>
                <a:lnTo>
                  <a:pt x="389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/>
          <p:nvPr>
            <p:ph idx="2" type="pic"/>
          </p:nvPr>
        </p:nvSpPr>
        <p:spPr>
          <a:xfrm>
            <a:off x="0" y="0"/>
            <a:ext cx="24387174" cy="13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25" spcFirstLastPara="1" rIns="217725" wrap="square" tIns="10885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3008481" y="4099375"/>
            <a:ext cx="4824900" cy="482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9720697" y="4099375"/>
            <a:ext cx="4824900" cy="482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16371348" y="4099375"/>
            <a:ext cx="4824900" cy="482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30"/>
          <p:cNvCxnSpPr/>
          <p:nvPr/>
        </p:nvCxnSpPr>
        <p:spPr>
          <a:xfrm flipH="1" rot="10800000">
            <a:off x="-342945" y="-1104900"/>
            <a:ext cx="21611864" cy="1587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" name="Google Shape;181;p30"/>
          <p:cNvSpPr/>
          <p:nvPr/>
        </p:nvSpPr>
        <p:spPr>
          <a:xfrm>
            <a:off x="6572987" y="4136142"/>
            <a:ext cx="1587600" cy="1587600"/>
          </a:xfrm>
          <a:prstGeom prst="ellipse">
            <a:avLst/>
          </a:prstGeom>
          <a:solidFill>
            <a:srgbClr val="D8D8D8"/>
          </a:solidFill>
          <a:ln>
            <a:noFill/>
          </a:ln>
          <a:effectLst>
            <a:outerShdw blurRad="12700" rotWithShape="0" algn="ctr" dir="5400000" dist="114299">
              <a:schemeClr val="lt2">
                <a:alpha val="8627"/>
              </a:scheme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2F3A49"/>
                </a:solidFill>
                <a:latin typeface="Roboto Black"/>
                <a:ea typeface="Roboto Black"/>
                <a:cs typeface="Roboto Black"/>
                <a:sym typeface="Roboto Black"/>
              </a:rPr>
              <a:t>01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13245509" y="4166304"/>
            <a:ext cx="1587600" cy="1587600"/>
          </a:xfrm>
          <a:prstGeom prst="ellipse">
            <a:avLst/>
          </a:prstGeom>
          <a:solidFill>
            <a:srgbClr val="D8D8D8"/>
          </a:solidFill>
          <a:ln>
            <a:noFill/>
          </a:ln>
          <a:effectLst>
            <a:outerShdw blurRad="12700" rotWithShape="0" algn="ctr" dir="5400000" dist="114299">
              <a:schemeClr val="lt2">
                <a:alpha val="8627"/>
              </a:scheme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2F3A49"/>
                </a:solidFill>
                <a:latin typeface="Roboto Black"/>
                <a:ea typeface="Roboto Black"/>
                <a:cs typeface="Roboto Black"/>
                <a:sym typeface="Roboto Black"/>
              </a:rPr>
              <a:t>02</a:t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20031116" y="4140904"/>
            <a:ext cx="1587600" cy="1587600"/>
          </a:xfrm>
          <a:prstGeom prst="ellipse">
            <a:avLst/>
          </a:prstGeom>
          <a:solidFill>
            <a:srgbClr val="D8D8D8"/>
          </a:solidFill>
          <a:ln>
            <a:noFill/>
          </a:ln>
          <a:effectLst>
            <a:outerShdw blurRad="12700" rotWithShape="0" algn="ctr" dir="5400000" dist="114299">
              <a:schemeClr val="lt2">
                <a:alpha val="8627"/>
              </a:scheme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2F3A49"/>
                </a:solidFill>
                <a:latin typeface="Roboto Black"/>
                <a:ea typeface="Roboto Black"/>
                <a:cs typeface="Roboto Black"/>
                <a:sym typeface="Roboto Black"/>
              </a:rPr>
              <a:t>03</a:t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10356951" y="9309807"/>
            <a:ext cx="3901800" cy="73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19450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fr-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Ameritrade</a:t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3551059" y="9309807"/>
            <a:ext cx="39018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19450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Robinhood </a:t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16833441" y="9309807"/>
            <a:ext cx="3901800" cy="73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19450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Fidelity</a:t>
            </a:r>
            <a:r>
              <a:rPr lang="fr-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979400" y="11348952"/>
            <a:ext cx="20690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MARKET </a:t>
            </a: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COMPETITORS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4277247" y="5477384"/>
            <a:ext cx="2249424" cy="2249424"/>
          </a:xfrm>
          <a:custGeom>
            <a:rect b="b" l="l" r="r" t="t"/>
            <a:pathLst>
              <a:path extrusionOk="0" h="256" w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" y="24"/>
                </a:moveTo>
                <a:cubicBezTo>
                  <a:pt x="24" y="227"/>
                  <a:pt x="24" y="227"/>
                  <a:pt x="24" y="227"/>
                </a:cubicBezTo>
                <a:cubicBezTo>
                  <a:pt x="28" y="217"/>
                  <a:pt x="34" y="205"/>
                  <a:pt x="47" y="199"/>
                </a:cubicBezTo>
                <a:cubicBezTo>
                  <a:pt x="64" y="190"/>
                  <a:pt x="57" y="197"/>
                  <a:pt x="78" y="188"/>
                </a:cubicBezTo>
                <a:cubicBezTo>
                  <a:pt x="99" y="180"/>
                  <a:pt x="104" y="176"/>
                  <a:pt x="104" y="17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6"/>
                  <a:pt x="97" y="150"/>
                  <a:pt x="94" y="131"/>
                </a:cubicBezTo>
                <a:cubicBezTo>
                  <a:pt x="89" y="132"/>
                  <a:pt x="88" y="125"/>
                  <a:pt x="87" y="121"/>
                </a:cubicBezTo>
                <a:cubicBezTo>
                  <a:pt x="87" y="116"/>
                  <a:pt x="85" y="102"/>
                  <a:pt x="91" y="103"/>
                </a:cubicBezTo>
                <a:cubicBezTo>
                  <a:pt x="89" y="94"/>
                  <a:pt x="88" y="86"/>
                  <a:pt x="89" y="81"/>
                </a:cubicBezTo>
                <a:cubicBezTo>
                  <a:pt x="90" y="66"/>
                  <a:pt x="105" y="49"/>
                  <a:pt x="128" y="48"/>
                </a:cubicBezTo>
                <a:cubicBezTo>
                  <a:pt x="155" y="49"/>
                  <a:pt x="166" y="66"/>
                  <a:pt x="167" y="81"/>
                </a:cubicBezTo>
                <a:cubicBezTo>
                  <a:pt x="168" y="86"/>
                  <a:pt x="167" y="94"/>
                  <a:pt x="166" y="103"/>
                </a:cubicBezTo>
                <a:cubicBezTo>
                  <a:pt x="172" y="102"/>
                  <a:pt x="169" y="116"/>
                  <a:pt x="169" y="121"/>
                </a:cubicBezTo>
                <a:cubicBezTo>
                  <a:pt x="168" y="125"/>
                  <a:pt x="167" y="132"/>
                  <a:pt x="162" y="131"/>
                </a:cubicBezTo>
                <a:cubicBezTo>
                  <a:pt x="159" y="150"/>
                  <a:pt x="152" y="156"/>
                  <a:pt x="152" y="15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2" y="176"/>
                  <a:pt x="157" y="179"/>
                  <a:pt x="178" y="188"/>
                </a:cubicBezTo>
                <a:cubicBezTo>
                  <a:pt x="199" y="197"/>
                  <a:pt x="192" y="190"/>
                  <a:pt x="209" y="199"/>
                </a:cubicBezTo>
                <a:cubicBezTo>
                  <a:pt x="222" y="205"/>
                  <a:pt x="228" y="217"/>
                  <a:pt x="232" y="227"/>
                </a:cubicBezTo>
                <a:cubicBezTo>
                  <a:pt x="232" y="24"/>
                  <a:pt x="232" y="24"/>
                  <a:pt x="232" y="24"/>
                </a:cubicBez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11049778" y="5450924"/>
            <a:ext cx="2249424" cy="2249424"/>
          </a:xfrm>
          <a:custGeom>
            <a:rect b="b" l="l" r="r" t="t"/>
            <a:pathLst>
              <a:path extrusionOk="0" h="256" w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" y="24"/>
                </a:moveTo>
                <a:cubicBezTo>
                  <a:pt x="24" y="227"/>
                  <a:pt x="24" y="227"/>
                  <a:pt x="24" y="227"/>
                </a:cubicBezTo>
                <a:cubicBezTo>
                  <a:pt x="28" y="217"/>
                  <a:pt x="34" y="205"/>
                  <a:pt x="47" y="199"/>
                </a:cubicBezTo>
                <a:cubicBezTo>
                  <a:pt x="64" y="190"/>
                  <a:pt x="57" y="197"/>
                  <a:pt x="78" y="188"/>
                </a:cubicBezTo>
                <a:cubicBezTo>
                  <a:pt x="99" y="180"/>
                  <a:pt x="104" y="176"/>
                  <a:pt x="104" y="17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6"/>
                  <a:pt x="97" y="150"/>
                  <a:pt x="94" y="131"/>
                </a:cubicBezTo>
                <a:cubicBezTo>
                  <a:pt x="89" y="132"/>
                  <a:pt x="88" y="125"/>
                  <a:pt x="87" y="121"/>
                </a:cubicBezTo>
                <a:cubicBezTo>
                  <a:pt x="87" y="116"/>
                  <a:pt x="85" y="102"/>
                  <a:pt x="91" y="103"/>
                </a:cubicBezTo>
                <a:cubicBezTo>
                  <a:pt x="89" y="94"/>
                  <a:pt x="88" y="86"/>
                  <a:pt x="89" y="81"/>
                </a:cubicBezTo>
                <a:cubicBezTo>
                  <a:pt x="90" y="66"/>
                  <a:pt x="105" y="49"/>
                  <a:pt x="128" y="48"/>
                </a:cubicBezTo>
                <a:cubicBezTo>
                  <a:pt x="155" y="49"/>
                  <a:pt x="166" y="66"/>
                  <a:pt x="167" y="81"/>
                </a:cubicBezTo>
                <a:cubicBezTo>
                  <a:pt x="168" y="86"/>
                  <a:pt x="167" y="94"/>
                  <a:pt x="166" y="103"/>
                </a:cubicBezTo>
                <a:cubicBezTo>
                  <a:pt x="172" y="102"/>
                  <a:pt x="169" y="116"/>
                  <a:pt x="169" y="121"/>
                </a:cubicBezTo>
                <a:cubicBezTo>
                  <a:pt x="168" y="125"/>
                  <a:pt x="167" y="132"/>
                  <a:pt x="162" y="131"/>
                </a:cubicBezTo>
                <a:cubicBezTo>
                  <a:pt x="159" y="150"/>
                  <a:pt x="152" y="156"/>
                  <a:pt x="152" y="15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2" y="176"/>
                  <a:pt x="157" y="179"/>
                  <a:pt x="178" y="188"/>
                </a:cubicBezTo>
                <a:cubicBezTo>
                  <a:pt x="199" y="197"/>
                  <a:pt x="192" y="190"/>
                  <a:pt x="209" y="199"/>
                </a:cubicBezTo>
                <a:cubicBezTo>
                  <a:pt x="222" y="205"/>
                  <a:pt x="228" y="217"/>
                  <a:pt x="232" y="227"/>
                </a:cubicBezTo>
                <a:cubicBezTo>
                  <a:pt x="232" y="24"/>
                  <a:pt x="232" y="24"/>
                  <a:pt x="232" y="24"/>
                </a:cubicBez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17686030" y="5477384"/>
            <a:ext cx="2249424" cy="2249424"/>
          </a:xfrm>
          <a:custGeom>
            <a:rect b="b" l="l" r="r" t="t"/>
            <a:pathLst>
              <a:path extrusionOk="0" h="256" w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" y="24"/>
                </a:moveTo>
                <a:cubicBezTo>
                  <a:pt x="24" y="227"/>
                  <a:pt x="24" y="227"/>
                  <a:pt x="24" y="227"/>
                </a:cubicBezTo>
                <a:cubicBezTo>
                  <a:pt x="28" y="217"/>
                  <a:pt x="34" y="205"/>
                  <a:pt x="47" y="199"/>
                </a:cubicBezTo>
                <a:cubicBezTo>
                  <a:pt x="64" y="190"/>
                  <a:pt x="57" y="197"/>
                  <a:pt x="78" y="188"/>
                </a:cubicBezTo>
                <a:cubicBezTo>
                  <a:pt x="99" y="180"/>
                  <a:pt x="104" y="176"/>
                  <a:pt x="104" y="17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6"/>
                  <a:pt x="97" y="150"/>
                  <a:pt x="94" y="131"/>
                </a:cubicBezTo>
                <a:cubicBezTo>
                  <a:pt x="89" y="132"/>
                  <a:pt x="88" y="125"/>
                  <a:pt x="87" y="121"/>
                </a:cubicBezTo>
                <a:cubicBezTo>
                  <a:pt x="87" y="116"/>
                  <a:pt x="85" y="102"/>
                  <a:pt x="91" y="103"/>
                </a:cubicBezTo>
                <a:cubicBezTo>
                  <a:pt x="89" y="94"/>
                  <a:pt x="88" y="86"/>
                  <a:pt x="89" y="81"/>
                </a:cubicBezTo>
                <a:cubicBezTo>
                  <a:pt x="90" y="66"/>
                  <a:pt x="105" y="49"/>
                  <a:pt x="128" y="48"/>
                </a:cubicBezTo>
                <a:cubicBezTo>
                  <a:pt x="155" y="49"/>
                  <a:pt x="166" y="66"/>
                  <a:pt x="167" y="81"/>
                </a:cubicBezTo>
                <a:cubicBezTo>
                  <a:pt x="168" y="86"/>
                  <a:pt x="167" y="94"/>
                  <a:pt x="166" y="103"/>
                </a:cubicBezTo>
                <a:cubicBezTo>
                  <a:pt x="172" y="102"/>
                  <a:pt x="169" y="116"/>
                  <a:pt x="169" y="121"/>
                </a:cubicBezTo>
                <a:cubicBezTo>
                  <a:pt x="168" y="125"/>
                  <a:pt x="167" y="132"/>
                  <a:pt x="162" y="131"/>
                </a:cubicBezTo>
                <a:cubicBezTo>
                  <a:pt x="159" y="150"/>
                  <a:pt x="152" y="156"/>
                  <a:pt x="152" y="15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2" y="176"/>
                  <a:pt x="157" y="179"/>
                  <a:pt x="178" y="188"/>
                </a:cubicBezTo>
                <a:cubicBezTo>
                  <a:pt x="199" y="197"/>
                  <a:pt x="192" y="190"/>
                  <a:pt x="209" y="199"/>
                </a:cubicBezTo>
                <a:cubicBezTo>
                  <a:pt x="222" y="205"/>
                  <a:pt x="228" y="217"/>
                  <a:pt x="232" y="227"/>
                </a:cubicBezTo>
                <a:cubicBezTo>
                  <a:pt x="232" y="24"/>
                  <a:pt x="232" y="24"/>
                  <a:pt x="232" y="24"/>
                </a:cubicBez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927" y="5247141"/>
            <a:ext cx="2846336" cy="284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67" y="5371471"/>
            <a:ext cx="2846350" cy="28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1215" y="5371466"/>
            <a:ext cx="2846335" cy="284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1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31"/>
          <p:cNvSpPr txBox="1"/>
          <p:nvPr/>
        </p:nvSpPr>
        <p:spPr>
          <a:xfrm>
            <a:off x="1848525" y="3545866"/>
            <a:ext cx="20690100" cy="7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Limited research and educational resources available.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 does not have mutual funds and bonds. Users can’t trade commodities , forex or futures.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Limited investment offering. Robinhood offer very limited stocks and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cryptocurrencies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to users.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Robinhood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2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32"/>
          <p:cNvSpPr txBox="1"/>
          <p:nvPr/>
        </p:nvSpPr>
        <p:spPr>
          <a:xfrm>
            <a:off x="1848525" y="3545866"/>
            <a:ext cx="20690100" cy="7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 does not offer fractional shares.  User must have to buy full stocks.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Higher account fees and funds fees as compare to other brokers.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Uninvested cash is not automatically swept into a money market fund.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TD Ameritrade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33"/>
          <p:cNvCxnSpPr/>
          <p:nvPr/>
        </p:nvCxnSpPr>
        <p:spPr>
          <a:xfrm flipH="1" rot="10800000">
            <a:off x="-342945" y="-1104813"/>
            <a:ext cx="21612000" cy="15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" name="Google Shape;217;p33"/>
          <p:cNvSpPr txBox="1"/>
          <p:nvPr/>
        </p:nvSpPr>
        <p:spPr>
          <a:xfrm>
            <a:off x="1848525" y="3545866"/>
            <a:ext cx="20690100" cy="7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25" lIns="243850" spcFirstLastPara="1" rIns="243850" wrap="square" tIns="121925">
            <a:noAutofit/>
          </a:bodyPr>
          <a:lstStyle/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Its restricted to US and main island residents.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 does not have live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streaming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news or data on web platforms. Only available for mobile app and active trader pro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platforms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77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Light"/>
              <a:buChar char="●"/>
            </a:pP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Charge high broker-assisted trading fees. Live broker 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usually</a:t>
            </a:r>
            <a:r>
              <a:rPr lang="fr-FR" sz="5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charge between 0 to 20 dollars. </a:t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21862958" y="1188201"/>
            <a:ext cx="930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850" lIns="217725" spcFirstLastPara="1" rIns="217725" wrap="square" tIns="10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1775136" y="968500"/>
            <a:ext cx="17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Fidelity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ss Dark">
      <a:dk1>
        <a:srgbClr val="E2E3E9"/>
      </a:dk1>
      <a:lt1>
        <a:srgbClr val="FFFFFF"/>
      </a:lt1>
      <a:dk2>
        <a:srgbClr val="E2E3E9"/>
      </a:dk2>
      <a:lt2>
        <a:srgbClr val="19242F"/>
      </a:lt2>
      <a:accent1>
        <a:srgbClr val="91CE55"/>
      </a:accent1>
      <a:accent2>
        <a:srgbClr val="B4B4BA"/>
      </a:accent2>
      <a:accent3>
        <a:srgbClr val="91CE55"/>
      </a:accent3>
      <a:accent4>
        <a:srgbClr val="B4B4BA"/>
      </a:accent4>
      <a:accent5>
        <a:srgbClr val="91CE55"/>
      </a:accent5>
      <a:accent6>
        <a:srgbClr val="B4B4BA"/>
      </a:accent6>
      <a:hlink>
        <a:srgbClr val="2CC55D"/>
      </a:hlink>
      <a:folHlink>
        <a:srgbClr val="91CE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