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321" r:id="rId3"/>
    <p:sldId id="318" r:id="rId4"/>
    <p:sldId id="320" r:id="rId5"/>
    <p:sldId id="332" r:id="rId6"/>
    <p:sldId id="322" r:id="rId7"/>
    <p:sldId id="324" r:id="rId8"/>
    <p:sldId id="333" r:id="rId9"/>
    <p:sldId id="325" r:id="rId10"/>
    <p:sldId id="334" r:id="rId11"/>
    <p:sldId id="329" r:id="rId12"/>
    <p:sldId id="327" r:id="rId13"/>
    <p:sldId id="335" r:id="rId14"/>
    <p:sldId id="331" r:id="rId15"/>
    <p:sldId id="336" r:id="rId16"/>
    <p:sldId id="337" r:id="rId17"/>
    <p:sldId id="323" r:id="rId18"/>
    <p:sldId id="338" r:id="rId19"/>
    <p:sldId id="339" r:id="rId20"/>
    <p:sldId id="340" r:id="rId21"/>
  </p:sldIdLst>
  <p:sldSz cx="9144000" cy="5143500" type="screen16x9"/>
  <p:notesSz cx="6858000" cy="9144000"/>
  <p:embeddedFontLst>
    <p:embeddedFont>
      <p:font typeface="DM Sans" pitchFamily="2" charset="0"/>
      <p:regular r:id="rId23"/>
      <p:bold r:id="rId24"/>
      <p:italic r:id="rId25"/>
      <p:boldItalic r:id="rId26"/>
    </p:embeddedFont>
    <p:embeddedFont>
      <p:font typeface="Outfit" panose="020B0604020202020204" charset="0"/>
      <p:regular r:id="rId27"/>
      <p:bold r:id="rId28"/>
    </p:embeddedFont>
    <p:embeddedFont>
      <p:font typeface="Segoe UI" panose="020B050204020402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7AAA70-9450-4657-BA9E-35AF39A81140}">
  <a:tblStyle styleId="{267AAA70-9450-4657-BA9E-35AF39A811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28"/>
  </p:normalViewPr>
  <p:slideViewPr>
    <p:cSldViewPr snapToGrid="0">
      <p:cViewPr varScale="1">
        <p:scale>
          <a:sx n="107" d="100"/>
          <a:sy n="107"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260027C4-43D8-6F91-9C53-8C0FB50E3D7D}"/>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3203F178-6257-B6F2-A708-6C28D282E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83809B9-B7A7-6301-E8CD-9BCE1667EA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03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EAA65470-2A69-19DC-FAF8-26CC40149B9A}"/>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A965535-740F-B6FA-B4C6-17B77FFBF2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C6E39E28-E18F-2570-921B-0953B8B87B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5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D1BDAA1-9BEE-0DFE-3D34-C26F0D781813}"/>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E48AA23-9DC3-B926-1ABC-71745F22B1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7164BF08-6C66-4DFE-8434-B68DCC06E6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073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F590DF30-82D6-8A1C-E6A8-137B4AB1A67D}"/>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EFAE5789-138B-DBC5-B4CB-D8E70A6D3A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9022A8F8-BF96-21D8-5BC7-2C6D0A2CF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483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74FE69D-8BF2-2F7C-172B-C4168AF08296}"/>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90C85971-E287-7FC3-EBD3-5F17BC015E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1575A401-82BF-35CB-7C01-1EDF772C1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17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EE74537E-CC4A-C7F5-499E-54D614CA0651}"/>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B2242CA2-1D29-1DDA-4320-39E4AABBA1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DE60A6E3-6BA3-770B-057D-35AFDA3EAC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37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B03E1685-F314-040C-A087-78A27E8AE384}"/>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0FC835C2-8E30-3E29-7A5D-E739EC01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87A3C999-B405-85EF-3A4D-D59883D8DE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374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D82CF861-BD12-A7BC-C372-B580C4EEC483}"/>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1739283-AABA-10E4-9DD6-8011789947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869F941D-2058-763D-38F3-865FC5DD22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707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1FEFA35E-DEF3-69F2-41A8-26C5ADF3F18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2A849DE6-E92B-5A17-7D46-EDC9677024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19AA1886-2BBE-3841-1AA6-BCF7CB8E82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48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6F8DA972-1066-69A2-708E-7504180D4BD0}"/>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4AAB4837-1FD6-7DCA-2524-20E2568F5D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BB05F61-91B1-E56C-E913-61DA27C9D2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96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3407889A-EFFD-ECDD-FDD5-A42C9A2FF413}"/>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E52C4A11-E5B4-EE1E-D671-FF0CBBE067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C5A3EB04-8F74-572A-6062-8D4A8BA2D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183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3E14ED82-54FE-8464-DDE8-0AB4A5CB2668}"/>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069CBDEC-D8D5-5BC6-D1FA-353DC88D5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55FF2189-FCD8-3950-768C-F980E62E5C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081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4A0F3204-646A-0198-FF57-9230531CE5F9}"/>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9F322ED8-0F03-8E70-199E-DCBCD08AA4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DB307D0A-F9C6-0395-1239-EBDD83D29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61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7C8015A7-F490-41DF-EB30-DBCDDA900679}"/>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640125CE-22A0-17A6-0BB6-E278842186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07A81FA0-951E-6F46-C595-F233879399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21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88D6AD30-8DE9-D5A5-9D01-B4484830260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52346D15-0FA1-0914-99A7-33E2055B4B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84F7D5DD-EBA3-4357-8D7D-CCD8241D22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32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9F444C23-C99E-AF72-9739-8E24C2FD3850}"/>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18E4B882-2DCE-ADA3-AEE9-74322BE6E8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92189D8-BDE8-2F54-52B6-EEEFDCFE03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42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348151" y="-325191"/>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dirty="0"/>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dirty="0"/>
          </a:p>
        </p:txBody>
      </p:sp>
      <p:pic>
        <p:nvPicPr>
          <p:cNvPr id="3" name="Picture 2">
            <a:extLst>
              <a:ext uri="{FF2B5EF4-FFF2-40B4-BE49-F238E27FC236}">
                <a16:creationId xmlns:a16="http://schemas.microsoft.com/office/drawing/2014/main" id="{4E908989-047A-78C9-44B8-43B14D4E466E}"/>
              </a:ext>
            </a:extLst>
          </p:cNvPr>
          <p:cNvPicPr>
            <a:picLocks noChangeAspect="1"/>
          </p:cNvPicPr>
          <p:nvPr userDrawn="1"/>
        </p:nvPicPr>
        <p:blipFill>
          <a:blip r:embed="rId6"/>
          <a:stretch>
            <a:fillRect/>
          </a:stretch>
        </p:blipFill>
        <p:spPr>
          <a:xfrm>
            <a:off x="7422776" y="0"/>
            <a:ext cx="1721224" cy="545997"/>
          </a:xfrm>
          <a:prstGeom prst="rect">
            <a:avLst/>
          </a:prstGeom>
        </p:spPr>
      </p:pic>
      <p:pic>
        <p:nvPicPr>
          <p:cNvPr id="5" name="Picture 4">
            <a:extLst>
              <a:ext uri="{FF2B5EF4-FFF2-40B4-BE49-F238E27FC236}">
                <a16:creationId xmlns:a16="http://schemas.microsoft.com/office/drawing/2014/main" id="{3E73AFB0-88BD-3C96-1C0B-0D16599E4A7B}"/>
              </a:ext>
            </a:extLst>
          </p:cNvPr>
          <p:cNvPicPr>
            <a:picLocks noChangeAspect="1"/>
          </p:cNvPicPr>
          <p:nvPr userDrawn="1"/>
        </p:nvPicPr>
        <p:blipFill>
          <a:blip r:embed="rId7"/>
          <a:stretch>
            <a:fillRect/>
          </a:stretch>
        </p:blipFill>
        <p:spPr>
          <a:xfrm>
            <a:off x="0" y="4794436"/>
            <a:ext cx="3381935" cy="34906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77" r:id="rId3"/>
    <p:sldLayoutId id="214748367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3211" y="412011"/>
            <a:ext cx="6584066" cy="3726743"/>
          </a:xfrm>
          <a:prstGeom prst="rect">
            <a:avLst/>
          </a:prstGeom>
        </p:spPr>
        <p:txBody>
          <a:bodyPr spcFirstLastPara="1" wrap="square" lIns="91425" tIns="91425" rIns="91425" bIns="91425" anchor="b" anchorCtr="0">
            <a:noAutofit/>
          </a:bodyPr>
          <a:lstStyle/>
          <a:p>
            <a:pPr>
              <a:lnSpc>
                <a:spcPct val="90000"/>
              </a:lnSpc>
            </a:pP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br>
              <a:rPr lang="en-US" sz="4400" dirty="0">
                <a:solidFill>
                  <a:schemeClr val="tx1"/>
                </a:solidFill>
                <a:latin typeface="Segoe UI" panose="020B0502040204020203" pitchFamily="34" charset="0"/>
                <a:cs typeface="Segoe UI" panose="020B0502040204020203" pitchFamily="34" charset="0"/>
              </a:rPr>
            </a:br>
            <a:r>
              <a:rPr lang="en-US" sz="4400" dirty="0">
                <a:solidFill>
                  <a:schemeClr val="tx1"/>
                </a:solidFill>
                <a:latin typeface="Segoe UI" panose="020B0502040204020203" pitchFamily="34" charset="0"/>
                <a:cs typeface="Segoe UI" panose="020B0502040204020203" pitchFamily="34" charset="0"/>
              </a:rPr>
              <a:t>Predicting 5-Year  Survival Among Colorectal Cancer Patients </a:t>
            </a:r>
            <a:br>
              <a:rPr lang="en-US" b="1" dirty="0"/>
            </a:br>
            <a:br>
              <a:rPr lang="en-US" b="1" dirty="0"/>
            </a:br>
            <a:r>
              <a:rPr lang="en-US" sz="1050" b="1" dirty="0">
                <a:solidFill>
                  <a:schemeClr val="tx1"/>
                </a:solidFill>
                <a:latin typeface="Segoe UI" panose="020B0502040204020203" pitchFamily="34" charset="0"/>
                <a:cs typeface="Segoe UI" panose="020B0502040204020203" pitchFamily="34" charset="0"/>
              </a:rPr>
              <a:t>By:</a:t>
            </a:r>
            <a:br>
              <a:rPr lang="en-US" sz="1050" b="1" dirty="0">
                <a:solidFill>
                  <a:schemeClr val="tx1"/>
                </a:solidFill>
                <a:latin typeface="Segoe UI" panose="020B0502040204020203" pitchFamily="34" charset="0"/>
                <a:cs typeface="Segoe UI" panose="020B0502040204020203" pitchFamily="34" charset="0"/>
              </a:rPr>
            </a:br>
            <a:r>
              <a:rPr lang="en-US" sz="1050" b="1" dirty="0">
                <a:solidFill>
                  <a:schemeClr val="tx1"/>
                </a:solidFill>
                <a:latin typeface="Segoe UI" panose="020B0502040204020203" pitchFamily="34" charset="0"/>
                <a:cs typeface="Segoe UI" panose="020B0502040204020203" pitchFamily="34" charset="0"/>
              </a:rPr>
              <a:t>Ayush Shrivastava</a:t>
            </a:r>
            <a:br>
              <a:rPr lang="en-US" sz="1050" b="1" dirty="0">
                <a:solidFill>
                  <a:schemeClr val="tx1"/>
                </a:solidFill>
                <a:latin typeface="Segoe UI" panose="020B0502040204020203" pitchFamily="34" charset="0"/>
                <a:cs typeface="Segoe UI" panose="020B0502040204020203" pitchFamily="34" charset="0"/>
              </a:rPr>
            </a:br>
            <a:r>
              <a:rPr lang="en-US" sz="1050" b="1" dirty="0">
                <a:solidFill>
                  <a:schemeClr val="tx1"/>
                </a:solidFill>
                <a:latin typeface="Segoe UI" panose="020B0502040204020203" pitchFamily="34" charset="0"/>
                <a:cs typeface="Segoe UI" panose="020B0502040204020203" pitchFamily="34" charset="0"/>
              </a:rPr>
              <a:t>Ashutosh Masulkar</a:t>
            </a:r>
            <a:br>
              <a:rPr lang="en-US" sz="1050" b="1" dirty="0">
                <a:solidFill>
                  <a:schemeClr val="tx1"/>
                </a:solidFill>
                <a:latin typeface="Segoe UI" panose="020B0502040204020203" pitchFamily="34" charset="0"/>
                <a:cs typeface="Segoe UI" panose="020B0502040204020203" pitchFamily="34" charset="0"/>
              </a:rPr>
            </a:br>
            <a:r>
              <a:rPr lang="en-US" sz="1050" b="1" dirty="0">
                <a:solidFill>
                  <a:schemeClr val="tx1"/>
                </a:solidFill>
                <a:latin typeface="Segoe UI" panose="020B0502040204020203" pitchFamily="34" charset="0"/>
                <a:cs typeface="Segoe UI" panose="020B0502040204020203" pitchFamily="34" charset="0"/>
              </a:rPr>
              <a:t>Rahul Swami </a:t>
            </a:r>
            <a:br>
              <a:rPr lang="en-US" sz="1050" b="1" dirty="0">
                <a:solidFill>
                  <a:schemeClr val="tx1"/>
                </a:solidFill>
                <a:latin typeface="Segoe UI" panose="020B0502040204020203" pitchFamily="34" charset="0"/>
                <a:cs typeface="Segoe UI" panose="020B0502040204020203" pitchFamily="34" charset="0"/>
              </a:rPr>
            </a:br>
            <a:r>
              <a:rPr lang="en-US" sz="1050" b="1" dirty="0">
                <a:solidFill>
                  <a:schemeClr val="tx1"/>
                </a:solidFill>
                <a:latin typeface="Segoe UI" panose="020B0502040204020203" pitchFamily="34" charset="0"/>
                <a:cs typeface="Segoe UI" panose="020B0502040204020203" pitchFamily="34" charset="0"/>
              </a:rPr>
              <a:t>Rishikesh Mankar</a:t>
            </a:r>
            <a:br>
              <a:rPr lang="en-US" sz="1050" b="1" dirty="0">
                <a:solidFill>
                  <a:schemeClr val="tx1"/>
                </a:solidFill>
                <a:latin typeface="Segoe UI" panose="020B0502040204020203" pitchFamily="34" charset="0"/>
                <a:cs typeface="Segoe UI" panose="020B0502040204020203" pitchFamily="34" charset="0"/>
              </a:rPr>
            </a:br>
            <a:r>
              <a:rPr lang="en-US" sz="1050" b="1" dirty="0">
                <a:solidFill>
                  <a:schemeClr val="tx1"/>
                </a:solidFill>
                <a:latin typeface="Segoe UI" panose="020B0502040204020203" pitchFamily="34" charset="0"/>
                <a:cs typeface="Segoe UI" panose="020B0502040204020203" pitchFamily="34" charset="0"/>
              </a:rPr>
              <a:t>Shantanu Dahiphale</a:t>
            </a:r>
            <a:br>
              <a:rPr lang="en-US" sz="1050" b="1" dirty="0">
                <a:solidFill>
                  <a:schemeClr val="tx1"/>
                </a:solidFill>
                <a:latin typeface="Segoe UI" panose="020B0502040204020203" pitchFamily="34" charset="0"/>
                <a:cs typeface="Segoe UI" panose="020B0502040204020203" pitchFamily="34" charset="0"/>
              </a:rPr>
            </a:br>
            <a:endParaRPr lang="en-US" sz="1050" dirty="0"/>
          </a:p>
        </p:txBody>
      </p:sp>
      <p:sp>
        <p:nvSpPr>
          <p:cNvPr id="345" name="Google Shape;345;p36"/>
          <p:cNvSpPr txBox="1">
            <a:spLocks noGrp="1"/>
          </p:cNvSpPr>
          <p:nvPr>
            <p:ph type="subTitle" idx="1"/>
          </p:nvPr>
        </p:nvSpPr>
        <p:spPr>
          <a:xfrm>
            <a:off x="-118045" y="3513996"/>
            <a:ext cx="5690490" cy="420600"/>
          </a:xfrm>
          <a:prstGeom prst="rect">
            <a:avLst/>
          </a:prstGeom>
        </p:spPr>
        <p:txBody>
          <a:bodyPr spcFirstLastPara="1" wrap="square" lIns="91425" tIns="91425" rIns="91425" bIns="91425" anchor="t" anchorCtr="0">
            <a:noAutofit/>
          </a:bodyPr>
          <a:lstStyle/>
          <a:p>
            <a:pPr>
              <a:lnSpc>
                <a:spcPct val="90000"/>
              </a:lnSpc>
            </a:pPr>
            <a:endParaRPr lang="en-US" sz="1200" b="1" dirty="0">
              <a:solidFill>
                <a:schemeClr val="tx1"/>
              </a:solidFill>
              <a:latin typeface="Segoe UI" panose="020B0502040204020203" pitchFamily="34" charset="0"/>
              <a:cs typeface="Segoe UI" panose="020B0502040204020203" pitchFamily="34" charset="0"/>
            </a:endParaRPr>
          </a:p>
          <a:p>
            <a:pPr>
              <a:lnSpc>
                <a:spcPct val="90000"/>
              </a:lnSpc>
            </a:pPr>
            <a:endParaRPr lang="en-US" sz="1200" b="1" dirty="0">
              <a:solidFill>
                <a:schemeClr val="tx1"/>
              </a:solidFill>
              <a:latin typeface="Segoe UI" panose="020B0502040204020203" pitchFamily="34" charset="0"/>
              <a:cs typeface="Segoe UI" panose="020B0502040204020203" pitchFamily="34" charset="0"/>
            </a:endParaRPr>
          </a:p>
          <a:p>
            <a:pPr>
              <a:lnSpc>
                <a:spcPct val="90000"/>
              </a:lnSpc>
            </a:pPr>
            <a:r>
              <a:rPr lang="en-US" sz="1050" b="1" dirty="0">
                <a:solidFill>
                  <a:schemeClr val="tx1"/>
                </a:solidFill>
                <a:latin typeface="Segoe UI" panose="020B0502040204020203" pitchFamily="34" charset="0"/>
                <a:cs typeface="Segoe UI" panose="020B0502040204020203" pitchFamily="34" charset="0"/>
              </a:rPr>
              <a:t>Mentor:</a:t>
            </a:r>
          </a:p>
          <a:p>
            <a:pPr>
              <a:lnSpc>
                <a:spcPct val="90000"/>
              </a:lnSpc>
            </a:pPr>
            <a:r>
              <a:rPr lang="en-US" sz="1050" b="1" dirty="0">
                <a:solidFill>
                  <a:schemeClr val="tx1"/>
                </a:solidFill>
                <a:latin typeface="Segoe UI" panose="020B0502040204020203" pitchFamily="34" charset="0"/>
                <a:cs typeface="Segoe UI" panose="020B0502040204020203" pitchFamily="34" charset="0"/>
              </a:rPr>
              <a:t>Prof. Hamed Zolbanin</a:t>
            </a:r>
          </a:p>
          <a:p>
            <a:pPr>
              <a:lnSpc>
                <a:spcPct val="90000"/>
              </a:lnSpc>
            </a:pPr>
            <a:endParaRPr lang="en-US" sz="1050" b="1" dirty="0">
              <a:solidFill>
                <a:schemeClr val="tx1"/>
              </a:solidFill>
              <a:latin typeface="Segoe UI" panose="020B0502040204020203" pitchFamily="34" charset="0"/>
              <a:cs typeface="Segoe UI" panose="020B0502040204020203" pitchFamily="34" charset="0"/>
            </a:endParaRPr>
          </a:p>
          <a:p>
            <a:pPr>
              <a:lnSpc>
                <a:spcPct val="90000"/>
              </a:lnSpc>
            </a:pPr>
            <a:r>
              <a:rPr lang="en-US" sz="1050" b="1" dirty="0">
                <a:solidFill>
                  <a:schemeClr val="tx1"/>
                </a:solidFill>
                <a:latin typeface="Segoe UI" panose="020B0502040204020203" pitchFamily="34" charset="0"/>
                <a:cs typeface="Segoe UI" panose="020B0502040204020203" pitchFamily="34" charset="0"/>
              </a:rPr>
              <a:t>University of Dayton, MBAN 710 Capstone Project</a:t>
            </a:r>
          </a:p>
          <a:p>
            <a:pPr>
              <a:lnSpc>
                <a:spcPct val="90000"/>
              </a:lnSpc>
            </a:pPr>
            <a:r>
              <a:rPr lang="en-US" sz="1050" b="1" dirty="0">
                <a:solidFill>
                  <a:schemeClr val="tx1"/>
                </a:solidFill>
                <a:latin typeface="Segoe UI" panose="020B0502040204020203" pitchFamily="34" charset="0"/>
                <a:cs typeface="Segoe UI" panose="020B0502040204020203" pitchFamily="34" charset="0"/>
              </a:rPr>
              <a:t>May 2025</a:t>
            </a:r>
          </a:p>
        </p:txBody>
      </p:sp>
      <p:grpSp>
        <p:nvGrpSpPr>
          <p:cNvPr id="347" name="Google Shape;347;p36"/>
          <p:cNvGrpSpPr/>
          <p:nvPr/>
        </p:nvGrpSpPr>
        <p:grpSpPr>
          <a:xfrm>
            <a:off x="5355787" y="154802"/>
            <a:ext cx="3992516" cy="6450590"/>
            <a:chOff x="5397939" y="-428809"/>
            <a:chExt cx="3992516" cy="6450590"/>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361214" y="-256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1095" y="23104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905754" y="-4288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397939" y="21368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445390" y="24758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6DEAA346-33A5-1E4B-AE20-28E8F3D4DBC6}"/>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CAA01557-A9C7-B363-CEA0-374772309250}"/>
              </a:ext>
            </a:extLst>
          </p:cNvPr>
          <p:cNvSpPr txBox="1">
            <a:spLocks noGrp="1"/>
          </p:cNvSpPr>
          <p:nvPr>
            <p:ph type="title"/>
          </p:nvPr>
        </p:nvSpPr>
        <p:spPr>
          <a:xfrm>
            <a:off x="428883" y="14620"/>
            <a:ext cx="6528312" cy="1008925"/>
          </a:xfrm>
          <a:prstGeom prst="rect">
            <a:avLst/>
          </a:prstGeom>
        </p:spPr>
        <p:txBody>
          <a:bodyPr spcFirstLastPara="1" wrap="square" lIns="91425" tIns="91425" rIns="91425" bIns="91425" anchor="b" anchorCtr="0">
            <a:noAutofit/>
          </a:bodyPr>
          <a:lstStyle/>
          <a:p>
            <a:pPr lvl="0"/>
            <a:r>
              <a:rPr lang="en-US" sz="4400" dirty="0"/>
              <a:t>Target Variable</a:t>
            </a:r>
            <a:endParaRPr sz="4400" dirty="0"/>
          </a:p>
        </p:txBody>
      </p:sp>
      <p:sp>
        <p:nvSpPr>
          <p:cNvPr id="431" name="Google Shape;431;p40">
            <a:extLst>
              <a:ext uri="{FF2B5EF4-FFF2-40B4-BE49-F238E27FC236}">
                <a16:creationId xmlns:a16="http://schemas.microsoft.com/office/drawing/2014/main" id="{F17A6777-4FF3-8E8C-9729-067F3A6B3ABA}"/>
              </a:ext>
            </a:extLst>
          </p:cNvPr>
          <p:cNvSpPr txBox="1">
            <a:spLocks noGrp="1"/>
          </p:cNvSpPr>
          <p:nvPr>
            <p:ph type="subTitle" idx="1"/>
          </p:nvPr>
        </p:nvSpPr>
        <p:spPr>
          <a:xfrm>
            <a:off x="206474" y="1549047"/>
            <a:ext cx="5702232" cy="2934564"/>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We created a binary target variable (target) based on the SRV_TIME_MON (Survival Time in Months) column from SEER data.</a:t>
            </a:r>
          </a:p>
          <a:p>
            <a:pPr>
              <a:buFont typeface="DM Sans" pitchFamily="2" charset="0"/>
              <a:buChar char="−"/>
            </a:pPr>
            <a:r>
              <a:rPr lang="en-US" sz="1400" dirty="0"/>
              <a:t>target = 1 → Patient survived ≥ 60 months (5 years)</a:t>
            </a:r>
          </a:p>
          <a:p>
            <a:pPr>
              <a:buFont typeface="DM Sans" pitchFamily="2" charset="0"/>
              <a:buChar char="−"/>
            </a:pPr>
            <a:r>
              <a:rPr lang="en-US" sz="1400" dirty="0"/>
              <a:t>target = 0 → Patient survived &lt; 60 month</a:t>
            </a:r>
          </a:p>
          <a:p>
            <a:pPr>
              <a:buFont typeface="Wingdings" panose="05000000000000000000" pitchFamily="2" charset="2"/>
              <a:buChar char="q"/>
            </a:pPr>
            <a:r>
              <a:rPr lang="en-US" b="1" dirty="0"/>
              <a:t>Class Distribution </a:t>
            </a:r>
            <a:r>
              <a:rPr lang="en-US" dirty="0"/>
              <a:t>:</a:t>
            </a:r>
          </a:p>
          <a:p>
            <a:pPr marL="425450" indent="-285750">
              <a:buFont typeface="DM Sans" pitchFamily="2" charset="0"/>
              <a:buChar char="−"/>
            </a:pPr>
            <a:r>
              <a:rPr lang="en-US" sz="1400" dirty="0"/>
              <a:t>Survived (1): 331,232 patients</a:t>
            </a:r>
          </a:p>
          <a:p>
            <a:pPr marL="425450" indent="-285750">
              <a:buFont typeface="DM Sans" pitchFamily="2" charset="0"/>
              <a:buChar char="−"/>
            </a:pPr>
            <a:r>
              <a:rPr lang="en-US" sz="1400" dirty="0"/>
              <a:t>Not Survived (0): 535,508 patients</a:t>
            </a:r>
          </a:p>
          <a:p>
            <a:pPr>
              <a:buFont typeface="Arial" panose="020B0604020202020204" pitchFamily="34" charset="0"/>
              <a:buChar char="•"/>
            </a:pPr>
            <a:endParaRPr lang="en-US" dirty="0"/>
          </a:p>
        </p:txBody>
      </p:sp>
      <p:grpSp>
        <p:nvGrpSpPr>
          <p:cNvPr id="432" name="Google Shape;432;p40">
            <a:extLst>
              <a:ext uri="{FF2B5EF4-FFF2-40B4-BE49-F238E27FC236}">
                <a16:creationId xmlns:a16="http://schemas.microsoft.com/office/drawing/2014/main" id="{9FD974DD-0B33-0948-D621-540258165B77}"/>
              </a:ext>
            </a:extLst>
          </p:cNvPr>
          <p:cNvGrpSpPr/>
          <p:nvPr/>
        </p:nvGrpSpPr>
        <p:grpSpPr>
          <a:xfrm>
            <a:off x="5495738" y="381406"/>
            <a:ext cx="3591010" cy="3570943"/>
            <a:chOff x="5732458" y="318466"/>
            <a:chExt cx="3591010" cy="3570943"/>
          </a:xfrm>
        </p:grpSpPr>
        <p:sp>
          <p:nvSpPr>
            <p:cNvPr id="433" name="Google Shape;433;p40">
              <a:extLst>
                <a:ext uri="{FF2B5EF4-FFF2-40B4-BE49-F238E27FC236}">
                  <a16:creationId xmlns:a16="http://schemas.microsoft.com/office/drawing/2014/main" id="{DC640414-A0E7-88BA-1232-2B08255C2571}"/>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3733DA13-0269-0176-B51B-FEE0B8412D17}"/>
                </a:ext>
              </a:extLst>
            </p:cNvPr>
            <p:cNvSpPr/>
            <p:nvPr/>
          </p:nvSpPr>
          <p:spPr>
            <a:xfrm>
              <a:off x="8403465" y="5058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68B9E53F-F7AB-88A2-B73C-1C9231925CDA}"/>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CCF87954-FE58-131C-FB0E-8A1D8335C988}"/>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2C019324-0C3E-B353-47BB-CF6F2D7348A2}"/>
                </a:ext>
              </a:extLst>
            </p:cNvPr>
            <p:cNvSpPr/>
            <p:nvPr/>
          </p:nvSpPr>
          <p:spPr>
            <a:xfrm>
              <a:off x="7288892" y="9488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4D1F69C1-3684-872C-7239-3091AC4D1F12}"/>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AA9E0142-BA61-8C79-EACE-56F2E48AC667}"/>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95E796D-3267-FC40-17BF-C38F4A899C0C}"/>
              </a:ext>
            </a:extLst>
          </p:cNvPr>
          <p:cNvPicPr>
            <a:picLocks noChangeAspect="1"/>
          </p:cNvPicPr>
          <p:nvPr/>
        </p:nvPicPr>
        <p:blipFill>
          <a:blip r:embed="rId3"/>
          <a:stretch>
            <a:fillRect/>
          </a:stretch>
        </p:blipFill>
        <p:spPr>
          <a:xfrm>
            <a:off x="4975680" y="2325396"/>
            <a:ext cx="4152984" cy="2683717"/>
          </a:xfrm>
          <a:prstGeom prst="rect">
            <a:avLst/>
          </a:prstGeom>
        </p:spPr>
      </p:pic>
    </p:spTree>
    <p:extLst>
      <p:ext uri="{BB962C8B-B14F-4D97-AF65-F5344CB8AC3E}">
        <p14:creationId xmlns:p14="http://schemas.microsoft.com/office/powerpoint/2010/main" val="195961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7EC2B668-65CB-C204-5598-77CAB248A997}"/>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819DA3A4-CD56-2642-A606-B9577AA80155}"/>
              </a:ext>
            </a:extLst>
          </p:cNvPr>
          <p:cNvSpPr txBox="1">
            <a:spLocks noGrp="1"/>
          </p:cNvSpPr>
          <p:nvPr>
            <p:ph type="title"/>
          </p:nvPr>
        </p:nvSpPr>
        <p:spPr>
          <a:xfrm>
            <a:off x="342849" y="-73178"/>
            <a:ext cx="7458572" cy="1550426"/>
          </a:xfrm>
          <a:prstGeom prst="rect">
            <a:avLst/>
          </a:prstGeom>
        </p:spPr>
        <p:txBody>
          <a:bodyPr spcFirstLastPara="1" wrap="square" lIns="91425" tIns="91425" rIns="91425" bIns="91425" anchor="b" anchorCtr="0">
            <a:noAutofit/>
          </a:bodyPr>
          <a:lstStyle/>
          <a:p>
            <a:pPr lvl="0"/>
            <a:r>
              <a:rPr lang="en-IN" sz="4400" dirty="0"/>
              <a:t>Feature Importance: Logistic vs Random Forest</a:t>
            </a:r>
            <a:endParaRPr sz="4400" dirty="0"/>
          </a:p>
        </p:txBody>
      </p:sp>
      <p:grpSp>
        <p:nvGrpSpPr>
          <p:cNvPr id="432" name="Google Shape;432;p40">
            <a:extLst>
              <a:ext uri="{FF2B5EF4-FFF2-40B4-BE49-F238E27FC236}">
                <a16:creationId xmlns:a16="http://schemas.microsoft.com/office/drawing/2014/main" id="{BC1729AF-BFA0-4EF8-7BB6-D0008D35ED3B}"/>
              </a:ext>
            </a:extLst>
          </p:cNvPr>
          <p:cNvGrpSpPr/>
          <p:nvPr/>
        </p:nvGrpSpPr>
        <p:grpSpPr>
          <a:xfrm>
            <a:off x="6036087" y="566340"/>
            <a:ext cx="3107913" cy="4503869"/>
            <a:chOff x="6036087" y="566340"/>
            <a:chExt cx="3107913" cy="4503869"/>
          </a:xfrm>
        </p:grpSpPr>
        <p:sp>
          <p:nvSpPr>
            <p:cNvPr id="433" name="Google Shape;433;p40">
              <a:extLst>
                <a:ext uri="{FF2B5EF4-FFF2-40B4-BE49-F238E27FC236}">
                  <a16:creationId xmlns:a16="http://schemas.microsoft.com/office/drawing/2014/main" id="{453F318D-3593-DAD0-905D-43BF270E0DE8}"/>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632F5889-FFF7-F5EA-8B5A-B840D09C724F}"/>
                </a:ext>
              </a:extLst>
            </p:cNvPr>
            <p:cNvSpPr/>
            <p:nvPr/>
          </p:nvSpPr>
          <p:spPr>
            <a:xfrm>
              <a:off x="8305290" y="566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90C8B09E-A983-B27E-6D90-E9EBB7551FB6}"/>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0C69E229-C733-C609-FACB-A5CAA2646C19}"/>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49DE6930-1BCF-8867-F9BF-AA3A310AEF9E}"/>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72CBE505-3023-5432-E953-40D573F3747C}"/>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B93858CA-04AD-1E06-80A6-CA25685016FD}"/>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656D5BFF-FC95-DF9C-28AF-3D8B3085C7BF}"/>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44F21D92-5EE2-80E6-1B3F-430112A1F699}"/>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694F985E-101C-1433-F5BF-4E5467CC0B2B}"/>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5A2AF59C-D794-C588-CA0B-FAED21CAB925}"/>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68AD54DF-B346-1841-8090-ED8DD7BB7A49}"/>
              </a:ext>
            </a:extLst>
          </p:cNvPr>
          <p:cNvPicPr>
            <a:picLocks noChangeAspect="1"/>
          </p:cNvPicPr>
          <p:nvPr/>
        </p:nvPicPr>
        <p:blipFill>
          <a:blip r:embed="rId3"/>
          <a:stretch>
            <a:fillRect/>
          </a:stretch>
        </p:blipFill>
        <p:spPr>
          <a:xfrm>
            <a:off x="4487517" y="1378891"/>
            <a:ext cx="4389453" cy="2596122"/>
          </a:xfrm>
          <a:prstGeom prst="rect">
            <a:avLst/>
          </a:prstGeom>
        </p:spPr>
      </p:pic>
      <p:pic>
        <p:nvPicPr>
          <p:cNvPr id="12" name="Picture 11">
            <a:extLst>
              <a:ext uri="{FF2B5EF4-FFF2-40B4-BE49-F238E27FC236}">
                <a16:creationId xmlns:a16="http://schemas.microsoft.com/office/drawing/2014/main" id="{A61A67C6-53F4-B4C8-C1F1-FAF2EFFA68DB}"/>
              </a:ext>
            </a:extLst>
          </p:cNvPr>
          <p:cNvPicPr>
            <a:picLocks noChangeAspect="1"/>
          </p:cNvPicPr>
          <p:nvPr/>
        </p:nvPicPr>
        <p:blipFill>
          <a:blip r:embed="rId4"/>
          <a:stretch>
            <a:fillRect/>
          </a:stretch>
        </p:blipFill>
        <p:spPr>
          <a:xfrm>
            <a:off x="239060" y="1452058"/>
            <a:ext cx="4279815" cy="2558126"/>
          </a:xfrm>
          <a:prstGeom prst="rect">
            <a:avLst/>
          </a:prstGeom>
        </p:spPr>
      </p:pic>
    </p:spTree>
    <p:extLst>
      <p:ext uri="{BB962C8B-B14F-4D97-AF65-F5344CB8AC3E}">
        <p14:creationId xmlns:p14="http://schemas.microsoft.com/office/powerpoint/2010/main" val="50759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6FEE2FDA-76D5-D600-FADF-FEFF3F59E590}"/>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E66F10BB-7B06-9963-A90B-C39844415869}"/>
              </a:ext>
            </a:extLst>
          </p:cNvPr>
          <p:cNvSpPr txBox="1">
            <a:spLocks noGrp="1"/>
          </p:cNvSpPr>
          <p:nvPr>
            <p:ph type="title"/>
          </p:nvPr>
        </p:nvSpPr>
        <p:spPr>
          <a:xfrm>
            <a:off x="345074" y="330023"/>
            <a:ext cx="4344300" cy="1550426"/>
          </a:xfrm>
          <a:prstGeom prst="rect">
            <a:avLst/>
          </a:prstGeom>
        </p:spPr>
        <p:txBody>
          <a:bodyPr spcFirstLastPara="1" wrap="square" lIns="91425" tIns="91425" rIns="91425" bIns="91425" anchor="b" anchorCtr="0">
            <a:noAutofit/>
          </a:bodyPr>
          <a:lstStyle/>
          <a:p>
            <a:pPr lvl="0"/>
            <a:r>
              <a:rPr lang="en-US" sz="4400" dirty="0"/>
              <a:t>Final Feature</a:t>
            </a:r>
            <a:br>
              <a:rPr lang="en-US" sz="4400" dirty="0"/>
            </a:br>
            <a:endParaRPr sz="4400" dirty="0"/>
          </a:p>
        </p:txBody>
      </p:sp>
      <p:grpSp>
        <p:nvGrpSpPr>
          <p:cNvPr id="432" name="Google Shape;432;p40">
            <a:extLst>
              <a:ext uri="{FF2B5EF4-FFF2-40B4-BE49-F238E27FC236}">
                <a16:creationId xmlns:a16="http://schemas.microsoft.com/office/drawing/2014/main" id="{44D73E18-DB6A-DDA5-AEAE-5D7754972392}"/>
              </a:ext>
            </a:extLst>
          </p:cNvPr>
          <p:cNvGrpSpPr/>
          <p:nvPr/>
        </p:nvGrpSpPr>
        <p:grpSpPr>
          <a:xfrm>
            <a:off x="5346618" y="608953"/>
            <a:ext cx="4218588" cy="5528740"/>
            <a:chOff x="5104880" y="318466"/>
            <a:chExt cx="4218588" cy="5528740"/>
          </a:xfrm>
        </p:grpSpPr>
        <p:sp>
          <p:nvSpPr>
            <p:cNvPr id="433" name="Google Shape;433;p40">
              <a:extLst>
                <a:ext uri="{FF2B5EF4-FFF2-40B4-BE49-F238E27FC236}">
                  <a16:creationId xmlns:a16="http://schemas.microsoft.com/office/drawing/2014/main" id="{E7731707-4D70-767F-C1BE-2A0591D8277F}"/>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AE2BF0D8-06C8-D1E0-6161-C3F0338D5EE0}"/>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888EEB4C-1892-8BBD-F53B-0FE7352C4F7F}"/>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6983DE00-A26E-9D0D-0440-9451DBA462BE}"/>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20FCE076-3648-4568-4D7F-8E2A48D3AF08}"/>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0">
              <a:extLst>
                <a:ext uri="{FF2B5EF4-FFF2-40B4-BE49-F238E27FC236}">
                  <a16:creationId xmlns:a16="http://schemas.microsoft.com/office/drawing/2014/main" id="{8CF36260-B277-0D75-054C-107D48F3F88E}"/>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DB1C5940-D603-E5F5-D198-3CEABC4D46B2}"/>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E0BCD8C7-EF53-A3E7-E1EC-D7E864395749}"/>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B97040C2-A9F6-C8EE-2D7E-530E60E6D55C}"/>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2CBEE232-1ACA-E629-53F5-83B572875F98}"/>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134D0EA1-C0EF-9D9A-75E7-EB57BCC26E60}"/>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3D4E4C29-24B9-8862-31AD-A1D31D1D8F8C}"/>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2CF99DCF-0F23-9242-F944-028F1A833280}"/>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31AC1392-802B-1DB3-1261-CF9924437154}"/>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E6D9A08E-411F-2E3A-9469-0B1A61640F52}"/>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3201620-EBED-0D7F-9796-00BB18A1E1DB}"/>
              </a:ext>
            </a:extLst>
          </p:cNvPr>
          <p:cNvPicPr>
            <a:picLocks noChangeAspect="1"/>
          </p:cNvPicPr>
          <p:nvPr/>
        </p:nvPicPr>
        <p:blipFill>
          <a:blip r:embed="rId3"/>
          <a:stretch>
            <a:fillRect/>
          </a:stretch>
        </p:blipFill>
        <p:spPr>
          <a:xfrm>
            <a:off x="244094" y="1422714"/>
            <a:ext cx="6801371" cy="1717912"/>
          </a:xfrm>
          <a:prstGeom prst="rect">
            <a:avLst/>
          </a:prstGeom>
        </p:spPr>
      </p:pic>
    </p:spTree>
    <p:extLst>
      <p:ext uri="{BB962C8B-B14F-4D97-AF65-F5344CB8AC3E}">
        <p14:creationId xmlns:p14="http://schemas.microsoft.com/office/powerpoint/2010/main" val="357040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6E7E94B7-9804-88CC-8722-D15E72205511}"/>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1282FC4F-8F2A-ED9C-2F6D-36C221D53DF9}"/>
              </a:ext>
            </a:extLst>
          </p:cNvPr>
          <p:cNvSpPr txBox="1">
            <a:spLocks noGrp="1"/>
          </p:cNvSpPr>
          <p:nvPr>
            <p:ph type="title"/>
          </p:nvPr>
        </p:nvSpPr>
        <p:spPr>
          <a:xfrm>
            <a:off x="329448" y="205593"/>
            <a:ext cx="5225848" cy="806213"/>
          </a:xfrm>
          <a:prstGeom prst="rect">
            <a:avLst/>
          </a:prstGeom>
        </p:spPr>
        <p:txBody>
          <a:bodyPr spcFirstLastPara="1" wrap="square" lIns="91425" tIns="91425" rIns="91425" bIns="91425" anchor="b" anchorCtr="0">
            <a:noAutofit/>
          </a:bodyPr>
          <a:lstStyle/>
          <a:p>
            <a:pPr lvl="0"/>
            <a:r>
              <a:rPr lang="en-US" sz="4400" dirty="0"/>
              <a:t>Logistic Regression</a:t>
            </a:r>
            <a:endParaRPr sz="4400" dirty="0"/>
          </a:p>
        </p:txBody>
      </p:sp>
      <p:sp>
        <p:nvSpPr>
          <p:cNvPr id="431" name="Google Shape;431;p40">
            <a:extLst>
              <a:ext uri="{FF2B5EF4-FFF2-40B4-BE49-F238E27FC236}">
                <a16:creationId xmlns:a16="http://schemas.microsoft.com/office/drawing/2014/main" id="{39533826-306F-4EAC-5D38-39E4B62C2309}"/>
              </a:ext>
            </a:extLst>
          </p:cNvPr>
          <p:cNvSpPr txBox="1">
            <a:spLocks noGrp="1"/>
          </p:cNvSpPr>
          <p:nvPr>
            <p:ph type="subTitle" idx="1"/>
          </p:nvPr>
        </p:nvSpPr>
        <p:spPr>
          <a:xfrm>
            <a:off x="234332" y="1033770"/>
            <a:ext cx="4768700" cy="3188185"/>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The model correctly predicted </a:t>
            </a:r>
            <a:r>
              <a:rPr lang="en-US" sz="1400" b="1" dirty="0"/>
              <a:t>52,662</a:t>
            </a:r>
            <a:r>
              <a:rPr lang="en-US" sz="1400" dirty="0"/>
              <a:t> true survivors, resulting in a high recall of </a:t>
            </a:r>
            <a:r>
              <a:rPr lang="en-US" sz="1400" b="1" dirty="0"/>
              <a:t>0.79</a:t>
            </a:r>
            <a:r>
              <a:rPr lang="en-US" sz="1400" dirty="0"/>
              <a:t> for the positive class.</a:t>
            </a:r>
          </a:p>
          <a:p>
            <a:pPr>
              <a:buFont typeface="Wingdings" panose="05000000000000000000" pitchFamily="2" charset="2"/>
              <a:buChar char="q"/>
            </a:pPr>
            <a:r>
              <a:rPr lang="en-US" sz="1400" dirty="0"/>
              <a:t>However, </a:t>
            </a:r>
            <a:r>
              <a:rPr lang="en-US" sz="1400" b="1" dirty="0"/>
              <a:t>41,530</a:t>
            </a:r>
            <a:r>
              <a:rPr lang="en-US" sz="1400" dirty="0"/>
              <a:t> non-survivors were incorrectly predicted to survive  lowering the precision to 0.56.</a:t>
            </a:r>
          </a:p>
          <a:p>
            <a:pPr>
              <a:buFont typeface="Wingdings" panose="05000000000000000000" pitchFamily="2" charset="2"/>
              <a:buChar char="q"/>
            </a:pPr>
            <a:r>
              <a:rPr lang="en-US" sz="1400" dirty="0"/>
              <a:t>The model achieved an AUC score of </a:t>
            </a:r>
            <a:r>
              <a:rPr lang="en-US" sz="1400" b="1" dirty="0"/>
              <a:t>0.77</a:t>
            </a:r>
            <a:r>
              <a:rPr lang="en-US" sz="1400" dirty="0"/>
              <a:t>, indicating good but not perfect separation between the classes</a:t>
            </a:r>
            <a:br>
              <a:rPr lang="en-US" sz="1400" dirty="0"/>
            </a:br>
            <a:endParaRPr lang="en-US" sz="1400" dirty="0"/>
          </a:p>
        </p:txBody>
      </p:sp>
      <p:grpSp>
        <p:nvGrpSpPr>
          <p:cNvPr id="432" name="Google Shape;432;p40">
            <a:extLst>
              <a:ext uri="{FF2B5EF4-FFF2-40B4-BE49-F238E27FC236}">
                <a16:creationId xmlns:a16="http://schemas.microsoft.com/office/drawing/2014/main" id="{1A086F85-48CA-9677-9F36-93DBB2B211C6}"/>
              </a:ext>
            </a:extLst>
          </p:cNvPr>
          <p:cNvGrpSpPr/>
          <p:nvPr/>
        </p:nvGrpSpPr>
        <p:grpSpPr>
          <a:xfrm>
            <a:off x="5495738" y="937468"/>
            <a:ext cx="3591010" cy="4055796"/>
            <a:chOff x="5732458" y="874528"/>
            <a:chExt cx="3591010" cy="4055796"/>
          </a:xfrm>
        </p:grpSpPr>
        <p:sp>
          <p:nvSpPr>
            <p:cNvPr id="433" name="Google Shape;433;p40">
              <a:extLst>
                <a:ext uri="{FF2B5EF4-FFF2-40B4-BE49-F238E27FC236}">
                  <a16:creationId xmlns:a16="http://schemas.microsoft.com/office/drawing/2014/main" id="{77555E51-138F-F185-074A-B63DEA24E8F1}"/>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2D740B06-3ED4-CFD1-3D72-728C69380EC8}"/>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9FE6CD13-8829-4C99-1DA5-42D85172B4C2}"/>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601156D0-7C4C-E9DE-9204-DBCF58249A06}"/>
                </a:ext>
              </a:extLst>
            </p:cNvPr>
            <p:cNvSpPr/>
            <p:nvPr/>
          </p:nvSpPr>
          <p:spPr>
            <a:xfrm>
              <a:off x="7288892" y="9488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842A4DC2-D355-7DC9-5594-AEE4F93AE1B3}"/>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5B560013-8C3A-A26A-0172-B65292805D09}"/>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F9D6737B-1C00-4F9A-A0DB-81ABD6B9AC47}"/>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B199EB71-186A-1FFE-ECCF-F4470C812E01}"/>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35F8CA1D-871B-59A8-81FE-922F47CAF877}"/>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71BE0A1A-B1E1-3485-4C2B-2E56444EB14F}"/>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8D7DFC9A-B969-C394-0E24-A0A4A812BFF4}"/>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3931C92-46FE-E786-4305-6F9A1C7959D2}"/>
              </a:ext>
            </a:extLst>
          </p:cNvPr>
          <p:cNvPicPr>
            <a:picLocks noChangeAspect="1"/>
          </p:cNvPicPr>
          <p:nvPr/>
        </p:nvPicPr>
        <p:blipFill>
          <a:blip r:embed="rId3"/>
          <a:stretch>
            <a:fillRect/>
          </a:stretch>
        </p:blipFill>
        <p:spPr>
          <a:xfrm>
            <a:off x="5141577" y="949149"/>
            <a:ext cx="4002423" cy="4131694"/>
          </a:xfrm>
          <a:prstGeom prst="rect">
            <a:avLst/>
          </a:prstGeom>
        </p:spPr>
      </p:pic>
    </p:spTree>
    <p:extLst>
      <p:ext uri="{BB962C8B-B14F-4D97-AF65-F5344CB8AC3E}">
        <p14:creationId xmlns:p14="http://schemas.microsoft.com/office/powerpoint/2010/main" val="233863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F67D8784-4DDB-D4B1-EF14-8B7E3E33FB6B}"/>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3E530668-5055-45CE-4C58-33646BF314CB}"/>
              </a:ext>
            </a:extLst>
          </p:cNvPr>
          <p:cNvSpPr txBox="1">
            <a:spLocks noGrp="1"/>
          </p:cNvSpPr>
          <p:nvPr>
            <p:ph type="title"/>
          </p:nvPr>
        </p:nvSpPr>
        <p:spPr>
          <a:xfrm>
            <a:off x="329448" y="205593"/>
            <a:ext cx="5225848" cy="806213"/>
          </a:xfrm>
          <a:prstGeom prst="rect">
            <a:avLst/>
          </a:prstGeom>
        </p:spPr>
        <p:txBody>
          <a:bodyPr spcFirstLastPara="1" wrap="square" lIns="91425" tIns="91425" rIns="91425" bIns="91425" anchor="b" anchorCtr="0">
            <a:noAutofit/>
          </a:bodyPr>
          <a:lstStyle/>
          <a:p>
            <a:pPr lvl="0"/>
            <a:r>
              <a:rPr lang="en-US" sz="4400" dirty="0"/>
              <a:t>Random Forest</a:t>
            </a:r>
            <a:endParaRPr sz="4400" dirty="0"/>
          </a:p>
        </p:txBody>
      </p:sp>
      <p:sp>
        <p:nvSpPr>
          <p:cNvPr id="431" name="Google Shape;431;p40">
            <a:extLst>
              <a:ext uri="{FF2B5EF4-FFF2-40B4-BE49-F238E27FC236}">
                <a16:creationId xmlns:a16="http://schemas.microsoft.com/office/drawing/2014/main" id="{3398B27E-86D8-D1D3-E437-D0256686A773}"/>
              </a:ext>
            </a:extLst>
          </p:cNvPr>
          <p:cNvSpPr txBox="1">
            <a:spLocks noGrp="1"/>
          </p:cNvSpPr>
          <p:nvPr>
            <p:ph type="subTitle" idx="1"/>
          </p:nvPr>
        </p:nvSpPr>
        <p:spPr>
          <a:xfrm>
            <a:off x="234332" y="1033771"/>
            <a:ext cx="5318408" cy="2991372"/>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The model correctly predicted </a:t>
            </a:r>
            <a:r>
              <a:rPr lang="en-US" sz="1400" b="1" dirty="0"/>
              <a:t>48,757</a:t>
            </a:r>
            <a:r>
              <a:rPr lang="en-US" sz="1400" dirty="0"/>
              <a:t> true survivors, yielding a recall of </a:t>
            </a:r>
            <a:r>
              <a:rPr lang="en-US" sz="1400" b="1" dirty="0"/>
              <a:t>0.74</a:t>
            </a:r>
            <a:r>
              <a:rPr lang="en-US" sz="1400" dirty="0"/>
              <a:t>, which indicates it correctly identified </a:t>
            </a:r>
            <a:r>
              <a:rPr lang="en-US" sz="1400" b="1" dirty="0"/>
              <a:t>74% </a:t>
            </a:r>
            <a:r>
              <a:rPr lang="en-US" sz="1400" dirty="0"/>
              <a:t>of all actual survivors.</a:t>
            </a:r>
          </a:p>
          <a:p>
            <a:pPr>
              <a:buFont typeface="Wingdings" panose="05000000000000000000" pitchFamily="2" charset="2"/>
              <a:buChar char="q"/>
            </a:pPr>
            <a:r>
              <a:rPr lang="en-US" sz="1400" dirty="0"/>
              <a:t>It misclassified </a:t>
            </a:r>
            <a:r>
              <a:rPr lang="en-US" sz="1400" b="1" dirty="0"/>
              <a:t>21,272</a:t>
            </a:r>
            <a:r>
              <a:rPr lang="en-US" sz="1400" dirty="0"/>
              <a:t> non-survivors as survivors, resulting in a precision of </a:t>
            </a:r>
            <a:r>
              <a:rPr lang="en-US" sz="1400" b="1" dirty="0"/>
              <a:t>0.70</a:t>
            </a:r>
            <a:r>
              <a:rPr lang="en-US" sz="1400" dirty="0"/>
              <a:t> — a tradeoff between false alarms and correct survivor detection.</a:t>
            </a:r>
          </a:p>
          <a:p>
            <a:pPr>
              <a:buFont typeface="Wingdings" panose="05000000000000000000" pitchFamily="2" charset="2"/>
              <a:buChar char="q"/>
            </a:pPr>
            <a:r>
              <a:rPr lang="en-US" sz="1400" dirty="0"/>
              <a:t>The overall accuracy was </a:t>
            </a:r>
            <a:r>
              <a:rPr lang="en-US" sz="1400" b="1" dirty="0"/>
              <a:t>77.6% ,</a:t>
            </a:r>
            <a:r>
              <a:rPr lang="en-US" sz="1400" dirty="0"/>
              <a:t>and the AUC score was 0.86, reflecting strong model discrimination.</a:t>
            </a:r>
          </a:p>
          <a:p>
            <a:pPr>
              <a:buFont typeface="Wingdings" panose="05000000000000000000" pitchFamily="2" charset="2"/>
              <a:buChar char="q"/>
            </a:pPr>
            <a:r>
              <a:rPr lang="en-US" sz="1400" dirty="0"/>
              <a:t>The F1 score of </a:t>
            </a:r>
            <a:r>
              <a:rPr lang="en-US" sz="1400" b="1" dirty="0"/>
              <a:t>0.72</a:t>
            </a:r>
            <a:r>
              <a:rPr lang="en-US" sz="1400" dirty="0"/>
              <a:t> confirms a solid balance between recall and precision.</a:t>
            </a:r>
            <a:br>
              <a:rPr lang="en-US" dirty="0"/>
            </a:br>
            <a:endParaRPr lang="en-US" dirty="0"/>
          </a:p>
        </p:txBody>
      </p:sp>
      <p:grpSp>
        <p:nvGrpSpPr>
          <p:cNvPr id="432" name="Google Shape;432;p40">
            <a:extLst>
              <a:ext uri="{FF2B5EF4-FFF2-40B4-BE49-F238E27FC236}">
                <a16:creationId xmlns:a16="http://schemas.microsoft.com/office/drawing/2014/main" id="{9790B5E6-00CD-B55D-BEB5-754E6711968E}"/>
              </a:ext>
            </a:extLst>
          </p:cNvPr>
          <p:cNvGrpSpPr/>
          <p:nvPr/>
        </p:nvGrpSpPr>
        <p:grpSpPr>
          <a:xfrm>
            <a:off x="5799367" y="568814"/>
            <a:ext cx="3287381" cy="4564335"/>
            <a:chOff x="6036087" y="505874"/>
            <a:chExt cx="3287381" cy="4564335"/>
          </a:xfrm>
        </p:grpSpPr>
        <p:sp>
          <p:nvSpPr>
            <p:cNvPr id="433" name="Google Shape;433;p40">
              <a:extLst>
                <a:ext uri="{FF2B5EF4-FFF2-40B4-BE49-F238E27FC236}">
                  <a16:creationId xmlns:a16="http://schemas.microsoft.com/office/drawing/2014/main" id="{CB645318-9388-6076-C462-FA2C43CAEA87}"/>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2A60911E-4BFC-7943-BC70-187A776CFD6D}"/>
                </a:ext>
              </a:extLst>
            </p:cNvPr>
            <p:cNvSpPr/>
            <p:nvPr/>
          </p:nvSpPr>
          <p:spPr>
            <a:xfrm>
              <a:off x="8403465" y="5058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D0A696D5-75E3-F3C9-BD1D-BCBE6A71A9BF}"/>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F505957F-2843-88AF-E37B-35E2EB7CFDDF}"/>
                </a:ext>
              </a:extLst>
            </p:cNvPr>
            <p:cNvSpPr/>
            <p:nvPr/>
          </p:nvSpPr>
          <p:spPr>
            <a:xfrm>
              <a:off x="7288892" y="9488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E62DB542-D7D2-ADD1-51FF-091BCFCA8294}"/>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A8966B59-B451-1CEC-9BC2-0A249DD0A008}"/>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CBA4FC01-1A0F-B976-C6F2-00564B140B7F}"/>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196FD911-8A24-3B89-2DEA-C208F3EE26F7}"/>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94390C3C-2757-F07C-5229-F5884BB66C48}"/>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181E2726-83E9-6235-7B9E-8279A3F7C61E}"/>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DD5ED486-66F9-8942-DF27-66EB34362592}"/>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14960181-0B6A-145A-ABAA-FF09C2628035}"/>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7271E08-2E49-8A5F-214E-8C61200144EA}"/>
              </a:ext>
            </a:extLst>
          </p:cNvPr>
          <p:cNvPicPr>
            <a:picLocks noChangeAspect="1"/>
          </p:cNvPicPr>
          <p:nvPr/>
        </p:nvPicPr>
        <p:blipFill>
          <a:blip r:embed="rId3"/>
          <a:stretch>
            <a:fillRect/>
          </a:stretch>
        </p:blipFill>
        <p:spPr>
          <a:xfrm>
            <a:off x="5682674" y="460844"/>
            <a:ext cx="3404074" cy="2070045"/>
          </a:xfrm>
          <a:prstGeom prst="rect">
            <a:avLst/>
          </a:prstGeom>
        </p:spPr>
      </p:pic>
      <p:pic>
        <p:nvPicPr>
          <p:cNvPr id="5" name="Picture 4">
            <a:extLst>
              <a:ext uri="{FF2B5EF4-FFF2-40B4-BE49-F238E27FC236}">
                <a16:creationId xmlns:a16="http://schemas.microsoft.com/office/drawing/2014/main" id="{13700851-0284-7872-9224-E3FFC3DAD2AA}"/>
              </a:ext>
            </a:extLst>
          </p:cNvPr>
          <p:cNvPicPr>
            <a:picLocks noChangeAspect="1"/>
          </p:cNvPicPr>
          <p:nvPr/>
        </p:nvPicPr>
        <p:blipFill>
          <a:blip r:embed="rId4"/>
          <a:stretch>
            <a:fillRect/>
          </a:stretch>
        </p:blipFill>
        <p:spPr>
          <a:xfrm>
            <a:off x="5752854" y="2514724"/>
            <a:ext cx="3404074" cy="2626569"/>
          </a:xfrm>
          <a:prstGeom prst="rect">
            <a:avLst/>
          </a:prstGeom>
        </p:spPr>
      </p:pic>
    </p:spTree>
    <p:extLst>
      <p:ext uri="{BB962C8B-B14F-4D97-AF65-F5344CB8AC3E}">
        <p14:creationId xmlns:p14="http://schemas.microsoft.com/office/powerpoint/2010/main" val="45674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5E5DD1D9-C110-455F-CF98-0E87210249E3}"/>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B41BFE67-EA82-8C1D-2C86-A91F58C6EB1C}"/>
              </a:ext>
            </a:extLst>
          </p:cNvPr>
          <p:cNvSpPr txBox="1">
            <a:spLocks noGrp="1"/>
          </p:cNvSpPr>
          <p:nvPr>
            <p:ph type="title"/>
          </p:nvPr>
        </p:nvSpPr>
        <p:spPr>
          <a:xfrm>
            <a:off x="295068" y="169827"/>
            <a:ext cx="4344300" cy="923186"/>
          </a:xfrm>
          <a:prstGeom prst="rect">
            <a:avLst/>
          </a:prstGeom>
        </p:spPr>
        <p:txBody>
          <a:bodyPr spcFirstLastPara="1" wrap="square" lIns="91425" tIns="91425" rIns="91425" bIns="91425" anchor="b" anchorCtr="0">
            <a:noAutofit/>
          </a:bodyPr>
          <a:lstStyle/>
          <a:p>
            <a:pPr lvl="0"/>
            <a:r>
              <a:rPr lang="en-US" sz="4400" dirty="0"/>
              <a:t>CatBoost</a:t>
            </a:r>
            <a:endParaRPr sz="4400" dirty="0"/>
          </a:p>
        </p:txBody>
      </p:sp>
      <p:grpSp>
        <p:nvGrpSpPr>
          <p:cNvPr id="432" name="Google Shape;432;p40">
            <a:extLst>
              <a:ext uri="{FF2B5EF4-FFF2-40B4-BE49-F238E27FC236}">
                <a16:creationId xmlns:a16="http://schemas.microsoft.com/office/drawing/2014/main" id="{FC4D4EE6-A44C-BF19-1E4D-86DB36CB976D}"/>
              </a:ext>
            </a:extLst>
          </p:cNvPr>
          <p:cNvGrpSpPr/>
          <p:nvPr/>
        </p:nvGrpSpPr>
        <p:grpSpPr>
          <a:xfrm>
            <a:off x="6277825" y="608953"/>
            <a:ext cx="2840883" cy="4165145"/>
            <a:chOff x="6036087" y="318466"/>
            <a:chExt cx="2840883" cy="4165145"/>
          </a:xfrm>
        </p:grpSpPr>
        <p:sp>
          <p:nvSpPr>
            <p:cNvPr id="433" name="Google Shape;433;p40">
              <a:extLst>
                <a:ext uri="{FF2B5EF4-FFF2-40B4-BE49-F238E27FC236}">
                  <a16:creationId xmlns:a16="http://schemas.microsoft.com/office/drawing/2014/main" id="{7A6BACB7-4C10-2CB3-2C82-91FBA6AD9B22}"/>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A64F0C4B-D4EF-A39C-2CAD-A86A01885A47}"/>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C90CC56E-1B8F-D762-50E4-E951A2882870}"/>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BB90B185-98AF-D896-ED8B-74BFA8AC5811}"/>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E13CA94E-E550-CFD2-21B1-3A63389814A7}"/>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521B07E9-EECB-D528-DA97-9A5F2319A1E1}"/>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89C09A15-9673-C5E3-3970-2A279B3EEC6C}"/>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28FAC480-270A-3E42-C604-4309864D5F4F}"/>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68D36B0D-ACF4-D9CC-2634-98DAC57024E0}"/>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CF52D8A-06D4-AC32-D06A-EF1E4514C471}"/>
              </a:ext>
            </a:extLst>
          </p:cNvPr>
          <p:cNvPicPr>
            <a:picLocks noChangeAspect="1"/>
          </p:cNvPicPr>
          <p:nvPr/>
        </p:nvPicPr>
        <p:blipFill>
          <a:blip r:embed="rId3"/>
          <a:stretch>
            <a:fillRect/>
          </a:stretch>
        </p:blipFill>
        <p:spPr>
          <a:xfrm>
            <a:off x="5429250" y="501416"/>
            <a:ext cx="3714750" cy="2202115"/>
          </a:xfrm>
          <a:prstGeom prst="rect">
            <a:avLst/>
          </a:prstGeom>
        </p:spPr>
      </p:pic>
      <p:pic>
        <p:nvPicPr>
          <p:cNvPr id="6" name="Picture 5">
            <a:extLst>
              <a:ext uri="{FF2B5EF4-FFF2-40B4-BE49-F238E27FC236}">
                <a16:creationId xmlns:a16="http://schemas.microsoft.com/office/drawing/2014/main" id="{29F68461-7F35-A4C2-09A0-86B397E8CEF1}"/>
              </a:ext>
            </a:extLst>
          </p:cNvPr>
          <p:cNvPicPr>
            <a:picLocks noChangeAspect="1"/>
          </p:cNvPicPr>
          <p:nvPr/>
        </p:nvPicPr>
        <p:blipFill>
          <a:blip r:embed="rId4"/>
          <a:stretch>
            <a:fillRect/>
          </a:stretch>
        </p:blipFill>
        <p:spPr>
          <a:xfrm>
            <a:off x="5293519" y="2700562"/>
            <a:ext cx="3850481" cy="2455862"/>
          </a:xfrm>
          <a:prstGeom prst="rect">
            <a:avLst/>
          </a:prstGeom>
        </p:spPr>
      </p:pic>
      <p:sp>
        <p:nvSpPr>
          <p:cNvPr id="9" name="Google Shape;431;p40">
            <a:extLst>
              <a:ext uri="{FF2B5EF4-FFF2-40B4-BE49-F238E27FC236}">
                <a16:creationId xmlns:a16="http://schemas.microsoft.com/office/drawing/2014/main" id="{819E8F98-DBC1-CFE4-EB76-31E77439D277}"/>
              </a:ext>
            </a:extLst>
          </p:cNvPr>
          <p:cNvSpPr txBox="1">
            <a:spLocks noGrp="1"/>
          </p:cNvSpPr>
          <p:nvPr>
            <p:ph type="subTitle" idx="1"/>
          </p:nvPr>
        </p:nvSpPr>
        <p:spPr>
          <a:xfrm>
            <a:off x="234332" y="1033771"/>
            <a:ext cx="5093807" cy="2991372"/>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The model correctly predicted </a:t>
            </a:r>
            <a:r>
              <a:rPr lang="en-US" sz="1400" b="1" dirty="0"/>
              <a:t>52,107</a:t>
            </a:r>
            <a:r>
              <a:rPr lang="en-US" sz="1400" dirty="0"/>
              <a:t> true survivors, yielding a recall of </a:t>
            </a:r>
            <a:r>
              <a:rPr lang="en-US" sz="1400" b="1" dirty="0"/>
              <a:t>0.79</a:t>
            </a:r>
            <a:r>
              <a:rPr lang="en-US" sz="1400" dirty="0"/>
              <a:t>, which reflects strong sensitivity to the positive class (survivors).</a:t>
            </a:r>
          </a:p>
          <a:p>
            <a:pPr>
              <a:buFont typeface="Wingdings" panose="05000000000000000000" pitchFamily="2" charset="2"/>
              <a:buChar char="q"/>
            </a:pPr>
            <a:r>
              <a:rPr lang="en-US" sz="1400" dirty="0"/>
              <a:t>It misclassified </a:t>
            </a:r>
            <a:r>
              <a:rPr lang="en-US" sz="1400" b="1" dirty="0"/>
              <a:t>19,980</a:t>
            </a:r>
            <a:r>
              <a:rPr lang="en-US" sz="1400" dirty="0"/>
              <a:t> non-survivors as survivors, resulting in a precision of </a:t>
            </a:r>
            <a:r>
              <a:rPr lang="en-US" sz="1400" b="1" dirty="0"/>
              <a:t>0.72</a:t>
            </a:r>
            <a:r>
              <a:rPr lang="en-US" sz="1400" dirty="0"/>
              <a:t> — a solid tradeoff between false positives and true positives.</a:t>
            </a:r>
          </a:p>
          <a:p>
            <a:pPr>
              <a:buFont typeface="Wingdings" panose="05000000000000000000" pitchFamily="2" charset="2"/>
              <a:buChar char="q"/>
            </a:pPr>
            <a:r>
              <a:rPr lang="en-US" sz="1400" dirty="0"/>
              <a:t>The accuracy of </a:t>
            </a:r>
            <a:r>
              <a:rPr lang="en-US" sz="1400" b="1" dirty="0"/>
              <a:t>80.3% </a:t>
            </a:r>
            <a:r>
              <a:rPr lang="en-US" sz="1400" dirty="0"/>
              <a:t>and a strong AUC score of </a:t>
            </a:r>
            <a:r>
              <a:rPr lang="en-US" sz="1400" b="1" dirty="0"/>
              <a:t>0.8910</a:t>
            </a:r>
            <a:r>
              <a:rPr lang="en-US" sz="1400" dirty="0"/>
              <a:t> indicate very good overall discrimination.</a:t>
            </a:r>
          </a:p>
          <a:p>
            <a:pPr>
              <a:buFont typeface="Wingdings" panose="05000000000000000000" pitchFamily="2" charset="2"/>
              <a:buChar char="q"/>
            </a:pPr>
            <a:r>
              <a:rPr lang="en-US" sz="1400" dirty="0"/>
              <a:t>The F1 score of </a:t>
            </a:r>
            <a:r>
              <a:rPr lang="en-US" sz="1400" b="1" dirty="0"/>
              <a:t>0.7534</a:t>
            </a:r>
            <a:r>
              <a:rPr lang="en-US" sz="1400" dirty="0"/>
              <a:t> confirms a solid balance between recall and precision for survivor prediction.</a:t>
            </a:r>
            <a:br>
              <a:rPr lang="en-US" sz="1400" dirty="0"/>
            </a:br>
            <a:endParaRPr lang="en-US" sz="1400" dirty="0"/>
          </a:p>
        </p:txBody>
      </p:sp>
    </p:spTree>
    <p:extLst>
      <p:ext uri="{BB962C8B-B14F-4D97-AF65-F5344CB8AC3E}">
        <p14:creationId xmlns:p14="http://schemas.microsoft.com/office/powerpoint/2010/main" val="418881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0F26B4DC-ED1B-08FE-1D8E-6D06701066CC}"/>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02D3BF94-3BCC-6FCD-7363-EDAEA5E3B1AE}"/>
              </a:ext>
            </a:extLst>
          </p:cNvPr>
          <p:cNvSpPr txBox="1">
            <a:spLocks noGrp="1"/>
          </p:cNvSpPr>
          <p:nvPr>
            <p:ph type="title"/>
          </p:nvPr>
        </p:nvSpPr>
        <p:spPr>
          <a:xfrm>
            <a:off x="227700" y="124892"/>
            <a:ext cx="4344300" cy="968121"/>
          </a:xfrm>
          <a:prstGeom prst="rect">
            <a:avLst/>
          </a:prstGeom>
        </p:spPr>
        <p:txBody>
          <a:bodyPr spcFirstLastPara="1" wrap="square" lIns="91425" tIns="91425" rIns="91425" bIns="91425" anchor="b" anchorCtr="0">
            <a:noAutofit/>
          </a:bodyPr>
          <a:lstStyle/>
          <a:p>
            <a:pPr lvl="0"/>
            <a:r>
              <a:rPr lang="en-US" sz="4400" dirty="0"/>
              <a:t>LightGBM</a:t>
            </a:r>
            <a:endParaRPr sz="4400" dirty="0"/>
          </a:p>
        </p:txBody>
      </p:sp>
      <p:grpSp>
        <p:nvGrpSpPr>
          <p:cNvPr id="432" name="Google Shape;432;p40">
            <a:extLst>
              <a:ext uri="{FF2B5EF4-FFF2-40B4-BE49-F238E27FC236}">
                <a16:creationId xmlns:a16="http://schemas.microsoft.com/office/drawing/2014/main" id="{8726D96D-F075-C017-B97D-1A88894C401E}"/>
              </a:ext>
            </a:extLst>
          </p:cNvPr>
          <p:cNvGrpSpPr/>
          <p:nvPr/>
        </p:nvGrpSpPr>
        <p:grpSpPr>
          <a:xfrm>
            <a:off x="6277825" y="608953"/>
            <a:ext cx="2840883" cy="4165145"/>
            <a:chOff x="6036087" y="318466"/>
            <a:chExt cx="2840883" cy="4165145"/>
          </a:xfrm>
        </p:grpSpPr>
        <p:sp>
          <p:nvSpPr>
            <p:cNvPr id="433" name="Google Shape;433;p40">
              <a:extLst>
                <a:ext uri="{FF2B5EF4-FFF2-40B4-BE49-F238E27FC236}">
                  <a16:creationId xmlns:a16="http://schemas.microsoft.com/office/drawing/2014/main" id="{EDF030AD-4397-14EC-1861-E9476D82CDA2}"/>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AAF43819-60FB-425B-AB09-CB40C242904B}"/>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234EFCA9-78C4-CAA4-3E0B-BF7384612256}"/>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2E65DD1E-53B3-4D17-509A-C56FC2AB0B4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8EDE70B1-6EFE-0DD7-7F84-1DF91190EE3F}"/>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95D20ED6-59FA-3550-9EE1-31619DB5A0FD}"/>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87664566-7F48-D391-CBB2-97FBA992BDD2}"/>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84C67AF1-D51E-9132-046C-FA9F0622A638}"/>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EAC902DE-E718-BBB5-AC8B-10835D75B1A5}"/>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31;p40">
            <a:extLst>
              <a:ext uri="{FF2B5EF4-FFF2-40B4-BE49-F238E27FC236}">
                <a16:creationId xmlns:a16="http://schemas.microsoft.com/office/drawing/2014/main" id="{2E0F83D8-D693-356C-3378-089DFA4E6204}"/>
              </a:ext>
            </a:extLst>
          </p:cNvPr>
          <p:cNvSpPr txBox="1">
            <a:spLocks noGrp="1"/>
          </p:cNvSpPr>
          <p:nvPr>
            <p:ph type="subTitle" idx="1"/>
          </p:nvPr>
        </p:nvSpPr>
        <p:spPr>
          <a:xfrm>
            <a:off x="234332" y="1033770"/>
            <a:ext cx="4768700" cy="3188185"/>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The model correctly identified </a:t>
            </a:r>
            <a:r>
              <a:rPr lang="en-US" sz="1400" b="1" dirty="0"/>
              <a:t>51,992</a:t>
            </a:r>
            <a:r>
              <a:rPr lang="en-US" sz="1400" dirty="0"/>
              <a:t> survivors, achieving a strong recall of </a:t>
            </a:r>
            <a:r>
              <a:rPr lang="en-US" sz="1400" b="1" dirty="0"/>
              <a:t>0.78</a:t>
            </a:r>
            <a:r>
              <a:rPr lang="en-US" sz="1400" dirty="0"/>
              <a:t>, which is critical in identifying patients with a higher survival probability.</a:t>
            </a:r>
          </a:p>
          <a:p>
            <a:pPr>
              <a:buFont typeface="Wingdings" panose="05000000000000000000" pitchFamily="2" charset="2"/>
              <a:buChar char="q"/>
            </a:pPr>
            <a:r>
              <a:rPr lang="en-US" sz="1400" dirty="0"/>
              <a:t>It misclassified </a:t>
            </a:r>
            <a:r>
              <a:rPr lang="en-US" sz="1400" b="1" dirty="0"/>
              <a:t>19,992</a:t>
            </a:r>
            <a:r>
              <a:rPr lang="en-US" sz="1400" dirty="0"/>
              <a:t> non-survivors as survivors, resulting in a precision of </a:t>
            </a:r>
            <a:r>
              <a:rPr lang="en-US" sz="1400" b="1" dirty="0"/>
              <a:t>0.72</a:t>
            </a:r>
            <a:r>
              <a:rPr lang="en-US" sz="1400" dirty="0"/>
              <a:t>, showing a balanced ability to reduce false positives.</a:t>
            </a:r>
          </a:p>
          <a:p>
            <a:pPr>
              <a:buFont typeface="Wingdings" panose="05000000000000000000" pitchFamily="2" charset="2"/>
              <a:buChar char="q"/>
            </a:pPr>
            <a:r>
              <a:rPr lang="en-US" sz="1400" dirty="0"/>
              <a:t>The model achieved an overall accuracy of </a:t>
            </a:r>
            <a:r>
              <a:rPr lang="en-US" sz="1400" b="1" dirty="0"/>
              <a:t>80.2%, </a:t>
            </a:r>
            <a:r>
              <a:rPr lang="en-US" sz="1400" dirty="0"/>
              <a:t>with a solid F1 score of </a:t>
            </a:r>
            <a:r>
              <a:rPr lang="en-US" sz="1400" b="1" dirty="0"/>
              <a:t>0.75</a:t>
            </a:r>
            <a:r>
              <a:rPr lang="en-US" sz="1400" dirty="0"/>
              <a:t>.</a:t>
            </a:r>
          </a:p>
          <a:p>
            <a:pPr>
              <a:buFont typeface="Wingdings" panose="05000000000000000000" pitchFamily="2" charset="2"/>
              <a:buChar char="q"/>
            </a:pPr>
            <a:r>
              <a:rPr lang="en-US" sz="1400" dirty="0"/>
              <a:t>A strong AUC score of </a:t>
            </a:r>
            <a:r>
              <a:rPr lang="en-US" sz="1400" b="1" dirty="0"/>
              <a:t>0.89</a:t>
            </a:r>
            <a:r>
              <a:rPr lang="en-US" sz="1400" dirty="0"/>
              <a:t> confirms the model’s excellent ability to distinguish between survivors and non-survivors</a:t>
            </a:r>
          </a:p>
        </p:txBody>
      </p:sp>
      <p:pic>
        <p:nvPicPr>
          <p:cNvPr id="7" name="Picture 6">
            <a:extLst>
              <a:ext uri="{FF2B5EF4-FFF2-40B4-BE49-F238E27FC236}">
                <a16:creationId xmlns:a16="http://schemas.microsoft.com/office/drawing/2014/main" id="{8AF8C884-D4D9-E76E-E26C-6CF544E8E6F1}"/>
              </a:ext>
            </a:extLst>
          </p:cNvPr>
          <p:cNvPicPr>
            <a:picLocks noChangeAspect="1"/>
          </p:cNvPicPr>
          <p:nvPr/>
        </p:nvPicPr>
        <p:blipFill>
          <a:blip r:embed="rId3"/>
          <a:stretch>
            <a:fillRect/>
          </a:stretch>
        </p:blipFill>
        <p:spPr>
          <a:xfrm>
            <a:off x="5313950" y="537068"/>
            <a:ext cx="3804758" cy="2400162"/>
          </a:xfrm>
          <a:prstGeom prst="rect">
            <a:avLst/>
          </a:prstGeom>
        </p:spPr>
      </p:pic>
      <p:pic>
        <p:nvPicPr>
          <p:cNvPr id="9" name="Picture 8">
            <a:extLst>
              <a:ext uri="{FF2B5EF4-FFF2-40B4-BE49-F238E27FC236}">
                <a16:creationId xmlns:a16="http://schemas.microsoft.com/office/drawing/2014/main" id="{756D96C9-83C3-1E9A-23A5-EA830F9B9991}"/>
              </a:ext>
            </a:extLst>
          </p:cNvPr>
          <p:cNvPicPr>
            <a:picLocks noChangeAspect="1"/>
          </p:cNvPicPr>
          <p:nvPr/>
        </p:nvPicPr>
        <p:blipFill>
          <a:blip r:embed="rId4"/>
          <a:stretch>
            <a:fillRect/>
          </a:stretch>
        </p:blipFill>
        <p:spPr>
          <a:xfrm>
            <a:off x="5316600" y="2935385"/>
            <a:ext cx="3827400" cy="2208115"/>
          </a:xfrm>
          <a:prstGeom prst="rect">
            <a:avLst/>
          </a:prstGeom>
        </p:spPr>
      </p:pic>
    </p:spTree>
    <p:extLst>
      <p:ext uri="{BB962C8B-B14F-4D97-AF65-F5344CB8AC3E}">
        <p14:creationId xmlns:p14="http://schemas.microsoft.com/office/powerpoint/2010/main" val="38826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838A-C10C-7FF6-831A-74D9EEC18359}"/>
              </a:ext>
            </a:extLst>
          </p:cNvPr>
          <p:cNvSpPr>
            <a:spLocks noGrp="1"/>
          </p:cNvSpPr>
          <p:nvPr>
            <p:ph type="title"/>
          </p:nvPr>
        </p:nvSpPr>
        <p:spPr>
          <a:xfrm>
            <a:off x="0" y="228601"/>
            <a:ext cx="7780694" cy="1372612"/>
          </a:xfrm>
        </p:spPr>
        <p:txBody>
          <a:bodyPr/>
          <a:lstStyle/>
          <a:p>
            <a:r>
              <a:rPr lang="en-IN" dirty="0"/>
              <a:t>Model Performance Comparison</a:t>
            </a:r>
            <a:endParaRPr lang="en-US" dirty="0"/>
          </a:p>
        </p:txBody>
      </p:sp>
      <p:grpSp>
        <p:nvGrpSpPr>
          <p:cNvPr id="5" name="Google Shape;432;p40">
            <a:extLst>
              <a:ext uri="{FF2B5EF4-FFF2-40B4-BE49-F238E27FC236}">
                <a16:creationId xmlns:a16="http://schemas.microsoft.com/office/drawing/2014/main" id="{C7F59B32-84D1-F746-8960-EBE22245FED1}"/>
              </a:ext>
            </a:extLst>
          </p:cNvPr>
          <p:cNvGrpSpPr/>
          <p:nvPr/>
        </p:nvGrpSpPr>
        <p:grpSpPr>
          <a:xfrm>
            <a:off x="6259844" y="608953"/>
            <a:ext cx="3305362" cy="4751743"/>
            <a:chOff x="6018106" y="318466"/>
            <a:chExt cx="3305362" cy="4751743"/>
          </a:xfrm>
        </p:grpSpPr>
        <p:sp>
          <p:nvSpPr>
            <p:cNvPr id="7" name="Google Shape;434;p40">
              <a:extLst>
                <a:ext uri="{FF2B5EF4-FFF2-40B4-BE49-F238E27FC236}">
                  <a16:creationId xmlns:a16="http://schemas.microsoft.com/office/drawing/2014/main" id="{E1C1F7B6-CAB9-F869-3082-73755145FD0F}"/>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5;p40">
              <a:extLst>
                <a:ext uri="{FF2B5EF4-FFF2-40B4-BE49-F238E27FC236}">
                  <a16:creationId xmlns:a16="http://schemas.microsoft.com/office/drawing/2014/main" id="{B8BA5303-E3AB-A9CF-2F87-1A25E546FB1D}"/>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8;p40">
              <a:extLst>
                <a:ext uri="{FF2B5EF4-FFF2-40B4-BE49-F238E27FC236}">
                  <a16:creationId xmlns:a16="http://schemas.microsoft.com/office/drawing/2014/main" id="{5D11B62F-941A-0ADB-5107-2C7AADC119AD}"/>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0;p40">
              <a:extLst>
                <a:ext uri="{FF2B5EF4-FFF2-40B4-BE49-F238E27FC236}">
                  <a16:creationId xmlns:a16="http://schemas.microsoft.com/office/drawing/2014/main" id="{4EB0030D-076F-FC13-67C5-F2A7CF8A7A13}"/>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2;p40">
              <a:extLst>
                <a:ext uri="{FF2B5EF4-FFF2-40B4-BE49-F238E27FC236}">
                  <a16:creationId xmlns:a16="http://schemas.microsoft.com/office/drawing/2014/main" id="{D022243C-8200-7E41-3D42-1CDC883B561D}"/>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3;p40">
              <a:extLst>
                <a:ext uri="{FF2B5EF4-FFF2-40B4-BE49-F238E27FC236}">
                  <a16:creationId xmlns:a16="http://schemas.microsoft.com/office/drawing/2014/main" id="{AB3EF77C-ABB9-9A68-448C-6055108F8DA8}"/>
                </a:ext>
              </a:extLst>
            </p:cNvPr>
            <p:cNvSpPr/>
            <p:nvPr/>
          </p:nvSpPr>
          <p:spPr>
            <a:xfrm rot="10800000" flipH="1">
              <a:off x="6280891" y="12070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45;p40">
              <a:extLst>
                <a:ext uri="{FF2B5EF4-FFF2-40B4-BE49-F238E27FC236}">
                  <a16:creationId xmlns:a16="http://schemas.microsoft.com/office/drawing/2014/main" id="{AEB0C12D-D81A-4260-EE29-1EF1B4D51767}"/>
                </a:ext>
              </a:extLst>
            </p:cNvPr>
            <p:cNvSpPr/>
            <p:nvPr/>
          </p:nvSpPr>
          <p:spPr>
            <a:xfrm rot="10800000" flipH="1">
              <a:off x="6018106" y="30636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46;p40">
              <a:extLst>
                <a:ext uri="{FF2B5EF4-FFF2-40B4-BE49-F238E27FC236}">
                  <a16:creationId xmlns:a16="http://schemas.microsoft.com/office/drawing/2014/main" id="{0124E434-1A4F-495B-DA4E-1A916A69708D}"/>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7;p40">
              <a:extLst>
                <a:ext uri="{FF2B5EF4-FFF2-40B4-BE49-F238E27FC236}">
                  <a16:creationId xmlns:a16="http://schemas.microsoft.com/office/drawing/2014/main" id="{DAE1BDDB-08B3-B673-F370-B28A01BD729D}"/>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8;p40">
              <a:extLst>
                <a:ext uri="{FF2B5EF4-FFF2-40B4-BE49-F238E27FC236}">
                  <a16:creationId xmlns:a16="http://schemas.microsoft.com/office/drawing/2014/main" id="{19AB726B-CC68-0158-283C-32031F841E47}"/>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9;p40">
              <a:extLst>
                <a:ext uri="{FF2B5EF4-FFF2-40B4-BE49-F238E27FC236}">
                  <a16:creationId xmlns:a16="http://schemas.microsoft.com/office/drawing/2014/main" id="{12935138-A88A-86E1-9029-FB734248E1A4}"/>
                </a:ext>
              </a:extLst>
            </p:cNvPr>
            <p:cNvSpPr/>
            <p:nvPr/>
          </p:nvSpPr>
          <p:spPr>
            <a:xfrm rot="10800000" flipH="1">
              <a:off x="6594031" y="2126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2" name="Picture 21">
            <a:extLst>
              <a:ext uri="{FF2B5EF4-FFF2-40B4-BE49-F238E27FC236}">
                <a16:creationId xmlns:a16="http://schemas.microsoft.com/office/drawing/2014/main" id="{275D17D4-E659-6003-E0B2-6EC801209340}"/>
              </a:ext>
            </a:extLst>
          </p:cNvPr>
          <p:cNvPicPr>
            <a:picLocks noChangeAspect="1"/>
          </p:cNvPicPr>
          <p:nvPr/>
        </p:nvPicPr>
        <p:blipFill>
          <a:blip r:embed="rId2"/>
          <a:stretch>
            <a:fillRect/>
          </a:stretch>
        </p:blipFill>
        <p:spPr>
          <a:xfrm>
            <a:off x="-9811" y="1487099"/>
            <a:ext cx="6315880" cy="2169301"/>
          </a:xfrm>
          <a:prstGeom prst="rect">
            <a:avLst/>
          </a:prstGeom>
        </p:spPr>
      </p:pic>
    </p:spTree>
    <p:extLst>
      <p:ext uri="{BB962C8B-B14F-4D97-AF65-F5344CB8AC3E}">
        <p14:creationId xmlns:p14="http://schemas.microsoft.com/office/powerpoint/2010/main" val="120244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3C94DB57-2554-FCFB-C653-7E37DE6B8A9D}"/>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AA6057DD-4859-5F79-591B-57F2E480D0E6}"/>
              </a:ext>
            </a:extLst>
          </p:cNvPr>
          <p:cNvSpPr txBox="1">
            <a:spLocks noGrp="1"/>
          </p:cNvSpPr>
          <p:nvPr>
            <p:ph type="title"/>
          </p:nvPr>
        </p:nvSpPr>
        <p:spPr>
          <a:xfrm>
            <a:off x="395080" y="330023"/>
            <a:ext cx="4405520" cy="1247051"/>
          </a:xfrm>
          <a:prstGeom prst="rect">
            <a:avLst/>
          </a:prstGeom>
        </p:spPr>
        <p:txBody>
          <a:bodyPr spcFirstLastPara="1" wrap="square" lIns="91425" tIns="91425" rIns="91425" bIns="91425" anchor="b" anchorCtr="0">
            <a:noAutofit/>
          </a:bodyPr>
          <a:lstStyle/>
          <a:p>
            <a:pPr lvl="0"/>
            <a:r>
              <a:rPr lang="en-US" sz="4400" dirty="0"/>
              <a:t>Model Summary</a:t>
            </a:r>
            <a:br>
              <a:rPr lang="en-US" sz="4400" dirty="0"/>
            </a:br>
            <a:endParaRPr sz="4400" dirty="0"/>
          </a:p>
        </p:txBody>
      </p:sp>
      <p:grpSp>
        <p:nvGrpSpPr>
          <p:cNvPr id="432" name="Google Shape;432;p40">
            <a:extLst>
              <a:ext uri="{FF2B5EF4-FFF2-40B4-BE49-F238E27FC236}">
                <a16:creationId xmlns:a16="http://schemas.microsoft.com/office/drawing/2014/main" id="{F1226CC5-FA39-1F99-E784-FE94E3ADC0C9}"/>
              </a:ext>
            </a:extLst>
          </p:cNvPr>
          <p:cNvGrpSpPr/>
          <p:nvPr/>
        </p:nvGrpSpPr>
        <p:grpSpPr>
          <a:xfrm>
            <a:off x="5489493" y="501797"/>
            <a:ext cx="4218588" cy="5528740"/>
            <a:chOff x="5104880" y="318466"/>
            <a:chExt cx="4218588" cy="5528740"/>
          </a:xfrm>
        </p:grpSpPr>
        <p:sp>
          <p:nvSpPr>
            <p:cNvPr id="433" name="Google Shape;433;p40">
              <a:extLst>
                <a:ext uri="{FF2B5EF4-FFF2-40B4-BE49-F238E27FC236}">
                  <a16:creationId xmlns:a16="http://schemas.microsoft.com/office/drawing/2014/main" id="{868211D5-A1B7-EF8C-64E5-0056C4F0A831}"/>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E667580A-3F9E-571E-E28A-E47C4E07DB3E}"/>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906955BF-AE4C-C900-B0C1-09E3621722C4}"/>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28ACECF1-F5E5-68F4-F6C1-C2A412D62711}"/>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3BF46000-E80C-F625-6F56-F926088C4B94}"/>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0">
              <a:extLst>
                <a:ext uri="{FF2B5EF4-FFF2-40B4-BE49-F238E27FC236}">
                  <a16:creationId xmlns:a16="http://schemas.microsoft.com/office/drawing/2014/main" id="{E5B2BE36-A82F-A8CE-F6D3-8689A319420A}"/>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D8F89006-ADB4-0DD6-49D5-D306075F0544}"/>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5D670CEA-B90B-81A4-4FD0-B2EB3074EFFF}"/>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4EA13F54-FA81-6CDA-541B-13F48BA77129}"/>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0BE9B9FF-1AF3-7C9D-E181-25D9020762D9}"/>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C879525A-DE13-DF0F-6E6D-6CE848A7BA23}"/>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D72E2756-24F3-ADCA-2C06-1F7328A7C163}"/>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99D18803-7718-17E0-ADCD-887B192FDBD0}"/>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FBE5DDD3-5E41-3444-93AC-C9CCF5A3F56F}"/>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E3F63761-2204-17F2-2EDA-AC61188278C3}"/>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1;p40">
            <a:extLst>
              <a:ext uri="{FF2B5EF4-FFF2-40B4-BE49-F238E27FC236}">
                <a16:creationId xmlns:a16="http://schemas.microsoft.com/office/drawing/2014/main" id="{075A8F02-66B5-0A44-1C4E-B565D4075760}"/>
              </a:ext>
            </a:extLst>
          </p:cNvPr>
          <p:cNvSpPr txBox="1">
            <a:spLocks noGrp="1"/>
          </p:cNvSpPr>
          <p:nvPr>
            <p:ph type="subTitle" idx="1"/>
          </p:nvPr>
        </p:nvSpPr>
        <p:spPr>
          <a:xfrm>
            <a:off x="234332" y="759914"/>
            <a:ext cx="6222376" cy="3265229"/>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sz="1400" dirty="0"/>
              <a:t>CatBoost outperformed all models, achieving the highest precision, recall, and AUC, making it the most balanced and robust classifier for survivor prediction. CatBoost delivered the highest AUC, F1 score, and recall, showing the most balanced and consistent performance.</a:t>
            </a:r>
          </a:p>
          <a:p>
            <a:pPr>
              <a:buFont typeface="Wingdings" panose="05000000000000000000" pitchFamily="2" charset="2"/>
              <a:buChar char="q"/>
            </a:pPr>
            <a:r>
              <a:rPr lang="en-US" sz="1400" dirty="0"/>
              <a:t>LightGBM performed nearly as well and may be considered when computational speed is a priority. LightGBM was fast, resource-efficient, and nearly as strong as CatBoost in overall accuracy.</a:t>
            </a:r>
          </a:p>
          <a:p>
            <a:pPr>
              <a:buFont typeface="Wingdings" panose="05000000000000000000" pitchFamily="2" charset="2"/>
              <a:buChar char="q"/>
            </a:pPr>
            <a:r>
              <a:rPr lang="en-US" sz="1400" dirty="0"/>
              <a:t>Random Forest showed good performance but slightly lagged in recall and AUC. Logistic Regression was simple and interpretable but had the lowest performance, especially in recall </a:t>
            </a:r>
            <a:r>
              <a:rPr lang="en-US" sz="1400" b="1" dirty="0"/>
              <a:t>(0.44)</a:t>
            </a:r>
            <a:r>
              <a:rPr lang="en-US" sz="1400" dirty="0"/>
              <a:t>.</a:t>
            </a:r>
          </a:p>
          <a:p>
            <a:pPr>
              <a:buFont typeface="Wingdings" panose="05000000000000000000" pitchFamily="2" charset="2"/>
              <a:buChar char="q"/>
            </a:pPr>
            <a:r>
              <a:rPr lang="en-US" sz="1400" dirty="0"/>
              <a:t>Logistic Regression, while interpretable, struggled to capture the complexity of the data, particularly with recall. Random Forest was balanced and robust, performing better than Logistic Regression but slightly behind the boosting models.</a:t>
            </a:r>
            <a:endParaRPr lang="en-US" dirty="0"/>
          </a:p>
        </p:txBody>
      </p:sp>
    </p:spTree>
    <p:extLst>
      <p:ext uri="{BB962C8B-B14F-4D97-AF65-F5344CB8AC3E}">
        <p14:creationId xmlns:p14="http://schemas.microsoft.com/office/powerpoint/2010/main" val="57227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92FCFB1B-3EDA-208D-AE26-225EDAA2E488}"/>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9FB8A315-3572-E703-74EA-78BEEC0DD317}"/>
              </a:ext>
            </a:extLst>
          </p:cNvPr>
          <p:cNvSpPr txBox="1">
            <a:spLocks noGrp="1"/>
          </p:cNvSpPr>
          <p:nvPr>
            <p:ph type="title"/>
          </p:nvPr>
        </p:nvSpPr>
        <p:spPr>
          <a:xfrm>
            <a:off x="234332" y="0"/>
            <a:ext cx="5629122" cy="968122"/>
          </a:xfrm>
          <a:prstGeom prst="rect">
            <a:avLst/>
          </a:prstGeom>
        </p:spPr>
        <p:txBody>
          <a:bodyPr spcFirstLastPara="1" wrap="square" lIns="91425" tIns="91425" rIns="91425" bIns="91425" anchor="b" anchorCtr="0">
            <a:noAutofit/>
          </a:bodyPr>
          <a:lstStyle/>
          <a:p>
            <a:pPr lvl="0"/>
            <a:r>
              <a:rPr lang="en-US" sz="4400" dirty="0"/>
              <a:t>Recommendations</a:t>
            </a:r>
            <a:endParaRPr sz="4400" dirty="0"/>
          </a:p>
        </p:txBody>
      </p:sp>
      <p:grpSp>
        <p:nvGrpSpPr>
          <p:cNvPr id="432" name="Google Shape;432;p40">
            <a:extLst>
              <a:ext uri="{FF2B5EF4-FFF2-40B4-BE49-F238E27FC236}">
                <a16:creationId xmlns:a16="http://schemas.microsoft.com/office/drawing/2014/main" id="{5222EEB0-01F5-86E4-F51B-F9985904371F}"/>
              </a:ext>
            </a:extLst>
          </p:cNvPr>
          <p:cNvGrpSpPr/>
          <p:nvPr/>
        </p:nvGrpSpPr>
        <p:grpSpPr>
          <a:xfrm>
            <a:off x="5346618" y="608953"/>
            <a:ext cx="4218588" cy="5528740"/>
            <a:chOff x="5104880" y="318466"/>
            <a:chExt cx="4218588" cy="5528740"/>
          </a:xfrm>
        </p:grpSpPr>
        <p:sp>
          <p:nvSpPr>
            <p:cNvPr id="433" name="Google Shape;433;p40">
              <a:extLst>
                <a:ext uri="{FF2B5EF4-FFF2-40B4-BE49-F238E27FC236}">
                  <a16:creationId xmlns:a16="http://schemas.microsoft.com/office/drawing/2014/main" id="{1709CD86-0FA4-0289-B074-7E4908B0883B}"/>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99A66E91-C112-ED9C-B789-A7BB0FC08D4A}"/>
                </a:ext>
              </a:extLst>
            </p:cNvPr>
            <p:cNvSpPr/>
            <p:nvPr/>
          </p:nvSpPr>
          <p:spPr>
            <a:xfrm>
              <a:off x="802324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EA396CC6-1259-6587-E9BC-D898AA4070FC}"/>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24978AEA-EE2B-A06C-59F7-2971A455B6B4}"/>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7FEBA70C-24D5-AED7-9DCD-E3A540A6DFF9}"/>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0">
              <a:extLst>
                <a:ext uri="{FF2B5EF4-FFF2-40B4-BE49-F238E27FC236}">
                  <a16:creationId xmlns:a16="http://schemas.microsoft.com/office/drawing/2014/main" id="{469271A4-CDB5-EF89-5D37-9091D6FEFA0A}"/>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5B4C8855-68C0-6F14-ADC3-C98FA6F2A8DF}"/>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7DFD8B09-924E-E7B7-471C-0558596FA98D}"/>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59D42C9C-DB13-2387-7931-1C87FD21D667}"/>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3EECAC03-30ED-F93C-5324-C70909773EFA}"/>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9A3E074E-B5DC-7E12-CB2F-8F34E9258F3A}"/>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6D250EA0-BF93-3950-888E-77539FAA8B33}"/>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96B83315-ECAA-AE2C-E227-A7A0CECDA7B9}"/>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F5AE57F3-544A-F07E-F9A1-8FB758480A40}"/>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4415EF47-756A-CE72-4D49-F1D828A82359}"/>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1;p40">
            <a:extLst>
              <a:ext uri="{FF2B5EF4-FFF2-40B4-BE49-F238E27FC236}">
                <a16:creationId xmlns:a16="http://schemas.microsoft.com/office/drawing/2014/main" id="{CF731AA6-46B3-2C4F-16C2-F4BF77B226E7}"/>
              </a:ext>
            </a:extLst>
          </p:cNvPr>
          <p:cNvSpPr txBox="1">
            <a:spLocks noGrp="1"/>
          </p:cNvSpPr>
          <p:nvPr>
            <p:ph type="subTitle" idx="1"/>
          </p:nvPr>
        </p:nvSpPr>
        <p:spPr>
          <a:xfrm>
            <a:off x="234332" y="759914"/>
            <a:ext cx="6298888" cy="3265229"/>
          </a:xfrm>
          <a:prstGeom prst="rect">
            <a:avLst/>
          </a:prstGeom>
        </p:spPr>
        <p:txBody>
          <a:bodyPr spcFirstLastPara="1" wrap="square" lIns="91425" tIns="91425" rIns="91425" bIns="91425" anchor="t" anchorCtr="0">
            <a:noAutofit/>
          </a:bodyPr>
          <a:lstStyle/>
          <a:p>
            <a:pPr marL="482600" indent="-342900">
              <a:buAutoNum type="arabicPeriod"/>
            </a:pPr>
            <a:r>
              <a:rPr lang="en-US" sz="1400" b="1" dirty="0"/>
              <a:t>Add Survival Prediction Tools to SEER Dashboards</a:t>
            </a:r>
            <a:r>
              <a:rPr lang="en-US" sz="1400" dirty="0"/>
              <a:t>.</a:t>
            </a:r>
          </a:p>
          <a:p>
            <a:pPr marL="425450" indent="-285750">
              <a:buFontTx/>
              <a:buChar char="-"/>
            </a:pPr>
            <a:r>
              <a:rPr lang="en-US" sz="1400" dirty="0"/>
              <a:t>SEER can include our machine learning model (like CatBoost) in its dashboards.</a:t>
            </a:r>
          </a:p>
          <a:p>
            <a:pPr marL="425450" indent="-285750">
              <a:buFontTx/>
              <a:buChar char="-"/>
            </a:pPr>
            <a:r>
              <a:rPr lang="en-US" sz="1400" dirty="0"/>
              <a:t>This would help doctors and researchers estimate a patient’s chance of surviving for 5 years, using their basic medical details. It could support better treatment planning and help health professionals make more informed decisions.</a:t>
            </a:r>
          </a:p>
          <a:p>
            <a:pPr marL="425450" indent="-285750">
              <a:buFontTx/>
              <a:buChar char="-"/>
            </a:pPr>
            <a:endParaRPr lang="en-US" sz="1400" dirty="0"/>
          </a:p>
          <a:p>
            <a:pPr marL="139700" indent="0"/>
            <a:r>
              <a:rPr lang="en-US" sz="1400" b="1" dirty="0"/>
              <a:t>2. Identify High-Risk Patients for Extra Care.</a:t>
            </a:r>
          </a:p>
          <a:p>
            <a:pPr marL="425450" indent="-285750">
              <a:buFontTx/>
              <a:buChar char="-"/>
            </a:pPr>
            <a:r>
              <a:rPr lang="en-US" sz="1400" dirty="0"/>
              <a:t>The model can flag patients who are less likely to survive 5 years.</a:t>
            </a:r>
          </a:p>
          <a:p>
            <a:pPr marL="425450" indent="-285750">
              <a:buFontTx/>
              <a:buChar char="-"/>
            </a:pPr>
            <a:r>
              <a:rPr lang="en-US" sz="1400" dirty="0"/>
              <a:t>These patients can get closer follow-up, earlier care, or special attention.</a:t>
            </a:r>
          </a:p>
          <a:p>
            <a:pPr marL="425450" indent="-285750">
              <a:buFontTx/>
              <a:buChar char="-"/>
            </a:pPr>
            <a:r>
              <a:rPr lang="en-US" sz="1400" dirty="0"/>
              <a:t>This is especially helpful in rural or underserved communities where extra support is needed..</a:t>
            </a:r>
            <a:endParaRPr lang="en-US" dirty="0"/>
          </a:p>
        </p:txBody>
      </p:sp>
    </p:spTree>
    <p:extLst>
      <p:ext uri="{BB962C8B-B14F-4D97-AF65-F5344CB8AC3E}">
        <p14:creationId xmlns:p14="http://schemas.microsoft.com/office/powerpoint/2010/main" val="376316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1B5ED937-12CE-18C1-8CFE-BC8955B588D5}"/>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866B38BA-87AC-F797-63F5-5ED5BE1973B9}"/>
              </a:ext>
            </a:extLst>
          </p:cNvPr>
          <p:cNvSpPr txBox="1">
            <a:spLocks noGrp="1"/>
          </p:cNvSpPr>
          <p:nvPr>
            <p:ph type="title"/>
          </p:nvPr>
        </p:nvSpPr>
        <p:spPr>
          <a:xfrm>
            <a:off x="107136" y="-92928"/>
            <a:ext cx="6365270" cy="12401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Business Background</a:t>
            </a:r>
            <a:endParaRPr sz="4400" dirty="0"/>
          </a:p>
        </p:txBody>
      </p:sp>
      <p:sp>
        <p:nvSpPr>
          <p:cNvPr id="431" name="Google Shape;431;p40">
            <a:extLst>
              <a:ext uri="{FF2B5EF4-FFF2-40B4-BE49-F238E27FC236}">
                <a16:creationId xmlns:a16="http://schemas.microsoft.com/office/drawing/2014/main" id="{6FF04266-5F3E-4180-CC4F-73A85305D18A}"/>
              </a:ext>
            </a:extLst>
          </p:cNvPr>
          <p:cNvSpPr txBox="1">
            <a:spLocks noGrp="1"/>
          </p:cNvSpPr>
          <p:nvPr>
            <p:ph type="subTitle" idx="1"/>
          </p:nvPr>
        </p:nvSpPr>
        <p:spPr>
          <a:xfrm>
            <a:off x="75993" y="1028021"/>
            <a:ext cx="6678447" cy="308745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q"/>
            </a:pPr>
            <a:r>
              <a:rPr lang="en-US" sz="1400" b="1" dirty="0"/>
              <a:t>What is SEER ?</a:t>
            </a:r>
          </a:p>
          <a:p>
            <a:pPr marL="285750" lvl="0" indent="-285750" algn="just" rtl="0">
              <a:spcBef>
                <a:spcPts val="0"/>
              </a:spcBef>
              <a:spcAft>
                <a:spcPts val="0"/>
              </a:spcAft>
              <a:buFont typeface="DM Sans" pitchFamily="2" charset="0"/>
              <a:buChar char="−"/>
            </a:pPr>
            <a:r>
              <a:rPr lang="en-US" sz="1400" dirty="0"/>
              <a:t>The Surveillance, Epidemiology, and End Results (SEER) Program is a  flagship initiative of the National Cancer Institute (NCI). </a:t>
            </a:r>
          </a:p>
          <a:p>
            <a:pPr marL="285750" lvl="0" indent="-285750" algn="just" rtl="0">
              <a:spcBef>
                <a:spcPts val="0"/>
              </a:spcBef>
              <a:spcAft>
                <a:spcPts val="0"/>
              </a:spcAft>
              <a:buFont typeface="DM Sans" pitchFamily="2" charset="0"/>
              <a:buChar char="−"/>
            </a:pPr>
            <a:r>
              <a:rPr lang="en-US" sz="1400" dirty="0"/>
              <a:t>It collects comprehensive cancer data from population-based cancer registries covering approximately 48% of the U.S. population</a:t>
            </a:r>
            <a:r>
              <a:rPr lang="en-US" sz="1200" dirty="0"/>
              <a:t>.</a:t>
            </a:r>
          </a:p>
          <a:p>
            <a:pPr marL="285750" lvl="0" indent="-285750" algn="just">
              <a:buFont typeface="Wingdings" panose="05000000000000000000" pitchFamily="2" charset="2"/>
              <a:buChar char="q"/>
            </a:pPr>
            <a:r>
              <a:rPr lang="en-IN" sz="1400" b="1" dirty="0"/>
              <a:t>Key Highlights :</a:t>
            </a:r>
          </a:p>
          <a:p>
            <a:pPr marL="285750" lvl="0" indent="-285750" algn="just">
              <a:buFont typeface="DM Sans" pitchFamily="2" charset="0"/>
              <a:buChar char="−"/>
            </a:pPr>
            <a:r>
              <a:rPr lang="en-US" sz="1400" dirty="0"/>
              <a:t>Established in 1973.</a:t>
            </a:r>
          </a:p>
          <a:p>
            <a:pPr marL="285750" lvl="0" indent="-285750" algn="just">
              <a:buFont typeface="DM Sans" pitchFamily="2" charset="0"/>
              <a:buChar char="−"/>
            </a:pPr>
            <a:r>
              <a:rPr lang="en-US" sz="1400" dirty="0"/>
              <a:t>Tracks cancer incidence, survival, and treatment patterns.</a:t>
            </a:r>
          </a:p>
          <a:p>
            <a:pPr marL="285750" lvl="0" indent="-285750" algn="just">
              <a:buFont typeface="DM Sans" pitchFamily="2" charset="0"/>
              <a:buChar char="−"/>
            </a:pPr>
            <a:r>
              <a:rPr lang="en-US" sz="1400" dirty="0"/>
              <a:t>Used extensively in clinical research, public health, and policymaking.</a:t>
            </a:r>
          </a:p>
          <a:p>
            <a:pPr marL="285750" lvl="0" indent="-285750" algn="just">
              <a:buFont typeface="DM Sans" pitchFamily="2" charset="0"/>
              <a:buChar char="−"/>
            </a:pPr>
            <a:r>
              <a:rPr lang="en-US" sz="1400" dirty="0"/>
              <a:t>Considered one of the most reliable cancer datasets globally.</a:t>
            </a:r>
          </a:p>
          <a:p>
            <a:pPr marL="285750" lvl="0" indent="-285750" algn="just">
              <a:buFont typeface="Wingdings" panose="05000000000000000000" pitchFamily="2" charset="2"/>
              <a:buChar char="q"/>
            </a:pPr>
            <a:r>
              <a:rPr lang="en-US" sz="1400" b="1" dirty="0"/>
              <a:t>Why SEER for This Project ?</a:t>
            </a:r>
          </a:p>
          <a:p>
            <a:pPr marL="285750" lvl="0" indent="-285750" algn="just">
              <a:buFont typeface="DM Sans" pitchFamily="2" charset="0"/>
              <a:buChar char="−"/>
            </a:pPr>
            <a:r>
              <a:rPr lang="en-US" sz="1400" dirty="0"/>
              <a:t>Offers detailed, longitudinal data on colorectal cancer</a:t>
            </a:r>
          </a:p>
          <a:p>
            <a:pPr marL="285750" lvl="0" indent="-285750" algn="just">
              <a:buFont typeface="DM Sans" pitchFamily="2" charset="0"/>
              <a:buChar char="−"/>
            </a:pPr>
            <a:r>
              <a:rPr lang="en-US" sz="1400" dirty="0"/>
              <a:t>Enables real-world, evidence-based modeling</a:t>
            </a:r>
          </a:p>
          <a:p>
            <a:pPr marL="285750" lvl="0" indent="-285750" algn="just">
              <a:buFont typeface="DM Sans" pitchFamily="2" charset="0"/>
              <a:buChar char="−"/>
            </a:pPr>
            <a:r>
              <a:rPr lang="en-US" sz="1400" dirty="0"/>
              <a:t>Perfect for training robust machine learning models for survival prediction</a:t>
            </a:r>
            <a:endParaRPr sz="1400" dirty="0"/>
          </a:p>
        </p:txBody>
      </p:sp>
      <p:grpSp>
        <p:nvGrpSpPr>
          <p:cNvPr id="432" name="Google Shape;432;p40">
            <a:extLst>
              <a:ext uri="{FF2B5EF4-FFF2-40B4-BE49-F238E27FC236}">
                <a16:creationId xmlns:a16="http://schemas.microsoft.com/office/drawing/2014/main" id="{B72E2C81-375D-00A7-D862-79C9D8019929}"/>
              </a:ext>
            </a:extLst>
          </p:cNvPr>
          <p:cNvGrpSpPr/>
          <p:nvPr/>
        </p:nvGrpSpPr>
        <p:grpSpPr>
          <a:xfrm>
            <a:off x="5959420" y="352055"/>
            <a:ext cx="3626526" cy="4922963"/>
            <a:chOff x="5696942" y="7361"/>
            <a:chExt cx="3626526" cy="4922963"/>
          </a:xfrm>
        </p:grpSpPr>
        <p:sp>
          <p:nvSpPr>
            <p:cNvPr id="433" name="Google Shape;433;p40">
              <a:extLst>
                <a:ext uri="{FF2B5EF4-FFF2-40B4-BE49-F238E27FC236}">
                  <a16:creationId xmlns:a16="http://schemas.microsoft.com/office/drawing/2014/main" id="{7BA8D9C4-3EB8-973D-7329-47A03CB38107}"/>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0F4EF17C-3C72-8A3E-004A-00865C7C78AC}"/>
                </a:ext>
              </a:extLst>
            </p:cNvPr>
            <p:cNvSpPr/>
            <p:nvPr/>
          </p:nvSpPr>
          <p:spPr>
            <a:xfrm>
              <a:off x="5696942" y="736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0">
              <a:extLst>
                <a:ext uri="{FF2B5EF4-FFF2-40B4-BE49-F238E27FC236}">
                  <a16:creationId xmlns:a16="http://schemas.microsoft.com/office/drawing/2014/main" id="{2F9810E5-B922-C2CC-CCB4-F1CFBA09D6AE}"/>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5A963288-5339-3CFF-7B18-95684EFBE5F6}"/>
                </a:ext>
              </a:extLst>
            </p:cNvPr>
            <p:cNvSpPr/>
            <p:nvPr/>
          </p:nvSpPr>
          <p:spPr>
            <a:xfrm>
              <a:off x="6579982" y="12630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197F54EB-96AD-E2E9-2AFA-9E1DA23992ED}"/>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A3CDBEF8-BA4F-38AF-FDBF-BE283C124AB0}"/>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6BA5A5F0-F75D-8B6F-3319-F110572922BF}"/>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F762B970-7D34-1C99-05E1-FC90AF98B7D8}"/>
                </a:ext>
              </a:extLst>
            </p:cNvPr>
            <p:cNvSpPr/>
            <p:nvPr/>
          </p:nvSpPr>
          <p:spPr>
            <a:xfrm rot="10800000" flipH="1">
              <a:off x="7842150" y="16141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0F933A3C-2569-33DE-3455-FC590619D39A}"/>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1178A540-5F81-2F12-D697-CA5C2E4103F7}"/>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E99E6A32-3490-7C6B-8DF8-076C5169B8FF}"/>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876BAF08-38EA-4F93-2E59-542514203711}"/>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878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030-C744-CC64-C089-C49D45BC8F2D}"/>
              </a:ext>
            </a:extLst>
          </p:cNvPr>
          <p:cNvSpPr>
            <a:spLocks noGrp="1"/>
          </p:cNvSpPr>
          <p:nvPr>
            <p:ph type="ctrTitle"/>
          </p:nvPr>
        </p:nvSpPr>
        <p:spPr>
          <a:xfrm>
            <a:off x="1120419" y="1478758"/>
            <a:ext cx="8209319" cy="1334180"/>
          </a:xfrm>
        </p:spPr>
        <p:txBody>
          <a:bodyPr/>
          <a:lstStyle/>
          <a:p>
            <a:r>
              <a:rPr lang="en-US" sz="8000" dirty="0"/>
              <a:t>THANK YOU!!</a:t>
            </a:r>
            <a:endParaRPr lang="en-IN" sz="8000" dirty="0"/>
          </a:p>
        </p:txBody>
      </p:sp>
    </p:spTree>
    <p:extLst>
      <p:ext uri="{BB962C8B-B14F-4D97-AF65-F5344CB8AC3E}">
        <p14:creationId xmlns:p14="http://schemas.microsoft.com/office/powerpoint/2010/main" val="59141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4382D04D-AA83-F41F-5529-179C41D3A59E}"/>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712641CC-EE51-9C88-4D08-ABE9BD43F9AE}"/>
              </a:ext>
            </a:extLst>
          </p:cNvPr>
          <p:cNvSpPr txBox="1">
            <a:spLocks noGrp="1"/>
          </p:cNvSpPr>
          <p:nvPr>
            <p:ph type="title"/>
          </p:nvPr>
        </p:nvSpPr>
        <p:spPr>
          <a:xfrm>
            <a:off x="350929" y="-488797"/>
            <a:ext cx="6326258" cy="14211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Problem Statement</a:t>
            </a:r>
            <a:endParaRPr sz="4400" dirty="0"/>
          </a:p>
        </p:txBody>
      </p:sp>
      <p:sp>
        <p:nvSpPr>
          <p:cNvPr id="431" name="Google Shape;431;p40">
            <a:extLst>
              <a:ext uri="{FF2B5EF4-FFF2-40B4-BE49-F238E27FC236}">
                <a16:creationId xmlns:a16="http://schemas.microsoft.com/office/drawing/2014/main" id="{3381D7E6-8757-0582-F5DB-E63523FED505}"/>
              </a:ext>
            </a:extLst>
          </p:cNvPr>
          <p:cNvSpPr txBox="1">
            <a:spLocks noGrp="1"/>
          </p:cNvSpPr>
          <p:nvPr>
            <p:ph type="subTitle" idx="1"/>
          </p:nvPr>
        </p:nvSpPr>
        <p:spPr>
          <a:xfrm>
            <a:off x="146979" y="754413"/>
            <a:ext cx="6724268" cy="3321844"/>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sz="1400" b="1" dirty="0"/>
              <a:t>Background</a:t>
            </a:r>
            <a:r>
              <a:rPr lang="en-US" sz="1400" dirty="0"/>
              <a:t> : Colorectal cancer is the second leading cause of cancer-related deaths in the U.S. Despite treatment advancements, survival outcomes vary widely based on patient and tumor characteristics.</a:t>
            </a:r>
          </a:p>
          <a:p>
            <a:pPr marL="0" lvl="0" indent="0"/>
            <a:endParaRPr lang="en-US" sz="1400" dirty="0"/>
          </a:p>
          <a:p>
            <a:pPr marL="285750" lvl="0" indent="-285750">
              <a:buFont typeface="Wingdings" panose="05000000000000000000" pitchFamily="2" charset="2"/>
              <a:buChar char="q"/>
            </a:pPr>
            <a:r>
              <a:rPr lang="en-US" sz="1400" b="1" dirty="0"/>
              <a:t>Challenge </a:t>
            </a:r>
            <a:r>
              <a:rPr lang="en-US" sz="1400" dirty="0"/>
              <a:t>: Clinicians often lack predictive tools to assess long-term survival at diagnosis, limiting personalized care and effective resource planning.</a:t>
            </a:r>
          </a:p>
          <a:p>
            <a:pPr marL="0" lvl="0" indent="0"/>
            <a:endParaRPr lang="en-US" sz="1400" dirty="0"/>
          </a:p>
          <a:p>
            <a:pPr marL="285750" lvl="0" indent="-285750">
              <a:buFont typeface="Wingdings" panose="05000000000000000000" pitchFamily="2" charset="2"/>
              <a:buChar char="q"/>
            </a:pPr>
            <a:r>
              <a:rPr lang="en-US" sz="1400" b="1" dirty="0"/>
              <a:t>Goal</a:t>
            </a:r>
            <a:r>
              <a:rPr lang="en-US" sz="1400" dirty="0"/>
              <a:t> : Leverage SEER colorectal cancer data to:</a:t>
            </a:r>
          </a:p>
          <a:p>
            <a:pPr marL="285750" lvl="0" indent="-285750">
              <a:buFont typeface="DM Sans" pitchFamily="2" charset="0"/>
              <a:buChar char="−"/>
            </a:pPr>
            <a:r>
              <a:rPr lang="en-US" sz="1400" dirty="0"/>
              <a:t>Predict 5-year survival using machine learning.</a:t>
            </a:r>
          </a:p>
          <a:p>
            <a:pPr marL="285750" lvl="0" indent="-285750">
              <a:buFont typeface="DM Sans" pitchFamily="2" charset="0"/>
              <a:buChar char="−"/>
            </a:pPr>
            <a:r>
              <a:rPr lang="en-US" sz="1400" dirty="0"/>
              <a:t>Identify key survival factors</a:t>
            </a:r>
          </a:p>
          <a:p>
            <a:pPr marL="285750" lvl="0" indent="-285750">
              <a:buFont typeface="DM Sans" pitchFamily="2" charset="0"/>
              <a:buChar char="−"/>
            </a:pPr>
            <a:r>
              <a:rPr lang="en-US" sz="1400" dirty="0"/>
              <a:t>Support clinical and public health decisions</a:t>
            </a:r>
          </a:p>
          <a:p>
            <a:pPr marL="285750" lvl="0" indent="-285750">
              <a:buFont typeface="DM Sans" pitchFamily="2" charset="0"/>
              <a:buChar char="−"/>
            </a:pPr>
            <a:endParaRPr lang="en-US" sz="1400" dirty="0"/>
          </a:p>
          <a:p>
            <a:pPr marL="285750" lvl="0" indent="-285750">
              <a:buFont typeface="Wingdings" panose="05000000000000000000" pitchFamily="2" charset="2"/>
              <a:buChar char="q"/>
            </a:pPr>
            <a:r>
              <a:rPr lang="en-US" sz="1400" b="1" dirty="0"/>
              <a:t>Target Variable </a:t>
            </a:r>
            <a:r>
              <a:rPr lang="en-US" sz="1400" dirty="0"/>
              <a:t>:</a:t>
            </a:r>
            <a:endParaRPr lang="en-US" sz="1400" i="1" dirty="0"/>
          </a:p>
          <a:p>
            <a:pPr marL="285750" lvl="0" indent="-285750">
              <a:buFont typeface="DM Sans" pitchFamily="2" charset="0"/>
              <a:buChar char="−"/>
            </a:pPr>
            <a:r>
              <a:rPr lang="en-US" sz="1400" dirty="0"/>
              <a:t>1 = Survived ≥ 60 months</a:t>
            </a:r>
          </a:p>
          <a:p>
            <a:pPr marL="285750" lvl="0" indent="-285750">
              <a:buFont typeface="DM Sans" pitchFamily="2" charset="0"/>
              <a:buChar char="−"/>
            </a:pPr>
            <a:r>
              <a:rPr lang="en-US" sz="1400" dirty="0"/>
              <a:t>0 = Died within 60 months</a:t>
            </a:r>
            <a:endParaRPr sz="1400" dirty="0"/>
          </a:p>
        </p:txBody>
      </p:sp>
      <p:grpSp>
        <p:nvGrpSpPr>
          <p:cNvPr id="432" name="Google Shape;432;p40">
            <a:extLst>
              <a:ext uri="{FF2B5EF4-FFF2-40B4-BE49-F238E27FC236}">
                <a16:creationId xmlns:a16="http://schemas.microsoft.com/office/drawing/2014/main" id="{F6EBDA51-4D2E-C022-FAA2-B1F3D8A33091}"/>
              </a:ext>
            </a:extLst>
          </p:cNvPr>
          <p:cNvGrpSpPr/>
          <p:nvPr/>
        </p:nvGrpSpPr>
        <p:grpSpPr>
          <a:xfrm>
            <a:off x="4942041" y="573887"/>
            <a:ext cx="4135712" cy="4519678"/>
            <a:chOff x="5104880" y="674104"/>
            <a:chExt cx="4218588" cy="4915460"/>
          </a:xfrm>
        </p:grpSpPr>
        <p:sp>
          <p:nvSpPr>
            <p:cNvPr id="433" name="Google Shape;433;p40">
              <a:extLst>
                <a:ext uri="{FF2B5EF4-FFF2-40B4-BE49-F238E27FC236}">
                  <a16:creationId xmlns:a16="http://schemas.microsoft.com/office/drawing/2014/main" id="{DB59D7E8-86DD-DACB-BEB2-762204D9CD5A}"/>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BEA358BB-88B5-1678-6998-5021EBDCE417}"/>
                </a:ext>
              </a:extLst>
            </p:cNvPr>
            <p:cNvSpPr/>
            <p:nvPr/>
          </p:nvSpPr>
          <p:spPr>
            <a:xfrm>
              <a:off x="8430623" y="67410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838C5C94-D053-8942-BA44-B6875A0267B8}"/>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22E5645B-5871-BB6F-13E5-A4DFB113CAEE}"/>
                </a:ext>
              </a:extLst>
            </p:cNvPr>
            <p:cNvSpPr/>
            <p:nvPr/>
          </p:nvSpPr>
          <p:spPr>
            <a:xfrm>
              <a:off x="6774560" y="152117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6BE905BE-3543-E285-C662-842789245C8B}"/>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74390FF9-5164-4245-03E1-491A2EC9EB8A}"/>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FE7237B2-17D0-D20D-E177-AE1BAD9DC019}"/>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EA51435F-03E8-C1DD-04FB-C587B27E023A}"/>
                </a:ext>
              </a:extLst>
            </p:cNvPr>
            <p:cNvSpPr/>
            <p:nvPr/>
          </p:nvSpPr>
          <p:spPr>
            <a:xfrm rot="10800000" flipH="1">
              <a:off x="7182703" y="46214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0">
              <a:extLst>
                <a:ext uri="{FF2B5EF4-FFF2-40B4-BE49-F238E27FC236}">
                  <a16:creationId xmlns:a16="http://schemas.microsoft.com/office/drawing/2014/main" id="{282B9201-5098-B88F-50B3-0D26E91AF18E}"/>
                </a:ext>
              </a:extLst>
            </p:cNvPr>
            <p:cNvSpPr/>
            <p:nvPr/>
          </p:nvSpPr>
          <p:spPr>
            <a:xfrm rot="10800000" flipH="1">
              <a:off x="7025864" y="346640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E3CFC120-48E5-3150-9047-BD745FD6444F}"/>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F95587E8-566A-65ED-35E1-BF8D8647FF93}"/>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1671663F-0FAB-21C1-339D-891D9C0A6828}"/>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795AFD39-44E2-6C86-BE60-848E3A609B07}"/>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BBD37A8B-AD6A-1494-CF3A-3DBC130A4E26}"/>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35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237172B2-DDC3-F43D-FABE-2AD47D84064D}"/>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FF1DD5D9-AA2D-9109-3034-6A9DD6D96502}"/>
              </a:ext>
            </a:extLst>
          </p:cNvPr>
          <p:cNvSpPr txBox="1">
            <a:spLocks noGrp="1"/>
          </p:cNvSpPr>
          <p:nvPr>
            <p:ph type="title"/>
          </p:nvPr>
        </p:nvSpPr>
        <p:spPr>
          <a:xfrm>
            <a:off x="489456" y="90242"/>
            <a:ext cx="3612995" cy="7539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Objective</a:t>
            </a:r>
            <a:endParaRPr sz="4400" dirty="0"/>
          </a:p>
        </p:txBody>
      </p:sp>
      <p:sp>
        <p:nvSpPr>
          <p:cNvPr id="431" name="Google Shape;431;p40">
            <a:extLst>
              <a:ext uri="{FF2B5EF4-FFF2-40B4-BE49-F238E27FC236}">
                <a16:creationId xmlns:a16="http://schemas.microsoft.com/office/drawing/2014/main" id="{90D98385-A161-C3C3-C99C-1D76FFAF2814}"/>
              </a:ext>
            </a:extLst>
          </p:cNvPr>
          <p:cNvSpPr txBox="1">
            <a:spLocks noGrp="1"/>
          </p:cNvSpPr>
          <p:nvPr>
            <p:ph type="subTitle" idx="1"/>
          </p:nvPr>
        </p:nvSpPr>
        <p:spPr>
          <a:xfrm>
            <a:off x="122766" y="758989"/>
            <a:ext cx="7959371" cy="3493676"/>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q"/>
            </a:pPr>
            <a:r>
              <a:rPr lang="en-US" b="1" dirty="0"/>
              <a:t>Main Objective</a:t>
            </a:r>
            <a:r>
              <a:rPr lang="en-US" dirty="0"/>
              <a:t> : </a:t>
            </a:r>
            <a:r>
              <a:rPr lang="en-US" sz="1400" dirty="0"/>
              <a:t>To predict the 5-year survival outcome of patients diagnosed with colorectal cancer using historical clinical and demographic data from the SEER program.</a:t>
            </a:r>
          </a:p>
          <a:p>
            <a:pPr marL="285750" lvl="0" indent="-285750">
              <a:buFont typeface="Wingdings" panose="05000000000000000000" pitchFamily="2" charset="2"/>
              <a:buChar char="q"/>
            </a:pPr>
            <a:r>
              <a:rPr lang="en-US" b="1" dirty="0"/>
              <a:t>Specific Goals</a:t>
            </a:r>
            <a:r>
              <a:rPr lang="en-US" dirty="0"/>
              <a:t> : - </a:t>
            </a:r>
          </a:p>
          <a:p>
            <a:pPr marL="285750" lvl="0" indent="-285750">
              <a:buFont typeface="DM Sans" pitchFamily="2" charset="0"/>
              <a:buChar char="−"/>
            </a:pPr>
            <a:r>
              <a:rPr lang="en-US" sz="1400" dirty="0"/>
              <a:t>Build predictive models using machine learning techniques to classify whether a patient will survive 5 years post-diagnosis. </a:t>
            </a:r>
          </a:p>
          <a:p>
            <a:pPr marL="285750" lvl="0" indent="-285750">
              <a:buFont typeface="DM Sans" pitchFamily="2" charset="0"/>
              <a:buChar char="−"/>
            </a:pPr>
            <a:r>
              <a:rPr lang="en-US" sz="1400" dirty="0"/>
              <a:t>Clean and preprocess the SEER colorectal cancer dataset to handle real-world challenges like missing values, data leakage, and multicollinearity . </a:t>
            </a:r>
          </a:p>
          <a:p>
            <a:pPr marL="285750" lvl="0" indent="-285750">
              <a:buFont typeface="DM Sans" pitchFamily="2" charset="0"/>
              <a:buChar char="−"/>
            </a:pPr>
            <a:r>
              <a:rPr lang="en-US" sz="1400" dirty="0"/>
              <a:t>Identify the most influential features affecting long-term survival — such as tumor grade, size, and patient demographics.</a:t>
            </a:r>
          </a:p>
          <a:p>
            <a:pPr marL="285750" lvl="0" indent="-285750">
              <a:buFont typeface="DM Sans" pitchFamily="2" charset="0"/>
              <a:buChar char="−"/>
            </a:pPr>
            <a:r>
              <a:rPr lang="en-US" sz="1400" dirty="0"/>
              <a:t>Evaluate model performance using appropriate metrics like accuracy, ROC-AUC, and precision/recall.</a:t>
            </a:r>
          </a:p>
          <a:p>
            <a:pPr marL="285750" lvl="0" indent="-285750">
              <a:buFont typeface="Wingdings" panose="05000000000000000000" pitchFamily="2" charset="2"/>
              <a:buChar char="q"/>
            </a:pPr>
            <a:r>
              <a:rPr lang="en-US" b="1" dirty="0"/>
              <a:t>Translate findings into insights that can support</a:t>
            </a:r>
            <a:r>
              <a:rPr lang="en-US" dirty="0"/>
              <a:t>:</a:t>
            </a:r>
          </a:p>
          <a:p>
            <a:pPr marL="285750" lvl="0" indent="-285750">
              <a:buFont typeface="DM Sans" pitchFamily="2" charset="0"/>
              <a:buChar char="−"/>
            </a:pPr>
            <a:r>
              <a:rPr lang="en-US" sz="1400" dirty="0"/>
              <a:t>Clinical decisions (e.g., monitoring high-risk patients)</a:t>
            </a:r>
          </a:p>
          <a:p>
            <a:pPr marL="285750" lvl="0" indent="-285750">
              <a:buFont typeface="DM Sans" pitchFamily="2" charset="0"/>
              <a:buChar char="−"/>
            </a:pPr>
            <a:r>
              <a:rPr lang="en-US" sz="1400" dirty="0"/>
              <a:t>Public health policy (e.g., resource allocation)</a:t>
            </a:r>
          </a:p>
          <a:p>
            <a:pPr marL="285750" lvl="0" indent="-285750">
              <a:buFont typeface="DM Sans" pitchFamily="2" charset="0"/>
              <a:buChar char="−"/>
            </a:pPr>
            <a:r>
              <a:rPr lang="en-US" sz="1400" dirty="0"/>
              <a:t>Future research (e.g., survival factors across subgroups)</a:t>
            </a:r>
            <a:endParaRPr dirty="0"/>
          </a:p>
        </p:txBody>
      </p:sp>
      <p:grpSp>
        <p:nvGrpSpPr>
          <p:cNvPr id="432" name="Google Shape;432;p40">
            <a:extLst>
              <a:ext uri="{FF2B5EF4-FFF2-40B4-BE49-F238E27FC236}">
                <a16:creationId xmlns:a16="http://schemas.microsoft.com/office/drawing/2014/main" id="{66754E4D-11C3-2BF6-E9CE-0E5CF8839DAA}"/>
              </a:ext>
            </a:extLst>
          </p:cNvPr>
          <p:cNvGrpSpPr/>
          <p:nvPr/>
        </p:nvGrpSpPr>
        <p:grpSpPr>
          <a:xfrm>
            <a:off x="6580098" y="-59445"/>
            <a:ext cx="3088913" cy="5488224"/>
            <a:chOff x="6234555" y="-85578"/>
            <a:chExt cx="3088913" cy="5488224"/>
          </a:xfrm>
        </p:grpSpPr>
        <p:sp>
          <p:nvSpPr>
            <p:cNvPr id="433" name="Google Shape;433;p40">
              <a:extLst>
                <a:ext uri="{FF2B5EF4-FFF2-40B4-BE49-F238E27FC236}">
                  <a16:creationId xmlns:a16="http://schemas.microsoft.com/office/drawing/2014/main" id="{C09FB878-CB0D-355F-95F3-88279EDD466C}"/>
                </a:ext>
              </a:extLst>
            </p:cNvPr>
            <p:cNvSpPr/>
            <p:nvPr/>
          </p:nvSpPr>
          <p:spPr>
            <a:xfrm>
              <a:off x="7396558" y="40907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2DB94BF9-80C6-93EE-DAD2-4B8E8AA91207}"/>
                </a:ext>
              </a:extLst>
            </p:cNvPr>
            <p:cNvSpPr/>
            <p:nvPr/>
          </p:nvSpPr>
          <p:spPr>
            <a:xfrm>
              <a:off x="8324078" y="5526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3A336D21-94F7-ED09-E0DD-718E5D874575}"/>
                </a:ext>
              </a:extLst>
            </p:cNvPr>
            <p:cNvSpPr/>
            <p:nvPr/>
          </p:nvSpPr>
          <p:spPr>
            <a:xfrm>
              <a:off x="6234555" y="-85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0B04FB9A-18E1-54FE-DADB-6D456F5115DB}"/>
                </a:ext>
              </a:extLst>
            </p:cNvPr>
            <p:cNvSpPr/>
            <p:nvPr/>
          </p:nvSpPr>
          <p:spPr>
            <a:xfrm>
              <a:off x="7926012" y="20676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D2F1F9BC-A4BE-8A65-FD2F-917397A3F95E}"/>
                </a:ext>
              </a:extLst>
            </p:cNvPr>
            <p:cNvSpPr/>
            <p:nvPr/>
          </p:nvSpPr>
          <p:spPr>
            <a:xfrm>
              <a:off x="7430163" y="488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a:extLst>
                <a:ext uri="{FF2B5EF4-FFF2-40B4-BE49-F238E27FC236}">
                  <a16:creationId xmlns:a16="http://schemas.microsoft.com/office/drawing/2014/main" id="{869DC7B1-BFF8-AD64-1331-2BA8D6A9B4AE}"/>
                </a:ext>
              </a:extLst>
            </p:cNvPr>
            <p:cNvSpPr/>
            <p:nvPr/>
          </p:nvSpPr>
          <p:spPr>
            <a:xfrm>
              <a:off x="7865724" y="300319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106E72AD-76F8-FD21-9756-8B0778FCEF2B}"/>
                </a:ext>
              </a:extLst>
            </p:cNvPr>
            <p:cNvSpPr/>
            <p:nvPr/>
          </p:nvSpPr>
          <p:spPr>
            <a:xfrm>
              <a:off x="7762275" y="130678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0B6060FE-95BE-85DA-FB35-8DB0ACADAA58}"/>
                </a:ext>
              </a:extLst>
            </p:cNvPr>
            <p:cNvSpPr/>
            <p:nvPr/>
          </p:nvSpPr>
          <p:spPr>
            <a:xfrm rot="10800000" flipH="1">
              <a:off x="7500134" y="26676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8E484B3F-0589-9F2E-AC05-422CC68D530A}"/>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3281422F-F37F-A8FE-F0B7-D48D3D8A2BB3}"/>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2ED2081A-5E66-C274-7FF9-476D5919F01A}"/>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A92F6EE1-517C-7A3B-9480-84495EBC590A}"/>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E3914D4E-7B81-1280-15B5-837B8EB10C93}"/>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A639398C-5C1E-F2AB-2D26-758A35DC053F}"/>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661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9A156-5917-783E-4551-71D858C22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92CE-4A2D-E812-B9B3-099956F09AAD}"/>
              </a:ext>
            </a:extLst>
          </p:cNvPr>
          <p:cNvSpPr>
            <a:spLocks noGrp="1"/>
          </p:cNvSpPr>
          <p:nvPr>
            <p:ph type="title"/>
          </p:nvPr>
        </p:nvSpPr>
        <p:spPr>
          <a:xfrm>
            <a:off x="534631" y="333994"/>
            <a:ext cx="6737707" cy="1030462"/>
          </a:xfrm>
        </p:spPr>
        <p:txBody>
          <a:bodyPr/>
          <a:lstStyle/>
          <a:p>
            <a:r>
              <a:rPr lang="en-US" sz="4000" dirty="0"/>
              <a:t>End-to-End Model Development Process</a:t>
            </a:r>
          </a:p>
        </p:txBody>
      </p:sp>
      <p:pic>
        <p:nvPicPr>
          <p:cNvPr id="6" name="Picture 5">
            <a:extLst>
              <a:ext uri="{FF2B5EF4-FFF2-40B4-BE49-F238E27FC236}">
                <a16:creationId xmlns:a16="http://schemas.microsoft.com/office/drawing/2014/main" id="{01B4EB17-A176-5061-FFB1-BA82C780302A}"/>
              </a:ext>
            </a:extLst>
          </p:cNvPr>
          <p:cNvPicPr>
            <a:picLocks noChangeAspect="1"/>
          </p:cNvPicPr>
          <p:nvPr/>
        </p:nvPicPr>
        <p:blipFill>
          <a:blip r:embed="rId2"/>
          <a:stretch>
            <a:fillRect/>
          </a:stretch>
        </p:blipFill>
        <p:spPr>
          <a:xfrm>
            <a:off x="534631" y="1278348"/>
            <a:ext cx="5151218" cy="3434145"/>
          </a:xfrm>
          <a:prstGeom prst="rect">
            <a:avLst/>
          </a:prstGeom>
        </p:spPr>
      </p:pic>
      <p:grpSp>
        <p:nvGrpSpPr>
          <p:cNvPr id="7" name="Google Shape;432;p40">
            <a:extLst>
              <a:ext uri="{FF2B5EF4-FFF2-40B4-BE49-F238E27FC236}">
                <a16:creationId xmlns:a16="http://schemas.microsoft.com/office/drawing/2014/main" id="{9F55A466-F78C-CD55-DBF6-E60FDA6D755E}"/>
              </a:ext>
            </a:extLst>
          </p:cNvPr>
          <p:cNvGrpSpPr/>
          <p:nvPr/>
        </p:nvGrpSpPr>
        <p:grpSpPr>
          <a:xfrm>
            <a:off x="5833523" y="419720"/>
            <a:ext cx="3222799" cy="4630983"/>
            <a:chOff x="6036087" y="553052"/>
            <a:chExt cx="3287381" cy="5036512"/>
          </a:xfrm>
        </p:grpSpPr>
        <p:sp>
          <p:nvSpPr>
            <p:cNvPr id="8" name="Google Shape;433;p40">
              <a:extLst>
                <a:ext uri="{FF2B5EF4-FFF2-40B4-BE49-F238E27FC236}">
                  <a16:creationId xmlns:a16="http://schemas.microsoft.com/office/drawing/2014/main" id="{71A39173-104B-DF4C-3BE4-DA8F18EB4DC4}"/>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40">
              <a:extLst>
                <a:ext uri="{FF2B5EF4-FFF2-40B4-BE49-F238E27FC236}">
                  <a16:creationId xmlns:a16="http://schemas.microsoft.com/office/drawing/2014/main" id="{FB9EC709-74F1-CE21-6F85-CD8A7C9B3EF5}"/>
                </a:ext>
              </a:extLst>
            </p:cNvPr>
            <p:cNvSpPr/>
            <p:nvPr/>
          </p:nvSpPr>
          <p:spPr>
            <a:xfrm>
              <a:off x="8430623" y="67410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8;p40">
              <a:extLst>
                <a:ext uri="{FF2B5EF4-FFF2-40B4-BE49-F238E27FC236}">
                  <a16:creationId xmlns:a16="http://schemas.microsoft.com/office/drawing/2014/main" id="{DD8E6C8C-EBE9-FF7C-41A7-BAD55DD630CF}"/>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9;p40">
              <a:extLst>
                <a:ext uri="{FF2B5EF4-FFF2-40B4-BE49-F238E27FC236}">
                  <a16:creationId xmlns:a16="http://schemas.microsoft.com/office/drawing/2014/main" id="{CF4DAA9C-1CF1-01A6-DC7D-B27AB5CFDE6D}"/>
                </a:ext>
              </a:extLst>
            </p:cNvPr>
            <p:cNvSpPr/>
            <p:nvPr/>
          </p:nvSpPr>
          <p:spPr>
            <a:xfrm>
              <a:off x="6774560" y="152117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0;p40">
              <a:extLst>
                <a:ext uri="{FF2B5EF4-FFF2-40B4-BE49-F238E27FC236}">
                  <a16:creationId xmlns:a16="http://schemas.microsoft.com/office/drawing/2014/main" id="{135FB9AB-DD38-0DFA-7B6F-D6D17A9A5A55}"/>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1;p40">
              <a:extLst>
                <a:ext uri="{FF2B5EF4-FFF2-40B4-BE49-F238E27FC236}">
                  <a16:creationId xmlns:a16="http://schemas.microsoft.com/office/drawing/2014/main" id="{A24E4C56-F291-0CE0-F2E1-ACC21626CD95}"/>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p40">
              <a:extLst>
                <a:ext uri="{FF2B5EF4-FFF2-40B4-BE49-F238E27FC236}">
                  <a16:creationId xmlns:a16="http://schemas.microsoft.com/office/drawing/2014/main" id="{8732D25D-BC1B-CAF8-A1CC-CE59A4F6D2D7}"/>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3;p40">
              <a:extLst>
                <a:ext uri="{FF2B5EF4-FFF2-40B4-BE49-F238E27FC236}">
                  <a16:creationId xmlns:a16="http://schemas.microsoft.com/office/drawing/2014/main" id="{9A7A0383-C56C-2DFB-9A3C-6DD56F337BCC}"/>
                </a:ext>
              </a:extLst>
            </p:cNvPr>
            <p:cNvSpPr/>
            <p:nvPr/>
          </p:nvSpPr>
          <p:spPr>
            <a:xfrm rot="10800000" flipH="1">
              <a:off x="7182703" y="462144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44;p40">
              <a:extLst>
                <a:ext uri="{FF2B5EF4-FFF2-40B4-BE49-F238E27FC236}">
                  <a16:creationId xmlns:a16="http://schemas.microsoft.com/office/drawing/2014/main" id="{7B6741F0-C2C6-97BD-4D38-6CA9A10CE934}"/>
                </a:ext>
              </a:extLst>
            </p:cNvPr>
            <p:cNvSpPr/>
            <p:nvPr/>
          </p:nvSpPr>
          <p:spPr>
            <a:xfrm rot="10800000" flipH="1">
              <a:off x="7025864" y="346640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5;p40">
              <a:extLst>
                <a:ext uri="{FF2B5EF4-FFF2-40B4-BE49-F238E27FC236}">
                  <a16:creationId xmlns:a16="http://schemas.microsoft.com/office/drawing/2014/main" id="{2377C812-C0E6-5988-DD31-6F5AE38F2CFD}"/>
                </a:ext>
              </a:extLst>
            </p:cNvPr>
            <p:cNvSpPr/>
            <p:nvPr/>
          </p:nvSpPr>
          <p:spPr>
            <a:xfrm rot="10800000" flipH="1">
              <a:off x="6529791" y="5530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6;p40">
              <a:extLst>
                <a:ext uri="{FF2B5EF4-FFF2-40B4-BE49-F238E27FC236}">
                  <a16:creationId xmlns:a16="http://schemas.microsoft.com/office/drawing/2014/main" id="{D4FA50AD-9136-0511-8C86-C19BEDD017CE}"/>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7;p40">
              <a:extLst>
                <a:ext uri="{FF2B5EF4-FFF2-40B4-BE49-F238E27FC236}">
                  <a16:creationId xmlns:a16="http://schemas.microsoft.com/office/drawing/2014/main" id="{8410AF92-9C95-40D4-2AF3-C903EB1DEB77}"/>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8;p40">
              <a:extLst>
                <a:ext uri="{FF2B5EF4-FFF2-40B4-BE49-F238E27FC236}">
                  <a16:creationId xmlns:a16="http://schemas.microsoft.com/office/drawing/2014/main" id="{C2C171D6-6EE8-88D5-F72E-CD3DD384B3AC}"/>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9;p40">
              <a:extLst>
                <a:ext uri="{FF2B5EF4-FFF2-40B4-BE49-F238E27FC236}">
                  <a16:creationId xmlns:a16="http://schemas.microsoft.com/office/drawing/2014/main" id="{0EEC3768-D686-2297-5D7A-990892034F4E}"/>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692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986CEB32-1E10-C296-2A76-45C78223EAA6}"/>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FDEA7E4C-F2D1-1AEC-0E67-10B2942D8BA2}"/>
              </a:ext>
            </a:extLst>
          </p:cNvPr>
          <p:cNvSpPr txBox="1">
            <a:spLocks noGrp="1"/>
          </p:cNvSpPr>
          <p:nvPr>
            <p:ph type="title"/>
          </p:nvPr>
        </p:nvSpPr>
        <p:spPr>
          <a:xfrm>
            <a:off x="483809" y="287437"/>
            <a:ext cx="4864200" cy="754725"/>
          </a:xfrm>
          <a:prstGeom prst="rect">
            <a:avLst/>
          </a:prstGeom>
        </p:spPr>
        <p:txBody>
          <a:bodyPr spcFirstLastPara="1" wrap="square" lIns="91425" tIns="91425" rIns="91425" bIns="91425" anchor="b" anchorCtr="0">
            <a:noAutofit/>
          </a:bodyPr>
          <a:lstStyle/>
          <a:p>
            <a:pPr lvl="0"/>
            <a:r>
              <a:rPr lang="en-US" sz="4400" dirty="0"/>
              <a:t>Data Description</a:t>
            </a:r>
            <a:endParaRPr sz="4400" dirty="0"/>
          </a:p>
        </p:txBody>
      </p:sp>
      <p:sp>
        <p:nvSpPr>
          <p:cNvPr id="431" name="Google Shape;431;p40">
            <a:extLst>
              <a:ext uri="{FF2B5EF4-FFF2-40B4-BE49-F238E27FC236}">
                <a16:creationId xmlns:a16="http://schemas.microsoft.com/office/drawing/2014/main" id="{12A04478-0083-6DBA-EC14-54C025FC83C4}"/>
              </a:ext>
            </a:extLst>
          </p:cNvPr>
          <p:cNvSpPr txBox="1">
            <a:spLocks noGrp="1"/>
          </p:cNvSpPr>
          <p:nvPr>
            <p:ph type="subTitle" idx="1"/>
          </p:nvPr>
        </p:nvSpPr>
        <p:spPr>
          <a:xfrm>
            <a:off x="174408" y="934994"/>
            <a:ext cx="5702232" cy="4269468"/>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b="1" dirty="0"/>
              <a:t>Source</a:t>
            </a:r>
            <a:r>
              <a:rPr lang="en-US" dirty="0"/>
              <a:t>: </a:t>
            </a:r>
            <a:r>
              <a:rPr lang="en-US" sz="1400" dirty="0"/>
              <a:t>SEER (Surveillance, Epidemiology, and End Results) Program, NCI</a:t>
            </a:r>
            <a:endParaRPr lang="en-US" dirty="0"/>
          </a:p>
          <a:p>
            <a:pPr>
              <a:buFont typeface="Wingdings" panose="05000000000000000000" pitchFamily="2" charset="2"/>
              <a:buChar char="q"/>
            </a:pPr>
            <a:r>
              <a:rPr lang="en-US" b="1" dirty="0"/>
              <a:t>Total Cases</a:t>
            </a:r>
            <a:r>
              <a:rPr lang="en-US" dirty="0"/>
              <a:t>: </a:t>
            </a:r>
            <a:r>
              <a:rPr lang="en-US" sz="1400" dirty="0"/>
              <a:t>Over 800,000 records </a:t>
            </a:r>
            <a:endParaRPr lang="en-US" dirty="0"/>
          </a:p>
          <a:p>
            <a:pPr>
              <a:buFont typeface="Wingdings" panose="05000000000000000000" pitchFamily="2" charset="2"/>
              <a:buChar char="q"/>
            </a:pPr>
            <a:r>
              <a:rPr lang="en-US" b="1" dirty="0"/>
              <a:t>Focus </a:t>
            </a:r>
            <a:r>
              <a:rPr lang="en-US" dirty="0"/>
              <a:t>: </a:t>
            </a:r>
            <a:r>
              <a:rPr lang="en-US" sz="1400" dirty="0"/>
              <a:t>Colorectal cancer patient records.</a:t>
            </a:r>
          </a:p>
          <a:p>
            <a:pPr>
              <a:buFont typeface="Wingdings" panose="05000000000000000000" pitchFamily="2" charset="2"/>
              <a:buChar char="q"/>
            </a:pPr>
            <a:r>
              <a:rPr lang="en-US" b="1" dirty="0"/>
              <a:t>Timeframe </a:t>
            </a:r>
            <a:r>
              <a:rPr lang="en-US" dirty="0"/>
              <a:t>: </a:t>
            </a:r>
            <a:r>
              <a:rPr lang="en-US" sz="1400" dirty="0"/>
              <a:t>Includes patients diagnosed between 1975–2020.</a:t>
            </a:r>
          </a:p>
          <a:p>
            <a:pPr>
              <a:buFont typeface="Wingdings" panose="05000000000000000000" pitchFamily="2" charset="2"/>
              <a:buChar char="q"/>
            </a:pPr>
            <a:r>
              <a:rPr lang="en-US" b="1" dirty="0"/>
              <a:t>Features </a:t>
            </a:r>
            <a:r>
              <a:rPr lang="en-US" dirty="0"/>
              <a:t>: </a:t>
            </a:r>
            <a:r>
              <a:rPr lang="en-US" sz="1400" dirty="0"/>
              <a:t>Demographics (age, sex, race), tumor details (site, grade, histology), treatment, and outcomes.</a:t>
            </a:r>
          </a:p>
          <a:p>
            <a:pPr>
              <a:buFont typeface="Wingdings" panose="05000000000000000000" pitchFamily="2" charset="2"/>
              <a:buChar char="q"/>
            </a:pPr>
            <a:r>
              <a:rPr lang="en-US" b="1" dirty="0"/>
              <a:t>Target Variable </a:t>
            </a:r>
            <a:r>
              <a:rPr lang="en-US" dirty="0"/>
              <a:t>: target </a:t>
            </a:r>
            <a:r>
              <a:rPr lang="en-US" sz="1400" dirty="0"/>
              <a:t>(binary: 1 = survived ≥ 5 years, 0 = did not)</a:t>
            </a:r>
          </a:p>
          <a:p>
            <a:pPr marL="0" lvl="0" indent="0" algn="l" rtl="0">
              <a:spcBef>
                <a:spcPts val="0"/>
              </a:spcBef>
              <a:spcAft>
                <a:spcPts val="0"/>
              </a:spcAft>
              <a:buNone/>
            </a:pPr>
            <a:endParaRPr dirty="0"/>
          </a:p>
        </p:txBody>
      </p:sp>
      <p:grpSp>
        <p:nvGrpSpPr>
          <p:cNvPr id="432" name="Google Shape;432;p40">
            <a:extLst>
              <a:ext uri="{FF2B5EF4-FFF2-40B4-BE49-F238E27FC236}">
                <a16:creationId xmlns:a16="http://schemas.microsoft.com/office/drawing/2014/main" id="{8A2D0B35-3906-C013-5CD6-7EFA81BFE74D}"/>
              </a:ext>
            </a:extLst>
          </p:cNvPr>
          <p:cNvGrpSpPr/>
          <p:nvPr/>
        </p:nvGrpSpPr>
        <p:grpSpPr>
          <a:xfrm>
            <a:off x="5635867" y="474905"/>
            <a:ext cx="3591010" cy="4543790"/>
            <a:chOff x="5732458" y="526419"/>
            <a:chExt cx="3591010" cy="4543790"/>
          </a:xfrm>
        </p:grpSpPr>
        <p:sp>
          <p:nvSpPr>
            <p:cNvPr id="433" name="Google Shape;433;p40">
              <a:extLst>
                <a:ext uri="{FF2B5EF4-FFF2-40B4-BE49-F238E27FC236}">
                  <a16:creationId xmlns:a16="http://schemas.microsoft.com/office/drawing/2014/main" id="{E2C43D80-8CAB-642C-A8C4-83DA765EFA3D}"/>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D147E130-812B-8E4A-5EED-2D47D7FBE1F3}"/>
                </a:ext>
              </a:extLst>
            </p:cNvPr>
            <p:cNvSpPr/>
            <p:nvPr/>
          </p:nvSpPr>
          <p:spPr>
            <a:xfrm>
              <a:off x="8352475" y="52641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6F4100DA-1D55-B32B-05AA-75BA242D5D44}"/>
                </a:ext>
              </a:extLst>
            </p:cNvPr>
            <p:cNvSpPr/>
            <p:nvPr/>
          </p:nvSpPr>
          <p:spPr>
            <a:xfrm>
              <a:off x="6703413" y="6096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92D78AA4-1B2F-A6C1-B6A6-722792BC4B74}"/>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E5526B74-9883-91F1-634C-E9BF1D137DC0}"/>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CDE3C3D4-0E5B-5F24-EE6A-09EF93A3F072}"/>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73129772-29DC-6548-1E1A-D9FD185FB53F}"/>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5DD7F16D-C80D-8764-25FB-7C5CC921CD37}"/>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0">
              <a:extLst>
                <a:ext uri="{FF2B5EF4-FFF2-40B4-BE49-F238E27FC236}">
                  <a16:creationId xmlns:a16="http://schemas.microsoft.com/office/drawing/2014/main" id="{81EF0AD4-95E2-0820-247C-3548E4B3A9A0}"/>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38B1A233-7304-3056-DA00-A1853FE2C3E2}"/>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4AE5D376-552D-A8F3-600E-07C4B64DF9D6}"/>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952CF9DE-912C-4C23-9F12-E745FDD4055F}"/>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180F9B19-9793-C193-2D25-788D5E0A5493}"/>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A1A16879-A509-7AE5-316A-55730E8A1E24}"/>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865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107867D3-52AF-F513-3404-D88E7EE506BF}"/>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88B2D387-556A-F860-E449-4880C1119A05}"/>
              </a:ext>
            </a:extLst>
          </p:cNvPr>
          <p:cNvSpPr txBox="1">
            <a:spLocks noGrp="1"/>
          </p:cNvSpPr>
          <p:nvPr>
            <p:ph type="title"/>
          </p:nvPr>
        </p:nvSpPr>
        <p:spPr>
          <a:xfrm>
            <a:off x="362759" y="-142954"/>
            <a:ext cx="5473428" cy="1614759"/>
          </a:xfrm>
          <a:prstGeom prst="rect">
            <a:avLst/>
          </a:prstGeom>
        </p:spPr>
        <p:txBody>
          <a:bodyPr spcFirstLastPara="1" wrap="square" lIns="91425" tIns="91425" rIns="91425" bIns="91425" anchor="b" anchorCtr="0">
            <a:noAutofit/>
          </a:bodyPr>
          <a:lstStyle/>
          <a:p>
            <a:pPr lvl="0"/>
            <a:r>
              <a:rPr lang="en-US" sz="4400" dirty="0"/>
              <a:t>Data Cleaning &amp;Preprocessing</a:t>
            </a:r>
            <a:endParaRPr sz="4400" dirty="0"/>
          </a:p>
        </p:txBody>
      </p:sp>
      <p:sp>
        <p:nvSpPr>
          <p:cNvPr id="431" name="Google Shape;431;p40">
            <a:extLst>
              <a:ext uri="{FF2B5EF4-FFF2-40B4-BE49-F238E27FC236}">
                <a16:creationId xmlns:a16="http://schemas.microsoft.com/office/drawing/2014/main" id="{D86E9EF7-360C-337E-952E-D5328B05E8B1}"/>
              </a:ext>
            </a:extLst>
          </p:cNvPr>
          <p:cNvSpPr txBox="1">
            <a:spLocks noGrp="1"/>
          </p:cNvSpPr>
          <p:nvPr>
            <p:ph type="subTitle" idx="1"/>
          </p:nvPr>
        </p:nvSpPr>
        <p:spPr>
          <a:xfrm>
            <a:off x="249144" y="1428915"/>
            <a:ext cx="5702232" cy="4428855"/>
          </a:xfrm>
          <a:prstGeom prst="rect">
            <a:avLst/>
          </a:prstGeom>
        </p:spPr>
        <p:txBody>
          <a:bodyPr spcFirstLastPara="1" wrap="square" lIns="91425" tIns="91425" rIns="91425" bIns="91425" anchor="t" anchorCtr="0">
            <a:noAutofit/>
          </a:bodyPr>
          <a:lstStyle/>
          <a:p>
            <a:pPr marL="425450" indent="-285750">
              <a:buFont typeface="Wingdings" panose="05000000000000000000" pitchFamily="2" charset="2"/>
              <a:buChar char="ü"/>
            </a:pPr>
            <a:r>
              <a:rPr lang="en-US" b="1" dirty="0"/>
              <a:t>Steps Performed :</a:t>
            </a:r>
          </a:p>
          <a:p>
            <a:pPr marL="425450" indent="-285750">
              <a:buFont typeface="Wingdings" panose="05000000000000000000" pitchFamily="2" charset="2"/>
              <a:buChar char="q"/>
            </a:pPr>
            <a:r>
              <a:rPr lang="en-US" sz="1400" dirty="0"/>
              <a:t>Removed Columns with 100% Missing Values. Initial dataset had 149 columns; reduced after dropping fully null columns.</a:t>
            </a:r>
          </a:p>
          <a:p>
            <a:pPr marL="425450" indent="-285750">
              <a:buFont typeface="Wingdings" panose="05000000000000000000" pitchFamily="2" charset="2"/>
              <a:buChar char="q"/>
            </a:pPr>
            <a:r>
              <a:rPr lang="en-US" sz="1400" dirty="0"/>
              <a:t>Handled Partial Missing Values : - </a:t>
            </a:r>
          </a:p>
          <a:p>
            <a:pPr marL="425450" indent="-285750">
              <a:buFont typeface="DM Sans" pitchFamily="2" charset="0"/>
              <a:buChar char="−"/>
            </a:pPr>
            <a:r>
              <a:rPr lang="en-US" sz="1400" dirty="0"/>
              <a:t>&lt; 25% missing: Imputed using median or mode (e.g., YR_BRTH, IHS)</a:t>
            </a:r>
          </a:p>
          <a:p>
            <a:pPr marL="425450" indent="-285750">
              <a:buFont typeface="DM Sans" pitchFamily="2" charset="0"/>
              <a:buChar char="−"/>
            </a:pPr>
            <a:r>
              <a:rPr lang="en-US" sz="1400" dirty="0"/>
              <a:t>25%–65% missing: Imputed + added missing indicators (e.g., CS_SIZE, D_AJCC_T)</a:t>
            </a:r>
          </a:p>
          <a:p>
            <a:pPr marL="425450" indent="-285750">
              <a:buFont typeface="DM Sans" pitchFamily="2" charset="0"/>
              <a:buChar char="−"/>
            </a:pPr>
            <a:r>
              <a:rPr lang="en-US" sz="1400" dirty="0"/>
              <a:t>&gt; 65% missing: Columns were dropped due to excessive nulls or low predictive power</a:t>
            </a:r>
          </a:p>
          <a:p>
            <a:pPr marL="425450" indent="-285750">
              <a:buFont typeface="Wingdings" panose="05000000000000000000" pitchFamily="2" charset="2"/>
              <a:buChar char="q"/>
            </a:pPr>
            <a:r>
              <a:rPr lang="en-US" sz="1400" dirty="0"/>
              <a:t>Label encoding avoided to prevent ordinal bias</a:t>
            </a:r>
          </a:p>
          <a:p>
            <a:pPr marL="139700" indent="0"/>
            <a:endParaRPr lang="en-US" sz="1400" dirty="0"/>
          </a:p>
          <a:p>
            <a:pPr marL="425450" indent="-285750">
              <a:buFont typeface="DM Sans" pitchFamily="2" charset="0"/>
              <a:buChar char="−"/>
            </a:pPr>
            <a:endParaRPr lang="en-US" sz="1400" dirty="0"/>
          </a:p>
        </p:txBody>
      </p:sp>
      <p:pic>
        <p:nvPicPr>
          <p:cNvPr id="4" name="Picture 3">
            <a:extLst>
              <a:ext uri="{FF2B5EF4-FFF2-40B4-BE49-F238E27FC236}">
                <a16:creationId xmlns:a16="http://schemas.microsoft.com/office/drawing/2014/main" id="{E988D481-DB0D-3C1E-2257-88896B10D6DF}"/>
              </a:ext>
            </a:extLst>
          </p:cNvPr>
          <p:cNvPicPr>
            <a:picLocks noChangeAspect="1"/>
          </p:cNvPicPr>
          <p:nvPr/>
        </p:nvPicPr>
        <p:blipFill>
          <a:blip r:embed="rId3"/>
          <a:stretch>
            <a:fillRect/>
          </a:stretch>
        </p:blipFill>
        <p:spPr>
          <a:xfrm>
            <a:off x="6129981" y="614176"/>
            <a:ext cx="3019549" cy="4529324"/>
          </a:xfrm>
          <a:prstGeom prst="rect">
            <a:avLst/>
          </a:prstGeom>
        </p:spPr>
      </p:pic>
    </p:spTree>
    <p:extLst>
      <p:ext uri="{BB962C8B-B14F-4D97-AF65-F5344CB8AC3E}">
        <p14:creationId xmlns:p14="http://schemas.microsoft.com/office/powerpoint/2010/main" val="244054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CA1DB275-AD07-A5CB-185E-9AE80C7BE828}"/>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E360AFA9-5430-ED9A-F85E-C5B1B6787AD6}"/>
              </a:ext>
            </a:extLst>
          </p:cNvPr>
          <p:cNvSpPr txBox="1">
            <a:spLocks noGrp="1"/>
          </p:cNvSpPr>
          <p:nvPr>
            <p:ph type="title"/>
          </p:nvPr>
        </p:nvSpPr>
        <p:spPr>
          <a:xfrm>
            <a:off x="357541" y="8304"/>
            <a:ext cx="4804004" cy="1434902"/>
          </a:xfrm>
          <a:prstGeom prst="rect">
            <a:avLst/>
          </a:prstGeom>
        </p:spPr>
        <p:txBody>
          <a:bodyPr spcFirstLastPara="1" wrap="square" lIns="91425" tIns="91425" rIns="91425" bIns="91425" anchor="b" anchorCtr="0">
            <a:noAutofit/>
          </a:bodyPr>
          <a:lstStyle/>
          <a:p>
            <a:pPr lvl="0"/>
            <a:r>
              <a:rPr lang="en-US" sz="4400" dirty="0"/>
              <a:t>Data Cleaning &amp;Preprocessing</a:t>
            </a:r>
            <a:endParaRPr sz="4400" dirty="0"/>
          </a:p>
        </p:txBody>
      </p:sp>
      <p:sp>
        <p:nvSpPr>
          <p:cNvPr id="431" name="Google Shape;431;p40">
            <a:extLst>
              <a:ext uri="{FF2B5EF4-FFF2-40B4-BE49-F238E27FC236}">
                <a16:creationId xmlns:a16="http://schemas.microsoft.com/office/drawing/2014/main" id="{660FD2C8-EB9C-2470-2A80-FBCAA29A96A2}"/>
              </a:ext>
            </a:extLst>
          </p:cNvPr>
          <p:cNvSpPr txBox="1">
            <a:spLocks noGrp="1"/>
          </p:cNvSpPr>
          <p:nvPr>
            <p:ph type="subTitle" idx="1"/>
          </p:nvPr>
        </p:nvSpPr>
        <p:spPr>
          <a:xfrm>
            <a:off x="170631" y="1358090"/>
            <a:ext cx="6108344" cy="2262061"/>
          </a:xfrm>
          <a:prstGeom prst="rect">
            <a:avLst/>
          </a:prstGeom>
        </p:spPr>
        <p:txBody>
          <a:bodyPr spcFirstLastPara="1" wrap="square" lIns="91425" tIns="91425" rIns="91425" bIns="91425" anchor="t" anchorCtr="0">
            <a:noAutofit/>
          </a:bodyPr>
          <a:lstStyle/>
          <a:p>
            <a:pPr marL="425450" indent="-285750">
              <a:buFont typeface="Wingdings" panose="05000000000000000000" pitchFamily="2" charset="2"/>
              <a:buChar char="q"/>
            </a:pPr>
            <a:r>
              <a:rPr lang="en-US" b="1" dirty="0"/>
              <a:t>Dropped Data-Leaking Variables </a:t>
            </a:r>
            <a:r>
              <a:rPr lang="en-US" dirty="0"/>
              <a:t>: - </a:t>
            </a:r>
          </a:p>
          <a:p>
            <a:pPr marL="425450" indent="-285750">
              <a:buFont typeface="DM Sans" pitchFamily="2" charset="0"/>
              <a:buChar char="−"/>
            </a:pPr>
            <a:r>
              <a:rPr lang="en-US" sz="1400" dirty="0"/>
              <a:t>Example: SRV_TIME_MON, DTH_CLASS — these contain post-outcome info and lead to leakage.</a:t>
            </a:r>
            <a:endParaRPr lang="en-US" sz="1400" b="1" dirty="0"/>
          </a:p>
          <a:p>
            <a:pPr>
              <a:buFont typeface="Wingdings" panose="05000000000000000000" pitchFamily="2" charset="2"/>
              <a:buChar char="q"/>
            </a:pPr>
            <a:r>
              <a:rPr lang="en-US" b="1" dirty="0"/>
              <a:t>Multicollinearity Reduction </a:t>
            </a:r>
            <a:r>
              <a:rPr lang="en-US" sz="1400" dirty="0"/>
              <a:t>: - Used VIF (Variance Inflation Factor) to drop highly collinear features (VIF &gt; 10 threshold)</a:t>
            </a:r>
          </a:p>
          <a:p>
            <a:pPr>
              <a:buFont typeface="Wingdings" panose="05000000000000000000" pitchFamily="2" charset="2"/>
              <a:buChar char="q"/>
            </a:pPr>
            <a:r>
              <a:rPr lang="en-US" b="1" dirty="0"/>
              <a:t>Feature Selection </a:t>
            </a:r>
            <a:r>
              <a:rPr lang="en-US" sz="1400" dirty="0"/>
              <a:t>: - Based on chi-square, ANOVA, correlation with target, and domain understanding</a:t>
            </a:r>
          </a:p>
          <a:p>
            <a:pPr>
              <a:buFont typeface="Wingdings" panose="05000000000000000000" pitchFamily="2" charset="2"/>
              <a:buChar char="q"/>
            </a:pPr>
            <a:r>
              <a:rPr lang="en-US" sz="1400" b="1" dirty="0"/>
              <a:t>Categorical Variable Encoding </a:t>
            </a:r>
            <a:r>
              <a:rPr lang="en-US" sz="1400" dirty="0"/>
              <a:t>: - Applied One-Hot Encoding to nominal categorical features</a:t>
            </a:r>
          </a:p>
        </p:txBody>
      </p:sp>
      <p:grpSp>
        <p:nvGrpSpPr>
          <p:cNvPr id="432" name="Google Shape;432;p40">
            <a:extLst>
              <a:ext uri="{FF2B5EF4-FFF2-40B4-BE49-F238E27FC236}">
                <a16:creationId xmlns:a16="http://schemas.microsoft.com/office/drawing/2014/main" id="{24C7BAA5-9C9F-0FD5-B16E-A54105237A90}"/>
              </a:ext>
            </a:extLst>
          </p:cNvPr>
          <p:cNvGrpSpPr/>
          <p:nvPr/>
        </p:nvGrpSpPr>
        <p:grpSpPr>
          <a:xfrm>
            <a:off x="6016704" y="468594"/>
            <a:ext cx="3255729" cy="4165145"/>
            <a:chOff x="5844486" y="318466"/>
            <a:chExt cx="3255729" cy="4165145"/>
          </a:xfrm>
        </p:grpSpPr>
        <p:sp>
          <p:nvSpPr>
            <p:cNvPr id="434" name="Google Shape;434;p40">
              <a:extLst>
                <a:ext uri="{FF2B5EF4-FFF2-40B4-BE49-F238E27FC236}">
                  <a16:creationId xmlns:a16="http://schemas.microsoft.com/office/drawing/2014/main" id="{8CA870B3-F994-BD19-6BFD-69EF67B44F86}"/>
                </a:ext>
              </a:extLst>
            </p:cNvPr>
            <p:cNvSpPr/>
            <p:nvPr/>
          </p:nvSpPr>
          <p:spPr>
            <a:xfrm>
              <a:off x="8261505" y="40275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B48ECF4B-46E3-5B8A-02E9-343D0F9BA6CD}"/>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22B33B2F-E90F-ADF8-C55B-4072373D51F9}"/>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8D64100D-8AAE-4695-A7DF-EA158AFC7657}"/>
                </a:ext>
              </a:extLst>
            </p:cNvPr>
            <p:cNvSpPr/>
            <p:nvPr/>
          </p:nvSpPr>
          <p:spPr>
            <a:xfrm>
              <a:off x="5844486" y="3555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4EB3F42A-2134-AF21-F035-172605DE7FF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6CDF6A49-B8A4-5C08-58F0-AA7D4CA8D4F8}"/>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4FB8943C-BAB4-DE7B-E757-BD514D8EE593}"/>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0">
              <a:extLst>
                <a:ext uri="{FF2B5EF4-FFF2-40B4-BE49-F238E27FC236}">
                  <a16:creationId xmlns:a16="http://schemas.microsoft.com/office/drawing/2014/main" id="{98CE16E0-1EB3-48BD-42D0-3CB9F11A0A3A}"/>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243547D-FD53-0203-BA11-136C5F350CFF}"/>
              </a:ext>
            </a:extLst>
          </p:cNvPr>
          <p:cNvPicPr>
            <a:picLocks noChangeAspect="1"/>
          </p:cNvPicPr>
          <p:nvPr/>
        </p:nvPicPr>
        <p:blipFill>
          <a:blip r:embed="rId3"/>
          <a:stretch>
            <a:fillRect/>
          </a:stretch>
        </p:blipFill>
        <p:spPr>
          <a:xfrm>
            <a:off x="0" y="3749019"/>
            <a:ext cx="9144000" cy="1063258"/>
          </a:xfrm>
          <a:prstGeom prst="rect">
            <a:avLst/>
          </a:prstGeom>
        </p:spPr>
      </p:pic>
      <p:sp>
        <p:nvSpPr>
          <p:cNvPr id="2" name="Google Shape;439;p40">
            <a:extLst>
              <a:ext uri="{FF2B5EF4-FFF2-40B4-BE49-F238E27FC236}">
                <a16:creationId xmlns:a16="http://schemas.microsoft.com/office/drawing/2014/main" id="{B859E613-DC8D-02BE-3740-88FD9CCF36D7}"/>
              </a:ext>
            </a:extLst>
          </p:cNvPr>
          <p:cNvSpPr/>
          <p:nvPr/>
        </p:nvSpPr>
        <p:spPr>
          <a:xfrm>
            <a:off x="7068543" y="15744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8;p40">
            <a:extLst>
              <a:ext uri="{FF2B5EF4-FFF2-40B4-BE49-F238E27FC236}">
                <a16:creationId xmlns:a16="http://schemas.microsoft.com/office/drawing/2014/main" id="{81C03E28-2EFD-05FA-50DA-5023EE088C8C}"/>
              </a:ext>
            </a:extLst>
          </p:cNvPr>
          <p:cNvSpPr/>
          <p:nvPr/>
        </p:nvSpPr>
        <p:spPr>
          <a:xfrm>
            <a:off x="8349343" y="293646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8;p40">
            <a:extLst>
              <a:ext uri="{FF2B5EF4-FFF2-40B4-BE49-F238E27FC236}">
                <a16:creationId xmlns:a16="http://schemas.microsoft.com/office/drawing/2014/main" id="{56EFE287-F171-8429-CC22-E3F93FD1F2A5}"/>
              </a:ext>
            </a:extLst>
          </p:cNvPr>
          <p:cNvSpPr/>
          <p:nvPr/>
        </p:nvSpPr>
        <p:spPr>
          <a:xfrm>
            <a:off x="6604212" y="26973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28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38E135E4-4500-44C3-47B0-20FDBB0BA5D4}"/>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00A72BED-FCC4-ADE9-536D-36CDABA9837B}"/>
              </a:ext>
            </a:extLst>
          </p:cNvPr>
          <p:cNvSpPr txBox="1">
            <a:spLocks noGrp="1"/>
          </p:cNvSpPr>
          <p:nvPr>
            <p:ph type="title"/>
          </p:nvPr>
        </p:nvSpPr>
        <p:spPr>
          <a:xfrm>
            <a:off x="471268" y="-191545"/>
            <a:ext cx="5550542" cy="1126672"/>
          </a:xfrm>
          <a:prstGeom prst="rect">
            <a:avLst/>
          </a:prstGeom>
        </p:spPr>
        <p:txBody>
          <a:bodyPr spcFirstLastPara="1" wrap="square" lIns="91425" tIns="91425" rIns="91425" bIns="91425" anchor="b" anchorCtr="0">
            <a:noAutofit/>
          </a:bodyPr>
          <a:lstStyle/>
          <a:p>
            <a:pPr lvl="0"/>
            <a:r>
              <a:rPr lang="en-US" sz="4400" dirty="0"/>
              <a:t>Feature Selection</a:t>
            </a:r>
            <a:endParaRPr sz="4400" dirty="0"/>
          </a:p>
        </p:txBody>
      </p:sp>
      <p:sp>
        <p:nvSpPr>
          <p:cNvPr id="431" name="Google Shape;431;p40">
            <a:extLst>
              <a:ext uri="{FF2B5EF4-FFF2-40B4-BE49-F238E27FC236}">
                <a16:creationId xmlns:a16="http://schemas.microsoft.com/office/drawing/2014/main" id="{0732E445-597A-B45D-7EE1-7785D063B31E}"/>
              </a:ext>
            </a:extLst>
          </p:cNvPr>
          <p:cNvSpPr txBox="1">
            <a:spLocks noGrp="1"/>
          </p:cNvSpPr>
          <p:nvPr>
            <p:ph type="subTitle" idx="1"/>
          </p:nvPr>
        </p:nvSpPr>
        <p:spPr>
          <a:xfrm>
            <a:off x="87074" y="992529"/>
            <a:ext cx="5702232" cy="4428855"/>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b="1" dirty="0"/>
              <a:t>Initial Feature Count</a:t>
            </a:r>
            <a:r>
              <a:rPr lang="en-US" dirty="0"/>
              <a:t>: After cleaning — e.g., "Started with 110 features".</a:t>
            </a:r>
          </a:p>
          <a:p>
            <a:pPr>
              <a:buFont typeface="Wingdings" panose="05000000000000000000" pitchFamily="2" charset="2"/>
              <a:buChar char="q"/>
            </a:pPr>
            <a:r>
              <a:rPr lang="en-US" b="1" dirty="0"/>
              <a:t>Techniques Used </a:t>
            </a:r>
            <a:r>
              <a:rPr lang="en-US" dirty="0"/>
              <a:t>: VIF (Variance Inflation Factor): Removed features with high multicollinearity (VIF &gt; 10). </a:t>
            </a:r>
          </a:p>
          <a:p>
            <a:pPr>
              <a:buFont typeface="Wingdings" panose="05000000000000000000" pitchFamily="2" charset="2"/>
              <a:buChar char="q"/>
            </a:pPr>
            <a:r>
              <a:rPr lang="en-US" b="1" dirty="0"/>
              <a:t>Correlation Matrix </a:t>
            </a:r>
            <a:r>
              <a:rPr lang="en-US" dirty="0"/>
              <a:t>: Identified redundant predictors.</a:t>
            </a:r>
          </a:p>
          <a:p>
            <a:pPr marL="425450" indent="-285750">
              <a:buFont typeface="Wingdings" panose="05000000000000000000" pitchFamily="2" charset="2"/>
              <a:buChar char="q"/>
            </a:pPr>
            <a:r>
              <a:rPr lang="en-US" b="1" dirty="0"/>
              <a:t>Domain Knowledge </a:t>
            </a:r>
            <a:r>
              <a:rPr lang="en-US" dirty="0"/>
              <a:t>: Dropped post-outcome variables to prevent data leakage.</a:t>
            </a:r>
          </a:p>
          <a:p>
            <a:pPr>
              <a:buFont typeface="Wingdings" panose="05000000000000000000" pitchFamily="2" charset="2"/>
              <a:buChar char="q"/>
            </a:pPr>
            <a:r>
              <a:rPr lang="en-US" b="1" dirty="0"/>
              <a:t>Final Feature Count </a:t>
            </a:r>
            <a:r>
              <a:rPr lang="en-US" dirty="0"/>
              <a:t>: </a:t>
            </a:r>
            <a:r>
              <a:rPr lang="en-US" sz="1400" dirty="0"/>
              <a:t>Example: Reduced to 40 most informative variables.</a:t>
            </a:r>
          </a:p>
          <a:p>
            <a:pPr>
              <a:buFont typeface="Wingdings" panose="05000000000000000000" pitchFamily="2" charset="2"/>
              <a:buChar char="q"/>
            </a:pPr>
            <a:r>
              <a:rPr lang="en-US" b="1" dirty="0"/>
              <a:t>Benefits</a:t>
            </a:r>
            <a:r>
              <a:rPr lang="en-US" dirty="0"/>
              <a:t> : </a:t>
            </a:r>
            <a:r>
              <a:rPr lang="en-US" sz="1400" dirty="0"/>
              <a:t>Improves model performance and generalizability. Reduces overfitting and training time.</a:t>
            </a:r>
            <a:endParaRPr lang="en-US" dirty="0"/>
          </a:p>
        </p:txBody>
      </p:sp>
      <p:grpSp>
        <p:nvGrpSpPr>
          <p:cNvPr id="432" name="Google Shape;432;p40">
            <a:extLst>
              <a:ext uri="{FF2B5EF4-FFF2-40B4-BE49-F238E27FC236}">
                <a16:creationId xmlns:a16="http://schemas.microsoft.com/office/drawing/2014/main" id="{38E7F224-9944-2956-3CAB-E06D12850ABD}"/>
              </a:ext>
            </a:extLst>
          </p:cNvPr>
          <p:cNvGrpSpPr/>
          <p:nvPr/>
        </p:nvGrpSpPr>
        <p:grpSpPr>
          <a:xfrm>
            <a:off x="5602455" y="300388"/>
            <a:ext cx="3541545" cy="5084180"/>
            <a:chOff x="5781923" y="318466"/>
            <a:chExt cx="3541545" cy="5084180"/>
          </a:xfrm>
        </p:grpSpPr>
        <p:sp>
          <p:nvSpPr>
            <p:cNvPr id="433" name="Google Shape;433;p40">
              <a:extLst>
                <a:ext uri="{FF2B5EF4-FFF2-40B4-BE49-F238E27FC236}">
                  <a16:creationId xmlns:a16="http://schemas.microsoft.com/office/drawing/2014/main" id="{23DAC97E-354C-1BBA-6B2A-D29808EF8500}"/>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F488A857-DFB9-0AA6-2A9B-31FE16C889AB}"/>
                </a:ext>
              </a:extLst>
            </p:cNvPr>
            <p:cNvSpPr/>
            <p:nvPr/>
          </p:nvSpPr>
          <p:spPr>
            <a:xfrm>
              <a:off x="8452443" y="46914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26C6A7BF-4FD2-394F-5F8B-C729DFFB4105}"/>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68D14026-863C-68DA-61EA-D345C2A3E07B}"/>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0B26A4CD-7EEF-C827-C7BD-7AB30F56E4A1}"/>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F2706758-64A4-9D40-FF98-57382423048E}"/>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5B5951AC-FCC3-0FB3-4D03-A8BD00859900}"/>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A8CF8A7C-FE26-9B20-B7AF-D50B4F5BDCBC}"/>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202DE9DC-C9AC-8486-1CAC-DC35B2993E45}"/>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263F7A48-7A63-D827-47E7-28263F812FCB}"/>
                </a:ext>
              </a:extLst>
            </p:cNvPr>
            <p:cNvSpPr/>
            <p:nvPr/>
          </p:nvSpPr>
          <p:spPr>
            <a:xfrm rot="10800000" flipH="1">
              <a:off x="7415280" y="35027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0">
              <a:extLst>
                <a:ext uri="{FF2B5EF4-FFF2-40B4-BE49-F238E27FC236}">
                  <a16:creationId xmlns:a16="http://schemas.microsoft.com/office/drawing/2014/main" id="{245D9BA2-D076-69F0-DB63-A296A3ED8E76}"/>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C631ECD0-64BD-FC7F-CD02-6BC21B614A06}"/>
                </a:ext>
              </a:extLst>
            </p:cNvPr>
            <p:cNvSpPr/>
            <p:nvPr/>
          </p:nvSpPr>
          <p:spPr>
            <a:xfrm rot="10800000" flipH="1">
              <a:off x="5781923" y="22569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39B765BB-8DF3-ACCB-3E94-280EACFDBFCA}"/>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819A8046-94ED-B7E9-3C1B-3F24C685E43C}"/>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1D4405E3-4EB6-864F-A80D-D572636C4327}"/>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07BA3F73-4129-01E5-7A24-FE4BF5E020F9}"/>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07159929"/>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1431</Words>
  <Application>Microsoft Office PowerPoint</Application>
  <PresentationFormat>On-screen Show (16:9)</PresentationFormat>
  <Paragraphs>118</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Wingdings</vt:lpstr>
      <vt:lpstr>DM Sans</vt:lpstr>
      <vt:lpstr>Arial</vt:lpstr>
      <vt:lpstr>Segoe UI</vt:lpstr>
      <vt:lpstr>Outfit</vt:lpstr>
      <vt:lpstr>Data Collection and Analysis - Master of Science in Community Health and Prevention Research by Slidesgo</vt:lpstr>
      <vt:lpstr>         Predicting 5-Year  Survival Among Colorectal Cancer Patients   By: Ayush Shrivastava Ashutosh Masulkar Rahul Swami  Rishikesh Mankar Shantanu Dahiphale </vt:lpstr>
      <vt:lpstr>Business Background</vt:lpstr>
      <vt:lpstr>Problem Statement</vt:lpstr>
      <vt:lpstr>Objective</vt:lpstr>
      <vt:lpstr>End-to-End Model Development Process</vt:lpstr>
      <vt:lpstr>Data Description</vt:lpstr>
      <vt:lpstr>Data Cleaning &amp;Preprocessing</vt:lpstr>
      <vt:lpstr>Data Cleaning &amp;Preprocessing</vt:lpstr>
      <vt:lpstr>Feature Selection</vt:lpstr>
      <vt:lpstr>Target Variable</vt:lpstr>
      <vt:lpstr>Feature Importance: Logistic vs Random Forest</vt:lpstr>
      <vt:lpstr>Final Feature </vt:lpstr>
      <vt:lpstr>Logistic Regression</vt:lpstr>
      <vt:lpstr>Random Forest</vt:lpstr>
      <vt:lpstr>CatBoost</vt:lpstr>
      <vt:lpstr>LightGBM</vt:lpstr>
      <vt:lpstr>Model Performance Comparison</vt:lpstr>
      <vt:lpstr>Model Summary </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Shantanu Dahiphale</dc:creator>
  <cp:lastModifiedBy>Shantanu Dahiphale</cp:lastModifiedBy>
  <cp:revision>8</cp:revision>
  <dcterms:modified xsi:type="dcterms:W3CDTF">2025-06-10T23:05:27Z</dcterms:modified>
</cp:coreProperties>
</file>