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9" r:id="rId2"/>
    <p:sldId id="44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y%20Documents\Work\CDC%20Foundation\Weekly%20Data%20Requests\Ad%20hoc%20Dr%20Zink\Case,%20Death,%20and%20Hospitalization%20Comparison\2021\01%20-%20January\2020.01.08\Dr%20Zink%20Data%20-%20Overlay%20Data%202021.01.0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y%20Documents\Work\CDC%20Foundation\Weekly%20Data%20Requests\MON%20Liz%20Ohlsen%20Data%20Disparities\Disparities%20Data%20Templa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3"/>
          <c:order val="3"/>
          <c:tx>
            <c:strRef>
              <c:f>Graphic!$E$1</c:f>
              <c:strCache>
                <c:ptCount val="1"/>
                <c:pt idx="0">
                  <c:v>Population Percent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3"/>
              <c:layout>
                <c:manualLayout>
                  <c:x val="-4.377635060706554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D0F-4126-876D-25F1548DD7B8}"/>
                </c:ext>
              </c:extLst>
            </c:dLbl>
            <c:dLbl>
              <c:idx val="4"/>
              <c:layout>
                <c:manualLayout>
                  <c:x val="-7.113976193165429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D0F-4126-876D-25F1548DD7B8}"/>
                </c:ext>
              </c:extLst>
            </c:dLbl>
            <c:dLbl>
              <c:idx val="5"/>
              <c:layout>
                <c:manualLayout>
                  <c:x val="-0.10119047619047619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D0F-4126-876D-25F1548DD7B8}"/>
                </c:ext>
              </c:extLst>
            </c:dLbl>
            <c:dLbl>
              <c:idx val="6"/>
              <c:layout>
                <c:manualLayout>
                  <c:x val="-0.10714285714285716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D0F-4126-876D-25F1548DD7B8}"/>
                </c:ext>
              </c:extLst>
            </c:dLbl>
            <c:dLbl>
              <c:idx val="7"/>
              <c:layout>
                <c:manualLayout>
                  <c:x val="-0.11160714285714286"/>
                  <c:y val="-3.709281632421444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D0F-4126-876D-25F1548DD7B8}"/>
                </c:ext>
              </c:extLst>
            </c:dLbl>
            <c:dLbl>
              <c:idx val="8"/>
              <c:layout>
                <c:manualLayout>
                  <c:x val="-0.20507990085941608"/>
                  <c:y val="8.3499469444371145E-8"/>
                </c:manualLayout>
              </c:layout>
              <c:numFmt formatCode="0%;\-0%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6540237157855267E-2"/>
                      <c:h val="4.043508862709961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1D0F-4126-876D-25F1548DD7B8}"/>
                </c:ext>
              </c:extLst>
            </c:dLbl>
            <c:dLbl>
              <c:idx val="9"/>
              <c:layout>
                <c:manualLayout>
                  <c:x val="-0.73432203687589581"/>
                  <c:y val="2.120886523887017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D0F-4126-876D-25F1548DD7B8}"/>
                </c:ext>
              </c:extLst>
            </c:dLbl>
            <c:numFmt formatCode="0%;\-0%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Graphic!$A$2:$A$11</c:f>
              <c:strCache>
                <c:ptCount val="10"/>
                <c:pt idx="0">
                  <c:v>Other Race</c:v>
                </c:pt>
                <c:pt idx="1">
                  <c:v>Under Investigation (Race)</c:v>
                </c:pt>
                <c:pt idx="2">
                  <c:v>Unknown Race</c:v>
                </c:pt>
                <c:pt idx="3">
                  <c:v>Native Hawaiian Other Pacific Islander</c:v>
                </c:pt>
                <c:pt idx="4">
                  <c:v>Black/ African American</c:v>
                </c:pt>
                <c:pt idx="5">
                  <c:v>Asian</c:v>
                </c:pt>
                <c:pt idx="6">
                  <c:v>Hispanic/ Latino(a)*</c:v>
                </c:pt>
                <c:pt idx="7">
                  <c:v>Multiple Races</c:v>
                </c:pt>
                <c:pt idx="8">
                  <c:v>American Indian/ Alaska Native</c:v>
                </c:pt>
                <c:pt idx="9">
                  <c:v>White</c:v>
                </c:pt>
              </c:strCache>
            </c:strRef>
          </c:cat>
          <c:val>
            <c:numRef>
              <c:f>Graphic!$E$2:$E$11</c:f>
              <c:numCache>
                <c:formatCode>0%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1.4504649066288011E-2</c:v>
                </c:pt>
                <c:pt idx="4">
                  <c:v>3.6791713348846178E-2</c:v>
                </c:pt>
                <c:pt idx="5">
                  <c:v>6.5547935929478107E-2</c:v>
                </c:pt>
                <c:pt idx="6">
                  <c:v>7.2286585490973415E-2</c:v>
                </c:pt>
                <c:pt idx="7">
                  <c:v>7.5017065500056768E-2</c:v>
                </c:pt>
                <c:pt idx="8">
                  <c:v>0.15555801791227716</c:v>
                </c:pt>
                <c:pt idx="9">
                  <c:v>0.6525806182430538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D0F-4126-876D-25F1548DD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630326976"/>
        <c:axId val="630327960"/>
      </c:barChart>
      <c:barChart>
        <c:barDir val="bar"/>
        <c:grouping val="clustered"/>
        <c:varyColors val="0"/>
        <c:ser>
          <c:idx val="0"/>
          <c:order val="0"/>
          <c:tx>
            <c:strRef>
              <c:f>Graphic!$B$1</c:f>
              <c:strCache>
                <c:ptCount val="1"/>
                <c:pt idx="0">
                  <c:v>Case Rate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Graphic!$A$2:$A$11</c:f>
              <c:strCache>
                <c:ptCount val="10"/>
                <c:pt idx="0">
                  <c:v>Other Race</c:v>
                </c:pt>
                <c:pt idx="1">
                  <c:v>Under Investigation (Race)</c:v>
                </c:pt>
                <c:pt idx="2">
                  <c:v>Unknown Race</c:v>
                </c:pt>
                <c:pt idx="3">
                  <c:v>Native Hawaiian Other Pacific Islander</c:v>
                </c:pt>
                <c:pt idx="4">
                  <c:v>Black/ African American</c:v>
                </c:pt>
                <c:pt idx="5">
                  <c:v>Asian</c:v>
                </c:pt>
                <c:pt idx="6">
                  <c:v>Hispanic/ Latino(a)*</c:v>
                </c:pt>
                <c:pt idx="7">
                  <c:v>Multiple Races</c:v>
                </c:pt>
                <c:pt idx="8">
                  <c:v>American Indian/ Alaska Native</c:v>
                </c:pt>
                <c:pt idx="9">
                  <c:v>White</c:v>
                </c:pt>
              </c:strCache>
            </c:strRef>
          </c:cat>
          <c:val>
            <c:numRef>
              <c:f>Graphic!$B$2:$B$11</c:f>
              <c:numCache>
                <c:formatCode>0%</c:formatCode>
                <c:ptCount val="10"/>
                <c:pt idx="0">
                  <c:v>0.12804028046522273</c:v>
                </c:pt>
                <c:pt idx="1">
                  <c:v>0.15968624513659155</c:v>
                </c:pt>
                <c:pt idx="2">
                  <c:v>1.0090922331107088E-2</c:v>
                </c:pt>
                <c:pt idx="3">
                  <c:v>2.8421030730499553E-2</c:v>
                </c:pt>
                <c:pt idx="4">
                  <c:v>2.6007531781203838E-2</c:v>
                </c:pt>
                <c:pt idx="5">
                  <c:v>4.0426107400703244E-2</c:v>
                </c:pt>
                <c:pt idx="6">
                  <c:v>5.580176018975095E-2</c:v>
                </c:pt>
                <c:pt idx="7">
                  <c:v>8.1018663004806188E-2</c:v>
                </c:pt>
                <c:pt idx="8">
                  <c:v>0.2095166760293781</c:v>
                </c:pt>
                <c:pt idx="9">
                  <c:v>0.31679254312048771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D0F-4126-876D-25F1548DD7B8}"/>
            </c:ext>
          </c:extLst>
        </c:ser>
        <c:ser>
          <c:idx val="1"/>
          <c:order val="1"/>
          <c:tx>
            <c:strRef>
              <c:f>Graphic!$C$1</c:f>
              <c:strCache>
                <c:ptCount val="1"/>
                <c:pt idx="0">
                  <c:v>Hospitalized Rate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Graphic!$A$2:$A$11</c:f>
              <c:strCache>
                <c:ptCount val="10"/>
                <c:pt idx="0">
                  <c:v>Other Race</c:v>
                </c:pt>
                <c:pt idx="1">
                  <c:v>Under Investigation (Race)</c:v>
                </c:pt>
                <c:pt idx="2">
                  <c:v>Unknown Race</c:v>
                </c:pt>
                <c:pt idx="3">
                  <c:v>Native Hawaiian Other Pacific Islander</c:v>
                </c:pt>
                <c:pt idx="4">
                  <c:v>Black/ African American</c:v>
                </c:pt>
                <c:pt idx="5">
                  <c:v>Asian</c:v>
                </c:pt>
                <c:pt idx="6">
                  <c:v>Hispanic/ Latino(a)*</c:v>
                </c:pt>
                <c:pt idx="7">
                  <c:v>Multiple Races</c:v>
                </c:pt>
                <c:pt idx="8">
                  <c:v>American Indian/ Alaska Native</c:v>
                </c:pt>
                <c:pt idx="9">
                  <c:v>White</c:v>
                </c:pt>
              </c:strCache>
            </c:strRef>
          </c:cat>
          <c:val>
            <c:numRef>
              <c:f>Graphic!$C$2:$C$11</c:f>
              <c:numCache>
                <c:formatCode>0%</c:formatCode>
                <c:ptCount val="10"/>
                <c:pt idx="0">
                  <c:v>4.3761638733705775E-2</c:v>
                </c:pt>
                <c:pt idx="1">
                  <c:v>5.027932960893855E-2</c:v>
                </c:pt>
                <c:pt idx="2">
                  <c:v>8.3798882681564244E-3</c:v>
                </c:pt>
                <c:pt idx="3">
                  <c:v>0.10986964618249534</c:v>
                </c:pt>
                <c:pt idx="4">
                  <c:v>3.8175046554934824E-2</c:v>
                </c:pt>
                <c:pt idx="5">
                  <c:v>9.4972067039106142E-2</c:v>
                </c:pt>
                <c:pt idx="6">
                  <c:v>5.027932960893855E-2</c:v>
                </c:pt>
                <c:pt idx="7">
                  <c:v>6.4245810055865923E-2</c:v>
                </c:pt>
                <c:pt idx="8">
                  <c:v>0.26536312849162014</c:v>
                </c:pt>
                <c:pt idx="9">
                  <c:v>0.32495344506517693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D0F-4126-876D-25F1548DD7B8}"/>
            </c:ext>
          </c:extLst>
        </c:ser>
        <c:ser>
          <c:idx val="2"/>
          <c:order val="2"/>
          <c:tx>
            <c:strRef>
              <c:f>Graphic!$D$1</c:f>
              <c:strCache>
                <c:ptCount val="1"/>
                <c:pt idx="0">
                  <c:v>Deceased Rate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Graphic!$A$2:$A$11</c:f>
              <c:strCache>
                <c:ptCount val="10"/>
                <c:pt idx="0">
                  <c:v>Other Race</c:v>
                </c:pt>
                <c:pt idx="1">
                  <c:v>Under Investigation (Race)</c:v>
                </c:pt>
                <c:pt idx="2">
                  <c:v>Unknown Race</c:v>
                </c:pt>
                <c:pt idx="3">
                  <c:v>Native Hawaiian Other Pacific Islander</c:v>
                </c:pt>
                <c:pt idx="4">
                  <c:v>Black/ African American</c:v>
                </c:pt>
                <c:pt idx="5">
                  <c:v>Asian</c:v>
                </c:pt>
                <c:pt idx="6">
                  <c:v>Hispanic/ Latino(a)*</c:v>
                </c:pt>
                <c:pt idx="7">
                  <c:v>Multiple Races</c:v>
                </c:pt>
                <c:pt idx="8">
                  <c:v>American Indian/ Alaska Native</c:v>
                </c:pt>
                <c:pt idx="9">
                  <c:v>White</c:v>
                </c:pt>
              </c:strCache>
            </c:strRef>
          </c:cat>
          <c:val>
            <c:numRef>
              <c:f>Graphic!$D$2:$D$11</c:f>
              <c:numCache>
                <c:formatCode>0%</c:formatCode>
                <c:ptCount val="10"/>
                <c:pt idx="0">
                  <c:v>1.8018018018018018E-2</c:v>
                </c:pt>
                <c:pt idx="1">
                  <c:v>0</c:v>
                </c:pt>
                <c:pt idx="2">
                  <c:v>4.5045045045045045E-3</c:v>
                </c:pt>
                <c:pt idx="3">
                  <c:v>6.7567567567567571E-2</c:v>
                </c:pt>
                <c:pt idx="4">
                  <c:v>4.0540540540540543E-2</c:v>
                </c:pt>
                <c:pt idx="5">
                  <c:v>9.0090090090090086E-2</c:v>
                </c:pt>
                <c:pt idx="6">
                  <c:v>4.0540540540540543E-2</c:v>
                </c:pt>
                <c:pt idx="7">
                  <c:v>3.1531531531531529E-2</c:v>
                </c:pt>
                <c:pt idx="8">
                  <c:v>0.37387387387387389</c:v>
                </c:pt>
                <c:pt idx="9">
                  <c:v>0.37387387387387389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D0F-4126-876D-25F1548DD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26423552"/>
        <c:axId val="726426832"/>
      </c:barChart>
      <c:catAx>
        <c:axId val="630326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30327960"/>
        <c:crosses val="autoZero"/>
        <c:auto val="1"/>
        <c:lblAlgn val="ctr"/>
        <c:lblOffset val="750"/>
        <c:noMultiLvlLbl val="0"/>
      </c:catAx>
      <c:valAx>
        <c:axId val="630327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326976"/>
        <c:crosses val="autoZero"/>
        <c:crossBetween val="between"/>
      </c:valAx>
      <c:valAx>
        <c:axId val="726426832"/>
        <c:scaling>
          <c:orientation val="minMax"/>
          <c:max val="0.70000000000000007"/>
        </c:scaling>
        <c:delete val="1"/>
        <c:axPos val="t"/>
        <c:numFmt formatCode="0%" sourceLinked="1"/>
        <c:majorTickMark val="out"/>
        <c:minorTickMark val="none"/>
        <c:tickLblPos val="nextTo"/>
        <c:crossAx val="726423552"/>
        <c:crosses val="max"/>
        <c:crossBetween val="between"/>
      </c:valAx>
      <c:catAx>
        <c:axId val="7264235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264268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Graphics!$B$57</c:f>
              <c:strCache>
                <c:ptCount val="1"/>
                <c:pt idx="0">
                  <c:v>% Not Hospitalized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Graphics!$A$59:$A$68</c:f>
              <c:strCache>
                <c:ptCount val="10"/>
                <c:pt idx="0">
                  <c:v>Multiple (n= 3894)</c:v>
                </c:pt>
                <c:pt idx="1">
                  <c:v>Unknown Race (n=485)</c:v>
                </c:pt>
                <c:pt idx="2">
                  <c:v>Black (n=1250)</c:v>
                </c:pt>
                <c:pt idx="3">
                  <c:v>Statewide (n=48063)</c:v>
                </c:pt>
                <c:pt idx="4">
                  <c:v>Other (n=6154)</c:v>
                </c:pt>
                <c:pt idx="5">
                  <c:v>Hispanic/Latino(a)* (n=2682)</c:v>
                </c:pt>
                <c:pt idx="6">
                  <c:v>White (n=15226)</c:v>
                </c:pt>
                <c:pt idx="7">
                  <c:v>AI/AN (n= 10070)</c:v>
                </c:pt>
                <c:pt idx="8">
                  <c:v>Asian (n=1943)</c:v>
                </c:pt>
                <c:pt idx="9">
                  <c:v>NHOPI (n=1366)</c:v>
                </c:pt>
              </c:strCache>
              <c:extLst/>
            </c:strRef>
          </c:cat>
          <c:val>
            <c:numRef>
              <c:f>Graphics!$B$59:$B$68</c:f>
              <c:numCache>
                <c:formatCode>0.0%</c:formatCode>
                <c:ptCount val="10"/>
                <c:pt idx="0">
                  <c:v>0.98228043143297383</c:v>
                </c:pt>
                <c:pt idx="1">
                  <c:v>0.98144329896907212</c:v>
                </c:pt>
                <c:pt idx="2">
                  <c:v>0.96719999999999995</c:v>
                </c:pt>
                <c:pt idx="3">
                  <c:v>0.9776543286935897</c:v>
                </c:pt>
                <c:pt idx="4">
                  <c:v>0.99236269093272667</c:v>
                </c:pt>
                <c:pt idx="5">
                  <c:v>0.97986577181208057</c:v>
                </c:pt>
                <c:pt idx="6">
                  <c:v>0.97707868120320507</c:v>
                </c:pt>
                <c:pt idx="7">
                  <c:v>0.97169811320754718</c:v>
                </c:pt>
                <c:pt idx="8">
                  <c:v>0.94750386001029341</c:v>
                </c:pt>
                <c:pt idx="9">
                  <c:v>0.91361639824304541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CF92-4163-92A4-4B6F51214362}"/>
            </c:ext>
          </c:extLst>
        </c:ser>
        <c:ser>
          <c:idx val="1"/>
          <c:order val="1"/>
          <c:tx>
            <c:strRef>
              <c:f>Graphics!$C$57</c:f>
              <c:strCache>
                <c:ptCount val="1"/>
                <c:pt idx="0">
                  <c:v>% Hospitalized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Graphics!$A$59:$A$68</c:f>
              <c:strCache>
                <c:ptCount val="10"/>
                <c:pt idx="0">
                  <c:v>Multiple (n= 3894)</c:v>
                </c:pt>
                <c:pt idx="1">
                  <c:v>Unknown Race (n=485)</c:v>
                </c:pt>
                <c:pt idx="2">
                  <c:v>Black (n=1250)</c:v>
                </c:pt>
                <c:pt idx="3">
                  <c:v>Statewide (n=48063)</c:v>
                </c:pt>
                <c:pt idx="4">
                  <c:v>Other (n=6154)</c:v>
                </c:pt>
                <c:pt idx="5">
                  <c:v>Hispanic/Latino(a)* (n=2682)</c:v>
                </c:pt>
                <c:pt idx="6">
                  <c:v>White (n=15226)</c:v>
                </c:pt>
                <c:pt idx="7">
                  <c:v>AI/AN (n= 10070)</c:v>
                </c:pt>
                <c:pt idx="8">
                  <c:v>Asian (n=1943)</c:v>
                </c:pt>
                <c:pt idx="9">
                  <c:v>NHOPI (n=1366)</c:v>
                </c:pt>
              </c:strCache>
              <c:extLst/>
            </c:strRef>
          </c:cat>
          <c:val>
            <c:numRef>
              <c:f>Graphics!$C$59:$C$68</c:f>
              <c:numCache>
                <c:formatCode>0.0%</c:formatCode>
                <c:ptCount val="10"/>
                <c:pt idx="0">
                  <c:v>1.7719568567026195E-2</c:v>
                </c:pt>
                <c:pt idx="1">
                  <c:v>1.8556701030927835E-2</c:v>
                </c:pt>
                <c:pt idx="2">
                  <c:v>3.2800000000000003E-2</c:v>
                </c:pt>
                <c:pt idx="3">
                  <c:v>2.2345671306410336E-2</c:v>
                </c:pt>
                <c:pt idx="4">
                  <c:v>7.6373090672733181E-3</c:v>
                </c:pt>
                <c:pt idx="5">
                  <c:v>2.0134228187919462E-2</c:v>
                </c:pt>
                <c:pt idx="6">
                  <c:v>2.2921318796794956E-2</c:v>
                </c:pt>
                <c:pt idx="7">
                  <c:v>2.8301886792452831E-2</c:v>
                </c:pt>
                <c:pt idx="8">
                  <c:v>5.249613998970664E-2</c:v>
                </c:pt>
                <c:pt idx="9">
                  <c:v>8.6383601756954614E-2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CF92-4163-92A4-4B6F512143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99551624"/>
        <c:axId val="399540256"/>
      </c:barChart>
      <c:catAx>
        <c:axId val="39955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540256"/>
        <c:crosses val="autoZero"/>
        <c:auto val="1"/>
        <c:lblAlgn val="ctr"/>
        <c:lblOffset val="100"/>
        <c:noMultiLvlLbl val="0"/>
      </c:catAx>
      <c:valAx>
        <c:axId val="399540256"/>
        <c:scaling>
          <c:orientation val="minMax"/>
          <c:min val="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551624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6714906099816371"/>
          <c:y val="2.5307302964569775E-2"/>
          <c:w val="0.68681143424030699"/>
          <c:h val="8.2859639833524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E4-47E4-8D41-3B970DC072C4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E4-47E4-8D41-3B970DC072C4}"/>
              </c:ext>
            </c:extLst>
          </c:dPt>
          <c:dPt>
            <c:idx val="2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8E4-47E4-8D41-3B970DC072C4}"/>
              </c:ext>
            </c:extLst>
          </c:dPt>
          <c:dPt>
            <c:idx val="3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8E4-47E4-8D41-3B970DC072C4}"/>
              </c:ext>
            </c:extLst>
          </c:dPt>
          <c:dPt>
            <c:idx val="4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8E4-47E4-8D41-3B970DC072C4}"/>
              </c:ext>
            </c:extLst>
          </c:dPt>
          <c:dLbls>
            <c:dLbl>
              <c:idx val="0"/>
              <c:layout>
                <c:manualLayout>
                  <c:x val="-2.3078621105470837E-2"/>
                  <c:y val="-2.011031327967914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b" anchorCtr="0">
                    <a:noAutofit/>
                  </a:bodyPr>
                  <a:lstStyle/>
                  <a:p>
                    <a:pPr algn="l"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FE6212D-E14D-4099-9947-4441260EBA5F}" type="CATEGORYNAME">
                      <a:rPr lang="en-US"/>
                      <a:pPr algn="l"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baseline="0" dirty="0"/>
                      <a:t>, n=19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95263689266308"/>
                      <c:h val="0.1080429695791413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8E4-47E4-8D41-3B970DC072C4}"/>
                </c:ext>
              </c:extLst>
            </c:dLbl>
            <c:dLbl>
              <c:idx val="1"/>
              <c:layout>
                <c:manualLayout>
                  <c:x val="-0.19227829316524683"/>
                  <c:y val="0.11996223854718188"/>
                </c:manualLayout>
              </c:layout>
              <c:tx>
                <c:rich>
                  <a:bodyPr/>
                  <a:lstStyle/>
                  <a:p>
                    <a:fld id="{DD4F178C-A025-4A10-B5B6-701D3E72330D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n=137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8E4-47E4-8D41-3B970DC072C4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b" anchorCtr="1">
                    <a:no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BA2B7BC-0524-4882-B6EE-E42951E4C1DD}" type="CATEGORYNAME">
                      <a:rPr lang="en-US"/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baseline="0" dirty="0"/>
                      <a:t>, n=272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8E4-47E4-8D41-3B970DC072C4}"/>
                </c:ext>
              </c:extLst>
            </c:dLbl>
            <c:dLbl>
              <c:idx val="3"/>
              <c:layout>
                <c:manualLayout>
                  <c:x val="0.24053929563244986"/>
                  <c:y val="5.3380475953289229E-2"/>
                </c:manualLayout>
              </c:layout>
              <c:tx>
                <c:rich>
                  <a:bodyPr/>
                  <a:lstStyle/>
                  <a:p>
                    <a:fld id="{38EF7DB8-B30C-414F-BBF7-5DADB5555815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n=477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B8E4-47E4-8D41-3B970DC072C4}"/>
                </c:ext>
              </c:extLst>
            </c:dLbl>
            <c:dLbl>
              <c:idx val="4"/>
              <c:layout>
                <c:manualLayout>
                  <c:x val="-0.10017824002607616"/>
                  <c:y val="0.11624500744601955"/>
                </c:manualLayout>
              </c:layout>
              <c:tx>
                <c:rich>
                  <a:bodyPr rot="0" spcFirstLastPara="1" vertOverflow="ellipsis" vert="horz" wrap="square" lIns="38100" tIns="19050" rIns="38100" bIns="19050" anchor="b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D96C27-9953-4BF8-A5FF-B36415921891}" type="CATEGORYNAME">
                      <a:rPr lang="en-US"/>
                      <a:pPr>
                        <a:defRPr sz="1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baseline="0" dirty="0"/>
                      <a:t>, n=169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B8E4-47E4-8D41-3B970DC072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b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0-19 yrs</c:v>
                </c:pt>
                <c:pt idx="1">
                  <c:v>20-39 yrs</c:v>
                </c:pt>
                <c:pt idx="2">
                  <c:v>40-59 yrs</c:v>
                </c:pt>
                <c:pt idx="3">
                  <c:v>60-79 yrs</c:v>
                </c:pt>
                <c:pt idx="4">
                  <c:v>80+ yrs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0.02</c:v>
                </c:pt>
                <c:pt idx="1">
                  <c:v>0.13</c:v>
                </c:pt>
                <c:pt idx="2">
                  <c:v>0.25</c:v>
                </c:pt>
                <c:pt idx="3">
                  <c:v>0.44</c:v>
                </c:pt>
                <c:pt idx="4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8E4-47E4-8D41-3B970DC072C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4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4376-0B5C-48CB-A277-9E89CCAF1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10AA2-2FBD-4D43-83BC-76CED70BB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FE917-5798-42B0-8280-7CB370E1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AEE2-760D-4812-8C14-5AB345D8FC5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C6DB4-B46F-4B25-8901-A758993E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7287-C79A-4A4D-9E00-474FD0A3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33C2-64C7-43F9-B8A1-00C38E8C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4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714C-C610-4404-A156-9076390F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6706A-EF60-4673-99BB-F0E4059E2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22B22-2D44-4816-A2F9-81BC0255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AEE2-760D-4812-8C14-5AB345D8FC5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E4495-4761-49E0-A63A-30ACEAF2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4E290-33DC-4EDB-95C1-388FC451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33C2-64C7-43F9-B8A1-00C38E8C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5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481DA-FD31-4EBD-9229-7E4708627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9B2BD-809D-4E3F-9BF6-CF83816B3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07BF-4D21-4416-B213-8AF70E8E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AEE2-760D-4812-8C14-5AB345D8FC5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134A-EE0A-4E45-A87A-E54FDC514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ABF1D-419B-46BF-B989-8BADA82C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33C2-64C7-43F9-B8A1-00C38E8C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32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1" y="0"/>
            <a:ext cx="11887200" cy="731520"/>
          </a:xfrm>
          <a:custGeom>
            <a:avLst/>
            <a:gdLst>
              <a:gd name="connsiteX0" fmla="*/ 0 w 8701933"/>
              <a:gd name="connsiteY0" fmla="*/ 0 h 595464"/>
              <a:gd name="connsiteX1" fmla="*/ 8701933 w 8701933"/>
              <a:gd name="connsiteY1" fmla="*/ 0 h 595464"/>
              <a:gd name="connsiteX2" fmla="*/ 8542380 w 8701933"/>
              <a:gd name="connsiteY2" fmla="*/ 595464 h 595464"/>
              <a:gd name="connsiteX3" fmla="*/ 0 w 8701933"/>
              <a:gd name="connsiteY3" fmla="*/ 595464 h 59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1933" h="595464">
                <a:moveTo>
                  <a:pt x="0" y="0"/>
                </a:moveTo>
                <a:lnTo>
                  <a:pt x="8701933" y="0"/>
                </a:lnTo>
                <a:lnTo>
                  <a:pt x="8542380" y="595464"/>
                </a:lnTo>
                <a:lnTo>
                  <a:pt x="0" y="5954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75"/>
            <a:ext cx="11430000" cy="728345"/>
          </a:xfrm>
        </p:spPr>
        <p:txBody>
          <a:bodyPr lIns="274320" tIns="91440" rIns="0" bIns="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81650" y="6309360"/>
            <a:ext cx="5848350" cy="548640"/>
          </a:xfrm>
        </p:spPr>
        <p:txBody>
          <a:bodyPr rIns="0">
            <a:normAutofit/>
          </a:bodyPr>
          <a:lstStyle>
            <a:lvl1pPr marL="0" indent="0" algn="r">
              <a:buNone/>
              <a:defRPr sz="1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059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6038-39F7-4EAE-8EA9-4572477A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F088C-4F5E-4572-B5A6-71CF2E748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94EA1-08CA-4B0B-BC29-B2F43DD8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AEE2-760D-4812-8C14-5AB345D8FC5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086ED-278A-4057-8B0E-6CCA1608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8C08A-2474-4016-9133-DF76B77F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33C2-64C7-43F9-B8A1-00C38E8C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8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272C-8498-4E0E-A6A2-CA703BBC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14858-E7DD-4F44-880B-DF9E44B14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6B550-A9B5-433A-819D-09EDE460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AEE2-760D-4812-8C14-5AB345D8FC5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C526-B005-41CC-B5FE-B353A415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0757F-9771-4F82-849F-EDED27E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33C2-64C7-43F9-B8A1-00C38E8C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1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43BD-12A4-4548-AA25-AC131BC4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C87A-36A8-417F-9919-9E54AFC4A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20980-EFB7-4E71-9536-EAD0907ED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BA7C0-6699-404E-8F0D-3CD62D38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AEE2-760D-4812-8C14-5AB345D8FC5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E5F3D-BD89-45E1-874E-FBFAB143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4A5EF-742D-47F9-A9F0-AD598AF5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33C2-64C7-43F9-B8A1-00C38E8C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2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EED4-E6FE-4976-A85E-F02EFECF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BFE7A-28DF-4FB7-9C39-D5FC23C2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4C8E8-003E-45EF-B88E-47706AFF8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9AAAB-8D1F-4518-B6B0-9808F4DAE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C1770-EE78-4B7D-B143-C79C733F1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C7FC4-8CCF-44C4-BCE6-2B0071AA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AEE2-760D-4812-8C14-5AB345D8FC5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2C4ED-3500-4BFF-B35F-14860D63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22AB1-97E3-48D3-9721-655DA3E9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33C2-64C7-43F9-B8A1-00C38E8C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1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7A52-D281-4113-9F01-39C16163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CFD90-7AD3-462A-B947-6E55D4EB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AEE2-760D-4812-8C14-5AB345D8FC5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ABFAB-ECE1-4DA2-A09F-3D12DFA8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BC134-BE13-4125-8742-D1542B04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33C2-64C7-43F9-B8A1-00C38E8C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7FB5C-8166-49E1-B312-A763FF3D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AEE2-760D-4812-8C14-5AB345D8FC5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80489-B541-4E7E-B644-7A36F6F3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EB500-F57C-4825-8D4F-35E8A539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33C2-64C7-43F9-B8A1-00C38E8C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AD32-381F-469D-931F-08716F99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AD6A-B654-478B-9855-E8406435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36DBA-1738-4CDC-BF50-4A45FFD4A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784AF-02F2-4C9C-B1DF-4E25767A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AEE2-760D-4812-8C14-5AB345D8FC5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1DE0C-5AAA-45D9-8D53-2DA4B2A3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6F365-C63A-4526-98CD-9EF5F51E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33C2-64C7-43F9-B8A1-00C38E8C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D733-6C34-48D9-974D-1F84B1F4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85A94-C13B-4E70-A0D2-6F7423AE6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82659-8B1C-4959-9587-AE64EB686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4E0ED-1E46-4145-BECE-7CF4FE1F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AEE2-760D-4812-8C14-5AB345D8FC5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5EFA9-A0DE-40F7-B9CB-F2A7EF89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78F58-43E0-461F-AA49-487EC19E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33C2-64C7-43F9-B8A1-00C38E8C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7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EAAD3-1733-4D33-AFBF-10443AC1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37E96-03C5-42FF-BBDF-7256B64B1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9D724-7C3D-448B-9485-63CEA1AB1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7AEE2-760D-4812-8C14-5AB345D8FC5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B359E-DBC5-4169-A2A3-BF84E6927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854EE-3F8D-4265-9BEE-A1D482F4B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C33C2-64C7-43F9-B8A1-00C38E8C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8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Case, Death, and Hospitalization Comparison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0EEE6-D981-409A-BD7B-FE9801A1704B}"/>
              </a:ext>
            </a:extLst>
          </p:cNvPr>
          <p:cNvSpPr txBox="1"/>
          <p:nvPr/>
        </p:nvSpPr>
        <p:spPr>
          <a:xfrm>
            <a:off x="0" y="6547048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as of: 2021/01/08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63228DF-3EF4-4BB1-8B91-F425A98479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99674"/>
              </p:ext>
            </p:extLst>
          </p:nvPr>
        </p:nvGraphicFramePr>
        <p:xfrm>
          <a:off x="0" y="731520"/>
          <a:ext cx="11685864" cy="6126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919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3553-9119-40AE-ABC1-655E91FA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Hospitalization and Deaths Summary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1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036312"/>
              </p:ext>
            </p:extLst>
          </p:nvPr>
        </p:nvGraphicFramePr>
        <p:xfrm>
          <a:off x="0" y="731519"/>
          <a:ext cx="6096000" cy="6123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43FA2C9-33CB-4641-A480-384A1DB999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0754609"/>
              </p:ext>
            </p:extLst>
          </p:nvPr>
        </p:nvGraphicFramePr>
        <p:xfrm>
          <a:off x="6565517" y="1902691"/>
          <a:ext cx="5227782" cy="3580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4F47A17-21C2-469F-B28A-5DC5CF46DAA5}"/>
              </a:ext>
            </a:extLst>
          </p:cNvPr>
          <p:cNvSpPr txBox="1"/>
          <p:nvPr/>
        </p:nvSpPr>
        <p:spPr>
          <a:xfrm>
            <a:off x="7592291" y="1086610"/>
            <a:ext cx="38377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Among all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4000" b="1" dirty="0">
                <a:solidFill>
                  <a:srgbClr val="FF0000"/>
                </a:solidFill>
              </a:rPr>
              <a:t>1,074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hospitalizations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8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COVID-19 Case, Death, and Hospitalization Comparison</vt:lpstr>
      <vt:lpstr>COVID-19 Hospitalization and Deaths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</dc:creator>
  <cp:lastModifiedBy>Anon</cp:lastModifiedBy>
  <cp:revision>17</cp:revision>
  <dcterms:created xsi:type="dcterms:W3CDTF">2020-11-04T16:33:49Z</dcterms:created>
  <dcterms:modified xsi:type="dcterms:W3CDTF">2021-01-08T23:57:27Z</dcterms:modified>
</cp:coreProperties>
</file>