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57" r:id="rId8"/>
    <p:sldId id="271" r:id="rId9"/>
    <p:sldId id="272" r:id="rId10"/>
    <p:sldId id="274" r:id="rId11"/>
    <p:sldId id="25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in 10\Desktop\view.jpgview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55" y="-1270"/>
            <a:ext cx="12148820" cy="68605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0386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 err="1" smtClean="0"/>
              <a:t>Webkit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技术内幕读书分享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61640"/>
            <a:ext cx="9144000" cy="1612265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 smtClean="0"/>
              <a:t>1</a:t>
            </a:r>
            <a:r>
              <a:rPr lang="zh-CN" altLang="en-US" sz="3200" dirty="0" smtClean="0"/>
              <a:t>、读书内容分享</a:t>
            </a:r>
          </a:p>
          <a:p>
            <a:pPr algn="l">
              <a:lnSpc>
                <a:spcPct val="20000"/>
              </a:lnSpc>
            </a:pPr>
            <a:endParaRPr lang="zh-CN" altLang="en-US" sz="3200" dirty="0" smtClean="0"/>
          </a:p>
          <a:p>
            <a:pPr algn="l"/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chrome </a:t>
            </a:r>
            <a:r>
              <a:rPr lang="zh-CN" altLang="en-US" sz="3200" dirty="0" smtClean="0"/>
              <a:t>插件开发简单描述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638917eca806538aea12dad92dda144ac3482f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255"/>
            <a:ext cx="1226248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760" y="2925445"/>
            <a:ext cx="10515600" cy="1325563"/>
          </a:xfrm>
        </p:spPr>
        <p:txBody>
          <a:bodyPr/>
          <a:lstStyle/>
          <a:p>
            <a:r>
              <a:rPr lang="en-US" altLang="zh-CN">
                <a:solidFill>
                  <a:srgbClr val="FFC000"/>
                </a:solidFill>
              </a:rPr>
              <a:t>                               </a:t>
            </a:r>
            <a:r>
              <a:rPr lang="zh-CN" altLang="en-US">
                <a:solidFill>
                  <a:srgbClr val="FFC000"/>
                </a:solidFill>
              </a:rPr>
              <a:t>谢谢大家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-32385"/>
            <a:ext cx="12150725" cy="6865620"/>
          </a:xfrm>
          <a:prstGeom prst="rect">
            <a:avLst/>
          </a:prstGeom>
        </p:spPr>
      </p:pic>
      <p:pic>
        <p:nvPicPr>
          <p:cNvPr id="4" name="图片 3" descr="C:\Users\win 10\Desktop\7051f3aegw1eomo5u04dug20fa0b4di2.gif7051f3aegw1eomo5u04dug20fa0b4di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90000" y="3469640"/>
            <a:ext cx="4140200" cy="30111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365760"/>
            <a:ext cx="9469120" cy="1645920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</a:pPr>
            <a:r>
              <a:rPr lang="zh-CN" altLang="en-US" sz="2700" dirty="0" smtClean="0"/>
              <a:t>概述</a:t>
            </a:r>
            <a:br>
              <a:rPr lang="zh-CN" altLang="en-US" sz="2700" dirty="0" smtClean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2700" dirty="0"/>
              <a:t>主要介绍 </a:t>
            </a:r>
            <a:r>
              <a:rPr lang="en-US" altLang="zh-CN" sz="2700" dirty="0" err="1"/>
              <a:t>Webkit</a:t>
            </a:r>
            <a:r>
              <a:rPr lang="en-US" altLang="zh-CN" sz="2700" dirty="0"/>
              <a:t> </a:t>
            </a:r>
            <a:r>
              <a:rPr lang="zh-CN" altLang="en-US" sz="2700" dirty="0"/>
              <a:t>的渲染过程、</a:t>
            </a:r>
            <a:r>
              <a:rPr lang="en-US" altLang="zh-CN" sz="2700" dirty="0"/>
              <a:t>JS </a:t>
            </a:r>
            <a:r>
              <a:rPr lang="zh-CN" altLang="en-US" sz="2700" dirty="0"/>
              <a:t>引擎的架构原理两部分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1440" y="2153457"/>
            <a:ext cx="9144000" cy="2776451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/>
              <a:t>第一章    浏览器和浏览器</a:t>
            </a:r>
            <a:r>
              <a:rPr lang="zh-CN" altLang="en-US" sz="2000" dirty="0" smtClean="0"/>
              <a:t>内核</a:t>
            </a:r>
            <a:endParaRPr lang="zh-CN" altLang="en-US" sz="2000" dirty="0"/>
          </a:p>
          <a:p>
            <a:pPr algn="l"/>
            <a:r>
              <a:rPr lang="zh-CN" altLang="en-US" sz="2000" dirty="0"/>
              <a:t>第二章    </a:t>
            </a:r>
            <a:r>
              <a:rPr lang="en-US" altLang="zh-CN" sz="2000" dirty="0"/>
              <a:t>HTML </a:t>
            </a:r>
            <a:r>
              <a:rPr lang="zh-CN" altLang="en-US" sz="2000" dirty="0"/>
              <a:t>网页和</a:t>
            </a:r>
            <a:r>
              <a:rPr lang="zh-CN" altLang="en-US" sz="2000" dirty="0" smtClean="0"/>
              <a:t>结构</a:t>
            </a:r>
            <a:endParaRPr lang="zh-CN" altLang="en-US" sz="2000" dirty="0"/>
          </a:p>
          <a:p>
            <a:pPr algn="l"/>
            <a:r>
              <a:rPr lang="zh-CN" altLang="en-US" sz="2000" dirty="0"/>
              <a:t>第三章    </a:t>
            </a:r>
            <a:r>
              <a:rPr lang="en-US" altLang="zh-CN" sz="2000" dirty="0" err="1"/>
              <a:t>Webkit</a:t>
            </a:r>
            <a:r>
              <a:rPr lang="en-US" altLang="zh-CN" sz="2000" dirty="0"/>
              <a:t> </a:t>
            </a:r>
            <a:r>
              <a:rPr lang="zh-CN" altLang="en-US" sz="2000" dirty="0"/>
              <a:t>架构和</a:t>
            </a:r>
            <a:r>
              <a:rPr lang="zh-CN" altLang="en-US" sz="2000" dirty="0" smtClean="0"/>
              <a:t>模块</a:t>
            </a:r>
            <a:endParaRPr lang="zh-CN" altLang="en-US" sz="2000" dirty="0"/>
          </a:p>
          <a:p>
            <a:pPr algn="l"/>
            <a:r>
              <a:rPr lang="zh-CN" altLang="en-US" sz="2000" dirty="0"/>
              <a:t>第四章    资源加载和网络</a:t>
            </a:r>
            <a:r>
              <a:rPr lang="zh-CN" altLang="en-US" sz="2000" dirty="0" smtClean="0"/>
              <a:t>栈</a:t>
            </a:r>
            <a:endParaRPr lang="zh-CN" altLang="en-US" sz="2000" dirty="0"/>
          </a:p>
          <a:p>
            <a:pPr algn="l"/>
            <a:r>
              <a:rPr lang="zh-CN" altLang="en-US" sz="2000" dirty="0"/>
              <a:t>第五章    </a:t>
            </a:r>
            <a:r>
              <a:rPr lang="en-US" altLang="zh-CN" sz="2000" dirty="0"/>
              <a:t>HTML </a:t>
            </a:r>
            <a:r>
              <a:rPr lang="zh-CN" altLang="en-US" sz="2000" dirty="0"/>
              <a:t>解释器和</a:t>
            </a:r>
            <a:r>
              <a:rPr lang="en-US" altLang="zh-CN" sz="2000" dirty="0"/>
              <a:t>DOM</a:t>
            </a:r>
            <a:r>
              <a:rPr lang="zh-CN" altLang="en-US" sz="2000" dirty="0" smtClean="0"/>
              <a:t>模型</a:t>
            </a:r>
            <a:endParaRPr lang="zh-CN" altLang="en-US" sz="2000" dirty="0"/>
          </a:p>
          <a:p>
            <a:pPr algn="l"/>
            <a:r>
              <a:rPr lang="zh-CN" altLang="en-US" sz="2000" dirty="0"/>
              <a:t>第六章    </a:t>
            </a:r>
            <a:r>
              <a:rPr lang="en-US" altLang="zh-CN" sz="2000" dirty="0"/>
              <a:t>CSS </a:t>
            </a:r>
            <a:r>
              <a:rPr lang="zh-CN" altLang="en-US" sz="2000" dirty="0"/>
              <a:t>解释器和样式布局</a:t>
            </a:r>
          </a:p>
          <a:p>
            <a:pPr algn="l"/>
            <a:r>
              <a:rPr lang="zh-CN" altLang="en-US" sz="2000" dirty="0"/>
              <a:t>第七章    渲染基础</a:t>
            </a:r>
          </a:p>
          <a:p>
            <a:pPr algn="l"/>
            <a:r>
              <a:rPr lang="zh-CN" altLang="en-US" sz="2000" dirty="0"/>
              <a:t>第八章    硬件加速机制</a:t>
            </a:r>
          </a:p>
          <a:p>
            <a:pPr algn="l"/>
            <a:r>
              <a:rPr lang="zh-CN" altLang="en-US" sz="2000" dirty="0"/>
              <a:t>第九章   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引擎</a:t>
            </a:r>
          </a:p>
          <a:p>
            <a:pPr algn="l"/>
            <a:r>
              <a:rPr lang="zh-CN" altLang="en-US" sz="2000" dirty="0"/>
              <a:t>第十章    插件和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in 10\Desktop\view.jpgview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" y="-94615"/>
            <a:ext cx="12193270" cy="69303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35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1475" y="1379913"/>
            <a:ext cx="9717579" cy="4962698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第一章和第二章</a:t>
            </a:r>
          </a:p>
          <a:p>
            <a:pPr algn="l">
              <a:lnSpc>
                <a:spcPct val="70000"/>
              </a:lnSpc>
            </a:pPr>
            <a:endParaRPr lang="zh-CN" altLang="en-US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浏览一下就行，没什么好说的</a:t>
            </a:r>
          </a:p>
          <a:p>
            <a:pPr algn="l">
              <a:lnSpc>
                <a:spcPct val="70000"/>
              </a:lnSpc>
            </a:pPr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</a:rPr>
              <a:t>第三</a:t>
            </a:r>
            <a:r>
              <a:rPr lang="zh-CN" altLang="en-US" b="1" dirty="0" smtClean="0">
                <a:solidFill>
                  <a:schemeClr val="tx1"/>
                </a:solidFill>
              </a:rPr>
              <a:t>章</a:t>
            </a:r>
          </a:p>
          <a:p>
            <a:pPr algn="l">
              <a:lnSpc>
                <a:spcPct val="60000"/>
              </a:lnSpc>
            </a:pPr>
            <a:endParaRPr lang="zh-CN" altLang="en-US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解释为什么</a:t>
            </a:r>
            <a:r>
              <a:rPr lang="zh-CN" altLang="en-US" sz="2000" dirty="0">
                <a:solidFill>
                  <a:schemeClr val="tx1"/>
                </a:solidFill>
              </a:rPr>
              <a:t>浏览器是多进程</a:t>
            </a:r>
            <a:r>
              <a:rPr lang="zh-CN" altLang="en-US" sz="2000" dirty="0" smtClean="0">
                <a:solidFill>
                  <a:schemeClr val="tx1"/>
                </a:solidFill>
              </a:rPr>
              <a:t>模型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浏览器主进程、</a:t>
            </a:r>
            <a:r>
              <a:rPr lang="en-US" altLang="zh-CN" sz="2000" dirty="0" smtClean="0">
                <a:solidFill>
                  <a:schemeClr val="tx1"/>
                </a:solidFill>
              </a:rPr>
              <a:t>render </a:t>
            </a:r>
            <a:r>
              <a:rPr lang="zh-CN" altLang="en-US" sz="2000" dirty="0" smtClean="0">
                <a:solidFill>
                  <a:schemeClr val="tx1"/>
                </a:solidFill>
              </a:rPr>
              <a:t>渲染进程、</a:t>
            </a:r>
            <a:r>
              <a:rPr lang="en-US" altLang="zh-CN" sz="2000" dirty="0" smtClean="0">
                <a:solidFill>
                  <a:schemeClr val="tx1"/>
                </a:solidFill>
              </a:rPr>
              <a:t>NPAPI </a:t>
            </a:r>
            <a:r>
              <a:rPr lang="zh-CN" altLang="en-US" sz="2000" dirty="0" smtClean="0">
                <a:solidFill>
                  <a:schemeClr val="tx1"/>
                </a:solidFill>
              </a:rPr>
              <a:t>插件进程、</a:t>
            </a:r>
            <a:r>
              <a:rPr lang="en-US" altLang="zh-CN" sz="2000" dirty="0" smtClean="0">
                <a:solidFill>
                  <a:schemeClr val="tx1"/>
                </a:solidFill>
              </a:rPr>
              <a:t>GPU</a:t>
            </a:r>
            <a:r>
              <a:rPr lang="zh-CN" altLang="en-US" sz="2000" dirty="0" smtClean="0">
                <a:solidFill>
                  <a:schemeClr val="tx1"/>
                </a:solidFill>
              </a:rPr>
              <a:t>进程、其他进程，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Brower </a:t>
            </a:r>
            <a:r>
              <a:rPr lang="zh-CN" altLang="en-US" sz="2000" dirty="0" smtClean="0">
                <a:solidFill>
                  <a:schemeClr val="tx1"/>
                </a:solidFill>
              </a:rPr>
              <a:t>进程和渲染进程分开，避免渲染崩溃也不会</a:t>
            </a:r>
            <a:r>
              <a:rPr lang="zh-CN" altLang="en-US" sz="2000" dirty="0">
                <a:solidFill>
                  <a:schemeClr val="tx1"/>
                </a:solidFill>
              </a:rPr>
              <a:t>使</a:t>
            </a:r>
            <a:r>
              <a:rPr lang="zh-CN" altLang="en-US" sz="2000" dirty="0" smtClean="0">
                <a:solidFill>
                  <a:schemeClr val="tx1"/>
                </a:solidFill>
              </a:rPr>
              <a:t>浏览器主进程崩溃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、每个网页独立进程保证之间互不影响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、插件进程也是独立，不影响主界面网页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GPU </a:t>
            </a:r>
            <a:r>
              <a:rPr lang="zh-CN" altLang="en-US" sz="2000" dirty="0" smtClean="0">
                <a:solidFill>
                  <a:schemeClr val="tx1"/>
                </a:solidFill>
              </a:rPr>
              <a:t>进程也是独立</a:t>
            </a: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in 10\Desktop\view.jpgview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240" y="-94615"/>
            <a:ext cx="12179300" cy="6915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557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四五六七八章主要介绍渲染基础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86001"/>
            <a:ext cx="9144000" cy="463018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个人所得： </a:t>
            </a:r>
            <a:endParaRPr lang="en-US" altLang="zh-CN" sz="2000" dirty="0" smtClean="0"/>
          </a:p>
          <a:p>
            <a:pPr algn="l"/>
            <a:r>
              <a:rPr lang="zh-CN" altLang="en-US" sz="2000" dirty="0"/>
              <a:t>渲染引擎、</a:t>
            </a:r>
            <a:r>
              <a:rPr lang="en-US" altLang="zh-CN" sz="2000" dirty="0" err="1"/>
              <a:t>js</a:t>
            </a:r>
            <a:r>
              <a:rPr lang="zh-CN" altLang="en-US" sz="2000" dirty="0" smtClean="0"/>
              <a:t>引擎是</a:t>
            </a:r>
            <a:r>
              <a:rPr lang="zh-CN" altLang="en-US" sz="2000" dirty="0"/>
              <a:t>互斥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pPr algn="l">
              <a:lnSpc>
                <a:spcPct val="0"/>
              </a:lnSpc>
            </a:pPr>
            <a:endParaRPr lang="en-US" altLang="zh-CN" sz="2000" dirty="0" smtClean="0"/>
          </a:p>
          <a:p>
            <a:pPr algn="l"/>
            <a:r>
              <a:rPr lang="zh-CN" altLang="en-US" sz="2000" dirty="0" smtClean="0"/>
              <a:t>页面加载经历：</a:t>
            </a:r>
            <a:endParaRPr lang="en-US" altLang="zh-CN" sz="2000" dirty="0" smtClean="0"/>
          </a:p>
          <a:p>
            <a:pPr algn="l"/>
            <a:r>
              <a:rPr lang="zh-CN" altLang="en-US" sz="2000" b="1" dirty="0" smtClean="0"/>
              <a:t>计算布局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、</a:t>
            </a:r>
            <a:r>
              <a:rPr lang="zh-CN" altLang="en-US" sz="2000" b="1" dirty="0" smtClean="0"/>
              <a:t>绘图</a:t>
            </a:r>
            <a:r>
              <a:rPr lang="zh-CN" altLang="en-US" sz="2000" dirty="0"/>
              <a:t>和</a:t>
            </a:r>
            <a:r>
              <a:rPr lang="zh-CN" altLang="en-US" sz="2000" b="1" dirty="0"/>
              <a:t>合成</a:t>
            </a:r>
            <a:r>
              <a:rPr lang="zh-CN" altLang="en-US" sz="2000" dirty="0"/>
              <a:t>三个</a:t>
            </a:r>
            <a:r>
              <a:rPr lang="zh-CN" altLang="en-US" sz="2000" dirty="0" smtClean="0"/>
              <a:t>阶段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前</a:t>
            </a:r>
            <a:r>
              <a:rPr lang="zh-CN" altLang="en-US" sz="2000" dirty="0"/>
              <a:t>两者耗时</a:t>
            </a:r>
            <a:r>
              <a:rPr lang="zh-CN" altLang="en-US" sz="2000" dirty="0" smtClean="0"/>
              <a:t>较多，</a:t>
            </a:r>
            <a:r>
              <a:rPr lang="zh-CN" altLang="en-US" sz="2000" dirty="0"/>
              <a:t>鉴于此提升浏览器渲染</a:t>
            </a:r>
            <a:r>
              <a:rPr lang="zh-CN" altLang="en-US" sz="2000" dirty="0" smtClean="0"/>
              <a:t>性能方法：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使用合适的</a:t>
            </a:r>
            <a:r>
              <a:rPr lang="zh-CN" altLang="en-US" sz="2000" b="1" dirty="0"/>
              <a:t>网页分层技术</a:t>
            </a:r>
            <a:r>
              <a:rPr lang="zh-CN" altLang="en-US" sz="2000" dirty="0"/>
              <a:t>以减少需要重新计算的布局和绘图</a:t>
            </a:r>
          </a:p>
          <a:p>
            <a:pPr algn="l"/>
            <a:r>
              <a:rPr lang="en-US" altLang="zh-CN" sz="2000" dirty="0" smtClean="0"/>
              <a:t>2</a:t>
            </a:r>
            <a:r>
              <a:rPr lang="zh-CN" altLang="en-US" sz="2000" dirty="0" smtClean="0"/>
              <a:t>、如果可以，使用</a:t>
            </a:r>
            <a:r>
              <a:rPr lang="en-US" altLang="zh-CN" sz="2000" b="1" dirty="0"/>
              <a:t>CSS 3D </a:t>
            </a:r>
            <a:r>
              <a:rPr lang="zh-CN" altLang="en-US" sz="2000" b="1" dirty="0"/>
              <a:t>变形和动画</a:t>
            </a:r>
            <a:r>
              <a:rPr lang="zh-CN" altLang="en-US" sz="2000" b="1" dirty="0" smtClean="0"/>
              <a:t>技术，</a:t>
            </a:r>
            <a:r>
              <a:rPr lang="zh-CN" altLang="en-US" sz="2000" dirty="0"/>
              <a:t>不需要重新布局</a:t>
            </a:r>
            <a:r>
              <a:rPr lang="zh-CN" altLang="en-US" sz="2000" dirty="0" smtClean="0"/>
              <a:t>，不</a:t>
            </a:r>
            <a:r>
              <a:rPr lang="zh-CN" altLang="en-US" sz="2000" dirty="0"/>
              <a:t>需要重新绘图，只需使用合成功能，而合成功能耗时非常</a:t>
            </a:r>
            <a:r>
              <a:rPr lang="zh-CN" altLang="en-US" sz="2000" dirty="0" smtClean="0"/>
              <a:t>少。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in 10\Desktop\view.jpgview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9210" y="20955"/>
            <a:ext cx="12249785" cy="68014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98517"/>
            <a:ext cx="9144000" cy="67690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第九章  </a:t>
            </a: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引擎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105593"/>
            <a:ext cx="9144000" cy="5536275"/>
          </a:xfrm>
        </p:spPr>
        <p:txBody>
          <a:bodyPr>
            <a:normAutofit fontScale="75000" lnSpcReduction="20000"/>
          </a:bodyPr>
          <a:lstStyle/>
          <a:p>
            <a:pPr algn="l"/>
            <a:r>
              <a:rPr lang="zh-CN" altLang="en-US" sz="2800" b="1" dirty="0" smtClean="0"/>
              <a:t>总结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 algn="l"/>
            <a:endParaRPr lang="en-US" altLang="zh-CN" sz="2800" b="1" dirty="0" smtClean="0"/>
          </a:p>
          <a:p>
            <a:pPr marL="457200" indent="-457200" algn="l">
              <a:buAutoNum type="arabicPeriod"/>
            </a:pPr>
            <a:r>
              <a:rPr lang="zh-CN" altLang="en-US" sz="1900" dirty="0" smtClean="0"/>
              <a:t>解释</a:t>
            </a:r>
            <a:r>
              <a:rPr lang="zh-CN" altLang="en-US" sz="1900" dirty="0"/>
              <a:t>性语言</a:t>
            </a:r>
            <a:r>
              <a:rPr lang="en-US" altLang="zh-CN" sz="1900" dirty="0"/>
              <a:t>(</a:t>
            </a:r>
            <a:r>
              <a:rPr lang="zh-CN" altLang="en-US" sz="1900" dirty="0"/>
              <a:t>如 </a:t>
            </a:r>
            <a:r>
              <a:rPr lang="en-US" altLang="zh-CN" sz="1900" dirty="0" err="1"/>
              <a:t>js</a:t>
            </a:r>
            <a:r>
              <a:rPr lang="en-US" altLang="zh-CN" sz="1900" dirty="0"/>
              <a:t>)</a:t>
            </a:r>
            <a:r>
              <a:rPr lang="zh-CN" altLang="en-US" sz="1900" dirty="0"/>
              <a:t>和编译型语言</a:t>
            </a:r>
            <a:r>
              <a:rPr lang="en-US" altLang="zh-CN" sz="1900" dirty="0"/>
              <a:t>(</a:t>
            </a:r>
            <a:r>
              <a:rPr lang="zh-CN" altLang="en-US" sz="1900" dirty="0"/>
              <a:t>如 </a:t>
            </a:r>
            <a:r>
              <a:rPr lang="en-US" altLang="zh-CN" sz="1900" dirty="0"/>
              <a:t>java </a:t>
            </a:r>
            <a:r>
              <a:rPr lang="en-US" altLang="zh-CN" sz="1900" dirty="0" err="1"/>
              <a:t>c++</a:t>
            </a:r>
            <a:r>
              <a:rPr lang="en-US" altLang="zh-CN" sz="1900" dirty="0"/>
              <a:t>)</a:t>
            </a:r>
            <a:r>
              <a:rPr lang="zh-CN" altLang="en-US" sz="1900" dirty="0"/>
              <a:t>的区别：编译确定位置、偏移信息共享以及偏移</a:t>
            </a:r>
            <a:r>
              <a:rPr lang="zh-CN" altLang="en-US" sz="1900" dirty="0" smtClean="0"/>
              <a:t>信息</a:t>
            </a:r>
            <a:endParaRPr lang="en-US" altLang="zh-CN" sz="1900" dirty="0" smtClean="0"/>
          </a:p>
          <a:p>
            <a:pPr algn="l"/>
            <a:r>
              <a:rPr lang="zh-CN" altLang="en-US" sz="1900" dirty="0" smtClean="0"/>
              <a:t>查找三者</a:t>
            </a:r>
            <a:r>
              <a:rPr lang="zh-CN" altLang="en-US" sz="1900" dirty="0"/>
              <a:t>概括起来讲是因为编译型语言可以在编译的时候确定指针位置，而解释性语言只有</a:t>
            </a:r>
            <a:r>
              <a:rPr lang="zh-CN" altLang="en-US" sz="1900" dirty="0" smtClean="0"/>
              <a:t>在</a:t>
            </a:r>
            <a:endParaRPr lang="en-US" altLang="zh-CN" sz="1900" dirty="0" smtClean="0"/>
          </a:p>
          <a:p>
            <a:pPr algn="l"/>
            <a:r>
              <a:rPr lang="zh-CN" altLang="en-US" sz="1900" dirty="0" smtClean="0"/>
              <a:t>执行</a:t>
            </a:r>
            <a:r>
              <a:rPr lang="zh-CN" altLang="en-US" sz="1900" dirty="0"/>
              <a:t>的时候</a:t>
            </a:r>
            <a:r>
              <a:rPr lang="zh-CN" altLang="en-US" sz="1900" dirty="0" smtClean="0"/>
              <a:t>才会</a:t>
            </a:r>
            <a:r>
              <a:rPr lang="zh-CN" altLang="en-US" sz="1900" dirty="0"/>
              <a:t>确定。如果找</a:t>
            </a:r>
            <a:r>
              <a:rPr lang="en-US" altLang="zh-CN" sz="1900" dirty="0" err="1"/>
              <a:t>js</a:t>
            </a:r>
            <a:r>
              <a:rPr lang="zh-CN" altLang="en-US" sz="1900" dirty="0"/>
              <a:t>的属性只能</a:t>
            </a:r>
            <a:r>
              <a:rPr lang="zh-CN" altLang="en-US" sz="1900" dirty="0" smtClean="0"/>
              <a:t>通过属性</a:t>
            </a:r>
            <a:r>
              <a:rPr lang="zh-CN" altLang="en-US" sz="1900" dirty="0"/>
              <a:t>名匹配去查找，而</a:t>
            </a:r>
            <a:r>
              <a:rPr lang="en-US" altLang="zh-CN" sz="1900" dirty="0" err="1"/>
              <a:t>c++</a:t>
            </a:r>
            <a:r>
              <a:rPr lang="zh-CN" altLang="en-US" sz="1900" dirty="0"/>
              <a:t>中可以根据偏移位置去直接找到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algn="l"/>
            <a:endParaRPr lang="zh-CN" altLang="en-US" sz="1900" dirty="0" smtClean="0"/>
          </a:p>
          <a:p>
            <a:pPr algn="l"/>
            <a:r>
              <a:rPr lang="en-US" altLang="zh-CN" sz="1900" dirty="0" smtClean="0"/>
              <a:t>2</a:t>
            </a:r>
            <a:r>
              <a:rPr lang="en-US" altLang="zh-CN" sz="1900" dirty="0" smtClean="0"/>
              <a:t>.</a:t>
            </a:r>
            <a:r>
              <a:rPr lang="zh-CN" altLang="en-US" sz="1900" dirty="0"/>
              <a:t>一个</a:t>
            </a:r>
            <a:r>
              <a:rPr lang="en-US" altLang="zh-CN" sz="1900" dirty="0" err="1"/>
              <a:t>js</a:t>
            </a:r>
            <a:r>
              <a:rPr lang="zh-CN" altLang="en-US" sz="1900" dirty="0" smtClean="0"/>
              <a:t>引擎组成部分</a:t>
            </a:r>
            <a:endParaRPr lang="en-US" altLang="zh-CN" sz="1900" dirty="0" smtClean="0"/>
          </a:p>
          <a:p>
            <a:pPr algn="l"/>
            <a:r>
              <a:rPr lang="zh-CN" altLang="en-US" sz="1900" dirty="0"/>
              <a:t/>
            </a:r>
            <a:br>
              <a:rPr lang="zh-CN" altLang="en-US" sz="1900" dirty="0"/>
            </a:br>
            <a:r>
              <a:rPr lang="zh-CN" altLang="en-US" sz="1900" b="1" dirty="0"/>
              <a:t>编译器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将源代码编译成抽象语法树，某些引擎中还包括将抽象语法树转成字节</a:t>
            </a:r>
            <a:r>
              <a:rPr lang="zh-CN" altLang="en-US" sz="1900" dirty="0" smtClean="0"/>
              <a:t>码</a:t>
            </a:r>
            <a:endParaRPr lang="en-US" altLang="zh-CN" sz="1900" dirty="0" smtClean="0"/>
          </a:p>
          <a:p>
            <a:pPr algn="l"/>
            <a:r>
              <a:rPr lang="zh-CN" altLang="en-US" sz="1900" b="1" dirty="0"/>
              <a:t>解释器</a:t>
            </a:r>
            <a:r>
              <a:rPr lang="zh-CN" altLang="en-US" sz="1900" dirty="0"/>
              <a:t>：某些引擎中，解释器主要接受字节码，解释执行这个字节码，同时也依赖垃圾回收</a:t>
            </a:r>
            <a:r>
              <a:rPr lang="zh-CN" altLang="en-US" sz="1900" dirty="0" smtClean="0"/>
              <a:t>机制</a:t>
            </a:r>
            <a:endParaRPr lang="en-US" altLang="zh-CN" sz="1900" dirty="0" smtClean="0"/>
          </a:p>
          <a:p>
            <a:pPr algn="l"/>
            <a:r>
              <a:rPr lang="en-US" altLang="zh-CN" sz="1900" b="1" dirty="0" smtClean="0"/>
              <a:t>JIT</a:t>
            </a:r>
            <a:r>
              <a:rPr lang="zh-CN" altLang="en-US" sz="1900" b="1" dirty="0" smtClean="0"/>
              <a:t>工具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(Just-In-Time</a:t>
            </a:r>
            <a:r>
              <a:rPr lang="zh-CN" altLang="en-US" sz="1900" dirty="0" smtClean="0"/>
              <a:t>技术</a:t>
            </a:r>
            <a:r>
              <a:rPr lang="en-US" altLang="zh-CN" sz="1900" dirty="0" smtClean="0"/>
              <a:t>) </a:t>
            </a:r>
            <a:r>
              <a:rPr lang="zh-CN" altLang="en-US" sz="1900" dirty="0" smtClean="0"/>
              <a:t>它的主要思想是当解释器将源代码解释成内部表示的时候</a:t>
            </a:r>
            <a:r>
              <a:rPr lang="en-US" altLang="zh-CN" sz="1900" dirty="0" smtClean="0"/>
              <a:t>(java</a:t>
            </a:r>
            <a:r>
              <a:rPr lang="zh-CN" altLang="en-US" sz="1900" dirty="0" smtClean="0"/>
              <a:t>字节</a:t>
            </a:r>
            <a:endParaRPr lang="en-US" altLang="zh-CN" sz="1900" dirty="0" smtClean="0"/>
          </a:p>
          <a:p>
            <a:pPr algn="l"/>
            <a:r>
              <a:rPr lang="zh-CN" altLang="en-US" sz="1900" dirty="0" smtClean="0"/>
              <a:t>码</a:t>
            </a:r>
            <a:r>
              <a:rPr lang="zh-CN" altLang="en-US" sz="1900" dirty="0" smtClean="0"/>
              <a:t>就是一个典型的例子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，</a:t>
            </a:r>
            <a:r>
              <a:rPr lang="en-US" altLang="zh-CN" sz="1900" dirty="0" err="1" smtClean="0"/>
              <a:t>js</a:t>
            </a:r>
            <a:r>
              <a:rPr lang="zh-CN" altLang="en-US" sz="1900" dirty="0" smtClean="0"/>
              <a:t>的执行环境不仅是解释这些内部表示，而且将其中的一些字节码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主</a:t>
            </a:r>
            <a:endParaRPr lang="en-US" altLang="zh-CN" sz="1900" dirty="0" smtClean="0"/>
          </a:p>
          <a:p>
            <a:pPr algn="l"/>
            <a:r>
              <a:rPr lang="zh-CN" altLang="en-US" sz="1900" dirty="0" smtClean="0"/>
              <a:t>要是</a:t>
            </a:r>
            <a:r>
              <a:rPr lang="zh-CN" altLang="en-US" sz="1900" dirty="0" smtClean="0"/>
              <a:t>使用效率高的部分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转成本地代码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汇编代码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，这样可以被</a:t>
            </a:r>
            <a:r>
              <a:rPr lang="en-US" altLang="zh-CN" sz="1900" dirty="0" smtClean="0"/>
              <a:t>CPU</a:t>
            </a:r>
            <a:r>
              <a:rPr lang="zh-CN" altLang="en-US" sz="1900" dirty="0" smtClean="0"/>
              <a:t>直接执行，而不是解释执行，</a:t>
            </a:r>
            <a:r>
              <a:rPr lang="zh-CN" altLang="en-US" sz="1900" dirty="0" smtClean="0"/>
              <a:t>从而</a:t>
            </a:r>
            <a:endParaRPr lang="en-US" altLang="zh-CN" sz="1900" dirty="0" smtClean="0"/>
          </a:p>
          <a:p>
            <a:pPr algn="l"/>
            <a:r>
              <a:rPr lang="zh-CN" altLang="en-US" sz="1900" dirty="0" smtClean="0"/>
              <a:t>极</a:t>
            </a:r>
            <a:r>
              <a:rPr lang="zh-CN" altLang="en-US" sz="1900" dirty="0" smtClean="0"/>
              <a:t>大地提高性能。</a:t>
            </a:r>
            <a:endParaRPr lang="en-US" altLang="zh-CN" sz="1900" dirty="0" smtClean="0"/>
          </a:p>
          <a:p>
            <a:pPr algn="l"/>
            <a:r>
              <a:rPr lang="zh-CN" altLang="en-US" sz="1900" b="1" dirty="0" smtClean="0"/>
              <a:t>垃圾</a:t>
            </a:r>
            <a:r>
              <a:rPr lang="zh-CN" altLang="en-US" sz="1900" b="1" dirty="0"/>
              <a:t>回收器和分析工具</a:t>
            </a:r>
            <a:r>
              <a:rPr lang="zh-CN" altLang="en-US" sz="1900" dirty="0"/>
              <a:t>：它们负责垃圾</a:t>
            </a:r>
            <a:r>
              <a:rPr lang="zh-CN" altLang="en-US" sz="1900" dirty="0" smtClean="0"/>
              <a:t>回收，</a:t>
            </a:r>
            <a:r>
              <a:rPr lang="zh-CN" altLang="en-US" sz="1900" dirty="0"/>
              <a:t>帮助改善引擎的性能和</a:t>
            </a:r>
            <a:r>
              <a:rPr lang="zh-CN" altLang="en-US" sz="1900" dirty="0" smtClean="0"/>
              <a:t>功效</a:t>
            </a:r>
            <a:endParaRPr lang="en-US" altLang="zh-CN" sz="1900" dirty="0" smtClean="0"/>
          </a:p>
          <a:p>
            <a:pPr algn="l"/>
            <a:r>
              <a:rPr lang="en-US" altLang="zh-CN" sz="1900" dirty="0" smtClean="0"/>
              <a:t>3.</a:t>
            </a:r>
            <a:r>
              <a:rPr lang="zh-CN" altLang="en-US" sz="1900" dirty="0" smtClean="0"/>
              <a:t>引擎</a:t>
            </a:r>
            <a:r>
              <a:rPr lang="zh-CN" altLang="en-US" sz="1900" dirty="0"/>
              <a:t>的</a:t>
            </a:r>
            <a:r>
              <a:rPr lang="zh-CN" altLang="en-US" sz="1900" dirty="0" smtClean="0"/>
              <a:t>流程</a:t>
            </a:r>
            <a:endParaRPr lang="en-US" altLang="zh-CN" sz="1900" dirty="0" smtClean="0"/>
          </a:p>
          <a:p>
            <a:pPr algn="l"/>
            <a:r>
              <a:rPr lang="zh-CN" altLang="en-US" sz="1900" dirty="0"/>
              <a:t/>
            </a:r>
            <a:br>
              <a:rPr lang="zh-CN" altLang="en-US" sz="1900" dirty="0"/>
            </a:br>
            <a:r>
              <a:rPr lang="zh-CN" altLang="en-US" sz="1900" dirty="0"/>
              <a:t>源代码 </a:t>
            </a:r>
            <a:r>
              <a:rPr lang="en-US" altLang="zh-CN" sz="1900" dirty="0" smtClean="0"/>
              <a:t>---&gt; </a:t>
            </a:r>
            <a:r>
              <a:rPr lang="zh-CN" altLang="en-US" sz="1900" dirty="0"/>
              <a:t>抽象语法树 </a:t>
            </a:r>
            <a:r>
              <a:rPr lang="en-US" altLang="zh-CN" sz="1900" dirty="0" smtClean="0"/>
              <a:t>---&gt; </a:t>
            </a:r>
            <a:r>
              <a:rPr lang="zh-CN" altLang="en-US" sz="1900" dirty="0"/>
              <a:t>字节码 </a:t>
            </a:r>
            <a:r>
              <a:rPr lang="en-US" altLang="zh-CN" sz="1900" dirty="0" smtClean="0"/>
              <a:t>---&gt; </a:t>
            </a:r>
            <a:r>
              <a:rPr lang="zh-CN" altLang="en-US" sz="1900" dirty="0"/>
              <a:t>解释器 </a:t>
            </a:r>
            <a:r>
              <a:rPr lang="en-US" altLang="zh-CN" sz="1900" dirty="0" smtClean="0"/>
              <a:t>---&gt; </a:t>
            </a:r>
            <a:r>
              <a:rPr lang="en-US" altLang="zh-CN" sz="1900" dirty="0"/>
              <a:t>JIT </a:t>
            </a:r>
            <a:r>
              <a:rPr lang="en-US" altLang="zh-CN" sz="1900" dirty="0" smtClean="0"/>
              <a:t>---&gt; </a:t>
            </a:r>
            <a:r>
              <a:rPr lang="zh-CN" altLang="en-US" sz="1900" dirty="0"/>
              <a:t>本地</a:t>
            </a:r>
            <a:r>
              <a:rPr lang="zh-CN" altLang="en-US" sz="1900" dirty="0" smtClean="0"/>
              <a:t>代码</a:t>
            </a:r>
            <a:endParaRPr lang="en-US" altLang="zh-CN" sz="1900" dirty="0" smtClean="0"/>
          </a:p>
          <a:p>
            <a:pPr algn="l"/>
            <a:r>
              <a:rPr lang="en-US" altLang="zh-CN" sz="1900" b="1" dirty="0" smtClean="0"/>
              <a:t>V8</a:t>
            </a:r>
            <a:r>
              <a:rPr lang="zh-CN" altLang="en-US" sz="1900" b="1" dirty="0" smtClean="0"/>
              <a:t>引擎 </a:t>
            </a:r>
            <a:r>
              <a:rPr lang="en-US" altLang="zh-CN" sz="1900" b="1" dirty="0" smtClean="0"/>
              <a:t>JavaScript</a:t>
            </a:r>
            <a:r>
              <a:rPr lang="zh-CN" altLang="en-US" sz="1900" b="1" dirty="0"/>
              <a:t>代码的编译和</a:t>
            </a:r>
            <a:r>
              <a:rPr lang="zh-CN" altLang="en-US" sz="1900" b="1" dirty="0" smtClean="0"/>
              <a:t>优化</a:t>
            </a:r>
            <a:endParaRPr lang="en-US" altLang="zh-CN" sz="1900" b="1" dirty="0" smtClean="0"/>
          </a:p>
          <a:p>
            <a:pPr algn="l"/>
            <a:r>
              <a:rPr lang="zh-CN" altLang="en-US" sz="1900" dirty="0"/>
              <a:t>即时</a:t>
            </a:r>
            <a:r>
              <a:rPr lang="zh-CN" altLang="en-US" sz="1900" dirty="0" smtClean="0"/>
              <a:t>编译、</a:t>
            </a:r>
            <a:r>
              <a:rPr lang="zh-CN" altLang="en-US" sz="1900" dirty="0"/>
              <a:t>隐藏</a:t>
            </a:r>
            <a:r>
              <a:rPr lang="zh-CN" altLang="en-US" sz="1900" dirty="0" smtClean="0"/>
              <a:t>类、</a:t>
            </a:r>
            <a:r>
              <a:rPr lang="zh-CN" altLang="en-US" sz="1900" dirty="0"/>
              <a:t>内联</a:t>
            </a:r>
            <a:r>
              <a:rPr lang="zh-CN" altLang="en-US" sz="1900" dirty="0" smtClean="0"/>
              <a:t>缓存、</a:t>
            </a:r>
            <a:r>
              <a:rPr lang="zh-CN" altLang="en-US" sz="1900" dirty="0"/>
              <a:t>优化回退</a:t>
            </a:r>
          </a:p>
          <a:p>
            <a:pPr algn="l"/>
            <a:endParaRPr lang="zh-CN" altLang="en-US" sz="2000" b="1" dirty="0"/>
          </a:p>
          <a:p>
            <a:pPr algn="l"/>
            <a:endParaRPr lang="zh-CN" altLang="en-US" b="1" dirty="0"/>
          </a:p>
          <a:p>
            <a:pPr algn="l"/>
            <a:endParaRPr lang="zh-CN" altLang="en-US" sz="2100" b="1" dirty="0"/>
          </a:p>
          <a:p>
            <a:pPr algn="l"/>
            <a:endParaRPr lang="en-US" altLang="zh-CN" sz="1900" dirty="0" smtClean="0"/>
          </a:p>
          <a:p>
            <a:pPr algn="l"/>
            <a:endParaRPr lang="zh-CN" altLang="en-US" sz="1900" dirty="0"/>
          </a:p>
          <a:p>
            <a:pPr algn="l"/>
            <a:endParaRPr lang="zh-CN" altLang="en-US" sz="1800" dirty="0"/>
          </a:p>
          <a:p>
            <a:pPr algn="l"/>
            <a:endParaRPr lang="zh-CN" altLang="en-US" sz="1800" dirty="0"/>
          </a:p>
          <a:p>
            <a:pPr algn="l"/>
            <a:endParaRPr lang="zh-CN" altLang="en-US" sz="1800" dirty="0"/>
          </a:p>
          <a:p>
            <a:pPr algn="l"/>
            <a:endParaRPr lang="zh-CN" altLang="en-US" dirty="0"/>
          </a:p>
          <a:p>
            <a:pPr algn="l"/>
            <a:endParaRPr lang="en-US" altLang="zh-CN" sz="1600" dirty="0"/>
          </a:p>
          <a:p>
            <a:pPr algn="l"/>
            <a:endParaRPr lang="zh-CN" altLang="en-US" sz="1600" dirty="0"/>
          </a:p>
        </p:txBody>
      </p:sp>
      <p:pic>
        <p:nvPicPr>
          <p:cNvPr id="5" name="图片 4" descr="6558366957361817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005" y="5609590"/>
            <a:ext cx="143827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in 10\Desktop\view.jpgview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0" y="-46990"/>
            <a:ext cx="12178665" cy="6913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4073"/>
            <a:ext cx="9335193" cy="124690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b="1" dirty="0"/>
              <a:t>Chrome</a:t>
            </a:r>
            <a:r>
              <a:rPr lang="zh-CN" altLang="en-US" sz="2400" b="1" dirty="0" smtClean="0"/>
              <a:t>插件核心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000" dirty="0" err="1" smtClean="0">
                <a:latin typeface="+mj-ea"/>
              </a:rPr>
              <a:t>manifest.json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配置文件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62793"/>
            <a:ext cx="9144000" cy="3695007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类似于</a:t>
            </a:r>
            <a:r>
              <a:rPr lang="en-US" altLang="zh-CN" sz="2000" dirty="0" err="1" smtClean="0"/>
              <a:t>package.json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必须的配置项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"</a:t>
            </a:r>
            <a:r>
              <a:rPr lang="en-US" altLang="zh-CN" sz="2000" dirty="0" err="1" smtClean="0"/>
              <a:t>manifest_version</a:t>
            </a:r>
            <a:r>
              <a:rPr lang="en-US" altLang="zh-CN" sz="2000" dirty="0"/>
              <a:t>": 2, // </a:t>
            </a:r>
            <a:r>
              <a:rPr lang="zh-CN" altLang="en-US" sz="2000" dirty="0"/>
              <a:t>清单文件的</a:t>
            </a:r>
            <a:r>
              <a:rPr lang="zh-CN" altLang="en-US" sz="2000" dirty="0" smtClean="0"/>
              <a:t>版本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"</a:t>
            </a:r>
            <a:r>
              <a:rPr lang="en-US" altLang="zh-CN" sz="2000" dirty="0"/>
              <a:t>name": "demo", </a:t>
            </a:r>
            <a:r>
              <a:rPr lang="en-US" altLang="zh-CN" sz="2000" dirty="0" smtClean="0"/>
              <a:t> // </a:t>
            </a:r>
            <a:r>
              <a:rPr lang="zh-CN" altLang="en-US" sz="2000" dirty="0"/>
              <a:t>插件的</a:t>
            </a:r>
            <a:r>
              <a:rPr lang="zh-CN" altLang="en-US" sz="2000" dirty="0" smtClean="0"/>
              <a:t>名称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"</a:t>
            </a:r>
            <a:r>
              <a:rPr lang="en-US" altLang="zh-CN" sz="2000" dirty="0"/>
              <a:t>version": "1.0.0</a:t>
            </a:r>
            <a:r>
              <a:rPr lang="en-US" altLang="zh-CN" sz="2000" dirty="0" smtClean="0"/>
              <a:t>",  // </a:t>
            </a:r>
            <a:r>
              <a:rPr lang="zh-CN" altLang="en-US" sz="2000" dirty="0"/>
              <a:t>插件的版本 </a:t>
            </a:r>
            <a:endParaRPr lang="en-US" altLang="zh-CN" sz="2000" dirty="0"/>
          </a:p>
          <a:p>
            <a:pPr algn="l"/>
            <a:endParaRPr lang="en-US" altLang="zh-CN" sz="2000" dirty="0" smtClean="0"/>
          </a:p>
          <a:p>
            <a:pPr algn="l"/>
            <a:r>
              <a:rPr lang="zh-CN" altLang="en-US" sz="2000" dirty="0" smtClean="0"/>
              <a:t>官方地址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　</a:t>
            </a: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developer.chrome.com/extensions</a:t>
            </a:r>
            <a:endParaRPr lang="en-US" altLang="zh-CN" sz="2000" dirty="0"/>
          </a:p>
          <a:p>
            <a:pPr algn="l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view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350"/>
            <a:ext cx="12261850" cy="6863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2757"/>
            <a:ext cx="10515600" cy="6143106"/>
          </a:xfrm>
        </p:spPr>
        <p:txBody>
          <a:bodyPr>
            <a:normAutofit fontScale="90000"/>
          </a:bodyPr>
          <a:lstStyle/>
          <a:p>
            <a:r>
              <a:rPr lang="en-US" altLang="zh-CN" sz="2000" dirty="0" smtClean="0"/>
              <a:t>ES6 </a:t>
            </a:r>
            <a:r>
              <a:rPr lang="zh-CN" altLang="en-US" sz="2000" dirty="0" smtClean="0"/>
              <a:t>一些新语法使用体会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for ….. </a:t>
            </a:r>
            <a:r>
              <a:rPr lang="en-US" altLang="zh-CN" sz="2000" dirty="0"/>
              <a:t>of </a:t>
            </a:r>
            <a:br>
              <a:rPr lang="en-US" altLang="zh-CN" sz="2000" dirty="0"/>
            </a:b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 = [1, 2, 32, 4, 45, 6];</a:t>
            </a:r>
            <a:br>
              <a:rPr lang="en-US" altLang="zh-CN" sz="2000" dirty="0"/>
            </a:br>
            <a:r>
              <a:rPr lang="en-US" altLang="zh-CN" sz="2000" dirty="0"/>
              <a:t>for(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o of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console.log(o);  </a:t>
            </a:r>
            <a:r>
              <a:rPr lang="en-US" altLang="zh-CN" sz="2000" dirty="0" smtClean="0"/>
              <a:t>                                                                      // </a:t>
            </a:r>
            <a:r>
              <a:rPr lang="en-US" altLang="zh-CN" sz="2000" dirty="0"/>
              <a:t>1, 2, 32, 4, 45, 6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 = [{a: 2}, {b: 3}, {c: 5}];</a:t>
            </a:r>
            <a:br>
              <a:rPr lang="en-US" altLang="zh-CN" sz="2000" dirty="0"/>
            </a:br>
            <a:r>
              <a:rPr lang="en-US" altLang="zh-CN" sz="2000" dirty="0"/>
              <a:t>for(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o of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console.log(o);   </a:t>
            </a:r>
            <a:r>
              <a:rPr lang="en-US" altLang="zh-CN" sz="2000" dirty="0" smtClean="0"/>
              <a:t>                                                                    // </a:t>
            </a:r>
            <a:r>
              <a:rPr lang="en-US" altLang="zh-CN" sz="2000" dirty="0"/>
              <a:t>{a:2}  {b: 3}  {c: 5}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const</a:t>
            </a:r>
            <a:r>
              <a:rPr lang="en-US" altLang="zh-CN" sz="2000" dirty="0"/>
              <a:t> json2 = [['a', 10], ['b', 20], ['c', 30]];</a:t>
            </a:r>
            <a:br>
              <a:rPr lang="en-US" altLang="zh-CN" sz="2000" dirty="0"/>
            </a:br>
            <a:r>
              <a:rPr lang="en-US" altLang="zh-CN" sz="2000" dirty="0"/>
              <a:t>for 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entry of json2) {</a:t>
            </a:r>
            <a:br>
              <a:rPr lang="en-US" altLang="zh-CN" sz="2000" dirty="0"/>
            </a:br>
            <a:r>
              <a:rPr lang="en-US" altLang="zh-CN" sz="2000" dirty="0"/>
              <a:t>    console.log(entry);    </a:t>
            </a:r>
            <a:r>
              <a:rPr lang="en-US" altLang="zh-CN" sz="2000" dirty="0" smtClean="0"/>
              <a:t>                                                         // </a:t>
            </a:r>
            <a:r>
              <a:rPr lang="en-US" altLang="zh-CN" sz="2000" dirty="0"/>
              <a:t>['a', 10] ['b', 20] ['c', 30]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/>
              <a:t>for 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[key, value] of </a:t>
            </a:r>
            <a:r>
              <a:rPr lang="en-US" altLang="zh-CN" sz="2000" dirty="0" err="1"/>
              <a:t>iterable</a:t>
            </a:r>
            <a:r>
              <a:rPr lang="en-US" altLang="zh-CN" sz="2000" dirty="0"/>
              <a:t>) {</a:t>
            </a:r>
            <a:br>
              <a:rPr lang="en-US" altLang="zh-CN" sz="2000" dirty="0"/>
            </a:br>
            <a:r>
              <a:rPr lang="en-US" altLang="zh-CN" sz="2000" dirty="0"/>
              <a:t>  console.log(value);    </a:t>
            </a:r>
            <a:r>
              <a:rPr lang="en-US" altLang="zh-CN" sz="2000" dirty="0" smtClean="0"/>
              <a:t>                                                           // </a:t>
            </a:r>
            <a:r>
              <a:rPr lang="en-US" altLang="zh-CN" sz="2000" dirty="0"/>
              <a:t>10 20 30</a:t>
            </a:r>
            <a:br>
              <a:rPr lang="en-US" altLang="zh-CN" sz="2000" dirty="0"/>
            </a:br>
            <a:r>
              <a:rPr lang="en-US" altLang="zh-CN" sz="2000" dirty="0"/>
              <a:t>  console.log(key);      </a:t>
            </a:r>
            <a:r>
              <a:rPr lang="en-US" altLang="zh-CN" sz="2000" dirty="0" smtClean="0"/>
              <a:t>                                                            // </a:t>
            </a:r>
            <a:r>
              <a:rPr lang="en-US" altLang="zh-CN" sz="2000" dirty="0"/>
              <a:t>a b c</a:t>
            </a:r>
            <a:br>
              <a:rPr lang="en-US" altLang="zh-CN" sz="2000" dirty="0"/>
            </a:br>
            <a:r>
              <a:rPr lang="en-US" altLang="zh-CN" sz="2000" dirty="0"/>
              <a:t>  console.log({[key]: value}); </a:t>
            </a:r>
            <a:r>
              <a:rPr lang="en-US" altLang="zh-CN" sz="2000" dirty="0" smtClean="0"/>
              <a:t>                                                // </a:t>
            </a:r>
            <a:r>
              <a:rPr lang="en-US" altLang="zh-CN" sz="2000" dirty="0"/>
              <a:t>{a: 10} {b: 20} {c: 30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view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350"/>
            <a:ext cx="12261850" cy="6863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3130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 smtClean="0"/>
              <a:t>new </a:t>
            </a:r>
            <a:r>
              <a:rPr lang="en-US" altLang="zh-CN" sz="2400" b="1" dirty="0"/>
              <a:t>Set</a:t>
            </a:r>
            <a:r>
              <a:rPr lang="en-US" altLang="zh-CN" sz="2400" b="1" dirty="0" smtClean="0"/>
              <a:t>()</a:t>
            </a:r>
            <a:br>
              <a:rPr lang="en-US" altLang="zh-CN" sz="2400" b="1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1800" dirty="0" smtClean="0"/>
              <a:t>目前主要用于复选框表格实现点击行也能选中的场景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 </a:t>
            </a:r>
            <a:r>
              <a:rPr lang="en-US" altLang="zh-CN" sz="1800" dirty="0" err="1"/>
              <a:t>onRowClick</a:t>
            </a:r>
            <a:r>
              <a:rPr lang="en-US" altLang="zh-CN" sz="1800" dirty="0"/>
              <a:t>={(record) =&gt; {</a:t>
            </a:r>
            <a:br>
              <a:rPr lang="en-US" altLang="zh-CN" sz="1800" dirty="0"/>
            </a:br>
            <a:r>
              <a:rPr lang="en-US" altLang="zh-CN" sz="1800" dirty="0"/>
              <a:t>     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 ids = [...</a:t>
            </a:r>
            <a:r>
              <a:rPr lang="en-US" altLang="zh-CN" sz="1800" dirty="0" err="1" smtClean="0"/>
              <a:t>patientSelectedRowKeys</a:t>
            </a:r>
            <a:r>
              <a:rPr lang="en-US" altLang="zh-CN" sz="1800" dirty="0" smtClean="0"/>
              <a:t>];</a:t>
            </a:r>
            <a:br>
              <a:rPr lang="en-US" altLang="zh-CN" sz="1800" dirty="0" smtClean="0"/>
            </a:br>
            <a:r>
              <a:rPr lang="en-US" altLang="zh-CN" sz="1800" dirty="0" smtClean="0"/>
              <a:t>      if (new Set(ids).has(record.id)) {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</a:t>
            </a:r>
            <a:r>
              <a:rPr lang="en-US" altLang="zh-CN" sz="1800" dirty="0" err="1" smtClean="0"/>
              <a:t>ids.splice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ids.findIndex</a:t>
            </a:r>
            <a:r>
              <a:rPr lang="en-US" altLang="zh-CN" sz="1800" dirty="0" smtClean="0"/>
              <a:t>(item =&gt; item === record.id), 1);</a:t>
            </a:r>
            <a:br>
              <a:rPr lang="en-US" altLang="zh-CN" sz="1800" dirty="0" smtClean="0"/>
            </a:br>
            <a:r>
              <a:rPr lang="en-US" altLang="zh-CN" sz="1800" dirty="0" smtClean="0"/>
              <a:t>       } else {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</a:t>
            </a:r>
            <a:r>
              <a:rPr lang="en-US" altLang="zh-CN" sz="1800" dirty="0" err="1" smtClean="0"/>
              <a:t>ids.push</a:t>
            </a:r>
            <a:r>
              <a:rPr lang="en-US" altLang="zh-CN" sz="1800" dirty="0" smtClean="0"/>
              <a:t>(record.id);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}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this.setState</a:t>
            </a:r>
            <a:r>
              <a:rPr lang="en-US" altLang="zh-CN" sz="1800" dirty="0" smtClean="0"/>
              <a:t>({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</a:t>
            </a:r>
            <a:r>
              <a:rPr lang="en-US" altLang="zh-CN" sz="1800" dirty="0" err="1" smtClean="0"/>
              <a:t>patientSelectedRowKeys</a:t>
            </a:r>
            <a:r>
              <a:rPr lang="en-US" altLang="zh-CN" sz="1800" dirty="0" smtClean="0"/>
              <a:t>: ids,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});</a:t>
            </a:r>
            <a:br>
              <a:rPr lang="en-US" altLang="zh-CN" sz="1800" dirty="0" smtClean="0"/>
            </a:br>
            <a:r>
              <a:rPr lang="en-US" altLang="zh-CN" sz="1800" dirty="0" smtClean="0"/>
              <a:t>   }}</a:t>
            </a:r>
            <a:br>
              <a:rPr lang="en-US" altLang="zh-CN" sz="1800" dirty="0" smtClean="0"/>
            </a:br>
            <a:endParaRPr lang="zh-CN" altLang="en-US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view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350"/>
            <a:ext cx="12261850" cy="6863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公共样式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/>
              <a:t>表</a:t>
            </a:r>
            <a:r>
              <a:rPr lang="zh-CN" altLang="en-US" sz="2000" smtClean="0"/>
              <a:t>头样式</a:t>
            </a:r>
            <a:r>
              <a:rPr lang="en-US" altLang="zh-CN" sz="2000" smtClean="0"/>
              <a:t>, </a:t>
            </a:r>
            <a:r>
              <a:rPr lang="zh-CN" altLang="en-US" sz="2000" smtClean="0"/>
              <a:t>校验</a:t>
            </a:r>
            <a:r>
              <a:rPr lang="zh-CN" altLang="en-US" sz="2000" dirty="0" smtClean="0"/>
              <a:t>错误</a:t>
            </a:r>
            <a:r>
              <a:rPr lang="zh-CN" altLang="en-US" sz="2000" smtClean="0"/>
              <a:t>提示样式，固定</a:t>
            </a:r>
            <a:r>
              <a:rPr lang="zh-CN" altLang="en-US" sz="2000" dirty="0" smtClean="0"/>
              <a:t>高度</a:t>
            </a:r>
            <a:r>
              <a:rPr lang="en-US" altLang="zh-CN" sz="2000" smtClean="0"/>
              <a:t>40px </a:t>
            </a:r>
            <a:r>
              <a:rPr lang="zh-CN" altLang="en-US" sz="2000" smtClean="0"/>
              <a:t>表格， 表</a:t>
            </a:r>
            <a:r>
              <a:rPr lang="zh-CN" altLang="en-US" sz="2000" dirty="0" smtClean="0"/>
              <a:t>头</a:t>
            </a:r>
            <a:r>
              <a:rPr lang="zh-CN" altLang="en-US" sz="2000" smtClean="0"/>
              <a:t>背景颜色</a:t>
            </a:r>
            <a:endParaRPr lang="zh-CN" alt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371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Webkit 技术内幕读书分享</vt:lpstr>
      <vt:lpstr>概述  主要介绍 Webkit 的渲染过程、JS 引擎的架构原理两部分</vt:lpstr>
      <vt:lpstr>PowerPoint 演示文稿</vt:lpstr>
      <vt:lpstr>四五六七八章主要介绍渲染基础 </vt:lpstr>
      <vt:lpstr>第九章  Javascript  引擎 </vt:lpstr>
      <vt:lpstr>Chrome插件核心  manifest.json 配置文件 </vt:lpstr>
      <vt:lpstr>ES6 一些新语法使用体会 for ….. of  const arr = [1, 2, 32, 4, 45, 6]; for(const o of arr) {   console.log(o);                                                                        // 1, 2, 32, 4, 45, 6 }  const json = [{a: 2}, {b: 3}, {c: 5}]; for(const o of json) {   console.log(o);                                                                       // {a:2}  {b: 3}  {c: 5} }  const json2 = [['a', 10], ['b', 20], ['c', 30]]; for (const entry of json2) {     console.log(entry);                                                             // ['a', 10] ['b', 20] ['c', 30] } for (const [key, value] of iterable) {   console.log(value);                                                               // 10 20 30   console.log(key);                                                                  // a b c   console.log({[key]: value});                                                 // {a: 10} {b: 20} {c: 30} }    </vt:lpstr>
      <vt:lpstr>new Set()  目前主要用于复选框表格实现点击行也能选中的场景   onRowClick={(record) =&gt; {      const ids = [...patientSelectedRowKeys];       if (new Set(ids).has(record.id)) {            ids.splice(ids.findIndex(item =&gt; item === record.id), 1);        } else {            ids.push(record.id);         }          this.setState({            patientSelectedRowKeys: ids,          });    }} </vt:lpstr>
      <vt:lpstr>公共样式  表头样式, 校验错误提示样式，固定高度40px 表格， 表头背景颜色</vt:lpstr>
      <vt:lpstr>                               谢谢大家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Webkit技术内幕读书分享</dc:title>
  <dc:creator/>
  <cp:lastModifiedBy>吴春雷</cp:lastModifiedBy>
  <cp:revision>50</cp:revision>
  <dcterms:created xsi:type="dcterms:W3CDTF">2015-05-05T08:02:00Z</dcterms:created>
  <dcterms:modified xsi:type="dcterms:W3CDTF">2018-08-02T02:57:42Z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