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Lst>
  <p:sldSz cx="18288000" cy="10287000"/>
  <p:notesSz cx="6858000" cy="9144000"/>
  <p:embeddedFontLst>
    <p:embeddedFont>
      <p:font typeface="Assistant Regular" panose="020B0604020202020204" charset="-79"/>
      <p:regular r:id="rId7"/>
    </p:embeddedFont>
    <p:embeddedFont>
      <p:font typeface="Calibri" panose="020F0502020204030204" pitchFamily="34" charset="0"/>
      <p:regular r:id="rId8"/>
      <p:bold r:id="rId9"/>
      <p:italic r:id="rId10"/>
      <p:boldItalic r:id="rId11"/>
    </p:embeddedFont>
    <p:embeddedFont>
      <p:font typeface="Linux Biolinum" panose="020B0604020202020204" charset="0"/>
      <p:regular r:id="rId12"/>
    </p:embeddedFont>
    <p:embeddedFont>
      <p:font typeface="Nunito Sans Black" panose="020B0604020202020204" charset="0"/>
      <p:regular r:id="rId13"/>
    </p:embeddedFont>
    <p:embeddedFont>
      <p:font typeface="Nunito Sans Bold" panose="020B0604020202020204" charset="0"/>
      <p:regular r:id="rId14"/>
    </p:embeddedFont>
    <p:embeddedFont>
      <p:font typeface="Nunito Sans Bold Bold" panose="020B0604020202020204" charset="0"/>
      <p:regular r:id="rId15"/>
    </p:embeddedFont>
    <p:embeddedFont>
      <p:font typeface="Nunito Sans Regular" panose="020B0604020202020204" charset="0"/>
      <p:regular r:id="rId16"/>
    </p:embeddedFont>
    <p:embeddedFont>
      <p:font typeface="Nunito Sans Regular Bold"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0" d="100"/>
          <a:sy n="70" d="100"/>
        </p:scale>
        <p:origin x="69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10.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3768538" y="-2991102"/>
            <a:ext cx="7537076" cy="7256937"/>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a:off x="14836894" y="6247774"/>
            <a:ext cx="7256937" cy="6987210"/>
          </a:xfrm>
          <a:prstGeom prst="rect">
            <a:avLst/>
          </a:prstGeom>
        </p:spPr>
      </p:pic>
      <p:grpSp>
        <p:nvGrpSpPr>
          <p:cNvPr id="4" name="Group 4"/>
          <p:cNvGrpSpPr/>
          <p:nvPr/>
        </p:nvGrpSpPr>
        <p:grpSpPr>
          <a:xfrm>
            <a:off x="2601792" y="1747955"/>
            <a:ext cx="13473242" cy="7410227"/>
            <a:chOff x="0" y="0"/>
            <a:chExt cx="17964323" cy="9880302"/>
          </a:xfrm>
        </p:grpSpPr>
        <p:sp>
          <p:nvSpPr>
            <p:cNvPr id="5" name="TextBox 5"/>
            <p:cNvSpPr txBox="1"/>
            <p:nvPr/>
          </p:nvSpPr>
          <p:spPr>
            <a:xfrm>
              <a:off x="0" y="219075"/>
              <a:ext cx="17964323" cy="6681398"/>
            </a:xfrm>
            <a:prstGeom prst="rect">
              <a:avLst/>
            </a:prstGeom>
          </p:spPr>
          <p:txBody>
            <a:bodyPr lIns="0" tIns="0" rIns="0" bIns="0" rtlCol="0" anchor="t">
              <a:spAutoFit/>
            </a:bodyPr>
            <a:lstStyle/>
            <a:p>
              <a:pPr algn="ctr">
                <a:lnSpc>
                  <a:spcPts val="11759"/>
                </a:lnSpc>
              </a:pPr>
              <a:r>
                <a:rPr lang="en-US" sz="11759">
                  <a:solidFill>
                    <a:srgbClr val="91612F"/>
                  </a:solidFill>
                  <a:latin typeface="Linux Biolinum"/>
                </a:rPr>
                <a:t>Las palabras detrás de la tecnología </a:t>
              </a:r>
            </a:p>
            <a:p>
              <a:pPr algn="ctr">
                <a:lnSpc>
                  <a:spcPts val="14699"/>
                </a:lnSpc>
              </a:pPr>
              <a:endParaRPr lang="en-US" sz="11759">
                <a:solidFill>
                  <a:srgbClr val="91612F"/>
                </a:solidFill>
                <a:latin typeface="Linux Biolinum"/>
              </a:endParaRPr>
            </a:p>
          </p:txBody>
        </p:sp>
        <p:sp>
          <p:nvSpPr>
            <p:cNvPr id="6" name="TextBox 6"/>
            <p:cNvSpPr txBox="1"/>
            <p:nvPr/>
          </p:nvSpPr>
          <p:spPr>
            <a:xfrm>
              <a:off x="0" y="7476190"/>
              <a:ext cx="17964323" cy="2404112"/>
            </a:xfrm>
            <a:prstGeom prst="rect">
              <a:avLst/>
            </a:prstGeom>
          </p:spPr>
          <p:txBody>
            <a:bodyPr lIns="0" tIns="0" rIns="0" bIns="0" rtlCol="0" anchor="t">
              <a:spAutoFit/>
            </a:bodyPr>
            <a:lstStyle/>
            <a:p>
              <a:pPr>
                <a:lnSpc>
                  <a:spcPts val="4887"/>
                </a:lnSpc>
              </a:pPr>
              <a:r>
                <a:rPr lang="en-US" sz="3491" spc="314">
                  <a:solidFill>
                    <a:srgbClr val="D4813E"/>
                  </a:solidFill>
                  <a:latin typeface="Assistant Regular"/>
                </a:rPr>
                <a:t>WILLIAM COURRAU MARTINEZ</a:t>
              </a:r>
            </a:p>
            <a:p>
              <a:pPr>
                <a:lnSpc>
                  <a:spcPts val="4887"/>
                </a:lnSpc>
              </a:pPr>
              <a:r>
                <a:rPr lang="en-US" sz="3491" spc="314">
                  <a:solidFill>
                    <a:srgbClr val="D4813E"/>
                  </a:solidFill>
                  <a:latin typeface="Assistant Regular"/>
                </a:rPr>
                <a:t>MICHAEL MONGE MORA</a:t>
              </a:r>
            </a:p>
            <a:p>
              <a:pPr>
                <a:lnSpc>
                  <a:spcPts val="4887"/>
                </a:lnSpc>
              </a:pPr>
              <a:r>
                <a:rPr lang="en-US" sz="3491" spc="314">
                  <a:solidFill>
                    <a:srgbClr val="D4813E"/>
                  </a:solidFill>
                  <a:latin typeface="Assistant Regular"/>
                </a:rPr>
                <a:t>ADRIÁN CAMPOS ARTAVIA</a:t>
              </a:r>
            </a:p>
          </p:txBody>
        </p:sp>
      </p:grpSp>
      <p:pic>
        <p:nvPicPr>
          <p:cNvPr id="7" name="Picture 7"/>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10800000" flipH="1">
            <a:off x="-845610" y="4630585"/>
            <a:ext cx="1691219" cy="4627715"/>
          </a:xfrm>
          <a:prstGeom prst="rect">
            <a:avLst/>
          </a:prstGeom>
        </p:spPr>
      </p:pic>
      <p:pic>
        <p:nvPicPr>
          <p:cNvPr id="8" name="Picture 8"/>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963295" y="7787641"/>
            <a:ext cx="4565087" cy="4498686"/>
          </a:xfrm>
          <a:prstGeom prst="rect">
            <a:avLst/>
          </a:prstGeom>
        </p:spPr>
      </p:pic>
      <p:pic>
        <p:nvPicPr>
          <p:cNvPr id="9" name="Picture 9"/>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flipH="1">
            <a:off x="17347981" y="1028700"/>
            <a:ext cx="1691219" cy="4627715"/>
          </a:xfrm>
          <a:prstGeom prst="rect">
            <a:avLst/>
          </a:prstGeom>
        </p:spPr>
      </p:pic>
      <p:pic>
        <p:nvPicPr>
          <p:cNvPr id="10" name="Picture 10"/>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5345251" y="-1405053"/>
            <a:ext cx="4565087" cy="449868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08177" y="1559497"/>
            <a:ext cx="7774712" cy="8286227"/>
            <a:chOff x="0" y="0"/>
            <a:chExt cx="10366283" cy="11048302"/>
          </a:xfrm>
        </p:grpSpPr>
        <p:sp>
          <p:nvSpPr>
            <p:cNvPr id="3" name="TextBox 3"/>
            <p:cNvSpPr txBox="1"/>
            <p:nvPr/>
          </p:nvSpPr>
          <p:spPr>
            <a:xfrm>
              <a:off x="0" y="-9525"/>
              <a:ext cx="10366283" cy="4261829"/>
            </a:xfrm>
            <a:prstGeom prst="rect">
              <a:avLst/>
            </a:prstGeom>
          </p:spPr>
          <p:txBody>
            <a:bodyPr lIns="0" tIns="0" rIns="0" bIns="0" rtlCol="0" anchor="t">
              <a:spAutoFit/>
            </a:bodyPr>
            <a:lstStyle/>
            <a:p>
              <a:pPr algn="l">
                <a:lnSpc>
                  <a:spcPts val="8400"/>
                </a:lnSpc>
              </a:pPr>
              <a:r>
                <a:rPr lang="en-US" sz="7000">
                  <a:solidFill>
                    <a:srgbClr val="1B344D"/>
                  </a:solidFill>
                  <a:latin typeface="Nunito Sans Black"/>
                </a:rPr>
                <a:t>Palabras más frecuentes mencionadas</a:t>
              </a:r>
            </a:p>
          </p:txBody>
        </p:sp>
        <p:sp>
          <p:nvSpPr>
            <p:cNvPr id="4" name="TextBox 4"/>
            <p:cNvSpPr txBox="1"/>
            <p:nvPr/>
          </p:nvSpPr>
          <p:spPr>
            <a:xfrm>
              <a:off x="0" y="4741210"/>
              <a:ext cx="10366283" cy="584884"/>
            </a:xfrm>
            <a:prstGeom prst="rect">
              <a:avLst/>
            </a:prstGeom>
          </p:spPr>
          <p:txBody>
            <a:bodyPr lIns="0" tIns="0" rIns="0" bIns="0" rtlCol="0" anchor="t">
              <a:spAutoFit/>
            </a:bodyPr>
            <a:lstStyle/>
            <a:p>
              <a:pPr algn="l">
                <a:lnSpc>
                  <a:spcPts val="3640"/>
                </a:lnSpc>
              </a:pPr>
              <a:r>
                <a:rPr lang="en-US" sz="2800" spc="112">
                  <a:solidFill>
                    <a:srgbClr val="1B344D"/>
                  </a:solidFill>
                  <a:latin typeface="Nunito Sans Bold Bold"/>
                </a:rPr>
                <a:t>INFORMES DE TECNOLOGIA </a:t>
              </a:r>
            </a:p>
          </p:txBody>
        </p:sp>
        <p:sp>
          <p:nvSpPr>
            <p:cNvPr id="5" name="TextBox 5"/>
            <p:cNvSpPr txBox="1"/>
            <p:nvPr/>
          </p:nvSpPr>
          <p:spPr>
            <a:xfrm>
              <a:off x="0" y="6335654"/>
              <a:ext cx="10366283" cy="4712648"/>
            </a:xfrm>
            <a:prstGeom prst="rect">
              <a:avLst/>
            </a:prstGeom>
          </p:spPr>
          <p:txBody>
            <a:bodyPr lIns="0" tIns="0" rIns="0" bIns="0" rtlCol="0" anchor="t">
              <a:spAutoFit/>
            </a:bodyPr>
            <a:lstStyle/>
            <a:p>
              <a:pPr marL="431801" lvl="1" indent="-215900">
                <a:lnSpc>
                  <a:spcPts val="2800"/>
                </a:lnSpc>
                <a:buFont typeface="Arial"/>
                <a:buChar char="•"/>
              </a:pPr>
              <a:r>
                <a:rPr lang="en-US" sz="2000">
                  <a:solidFill>
                    <a:srgbClr val="1B344D"/>
                  </a:solidFill>
                  <a:latin typeface="Nunito Sans Regular"/>
                </a:rPr>
                <a:t>Se consigue que la palabra más repetida de los artículos es data además de otros terminos relacionados al uso de la data como lo son la inteligencia artificial (AI), desarrollo, computadores, inteligencia, crear, entre otros.</a:t>
              </a:r>
            </a:p>
            <a:p>
              <a:pPr>
                <a:lnSpc>
                  <a:spcPts val="2800"/>
                </a:lnSpc>
              </a:pPr>
              <a:endParaRPr lang="en-US" sz="2000">
                <a:solidFill>
                  <a:srgbClr val="1B344D"/>
                </a:solidFill>
                <a:latin typeface="Nunito Sans Regular"/>
              </a:endParaRPr>
            </a:p>
            <a:p>
              <a:pPr marL="431801" lvl="1" indent="-215900">
                <a:lnSpc>
                  <a:spcPts val="2800"/>
                </a:lnSpc>
                <a:buFont typeface="Arial"/>
                <a:buChar char="•"/>
              </a:pPr>
              <a:r>
                <a:rPr lang="en-US" sz="2000">
                  <a:solidFill>
                    <a:srgbClr val="1B344D"/>
                  </a:solidFill>
                  <a:latin typeface="Nunito Sans Regular"/>
                </a:rPr>
                <a:t>Cabe destacar que también se presentaban palabras muy generales como "tecnología" que no dan un indicio claro de cuál rama en específico de esta misma se esté hablando por lo que se filtraron para efectos demostrativos.</a:t>
              </a:r>
            </a:p>
            <a:p>
              <a:pPr algn="l">
                <a:lnSpc>
                  <a:spcPts val="2800"/>
                </a:lnSpc>
              </a:pPr>
              <a:endParaRPr lang="en-US" sz="2000">
                <a:solidFill>
                  <a:srgbClr val="1B344D"/>
                </a:solidFill>
                <a:latin typeface="Nunito Sans Regular"/>
              </a:endParaRPr>
            </a:p>
          </p:txBody>
        </p:sp>
        <p:sp>
          <p:nvSpPr>
            <p:cNvPr id="6" name="AutoShape 6"/>
            <p:cNvSpPr/>
            <p:nvPr/>
          </p:nvSpPr>
          <p:spPr>
            <a:xfrm>
              <a:off x="0" y="5843574"/>
              <a:ext cx="10366283" cy="12700"/>
            </a:xfrm>
            <a:prstGeom prst="rect">
              <a:avLst/>
            </a:prstGeom>
            <a:solidFill>
              <a:srgbClr val="C0F0F7"/>
            </a:solidFill>
          </p:spPr>
        </p:sp>
      </p:grpSp>
      <p:pic>
        <p:nvPicPr>
          <p:cNvPr id="8" name="Imagen 7">
            <a:extLst>
              <a:ext uri="{FF2B5EF4-FFF2-40B4-BE49-F238E27FC236}">
                <a16:creationId xmlns:a16="http://schemas.microsoft.com/office/drawing/2014/main" id="{128AAE33-234F-4AF7-ADB6-D3F1482AC52B}"/>
              </a:ext>
            </a:extLst>
          </p:cNvPr>
          <p:cNvPicPr/>
          <p:nvPr/>
        </p:nvPicPr>
        <p:blipFill>
          <a:blip r:embed="rId2"/>
          <a:stretch>
            <a:fillRect/>
          </a:stretch>
        </p:blipFill>
        <p:spPr>
          <a:xfrm>
            <a:off x="457200" y="952499"/>
            <a:ext cx="9601200" cy="886464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839678" y="258249"/>
            <a:ext cx="8304322" cy="4703491"/>
            <a:chOff x="0" y="0"/>
            <a:chExt cx="11072429" cy="6271322"/>
          </a:xfrm>
        </p:grpSpPr>
        <p:sp>
          <p:nvSpPr>
            <p:cNvPr id="4" name="TextBox 4"/>
            <p:cNvSpPr txBox="1"/>
            <p:nvPr/>
          </p:nvSpPr>
          <p:spPr>
            <a:xfrm>
              <a:off x="0" y="0"/>
              <a:ext cx="11072429" cy="4558090"/>
            </a:xfrm>
            <a:prstGeom prst="rect">
              <a:avLst/>
            </a:prstGeom>
          </p:spPr>
          <p:txBody>
            <a:bodyPr lIns="0" tIns="0" rIns="0" bIns="0" rtlCol="0" anchor="t">
              <a:spAutoFit/>
            </a:bodyPr>
            <a:lstStyle/>
            <a:p>
              <a:pPr algn="l">
                <a:lnSpc>
                  <a:spcPts val="8972"/>
                </a:lnSpc>
              </a:pPr>
              <a:r>
                <a:rPr lang="en-US" sz="7476">
                  <a:solidFill>
                    <a:srgbClr val="1B344D"/>
                  </a:solidFill>
                  <a:latin typeface="Nunito Sans Black"/>
                </a:rPr>
                <a:t>WordCloud de las palabras más utilizadas</a:t>
              </a:r>
            </a:p>
          </p:txBody>
        </p:sp>
        <p:sp>
          <p:nvSpPr>
            <p:cNvPr id="5" name="AutoShape 5"/>
            <p:cNvSpPr/>
            <p:nvPr/>
          </p:nvSpPr>
          <p:spPr>
            <a:xfrm>
              <a:off x="0" y="6257757"/>
              <a:ext cx="11072429" cy="13565"/>
            </a:xfrm>
            <a:prstGeom prst="rect">
              <a:avLst/>
            </a:prstGeom>
            <a:solidFill>
              <a:srgbClr val="C0F0F7"/>
            </a:solidFill>
          </p:spPr>
        </p:sp>
      </p:grpSp>
      <p:grpSp>
        <p:nvGrpSpPr>
          <p:cNvPr id="6" name="Group 6"/>
          <p:cNvGrpSpPr/>
          <p:nvPr/>
        </p:nvGrpSpPr>
        <p:grpSpPr>
          <a:xfrm>
            <a:off x="538387" y="4212684"/>
            <a:ext cx="8572720" cy="5045616"/>
            <a:chOff x="0" y="0"/>
            <a:chExt cx="11430293" cy="6727488"/>
          </a:xfrm>
        </p:grpSpPr>
        <p:sp>
          <p:nvSpPr>
            <p:cNvPr id="7" name="TextBox 7"/>
            <p:cNvSpPr txBox="1"/>
            <p:nvPr/>
          </p:nvSpPr>
          <p:spPr>
            <a:xfrm>
              <a:off x="0" y="546499"/>
              <a:ext cx="11430293" cy="6180989"/>
            </a:xfrm>
            <a:prstGeom prst="rect">
              <a:avLst/>
            </a:prstGeom>
          </p:spPr>
          <p:txBody>
            <a:bodyPr lIns="0" tIns="0" rIns="0" bIns="0" rtlCol="0" anchor="t">
              <a:spAutoFit/>
            </a:bodyPr>
            <a:lstStyle/>
            <a:p>
              <a:pPr marL="523733" lvl="1" indent="-261867">
                <a:lnSpc>
                  <a:spcPts val="3396"/>
                </a:lnSpc>
                <a:buFont typeface="Arial"/>
                <a:buChar char="•"/>
              </a:pPr>
              <a:r>
                <a:rPr lang="en-US" sz="2425">
                  <a:solidFill>
                    <a:srgbClr val="1B344D"/>
                  </a:solidFill>
                  <a:latin typeface="Nunito Sans Regular"/>
                </a:rPr>
                <a:t>En el caso del WordCloud como este permite mostrar aún más de las palabras repetidas en los informes de tecnología de forma sencilla, se pueden apreciar algunas como IOT, VR, cloud, entre otras en comparación con solo el primer gráfico.</a:t>
              </a:r>
            </a:p>
            <a:p>
              <a:pPr>
                <a:lnSpc>
                  <a:spcPts val="3396"/>
                </a:lnSpc>
              </a:pPr>
              <a:endParaRPr lang="en-US" sz="2425">
                <a:solidFill>
                  <a:srgbClr val="1B344D"/>
                </a:solidFill>
                <a:latin typeface="Nunito Sans Regular"/>
              </a:endParaRPr>
            </a:p>
            <a:p>
              <a:pPr marL="523733" lvl="1" indent="-261867">
                <a:lnSpc>
                  <a:spcPts val="3396"/>
                </a:lnSpc>
                <a:buFont typeface="Arial"/>
                <a:buChar char="•"/>
              </a:pPr>
              <a:r>
                <a:rPr lang="en-US" sz="2425">
                  <a:solidFill>
                    <a:srgbClr val="1B344D"/>
                  </a:solidFill>
                  <a:latin typeface="Nunito Sans Regular"/>
                </a:rPr>
                <a:t>Con este se hace más fácil asociar las palabras con temás en común que puedan tener y se arma una mejor idea de en que se podría invertir.</a:t>
              </a:r>
            </a:p>
            <a:p>
              <a:pPr>
                <a:lnSpc>
                  <a:spcPts val="3087"/>
                </a:lnSpc>
              </a:pPr>
              <a:endParaRPr lang="en-US" sz="2425">
                <a:solidFill>
                  <a:srgbClr val="1B344D"/>
                </a:solidFill>
                <a:latin typeface="Nunito Sans Regular"/>
              </a:endParaRPr>
            </a:p>
            <a:p>
              <a:pPr algn="l">
                <a:lnSpc>
                  <a:spcPts val="3087"/>
                </a:lnSpc>
              </a:pPr>
              <a:endParaRPr lang="en-US" sz="2425">
                <a:solidFill>
                  <a:srgbClr val="1B344D"/>
                </a:solidFill>
                <a:latin typeface="Nunito Sans Regular"/>
              </a:endParaRPr>
            </a:p>
          </p:txBody>
        </p:sp>
        <p:sp>
          <p:nvSpPr>
            <p:cNvPr id="8" name="AutoShape 8"/>
            <p:cNvSpPr/>
            <p:nvPr/>
          </p:nvSpPr>
          <p:spPr>
            <a:xfrm>
              <a:off x="0" y="0"/>
              <a:ext cx="11430293" cy="14004"/>
            </a:xfrm>
            <a:prstGeom prst="rect">
              <a:avLst/>
            </a:prstGeom>
            <a:solidFill>
              <a:srgbClr val="C0F0F7"/>
            </a:solidFill>
          </p:spPr>
        </p:sp>
      </p:grpSp>
      <p:pic>
        <p:nvPicPr>
          <p:cNvPr id="9" name="Imagen 8">
            <a:extLst>
              <a:ext uri="{FF2B5EF4-FFF2-40B4-BE49-F238E27FC236}">
                <a16:creationId xmlns:a16="http://schemas.microsoft.com/office/drawing/2014/main" id="{94524935-47BE-4A84-9F3F-7B8381B4FFF5}"/>
              </a:ext>
            </a:extLst>
          </p:cNvPr>
          <p:cNvPicPr/>
          <p:nvPr/>
        </p:nvPicPr>
        <p:blipFill>
          <a:blip r:embed="rId2"/>
          <a:stretch>
            <a:fillRect/>
          </a:stretch>
        </p:blipFill>
        <p:spPr>
          <a:xfrm>
            <a:off x="9906000" y="1322419"/>
            <a:ext cx="8001000" cy="727864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9FCFF"/>
        </a:solidFill>
        <a:effectLst/>
      </p:bgPr>
    </p:bg>
    <p:spTree>
      <p:nvGrpSpPr>
        <p:cNvPr id="1" name=""/>
        <p:cNvGrpSpPr/>
        <p:nvPr/>
      </p:nvGrpSpPr>
      <p:grpSpPr>
        <a:xfrm>
          <a:off x="0" y="0"/>
          <a:ext cx="0" cy="0"/>
          <a:chOff x="0" y="0"/>
          <a:chExt cx="0" cy="0"/>
        </a:xfrm>
      </p:grpSpPr>
      <p:sp>
        <p:nvSpPr>
          <p:cNvPr id="2" name="AutoShape 2"/>
          <p:cNvSpPr/>
          <p:nvPr/>
        </p:nvSpPr>
        <p:spPr>
          <a:xfrm>
            <a:off x="630915" y="3635285"/>
            <a:ext cx="3111437" cy="4819526"/>
          </a:xfrm>
          <a:prstGeom prst="rect">
            <a:avLst/>
          </a:prstGeom>
          <a:solidFill>
            <a:srgbClr val="1B344D"/>
          </a:solidFill>
        </p:spPr>
      </p:sp>
      <p:sp>
        <p:nvSpPr>
          <p:cNvPr id="3" name="AutoShape 3"/>
          <p:cNvSpPr/>
          <p:nvPr/>
        </p:nvSpPr>
        <p:spPr>
          <a:xfrm>
            <a:off x="4108022" y="3640744"/>
            <a:ext cx="3111437" cy="4814067"/>
          </a:xfrm>
          <a:prstGeom prst="rect">
            <a:avLst/>
          </a:prstGeom>
          <a:solidFill>
            <a:srgbClr val="00A8A8"/>
          </a:solidFill>
        </p:spPr>
      </p:sp>
      <p:sp>
        <p:nvSpPr>
          <p:cNvPr id="4" name="AutoShape 4"/>
          <p:cNvSpPr/>
          <p:nvPr/>
        </p:nvSpPr>
        <p:spPr>
          <a:xfrm>
            <a:off x="7629270" y="3640744"/>
            <a:ext cx="3111437" cy="4819526"/>
          </a:xfrm>
          <a:prstGeom prst="rect">
            <a:avLst/>
          </a:prstGeom>
          <a:solidFill>
            <a:srgbClr val="1B344D"/>
          </a:solidFill>
        </p:spPr>
      </p:sp>
      <p:sp>
        <p:nvSpPr>
          <p:cNvPr id="5" name="AutoShape 5"/>
          <p:cNvSpPr/>
          <p:nvPr/>
        </p:nvSpPr>
        <p:spPr>
          <a:xfrm>
            <a:off x="11248224" y="3651663"/>
            <a:ext cx="3111437" cy="4808608"/>
          </a:xfrm>
          <a:prstGeom prst="rect">
            <a:avLst/>
          </a:prstGeom>
          <a:solidFill>
            <a:srgbClr val="00A8A8"/>
          </a:solidFill>
        </p:spPr>
      </p:sp>
      <p:sp>
        <p:nvSpPr>
          <p:cNvPr id="6" name="TextBox 6"/>
          <p:cNvSpPr txBox="1"/>
          <p:nvPr/>
        </p:nvSpPr>
        <p:spPr>
          <a:xfrm>
            <a:off x="1582500" y="1312871"/>
            <a:ext cx="10300350" cy="1978184"/>
          </a:xfrm>
          <a:prstGeom prst="rect">
            <a:avLst/>
          </a:prstGeom>
        </p:spPr>
        <p:txBody>
          <a:bodyPr lIns="0" tIns="0" rIns="0" bIns="0" rtlCol="0" anchor="t">
            <a:spAutoFit/>
          </a:bodyPr>
          <a:lstStyle/>
          <a:p>
            <a:pPr>
              <a:lnSpc>
                <a:spcPts val="7800"/>
              </a:lnSpc>
            </a:pPr>
            <a:r>
              <a:rPr lang="en-US" sz="6500">
                <a:solidFill>
                  <a:srgbClr val="1B344D"/>
                </a:solidFill>
                <a:latin typeface="Nunito Sans Bold"/>
              </a:rPr>
              <a:t>¿Que significado tienen las palabras mas usadas?</a:t>
            </a:r>
          </a:p>
        </p:txBody>
      </p:sp>
      <p:grpSp>
        <p:nvGrpSpPr>
          <p:cNvPr id="7" name="Group 7"/>
          <p:cNvGrpSpPr/>
          <p:nvPr/>
        </p:nvGrpSpPr>
        <p:grpSpPr>
          <a:xfrm>
            <a:off x="1055753" y="4272937"/>
            <a:ext cx="2261760" cy="2362709"/>
            <a:chOff x="0" y="0"/>
            <a:chExt cx="3015679" cy="3150279"/>
          </a:xfrm>
        </p:grpSpPr>
        <p:sp>
          <p:nvSpPr>
            <p:cNvPr id="8" name="AutoShape 8"/>
            <p:cNvSpPr/>
            <p:nvPr/>
          </p:nvSpPr>
          <p:spPr>
            <a:xfrm>
              <a:off x="0" y="854781"/>
              <a:ext cx="3015679" cy="12700"/>
            </a:xfrm>
            <a:prstGeom prst="rect">
              <a:avLst/>
            </a:prstGeom>
            <a:solidFill>
              <a:srgbClr val="C0F0F7"/>
            </a:solidFill>
          </p:spPr>
        </p:sp>
        <p:sp>
          <p:nvSpPr>
            <p:cNvPr id="9" name="TextBox 9"/>
            <p:cNvSpPr txBox="1"/>
            <p:nvPr/>
          </p:nvSpPr>
          <p:spPr>
            <a:xfrm>
              <a:off x="0" y="1210618"/>
              <a:ext cx="3015679" cy="1939661"/>
            </a:xfrm>
            <a:prstGeom prst="rect">
              <a:avLst/>
            </a:prstGeom>
          </p:spPr>
          <p:txBody>
            <a:bodyPr lIns="0" tIns="0" rIns="0" bIns="0" rtlCol="0" anchor="t">
              <a:spAutoFit/>
            </a:bodyPr>
            <a:lstStyle/>
            <a:p>
              <a:pPr algn="l">
                <a:lnSpc>
                  <a:spcPts val="2379"/>
                </a:lnSpc>
              </a:pPr>
              <a:r>
                <a:rPr lang="en-US" sz="1700">
                  <a:solidFill>
                    <a:srgbClr val="F9FCFF"/>
                  </a:solidFill>
                  <a:latin typeface="Nunito Sans Regular"/>
                </a:rPr>
                <a:t>Contrae que se temas como “Data Science” y “Data Analytics”</a:t>
              </a:r>
            </a:p>
            <a:p>
              <a:pPr algn="l">
                <a:lnSpc>
                  <a:spcPts val="2379"/>
                </a:lnSpc>
              </a:pPr>
              <a:endParaRPr lang="en-US" sz="1700">
                <a:solidFill>
                  <a:srgbClr val="F9FCFF"/>
                </a:solidFill>
                <a:latin typeface="Nunito Sans Regular"/>
              </a:endParaRPr>
            </a:p>
            <a:p>
              <a:pPr algn="l">
                <a:lnSpc>
                  <a:spcPts val="2379"/>
                </a:lnSpc>
              </a:pPr>
              <a:endParaRPr lang="en-US" sz="1700">
                <a:solidFill>
                  <a:srgbClr val="F9FCFF"/>
                </a:solidFill>
                <a:latin typeface="Nunito Sans Regular"/>
              </a:endParaRPr>
            </a:p>
          </p:txBody>
        </p:sp>
        <p:sp>
          <p:nvSpPr>
            <p:cNvPr id="10" name="TextBox 10"/>
            <p:cNvSpPr txBox="1"/>
            <p:nvPr/>
          </p:nvSpPr>
          <p:spPr>
            <a:xfrm>
              <a:off x="0" y="-38100"/>
              <a:ext cx="3015679" cy="521169"/>
            </a:xfrm>
            <a:prstGeom prst="rect">
              <a:avLst/>
            </a:prstGeom>
          </p:spPr>
          <p:txBody>
            <a:bodyPr lIns="0" tIns="0" rIns="0" bIns="0" rtlCol="0" anchor="t">
              <a:spAutoFit/>
            </a:bodyPr>
            <a:lstStyle/>
            <a:p>
              <a:pPr>
                <a:lnSpc>
                  <a:spcPts val="3359"/>
                </a:lnSpc>
              </a:pPr>
              <a:r>
                <a:rPr lang="en-US" sz="2399">
                  <a:solidFill>
                    <a:srgbClr val="F9FCFF"/>
                  </a:solidFill>
                  <a:latin typeface="Nunito Sans Regular Bold"/>
                </a:rPr>
                <a:t>Data</a:t>
              </a:r>
            </a:p>
          </p:txBody>
        </p:sp>
      </p:grpSp>
      <p:grpSp>
        <p:nvGrpSpPr>
          <p:cNvPr id="11" name="Group 11"/>
          <p:cNvGrpSpPr/>
          <p:nvPr/>
        </p:nvGrpSpPr>
        <p:grpSpPr>
          <a:xfrm>
            <a:off x="4532860" y="4272937"/>
            <a:ext cx="2261760" cy="1772112"/>
            <a:chOff x="0" y="0"/>
            <a:chExt cx="3015679" cy="2362816"/>
          </a:xfrm>
        </p:grpSpPr>
        <p:sp>
          <p:nvSpPr>
            <p:cNvPr id="12" name="AutoShape 12"/>
            <p:cNvSpPr/>
            <p:nvPr/>
          </p:nvSpPr>
          <p:spPr>
            <a:xfrm>
              <a:off x="0" y="854781"/>
              <a:ext cx="3015679" cy="12700"/>
            </a:xfrm>
            <a:prstGeom prst="rect">
              <a:avLst/>
            </a:prstGeom>
            <a:solidFill>
              <a:srgbClr val="F9FCFF"/>
            </a:solidFill>
          </p:spPr>
        </p:sp>
        <p:sp>
          <p:nvSpPr>
            <p:cNvPr id="13" name="TextBox 13"/>
            <p:cNvSpPr txBox="1"/>
            <p:nvPr/>
          </p:nvSpPr>
          <p:spPr>
            <a:xfrm>
              <a:off x="0" y="1220143"/>
              <a:ext cx="3015679" cy="1142672"/>
            </a:xfrm>
            <a:prstGeom prst="rect">
              <a:avLst/>
            </a:prstGeom>
          </p:spPr>
          <p:txBody>
            <a:bodyPr lIns="0" tIns="0" rIns="0" bIns="0" rtlCol="0" anchor="t">
              <a:spAutoFit/>
            </a:bodyPr>
            <a:lstStyle/>
            <a:p>
              <a:pPr algn="l">
                <a:lnSpc>
                  <a:spcPts val="2379"/>
                </a:lnSpc>
              </a:pPr>
              <a:r>
                <a:rPr lang="en-US" sz="1700">
                  <a:solidFill>
                    <a:srgbClr val="F9FCFF"/>
                  </a:solidFill>
                  <a:latin typeface="Nunito Sans Regular"/>
                </a:rPr>
                <a:t>Hace alusión al tema de inteligencia artificial y “machine learning”</a:t>
              </a:r>
            </a:p>
          </p:txBody>
        </p:sp>
        <p:sp>
          <p:nvSpPr>
            <p:cNvPr id="14" name="TextBox 14"/>
            <p:cNvSpPr txBox="1"/>
            <p:nvPr/>
          </p:nvSpPr>
          <p:spPr>
            <a:xfrm>
              <a:off x="0" y="-38100"/>
              <a:ext cx="3015679" cy="521169"/>
            </a:xfrm>
            <a:prstGeom prst="rect">
              <a:avLst/>
            </a:prstGeom>
          </p:spPr>
          <p:txBody>
            <a:bodyPr lIns="0" tIns="0" rIns="0" bIns="0" rtlCol="0" anchor="t">
              <a:spAutoFit/>
            </a:bodyPr>
            <a:lstStyle/>
            <a:p>
              <a:pPr>
                <a:lnSpc>
                  <a:spcPts val="3359"/>
                </a:lnSpc>
              </a:pPr>
              <a:r>
                <a:rPr lang="en-US" sz="2399">
                  <a:solidFill>
                    <a:srgbClr val="F9FCFF"/>
                  </a:solidFill>
                  <a:latin typeface="Nunito Sans Regular Bold"/>
                </a:rPr>
                <a:t>AI</a:t>
              </a:r>
            </a:p>
          </p:txBody>
        </p:sp>
      </p:grpSp>
      <p:grpSp>
        <p:nvGrpSpPr>
          <p:cNvPr id="15" name="Group 15"/>
          <p:cNvGrpSpPr/>
          <p:nvPr/>
        </p:nvGrpSpPr>
        <p:grpSpPr>
          <a:xfrm>
            <a:off x="8054109" y="4269158"/>
            <a:ext cx="2261760" cy="3839204"/>
            <a:chOff x="0" y="0"/>
            <a:chExt cx="3015679" cy="5118939"/>
          </a:xfrm>
        </p:grpSpPr>
        <p:sp>
          <p:nvSpPr>
            <p:cNvPr id="16" name="AutoShape 16"/>
            <p:cNvSpPr/>
            <p:nvPr/>
          </p:nvSpPr>
          <p:spPr>
            <a:xfrm>
              <a:off x="0" y="854781"/>
              <a:ext cx="3015679" cy="12700"/>
            </a:xfrm>
            <a:prstGeom prst="rect">
              <a:avLst/>
            </a:prstGeom>
            <a:solidFill>
              <a:srgbClr val="C0F0F7"/>
            </a:solidFill>
          </p:spPr>
        </p:sp>
        <p:sp>
          <p:nvSpPr>
            <p:cNvPr id="17" name="TextBox 17"/>
            <p:cNvSpPr txBox="1"/>
            <p:nvPr/>
          </p:nvSpPr>
          <p:spPr>
            <a:xfrm>
              <a:off x="0" y="1210618"/>
              <a:ext cx="3015679" cy="3908320"/>
            </a:xfrm>
            <a:prstGeom prst="rect">
              <a:avLst/>
            </a:prstGeom>
          </p:spPr>
          <p:txBody>
            <a:bodyPr lIns="0" tIns="0" rIns="0" bIns="0" rtlCol="0" anchor="t">
              <a:spAutoFit/>
            </a:bodyPr>
            <a:lstStyle/>
            <a:p>
              <a:pPr marL="0" lvl="0" indent="0" algn="l">
                <a:lnSpc>
                  <a:spcPts val="2379"/>
                </a:lnSpc>
                <a:spcBef>
                  <a:spcPct val="0"/>
                </a:spcBef>
              </a:pPr>
              <a:r>
                <a:rPr lang="en-US" sz="1700">
                  <a:solidFill>
                    <a:srgbClr val="F9FCFF"/>
                  </a:solidFill>
                  <a:latin typeface="Nunito Sans Regular"/>
                </a:rPr>
                <a:t>E</a:t>
              </a:r>
              <a:r>
                <a:rPr lang="en-US" sz="1700" u="none">
                  <a:solidFill>
                    <a:srgbClr val="F9FCFF"/>
                  </a:solidFill>
                  <a:latin typeface="Nunito Sans Regular"/>
                </a:rPr>
                <a:t>n el 2020 alrededor de 6.5 billones de cosas se han conectado al internet</a:t>
              </a:r>
            </a:p>
            <a:p>
              <a:pPr marL="0" lvl="0" indent="0" algn="l">
                <a:lnSpc>
                  <a:spcPts val="2379"/>
                </a:lnSpc>
                <a:spcBef>
                  <a:spcPct val="0"/>
                </a:spcBef>
              </a:pPr>
              <a:endParaRPr lang="en-US" sz="1700" u="none">
                <a:solidFill>
                  <a:srgbClr val="F9FCFF"/>
                </a:solidFill>
                <a:latin typeface="Nunito Sans Regular"/>
              </a:endParaRPr>
            </a:p>
            <a:p>
              <a:pPr marL="0" lvl="0" indent="0" algn="l">
                <a:lnSpc>
                  <a:spcPts val="2379"/>
                </a:lnSpc>
                <a:spcBef>
                  <a:spcPct val="0"/>
                </a:spcBef>
              </a:pPr>
              <a:r>
                <a:rPr lang="en-US" sz="1699" u="none">
                  <a:solidFill>
                    <a:srgbClr val="F9FCFF"/>
                  </a:solidFill>
                  <a:latin typeface="Nunito Sans Regular"/>
                </a:rPr>
                <a:t>Por medio de un dispositivo móvil es posible controlar diferentes aparatos electrónicos</a:t>
              </a:r>
            </a:p>
          </p:txBody>
        </p:sp>
        <p:sp>
          <p:nvSpPr>
            <p:cNvPr id="18" name="TextBox 18"/>
            <p:cNvSpPr txBox="1"/>
            <p:nvPr/>
          </p:nvSpPr>
          <p:spPr>
            <a:xfrm>
              <a:off x="0" y="-38100"/>
              <a:ext cx="3015679" cy="521169"/>
            </a:xfrm>
            <a:prstGeom prst="rect">
              <a:avLst/>
            </a:prstGeom>
          </p:spPr>
          <p:txBody>
            <a:bodyPr lIns="0" tIns="0" rIns="0" bIns="0" rtlCol="0" anchor="t">
              <a:spAutoFit/>
            </a:bodyPr>
            <a:lstStyle/>
            <a:p>
              <a:pPr marL="0" lvl="0" indent="0" algn="l">
                <a:lnSpc>
                  <a:spcPts val="3359"/>
                </a:lnSpc>
                <a:spcBef>
                  <a:spcPct val="0"/>
                </a:spcBef>
              </a:pPr>
              <a:r>
                <a:rPr lang="en-US" sz="2399">
                  <a:solidFill>
                    <a:srgbClr val="F9FCFF"/>
                  </a:solidFill>
                  <a:latin typeface="Nunito Sans Regular Bold"/>
                </a:rPr>
                <a:t>IOT</a:t>
              </a:r>
            </a:p>
          </p:txBody>
        </p:sp>
      </p:grpSp>
      <p:grpSp>
        <p:nvGrpSpPr>
          <p:cNvPr id="19" name="Group 19"/>
          <p:cNvGrpSpPr/>
          <p:nvPr/>
        </p:nvGrpSpPr>
        <p:grpSpPr>
          <a:xfrm>
            <a:off x="11673063" y="4269158"/>
            <a:ext cx="2261760" cy="3248606"/>
            <a:chOff x="0" y="0"/>
            <a:chExt cx="3015679" cy="4331475"/>
          </a:xfrm>
        </p:grpSpPr>
        <p:sp>
          <p:nvSpPr>
            <p:cNvPr id="20" name="AutoShape 20"/>
            <p:cNvSpPr/>
            <p:nvPr/>
          </p:nvSpPr>
          <p:spPr>
            <a:xfrm>
              <a:off x="0" y="854781"/>
              <a:ext cx="3015679" cy="12700"/>
            </a:xfrm>
            <a:prstGeom prst="rect">
              <a:avLst/>
            </a:prstGeom>
            <a:solidFill>
              <a:srgbClr val="F9FCFF"/>
            </a:solidFill>
          </p:spPr>
        </p:sp>
        <p:sp>
          <p:nvSpPr>
            <p:cNvPr id="21" name="TextBox 21"/>
            <p:cNvSpPr txBox="1"/>
            <p:nvPr/>
          </p:nvSpPr>
          <p:spPr>
            <a:xfrm>
              <a:off x="0" y="1210618"/>
              <a:ext cx="3015679" cy="3120857"/>
            </a:xfrm>
            <a:prstGeom prst="rect">
              <a:avLst/>
            </a:prstGeom>
          </p:spPr>
          <p:txBody>
            <a:bodyPr lIns="0" tIns="0" rIns="0" bIns="0" rtlCol="0" anchor="t">
              <a:spAutoFit/>
            </a:bodyPr>
            <a:lstStyle/>
            <a:p>
              <a:pPr algn="l">
                <a:lnSpc>
                  <a:spcPts val="2379"/>
                </a:lnSpc>
              </a:pPr>
              <a:r>
                <a:rPr lang="en-US" sz="1700">
                  <a:solidFill>
                    <a:srgbClr val="F9FCFF"/>
                  </a:solidFill>
                  <a:latin typeface="Nunito Sans Regular"/>
                </a:rPr>
                <a:t>Migración a ambientes donde estén en la nube son una tendencia para SaaS</a:t>
              </a:r>
            </a:p>
            <a:p>
              <a:pPr algn="l">
                <a:lnSpc>
                  <a:spcPts val="2379"/>
                </a:lnSpc>
              </a:pPr>
              <a:endParaRPr lang="en-US" sz="1700">
                <a:solidFill>
                  <a:srgbClr val="F9FCFF"/>
                </a:solidFill>
                <a:latin typeface="Nunito Sans Regular"/>
              </a:endParaRPr>
            </a:p>
            <a:p>
              <a:pPr algn="l">
                <a:lnSpc>
                  <a:spcPts val="2379"/>
                </a:lnSpc>
              </a:pPr>
              <a:r>
                <a:rPr lang="en-US" sz="1699">
                  <a:solidFill>
                    <a:srgbClr val="F9FCFF"/>
                  </a:solidFill>
                  <a:latin typeface="Nunito Sans Regular"/>
                </a:rPr>
                <a:t>La capacidad de escalabilidad se destaca</a:t>
              </a:r>
            </a:p>
          </p:txBody>
        </p:sp>
        <p:sp>
          <p:nvSpPr>
            <p:cNvPr id="22" name="TextBox 22"/>
            <p:cNvSpPr txBox="1"/>
            <p:nvPr/>
          </p:nvSpPr>
          <p:spPr>
            <a:xfrm>
              <a:off x="0" y="-38100"/>
              <a:ext cx="3015679" cy="521169"/>
            </a:xfrm>
            <a:prstGeom prst="rect">
              <a:avLst/>
            </a:prstGeom>
          </p:spPr>
          <p:txBody>
            <a:bodyPr lIns="0" tIns="0" rIns="0" bIns="0" rtlCol="0" anchor="t">
              <a:spAutoFit/>
            </a:bodyPr>
            <a:lstStyle/>
            <a:p>
              <a:pPr>
                <a:lnSpc>
                  <a:spcPts val="3359"/>
                </a:lnSpc>
              </a:pPr>
              <a:r>
                <a:rPr lang="en-US" sz="2399">
                  <a:solidFill>
                    <a:srgbClr val="F9FCFF"/>
                  </a:solidFill>
                  <a:latin typeface="Nunito Sans Regular Bold"/>
                </a:rPr>
                <a:t>Cloud</a:t>
              </a:r>
            </a:p>
          </p:txBody>
        </p:sp>
      </p:grpSp>
      <p:pic>
        <p:nvPicPr>
          <p:cNvPr id="23" name="Picture 2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467226" y="1218366"/>
            <a:ext cx="2238273" cy="1192389"/>
          </a:xfrm>
          <a:prstGeom prst="rect">
            <a:avLst/>
          </a:prstGeom>
        </p:spPr>
      </p:pic>
      <p:sp>
        <p:nvSpPr>
          <p:cNvPr id="24" name="AutoShape 24"/>
          <p:cNvSpPr/>
          <p:nvPr/>
        </p:nvSpPr>
        <p:spPr>
          <a:xfrm>
            <a:off x="14773757" y="3651663"/>
            <a:ext cx="3111437" cy="4819526"/>
          </a:xfrm>
          <a:prstGeom prst="rect">
            <a:avLst/>
          </a:prstGeom>
          <a:solidFill>
            <a:srgbClr val="1B344D"/>
          </a:solidFill>
        </p:spPr>
      </p:sp>
      <p:grpSp>
        <p:nvGrpSpPr>
          <p:cNvPr id="25" name="Group 25"/>
          <p:cNvGrpSpPr/>
          <p:nvPr/>
        </p:nvGrpSpPr>
        <p:grpSpPr>
          <a:xfrm>
            <a:off x="15198595" y="3845897"/>
            <a:ext cx="2261760" cy="3376569"/>
            <a:chOff x="0" y="0"/>
            <a:chExt cx="3015679" cy="4502092"/>
          </a:xfrm>
        </p:grpSpPr>
        <p:sp>
          <p:nvSpPr>
            <p:cNvPr id="26" name="AutoShape 26"/>
            <p:cNvSpPr/>
            <p:nvPr/>
          </p:nvSpPr>
          <p:spPr>
            <a:xfrm>
              <a:off x="0" y="1419130"/>
              <a:ext cx="3015679" cy="12700"/>
            </a:xfrm>
            <a:prstGeom prst="rect">
              <a:avLst/>
            </a:prstGeom>
            <a:solidFill>
              <a:srgbClr val="F9FCFF"/>
            </a:solidFill>
          </p:spPr>
        </p:sp>
        <p:sp>
          <p:nvSpPr>
            <p:cNvPr id="27" name="TextBox 27"/>
            <p:cNvSpPr txBox="1"/>
            <p:nvPr/>
          </p:nvSpPr>
          <p:spPr>
            <a:xfrm>
              <a:off x="0" y="1784492"/>
              <a:ext cx="3015679" cy="2717600"/>
            </a:xfrm>
            <a:prstGeom prst="rect">
              <a:avLst/>
            </a:prstGeom>
          </p:spPr>
          <p:txBody>
            <a:bodyPr lIns="0" tIns="0" rIns="0" bIns="0" rtlCol="0" anchor="t">
              <a:spAutoFit/>
            </a:bodyPr>
            <a:lstStyle/>
            <a:p>
              <a:pPr algn="l">
                <a:lnSpc>
                  <a:spcPts val="2379"/>
                </a:lnSpc>
              </a:pPr>
              <a:r>
                <a:rPr lang="en-US" sz="1700">
                  <a:solidFill>
                    <a:srgbClr val="F9FCFF"/>
                  </a:solidFill>
                  <a:latin typeface="Nunito Sans Regular"/>
                </a:rPr>
                <a:t>Ambientes de desarrollo con automatización y reducción de progresos largos en procesos hace que sea una buena inversión</a:t>
              </a:r>
            </a:p>
          </p:txBody>
        </p:sp>
        <p:sp>
          <p:nvSpPr>
            <p:cNvPr id="28" name="TextBox 28"/>
            <p:cNvSpPr txBox="1"/>
            <p:nvPr/>
          </p:nvSpPr>
          <p:spPr>
            <a:xfrm>
              <a:off x="0" y="-38100"/>
              <a:ext cx="3015679" cy="1085518"/>
            </a:xfrm>
            <a:prstGeom prst="rect">
              <a:avLst/>
            </a:prstGeom>
          </p:spPr>
          <p:txBody>
            <a:bodyPr lIns="0" tIns="0" rIns="0" bIns="0" rtlCol="0" anchor="t">
              <a:spAutoFit/>
            </a:bodyPr>
            <a:lstStyle/>
            <a:p>
              <a:pPr>
                <a:lnSpc>
                  <a:spcPts val="3359"/>
                </a:lnSpc>
              </a:pPr>
              <a:r>
                <a:rPr lang="en-US" sz="2399">
                  <a:solidFill>
                    <a:srgbClr val="F9FCFF"/>
                  </a:solidFill>
                  <a:latin typeface="Nunito Sans Regular Bold"/>
                </a:rPr>
                <a:t>Develop y Autom</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9FCFF"/>
        </a:solidFill>
        <a:effectLst/>
      </p:bgPr>
    </p:bg>
    <p:spTree>
      <p:nvGrpSpPr>
        <p:cNvPr id="1" name=""/>
        <p:cNvGrpSpPr/>
        <p:nvPr/>
      </p:nvGrpSpPr>
      <p:grpSpPr>
        <a:xfrm>
          <a:off x="0" y="0"/>
          <a:ext cx="0" cy="0"/>
          <a:chOff x="0" y="0"/>
          <a:chExt cx="0" cy="0"/>
        </a:xfrm>
      </p:grpSpPr>
      <p:grpSp>
        <p:nvGrpSpPr>
          <p:cNvPr id="2" name="Group 2"/>
          <p:cNvGrpSpPr/>
          <p:nvPr/>
        </p:nvGrpSpPr>
        <p:grpSpPr>
          <a:xfrm>
            <a:off x="9144000" y="1336409"/>
            <a:ext cx="7622734" cy="7614183"/>
            <a:chOff x="0" y="0"/>
            <a:chExt cx="10163645" cy="10152244"/>
          </a:xfrm>
        </p:grpSpPr>
        <p:sp>
          <p:nvSpPr>
            <p:cNvPr id="3" name="AutoShape 3"/>
            <p:cNvSpPr/>
            <p:nvPr/>
          </p:nvSpPr>
          <p:spPr>
            <a:xfrm>
              <a:off x="0" y="3182658"/>
              <a:ext cx="10163645" cy="12700"/>
            </a:xfrm>
            <a:prstGeom prst="rect">
              <a:avLst/>
            </a:prstGeom>
            <a:solidFill>
              <a:srgbClr val="1B344D"/>
            </a:solidFill>
          </p:spPr>
        </p:sp>
        <p:sp>
          <p:nvSpPr>
            <p:cNvPr id="4" name="TextBox 4"/>
            <p:cNvSpPr txBox="1"/>
            <p:nvPr/>
          </p:nvSpPr>
          <p:spPr>
            <a:xfrm>
              <a:off x="0" y="-9525"/>
              <a:ext cx="10163645" cy="2634404"/>
            </a:xfrm>
            <a:prstGeom prst="rect">
              <a:avLst/>
            </a:prstGeom>
          </p:spPr>
          <p:txBody>
            <a:bodyPr lIns="0" tIns="0" rIns="0" bIns="0" rtlCol="0" anchor="t">
              <a:spAutoFit/>
            </a:bodyPr>
            <a:lstStyle/>
            <a:p>
              <a:pPr>
                <a:lnSpc>
                  <a:spcPts val="7800"/>
                </a:lnSpc>
              </a:pPr>
              <a:r>
                <a:rPr lang="en-US" sz="6500">
                  <a:solidFill>
                    <a:srgbClr val="1B344D"/>
                  </a:solidFill>
                  <a:latin typeface="Nunito Sans Bold"/>
                </a:rPr>
                <a:t>¿En que se debería invertir?</a:t>
              </a:r>
            </a:p>
          </p:txBody>
        </p:sp>
        <p:sp>
          <p:nvSpPr>
            <p:cNvPr id="5" name="TextBox 5"/>
            <p:cNvSpPr txBox="1"/>
            <p:nvPr/>
          </p:nvSpPr>
          <p:spPr>
            <a:xfrm>
              <a:off x="0" y="3715037"/>
              <a:ext cx="10163645" cy="6437207"/>
            </a:xfrm>
            <a:prstGeom prst="rect">
              <a:avLst/>
            </a:prstGeom>
          </p:spPr>
          <p:txBody>
            <a:bodyPr lIns="0" tIns="0" rIns="0" bIns="0" rtlCol="0" anchor="t">
              <a:spAutoFit/>
            </a:bodyPr>
            <a:lstStyle/>
            <a:p>
              <a:pPr>
                <a:lnSpc>
                  <a:spcPts val="3219"/>
                </a:lnSpc>
              </a:pPr>
              <a:r>
                <a:rPr lang="en-US" sz="2299">
                  <a:solidFill>
                    <a:srgbClr val="1B344D"/>
                  </a:solidFill>
                  <a:latin typeface="Nunito Sans Regular"/>
                </a:rPr>
                <a:t>	Se determina al analizar los resultados que el principal campo a invertir tiene que ser en ambientes a “DATA” y sus correspondientes desenlaces sobre este tema, este debería ser invertido junto a temas de “machine learning”.</a:t>
              </a:r>
            </a:p>
            <a:p>
              <a:pPr>
                <a:lnSpc>
                  <a:spcPts val="3219"/>
                </a:lnSpc>
              </a:pPr>
              <a:endParaRPr lang="en-US" sz="2299">
                <a:solidFill>
                  <a:srgbClr val="1B344D"/>
                </a:solidFill>
                <a:latin typeface="Nunito Sans Regular"/>
              </a:endParaRPr>
            </a:p>
            <a:p>
              <a:pPr>
                <a:lnSpc>
                  <a:spcPts val="3219"/>
                </a:lnSpc>
              </a:pPr>
              <a:r>
                <a:rPr lang="en-US" sz="2299">
                  <a:solidFill>
                    <a:srgbClr val="1B344D"/>
                  </a:solidFill>
                  <a:latin typeface="Nunito Sans Regular"/>
                </a:rPr>
                <a:t> Esto se puede aplicar en diferentes ambientes de empresas no únicamente tecnológicas, también, crear modelos de ventas. Por lo tanto, invertir en este campo abarca diferentes artistas del mercado competitivo; generando así una empresa con mayor proyecciones y rendimiento para el tema enfocado.</a:t>
              </a:r>
            </a:p>
            <a:p>
              <a:pPr algn="l">
                <a:lnSpc>
                  <a:spcPts val="2800"/>
                </a:lnSpc>
              </a:pPr>
              <a:endParaRPr lang="en-US" sz="2299">
                <a:solidFill>
                  <a:srgbClr val="1B344D"/>
                </a:solidFill>
                <a:latin typeface="Nunito Sans Regular"/>
              </a:endParaRPr>
            </a:p>
          </p:txBody>
        </p:sp>
      </p:grpSp>
      <p:pic>
        <p:nvPicPr>
          <p:cNvPr id="6" name="Picture 6"/>
          <p:cNvPicPr>
            <a:picLocks noChangeAspect="1"/>
          </p:cNvPicPr>
          <p:nvPr/>
        </p:nvPicPr>
        <p:blipFill>
          <a:blip r:embed="rId2"/>
          <a:srcRect/>
          <a:stretch>
            <a:fillRect/>
          </a:stretch>
        </p:blipFill>
        <p:spPr>
          <a:xfrm>
            <a:off x="645623" y="1463560"/>
            <a:ext cx="6863088" cy="735987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387</Words>
  <Application>Microsoft Office PowerPoint</Application>
  <PresentationFormat>Personalizado</PresentationFormat>
  <Paragraphs>32</Paragraphs>
  <Slides>5</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5</vt:i4>
      </vt:variant>
    </vt:vector>
  </HeadingPairs>
  <TitlesOfParts>
    <vt:vector size="15" baseType="lpstr">
      <vt:lpstr>Assistant Regular</vt:lpstr>
      <vt:lpstr>Arial</vt:lpstr>
      <vt:lpstr>Nunito Sans Bold Bold</vt:lpstr>
      <vt:lpstr>Nunito Sans Bold</vt:lpstr>
      <vt:lpstr>Calibri</vt:lpstr>
      <vt:lpstr>Linux Biolinum</vt:lpstr>
      <vt:lpstr>Nunito Sans Regular</vt:lpstr>
      <vt:lpstr>Nunito Sans Black</vt:lpstr>
      <vt:lpstr>Nunito Sans Regular Bold</vt:lpstr>
      <vt:lpstr>Office Theme</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Presentacion Mineria de Datos</dc:title>
  <cp:lastModifiedBy>xpc</cp:lastModifiedBy>
  <cp:revision>3</cp:revision>
  <dcterms:created xsi:type="dcterms:W3CDTF">2006-08-16T00:00:00Z</dcterms:created>
  <dcterms:modified xsi:type="dcterms:W3CDTF">2021-04-21T01:32:58Z</dcterms:modified>
  <dc:identifier>DAEcLLhUdKk</dc:identifier>
</cp:coreProperties>
</file>