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8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rporal_punishment#Legal_statu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Insurance Law, Part </a:t>
            </a:r>
            <a:r>
              <a:rPr lang="en-US" dirty="0"/>
              <a:t>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 Course 2, Chapter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Negligence Per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act that is considered inherently negligent because of a violation of a law or an ordinance.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plaintiff must fit the class of people intended to be protected by the law in question.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harm suffered must be the type of harm the law was intended to prevent.</a:t>
            </a:r>
          </a:p>
        </p:txBody>
      </p:sp>
    </p:spTree>
    <p:extLst>
      <p:ext uri="{BB962C8B-B14F-4D97-AF65-F5344CB8AC3E}">
        <p14:creationId xmlns:p14="http://schemas.microsoft.com/office/powerpoint/2010/main" val="16661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Negligence Per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Baldwin v. GTE South, Inc. (1993)</a:t>
            </a:r>
          </a:p>
          <a:p>
            <a:pPr lvl="1"/>
            <a:r>
              <a:rPr lang="en-US" dirty="0" smtClean="0"/>
              <a:t>There was a collision in an intersection.  One of the cars continued traveling after the impact, and struck a phone booth in a parking lot.</a:t>
            </a:r>
          </a:p>
          <a:p>
            <a:pPr lvl="1"/>
            <a:r>
              <a:rPr lang="en-US" dirty="0" smtClean="0"/>
              <a:t>The phone booth had been constructed illegally close to the road.</a:t>
            </a:r>
          </a:p>
          <a:p>
            <a:pPr lvl="1"/>
            <a:r>
              <a:rPr lang="en-US" dirty="0" smtClean="0"/>
              <a:t>Baldwin was in the booth and was injured.  She sued GTE for negligence.</a:t>
            </a:r>
          </a:p>
          <a:p>
            <a:pPr lvl="1"/>
            <a:r>
              <a:rPr lang="en-US" dirty="0" smtClean="0"/>
              <a:t>Baldwin won in trial, but lost on appeal.  The majority opinion was that the protected class was motorists, so negligence per se did not apply.</a:t>
            </a:r>
          </a:p>
          <a:p>
            <a:pPr lvl="1"/>
            <a:r>
              <a:rPr lang="en-US" dirty="0" smtClean="0"/>
              <a:t>There was a dissenting opinion on the </a:t>
            </a:r>
            <a:r>
              <a:rPr lang="en-US" smtClean="0"/>
              <a:t>inherent paradox: “[…] a </a:t>
            </a:r>
            <a:r>
              <a:rPr lang="en-US" dirty="0" smtClean="0"/>
              <a:t>motorist striking a booth that violates the statute would be </a:t>
            </a:r>
            <a:r>
              <a:rPr lang="en-US" smtClean="0"/>
              <a:t>covered […], </a:t>
            </a:r>
            <a:r>
              <a:rPr lang="en-US" dirty="0" smtClean="0"/>
              <a:t>but if that driver parked his car and was injured using the phone booth, no problem would exist.”</a:t>
            </a:r>
          </a:p>
        </p:txBody>
      </p:sp>
    </p:spTree>
    <p:extLst>
      <p:ext uri="{BB962C8B-B14F-4D97-AF65-F5344CB8AC3E}">
        <p14:creationId xmlns:p14="http://schemas.microsoft.com/office/powerpoint/2010/main" val="7922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 </a:t>
            </a:r>
            <a:r>
              <a:rPr lang="en-US" dirty="0" err="1" smtClean="0"/>
              <a:t>Ipsa</a:t>
            </a:r>
            <a:r>
              <a:rPr lang="en-US" dirty="0" smtClean="0"/>
              <a:t> </a:t>
            </a:r>
            <a:r>
              <a:rPr lang="en-US" dirty="0" err="1" smtClean="0"/>
              <a:t>Loquitor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some circumstances, the mere fact of an accident occurring is proof of negligence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defendant had exclusive control of the “instrument of harm”.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harm that occurred would not normally occur in the absence of negligence.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plaintiff was in no way responsible for his injury</a:t>
            </a:r>
            <a:r>
              <a:rPr lang="en-US" dirty="0" smtClean="0"/>
              <a:t>.</a:t>
            </a:r>
          </a:p>
          <a:p>
            <a:pPr marL="571500" indent="-514350"/>
            <a:r>
              <a:rPr lang="en-US" dirty="0" smtClean="0"/>
              <a:t>Byrne v. Boadle – a pedestrian was struck by a barrel of flour that fell from a warehouse.</a:t>
            </a: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Defenses </a:t>
            </a:r>
            <a:r>
              <a:rPr lang="en-US" dirty="0"/>
              <a:t>A</a:t>
            </a:r>
            <a:r>
              <a:rPr lang="en-US" dirty="0" smtClean="0"/>
              <a:t>gainst Negligence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 negligence</a:t>
            </a:r>
          </a:p>
          <a:p>
            <a:r>
              <a:rPr lang="en-US" dirty="0" smtClean="0"/>
              <a:t>Releases and exculpatory clauses</a:t>
            </a:r>
          </a:p>
          <a:p>
            <a:r>
              <a:rPr lang="en-US" dirty="0" smtClean="0"/>
              <a:t>Immunity</a:t>
            </a:r>
          </a:p>
          <a:p>
            <a:r>
              <a:rPr lang="en-US" dirty="0" smtClean="0"/>
              <a:t>Statutes of limitations and repose</a:t>
            </a:r>
          </a:p>
          <a:p>
            <a:r>
              <a:rPr lang="en-US" dirty="0" err="1" smtClean="0"/>
              <a:t>Tortfeasor’s</a:t>
            </a:r>
            <a:r>
              <a:rPr lang="en-US" dirty="0" smtClean="0"/>
              <a:t>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3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Negligence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Originally Contributory Negligence, in which if the plaintiff was negligent as well as the defendant, he could not recover damages.</a:t>
            </a:r>
          </a:p>
          <a:p>
            <a:r>
              <a:rPr lang="en-US" dirty="0" smtClean="0"/>
              <a:t>Softened to Comparative Negligence, which allows reduction of the recovery commensurate with the plaintiff’s share of blame for the injury.</a:t>
            </a:r>
          </a:p>
          <a:p>
            <a:pPr lvl="1"/>
            <a:r>
              <a:rPr lang="en-US" dirty="0" smtClean="0"/>
              <a:t>Pure (too generous!), 50%, 49%, Slight vs. Gross</a:t>
            </a:r>
          </a:p>
          <a:p>
            <a:r>
              <a:rPr lang="en-US" dirty="0" smtClean="0"/>
              <a:t>Last Clear Chance</a:t>
            </a:r>
          </a:p>
          <a:p>
            <a:r>
              <a:rPr lang="en-US" dirty="0" smtClean="0"/>
              <a:t>Assumption of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 and Exculpatory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Release - Legally binding contract between parties to a dispute that releases both parties from further obligation to one another relating to the dispute.</a:t>
            </a:r>
          </a:p>
          <a:p>
            <a:pPr lvl="1"/>
            <a:r>
              <a:rPr lang="en-US" dirty="0" smtClean="0"/>
              <a:t>Can be voided by mutual mistake</a:t>
            </a:r>
          </a:p>
          <a:p>
            <a:r>
              <a:rPr lang="en-US" dirty="0" smtClean="0"/>
              <a:t>Exculpatory Clause – Contractual provision excusing one party from liability resulting from negligence or otherwise wrongful act.</a:t>
            </a:r>
          </a:p>
          <a:p>
            <a:pPr lvl="1"/>
            <a:r>
              <a:rPr lang="en-US" dirty="0" smtClean="0"/>
              <a:t>Courts tend to not love these.</a:t>
            </a:r>
          </a:p>
          <a:p>
            <a:r>
              <a:rPr lang="en-US" dirty="0" smtClean="0"/>
              <a:t>Liquidated Damages – Estimation of damages, included in the contract, to be paid in the event of a breach or negligence. (If too low, effectively exculpatory)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Sovereign, or Governmental Immunity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the government is functioning in a governmental capacity.</a:t>
            </a:r>
          </a:p>
          <a:p>
            <a:r>
              <a:rPr lang="en-US" dirty="0" smtClean="0"/>
              <a:t>Public Official Immunity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estricted to performance of their official duties.</a:t>
            </a:r>
          </a:p>
          <a:p>
            <a:r>
              <a:rPr lang="en-US" dirty="0" smtClean="0"/>
              <a:t>Charitable Immunity (largely abolished)</a:t>
            </a:r>
          </a:p>
          <a:p>
            <a:r>
              <a:rPr lang="en-US" dirty="0" err="1" smtClean="0"/>
              <a:t>Intrafamilial</a:t>
            </a:r>
            <a:r>
              <a:rPr lang="en-US" dirty="0" smtClean="0"/>
              <a:t> Immunity</a:t>
            </a:r>
          </a:p>
          <a:p>
            <a:pPr lvl="1"/>
            <a:r>
              <a:rPr lang="en-US" dirty="0" smtClean="0"/>
              <a:t>There are good reasons why family members should or should not be permitted to sue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1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Statutes of Limitation and Repose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Repose refers to time lapsed since construction or sale of the instrument of harm.</a:t>
            </a:r>
          </a:p>
          <a:p>
            <a:r>
              <a:rPr lang="en-US" dirty="0" smtClean="0"/>
              <a:t>Limitation refers to time lapsed since the injury occurred.</a:t>
            </a:r>
          </a:p>
          <a:p>
            <a:r>
              <a:rPr lang="en-US" dirty="0" smtClean="0"/>
              <a:t>Sometimes determining time of injury is not that simple.</a:t>
            </a:r>
          </a:p>
          <a:p>
            <a:r>
              <a:rPr lang="en-US" dirty="0" smtClean="0"/>
              <a:t>Injured minors have a separate limitation period beginning when they reach legal maturity.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1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Landowners’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Depends on two factors:</a:t>
            </a:r>
          </a:p>
          <a:p>
            <a:pPr lvl="1"/>
            <a:r>
              <a:rPr lang="en-US" dirty="0" smtClean="0"/>
              <a:t>Source of hazard</a:t>
            </a:r>
          </a:p>
          <a:p>
            <a:pPr lvl="2"/>
            <a:r>
              <a:rPr lang="en-US" dirty="0" smtClean="0"/>
              <a:t>Natural (Falling trees, rocks)</a:t>
            </a:r>
          </a:p>
          <a:p>
            <a:pPr lvl="3"/>
            <a:r>
              <a:rPr lang="en-US" dirty="0" smtClean="0"/>
              <a:t>Generally, no duty to correct</a:t>
            </a:r>
          </a:p>
          <a:p>
            <a:pPr lvl="2"/>
            <a:r>
              <a:rPr lang="en-US" dirty="0" smtClean="0"/>
              <a:t>Artificial (Redirected water, fences, holes)</a:t>
            </a:r>
          </a:p>
          <a:p>
            <a:pPr lvl="3"/>
            <a:r>
              <a:rPr lang="en-US" dirty="0" smtClean="0"/>
              <a:t>Warnings must be posted</a:t>
            </a:r>
          </a:p>
          <a:p>
            <a:pPr lvl="1"/>
            <a:r>
              <a:rPr lang="en-US" dirty="0" smtClean="0"/>
              <a:t>Permission granted to plaintiff</a:t>
            </a:r>
          </a:p>
          <a:p>
            <a:pPr lvl="2"/>
            <a:r>
              <a:rPr lang="en-US" dirty="0" smtClean="0"/>
              <a:t>Invitee (Customers in stores, Visitors to national parks)</a:t>
            </a:r>
          </a:p>
          <a:p>
            <a:pPr lvl="3"/>
            <a:r>
              <a:rPr lang="en-US" dirty="0" smtClean="0"/>
              <a:t>Duty to keep reasonably safe and warn of dangers</a:t>
            </a:r>
          </a:p>
          <a:p>
            <a:pPr lvl="2"/>
            <a:r>
              <a:rPr lang="en-US" dirty="0" smtClean="0"/>
              <a:t>Licensee (Party guests, firefighters &amp; police)</a:t>
            </a:r>
          </a:p>
          <a:p>
            <a:pPr lvl="3"/>
            <a:r>
              <a:rPr lang="en-US" dirty="0" smtClean="0"/>
              <a:t>Takes property as is</a:t>
            </a:r>
          </a:p>
          <a:p>
            <a:pPr lvl="2"/>
            <a:r>
              <a:rPr lang="en-US" dirty="0" smtClean="0"/>
              <a:t>Trespasser</a:t>
            </a:r>
          </a:p>
        </p:txBody>
      </p:sp>
    </p:spTree>
    <p:extLst>
      <p:ext uri="{BB962C8B-B14F-4D97-AF65-F5344CB8AC3E}">
        <p14:creationId xmlns:p14="http://schemas.microsoft.com/office/powerpoint/2010/main" val="42994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 Torts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Intention ≠ Motive</a:t>
            </a:r>
          </a:p>
          <a:p>
            <a:r>
              <a:rPr lang="en-US" dirty="0" smtClean="0"/>
              <a:t>Common types:</a:t>
            </a:r>
          </a:p>
          <a:p>
            <a:pPr lvl="1"/>
            <a:r>
              <a:rPr lang="en-US" dirty="0" smtClean="0"/>
              <a:t>Battery </a:t>
            </a:r>
          </a:p>
          <a:p>
            <a:pPr lvl="1"/>
            <a:r>
              <a:rPr lang="en-US" dirty="0" smtClean="0"/>
              <a:t>Assault</a:t>
            </a:r>
          </a:p>
          <a:p>
            <a:pPr lvl="1"/>
            <a:r>
              <a:rPr lang="en-US" dirty="0" smtClean="0"/>
              <a:t>False Imprisonment/False Arrest</a:t>
            </a:r>
          </a:p>
          <a:p>
            <a:pPr lvl="1"/>
            <a:r>
              <a:rPr lang="en-US" dirty="0" smtClean="0"/>
              <a:t>Intentional Infliction of Emotional Distress</a:t>
            </a:r>
          </a:p>
          <a:p>
            <a:pPr lvl="1"/>
            <a:r>
              <a:rPr lang="en-US" dirty="0" smtClean="0"/>
              <a:t>Defamation (Libel &amp; Slander)</a:t>
            </a:r>
          </a:p>
          <a:p>
            <a:pPr lvl="1"/>
            <a:r>
              <a:rPr lang="en-US" dirty="0" smtClean="0"/>
              <a:t>Invasion of the Right </a:t>
            </a:r>
            <a:r>
              <a:rPr lang="en-US" smtClean="0"/>
              <a:t>of Privacy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Nowhere near as delicious as torte law.</a:t>
            </a:r>
          </a:p>
          <a:p>
            <a:r>
              <a:rPr lang="en-US" dirty="0" smtClean="0"/>
              <a:t>Tort – A wrongful act or an omission, other than a crime or a breach of contract, that invades a legally protected right.</a:t>
            </a:r>
          </a:p>
          <a:p>
            <a:pPr lvl="1"/>
            <a:r>
              <a:rPr lang="en-US" dirty="0" smtClean="0"/>
              <a:t>Some torts may also be crimes or breaches of contract.</a:t>
            </a:r>
          </a:p>
          <a:p>
            <a:r>
              <a:rPr lang="en-US" dirty="0" smtClean="0"/>
              <a:t>In the case of a crime, the criminal is prosecuted by the government.  In the case of a tort, the </a:t>
            </a:r>
            <a:r>
              <a:rPr lang="en-US" dirty="0" err="1" smtClean="0"/>
              <a:t>tortfeasor</a:t>
            </a:r>
            <a:r>
              <a:rPr lang="en-US" dirty="0" smtClean="0"/>
              <a:t> is sued by the victim.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Involves bodily contact, no matter how slight.</a:t>
            </a:r>
          </a:p>
          <a:p>
            <a:r>
              <a:rPr lang="en-US" dirty="0" smtClean="0"/>
              <a:t>Victim need not be in fear of harm.</a:t>
            </a:r>
          </a:p>
          <a:p>
            <a:r>
              <a:rPr lang="en-US" dirty="0" smtClean="0"/>
              <a:t>Victim need not be aware of the contact.</a:t>
            </a:r>
          </a:p>
          <a:p>
            <a:r>
              <a:rPr lang="en-US" dirty="0" smtClean="0"/>
              <a:t>Battery can be a crime as well as a tort.</a:t>
            </a:r>
          </a:p>
          <a:p>
            <a:pPr lvl="1"/>
            <a:r>
              <a:rPr lang="en-US" dirty="0" smtClean="0"/>
              <a:t>To be a tort, must be intentional and hostile or offensive.</a:t>
            </a:r>
          </a:p>
          <a:p>
            <a:r>
              <a:rPr lang="en-US" dirty="0" smtClean="0"/>
              <a:t>Defenses:</a:t>
            </a:r>
          </a:p>
          <a:p>
            <a:pPr lvl="1"/>
            <a:r>
              <a:rPr lang="en-US" dirty="0" smtClean="0"/>
              <a:t>Plaintiff consented (e.g. touch football)</a:t>
            </a:r>
          </a:p>
          <a:p>
            <a:pPr lvl="1"/>
            <a:r>
              <a:rPr lang="en-US" dirty="0" smtClean="0"/>
              <a:t>Self-defense or defense of others (reasonable force)</a:t>
            </a:r>
          </a:p>
          <a:p>
            <a:pPr lvl="1"/>
            <a:r>
              <a:rPr lang="en-US" dirty="0" smtClean="0">
                <a:hlinkClick r:id="rId2"/>
              </a:rPr>
              <a:t>Physical discipline</a:t>
            </a:r>
            <a:r>
              <a:rPr lang="en-US" dirty="0" smtClean="0"/>
              <a:t> (e.g. </a:t>
            </a:r>
            <a:r>
              <a:rPr lang="en-US" dirty="0"/>
              <a:t>spanking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31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involve physical contact.</a:t>
            </a:r>
          </a:p>
          <a:p>
            <a:r>
              <a:rPr lang="en-US" dirty="0"/>
              <a:t>V</a:t>
            </a:r>
            <a:r>
              <a:rPr lang="en-US" dirty="0" smtClean="0"/>
              <a:t>ictim must anticipate or expect contact.</a:t>
            </a:r>
          </a:p>
          <a:p>
            <a:r>
              <a:rPr lang="en-US" dirty="0" smtClean="0"/>
              <a:t>Victim must fear harm.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27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Imprisonment/Arrest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False Imprisonment – restraint or confinement without consent or legal authority</a:t>
            </a:r>
          </a:p>
          <a:p>
            <a:r>
              <a:rPr lang="en-US" dirty="0" smtClean="0"/>
              <a:t>False Arrest – seizure or forcible restraint without legal authority</a:t>
            </a:r>
          </a:p>
          <a:p>
            <a:r>
              <a:rPr lang="en-US" dirty="0" smtClean="0"/>
              <a:t>It’s not false arrest just because you happen to be innocent.</a:t>
            </a:r>
          </a:p>
          <a:p>
            <a:r>
              <a:rPr lang="en-US" dirty="0" smtClean="0"/>
              <a:t>Police have stricter guidelines for misdemeanor vs. felony.</a:t>
            </a:r>
          </a:p>
          <a:p>
            <a:r>
              <a:rPr lang="en-US" dirty="0" smtClean="0"/>
              <a:t>Stores can usually detain shoplifting suspects for a “reasonable” time while investigating.</a:t>
            </a:r>
          </a:p>
        </p:txBody>
      </p:sp>
    </p:spTree>
    <p:extLst>
      <p:ext uri="{BB962C8B-B14F-4D97-AF65-F5344CB8AC3E}">
        <p14:creationId xmlns:p14="http://schemas.microsoft.com/office/powerpoint/2010/main" val="116012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Intentional Infliction of Emotional Distress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Resulting emotional distress used to have to be so severe that it </a:t>
            </a:r>
            <a:r>
              <a:rPr lang="en-US" dirty="0"/>
              <a:t>c</a:t>
            </a:r>
            <a:r>
              <a:rPr lang="en-US" dirty="0" smtClean="0"/>
              <a:t>aused physical harm.  This is no longer universally the case.</a:t>
            </a:r>
          </a:p>
          <a:p>
            <a:r>
              <a:rPr lang="en-US" dirty="0" smtClean="0"/>
              <a:t>Defense is that the act was unintentional</a:t>
            </a:r>
          </a:p>
          <a:p>
            <a:r>
              <a:rPr lang="en-US" dirty="0" smtClean="0"/>
              <a:t>There’s also negligent infliction of emotional damage, the defense for which is showing that the act was not negligent.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Slander and Libel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Slander is spoken.  Libel is printed.  Both require “publication” to a third party.</a:t>
            </a:r>
          </a:p>
          <a:p>
            <a:r>
              <a:rPr lang="en-US" dirty="0" smtClean="0"/>
              <a:t>Slander requires substantial proof of injury to plaintiff’s reputation.</a:t>
            </a:r>
          </a:p>
          <a:p>
            <a:r>
              <a:rPr lang="en-US" dirty="0" smtClean="0"/>
              <a:t>Libel, being more permanent and more widely circulated, has greater potential for damage.</a:t>
            </a:r>
          </a:p>
          <a:p>
            <a:r>
              <a:rPr lang="en-US" dirty="0" smtClean="0"/>
              <a:t>News outlets have more leeway – they must make a false statement knowing it to be false.</a:t>
            </a:r>
          </a:p>
          <a:p>
            <a:r>
              <a:rPr lang="en-US" dirty="0" smtClean="0"/>
              <a:t>Public figures need tougher skin – they must prove malice to recover damages.</a:t>
            </a:r>
          </a:p>
        </p:txBody>
      </p:sp>
    </p:spTree>
    <p:extLst>
      <p:ext uri="{BB962C8B-B14F-4D97-AF65-F5344CB8AC3E}">
        <p14:creationId xmlns:p14="http://schemas.microsoft.com/office/powerpoint/2010/main" val="24731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Slander and Libel: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Statement was the truth.</a:t>
            </a:r>
          </a:p>
          <a:p>
            <a:r>
              <a:rPr lang="en-US" dirty="0" smtClean="0"/>
              <a:t>Defendant printed a retraction (not a complete defense).</a:t>
            </a:r>
          </a:p>
          <a:p>
            <a:r>
              <a:rPr lang="en-US" dirty="0" smtClean="0"/>
              <a:t>Statement made in judicial or legislative proceedings […] or spousal communications […]</a:t>
            </a:r>
          </a:p>
          <a:p>
            <a:r>
              <a:rPr lang="en-US" dirty="0" smtClean="0"/>
              <a:t>Statement made without malice as matter of public interest […] or by credit-reporting agencies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11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Invasion of the Right of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Intrusion on Solitude or Seclusion – bugging, tapping, eavesdropping, telescopes</a:t>
            </a:r>
          </a:p>
          <a:p>
            <a:pPr lvl="1"/>
            <a:r>
              <a:rPr lang="en-US" dirty="0"/>
              <a:t>http://boingboing.net/2015/04/13/photos-secretly-taken-of-famil.html</a:t>
            </a:r>
            <a:endParaRPr lang="en-US" dirty="0" smtClean="0"/>
          </a:p>
          <a:p>
            <a:r>
              <a:rPr lang="en-US" dirty="0" smtClean="0"/>
              <a:t>Physical Invasion – searching a shopping bag, unauthorized taking of blood sample</a:t>
            </a:r>
          </a:p>
          <a:p>
            <a:r>
              <a:rPr lang="en-US" dirty="0" smtClean="0"/>
              <a:t>Torts Involving Use or Disclosure of Information</a:t>
            </a:r>
          </a:p>
          <a:p>
            <a:pPr lvl="1"/>
            <a:r>
              <a:rPr lang="en-US" dirty="0" smtClean="0"/>
              <a:t>Public disclosure of private facts – depends on fame</a:t>
            </a:r>
          </a:p>
          <a:p>
            <a:pPr lvl="1"/>
            <a:r>
              <a:rPr lang="en-US" dirty="0" smtClean="0"/>
              <a:t>Publicity placing plaintiff in false light – context</a:t>
            </a:r>
          </a:p>
          <a:p>
            <a:pPr lvl="1"/>
            <a:r>
              <a:rPr lang="en-US" dirty="0" smtClean="0"/>
              <a:t>Unauthorized release of confidential information</a:t>
            </a:r>
          </a:p>
          <a:p>
            <a:pPr lvl="1"/>
            <a:r>
              <a:rPr lang="en-US" dirty="0" smtClean="0"/>
              <a:t>Appropriation of plaintiff’s name or likeness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1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Invasion of Privacy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plaintiff previously published the information.</a:t>
            </a:r>
          </a:p>
          <a:p>
            <a:r>
              <a:rPr lang="en-US" dirty="0" smtClean="0"/>
              <a:t>The plaintiff consented to publication.</a:t>
            </a:r>
          </a:p>
          <a:p>
            <a:r>
              <a:rPr lang="en-US" dirty="0" smtClean="0"/>
              <a:t>The plaintiff is a public figure, or the information is public knowledge.</a:t>
            </a:r>
          </a:p>
          <a:p>
            <a:r>
              <a:rPr lang="en-US" dirty="0" smtClean="0"/>
              <a:t>The information was part of a news event.</a:t>
            </a:r>
          </a:p>
          <a:p>
            <a:r>
              <a:rPr lang="en-US" dirty="0" smtClean="0"/>
              <a:t>The publication would not offend an individual of ordinary sensitivity.</a:t>
            </a:r>
          </a:p>
          <a:p>
            <a:r>
              <a:rPr lang="en-US" dirty="0" smtClean="0"/>
              <a:t>Matters were disclosed in judicial hearings.</a:t>
            </a:r>
          </a:p>
          <a:p>
            <a:r>
              <a:rPr lang="en-US" dirty="0" smtClean="0"/>
              <a:t>The information is of public interest, such as the public’s right to know.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3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Intentional Torts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Fraud</a:t>
            </a:r>
          </a:p>
          <a:p>
            <a:r>
              <a:rPr lang="en-US" dirty="0" smtClean="0"/>
              <a:t>Bad Faith</a:t>
            </a:r>
          </a:p>
          <a:p>
            <a:r>
              <a:rPr lang="en-US" dirty="0" smtClean="0"/>
              <a:t>Interference with relationships between others</a:t>
            </a:r>
          </a:p>
          <a:p>
            <a:r>
              <a:rPr lang="en-US" dirty="0" smtClean="0"/>
              <a:t>Misuse of legal process</a:t>
            </a:r>
          </a:p>
          <a:p>
            <a:r>
              <a:rPr lang="en-US" dirty="0" smtClean="0"/>
              <a:t>Trespass</a:t>
            </a:r>
          </a:p>
          <a:p>
            <a:r>
              <a:rPr lang="en-US" dirty="0" smtClean="0"/>
              <a:t>Nuisance</a:t>
            </a:r>
          </a:p>
          <a:p>
            <a:r>
              <a:rPr lang="en-US" dirty="0" smtClean="0"/>
              <a:t>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3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Proof requires six elements: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false representation has been made.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misrepresentation is material (important) and concerns a past or an existing fact.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misrepresentation was knowingly made.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misrepresentation was made with intent to influence or deceive.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party to which the statement was made place reasonable reliance on its truth.  This reliance must be justified.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complaining party must suffer a detriment, or actual damage.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8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Tort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Intentional vs. Unintentional (vs. Strict Liability)</a:t>
            </a:r>
          </a:p>
          <a:p>
            <a:pPr lvl="1"/>
            <a:r>
              <a:rPr lang="en-US" dirty="0" smtClean="0"/>
              <a:t>Intentional examples: fraud, defamation, invasion of privacy</a:t>
            </a:r>
          </a:p>
          <a:p>
            <a:pPr lvl="1"/>
            <a:r>
              <a:rPr lang="en-US" dirty="0" smtClean="0"/>
              <a:t>Unintentional = Negligence</a:t>
            </a:r>
          </a:p>
          <a:p>
            <a:pPr lvl="1"/>
            <a:r>
              <a:rPr lang="en-US" dirty="0" smtClean="0"/>
              <a:t>Strict Liability does not take intention into account.</a:t>
            </a:r>
          </a:p>
          <a:p>
            <a:r>
              <a:rPr lang="en-US" dirty="0" smtClean="0"/>
              <a:t>Physical vs. Nonphysical</a:t>
            </a:r>
          </a:p>
          <a:p>
            <a:pPr lvl="1"/>
            <a:r>
              <a:rPr lang="en-US" dirty="0" smtClean="0"/>
              <a:t>Physical examples: assault, battery, false imprisonment, false arrest</a:t>
            </a:r>
          </a:p>
          <a:p>
            <a:pPr lvl="1"/>
            <a:r>
              <a:rPr lang="en-US" dirty="0" smtClean="0"/>
              <a:t>Nonphysical examples: libel, slander, malicious prosecution, 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Trespass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 of unauthorized entry itself is enough to qualify as damage.</a:t>
            </a:r>
          </a:p>
          <a:p>
            <a:r>
              <a:rPr lang="en-US" dirty="0" smtClean="0"/>
              <a:t>Accidental entry is not an excuse.</a:t>
            </a:r>
          </a:p>
          <a:p>
            <a:r>
              <a:rPr lang="en-US" dirty="0" smtClean="0"/>
              <a:t>Magnitude of entry is not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7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Liability imposed by statute or court in the absence of fault when harm results from ultrahazardous activities or conditions.  (e.g. mining, blasting, wild animals)</a:t>
            </a:r>
          </a:p>
          <a:p>
            <a:r>
              <a:rPr lang="en-US" dirty="0" smtClean="0"/>
              <a:t>Ultrahazardous means:</a:t>
            </a:r>
          </a:p>
          <a:p>
            <a:pPr lvl="1"/>
            <a:r>
              <a:rPr lang="en-US" dirty="0" smtClean="0"/>
              <a:t>It has a high degree of risk of serious harm.</a:t>
            </a:r>
          </a:p>
          <a:p>
            <a:pPr lvl="1"/>
            <a:r>
              <a:rPr lang="en-US" dirty="0" smtClean="0"/>
              <a:t>It cannot be performed without the high degree of risk.</a:t>
            </a:r>
          </a:p>
          <a:p>
            <a:pPr lvl="1"/>
            <a:r>
              <a:rPr lang="en-US" dirty="0" smtClean="0"/>
              <a:t>It does not normally occur in the area in which it is conducted.</a:t>
            </a:r>
          </a:p>
          <a:p>
            <a:r>
              <a:rPr lang="en-US" dirty="0" smtClean="0"/>
              <a:t>Occupiers of adjacent property are not required to refrain from using their property as they please merely because an ultrahazardous activity is occurring nearby.</a:t>
            </a:r>
          </a:p>
        </p:txBody>
      </p:sp>
    </p:spTree>
    <p:extLst>
      <p:ext uri="{BB962C8B-B14F-4D97-AF65-F5344CB8AC3E}">
        <p14:creationId xmlns:p14="http://schemas.microsoft.com/office/powerpoint/2010/main" val="242148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A plaintiff must establish each of these four elements to win against the defendant.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defendant owed a legal duty of care to the plaintiff.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defendant breached the duty of care owed to the plaintiff.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defendant’s negligent act was the proximate cause of the plaintiff’s injury or damage.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plaintiff suffered actual injury or damage.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Duty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Legal duties can be established by statutes, contracts, and the common law.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 surgeon has a legal duty to perform surgery properly.</a:t>
            </a:r>
          </a:p>
          <a:p>
            <a:pPr lvl="2"/>
            <a:r>
              <a:rPr lang="en-US" dirty="0" smtClean="0"/>
              <a:t>A bus driver has a duty to drive in a way that minimizes probability of harm to passengers.</a:t>
            </a:r>
          </a:p>
          <a:p>
            <a:pPr lvl="2"/>
            <a:r>
              <a:rPr lang="en-US" dirty="0" smtClean="0"/>
              <a:t>A contractor has a duty to build structurally sound buildings.</a:t>
            </a:r>
          </a:p>
          <a:p>
            <a:r>
              <a:rPr lang="en-US" dirty="0" smtClean="0"/>
              <a:t>Moral obligation is not the same as legal duty.</a:t>
            </a:r>
          </a:p>
          <a:p>
            <a:r>
              <a:rPr lang="en-US" dirty="0" smtClean="0"/>
              <a:t>A person who voluntarily undertakes a moral obligation then has a legal duty to exercise reasonable care.</a:t>
            </a:r>
          </a:p>
          <a:p>
            <a:pPr lvl="1"/>
            <a:r>
              <a:rPr lang="en-US" dirty="0" smtClean="0"/>
              <a:t>“Good Samaritan”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Breach </a:t>
            </a:r>
            <a:r>
              <a:rPr lang="en-US" dirty="0" smtClean="0"/>
              <a:t>of Duty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Failure to conform to the standard of care required in the situation.</a:t>
            </a:r>
          </a:p>
          <a:p>
            <a:r>
              <a:rPr lang="en-US" dirty="0" smtClean="0"/>
              <a:t>“Reasonable Person” standard</a:t>
            </a:r>
          </a:p>
          <a:p>
            <a:r>
              <a:rPr lang="en-US" dirty="0" smtClean="0"/>
              <a:t>A person with disabilities (or whatever it’s politically correct to call them these days) is compared against what a reasonable person with those same disabilities would act.</a:t>
            </a:r>
          </a:p>
          <a:p>
            <a:r>
              <a:rPr lang="en-US" dirty="0" smtClean="0"/>
              <a:t>Mental incapacity: Insane or intoxicated persons are held to the same “reasonable person” 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 of Duty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cases of professional negligence, the standard is the skill and knowledge of reasonably competent members of the same profession in the local community.</a:t>
            </a:r>
          </a:p>
          <a:p>
            <a:r>
              <a:rPr lang="en-US" dirty="0" smtClean="0"/>
              <a:t>Professionals not liable for errors in judgment if the judgment was reached with reasonable care.</a:t>
            </a:r>
          </a:p>
          <a:p>
            <a:r>
              <a:rPr lang="en-US" dirty="0" smtClean="0"/>
              <a:t>“Good Samaritan” does not apply to their area of expertise.</a:t>
            </a:r>
          </a:p>
          <a:p>
            <a:r>
              <a:rPr lang="en-US" dirty="0" smtClean="0"/>
              <a:t>A “high” degree of care is necessary for common carriers (who transport people) and for workers handling or storing dangerous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Proximate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“But for” rule</a:t>
            </a:r>
          </a:p>
          <a:p>
            <a:pPr lvl="1"/>
            <a:r>
              <a:rPr lang="en-US" dirty="0" smtClean="0"/>
              <a:t>If defendant had not acted as he did, injury would not have occurred</a:t>
            </a:r>
          </a:p>
          <a:p>
            <a:r>
              <a:rPr lang="en-US" dirty="0" smtClean="0"/>
              <a:t>Substantial Factor rule/Concurrent causation</a:t>
            </a:r>
          </a:p>
          <a:p>
            <a:pPr lvl="1"/>
            <a:r>
              <a:rPr lang="en-US" dirty="0" smtClean="0"/>
              <a:t>If multiple actors are negligent, “but for” rule fails.</a:t>
            </a:r>
          </a:p>
          <a:p>
            <a:r>
              <a:rPr lang="en-US" dirty="0" smtClean="0"/>
              <a:t>Proof of defendant’s responsibility</a:t>
            </a:r>
          </a:p>
          <a:p>
            <a:r>
              <a:rPr lang="en-US" dirty="0" smtClean="0"/>
              <a:t>Foreseeability rule</a:t>
            </a:r>
          </a:p>
          <a:p>
            <a:pPr lvl="1"/>
            <a:r>
              <a:rPr lang="en-US" dirty="0" smtClean="0"/>
              <a:t>Includes foreseeable harm coming by unforeseen means</a:t>
            </a:r>
          </a:p>
          <a:p>
            <a:r>
              <a:rPr lang="en-US" dirty="0" smtClean="0"/>
              <a:t>Intervening force</a:t>
            </a:r>
          </a:p>
          <a:p>
            <a:pPr lvl="1"/>
            <a:r>
              <a:rPr lang="en-US" dirty="0" smtClean="0"/>
              <a:t>Intervening force can also be foreseeable or not, affecting case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Forseeability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Loi</a:t>
            </a:r>
            <a:r>
              <a:rPr lang="en-US" dirty="0" smtClean="0"/>
              <a:t> v. New Plan Realty Trust (1993)</a:t>
            </a:r>
          </a:p>
          <a:p>
            <a:pPr lvl="1"/>
            <a:r>
              <a:rPr lang="en-US" dirty="0" smtClean="0"/>
              <a:t>New Plan Realty Trust had removed but not yet replaced a vandalized stop sign at an intersection.</a:t>
            </a:r>
          </a:p>
          <a:p>
            <a:pPr lvl="1"/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Loi’s</a:t>
            </a:r>
            <a:r>
              <a:rPr lang="en-US" dirty="0" smtClean="0"/>
              <a:t> car and another were in a collision at the intersection without the sign.</a:t>
            </a:r>
          </a:p>
          <a:p>
            <a:pPr lvl="1"/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Loi</a:t>
            </a:r>
            <a:r>
              <a:rPr lang="en-US" dirty="0" smtClean="0"/>
              <a:t> got out to examine the damage to his car, while the other car continued moving, circled around, struck another car, and then pinned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Loi</a:t>
            </a:r>
            <a:r>
              <a:rPr lang="en-US" dirty="0" smtClean="0"/>
              <a:t> between it and his own car.</a:t>
            </a:r>
          </a:p>
          <a:p>
            <a:pPr lvl="1"/>
            <a:r>
              <a:rPr lang="en-US" dirty="0" smtClean="0"/>
              <a:t>The court’s opinion was that an injury caused by a car accident </a:t>
            </a:r>
            <a:r>
              <a:rPr lang="en-US" u="sng" dirty="0" smtClean="0"/>
              <a:t>was</a:t>
            </a:r>
            <a:r>
              <a:rPr lang="en-US" dirty="0" smtClean="0"/>
              <a:t> a </a:t>
            </a:r>
            <a:r>
              <a:rPr lang="en-US" dirty="0" err="1" smtClean="0"/>
              <a:t>forseeable</a:t>
            </a:r>
            <a:r>
              <a:rPr lang="en-US" dirty="0" smtClean="0"/>
              <a:t> harm, even if the peculiar nature of </a:t>
            </a:r>
            <a:r>
              <a:rPr lang="en-US" u="sng" dirty="0" smtClean="0"/>
              <a:t>this</a:t>
            </a:r>
            <a:r>
              <a:rPr lang="en-US" dirty="0" smtClean="0"/>
              <a:t> accident was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2002</Words>
  <Application>Microsoft Office PowerPoint</Application>
  <PresentationFormat>On-screen Show (4:3)</PresentationFormat>
  <Paragraphs>206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Insurance Law, Part I</vt:lpstr>
      <vt:lpstr>Tort Law</vt:lpstr>
      <vt:lpstr>Classes of Tort</vt:lpstr>
      <vt:lpstr>Negligence</vt:lpstr>
      <vt:lpstr>Legal Duty</vt:lpstr>
      <vt:lpstr>Breach of Duty</vt:lpstr>
      <vt:lpstr>Breach of Duty</vt:lpstr>
      <vt:lpstr>Proximate Cause</vt:lpstr>
      <vt:lpstr>Forseeability</vt:lpstr>
      <vt:lpstr>Negligence Per Se</vt:lpstr>
      <vt:lpstr>Negligence Per Se</vt:lpstr>
      <vt:lpstr>Res Ipsa Loquitor</vt:lpstr>
      <vt:lpstr>Defenses Against Negligence Claims</vt:lpstr>
      <vt:lpstr>Comparative Negligence</vt:lpstr>
      <vt:lpstr>Releases and Exculpatory Clauses</vt:lpstr>
      <vt:lpstr>Immunity</vt:lpstr>
      <vt:lpstr>Statutes of Limitation and Repose</vt:lpstr>
      <vt:lpstr>Landowners’ Liability</vt:lpstr>
      <vt:lpstr>Intentional Torts</vt:lpstr>
      <vt:lpstr>Battery</vt:lpstr>
      <vt:lpstr>Assault</vt:lpstr>
      <vt:lpstr>False Imprisonment/Arrest</vt:lpstr>
      <vt:lpstr>Intentional Infliction of Emotional Distress</vt:lpstr>
      <vt:lpstr>Slander and Libel</vt:lpstr>
      <vt:lpstr>Slander and Libel: Defenses</vt:lpstr>
      <vt:lpstr>Invasion of the Right of Privacy</vt:lpstr>
      <vt:lpstr>Invasion of Privacy Defenses</vt:lpstr>
      <vt:lpstr>More Intentional Torts</vt:lpstr>
      <vt:lpstr>Fraud</vt:lpstr>
      <vt:lpstr>Trespass</vt:lpstr>
      <vt:lpstr>Strict 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Law</dc:title>
  <dc:creator>gpatashnick</dc:creator>
  <cp:lastModifiedBy>Patashnick, Glen Michael</cp:lastModifiedBy>
  <cp:revision>54</cp:revision>
  <dcterms:created xsi:type="dcterms:W3CDTF">2006-08-16T00:00:00Z</dcterms:created>
  <dcterms:modified xsi:type="dcterms:W3CDTF">2018-03-31T00:02:28Z</dcterms:modified>
</cp:coreProperties>
</file>