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Law,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 Course 2, 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Damages in Tort Suits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Compensatory Damages</a:t>
            </a:r>
          </a:p>
          <a:p>
            <a:pPr lvl="1"/>
            <a:r>
              <a:rPr lang="en-US" dirty="0" smtClean="0"/>
              <a:t>Special Damages – money awarded for specific, identifiable expenses (e.g., medical expenses, lost wages)</a:t>
            </a:r>
          </a:p>
          <a:p>
            <a:pPr lvl="1"/>
            <a:r>
              <a:rPr lang="en-US" dirty="0" smtClean="0"/>
              <a:t>General Damages – Compensation for losses without measurable expenses (e.g. pain &amp; suffering, lost limbs or senses, emotional distress)</a:t>
            </a:r>
          </a:p>
          <a:p>
            <a:r>
              <a:rPr lang="en-US" dirty="0" smtClean="0"/>
              <a:t>Punitive Damages – punish and make an example of the defendant.</a:t>
            </a:r>
          </a:p>
          <a:p>
            <a:pPr lvl="1"/>
            <a:r>
              <a:rPr lang="en-US" dirty="0" smtClean="0"/>
              <a:t>Not awarded in negligence suits</a:t>
            </a:r>
          </a:p>
          <a:p>
            <a:pPr lvl="1"/>
            <a:r>
              <a:rPr lang="en-US" dirty="0" smtClean="0"/>
              <a:t>Defendant must have actually intended to do harm, or have acted oppressively, maliciously, or fraudulently</a:t>
            </a:r>
          </a:p>
          <a:p>
            <a:r>
              <a:rPr lang="en-US" dirty="0" smtClean="0"/>
              <a:t>Wrongful Death Action – unlike under common law, now survivors of deceased victims can recover damages</a:t>
            </a:r>
          </a:p>
        </p:txBody>
      </p:sp>
    </p:spTree>
    <p:extLst>
      <p:ext uri="{BB962C8B-B14F-4D97-AF65-F5344CB8AC3E}">
        <p14:creationId xmlns:p14="http://schemas.microsoft.com/office/powerpoint/2010/main" val="40462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Damages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Restitutio</a:t>
            </a:r>
            <a:r>
              <a:rPr lang="en-US" dirty="0" smtClean="0"/>
              <a:t> in </a:t>
            </a:r>
            <a:r>
              <a:rPr lang="en-US" dirty="0" err="1" smtClean="0"/>
              <a:t>Integrum</a:t>
            </a:r>
            <a:r>
              <a:rPr lang="en-US" dirty="0" smtClean="0"/>
              <a:t> – damages should place the plaintiff in the position they would be had the tort not occurred (i.e., not better off)</a:t>
            </a:r>
          </a:p>
          <a:p>
            <a:r>
              <a:rPr lang="en-US" dirty="0" smtClean="0"/>
              <a:t>Mitigation of Damages – plaintiff has a duty to prevent damages from getting worse after the tort</a:t>
            </a:r>
          </a:p>
          <a:p>
            <a:r>
              <a:rPr lang="en-US" dirty="0" smtClean="0"/>
              <a:t>Structured Settlements – often, damages are awarded as an annuity rather than a lump sum.  Interest on such an annuity is tax-free, and the structure prevents plaintiffs from squandering funds needed for long-term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7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Equitable (non-monetary)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Performance – the court orders a party to perform a specific action</a:t>
            </a:r>
          </a:p>
          <a:p>
            <a:r>
              <a:rPr lang="en-US" dirty="0" smtClean="0"/>
              <a:t>Injunction – the court orders a party </a:t>
            </a:r>
            <a:r>
              <a:rPr lang="en-US" b="1" dirty="0" smtClean="0"/>
              <a:t>not</a:t>
            </a:r>
            <a:r>
              <a:rPr lang="en-US" dirty="0" smtClean="0"/>
              <a:t> to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manufacturer’s or seller’s liability for harm suffered by a buyer, user, or bystander as a result of a product.</a:t>
            </a:r>
          </a:p>
          <a:p>
            <a:r>
              <a:rPr lang="en-US" dirty="0" smtClean="0"/>
              <a:t>Suits are based on one or more of:</a:t>
            </a:r>
          </a:p>
          <a:p>
            <a:pPr lvl="1"/>
            <a:r>
              <a:rPr lang="en-US" dirty="0" smtClean="0"/>
              <a:t>Misrepresentation</a:t>
            </a:r>
          </a:p>
          <a:p>
            <a:pPr lvl="1"/>
            <a:r>
              <a:rPr lang="en-US" dirty="0" smtClean="0"/>
              <a:t>Breach of warranty</a:t>
            </a:r>
          </a:p>
          <a:p>
            <a:pPr lvl="1"/>
            <a:r>
              <a:rPr lang="en-US" dirty="0" smtClean="0"/>
              <a:t>Strict liability and negligence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Manufacturers tell the public about their product through advertisements, brochures, labels on the goods, and instruction manuals.</a:t>
            </a:r>
          </a:p>
          <a:p>
            <a:r>
              <a:rPr lang="en-US" dirty="0" smtClean="0"/>
              <a:t>This information can be interpreted as an </a:t>
            </a:r>
            <a:r>
              <a:rPr lang="en-US" b="1" dirty="0" smtClean="0"/>
              <a:t>express warranty </a:t>
            </a:r>
            <a:r>
              <a:rPr lang="en-US" dirty="0" smtClean="0"/>
              <a:t>about the capabilities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8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 of Warranty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involve either express or implied warranty.</a:t>
            </a:r>
          </a:p>
          <a:p>
            <a:r>
              <a:rPr lang="en-US" dirty="0" smtClean="0"/>
              <a:t>Implied warranty of merchantability – </a:t>
            </a:r>
            <a:r>
              <a:rPr lang="en-US" dirty="0" err="1" smtClean="0"/>
              <a:t>nonwaivable</a:t>
            </a:r>
            <a:r>
              <a:rPr lang="en-US" dirty="0" smtClean="0"/>
              <a:t> promise that a product is fit for the ordinary purpose for which it is used.</a:t>
            </a:r>
          </a:p>
          <a:p>
            <a:r>
              <a:rPr lang="en-US" dirty="0" smtClean="0"/>
              <a:t>No contractual relationship required. (</a:t>
            </a:r>
            <a:r>
              <a:rPr lang="en-US" dirty="0" err="1" smtClean="0"/>
              <a:t>Henningsen</a:t>
            </a:r>
            <a:r>
              <a:rPr lang="en-US" dirty="0" smtClean="0"/>
              <a:t> v. Bloomfield Motors, Inc.)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Liability and Negligence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a service or process, the suit must be based on negligence.  If a product is involved, then the suit can be based on either negligence or strict liability.</a:t>
            </a:r>
          </a:p>
          <a:p>
            <a:r>
              <a:rPr lang="en-US" dirty="0" smtClean="0"/>
              <a:t>Required elements for strict liability:</a:t>
            </a:r>
          </a:p>
          <a:p>
            <a:pPr lvl="1"/>
            <a:r>
              <a:rPr lang="en-US" dirty="0" smtClean="0"/>
              <a:t>The seller was in the business of selling products.</a:t>
            </a:r>
          </a:p>
          <a:p>
            <a:pPr lvl="1"/>
            <a:r>
              <a:rPr lang="en-US" dirty="0" smtClean="0"/>
              <a:t>The product had a defect that made it unreasonably dangerous.</a:t>
            </a:r>
          </a:p>
          <a:p>
            <a:pPr lvl="1"/>
            <a:r>
              <a:rPr lang="en-US" dirty="0" smtClean="0"/>
              <a:t>The product was dangerously defective when it left the manufacturer’s or seller’s control.</a:t>
            </a:r>
          </a:p>
          <a:p>
            <a:pPr lvl="1"/>
            <a:r>
              <a:rPr lang="en-US" dirty="0" smtClean="0"/>
              <a:t>The defect was the proximate cause of the plaintiff’s injury.</a:t>
            </a:r>
          </a:p>
          <a:p>
            <a:pPr lvl="1"/>
            <a:r>
              <a:rPr lang="en-US" dirty="0" smtClean="0"/>
              <a:t>The product was expected to and did reach the consumer without substantial change in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Product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Defect in manufacture or assembly – the product does not correspond to the original design</a:t>
            </a:r>
          </a:p>
          <a:p>
            <a:pPr lvl="1"/>
            <a:r>
              <a:rPr lang="en-US" dirty="0" smtClean="0"/>
              <a:t>Inferior materials or workmanship</a:t>
            </a:r>
          </a:p>
          <a:p>
            <a:r>
              <a:rPr lang="en-US" dirty="0" smtClean="0"/>
              <a:t>Defect in design – defendant is liable because of a design flaw that affects all products of </a:t>
            </a:r>
            <a:r>
              <a:rPr lang="en-US" dirty="0"/>
              <a:t>t</a:t>
            </a:r>
            <a:r>
              <a:rPr lang="en-US" dirty="0" smtClean="0"/>
              <a:t>he same kind and not because of a defect in the single item that injured the plaintiff</a:t>
            </a:r>
          </a:p>
          <a:p>
            <a:pPr lvl="1"/>
            <a:r>
              <a:rPr lang="en-US" dirty="0" smtClean="0"/>
              <a:t>Safety is balanced with cost, efficiency, weight, and style.</a:t>
            </a:r>
          </a:p>
          <a:p>
            <a:r>
              <a:rPr lang="en-US" dirty="0" smtClean="0"/>
              <a:t>Failure to warn – product not defective, but poses some inherent danger about which manufacturer has provided insufficient warning</a:t>
            </a:r>
          </a:p>
        </p:txBody>
      </p:sp>
    </p:spTree>
    <p:extLst>
      <p:ext uri="{BB962C8B-B14F-4D97-AF65-F5344CB8AC3E}">
        <p14:creationId xmlns:p14="http://schemas.microsoft.com/office/powerpoint/2010/main" val="11674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</a:t>
            </a:r>
            <a:r>
              <a:rPr lang="en-US" sz="2000" dirty="0" smtClean="0"/>
              <a:t>(not the fun kind)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Potentially 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Manufacturers</a:t>
            </a:r>
          </a:p>
          <a:p>
            <a:r>
              <a:rPr lang="en-US" dirty="0" smtClean="0"/>
              <a:t>Distributors</a:t>
            </a:r>
          </a:p>
          <a:p>
            <a:r>
              <a:rPr lang="en-US" dirty="0" smtClean="0"/>
              <a:t>Wholesalers</a:t>
            </a:r>
          </a:p>
          <a:p>
            <a:r>
              <a:rPr lang="en-US" dirty="0" smtClean="0"/>
              <a:t>Retailers</a:t>
            </a:r>
          </a:p>
          <a:p>
            <a:r>
              <a:rPr lang="en-US" dirty="0" err="1" smtClean="0"/>
              <a:t>Bailors</a:t>
            </a:r>
            <a:endParaRPr lang="en-US" dirty="0" smtClean="0"/>
          </a:p>
          <a:p>
            <a:r>
              <a:rPr lang="en-US" dirty="0" smtClean="0"/>
              <a:t>Lessors</a:t>
            </a:r>
          </a:p>
          <a:p>
            <a:r>
              <a:rPr lang="en-US" dirty="0" smtClean="0"/>
              <a:t>Builders</a:t>
            </a:r>
          </a:p>
          <a:p>
            <a:r>
              <a:rPr lang="en-US" dirty="0" smtClean="0"/>
              <a:t>Contractors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Ultimate buyer</a:t>
            </a:r>
          </a:p>
          <a:p>
            <a:r>
              <a:rPr lang="en-US" dirty="0" smtClean="0"/>
              <a:t>Ultimate user/consumer</a:t>
            </a:r>
          </a:p>
          <a:p>
            <a:r>
              <a:rPr lang="en-US" dirty="0" smtClean="0"/>
              <a:t>Nonuser (bystander)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State-of-the-art – not a complete defense</a:t>
            </a:r>
          </a:p>
          <a:p>
            <a:r>
              <a:rPr lang="en-US" dirty="0" smtClean="0"/>
              <a:t>Compliance with statutes ad regulations – not a conclusive defense</a:t>
            </a:r>
          </a:p>
          <a:p>
            <a:r>
              <a:rPr lang="en-US" dirty="0" smtClean="0"/>
              <a:t>Compliance with product specifications</a:t>
            </a:r>
          </a:p>
          <a:p>
            <a:r>
              <a:rPr lang="en-US" dirty="0" smtClean="0"/>
              <a:t>Open and obvious danger</a:t>
            </a:r>
          </a:p>
          <a:p>
            <a:r>
              <a:rPr lang="en-US" dirty="0" smtClean="0"/>
              <a:t>Plaintiff’s knowledge</a:t>
            </a:r>
          </a:p>
          <a:p>
            <a:r>
              <a:rPr lang="en-US" dirty="0" smtClean="0"/>
              <a:t>Comparative negligence</a:t>
            </a:r>
          </a:p>
          <a:p>
            <a:r>
              <a:rPr lang="en-US" dirty="0" smtClean="0"/>
              <a:t>Assumption of risk</a:t>
            </a:r>
          </a:p>
          <a:p>
            <a:r>
              <a:rPr lang="en-US" dirty="0" smtClean="0"/>
              <a:t>Misuse of product</a:t>
            </a:r>
          </a:p>
          <a:p>
            <a:r>
              <a:rPr lang="en-US" dirty="0" smtClean="0"/>
              <a:t>Alteration of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.k.a. Malpractice, Errors &amp; Omissions</a:t>
            </a:r>
          </a:p>
          <a:p>
            <a:r>
              <a:rPr lang="en-US" dirty="0" smtClean="0"/>
              <a:t>Traditionally only physicians, lawyers, and clergy; has expanded to a wide variety of occupations.</a:t>
            </a:r>
          </a:p>
          <a:p>
            <a:r>
              <a:rPr lang="en-US" dirty="0" smtClean="0"/>
              <a:t>Many contain </a:t>
            </a:r>
            <a:r>
              <a:rPr lang="en-US" b="1" dirty="0" smtClean="0"/>
              <a:t>consent-to-settle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Not every professional error results in liability.  Reasonable errors in judgement are defensible.</a:t>
            </a:r>
          </a:p>
          <a:p>
            <a:r>
              <a:rPr lang="en-US" dirty="0" smtClean="0"/>
              <a:t>Professionals billing themselves as “specialists” are held to a higher standard.</a:t>
            </a:r>
          </a:p>
          <a:p>
            <a:r>
              <a:rPr lang="en-US" dirty="0" smtClean="0"/>
              <a:t>Also in this category: Directors &amp; Officers 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679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Insurance Law, Part II</vt:lpstr>
      <vt:lpstr>Products Liability</vt:lpstr>
      <vt:lpstr>Misrepresentation</vt:lpstr>
      <vt:lpstr>Breach of Warranty</vt:lpstr>
      <vt:lpstr>Strict Liability and Negligence</vt:lpstr>
      <vt:lpstr>Types of Product Defects</vt:lpstr>
      <vt:lpstr>Parties (not the fun kind)</vt:lpstr>
      <vt:lpstr>Defenses</vt:lpstr>
      <vt:lpstr>Professional Liability</vt:lpstr>
      <vt:lpstr>Damages in Tort Suits</vt:lpstr>
      <vt:lpstr>Determining Damages</vt:lpstr>
      <vt:lpstr>Equitable (non-monetary) Remedies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Law</dc:title>
  <dc:creator>gpatashnick</dc:creator>
  <cp:lastModifiedBy>gpatashnick</cp:lastModifiedBy>
  <cp:revision>67</cp:revision>
  <dcterms:created xsi:type="dcterms:W3CDTF">2006-08-16T00:00:00Z</dcterms:created>
  <dcterms:modified xsi:type="dcterms:W3CDTF">2015-04-16T15:57:01Z</dcterms:modified>
</cp:coreProperties>
</file>