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3" r:id="rId6"/>
    <p:sldId id="261" r:id="rId7"/>
    <p:sldId id="264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95" d="100"/>
          <a:sy n="95" d="100"/>
        </p:scale>
        <p:origin x="8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58ED-84BB-4074-B0BD-DB578760DBBB}" type="datetimeFigureOut">
              <a:rPr lang="en-CA" smtClean="0"/>
              <a:t>2015-10-24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5051-9552-43CF-9BEF-151A71BBB6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26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58ED-84BB-4074-B0BD-DB578760DBBB}" type="datetimeFigureOut">
              <a:rPr lang="en-CA" smtClean="0"/>
              <a:t>2015-10-24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5051-9552-43CF-9BEF-151A71BBB6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26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58ED-84BB-4074-B0BD-DB578760DBBB}" type="datetimeFigureOut">
              <a:rPr lang="en-CA" smtClean="0"/>
              <a:t>2015-10-24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5051-9552-43CF-9BEF-151A71BBB6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78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58ED-84BB-4074-B0BD-DB578760DBBB}" type="datetimeFigureOut">
              <a:rPr lang="en-CA" smtClean="0"/>
              <a:t>2015-10-24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5051-9552-43CF-9BEF-151A71BBB6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79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58ED-84BB-4074-B0BD-DB578760DBBB}" type="datetimeFigureOut">
              <a:rPr lang="en-CA" smtClean="0"/>
              <a:t>2015-10-24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5051-9552-43CF-9BEF-151A71BBB6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87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58ED-84BB-4074-B0BD-DB578760DBBB}" type="datetimeFigureOut">
              <a:rPr lang="en-CA" smtClean="0"/>
              <a:t>2015-10-24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5051-9552-43CF-9BEF-151A71BBB6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108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58ED-84BB-4074-B0BD-DB578760DBBB}" type="datetimeFigureOut">
              <a:rPr lang="en-CA" smtClean="0"/>
              <a:t>2015-10-24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5051-9552-43CF-9BEF-151A71BBB6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56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58ED-84BB-4074-B0BD-DB578760DBBB}" type="datetimeFigureOut">
              <a:rPr lang="en-CA" smtClean="0"/>
              <a:t>2015-10-24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5051-9552-43CF-9BEF-151A71BBB6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817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58ED-84BB-4074-B0BD-DB578760DBBB}" type="datetimeFigureOut">
              <a:rPr lang="en-CA" smtClean="0"/>
              <a:t>2015-10-24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5051-9552-43CF-9BEF-151A71BBB6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82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58ED-84BB-4074-B0BD-DB578760DBBB}" type="datetimeFigureOut">
              <a:rPr lang="en-CA" smtClean="0"/>
              <a:t>2015-10-24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5051-9552-43CF-9BEF-151A71BBB6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17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58ED-84BB-4074-B0BD-DB578760DBBB}" type="datetimeFigureOut">
              <a:rPr lang="en-CA" smtClean="0"/>
              <a:t>2015-10-24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5051-9552-43CF-9BEF-151A71BBB6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289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43001"/>
            <a:ext cx="7886700" cy="503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B58ED-84BB-4074-B0BD-DB578760DBBB}" type="datetimeFigureOut">
              <a:rPr lang="en-CA" smtClean="0"/>
              <a:t>2015-10-24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45051-9552-43CF-9BEF-151A71BBB6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21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630" y="2756181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IOTP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Internet of Things and People</a:t>
            </a:r>
            <a:br>
              <a:rPr lang="en-US" dirty="0" smtClean="0"/>
            </a:br>
            <a:r>
              <a:rPr lang="en-US" sz="4400" i="1" dirty="0" err="1" smtClean="0"/>
              <a:t>LoRa</a:t>
            </a:r>
            <a:r>
              <a:rPr lang="en-US" sz="4400" i="1" dirty="0" smtClean="0"/>
              <a:t> / Social Network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Cases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12" y="5526741"/>
            <a:ext cx="6858000" cy="948018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83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738"/>
            <a:ext cx="7886700" cy="777874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3153335" y="1526243"/>
            <a:ext cx="4140600" cy="2104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Platform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9929" y="4013948"/>
            <a:ext cx="3675529" cy="2386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chemeClr val="tx1"/>
                </a:solidFill>
              </a:rPr>
              <a:t>Hotdesk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58334" y="4013949"/>
            <a:ext cx="3608295" cy="2386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FM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341437" y="1959920"/>
            <a:ext cx="1313330" cy="726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Inventory Assets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0644" y="1730015"/>
            <a:ext cx="1257456" cy="874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Collect </a:t>
            </a:r>
            <a:r>
              <a:rPr lang="en-US" sz="1400" dirty="0" smtClean="0">
                <a:solidFill>
                  <a:schemeClr val="tx1"/>
                </a:solidFill>
              </a:rPr>
              <a:t>Social Data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50958" y="2686061"/>
            <a:ext cx="1812405" cy="863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Assess/ Analyze </a:t>
            </a:r>
            <a:r>
              <a:rPr lang="en-US" sz="1400" dirty="0" smtClean="0">
                <a:solidFill>
                  <a:schemeClr val="tx1"/>
                </a:solidFill>
              </a:rPr>
              <a:t>Properties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200089" y="4309781"/>
            <a:ext cx="1370480" cy="642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Visualize Condition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488205" y="4849351"/>
            <a:ext cx="1370480" cy="642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Urgent Repair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32910" y="5625075"/>
            <a:ext cx="1703297" cy="642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Maintenance Planning</a:t>
            </a:r>
          </a:p>
        </p:txBody>
      </p:sp>
      <p:sp>
        <p:nvSpPr>
          <p:cNvPr id="12" name="Oval 11"/>
          <p:cNvSpPr/>
          <p:nvPr/>
        </p:nvSpPr>
        <p:spPr>
          <a:xfrm>
            <a:off x="1021409" y="5147705"/>
            <a:ext cx="1439540" cy="4773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Find Space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6137" y="4433329"/>
            <a:ext cx="1313330" cy="5698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List Space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45499" y="5467909"/>
            <a:ext cx="1313330" cy="6975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Provide Feedback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75870" y="5755341"/>
            <a:ext cx="1373001" cy="505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 Space</a:t>
            </a:r>
          </a:p>
        </p:txBody>
      </p:sp>
      <p:sp>
        <p:nvSpPr>
          <p:cNvPr id="16" name="Oval 15"/>
          <p:cNvSpPr/>
          <p:nvPr/>
        </p:nvSpPr>
        <p:spPr>
          <a:xfrm>
            <a:off x="2576648" y="4666548"/>
            <a:ext cx="1439540" cy="685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Monitor Conditions</a:t>
            </a:r>
            <a:endParaRPr lang="en-CA" sz="14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46120" y="1383542"/>
            <a:ext cx="1313330" cy="837378"/>
            <a:chOff x="364744" y="1387152"/>
            <a:chExt cx="1313330" cy="837378"/>
          </a:xfrm>
        </p:grpSpPr>
        <p:sp>
          <p:nvSpPr>
            <p:cNvPr id="23" name="Smiley Face 22"/>
            <p:cNvSpPr/>
            <p:nvPr/>
          </p:nvSpPr>
          <p:spPr>
            <a:xfrm>
              <a:off x="753308" y="1387152"/>
              <a:ext cx="536202" cy="504264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4744" y="1891416"/>
              <a:ext cx="1313330" cy="3331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Sensors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53299" y="1395974"/>
            <a:ext cx="1313330" cy="837378"/>
            <a:chOff x="364744" y="1387152"/>
            <a:chExt cx="1313330" cy="837378"/>
          </a:xfrm>
        </p:grpSpPr>
        <p:sp>
          <p:nvSpPr>
            <p:cNvPr id="27" name="Smiley Face 26"/>
            <p:cNvSpPr/>
            <p:nvPr/>
          </p:nvSpPr>
          <p:spPr>
            <a:xfrm>
              <a:off x="753308" y="1387152"/>
              <a:ext cx="536202" cy="504264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4744" y="1891416"/>
              <a:ext cx="1313330" cy="3331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BIM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54128" y="2258125"/>
            <a:ext cx="1313330" cy="837378"/>
            <a:chOff x="364744" y="1387152"/>
            <a:chExt cx="1313330" cy="837378"/>
          </a:xfrm>
        </p:grpSpPr>
        <p:sp>
          <p:nvSpPr>
            <p:cNvPr id="30" name="Smiley Face 29"/>
            <p:cNvSpPr/>
            <p:nvPr/>
          </p:nvSpPr>
          <p:spPr>
            <a:xfrm>
              <a:off x="753308" y="1387152"/>
              <a:ext cx="536202" cy="504264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744" y="1891416"/>
              <a:ext cx="1313330" cy="3331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Social Media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028827" y="2734166"/>
            <a:ext cx="1257456" cy="874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Collect </a:t>
            </a:r>
            <a:r>
              <a:rPr lang="en-US" sz="1400" dirty="0" smtClean="0">
                <a:solidFill>
                  <a:schemeClr val="tx1"/>
                </a:solidFill>
              </a:rPr>
              <a:t>Sensor Data</a:t>
            </a:r>
            <a:endParaRPr lang="en-C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Cases-Platform-Inventory Assets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3153335" y="1526242"/>
            <a:ext cx="4222377" cy="4450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Inventory Assets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27272" y="2589119"/>
            <a:ext cx="1313330" cy="726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CRUD Assets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71244" y="2421592"/>
            <a:ext cx="1620373" cy="1061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Import Assets from BIM model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7913594" y="1526242"/>
            <a:ext cx="988358" cy="91827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Select specific components to map to assets</a:t>
            </a:r>
            <a:endParaRPr lang="en-CA" sz="1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1"/>
            <a:endCxn id="18" idx="7"/>
          </p:cNvCxnSpPr>
          <p:nvPr/>
        </p:nvCxnSpPr>
        <p:spPr>
          <a:xfrm flipH="1">
            <a:off x="6654319" y="1985377"/>
            <a:ext cx="1259275" cy="59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271244" y="3746511"/>
            <a:ext cx="1620373" cy="1061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Export Assets to  BIM </a:t>
            </a:r>
            <a:r>
              <a:rPr lang="en-US" sz="1400" dirty="0" smtClean="0">
                <a:solidFill>
                  <a:schemeClr val="tx1"/>
                </a:solidFill>
              </a:rPr>
              <a:t>model</a:t>
            </a:r>
            <a:endParaRPr lang="en-C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8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/>
              <a:t>Cases-Platform-Collect Social Data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1330214" y="1292641"/>
            <a:ext cx="6743548" cy="5186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Collect Social Data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08327" y="1867087"/>
            <a:ext cx="1313330" cy="890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Capture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“Fix this” message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847800" y="1855461"/>
            <a:ext cx="1313330" cy="582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Twitter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88658" y="1726080"/>
            <a:ext cx="1313330" cy="333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&lt;&lt;includes&gt;&gt;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10" idx="2"/>
            <a:endCxn id="6" idx="6"/>
          </p:cNvCxnSpPr>
          <p:nvPr/>
        </p:nvCxnSpPr>
        <p:spPr>
          <a:xfrm rot="10800000" flipV="1">
            <a:off x="2921658" y="2146930"/>
            <a:ext cx="2926143" cy="165251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477347" y="2995676"/>
            <a:ext cx="2009661" cy="890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Capture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“Satisfaction Level” message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08327" y="4123347"/>
            <a:ext cx="2009661" cy="890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Infer satisfaction using SNLP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89487" y="2477030"/>
            <a:ext cx="1313330" cy="890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Other social feeds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21467" y="3149070"/>
            <a:ext cx="1576592" cy="890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Sender Profile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(NOT USED)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341025" y="4090574"/>
            <a:ext cx="2187482" cy="11101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Identification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(Space ID Hashtag)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67611" y="5453757"/>
            <a:ext cx="1660896" cy="890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Property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Identification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720505" y="3415451"/>
            <a:ext cx="1724927" cy="11361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QR code to Pre-defined tweet text</a:t>
            </a:r>
            <a:endParaRPr lang="en-C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/>
              <a:t>Cases-Platform-Collect Sensor Data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1308843" y="1263972"/>
            <a:ext cx="6743548" cy="5186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Collect Sensor Data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810971" y="1855460"/>
            <a:ext cx="1704861" cy="890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Room Temperature data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847800" y="1855460"/>
            <a:ext cx="1313330" cy="890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Sensor data stream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88658" y="1726080"/>
            <a:ext cx="1313330" cy="333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&lt;&lt;includes&gt;&gt;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10" idx="2"/>
            <a:endCxn id="6" idx="6"/>
          </p:cNvCxnSpPr>
          <p:nvPr/>
        </p:nvCxnSpPr>
        <p:spPr>
          <a:xfrm rot="10800000">
            <a:off x="3515832" y="2300555"/>
            <a:ext cx="2331968" cy="12700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048432" y="3021389"/>
            <a:ext cx="1704861" cy="890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Room Temperature data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52006" y="4241771"/>
            <a:ext cx="1704861" cy="890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Space sensor on Janitors Cart</a:t>
            </a:r>
            <a:endParaRPr lang="en-C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Cases-Platform-Assess Properties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1308843" y="1263972"/>
            <a:ext cx="6743548" cy="5186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Assess Properties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512113" y="1739157"/>
            <a:ext cx="2514081" cy="120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Calculate Average Operating Conditions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(temp, humidity, noise)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890348" y="4558160"/>
            <a:ext cx="2432566" cy="11265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Detect System Failure (Sudden Change in Temp or humidity)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233509" y="1683722"/>
            <a:ext cx="2432566" cy="11265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Average User Satisfaction Index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414262" y="3127249"/>
            <a:ext cx="2432566" cy="11265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Collect User Maintenance requests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308456" y="4932198"/>
            <a:ext cx="2432566" cy="11265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Overall Asset Condition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75145" y="3127249"/>
            <a:ext cx="2514081" cy="120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</a:t>
            </a:r>
            <a:r>
              <a:rPr lang="en-US" sz="1400" dirty="0" err="1" smtClean="0">
                <a:solidFill>
                  <a:schemeClr val="tx1"/>
                </a:solidFill>
              </a:rPr>
              <a:t>PropertyCondition</a:t>
            </a:r>
            <a:r>
              <a:rPr lang="en-US" sz="1400" dirty="0" smtClean="0">
                <a:solidFill>
                  <a:schemeClr val="tx1"/>
                </a:solidFill>
              </a:rPr>
              <a:t> Index</a:t>
            </a:r>
            <a:endParaRPr lang="en-C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Cases-Platform-Assess Properties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1308843" y="1263972"/>
            <a:ext cx="6743548" cy="5186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Assess Properties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540323" y="2325281"/>
            <a:ext cx="1313330" cy="890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Detect Water Leak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3496" y="3059128"/>
            <a:ext cx="1620373" cy="1061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Update Current Condition of Asset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57904" y="4341615"/>
            <a:ext cx="1891555" cy="1486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Update Total Operating/ Occupant Hours</a:t>
            </a:r>
          </a:p>
        </p:txBody>
      </p:sp>
      <p:sp>
        <p:nvSpPr>
          <p:cNvPr id="10" name="Oval 9"/>
          <p:cNvSpPr/>
          <p:nvPr/>
        </p:nvSpPr>
        <p:spPr>
          <a:xfrm>
            <a:off x="6267508" y="1892637"/>
            <a:ext cx="1313330" cy="890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Detect Event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88658" y="1726080"/>
            <a:ext cx="1313330" cy="333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&lt;&lt;extends&gt;&gt;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10" idx="2"/>
            <a:endCxn id="6" idx="6"/>
          </p:cNvCxnSpPr>
          <p:nvPr/>
        </p:nvCxnSpPr>
        <p:spPr>
          <a:xfrm rot="10800000" flipV="1">
            <a:off x="2853654" y="2337732"/>
            <a:ext cx="3413855" cy="432644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39705" y="3230135"/>
            <a:ext cx="1655864" cy="890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Detect Window Seal Failure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18" idx="2"/>
            <a:endCxn id="15" idx="6"/>
          </p:cNvCxnSpPr>
          <p:nvPr/>
        </p:nvCxnSpPr>
        <p:spPr>
          <a:xfrm rot="10800000" flipV="1">
            <a:off x="3295570" y="3589726"/>
            <a:ext cx="2797927" cy="85504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66836" y="3260556"/>
            <a:ext cx="1313330" cy="333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&lt;&lt;extends&gt;&gt;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39705" y="4437745"/>
            <a:ext cx="1890304" cy="890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Light Bulb Total Operating Hours 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908501" y="5409494"/>
            <a:ext cx="1890304" cy="890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Room Total Occupant Hours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9" idx="2"/>
            <a:endCxn id="23" idx="6"/>
          </p:cNvCxnSpPr>
          <p:nvPr/>
        </p:nvCxnSpPr>
        <p:spPr>
          <a:xfrm rot="10800000">
            <a:off x="3530010" y="4882840"/>
            <a:ext cx="2427895" cy="202064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3"/>
            <a:endCxn id="24" idx="6"/>
          </p:cNvCxnSpPr>
          <p:nvPr/>
        </p:nvCxnSpPr>
        <p:spPr>
          <a:xfrm rot="5400000">
            <a:off x="4894811" y="4514484"/>
            <a:ext cx="244100" cy="2436111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639705" y="1717892"/>
            <a:ext cx="1655864" cy="890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Detect Average Temperature</a:t>
            </a:r>
            <a:endParaRPr lang="en-C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2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Model-Assets</a:t>
            </a:r>
            <a:endParaRPr lang="en-CA" dirty="0"/>
          </a:p>
        </p:txBody>
      </p:sp>
      <p:sp>
        <p:nvSpPr>
          <p:cNvPr id="20" name="Rectangle 19"/>
          <p:cNvSpPr/>
          <p:nvPr/>
        </p:nvSpPr>
        <p:spPr>
          <a:xfrm>
            <a:off x="2170578" y="1335919"/>
            <a:ext cx="2085416" cy="1954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+mj-lt"/>
              </a:rPr>
              <a:t>Asset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en-US" sz="1100" dirty="0" err="1" smtClean="0">
                <a:solidFill>
                  <a:schemeClr val="tx1"/>
                </a:solidFill>
                <a:latin typeface="+mj-lt"/>
              </a:rPr>
              <a:t>SensorData</a:t>
            </a:r>
            <a:endParaRPr lang="en-US" sz="11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+mj-lt"/>
              </a:rPr>
              <a:t>  -Temperature(time series)</a:t>
            </a:r>
          </a:p>
          <a:p>
            <a:r>
              <a:rPr 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 -Humidity(time series)</a:t>
            </a:r>
          </a:p>
          <a:p>
            <a:r>
              <a:rPr 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 -Sound(time series)</a:t>
            </a:r>
          </a:p>
          <a:p>
            <a:r>
              <a:rPr lang="en-US" sz="1100" dirty="0">
                <a:solidFill>
                  <a:schemeClr val="tx1"/>
                </a:solidFill>
                <a:latin typeface="+mj-lt"/>
              </a:rPr>
              <a:t>  -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Irradiance(time series) </a:t>
            </a:r>
            <a:endParaRPr lang="en-US" sz="11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en-US" sz="1100" dirty="0" err="1" smtClean="0">
                <a:solidFill>
                  <a:schemeClr val="tx1"/>
                </a:solidFill>
                <a:latin typeface="+mj-lt"/>
              </a:rPr>
              <a:t>OperatingConditions</a:t>
            </a:r>
            <a:endParaRPr lang="en-US" sz="11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 -</a:t>
            </a:r>
            <a:r>
              <a:rPr lang="en-US" sz="1100" dirty="0" err="1" smtClean="0">
                <a:solidFill>
                  <a:schemeClr val="tx1"/>
                </a:solidFill>
                <a:latin typeface="+mj-lt"/>
              </a:rPr>
              <a:t>AverageTemperature</a:t>
            </a:r>
            <a:endParaRPr lang="en-US" sz="11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 -</a:t>
            </a:r>
            <a:r>
              <a:rPr lang="en-US" sz="1100" dirty="0" err="1" smtClean="0">
                <a:solidFill>
                  <a:schemeClr val="tx1"/>
                </a:solidFill>
                <a:latin typeface="+mj-lt"/>
              </a:rPr>
              <a:t>AverageHumidity</a:t>
            </a:r>
            <a:endParaRPr lang="en-US" sz="11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 -</a:t>
            </a:r>
            <a:r>
              <a:rPr lang="en-US" sz="1100" dirty="0" err="1" smtClean="0">
                <a:solidFill>
                  <a:schemeClr val="tx1"/>
                </a:solidFill>
                <a:latin typeface="+mj-lt"/>
              </a:rPr>
              <a:t>AverageSound</a:t>
            </a:r>
            <a:endParaRPr lang="en-US" sz="11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 -</a:t>
            </a:r>
            <a:r>
              <a:rPr lang="en-US" sz="1100" smtClean="0">
                <a:solidFill>
                  <a:schemeClr val="tx1"/>
                </a:solidFill>
                <a:latin typeface="+mj-lt"/>
              </a:rPr>
              <a:t>AverageIrradiance</a:t>
            </a:r>
            <a:endParaRPr lang="en-US" sz="11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7018" y="3695701"/>
            <a:ext cx="1920018" cy="3139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 smtClean="0">
                <a:solidFill>
                  <a:schemeClr val="tx1"/>
                </a:solidFill>
                <a:latin typeface="+mj-lt"/>
              </a:rPr>
              <a:t>WorkSpace</a:t>
            </a:r>
            <a:endParaRPr lang="en-US" sz="11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+mj-lt"/>
              </a:rPr>
              <a:t>-Environmental: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-</a:t>
            </a:r>
            <a:r>
              <a:rPr lang="en-US" sz="1100" dirty="0">
                <a:solidFill>
                  <a:schemeClr val="tx1"/>
                </a:solidFill>
              </a:rPr>
              <a:t>N</a:t>
            </a:r>
            <a:r>
              <a:rPr lang="en-US" sz="1100" dirty="0" smtClean="0">
                <a:solidFill>
                  <a:schemeClr val="tx1"/>
                </a:solidFill>
              </a:rPr>
              <a:t>oise </a:t>
            </a:r>
            <a:r>
              <a:rPr lang="en-US" sz="1100" dirty="0">
                <a:solidFill>
                  <a:schemeClr val="tx1"/>
                </a:solidFill>
              </a:rPr>
              <a:t>level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-</a:t>
            </a:r>
            <a:r>
              <a:rPr lang="en-US" sz="1100" dirty="0">
                <a:solidFill>
                  <a:schemeClr val="tx1"/>
                </a:solidFill>
              </a:rPr>
              <a:t>T</a:t>
            </a:r>
            <a:r>
              <a:rPr lang="en-US" sz="1100" dirty="0" smtClean="0">
                <a:solidFill>
                  <a:schemeClr val="tx1"/>
                </a:solidFill>
              </a:rPr>
              <a:t>emperature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  -</a:t>
            </a:r>
            <a:r>
              <a:rPr lang="en-US" sz="1100" dirty="0">
                <a:solidFill>
                  <a:schemeClr val="tx1"/>
                </a:solidFill>
              </a:rPr>
              <a:t>H</a:t>
            </a:r>
            <a:r>
              <a:rPr lang="en-US" sz="1100" dirty="0" smtClean="0">
                <a:solidFill>
                  <a:schemeClr val="tx1"/>
                </a:solidFill>
              </a:rPr>
              <a:t>umidity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+mj-lt"/>
              </a:rPr>
              <a:t>  -Light Intensity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+mj-lt"/>
              </a:rPr>
              <a:t>  -Light Type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+mj-lt"/>
              </a:rPr>
              <a:t>-Features</a:t>
            </a:r>
          </a:p>
          <a:p>
            <a:r>
              <a:rPr 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 - </a:t>
            </a:r>
            <a:r>
              <a:rPr lang="en-US" sz="1100" dirty="0" err="1" smtClean="0">
                <a:solidFill>
                  <a:schemeClr val="tx1"/>
                </a:solidFill>
                <a:latin typeface="+mj-lt"/>
              </a:rPr>
              <a:t>TotalArea</a:t>
            </a:r>
            <a:endParaRPr lang="en-US" sz="11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 -</a:t>
            </a:r>
            <a:r>
              <a:rPr lang="en-US" sz="1100" dirty="0" err="1" smtClean="0">
                <a:solidFill>
                  <a:schemeClr val="tx1"/>
                </a:solidFill>
                <a:latin typeface="+mj-lt"/>
              </a:rPr>
              <a:t>Workarea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(desk size)</a:t>
            </a:r>
          </a:p>
          <a:p>
            <a:r>
              <a:rPr 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 - Chair type</a:t>
            </a:r>
          </a:p>
          <a:p>
            <a:r>
              <a:rPr 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 - Coffee</a:t>
            </a:r>
          </a:p>
          <a:p>
            <a:r>
              <a:rPr lang="en-US" sz="11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- Repro (printer/copier)</a:t>
            </a:r>
          </a:p>
          <a:p>
            <a:r>
              <a:rPr 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 - Monitor</a:t>
            </a:r>
          </a:p>
          <a:p>
            <a:r>
              <a:rPr 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 - </a:t>
            </a:r>
            <a:r>
              <a:rPr lang="en-US" sz="1100" dirty="0" err="1" smtClean="0">
                <a:solidFill>
                  <a:schemeClr val="tx1"/>
                </a:solidFill>
                <a:latin typeface="+mj-lt"/>
              </a:rPr>
              <a:t>Wifi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 quality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+mj-lt"/>
              </a:rPr>
              <a:t>Social</a:t>
            </a:r>
          </a:p>
          <a:p>
            <a:r>
              <a:rPr 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 - User Satisfaction Rating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+mj-lt"/>
              </a:rPr>
              <a:t>  - Class (star rating)</a:t>
            </a:r>
            <a:endParaRPr lang="en-CA" sz="1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" name="Elbow Connector 4"/>
          <p:cNvCxnSpPr>
            <a:stCxn id="20" idx="2"/>
            <a:endCxn id="9" idx="0"/>
          </p:cNvCxnSpPr>
          <p:nvPr/>
        </p:nvCxnSpPr>
        <p:spPr>
          <a:xfrm rot="5400000">
            <a:off x="2167457" y="2649871"/>
            <a:ext cx="405401" cy="1686259"/>
          </a:xfrm>
          <a:prstGeom prst="bentConnector3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12490" y="1335920"/>
            <a:ext cx="1622612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 smtClean="0">
                <a:solidFill>
                  <a:schemeClr val="tx1"/>
                </a:solidFill>
                <a:latin typeface="+mj-lt"/>
              </a:rPr>
              <a:t>IfcAsset</a:t>
            </a:r>
            <a:endParaRPr lang="en-US" sz="1100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Elbow Connector 14"/>
          <p:cNvCxnSpPr>
            <a:stCxn id="20" idx="3"/>
            <a:endCxn id="14" idx="1"/>
          </p:cNvCxnSpPr>
          <p:nvPr/>
        </p:nvCxnSpPr>
        <p:spPr>
          <a:xfrm flipV="1">
            <a:off x="4255994" y="1466725"/>
            <a:ext cx="1556496" cy="846385"/>
          </a:xfrm>
          <a:prstGeom prst="bentConnector3">
            <a:avLst/>
          </a:prstGeom>
          <a:ln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01363" y="1539226"/>
            <a:ext cx="1313330" cy="333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0..1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03692" y="1169362"/>
            <a:ext cx="1313330" cy="333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  <a:r>
              <a:rPr lang="en-US" sz="1400" dirty="0" smtClean="0">
                <a:solidFill>
                  <a:schemeClr val="tx1"/>
                </a:solidFill>
              </a:rPr>
              <a:t>..1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29199" y="3695701"/>
            <a:ext cx="2790265" cy="600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+mj-lt"/>
              </a:rPr>
              <a:t>FM Asset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en-US" sz="1100" dirty="0" err="1" smtClean="0">
                <a:solidFill>
                  <a:schemeClr val="tx1"/>
                </a:solidFill>
                <a:latin typeface="+mj-lt"/>
              </a:rPr>
              <a:t>OverallConditionIndex</a:t>
            </a:r>
            <a:endParaRPr lang="en-US" sz="1100" dirty="0" smtClean="0">
              <a:solidFill>
                <a:schemeClr val="tx1"/>
              </a:solidFill>
              <a:latin typeface="+mj-lt"/>
            </a:endParaRPr>
          </a:p>
          <a:p>
            <a:endParaRPr lang="en-CA" sz="1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Elbow Connector 29"/>
          <p:cNvCxnSpPr>
            <a:stCxn id="20" idx="2"/>
            <a:endCxn id="29" idx="0"/>
          </p:cNvCxnSpPr>
          <p:nvPr/>
        </p:nvCxnSpPr>
        <p:spPr>
          <a:xfrm rot="16200000" flipH="1">
            <a:off x="4616109" y="1887477"/>
            <a:ext cx="405401" cy="3211046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41487" y="4743716"/>
            <a:ext cx="1959129" cy="433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 smtClean="0">
                <a:solidFill>
                  <a:schemeClr val="tx1"/>
                </a:solidFill>
                <a:latin typeface="+mj-lt"/>
              </a:rPr>
              <a:t>IfcSpace</a:t>
            </a:r>
            <a:endParaRPr lang="en-US" sz="1100" dirty="0" smtClean="0">
              <a:solidFill>
                <a:schemeClr val="tx1"/>
              </a:solidFill>
              <a:latin typeface="+mj-lt"/>
            </a:endParaRPr>
          </a:p>
          <a:p>
            <a:endParaRPr lang="en-CA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29199" y="4743716"/>
            <a:ext cx="1760433" cy="433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 smtClean="0">
                <a:solidFill>
                  <a:schemeClr val="tx1"/>
                </a:solidFill>
                <a:latin typeface="+mj-lt"/>
              </a:rPr>
              <a:t>WaterPipe</a:t>
            </a:r>
            <a:endParaRPr lang="en-US" sz="1100" dirty="0" smtClean="0">
              <a:solidFill>
                <a:schemeClr val="tx1"/>
              </a:solidFill>
              <a:latin typeface="+mj-lt"/>
            </a:endParaRPr>
          </a:p>
          <a:p>
            <a:endParaRPr lang="en-CA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68766" y="5455980"/>
            <a:ext cx="1760433" cy="433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 smtClean="0">
                <a:solidFill>
                  <a:schemeClr val="tx1"/>
                </a:solidFill>
                <a:latin typeface="+mj-lt"/>
              </a:rPr>
              <a:t>LightBulb</a:t>
            </a:r>
            <a:endParaRPr lang="en-US" sz="1100" dirty="0" smtClean="0">
              <a:solidFill>
                <a:schemeClr val="tx1"/>
              </a:solidFill>
              <a:latin typeface="+mj-lt"/>
            </a:endParaRPr>
          </a:p>
          <a:p>
            <a:endParaRPr lang="en-CA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14693" y="5455980"/>
            <a:ext cx="1760433" cy="433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+mj-lt"/>
              </a:rPr>
              <a:t>Windows</a:t>
            </a:r>
            <a:endParaRPr lang="en-US" sz="1100" dirty="0" smtClean="0">
              <a:solidFill>
                <a:schemeClr val="tx1"/>
              </a:solidFill>
              <a:latin typeface="+mj-lt"/>
            </a:endParaRPr>
          </a:p>
          <a:p>
            <a:endParaRPr lang="en-CA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062373" y="5455980"/>
            <a:ext cx="1329237" cy="433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+mj-lt"/>
              </a:rPr>
              <a:t>Roof</a:t>
            </a:r>
            <a:endParaRPr lang="en-US" sz="1100" dirty="0" smtClean="0">
              <a:solidFill>
                <a:schemeClr val="tx1"/>
              </a:solidFill>
              <a:latin typeface="+mj-lt"/>
            </a:endParaRPr>
          </a:p>
          <a:p>
            <a:endParaRPr lang="en-CA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72840" y="6065581"/>
            <a:ext cx="1534331" cy="76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+mj-lt"/>
              </a:rPr>
              <a:t>Wall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+mj-lt"/>
              </a:rPr>
              <a:t>-Humidity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en-US" sz="1100" dirty="0" err="1" smtClean="0">
                <a:solidFill>
                  <a:schemeClr val="tx1"/>
                </a:solidFill>
                <a:latin typeface="+mj-lt"/>
              </a:rPr>
              <a:t>ThermalPerformance</a:t>
            </a:r>
            <a:endParaRPr lang="en-US" sz="1100" dirty="0" smtClean="0">
              <a:solidFill>
                <a:schemeClr val="tx1"/>
              </a:solidFill>
              <a:latin typeface="+mj-lt"/>
            </a:endParaRPr>
          </a:p>
          <a:p>
            <a:endParaRPr lang="en-CA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47410" y="6103799"/>
            <a:ext cx="1535083" cy="600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+mj-lt"/>
              </a:rPr>
              <a:t>Maybe something about total energy??</a:t>
            </a:r>
            <a:endParaRPr lang="en-US" sz="1100" dirty="0" smtClean="0">
              <a:solidFill>
                <a:schemeClr val="tx1"/>
              </a:solidFill>
              <a:latin typeface="+mj-lt"/>
            </a:endParaRPr>
          </a:p>
          <a:p>
            <a:endParaRPr lang="en-CA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93038" y="6320644"/>
            <a:ext cx="1535083" cy="433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+mj-lt"/>
              </a:rPr>
              <a:t>Doors</a:t>
            </a:r>
            <a:endParaRPr lang="en-US" sz="1100" dirty="0" smtClean="0">
              <a:solidFill>
                <a:schemeClr val="tx1"/>
              </a:solidFill>
              <a:latin typeface="+mj-lt"/>
            </a:endParaRPr>
          </a:p>
          <a:p>
            <a:endParaRPr lang="en-CA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03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355</Words>
  <Application>Microsoft Office PowerPoint</Application>
  <PresentationFormat>On-screen Show (4:3)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IOTP Internet of Things and People LoRa / Social Network  Use Cases</vt:lpstr>
      <vt:lpstr>Use Cases</vt:lpstr>
      <vt:lpstr>Use Cases-Platform-Inventory Assets</vt:lpstr>
      <vt:lpstr>Use Cases-Platform-Collect Social Data</vt:lpstr>
      <vt:lpstr>Use Cases-Platform-Collect Sensor Data</vt:lpstr>
      <vt:lpstr>Use Cases-Platform-Assess Properties</vt:lpstr>
      <vt:lpstr>Use Cases-Platform-Assess Properties</vt:lpstr>
      <vt:lpstr>Data Model-Assets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</dc:title>
  <dc:creator>Thomas Froese</dc:creator>
  <cp:lastModifiedBy>Thomas Froese</cp:lastModifiedBy>
  <cp:revision>36</cp:revision>
  <dcterms:created xsi:type="dcterms:W3CDTF">2015-10-24T10:28:53Z</dcterms:created>
  <dcterms:modified xsi:type="dcterms:W3CDTF">2015-10-24T16:34:10Z</dcterms:modified>
</cp:coreProperties>
</file>