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8" r:id="rId9"/>
    <p:sldId id="269" r:id="rId10"/>
    <p:sldId id="270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0"/>
    <p:restoredTop sz="94635"/>
  </p:normalViewPr>
  <p:slideViewPr>
    <p:cSldViewPr snapToGrid="0" snapToObjects="1">
      <p:cViewPr varScale="1">
        <p:scale>
          <a:sx n="102" d="100"/>
          <a:sy n="102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048E4-2C8A-4E8B-8E19-DD5AB8E358B2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01A6EC-D7C5-426C-96E4-F9DB8E0AEB47}">
      <dgm:prSet/>
      <dgm:spPr/>
      <dgm:t>
        <a:bodyPr/>
        <a:lstStyle/>
        <a:p>
          <a:r>
            <a:rPr lang="en-US"/>
            <a:t>Large amounts of data</a:t>
          </a:r>
        </a:p>
      </dgm:t>
    </dgm:pt>
    <dgm:pt modelId="{3D0421F0-A7B9-43A6-8551-A0ADFCC7FC2F}" type="parTrans" cxnId="{A4B4DC11-ABC5-4F35-BB8A-2B4048391B17}">
      <dgm:prSet/>
      <dgm:spPr/>
      <dgm:t>
        <a:bodyPr/>
        <a:lstStyle/>
        <a:p>
          <a:endParaRPr lang="en-US"/>
        </a:p>
      </dgm:t>
    </dgm:pt>
    <dgm:pt modelId="{46F14C9B-F0CC-4A2A-AB4A-EF4106D91F5B}" type="sibTrans" cxnId="{A4B4DC11-ABC5-4F35-BB8A-2B4048391B17}">
      <dgm:prSet/>
      <dgm:spPr/>
      <dgm:t>
        <a:bodyPr/>
        <a:lstStyle/>
        <a:p>
          <a:endParaRPr lang="en-US"/>
        </a:p>
      </dgm:t>
    </dgm:pt>
    <dgm:pt modelId="{9442082B-B1F5-46C5-8613-9D19AF3C9A80}">
      <dgm:prSet/>
      <dgm:spPr/>
      <dgm:t>
        <a:bodyPr/>
        <a:lstStyle/>
        <a:p>
          <a:r>
            <a:rPr lang="en-US"/>
            <a:t>Access to more computational resources</a:t>
          </a:r>
        </a:p>
      </dgm:t>
    </dgm:pt>
    <dgm:pt modelId="{B3EC4C55-7A93-4361-B25C-653951524D32}" type="parTrans" cxnId="{F728FFCC-0C6A-49D0-92D4-2E97A29DC78F}">
      <dgm:prSet/>
      <dgm:spPr/>
      <dgm:t>
        <a:bodyPr/>
        <a:lstStyle/>
        <a:p>
          <a:endParaRPr lang="en-US"/>
        </a:p>
      </dgm:t>
    </dgm:pt>
    <dgm:pt modelId="{92F5EA10-1ECA-41FC-8F3E-18144639563C}" type="sibTrans" cxnId="{F728FFCC-0C6A-49D0-92D4-2E97A29DC78F}">
      <dgm:prSet/>
      <dgm:spPr/>
      <dgm:t>
        <a:bodyPr/>
        <a:lstStyle/>
        <a:p>
          <a:endParaRPr lang="en-US"/>
        </a:p>
      </dgm:t>
    </dgm:pt>
    <dgm:pt modelId="{D00438B8-C0C3-ED47-B753-1546BC56BA7E}" type="pres">
      <dgm:prSet presAssocID="{5E8048E4-2C8A-4E8B-8E19-DD5AB8E358B2}" presName="diagram" presStyleCnt="0">
        <dgm:presLayoutVars>
          <dgm:dir/>
          <dgm:resizeHandles val="exact"/>
        </dgm:presLayoutVars>
      </dgm:prSet>
      <dgm:spPr/>
    </dgm:pt>
    <dgm:pt modelId="{62F725C2-653E-F845-B492-DD9496915301}" type="pres">
      <dgm:prSet presAssocID="{3D01A6EC-D7C5-426C-96E4-F9DB8E0AEB47}" presName="node" presStyleLbl="node1" presStyleIdx="0" presStyleCnt="2">
        <dgm:presLayoutVars>
          <dgm:bulletEnabled val="1"/>
        </dgm:presLayoutVars>
      </dgm:prSet>
      <dgm:spPr/>
    </dgm:pt>
    <dgm:pt modelId="{CC897B46-3D40-8240-933D-5A5C57C2A8F9}" type="pres">
      <dgm:prSet presAssocID="{46F14C9B-F0CC-4A2A-AB4A-EF4106D91F5B}" presName="sibTrans" presStyleCnt="0"/>
      <dgm:spPr/>
    </dgm:pt>
    <dgm:pt modelId="{0AE12D9C-5269-8C47-AE0A-74C98369204D}" type="pres">
      <dgm:prSet presAssocID="{9442082B-B1F5-46C5-8613-9D19AF3C9A80}" presName="node" presStyleLbl="node1" presStyleIdx="1" presStyleCnt="2">
        <dgm:presLayoutVars>
          <dgm:bulletEnabled val="1"/>
        </dgm:presLayoutVars>
      </dgm:prSet>
      <dgm:spPr/>
    </dgm:pt>
  </dgm:ptLst>
  <dgm:cxnLst>
    <dgm:cxn modelId="{A4B4DC11-ABC5-4F35-BB8A-2B4048391B17}" srcId="{5E8048E4-2C8A-4E8B-8E19-DD5AB8E358B2}" destId="{3D01A6EC-D7C5-426C-96E4-F9DB8E0AEB47}" srcOrd="0" destOrd="0" parTransId="{3D0421F0-A7B9-43A6-8551-A0ADFCC7FC2F}" sibTransId="{46F14C9B-F0CC-4A2A-AB4A-EF4106D91F5B}"/>
    <dgm:cxn modelId="{7942143E-7E90-074B-B652-39ACC4C06572}" type="presOf" srcId="{3D01A6EC-D7C5-426C-96E4-F9DB8E0AEB47}" destId="{62F725C2-653E-F845-B492-DD9496915301}" srcOrd="0" destOrd="0" presId="urn:microsoft.com/office/officeart/2005/8/layout/default"/>
    <dgm:cxn modelId="{EED4D250-D2F6-0149-8671-92FD330AC726}" type="presOf" srcId="{9442082B-B1F5-46C5-8613-9D19AF3C9A80}" destId="{0AE12D9C-5269-8C47-AE0A-74C98369204D}" srcOrd="0" destOrd="0" presId="urn:microsoft.com/office/officeart/2005/8/layout/default"/>
    <dgm:cxn modelId="{F728FFCC-0C6A-49D0-92D4-2E97A29DC78F}" srcId="{5E8048E4-2C8A-4E8B-8E19-DD5AB8E358B2}" destId="{9442082B-B1F5-46C5-8613-9D19AF3C9A80}" srcOrd="1" destOrd="0" parTransId="{B3EC4C55-7A93-4361-B25C-653951524D32}" sibTransId="{92F5EA10-1ECA-41FC-8F3E-18144639563C}"/>
    <dgm:cxn modelId="{520AAFF2-BF67-B248-8E1A-0D662CB19E36}" type="presOf" srcId="{5E8048E4-2C8A-4E8B-8E19-DD5AB8E358B2}" destId="{D00438B8-C0C3-ED47-B753-1546BC56BA7E}" srcOrd="0" destOrd="0" presId="urn:microsoft.com/office/officeart/2005/8/layout/default"/>
    <dgm:cxn modelId="{D4662C59-38F2-C349-81E4-950502E85768}" type="presParOf" srcId="{D00438B8-C0C3-ED47-B753-1546BC56BA7E}" destId="{62F725C2-653E-F845-B492-DD9496915301}" srcOrd="0" destOrd="0" presId="urn:microsoft.com/office/officeart/2005/8/layout/default"/>
    <dgm:cxn modelId="{7BF5080E-D3E0-0F4D-9E30-D82F2AE723D6}" type="presParOf" srcId="{D00438B8-C0C3-ED47-B753-1546BC56BA7E}" destId="{CC897B46-3D40-8240-933D-5A5C57C2A8F9}" srcOrd="1" destOrd="0" presId="urn:microsoft.com/office/officeart/2005/8/layout/default"/>
    <dgm:cxn modelId="{F0C75CAD-964C-DD44-A14A-D8FEA4E5338B}" type="presParOf" srcId="{D00438B8-C0C3-ED47-B753-1546BC56BA7E}" destId="{0AE12D9C-5269-8C47-AE0A-74C98369204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7FD331-00F0-49AF-A92A-3A63EBB44E0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3973D8-1C03-464A-B480-0A8333B99936}">
      <dgm:prSet/>
      <dgm:spPr/>
      <dgm:t>
        <a:bodyPr/>
        <a:lstStyle/>
        <a:p>
          <a:r>
            <a:rPr lang="en-US" dirty="0"/>
            <a:t>Dropped nulls in Case Number, Location Description, District</a:t>
          </a:r>
        </a:p>
      </dgm:t>
    </dgm:pt>
    <dgm:pt modelId="{325BEB3F-1415-4E0A-B5FF-6883A271A162}" type="parTrans" cxnId="{7C3D80B5-853E-4570-9E3C-8508FA658B0A}">
      <dgm:prSet/>
      <dgm:spPr/>
      <dgm:t>
        <a:bodyPr/>
        <a:lstStyle/>
        <a:p>
          <a:endParaRPr lang="en-US"/>
        </a:p>
      </dgm:t>
    </dgm:pt>
    <dgm:pt modelId="{8B605F5E-C8D1-4F7B-992B-D5926D9ACEDD}" type="sibTrans" cxnId="{7C3D80B5-853E-4570-9E3C-8508FA658B0A}">
      <dgm:prSet/>
      <dgm:spPr/>
      <dgm:t>
        <a:bodyPr/>
        <a:lstStyle/>
        <a:p>
          <a:endParaRPr lang="en-US"/>
        </a:p>
      </dgm:t>
    </dgm:pt>
    <dgm:pt modelId="{2FE1E2E9-A0FB-4778-9844-482A8D5DE091}">
      <dgm:prSet/>
      <dgm:spPr/>
      <dgm:t>
        <a:bodyPr/>
        <a:lstStyle/>
        <a:p>
          <a:r>
            <a:rPr lang="en-US"/>
            <a:t>Dropped all rows where Primary Type appears less than 100 times</a:t>
          </a:r>
        </a:p>
      </dgm:t>
    </dgm:pt>
    <dgm:pt modelId="{113163DC-F58A-468F-B839-A87B571A276A}" type="parTrans" cxnId="{410A4C04-5CD6-4C43-A852-895B0D12F416}">
      <dgm:prSet/>
      <dgm:spPr/>
      <dgm:t>
        <a:bodyPr/>
        <a:lstStyle/>
        <a:p>
          <a:endParaRPr lang="en-US"/>
        </a:p>
      </dgm:t>
    </dgm:pt>
    <dgm:pt modelId="{40304C12-41CE-4518-B141-837334E99761}" type="sibTrans" cxnId="{410A4C04-5CD6-4C43-A852-895B0D12F416}">
      <dgm:prSet/>
      <dgm:spPr/>
      <dgm:t>
        <a:bodyPr/>
        <a:lstStyle/>
        <a:p>
          <a:endParaRPr lang="en-US"/>
        </a:p>
      </dgm:t>
    </dgm:pt>
    <dgm:pt modelId="{595F93CD-50BE-4E3B-BDCA-8C0B285D4C84}">
      <dgm:prSet/>
      <dgm:spPr/>
      <dgm:t>
        <a:bodyPr/>
        <a:lstStyle/>
        <a:p>
          <a:r>
            <a:rPr lang="en-US"/>
            <a:t>Aggregated Primary Type, Description, Location Description, and Domestic into a single column for NLP analysis</a:t>
          </a:r>
        </a:p>
      </dgm:t>
    </dgm:pt>
    <dgm:pt modelId="{8F44AF5A-DA89-41A1-B383-83B9DDF94CDB}" type="parTrans" cxnId="{913D8480-F1A2-4365-BEAA-1B241A1FCC29}">
      <dgm:prSet/>
      <dgm:spPr/>
      <dgm:t>
        <a:bodyPr/>
        <a:lstStyle/>
        <a:p>
          <a:endParaRPr lang="en-US"/>
        </a:p>
      </dgm:t>
    </dgm:pt>
    <dgm:pt modelId="{BC727B96-D8EB-44CC-820B-0D383B2C276B}" type="sibTrans" cxnId="{913D8480-F1A2-4365-BEAA-1B241A1FCC29}">
      <dgm:prSet/>
      <dgm:spPr/>
      <dgm:t>
        <a:bodyPr/>
        <a:lstStyle/>
        <a:p>
          <a:endParaRPr lang="en-US"/>
        </a:p>
      </dgm:t>
    </dgm:pt>
    <dgm:pt modelId="{B53A7AE1-64FD-0F4D-A97A-04F517E16964}" type="pres">
      <dgm:prSet presAssocID="{FE7FD331-00F0-49AF-A92A-3A63EBB44E0E}" presName="linear" presStyleCnt="0">
        <dgm:presLayoutVars>
          <dgm:animLvl val="lvl"/>
          <dgm:resizeHandles val="exact"/>
        </dgm:presLayoutVars>
      </dgm:prSet>
      <dgm:spPr/>
    </dgm:pt>
    <dgm:pt modelId="{0BDF5EB7-E029-574E-B073-CD89FCFE0CC1}" type="pres">
      <dgm:prSet presAssocID="{A53973D8-1C03-464A-B480-0A8333B999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1BA1B0-22B4-C947-B24B-3778C98C6D90}" type="pres">
      <dgm:prSet presAssocID="{8B605F5E-C8D1-4F7B-992B-D5926D9ACEDD}" presName="spacer" presStyleCnt="0"/>
      <dgm:spPr/>
    </dgm:pt>
    <dgm:pt modelId="{ABB3E27A-01A6-5E46-B006-C1DB6C33F744}" type="pres">
      <dgm:prSet presAssocID="{2FE1E2E9-A0FB-4778-9844-482A8D5DE0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4B6EF5-9171-CB40-B432-79412DECD778}" type="pres">
      <dgm:prSet presAssocID="{40304C12-41CE-4518-B141-837334E99761}" presName="spacer" presStyleCnt="0"/>
      <dgm:spPr/>
    </dgm:pt>
    <dgm:pt modelId="{88165830-5003-9047-9D25-E819A2CA6320}" type="pres">
      <dgm:prSet presAssocID="{595F93CD-50BE-4E3B-BDCA-8C0B285D4C8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0A4C04-5CD6-4C43-A852-895B0D12F416}" srcId="{FE7FD331-00F0-49AF-A92A-3A63EBB44E0E}" destId="{2FE1E2E9-A0FB-4778-9844-482A8D5DE091}" srcOrd="1" destOrd="0" parTransId="{113163DC-F58A-468F-B839-A87B571A276A}" sibTransId="{40304C12-41CE-4518-B141-837334E99761}"/>
    <dgm:cxn modelId="{85D2B612-A61D-A445-BECE-2138326432B0}" type="presOf" srcId="{A53973D8-1C03-464A-B480-0A8333B99936}" destId="{0BDF5EB7-E029-574E-B073-CD89FCFE0CC1}" srcOrd="0" destOrd="0" presId="urn:microsoft.com/office/officeart/2005/8/layout/vList2"/>
    <dgm:cxn modelId="{913D8480-F1A2-4365-BEAA-1B241A1FCC29}" srcId="{FE7FD331-00F0-49AF-A92A-3A63EBB44E0E}" destId="{595F93CD-50BE-4E3B-BDCA-8C0B285D4C84}" srcOrd="2" destOrd="0" parTransId="{8F44AF5A-DA89-41A1-B383-83B9DDF94CDB}" sibTransId="{BC727B96-D8EB-44CC-820B-0D383B2C276B}"/>
    <dgm:cxn modelId="{9757459E-E120-3645-9374-5974A31214F0}" type="presOf" srcId="{FE7FD331-00F0-49AF-A92A-3A63EBB44E0E}" destId="{B53A7AE1-64FD-0F4D-A97A-04F517E16964}" srcOrd="0" destOrd="0" presId="urn:microsoft.com/office/officeart/2005/8/layout/vList2"/>
    <dgm:cxn modelId="{550DA5A3-602B-2545-83E8-487452B63764}" type="presOf" srcId="{2FE1E2E9-A0FB-4778-9844-482A8D5DE091}" destId="{ABB3E27A-01A6-5E46-B006-C1DB6C33F744}" srcOrd="0" destOrd="0" presId="urn:microsoft.com/office/officeart/2005/8/layout/vList2"/>
    <dgm:cxn modelId="{7C3D80B5-853E-4570-9E3C-8508FA658B0A}" srcId="{FE7FD331-00F0-49AF-A92A-3A63EBB44E0E}" destId="{A53973D8-1C03-464A-B480-0A8333B99936}" srcOrd="0" destOrd="0" parTransId="{325BEB3F-1415-4E0A-B5FF-6883A271A162}" sibTransId="{8B605F5E-C8D1-4F7B-992B-D5926D9ACEDD}"/>
    <dgm:cxn modelId="{704FDDF4-B5A1-9D4E-AD23-5FC8627E7548}" type="presOf" srcId="{595F93CD-50BE-4E3B-BDCA-8C0B285D4C84}" destId="{88165830-5003-9047-9D25-E819A2CA6320}" srcOrd="0" destOrd="0" presId="urn:microsoft.com/office/officeart/2005/8/layout/vList2"/>
    <dgm:cxn modelId="{E022E932-1B8D-2540-864D-8DF380A7946E}" type="presParOf" srcId="{B53A7AE1-64FD-0F4D-A97A-04F517E16964}" destId="{0BDF5EB7-E029-574E-B073-CD89FCFE0CC1}" srcOrd="0" destOrd="0" presId="urn:microsoft.com/office/officeart/2005/8/layout/vList2"/>
    <dgm:cxn modelId="{F4604667-C9EE-934B-8455-1448C10DA196}" type="presParOf" srcId="{B53A7AE1-64FD-0F4D-A97A-04F517E16964}" destId="{9B1BA1B0-22B4-C947-B24B-3778C98C6D90}" srcOrd="1" destOrd="0" presId="urn:microsoft.com/office/officeart/2005/8/layout/vList2"/>
    <dgm:cxn modelId="{E7A7276D-376D-FA4F-BA8C-315A56A6E347}" type="presParOf" srcId="{B53A7AE1-64FD-0F4D-A97A-04F517E16964}" destId="{ABB3E27A-01A6-5E46-B006-C1DB6C33F744}" srcOrd="2" destOrd="0" presId="urn:microsoft.com/office/officeart/2005/8/layout/vList2"/>
    <dgm:cxn modelId="{1B16E9B8-CE39-AE4E-8401-6E3F197EADF2}" type="presParOf" srcId="{B53A7AE1-64FD-0F4D-A97A-04F517E16964}" destId="{4D4B6EF5-9171-CB40-B432-79412DECD778}" srcOrd="3" destOrd="0" presId="urn:microsoft.com/office/officeart/2005/8/layout/vList2"/>
    <dgm:cxn modelId="{D55CA908-B1BA-C647-98E4-1290175C07DF}" type="presParOf" srcId="{B53A7AE1-64FD-0F4D-A97A-04F517E16964}" destId="{88165830-5003-9047-9D25-E819A2CA63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7FD331-00F0-49AF-A92A-3A63EBB44E0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3973D8-1C03-464A-B480-0A8333B99936}">
      <dgm:prSet/>
      <dgm:spPr/>
      <dgm:t>
        <a:bodyPr/>
        <a:lstStyle/>
        <a:p>
          <a:r>
            <a:rPr lang="en-US" dirty="0"/>
            <a:t>More location-based analysis</a:t>
          </a:r>
        </a:p>
      </dgm:t>
    </dgm:pt>
    <dgm:pt modelId="{325BEB3F-1415-4E0A-B5FF-6883A271A162}" type="parTrans" cxnId="{7C3D80B5-853E-4570-9E3C-8508FA658B0A}">
      <dgm:prSet/>
      <dgm:spPr/>
      <dgm:t>
        <a:bodyPr/>
        <a:lstStyle/>
        <a:p>
          <a:endParaRPr lang="en-US"/>
        </a:p>
      </dgm:t>
    </dgm:pt>
    <dgm:pt modelId="{8B605F5E-C8D1-4F7B-992B-D5926D9ACEDD}" type="sibTrans" cxnId="{7C3D80B5-853E-4570-9E3C-8508FA658B0A}">
      <dgm:prSet/>
      <dgm:spPr/>
      <dgm:t>
        <a:bodyPr/>
        <a:lstStyle/>
        <a:p>
          <a:endParaRPr lang="en-US"/>
        </a:p>
      </dgm:t>
    </dgm:pt>
    <dgm:pt modelId="{2FE1E2E9-A0FB-4778-9844-482A8D5DE091}">
      <dgm:prSet/>
      <dgm:spPr/>
      <dgm:t>
        <a:bodyPr/>
        <a:lstStyle/>
        <a:p>
          <a:r>
            <a:rPr lang="en-US" dirty="0"/>
            <a:t>Different classification models (SVM, K-Nearest Neighbors, etc.)</a:t>
          </a:r>
        </a:p>
      </dgm:t>
    </dgm:pt>
    <dgm:pt modelId="{113163DC-F58A-468F-B839-A87B571A276A}" type="parTrans" cxnId="{410A4C04-5CD6-4C43-A852-895B0D12F416}">
      <dgm:prSet/>
      <dgm:spPr/>
      <dgm:t>
        <a:bodyPr/>
        <a:lstStyle/>
        <a:p>
          <a:endParaRPr lang="en-US"/>
        </a:p>
      </dgm:t>
    </dgm:pt>
    <dgm:pt modelId="{40304C12-41CE-4518-B141-837334E99761}" type="sibTrans" cxnId="{410A4C04-5CD6-4C43-A852-895B0D12F416}">
      <dgm:prSet/>
      <dgm:spPr/>
      <dgm:t>
        <a:bodyPr/>
        <a:lstStyle/>
        <a:p>
          <a:endParaRPr lang="en-US"/>
        </a:p>
      </dgm:t>
    </dgm:pt>
    <dgm:pt modelId="{595F93CD-50BE-4E3B-BDCA-8C0B285D4C84}">
      <dgm:prSet/>
      <dgm:spPr/>
      <dgm:t>
        <a:bodyPr/>
        <a:lstStyle/>
        <a:p>
          <a:r>
            <a:rPr lang="en-US" dirty="0"/>
            <a:t>More extensive NLP modeling</a:t>
          </a:r>
        </a:p>
      </dgm:t>
    </dgm:pt>
    <dgm:pt modelId="{8F44AF5A-DA89-41A1-B383-83B9DDF94CDB}" type="parTrans" cxnId="{913D8480-F1A2-4365-BEAA-1B241A1FCC29}">
      <dgm:prSet/>
      <dgm:spPr/>
      <dgm:t>
        <a:bodyPr/>
        <a:lstStyle/>
        <a:p>
          <a:endParaRPr lang="en-US"/>
        </a:p>
      </dgm:t>
    </dgm:pt>
    <dgm:pt modelId="{BC727B96-D8EB-44CC-820B-0D383B2C276B}" type="sibTrans" cxnId="{913D8480-F1A2-4365-BEAA-1B241A1FCC29}">
      <dgm:prSet/>
      <dgm:spPr/>
      <dgm:t>
        <a:bodyPr/>
        <a:lstStyle/>
        <a:p>
          <a:endParaRPr lang="en-US"/>
        </a:p>
      </dgm:t>
    </dgm:pt>
    <dgm:pt modelId="{B53A7AE1-64FD-0F4D-A97A-04F517E16964}" type="pres">
      <dgm:prSet presAssocID="{FE7FD331-00F0-49AF-A92A-3A63EBB44E0E}" presName="linear" presStyleCnt="0">
        <dgm:presLayoutVars>
          <dgm:animLvl val="lvl"/>
          <dgm:resizeHandles val="exact"/>
        </dgm:presLayoutVars>
      </dgm:prSet>
      <dgm:spPr/>
    </dgm:pt>
    <dgm:pt modelId="{0BDF5EB7-E029-574E-B073-CD89FCFE0CC1}" type="pres">
      <dgm:prSet presAssocID="{A53973D8-1C03-464A-B480-0A8333B999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1BA1B0-22B4-C947-B24B-3778C98C6D90}" type="pres">
      <dgm:prSet presAssocID="{8B605F5E-C8D1-4F7B-992B-D5926D9ACEDD}" presName="spacer" presStyleCnt="0"/>
      <dgm:spPr/>
    </dgm:pt>
    <dgm:pt modelId="{ABB3E27A-01A6-5E46-B006-C1DB6C33F744}" type="pres">
      <dgm:prSet presAssocID="{2FE1E2E9-A0FB-4778-9844-482A8D5DE0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4B6EF5-9171-CB40-B432-79412DECD778}" type="pres">
      <dgm:prSet presAssocID="{40304C12-41CE-4518-B141-837334E99761}" presName="spacer" presStyleCnt="0"/>
      <dgm:spPr/>
    </dgm:pt>
    <dgm:pt modelId="{88165830-5003-9047-9D25-E819A2CA6320}" type="pres">
      <dgm:prSet presAssocID="{595F93CD-50BE-4E3B-BDCA-8C0B285D4C8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0A4C04-5CD6-4C43-A852-895B0D12F416}" srcId="{FE7FD331-00F0-49AF-A92A-3A63EBB44E0E}" destId="{2FE1E2E9-A0FB-4778-9844-482A8D5DE091}" srcOrd="1" destOrd="0" parTransId="{113163DC-F58A-468F-B839-A87B571A276A}" sibTransId="{40304C12-41CE-4518-B141-837334E99761}"/>
    <dgm:cxn modelId="{85D2B612-A61D-A445-BECE-2138326432B0}" type="presOf" srcId="{A53973D8-1C03-464A-B480-0A8333B99936}" destId="{0BDF5EB7-E029-574E-B073-CD89FCFE0CC1}" srcOrd="0" destOrd="0" presId="urn:microsoft.com/office/officeart/2005/8/layout/vList2"/>
    <dgm:cxn modelId="{913D8480-F1A2-4365-BEAA-1B241A1FCC29}" srcId="{FE7FD331-00F0-49AF-A92A-3A63EBB44E0E}" destId="{595F93CD-50BE-4E3B-BDCA-8C0B285D4C84}" srcOrd="2" destOrd="0" parTransId="{8F44AF5A-DA89-41A1-B383-83B9DDF94CDB}" sibTransId="{BC727B96-D8EB-44CC-820B-0D383B2C276B}"/>
    <dgm:cxn modelId="{9757459E-E120-3645-9374-5974A31214F0}" type="presOf" srcId="{FE7FD331-00F0-49AF-A92A-3A63EBB44E0E}" destId="{B53A7AE1-64FD-0F4D-A97A-04F517E16964}" srcOrd="0" destOrd="0" presId="urn:microsoft.com/office/officeart/2005/8/layout/vList2"/>
    <dgm:cxn modelId="{550DA5A3-602B-2545-83E8-487452B63764}" type="presOf" srcId="{2FE1E2E9-A0FB-4778-9844-482A8D5DE091}" destId="{ABB3E27A-01A6-5E46-B006-C1DB6C33F744}" srcOrd="0" destOrd="0" presId="urn:microsoft.com/office/officeart/2005/8/layout/vList2"/>
    <dgm:cxn modelId="{7C3D80B5-853E-4570-9E3C-8508FA658B0A}" srcId="{FE7FD331-00F0-49AF-A92A-3A63EBB44E0E}" destId="{A53973D8-1C03-464A-B480-0A8333B99936}" srcOrd="0" destOrd="0" parTransId="{325BEB3F-1415-4E0A-B5FF-6883A271A162}" sibTransId="{8B605F5E-C8D1-4F7B-992B-D5926D9ACEDD}"/>
    <dgm:cxn modelId="{704FDDF4-B5A1-9D4E-AD23-5FC8627E7548}" type="presOf" srcId="{595F93CD-50BE-4E3B-BDCA-8C0B285D4C84}" destId="{88165830-5003-9047-9D25-E819A2CA6320}" srcOrd="0" destOrd="0" presId="urn:microsoft.com/office/officeart/2005/8/layout/vList2"/>
    <dgm:cxn modelId="{E022E932-1B8D-2540-864D-8DF380A7946E}" type="presParOf" srcId="{B53A7AE1-64FD-0F4D-A97A-04F517E16964}" destId="{0BDF5EB7-E029-574E-B073-CD89FCFE0CC1}" srcOrd="0" destOrd="0" presId="urn:microsoft.com/office/officeart/2005/8/layout/vList2"/>
    <dgm:cxn modelId="{F4604667-C9EE-934B-8455-1448C10DA196}" type="presParOf" srcId="{B53A7AE1-64FD-0F4D-A97A-04F517E16964}" destId="{9B1BA1B0-22B4-C947-B24B-3778C98C6D90}" srcOrd="1" destOrd="0" presId="urn:microsoft.com/office/officeart/2005/8/layout/vList2"/>
    <dgm:cxn modelId="{E7A7276D-376D-FA4F-BA8C-315A56A6E347}" type="presParOf" srcId="{B53A7AE1-64FD-0F4D-A97A-04F517E16964}" destId="{ABB3E27A-01A6-5E46-B006-C1DB6C33F744}" srcOrd="2" destOrd="0" presId="urn:microsoft.com/office/officeart/2005/8/layout/vList2"/>
    <dgm:cxn modelId="{1B16E9B8-CE39-AE4E-8401-6E3F197EADF2}" type="presParOf" srcId="{B53A7AE1-64FD-0F4D-A97A-04F517E16964}" destId="{4D4B6EF5-9171-CB40-B432-79412DECD778}" srcOrd="3" destOrd="0" presId="urn:microsoft.com/office/officeart/2005/8/layout/vList2"/>
    <dgm:cxn modelId="{D55CA908-B1BA-C647-98E4-1290175C07DF}" type="presParOf" srcId="{B53A7AE1-64FD-0F4D-A97A-04F517E16964}" destId="{88165830-5003-9047-9D25-E819A2CA63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25C2-653E-F845-B492-DD9496915301}">
      <dsp:nvSpPr>
        <dsp:cNvPr id="0" name=""/>
        <dsp:cNvSpPr/>
      </dsp:nvSpPr>
      <dsp:spPr>
        <a:xfrm>
          <a:off x="1237010" y="1631"/>
          <a:ext cx="4192812" cy="25156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Large amounts of data</a:t>
          </a:r>
        </a:p>
      </dsp:txBody>
      <dsp:txXfrm>
        <a:off x="1237010" y="1631"/>
        <a:ext cx="4192812" cy="2515687"/>
      </dsp:txXfrm>
    </dsp:sp>
    <dsp:sp modelId="{0AE12D9C-5269-8C47-AE0A-74C98369204D}">
      <dsp:nvSpPr>
        <dsp:cNvPr id="0" name=""/>
        <dsp:cNvSpPr/>
      </dsp:nvSpPr>
      <dsp:spPr>
        <a:xfrm>
          <a:off x="1237010" y="2936600"/>
          <a:ext cx="4192812" cy="251568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Access to more computational resources</a:t>
          </a:r>
        </a:p>
      </dsp:txBody>
      <dsp:txXfrm>
        <a:off x="1237010" y="2936600"/>
        <a:ext cx="4192812" cy="2515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F5EB7-E029-574E-B073-CD89FCFE0CC1}">
      <dsp:nvSpPr>
        <dsp:cNvPr id="0" name=""/>
        <dsp:cNvSpPr/>
      </dsp:nvSpPr>
      <dsp:spPr>
        <a:xfrm>
          <a:off x="0" y="36440"/>
          <a:ext cx="6666833" cy="17341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Dropped nulls in Case Number, Location Description, District</a:t>
          </a:r>
        </a:p>
      </dsp:txBody>
      <dsp:txXfrm>
        <a:off x="84655" y="121095"/>
        <a:ext cx="6497523" cy="1564849"/>
      </dsp:txXfrm>
    </dsp:sp>
    <dsp:sp modelId="{ABB3E27A-01A6-5E46-B006-C1DB6C33F744}">
      <dsp:nvSpPr>
        <dsp:cNvPr id="0" name=""/>
        <dsp:cNvSpPr/>
      </dsp:nvSpPr>
      <dsp:spPr>
        <a:xfrm>
          <a:off x="0" y="1859880"/>
          <a:ext cx="6666833" cy="1734159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Dropped all rows where Primary Type appears less than 100 times</a:t>
          </a:r>
        </a:p>
      </dsp:txBody>
      <dsp:txXfrm>
        <a:off x="84655" y="1944535"/>
        <a:ext cx="6497523" cy="1564849"/>
      </dsp:txXfrm>
    </dsp:sp>
    <dsp:sp modelId="{88165830-5003-9047-9D25-E819A2CA6320}">
      <dsp:nvSpPr>
        <dsp:cNvPr id="0" name=""/>
        <dsp:cNvSpPr/>
      </dsp:nvSpPr>
      <dsp:spPr>
        <a:xfrm>
          <a:off x="0" y="3683319"/>
          <a:ext cx="6666833" cy="173415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Aggregated Primary Type, Description, Location Description, and Domestic into a single column for NLP analysis</a:t>
          </a:r>
        </a:p>
      </dsp:txBody>
      <dsp:txXfrm>
        <a:off x="84655" y="3767974"/>
        <a:ext cx="6497523" cy="1564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F5EB7-E029-574E-B073-CD89FCFE0CC1}">
      <dsp:nvSpPr>
        <dsp:cNvPr id="0" name=""/>
        <dsp:cNvSpPr/>
      </dsp:nvSpPr>
      <dsp:spPr>
        <a:xfrm>
          <a:off x="0" y="790460"/>
          <a:ext cx="5645266" cy="12314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More location-based analysis</a:t>
          </a:r>
        </a:p>
      </dsp:txBody>
      <dsp:txXfrm>
        <a:off x="60116" y="850576"/>
        <a:ext cx="5525034" cy="1111247"/>
      </dsp:txXfrm>
    </dsp:sp>
    <dsp:sp modelId="{ABB3E27A-01A6-5E46-B006-C1DB6C33F744}">
      <dsp:nvSpPr>
        <dsp:cNvPr id="0" name=""/>
        <dsp:cNvSpPr/>
      </dsp:nvSpPr>
      <dsp:spPr>
        <a:xfrm>
          <a:off x="0" y="2111220"/>
          <a:ext cx="5645266" cy="1231479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Different classification models (SVM, K-Nearest Neighbors, etc.)</a:t>
          </a:r>
        </a:p>
      </dsp:txBody>
      <dsp:txXfrm>
        <a:off x="60116" y="2171336"/>
        <a:ext cx="5525034" cy="1111247"/>
      </dsp:txXfrm>
    </dsp:sp>
    <dsp:sp modelId="{88165830-5003-9047-9D25-E819A2CA6320}">
      <dsp:nvSpPr>
        <dsp:cNvPr id="0" name=""/>
        <dsp:cNvSpPr/>
      </dsp:nvSpPr>
      <dsp:spPr>
        <a:xfrm>
          <a:off x="0" y="3431979"/>
          <a:ext cx="5645266" cy="123147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More extensive NLP modeling</a:t>
          </a:r>
        </a:p>
      </dsp:txBody>
      <dsp:txXfrm>
        <a:off x="60116" y="3492095"/>
        <a:ext cx="5525034" cy="111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8F74-D11C-8A4A-A3DF-2A04460C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4FE0-E8B3-0844-833E-76D644B9E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FA46-7392-B743-87D9-F6B5F8D6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11E3-4152-9E49-A797-14C86DFA01D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4A9C4-9B41-5D40-9376-49F8179E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014DA-30D4-6D4F-8620-D2ACF980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291A-516B-4C45-8485-CBECD934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0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7A94-3D89-9741-B078-6953C07B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CD508-E457-4D4C-B4DD-5AF40419C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89B61-E704-014F-90C2-F448CE78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11E3-4152-9E49-A797-14C86DFA01D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4D7B-434A-F641-8461-3BB75B0B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1DC9-A700-9A43-85BA-0A7C53B2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291A-516B-4C45-8485-CBECD934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71A48-97B8-A042-B6AC-29B8EAB3B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235F3-060D-BB4A-B971-66AC3721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B280-1EFA-3643-9FCB-7E435296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11E3-4152-9E49-A797-14C86DFA01D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8708-DDBC-F443-B54F-65F500FB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3663-AC0B-B943-AE8D-AB9D6F4B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291A-516B-4C45-8485-CBECD934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BC23-76BC-7141-A55E-CC0DB4EA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8005-66A8-4245-AD79-2BD71412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D49C-79E3-8946-BA47-76C95E4C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11E3-4152-9E49-A797-14C86DFA01D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E90BF-CB02-6E4F-B707-A9A3B487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35206-01E5-9F47-BFD7-8E82B14B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291A-516B-4C45-8485-CBECD934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40F2-C2A8-9241-955E-BDBFCB12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6DE54-6B40-3D4E-A16B-F8D484486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658B-9A89-8A4B-BA4B-5B26BAA6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11E3-4152-9E49-A797-14C86DFA01D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9CE7-6BF0-5243-8416-4893DAF4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51784-F820-2E4E-BC6A-DBFC6E3F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291A-516B-4C45-8485-CBECD934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2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CC42-C91B-C744-8CD1-E8110BC7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E640-5E6E-0C46-A856-B5D198662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3E7C1-672B-F34B-9E9F-198962DB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714D3-E364-834F-9B5C-ED42AD59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11E3-4152-9E49-A797-14C86DFA01D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FA674-EFD8-1948-B7F7-AF939611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09C6-9A5C-AC4C-94EC-16F7CDCA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291A-516B-4C45-8485-CBECD934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304A-06C2-D343-A223-D6EEBBA8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20F6E-A817-7D4E-9C73-FACF87C72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3CF26-0C05-5F4B-A2E2-7E8BAE857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46824-DE17-6942-8F0A-07DC47FA9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9355C-4024-AE49-BA7A-09EB31123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39446-2445-E143-A068-47243130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11E3-4152-9E49-A797-14C86DFA01D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09F23-E740-3F4F-812B-15760569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ED48-05CE-CE4F-8FE7-7BBA53A9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291A-516B-4C45-8485-CBECD934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60D0-DD39-E54F-BD6A-E1C9B8B6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481FD-28A9-BE42-A354-CA27BCAA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11E3-4152-9E49-A797-14C86DFA01D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8122B-4980-A743-BFDC-667C6D53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D4F9-CD05-9D44-8511-98716A70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291A-516B-4C45-8485-CBECD934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AE2E3-31F5-3646-8008-BBEE8C03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11E3-4152-9E49-A797-14C86DFA01D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3CEB4-7959-874E-9859-548B3263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7014E-1C24-2547-8CD4-2080286E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291A-516B-4C45-8485-CBECD934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65DA-3CD4-DF4E-AC2B-1D44D515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6548-76D1-4E40-A9F6-56862A05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6A476-9FA0-DB42-91C8-2430837FF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A05F-04D0-D043-B43C-22938989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11E3-4152-9E49-A797-14C86DFA01D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4A8BB-1EC2-734F-A40F-69D79E4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30E7-6A9B-CB45-A71C-4653090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291A-516B-4C45-8485-CBECD934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8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6E65-6FD0-2D48-9184-13648C5E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DA46E-B9E5-8346-B9C9-A7974CDD4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AB99B-C4D1-3C45-A305-515F26D6F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9E6FB-FB98-354B-B754-A87B3F34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11E3-4152-9E49-A797-14C86DFA01D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AFB6D-0928-834C-8D6F-7F1667A0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40E1E-5E0A-5944-BE11-D61706C2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291A-516B-4C45-8485-CBECD934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563BC-235D-D047-8485-093AEE05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8560-3A14-D04D-A8AA-7908D82AA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F4F8B-F21E-7340-A505-6CEAD6CB9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11E3-4152-9E49-A797-14C86DFA01D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CC55-FDF6-2048-81CD-3538D4159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C16A-A2FF-074B-AF32-FA901A1A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291A-516B-4C45-8485-CBECD934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9FD8F-F827-2546-B0F4-098BDFF4B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Chicago Crime Classifier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27151-F4D7-FA4A-A409-3BE501364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Will Collins</a:t>
            </a:r>
          </a:p>
        </p:txBody>
      </p:sp>
    </p:spTree>
    <p:extLst>
      <p:ext uri="{BB962C8B-B14F-4D97-AF65-F5344CB8AC3E}">
        <p14:creationId xmlns:p14="http://schemas.microsoft.com/office/powerpoint/2010/main" val="153192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7054F-08D9-9945-8E56-BC6DBCE5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BA14-95D4-4747-8BCF-07E0B9B7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Helping the Chicago PD allocate resources</a:t>
            </a:r>
          </a:p>
          <a:p>
            <a:pPr lvl="1"/>
            <a:r>
              <a:rPr lang="en-US" sz="2000"/>
              <a:t>Could see what factors to look into if they are leading to a lot of non-arrests</a:t>
            </a:r>
          </a:p>
          <a:p>
            <a:pPr lvl="1"/>
            <a:r>
              <a:rPr lang="en-US" sz="2000"/>
              <a:t>High model precision makes this feasible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162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BC368-A245-F04A-B258-2D55B4ED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Future Plans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1A1134B-2EBC-A246-9DAF-CFCFA3DF4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403453"/>
              </p:ext>
            </p:extLst>
          </p:nvPr>
        </p:nvGraphicFramePr>
        <p:xfrm>
          <a:off x="6096000" y="560688"/>
          <a:ext cx="5645266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80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1EB28-B0D3-0848-8768-6E95F5C1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14386-BC68-F44C-B412-7C6AB3760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5ACE3-CA62-C94B-A7DB-ACE8A34E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87C7-85FF-7D42-BAC2-FDA46748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The city of Chicago has made a dataset of every non-murder crime reported from 2001 to the present.</a:t>
            </a:r>
          </a:p>
          <a:p>
            <a:r>
              <a:rPr lang="en-US" sz="2000"/>
              <a:t>Using this data, I wanted to create a model that could predict if a given crime would lead to an arrest.</a:t>
            </a:r>
          </a:p>
        </p:txBody>
      </p:sp>
    </p:spTree>
    <p:extLst>
      <p:ext uri="{BB962C8B-B14F-4D97-AF65-F5344CB8AC3E}">
        <p14:creationId xmlns:p14="http://schemas.microsoft.com/office/powerpoint/2010/main" val="350818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EDD3C-829B-FF48-9E6D-9F7CE459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D2F3BF-C75B-4539-A224-42691A88E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7143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557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9BC2-25D6-9F46-A308-E22EE86B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D2AF-359E-BB48-905E-86CEECA8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764323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Column</a:t>
            </a:r>
          </a:p>
          <a:p>
            <a:pPr marL="0" indent="0">
              <a:buNone/>
            </a:pPr>
            <a:r>
              <a:rPr lang="en-US" sz="1400" dirty="0"/>
              <a:t>ID</a:t>
            </a:r>
          </a:p>
          <a:p>
            <a:pPr marL="0" indent="0">
              <a:buNone/>
            </a:pPr>
            <a:r>
              <a:rPr lang="en-US" sz="1400" dirty="0"/>
              <a:t>Case Number</a:t>
            </a:r>
          </a:p>
          <a:p>
            <a:pPr marL="0" indent="0">
              <a:buNone/>
            </a:pPr>
            <a:r>
              <a:rPr lang="en-US" sz="1400" dirty="0"/>
              <a:t>Date</a:t>
            </a:r>
          </a:p>
          <a:p>
            <a:pPr marL="0" indent="0">
              <a:buNone/>
            </a:pPr>
            <a:r>
              <a:rPr lang="en-US" sz="1400" dirty="0"/>
              <a:t>Block</a:t>
            </a:r>
          </a:p>
          <a:p>
            <a:pPr marL="0" indent="0">
              <a:buNone/>
            </a:pPr>
            <a:r>
              <a:rPr lang="en-US" sz="1400" dirty="0"/>
              <a:t>IUCR</a:t>
            </a:r>
          </a:p>
          <a:p>
            <a:pPr marL="0" indent="0">
              <a:buNone/>
            </a:pPr>
            <a:r>
              <a:rPr lang="en-US" sz="1400" dirty="0"/>
              <a:t>Primary Type</a:t>
            </a:r>
          </a:p>
          <a:p>
            <a:pPr marL="0" indent="0">
              <a:buNone/>
            </a:pPr>
            <a:r>
              <a:rPr lang="en-US" sz="1400" dirty="0"/>
              <a:t>Description</a:t>
            </a:r>
          </a:p>
          <a:p>
            <a:pPr marL="0" indent="0">
              <a:buNone/>
            </a:pPr>
            <a:r>
              <a:rPr lang="en-US" sz="1400" dirty="0"/>
              <a:t>Location Description</a:t>
            </a:r>
          </a:p>
          <a:p>
            <a:pPr marL="0" indent="0">
              <a:buNone/>
            </a:pPr>
            <a:r>
              <a:rPr lang="en-US" sz="1400" dirty="0"/>
              <a:t>Arrest</a:t>
            </a:r>
          </a:p>
          <a:p>
            <a:pPr marL="0" indent="0">
              <a:buNone/>
            </a:pPr>
            <a:r>
              <a:rPr lang="en-US" sz="1400" dirty="0"/>
              <a:t>Domestic</a:t>
            </a:r>
          </a:p>
          <a:p>
            <a:pPr marL="0" indent="0">
              <a:buNone/>
            </a:pPr>
            <a:r>
              <a:rPr lang="en-US" sz="1400" dirty="0"/>
              <a:t>Beat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25F218-C076-B344-916E-565938C51D0B}"/>
              </a:ext>
            </a:extLst>
          </p:cNvPr>
          <p:cNvSpPr txBox="1">
            <a:spLocks/>
          </p:cNvSpPr>
          <p:nvPr/>
        </p:nvSpPr>
        <p:spPr>
          <a:xfrm>
            <a:off x="2602522" y="1689225"/>
            <a:ext cx="293077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Description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Unique 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Case number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Date of the crime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Block where the crime happened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Illinois Uniform Crime Reporting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Type of crime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Additional details about the crime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Type of place the crime happened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Was an arrest made?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Was the crime a domestic incident?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Beat where the crime happened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8396F8-2870-AC44-8659-39B3CD1CC53A}"/>
              </a:ext>
            </a:extLst>
          </p:cNvPr>
          <p:cNvSpPr txBox="1">
            <a:spLocks/>
          </p:cNvSpPr>
          <p:nvPr/>
        </p:nvSpPr>
        <p:spPr>
          <a:xfrm>
            <a:off x="6095999" y="1668525"/>
            <a:ext cx="176432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Column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District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Community Area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FBI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X Coordinate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Y Coordinate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Year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Updated 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Latitude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Longitude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Location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B8EBEA-8B7A-C144-A2BC-6879044712B7}"/>
              </a:ext>
            </a:extLst>
          </p:cNvPr>
          <p:cNvSpPr txBox="1">
            <a:spLocks/>
          </p:cNvSpPr>
          <p:nvPr/>
        </p:nvSpPr>
        <p:spPr>
          <a:xfrm>
            <a:off x="7860321" y="1682813"/>
            <a:ext cx="3493477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Description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District where the crime happened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Ward where the crime happened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Community area where the crime happened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FBI crime classification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X coordinate of where the crime happened</a:t>
            </a:r>
          </a:p>
          <a:p>
            <a:pPr marL="0" indent="0">
              <a:buNone/>
            </a:pPr>
            <a:r>
              <a:rPr lang="en-US" sz="1400" dirty="0"/>
              <a:t>Y coordinate of where the crime happened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Year when the crime happened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When the crime’s record was last updated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Latitude where the crime happened</a:t>
            </a:r>
          </a:p>
          <a:p>
            <a:pPr marL="0" indent="0">
              <a:buNone/>
            </a:pPr>
            <a:r>
              <a:rPr lang="en-US" sz="1400" dirty="0"/>
              <a:t>Longitude where the crime happened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Where the crime happened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0467B-69B5-614F-A5E7-1FE11028142C}"/>
              </a:ext>
            </a:extLst>
          </p:cNvPr>
          <p:cNvSpPr txBox="1"/>
          <p:nvPr/>
        </p:nvSpPr>
        <p:spPr>
          <a:xfrm>
            <a:off x="3704491" y="5893190"/>
            <a:ext cx="478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7.3 million rows of data</a:t>
            </a:r>
          </a:p>
        </p:txBody>
      </p:sp>
    </p:spTree>
    <p:extLst>
      <p:ext uri="{BB962C8B-B14F-4D97-AF65-F5344CB8AC3E}">
        <p14:creationId xmlns:p14="http://schemas.microsoft.com/office/powerpoint/2010/main" val="68554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47A8C-6708-5B41-8778-27312588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Alterations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F5B04A-0FA7-4D5F-B6C6-F8CB0370C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9729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00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404DD-FA95-5848-BD75-15D1C708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F0362693-19E0-6444-B958-2AA1F6F3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86" y="2181426"/>
            <a:ext cx="4860350" cy="3997637"/>
          </a:xfrm>
          <a:prstGeom prst="rect">
            <a:avLst/>
          </a:prstGeom>
        </p:spPr>
      </p:pic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B520B291-FBF5-E145-B9DA-042380FE8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4860349" cy="44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1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2CA25-04CF-2E46-92DE-F79656C0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EDA (continued)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D454B37E-3ED0-144C-9B9E-8555FCCC1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2519055"/>
            <a:ext cx="5131088" cy="3322379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C0BF833-E345-BB40-94AD-0604299DB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517059"/>
            <a:ext cx="5131087" cy="33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0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2CA25-04CF-2E46-92DE-F79656C0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F15AF8-6DBA-654A-BB33-567683E38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Training Accuracy: 89%</a:t>
            </a:r>
          </a:p>
          <a:p>
            <a:pPr marL="0" indent="0">
              <a:buNone/>
            </a:pPr>
            <a:r>
              <a:rPr lang="en-US" dirty="0"/>
              <a:t>Test Accuracy: 89%</a:t>
            </a: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7D633BB3-A9C6-9041-88CA-B8414B1FD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8287"/>
              </p:ext>
            </p:extLst>
          </p:nvPr>
        </p:nvGraphicFramePr>
        <p:xfrm>
          <a:off x="838200" y="2734538"/>
          <a:ext cx="3345872" cy="1591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328">
                  <a:extLst>
                    <a:ext uri="{9D8B030D-6E8A-4147-A177-3AD203B41FA5}">
                      <a16:colId xmlns:a16="http://schemas.microsoft.com/office/drawing/2014/main" val="1551543535"/>
                    </a:ext>
                  </a:extLst>
                </a:gridCol>
                <a:gridCol w="1209609">
                  <a:extLst>
                    <a:ext uri="{9D8B030D-6E8A-4147-A177-3AD203B41FA5}">
                      <a16:colId xmlns:a16="http://schemas.microsoft.com/office/drawing/2014/main" val="930078911"/>
                    </a:ext>
                  </a:extLst>
                </a:gridCol>
                <a:gridCol w="875935">
                  <a:extLst>
                    <a:ext uri="{9D8B030D-6E8A-4147-A177-3AD203B41FA5}">
                      <a16:colId xmlns:a16="http://schemas.microsoft.com/office/drawing/2014/main" val="3470643360"/>
                    </a:ext>
                  </a:extLst>
                </a:gridCol>
              </a:tblGrid>
              <a:tr h="5304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Precision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Recall</a:t>
                      </a:r>
                    </a:p>
                  </a:txBody>
                  <a:tcPr marL="75097" marR="75097" marT="37548" marB="37548"/>
                </a:tc>
                <a:extLst>
                  <a:ext uri="{0D108BD9-81ED-4DB2-BD59-A6C34878D82A}">
                    <a16:rowId xmlns:a16="http://schemas.microsoft.com/office/drawing/2014/main" val="1644931641"/>
                  </a:ext>
                </a:extLst>
              </a:tr>
              <a:tr h="530447">
                <a:tc>
                  <a:txBody>
                    <a:bodyPr/>
                    <a:lstStyle/>
                    <a:p>
                      <a:r>
                        <a:rPr lang="en-US" sz="2000" dirty="0"/>
                        <a:t>No Arrest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0.88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0.98</a:t>
                      </a:r>
                    </a:p>
                  </a:txBody>
                  <a:tcPr marL="75097" marR="75097" marT="37548" marB="37548"/>
                </a:tc>
                <a:extLst>
                  <a:ext uri="{0D108BD9-81ED-4DB2-BD59-A6C34878D82A}">
                    <a16:rowId xmlns:a16="http://schemas.microsoft.com/office/drawing/2014/main" val="257867245"/>
                  </a:ext>
                </a:extLst>
              </a:tr>
              <a:tr h="530447">
                <a:tc>
                  <a:txBody>
                    <a:bodyPr/>
                    <a:lstStyle/>
                    <a:p>
                      <a:r>
                        <a:rPr lang="en-US" sz="2000" dirty="0"/>
                        <a:t>Arrest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0.91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0.64</a:t>
                      </a:r>
                    </a:p>
                  </a:txBody>
                  <a:tcPr marL="75097" marR="75097" marT="37548" marB="37548"/>
                </a:tc>
                <a:extLst>
                  <a:ext uri="{0D108BD9-81ED-4DB2-BD59-A6C34878D82A}">
                    <a16:rowId xmlns:a16="http://schemas.microsoft.com/office/drawing/2014/main" val="632561528"/>
                  </a:ext>
                </a:extLst>
              </a:tr>
            </a:tbl>
          </a:graphicData>
        </a:graphic>
      </p:graphicFrame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ABE3F8B4-D2E1-6B4A-AB32-C57CA645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600994"/>
            <a:ext cx="4648200" cy="4800600"/>
          </a:xfrm>
          <a:prstGeom prst="rect">
            <a:avLst/>
          </a:prstGeom>
        </p:spPr>
      </p:pic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BB69EDD2-E924-8744-BFA2-33DAA9B91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82862"/>
              </p:ext>
            </p:extLst>
          </p:nvPr>
        </p:nvGraphicFramePr>
        <p:xfrm>
          <a:off x="838199" y="4585622"/>
          <a:ext cx="5307059" cy="1591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0547">
                  <a:extLst>
                    <a:ext uri="{9D8B030D-6E8A-4147-A177-3AD203B41FA5}">
                      <a16:colId xmlns:a16="http://schemas.microsoft.com/office/drawing/2014/main" val="1551543535"/>
                    </a:ext>
                  </a:extLst>
                </a:gridCol>
                <a:gridCol w="1591690">
                  <a:extLst>
                    <a:ext uri="{9D8B030D-6E8A-4147-A177-3AD203B41FA5}">
                      <a16:colId xmlns:a16="http://schemas.microsoft.com/office/drawing/2014/main" val="930078911"/>
                    </a:ext>
                  </a:extLst>
                </a:gridCol>
                <a:gridCol w="1614822">
                  <a:extLst>
                    <a:ext uri="{9D8B030D-6E8A-4147-A177-3AD203B41FA5}">
                      <a16:colId xmlns:a16="http://schemas.microsoft.com/office/drawing/2014/main" val="3470643360"/>
                    </a:ext>
                  </a:extLst>
                </a:gridCol>
              </a:tblGrid>
              <a:tr h="5304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Predicted NO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Predicted YES</a:t>
                      </a:r>
                    </a:p>
                  </a:txBody>
                  <a:tcPr marL="75097" marR="75097" marT="37548" marB="37548"/>
                </a:tc>
                <a:extLst>
                  <a:ext uri="{0D108BD9-81ED-4DB2-BD59-A6C34878D82A}">
                    <a16:rowId xmlns:a16="http://schemas.microsoft.com/office/drawing/2014/main" val="1644931641"/>
                  </a:ext>
                </a:extLst>
              </a:tr>
              <a:tr h="530447">
                <a:tc>
                  <a:txBody>
                    <a:bodyPr/>
                    <a:lstStyle/>
                    <a:p>
                      <a:r>
                        <a:rPr lang="en-US" sz="2000" dirty="0"/>
                        <a:t>Actual NO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0.98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0.02</a:t>
                      </a:r>
                    </a:p>
                  </a:txBody>
                  <a:tcPr marL="75097" marR="75097" marT="37548" marB="37548"/>
                </a:tc>
                <a:extLst>
                  <a:ext uri="{0D108BD9-81ED-4DB2-BD59-A6C34878D82A}">
                    <a16:rowId xmlns:a16="http://schemas.microsoft.com/office/drawing/2014/main" val="257867245"/>
                  </a:ext>
                </a:extLst>
              </a:tr>
              <a:tr h="530447">
                <a:tc>
                  <a:txBody>
                    <a:bodyPr/>
                    <a:lstStyle/>
                    <a:p>
                      <a:r>
                        <a:rPr lang="en-US" sz="2000" dirty="0"/>
                        <a:t>Actual YES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0.36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0.64</a:t>
                      </a:r>
                    </a:p>
                  </a:txBody>
                  <a:tcPr marL="75097" marR="75097" marT="37548" marB="37548"/>
                </a:tc>
                <a:extLst>
                  <a:ext uri="{0D108BD9-81ED-4DB2-BD59-A6C34878D82A}">
                    <a16:rowId xmlns:a16="http://schemas.microsoft.com/office/drawing/2014/main" val="632561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69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2CA25-04CF-2E46-92DE-F79656C0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Naïve Bayes Classifier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5A5956-4F3F-5A4C-AF3E-8E6F524C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Training Accuracy: 87%</a:t>
            </a:r>
          </a:p>
          <a:p>
            <a:pPr marL="0" indent="0">
              <a:buNone/>
            </a:pPr>
            <a:r>
              <a:rPr lang="en-US" dirty="0"/>
              <a:t>Test Accuracy: 87%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46EEAB7-F0E4-2047-8B25-70688F42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1583540"/>
            <a:ext cx="4660900" cy="4775200"/>
          </a:xfrm>
          <a:prstGeom prst="rect">
            <a:avLst/>
          </a:prstGeom>
        </p:spPr>
      </p:pic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FEECE112-3D01-3549-AF3F-0908C4A6F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33514"/>
              </p:ext>
            </p:extLst>
          </p:nvPr>
        </p:nvGraphicFramePr>
        <p:xfrm>
          <a:off x="838200" y="2734538"/>
          <a:ext cx="3345872" cy="1591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328">
                  <a:extLst>
                    <a:ext uri="{9D8B030D-6E8A-4147-A177-3AD203B41FA5}">
                      <a16:colId xmlns:a16="http://schemas.microsoft.com/office/drawing/2014/main" val="1551543535"/>
                    </a:ext>
                  </a:extLst>
                </a:gridCol>
                <a:gridCol w="1209609">
                  <a:extLst>
                    <a:ext uri="{9D8B030D-6E8A-4147-A177-3AD203B41FA5}">
                      <a16:colId xmlns:a16="http://schemas.microsoft.com/office/drawing/2014/main" val="930078911"/>
                    </a:ext>
                  </a:extLst>
                </a:gridCol>
                <a:gridCol w="875935">
                  <a:extLst>
                    <a:ext uri="{9D8B030D-6E8A-4147-A177-3AD203B41FA5}">
                      <a16:colId xmlns:a16="http://schemas.microsoft.com/office/drawing/2014/main" val="3470643360"/>
                    </a:ext>
                  </a:extLst>
                </a:gridCol>
              </a:tblGrid>
              <a:tr h="5304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Precision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Recall</a:t>
                      </a:r>
                    </a:p>
                  </a:txBody>
                  <a:tcPr marL="75097" marR="75097" marT="37548" marB="37548"/>
                </a:tc>
                <a:extLst>
                  <a:ext uri="{0D108BD9-81ED-4DB2-BD59-A6C34878D82A}">
                    <a16:rowId xmlns:a16="http://schemas.microsoft.com/office/drawing/2014/main" val="1644931641"/>
                  </a:ext>
                </a:extLst>
              </a:tr>
              <a:tr h="530447">
                <a:tc>
                  <a:txBody>
                    <a:bodyPr/>
                    <a:lstStyle/>
                    <a:p>
                      <a:r>
                        <a:rPr lang="en-US" sz="2000" dirty="0"/>
                        <a:t>No Arrest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0.88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0.96</a:t>
                      </a:r>
                    </a:p>
                  </a:txBody>
                  <a:tcPr marL="75097" marR="75097" marT="37548" marB="37548"/>
                </a:tc>
                <a:extLst>
                  <a:ext uri="{0D108BD9-81ED-4DB2-BD59-A6C34878D82A}">
                    <a16:rowId xmlns:a16="http://schemas.microsoft.com/office/drawing/2014/main" val="257867245"/>
                  </a:ext>
                </a:extLst>
              </a:tr>
              <a:tr h="530447">
                <a:tc>
                  <a:txBody>
                    <a:bodyPr/>
                    <a:lstStyle/>
                    <a:p>
                      <a:r>
                        <a:rPr lang="en-US" sz="2000" dirty="0"/>
                        <a:t>Arrest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0.86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0.63</a:t>
                      </a:r>
                    </a:p>
                  </a:txBody>
                  <a:tcPr marL="75097" marR="75097" marT="37548" marB="37548"/>
                </a:tc>
                <a:extLst>
                  <a:ext uri="{0D108BD9-81ED-4DB2-BD59-A6C34878D82A}">
                    <a16:rowId xmlns:a16="http://schemas.microsoft.com/office/drawing/2014/main" val="632561528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E7356233-6483-3C45-9746-237F136AF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6155"/>
              </p:ext>
            </p:extLst>
          </p:nvPr>
        </p:nvGraphicFramePr>
        <p:xfrm>
          <a:off x="838199" y="4585622"/>
          <a:ext cx="5307059" cy="1591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0547">
                  <a:extLst>
                    <a:ext uri="{9D8B030D-6E8A-4147-A177-3AD203B41FA5}">
                      <a16:colId xmlns:a16="http://schemas.microsoft.com/office/drawing/2014/main" val="1551543535"/>
                    </a:ext>
                  </a:extLst>
                </a:gridCol>
                <a:gridCol w="1591690">
                  <a:extLst>
                    <a:ext uri="{9D8B030D-6E8A-4147-A177-3AD203B41FA5}">
                      <a16:colId xmlns:a16="http://schemas.microsoft.com/office/drawing/2014/main" val="930078911"/>
                    </a:ext>
                  </a:extLst>
                </a:gridCol>
                <a:gridCol w="1614822">
                  <a:extLst>
                    <a:ext uri="{9D8B030D-6E8A-4147-A177-3AD203B41FA5}">
                      <a16:colId xmlns:a16="http://schemas.microsoft.com/office/drawing/2014/main" val="3470643360"/>
                    </a:ext>
                  </a:extLst>
                </a:gridCol>
              </a:tblGrid>
              <a:tr h="5304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Predicted NO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Predicted YES</a:t>
                      </a:r>
                    </a:p>
                  </a:txBody>
                  <a:tcPr marL="75097" marR="75097" marT="37548" marB="37548"/>
                </a:tc>
                <a:extLst>
                  <a:ext uri="{0D108BD9-81ED-4DB2-BD59-A6C34878D82A}">
                    <a16:rowId xmlns:a16="http://schemas.microsoft.com/office/drawing/2014/main" val="1644931641"/>
                  </a:ext>
                </a:extLst>
              </a:tr>
              <a:tr h="530447">
                <a:tc>
                  <a:txBody>
                    <a:bodyPr/>
                    <a:lstStyle/>
                    <a:p>
                      <a:r>
                        <a:rPr lang="en-US" sz="2000" dirty="0"/>
                        <a:t>Actual NO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0.96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0.04</a:t>
                      </a:r>
                    </a:p>
                  </a:txBody>
                  <a:tcPr marL="75097" marR="75097" marT="37548" marB="37548"/>
                </a:tc>
                <a:extLst>
                  <a:ext uri="{0D108BD9-81ED-4DB2-BD59-A6C34878D82A}">
                    <a16:rowId xmlns:a16="http://schemas.microsoft.com/office/drawing/2014/main" val="257867245"/>
                  </a:ext>
                </a:extLst>
              </a:tr>
              <a:tr h="530447">
                <a:tc>
                  <a:txBody>
                    <a:bodyPr/>
                    <a:lstStyle/>
                    <a:p>
                      <a:r>
                        <a:rPr lang="en-US" sz="2000" dirty="0"/>
                        <a:t>Actual YES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0.37</a:t>
                      </a:r>
                    </a:p>
                  </a:txBody>
                  <a:tcPr marL="75097" marR="75097" marT="37548" marB="37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0.63</a:t>
                      </a:r>
                    </a:p>
                  </a:txBody>
                  <a:tcPr marL="75097" marR="75097" marT="37548" marB="37548"/>
                </a:tc>
                <a:extLst>
                  <a:ext uri="{0D108BD9-81ED-4DB2-BD59-A6C34878D82A}">
                    <a16:rowId xmlns:a16="http://schemas.microsoft.com/office/drawing/2014/main" val="632561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53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376</Words>
  <Application>Microsoft Macintosh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Chicago Crime Classifier </vt:lpstr>
      <vt:lpstr>Mission Statement</vt:lpstr>
      <vt:lpstr>Limitations</vt:lpstr>
      <vt:lpstr>The Data</vt:lpstr>
      <vt:lpstr>Data Alterations</vt:lpstr>
      <vt:lpstr>EDA</vt:lpstr>
      <vt:lpstr>EDA (continued)</vt:lpstr>
      <vt:lpstr>Random Forest Classifier</vt:lpstr>
      <vt:lpstr>Naïve Bayes Classifier</vt:lpstr>
      <vt:lpstr>Business Value</vt:lpstr>
      <vt:lpstr>Future Plans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Classifier </dc:title>
  <dc:creator>William Collins</dc:creator>
  <cp:lastModifiedBy>William Collins</cp:lastModifiedBy>
  <cp:revision>26</cp:revision>
  <dcterms:created xsi:type="dcterms:W3CDTF">2021-07-21T14:06:03Z</dcterms:created>
  <dcterms:modified xsi:type="dcterms:W3CDTF">2021-07-27T15:21:18Z</dcterms:modified>
</cp:coreProperties>
</file>