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6" r:id="rId11"/>
    <p:sldId id="277" r:id="rId12"/>
    <p:sldId id="273" r:id="rId13"/>
    <p:sldId id="274" r:id="rId14"/>
    <p:sldId id="275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2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520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F34F1-5057-4298-B999-78060A1DC9E6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4030EA-9D65-4653-A871-2FD2CCA717E6}">
      <dgm:prSet/>
      <dgm:spPr/>
      <dgm:t>
        <a:bodyPr/>
        <a:lstStyle/>
        <a:p>
          <a:r>
            <a:rPr lang="en-US" dirty="0"/>
            <a:t>Graduated from Georgia Tech a year ago</a:t>
          </a:r>
        </a:p>
      </dgm:t>
    </dgm:pt>
    <dgm:pt modelId="{F184CB15-39A4-4A92-9152-BA179967C489}" type="parTrans" cxnId="{3E887CBA-D736-47AE-A743-69B26BBD8052}">
      <dgm:prSet/>
      <dgm:spPr/>
      <dgm:t>
        <a:bodyPr/>
        <a:lstStyle/>
        <a:p>
          <a:endParaRPr lang="en-US"/>
        </a:p>
      </dgm:t>
    </dgm:pt>
    <dgm:pt modelId="{4CA8B726-7CF6-4150-ACD1-0B9A00854487}" type="sibTrans" cxnId="{3E887CBA-D736-47AE-A743-69B26BBD8052}">
      <dgm:prSet/>
      <dgm:spPr/>
      <dgm:t>
        <a:bodyPr/>
        <a:lstStyle/>
        <a:p>
          <a:endParaRPr lang="en-US"/>
        </a:p>
      </dgm:t>
    </dgm:pt>
    <dgm:pt modelId="{2DEDFC73-6694-4DE0-A871-64EC987CED3B}">
      <dgm:prSet/>
      <dgm:spPr/>
      <dgm:t>
        <a:bodyPr/>
        <a:lstStyle/>
        <a:p>
          <a:r>
            <a:rPr lang="en-US" dirty="0"/>
            <a:t>Have been doing data science for a few months now</a:t>
          </a:r>
        </a:p>
      </dgm:t>
    </dgm:pt>
    <dgm:pt modelId="{48074489-05D0-4909-B7EE-C740EBBBF4C0}" type="parTrans" cxnId="{F7B318D7-F3D3-44A0-998A-F1585D982E50}">
      <dgm:prSet/>
      <dgm:spPr/>
      <dgm:t>
        <a:bodyPr/>
        <a:lstStyle/>
        <a:p>
          <a:endParaRPr lang="en-US"/>
        </a:p>
      </dgm:t>
    </dgm:pt>
    <dgm:pt modelId="{95F557FB-6390-4ABC-8788-0CEB0AC90C4A}" type="sibTrans" cxnId="{F7B318D7-F3D3-44A0-998A-F1585D982E50}">
      <dgm:prSet/>
      <dgm:spPr/>
      <dgm:t>
        <a:bodyPr/>
        <a:lstStyle/>
        <a:p>
          <a:endParaRPr lang="en-US"/>
        </a:p>
      </dgm:t>
    </dgm:pt>
    <dgm:pt modelId="{F19EF765-BCEA-8A4D-ABBA-9DE5291D5DBE}">
      <dgm:prSet/>
      <dgm:spPr/>
      <dgm:t>
        <a:bodyPr/>
        <a:lstStyle/>
        <a:p>
          <a:r>
            <a:rPr lang="en-US" dirty="0"/>
            <a:t>Background in full-stack development</a:t>
          </a:r>
        </a:p>
      </dgm:t>
    </dgm:pt>
    <dgm:pt modelId="{38F3C0D3-5B0E-1843-B870-38BB7A736AB1}" type="parTrans" cxnId="{0DA45C86-1B2A-0D47-8037-EFF79C7D4001}">
      <dgm:prSet/>
      <dgm:spPr/>
    </dgm:pt>
    <dgm:pt modelId="{F42AB7F5-CE63-7341-9463-69804E743096}" type="sibTrans" cxnId="{0DA45C86-1B2A-0D47-8037-EFF79C7D4001}">
      <dgm:prSet/>
      <dgm:spPr/>
    </dgm:pt>
    <dgm:pt modelId="{466EF337-3BA8-784E-8086-3AAFB5B893A1}" type="pres">
      <dgm:prSet presAssocID="{4EDF34F1-5057-4298-B999-78060A1DC9E6}" presName="linear" presStyleCnt="0">
        <dgm:presLayoutVars>
          <dgm:animLvl val="lvl"/>
          <dgm:resizeHandles val="exact"/>
        </dgm:presLayoutVars>
      </dgm:prSet>
      <dgm:spPr/>
    </dgm:pt>
    <dgm:pt modelId="{079D1C3A-3131-4D41-897C-76A877A16F1E}" type="pres">
      <dgm:prSet presAssocID="{A14030EA-9D65-4653-A871-2FD2CCA717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662421-ADC0-904F-B7B2-A91E20EF279A}" type="pres">
      <dgm:prSet presAssocID="{4CA8B726-7CF6-4150-ACD1-0B9A00854487}" presName="spacer" presStyleCnt="0"/>
      <dgm:spPr/>
    </dgm:pt>
    <dgm:pt modelId="{776FF206-5D36-5846-A170-2E27990CDA8C}" type="pres">
      <dgm:prSet presAssocID="{F19EF765-BCEA-8A4D-ABBA-9DE5291D5D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C72310-8DD8-CA40-BE11-233FAF269B25}" type="pres">
      <dgm:prSet presAssocID="{F42AB7F5-CE63-7341-9463-69804E743096}" presName="spacer" presStyleCnt="0"/>
      <dgm:spPr/>
    </dgm:pt>
    <dgm:pt modelId="{0EE36007-705A-4E4B-903B-C4ABDB2078A2}" type="pres">
      <dgm:prSet presAssocID="{2DEDFC73-6694-4DE0-A871-64EC987CED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63B218-B2B9-0C43-AB61-41A39AA5FB32}" type="presOf" srcId="{A14030EA-9D65-4653-A871-2FD2CCA717E6}" destId="{079D1C3A-3131-4D41-897C-76A877A16F1E}" srcOrd="0" destOrd="0" presId="urn:microsoft.com/office/officeart/2005/8/layout/vList2"/>
    <dgm:cxn modelId="{0DA45C86-1B2A-0D47-8037-EFF79C7D4001}" srcId="{4EDF34F1-5057-4298-B999-78060A1DC9E6}" destId="{F19EF765-BCEA-8A4D-ABBA-9DE5291D5DBE}" srcOrd="1" destOrd="0" parTransId="{38F3C0D3-5B0E-1843-B870-38BB7A736AB1}" sibTransId="{F42AB7F5-CE63-7341-9463-69804E743096}"/>
    <dgm:cxn modelId="{76853BB1-B4B7-5D42-989C-370BA813E102}" type="presOf" srcId="{4EDF34F1-5057-4298-B999-78060A1DC9E6}" destId="{466EF337-3BA8-784E-8086-3AAFB5B893A1}" srcOrd="0" destOrd="0" presId="urn:microsoft.com/office/officeart/2005/8/layout/vList2"/>
    <dgm:cxn modelId="{3E887CBA-D736-47AE-A743-69B26BBD8052}" srcId="{4EDF34F1-5057-4298-B999-78060A1DC9E6}" destId="{A14030EA-9D65-4653-A871-2FD2CCA717E6}" srcOrd="0" destOrd="0" parTransId="{F184CB15-39A4-4A92-9152-BA179967C489}" sibTransId="{4CA8B726-7CF6-4150-ACD1-0B9A00854487}"/>
    <dgm:cxn modelId="{AB28B1BD-E0AC-584F-9743-FE60B0479BEE}" type="presOf" srcId="{F19EF765-BCEA-8A4D-ABBA-9DE5291D5DBE}" destId="{776FF206-5D36-5846-A170-2E27990CDA8C}" srcOrd="0" destOrd="0" presId="urn:microsoft.com/office/officeart/2005/8/layout/vList2"/>
    <dgm:cxn modelId="{F7B318D7-F3D3-44A0-998A-F1585D982E50}" srcId="{4EDF34F1-5057-4298-B999-78060A1DC9E6}" destId="{2DEDFC73-6694-4DE0-A871-64EC987CED3B}" srcOrd="2" destOrd="0" parTransId="{48074489-05D0-4909-B7EE-C740EBBBF4C0}" sibTransId="{95F557FB-6390-4ABC-8788-0CEB0AC90C4A}"/>
    <dgm:cxn modelId="{A23474E2-754F-0247-854D-D42BFEC0375D}" type="presOf" srcId="{2DEDFC73-6694-4DE0-A871-64EC987CED3B}" destId="{0EE36007-705A-4E4B-903B-C4ABDB2078A2}" srcOrd="0" destOrd="0" presId="urn:microsoft.com/office/officeart/2005/8/layout/vList2"/>
    <dgm:cxn modelId="{5BCEFD62-E817-AD4B-A7C7-2C69F370A742}" type="presParOf" srcId="{466EF337-3BA8-784E-8086-3AAFB5B893A1}" destId="{079D1C3A-3131-4D41-897C-76A877A16F1E}" srcOrd="0" destOrd="0" presId="urn:microsoft.com/office/officeart/2005/8/layout/vList2"/>
    <dgm:cxn modelId="{0C557D2D-DD39-AE44-B5E7-6352B4B4DA82}" type="presParOf" srcId="{466EF337-3BA8-784E-8086-3AAFB5B893A1}" destId="{53662421-ADC0-904F-B7B2-A91E20EF279A}" srcOrd="1" destOrd="0" presId="urn:microsoft.com/office/officeart/2005/8/layout/vList2"/>
    <dgm:cxn modelId="{82FA24C1-A877-B54A-867F-0ADA18204271}" type="presParOf" srcId="{466EF337-3BA8-784E-8086-3AAFB5B893A1}" destId="{776FF206-5D36-5846-A170-2E27990CDA8C}" srcOrd="2" destOrd="0" presId="urn:microsoft.com/office/officeart/2005/8/layout/vList2"/>
    <dgm:cxn modelId="{2A267A66-37A7-E843-9BD2-8F810A59B226}" type="presParOf" srcId="{466EF337-3BA8-784E-8086-3AAFB5B893A1}" destId="{20C72310-8DD8-CA40-BE11-233FAF269B25}" srcOrd="3" destOrd="0" presId="urn:microsoft.com/office/officeart/2005/8/layout/vList2"/>
    <dgm:cxn modelId="{9DD45CE0-B86F-5643-906C-66AB50063A38}" type="presParOf" srcId="{466EF337-3BA8-784E-8086-3AAFB5B893A1}" destId="{0EE36007-705A-4E4B-903B-C4ABDB2078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3E4C4-BD5D-45C3-AC6C-FCD1C205DE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F94146-6F09-441B-BB93-794ED5A367B9}">
      <dgm:prSet/>
      <dgm:spPr/>
      <dgm:t>
        <a:bodyPr/>
        <a:lstStyle/>
        <a:p>
          <a:r>
            <a:rPr lang="en-US" dirty="0"/>
            <a:t>Citi Bike Overview</a:t>
          </a:r>
        </a:p>
      </dgm:t>
    </dgm:pt>
    <dgm:pt modelId="{E28543D0-8316-47FE-889A-D75B9D8FDDE6}" type="parTrans" cxnId="{A168AC66-4007-4D09-9302-B6CB997FAB86}">
      <dgm:prSet/>
      <dgm:spPr/>
      <dgm:t>
        <a:bodyPr/>
        <a:lstStyle/>
        <a:p>
          <a:endParaRPr lang="en-US"/>
        </a:p>
      </dgm:t>
    </dgm:pt>
    <dgm:pt modelId="{AEEF9CEB-1AE3-4F8E-BCFD-3F7C41B6FA4C}" type="sibTrans" cxnId="{A168AC66-4007-4D09-9302-B6CB997FAB86}">
      <dgm:prSet/>
      <dgm:spPr/>
      <dgm:t>
        <a:bodyPr/>
        <a:lstStyle/>
        <a:p>
          <a:endParaRPr lang="en-US"/>
        </a:p>
      </dgm:t>
    </dgm:pt>
    <dgm:pt modelId="{8B79B5A5-D083-4705-B2AB-2C5ADBCCF2B2}">
      <dgm:prSet/>
      <dgm:spPr/>
      <dgm:t>
        <a:bodyPr/>
        <a:lstStyle/>
        <a:p>
          <a:r>
            <a:rPr lang="en-US"/>
            <a:t>Previous Analysis/Findings</a:t>
          </a:r>
        </a:p>
      </dgm:t>
    </dgm:pt>
    <dgm:pt modelId="{B5971638-CF31-4021-9738-409B302C3B7B}" type="parTrans" cxnId="{DF814BC6-2F6F-4BB7-B8D3-DD8FA6B39C89}">
      <dgm:prSet/>
      <dgm:spPr/>
      <dgm:t>
        <a:bodyPr/>
        <a:lstStyle/>
        <a:p>
          <a:endParaRPr lang="en-US"/>
        </a:p>
      </dgm:t>
    </dgm:pt>
    <dgm:pt modelId="{B2E1A64A-BD71-473A-9FCE-B1D9B050B91F}" type="sibTrans" cxnId="{DF814BC6-2F6F-4BB7-B8D3-DD8FA6B39C89}">
      <dgm:prSet/>
      <dgm:spPr/>
      <dgm:t>
        <a:bodyPr/>
        <a:lstStyle/>
        <a:p>
          <a:endParaRPr lang="en-US"/>
        </a:p>
      </dgm:t>
    </dgm:pt>
    <dgm:pt modelId="{E687F37B-84C9-4499-83DB-7C059BDB3C4D}">
      <dgm:prSet/>
      <dgm:spPr/>
      <dgm:t>
        <a:bodyPr/>
        <a:lstStyle/>
        <a:p>
          <a:r>
            <a:rPr lang="en-US"/>
            <a:t>About the Data</a:t>
          </a:r>
        </a:p>
      </dgm:t>
    </dgm:pt>
    <dgm:pt modelId="{4EF0E5E2-3FE7-4019-8514-4085D96D9C37}" type="parTrans" cxnId="{2603BDF9-FE6B-4101-A1F4-863F492FB27D}">
      <dgm:prSet/>
      <dgm:spPr/>
      <dgm:t>
        <a:bodyPr/>
        <a:lstStyle/>
        <a:p>
          <a:endParaRPr lang="en-US"/>
        </a:p>
      </dgm:t>
    </dgm:pt>
    <dgm:pt modelId="{CFB1B1F3-962A-4ADE-9CA3-787BF3D4A405}" type="sibTrans" cxnId="{2603BDF9-FE6B-4101-A1F4-863F492FB27D}">
      <dgm:prSet/>
      <dgm:spPr/>
      <dgm:t>
        <a:bodyPr/>
        <a:lstStyle/>
        <a:p>
          <a:endParaRPr lang="en-US"/>
        </a:p>
      </dgm:t>
    </dgm:pt>
    <dgm:pt modelId="{1FCB57ED-7672-4D14-8928-ECFED1D9078B}">
      <dgm:prSet/>
      <dgm:spPr/>
      <dgm:t>
        <a:bodyPr/>
        <a:lstStyle/>
        <a:p>
          <a:r>
            <a:rPr lang="en-US"/>
            <a:t>New Analysis/Findings</a:t>
          </a:r>
        </a:p>
      </dgm:t>
    </dgm:pt>
    <dgm:pt modelId="{AAE9A1E3-E8CA-4E27-B7CD-0B6C1A2BAD72}" type="parTrans" cxnId="{FD15C553-1FE1-45D1-A9D5-8EFD93F1E07E}">
      <dgm:prSet/>
      <dgm:spPr/>
      <dgm:t>
        <a:bodyPr/>
        <a:lstStyle/>
        <a:p>
          <a:endParaRPr lang="en-US"/>
        </a:p>
      </dgm:t>
    </dgm:pt>
    <dgm:pt modelId="{4912AE6C-69DA-461D-A311-86E1ADD64C6C}" type="sibTrans" cxnId="{FD15C553-1FE1-45D1-A9D5-8EFD93F1E07E}">
      <dgm:prSet/>
      <dgm:spPr/>
      <dgm:t>
        <a:bodyPr/>
        <a:lstStyle/>
        <a:p>
          <a:endParaRPr lang="en-US"/>
        </a:p>
      </dgm:t>
    </dgm:pt>
    <dgm:pt modelId="{B2A15C0F-CEE4-4BB3-98B0-5F52AFCBFC3A}">
      <dgm:prSet/>
      <dgm:spPr/>
      <dgm:t>
        <a:bodyPr/>
        <a:lstStyle/>
        <a:p>
          <a:r>
            <a:rPr lang="en-US" dirty="0"/>
            <a:t>Recommendations/Next Steps</a:t>
          </a:r>
        </a:p>
      </dgm:t>
    </dgm:pt>
    <dgm:pt modelId="{EB015F63-E4CF-46F6-A557-4A53D3316EEC}" type="parTrans" cxnId="{3E0DE2FA-802A-4736-B36A-A979D08100D7}">
      <dgm:prSet/>
      <dgm:spPr/>
      <dgm:t>
        <a:bodyPr/>
        <a:lstStyle/>
        <a:p>
          <a:endParaRPr lang="en-US"/>
        </a:p>
      </dgm:t>
    </dgm:pt>
    <dgm:pt modelId="{50575903-36DB-4780-B07A-299AE6E43DBF}" type="sibTrans" cxnId="{3E0DE2FA-802A-4736-B36A-A979D08100D7}">
      <dgm:prSet/>
      <dgm:spPr/>
      <dgm:t>
        <a:bodyPr/>
        <a:lstStyle/>
        <a:p>
          <a:endParaRPr lang="en-US"/>
        </a:p>
      </dgm:t>
    </dgm:pt>
    <dgm:pt modelId="{9F2C3AC2-3CF2-7541-B329-0C05238ADB06}" type="pres">
      <dgm:prSet presAssocID="{7693E4C4-BD5D-45C3-AC6C-FCD1C205DEF0}" presName="linear" presStyleCnt="0">
        <dgm:presLayoutVars>
          <dgm:animLvl val="lvl"/>
          <dgm:resizeHandles val="exact"/>
        </dgm:presLayoutVars>
      </dgm:prSet>
      <dgm:spPr/>
    </dgm:pt>
    <dgm:pt modelId="{C7689E2B-B145-9440-9096-F85C874F70C3}" type="pres">
      <dgm:prSet presAssocID="{3BF94146-6F09-441B-BB93-794ED5A367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ECD0E77-EB31-2B42-9709-9072C65035BE}" type="pres">
      <dgm:prSet presAssocID="{AEEF9CEB-1AE3-4F8E-BCFD-3F7C41B6FA4C}" presName="spacer" presStyleCnt="0"/>
      <dgm:spPr/>
    </dgm:pt>
    <dgm:pt modelId="{E3DD8683-1DF5-3741-BFD3-14421D4ED063}" type="pres">
      <dgm:prSet presAssocID="{8B79B5A5-D083-4705-B2AB-2C5ADBCCF2B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1DD2AE-9027-8845-9C8A-A148C538AEEA}" type="pres">
      <dgm:prSet presAssocID="{B2E1A64A-BD71-473A-9FCE-B1D9B050B91F}" presName="spacer" presStyleCnt="0"/>
      <dgm:spPr/>
    </dgm:pt>
    <dgm:pt modelId="{538C922B-E480-894B-9BF5-BDCA0B83CCFB}" type="pres">
      <dgm:prSet presAssocID="{E687F37B-84C9-4499-83DB-7C059BDB3C4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5583C5-A677-5A44-AE8F-ABCFBFDCDDE4}" type="pres">
      <dgm:prSet presAssocID="{CFB1B1F3-962A-4ADE-9CA3-787BF3D4A405}" presName="spacer" presStyleCnt="0"/>
      <dgm:spPr/>
    </dgm:pt>
    <dgm:pt modelId="{E5DA31A4-608A-6C48-832B-806B206486AF}" type="pres">
      <dgm:prSet presAssocID="{1FCB57ED-7672-4D14-8928-ECFED1D907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E8F4F5-BC6F-2F47-B3C8-DBBB5EE36098}" type="pres">
      <dgm:prSet presAssocID="{4912AE6C-69DA-461D-A311-86E1ADD64C6C}" presName="spacer" presStyleCnt="0"/>
      <dgm:spPr/>
    </dgm:pt>
    <dgm:pt modelId="{9AC6191D-3BAA-1041-87E8-FBF50A47FFB3}" type="pres">
      <dgm:prSet presAssocID="{B2A15C0F-CEE4-4BB3-98B0-5F52AFCBFC3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D15C553-1FE1-45D1-A9D5-8EFD93F1E07E}" srcId="{7693E4C4-BD5D-45C3-AC6C-FCD1C205DEF0}" destId="{1FCB57ED-7672-4D14-8928-ECFED1D9078B}" srcOrd="3" destOrd="0" parTransId="{AAE9A1E3-E8CA-4E27-B7CD-0B6C1A2BAD72}" sibTransId="{4912AE6C-69DA-461D-A311-86E1ADD64C6C}"/>
    <dgm:cxn modelId="{5767CE54-E085-A846-88BD-5980248F2F3F}" type="presOf" srcId="{8B79B5A5-D083-4705-B2AB-2C5ADBCCF2B2}" destId="{E3DD8683-1DF5-3741-BFD3-14421D4ED063}" srcOrd="0" destOrd="0" presId="urn:microsoft.com/office/officeart/2005/8/layout/vList2"/>
    <dgm:cxn modelId="{A168AC66-4007-4D09-9302-B6CB997FAB86}" srcId="{7693E4C4-BD5D-45C3-AC6C-FCD1C205DEF0}" destId="{3BF94146-6F09-441B-BB93-794ED5A367B9}" srcOrd="0" destOrd="0" parTransId="{E28543D0-8316-47FE-889A-D75B9D8FDDE6}" sibTransId="{AEEF9CEB-1AE3-4F8E-BCFD-3F7C41B6FA4C}"/>
    <dgm:cxn modelId="{13B42F67-15D4-244A-A4C0-EC1BF216BA26}" type="presOf" srcId="{1FCB57ED-7672-4D14-8928-ECFED1D9078B}" destId="{E5DA31A4-608A-6C48-832B-806B206486AF}" srcOrd="0" destOrd="0" presId="urn:microsoft.com/office/officeart/2005/8/layout/vList2"/>
    <dgm:cxn modelId="{355D356F-FA10-AE4B-AC16-73BEE66E1CFB}" type="presOf" srcId="{3BF94146-6F09-441B-BB93-794ED5A367B9}" destId="{C7689E2B-B145-9440-9096-F85C874F70C3}" srcOrd="0" destOrd="0" presId="urn:microsoft.com/office/officeart/2005/8/layout/vList2"/>
    <dgm:cxn modelId="{693BAA87-334A-D145-928A-C2A86D23DFE3}" type="presOf" srcId="{7693E4C4-BD5D-45C3-AC6C-FCD1C205DEF0}" destId="{9F2C3AC2-3CF2-7541-B329-0C05238ADB06}" srcOrd="0" destOrd="0" presId="urn:microsoft.com/office/officeart/2005/8/layout/vList2"/>
    <dgm:cxn modelId="{43E3C6B9-7E71-3B45-B337-FF1C52C2A9A0}" type="presOf" srcId="{E687F37B-84C9-4499-83DB-7C059BDB3C4D}" destId="{538C922B-E480-894B-9BF5-BDCA0B83CCFB}" srcOrd="0" destOrd="0" presId="urn:microsoft.com/office/officeart/2005/8/layout/vList2"/>
    <dgm:cxn modelId="{DF814BC6-2F6F-4BB7-B8D3-DD8FA6B39C89}" srcId="{7693E4C4-BD5D-45C3-AC6C-FCD1C205DEF0}" destId="{8B79B5A5-D083-4705-B2AB-2C5ADBCCF2B2}" srcOrd="1" destOrd="0" parTransId="{B5971638-CF31-4021-9738-409B302C3B7B}" sibTransId="{B2E1A64A-BD71-473A-9FCE-B1D9B050B91F}"/>
    <dgm:cxn modelId="{02AEFBC6-FFC2-994C-98A4-78EF81BC4843}" type="presOf" srcId="{B2A15C0F-CEE4-4BB3-98B0-5F52AFCBFC3A}" destId="{9AC6191D-3BAA-1041-87E8-FBF50A47FFB3}" srcOrd="0" destOrd="0" presId="urn:microsoft.com/office/officeart/2005/8/layout/vList2"/>
    <dgm:cxn modelId="{2603BDF9-FE6B-4101-A1F4-863F492FB27D}" srcId="{7693E4C4-BD5D-45C3-AC6C-FCD1C205DEF0}" destId="{E687F37B-84C9-4499-83DB-7C059BDB3C4D}" srcOrd="2" destOrd="0" parTransId="{4EF0E5E2-3FE7-4019-8514-4085D96D9C37}" sibTransId="{CFB1B1F3-962A-4ADE-9CA3-787BF3D4A405}"/>
    <dgm:cxn modelId="{3E0DE2FA-802A-4736-B36A-A979D08100D7}" srcId="{7693E4C4-BD5D-45C3-AC6C-FCD1C205DEF0}" destId="{B2A15C0F-CEE4-4BB3-98B0-5F52AFCBFC3A}" srcOrd="4" destOrd="0" parTransId="{EB015F63-E4CF-46F6-A557-4A53D3316EEC}" sibTransId="{50575903-36DB-4780-B07A-299AE6E43DBF}"/>
    <dgm:cxn modelId="{0377345F-47A6-034F-8C4C-BECEEF56416F}" type="presParOf" srcId="{9F2C3AC2-3CF2-7541-B329-0C05238ADB06}" destId="{C7689E2B-B145-9440-9096-F85C874F70C3}" srcOrd="0" destOrd="0" presId="urn:microsoft.com/office/officeart/2005/8/layout/vList2"/>
    <dgm:cxn modelId="{56B38C68-68F8-0F42-AC7B-D085A14228AB}" type="presParOf" srcId="{9F2C3AC2-3CF2-7541-B329-0C05238ADB06}" destId="{BECD0E77-EB31-2B42-9709-9072C65035BE}" srcOrd="1" destOrd="0" presId="urn:microsoft.com/office/officeart/2005/8/layout/vList2"/>
    <dgm:cxn modelId="{43F5F96D-52BB-3444-B683-1C9A866A6D64}" type="presParOf" srcId="{9F2C3AC2-3CF2-7541-B329-0C05238ADB06}" destId="{E3DD8683-1DF5-3741-BFD3-14421D4ED063}" srcOrd="2" destOrd="0" presId="urn:microsoft.com/office/officeart/2005/8/layout/vList2"/>
    <dgm:cxn modelId="{FB2030E0-046D-484D-93CE-6FC2382D5D51}" type="presParOf" srcId="{9F2C3AC2-3CF2-7541-B329-0C05238ADB06}" destId="{CF1DD2AE-9027-8845-9C8A-A148C538AEEA}" srcOrd="3" destOrd="0" presId="urn:microsoft.com/office/officeart/2005/8/layout/vList2"/>
    <dgm:cxn modelId="{51842646-88AE-7E4E-8761-BE000B0E49BD}" type="presParOf" srcId="{9F2C3AC2-3CF2-7541-B329-0C05238ADB06}" destId="{538C922B-E480-894B-9BF5-BDCA0B83CCFB}" srcOrd="4" destOrd="0" presId="urn:microsoft.com/office/officeart/2005/8/layout/vList2"/>
    <dgm:cxn modelId="{F4A6CBD0-EEF7-CD41-A774-9F26D7800241}" type="presParOf" srcId="{9F2C3AC2-3CF2-7541-B329-0C05238ADB06}" destId="{BC5583C5-A677-5A44-AE8F-ABCFBFDCDDE4}" srcOrd="5" destOrd="0" presId="urn:microsoft.com/office/officeart/2005/8/layout/vList2"/>
    <dgm:cxn modelId="{481B2950-1BD4-C449-A4B3-B47E9B587515}" type="presParOf" srcId="{9F2C3AC2-3CF2-7541-B329-0C05238ADB06}" destId="{E5DA31A4-608A-6C48-832B-806B206486AF}" srcOrd="6" destOrd="0" presId="urn:microsoft.com/office/officeart/2005/8/layout/vList2"/>
    <dgm:cxn modelId="{6D7AA098-3E50-5F4F-ADFA-E7D831DE2377}" type="presParOf" srcId="{9F2C3AC2-3CF2-7541-B329-0C05238ADB06}" destId="{5FE8F4F5-BC6F-2F47-B3C8-DBBB5EE36098}" srcOrd="7" destOrd="0" presId="urn:microsoft.com/office/officeart/2005/8/layout/vList2"/>
    <dgm:cxn modelId="{E7DA0E0C-D5D9-A547-A045-105ABEB4FC38}" type="presParOf" srcId="{9F2C3AC2-3CF2-7541-B329-0C05238ADB06}" destId="{9AC6191D-3BAA-1041-87E8-FBF50A47FFB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CD5648-64BB-4F42-BA7F-2DA4E8190EB3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E6413E2-F5C2-4C58-8A69-123AE58069E8}">
      <dgm:prSet/>
      <dgm:spPr/>
      <dgm:t>
        <a:bodyPr/>
        <a:lstStyle/>
        <a:p>
          <a:r>
            <a:rPr lang="en-US" dirty="0"/>
            <a:t>New York is a very bike-friendly city</a:t>
          </a:r>
        </a:p>
      </dgm:t>
    </dgm:pt>
    <dgm:pt modelId="{BEB8BB39-687F-4915-805A-840A601B80B5}" type="parTrans" cxnId="{142DFB69-B800-4341-9F7A-A211C9118965}">
      <dgm:prSet/>
      <dgm:spPr/>
      <dgm:t>
        <a:bodyPr/>
        <a:lstStyle/>
        <a:p>
          <a:endParaRPr lang="en-US"/>
        </a:p>
      </dgm:t>
    </dgm:pt>
    <dgm:pt modelId="{A365945E-34A1-477C-8672-9EDE328749F6}" type="sibTrans" cxnId="{142DFB69-B800-4341-9F7A-A211C9118965}">
      <dgm:prSet/>
      <dgm:spPr/>
      <dgm:t>
        <a:bodyPr/>
        <a:lstStyle/>
        <a:p>
          <a:endParaRPr lang="en-US"/>
        </a:p>
      </dgm:t>
    </dgm:pt>
    <dgm:pt modelId="{3FF773F3-5E53-4415-ADE7-8660B21AA2E5}">
      <dgm:prSet/>
      <dgm:spPr/>
      <dgm:t>
        <a:bodyPr/>
        <a:lstStyle/>
        <a:p>
          <a:r>
            <a:rPr lang="en-US" dirty="0"/>
            <a:t>Over 500,000 bike rides a day</a:t>
          </a:r>
        </a:p>
      </dgm:t>
    </dgm:pt>
    <dgm:pt modelId="{92E75297-4F78-45E9-A2E2-F0E82A8DDA0C}" type="parTrans" cxnId="{F5F2B247-E09C-47F0-AB6C-A2CA4E1204A0}">
      <dgm:prSet/>
      <dgm:spPr/>
      <dgm:t>
        <a:bodyPr/>
        <a:lstStyle/>
        <a:p>
          <a:endParaRPr lang="en-US"/>
        </a:p>
      </dgm:t>
    </dgm:pt>
    <dgm:pt modelId="{A9AD6D83-F19F-42F5-BE60-2916DD9C64BB}" type="sibTrans" cxnId="{F5F2B247-E09C-47F0-AB6C-A2CA4E1204A0}">
      <dgm:prSet/>
      <dgm:spPr/>
      <dgm:t>
        <a:bodyPr/>
        <a:lstStyle/>
        <a:p>
          <a:endParaRPr lang="en-US"/>
        </a:p>
      </dgm:t>
    </dgm:pt>
    <dgm:pt modelId="{C2AF8366-6A23-4D2E-A1CA-B65F671F3569}">
      <dgm:prSet/>
      <dgm:spPr/>
      <dgm:t>
        <a:bodyPr/>
        <a:lstStyle/>
        <a:p>
          <a:r>
            <a:rPr lang="en-US" dirty="0"/>
            <a:t>Extremely accessible pricing</a:t>
          </a:r>
        </a:p>
      </dgm:t>
    </dgm:pt>
    <dgm:pt modelId="{EDD02003-1BA1-4C0F-85F3-0AE47373B4B4}" type="parTrans" cxnId="{6E3532A2-D674-4FC8-9F5B-02DE169BDECF}">
      <dgm:prSet/>
      <dgm:spPr/>
      <dgm:t>
        <a:bodyPr/>
        <a:lstStyle/>
        <a:p>
          <a:endParaRPr lang="en-US"/>
        </a:p>
      </dgm:t>
    </dgm:pt>
    <dgm:pt modelId="{92CEB306-FBE1-44C2-90DE-46AD95BD8D78}" type="sibTrans" cxnId="{6E3532A2-D674-4FC8-9F5B-02DE169BDECF}">
      <dgm:prSet/>
      <dgm:spPr/>
      <dgm:t>
        <a:bodyPr/>
        <a:lstStyle/>
        <a:p>
          <a:endParaRPr lang="en-US"/>
        </a:p>
      </dgm:t>
    </dgm:pt>
    <dgm:pt modelId="{C1ABCE13-6C5F-497B-A764-FD0DC6C2A136}">
      <dgm:prSet/>
      <dgm:spPr/>
      <dgm:t>
        <a:bodyPr/>
        <a:lstStyle/>
        <a:p>
          <a:r>
            <a:rPr lang="en-US"/>
            <a:t>Many different community discounts</a:t>
          </a:r>
        </a:p>
      </dgm:t>
    </dgm:pt>
    <dgm:pt modelId="{DD051CA2-28E7-4F30-B3B4-79ACAF0FD579}" type="parTrans" cxnId="{AFA65286-D566-4110-A6D7-D7EEDD6C31F0}">
      <dgm:prSet/>
      <dgm:spPr/>
      <dgm:t>
        <a:bodyPr/>
        <a:lstStyle/>
        <a:p>
          <a:endParaRPr lang="en-US"/>
        </a:p>
      </dgm:t>
    </dgm:pt>
    <dgm:pt modelId="{7F27CDBC-AF16-400A-B6C9-AD711DA0BF15}" type="sibTrans" cxnId="{AFA65286-D566-4110-A6D7-D7EEDD6C31F0}">
      <dgm:prSet/>
      <dgm:spPr/>
      <dgm:t>
        <a:bodyPr/>
        <a:lstStyle/>
        <a:p>
          <a:endParaRPr lang="en-US"/>
        </a:p>
      </dgm:t>
    </dgm:pt>
    <dgm:pt modelId="{2EC41E2D-E700-4350-80FE-CFCCE1E00429}">
      <dgm:prSet/>
      <dgm:spPr/>
      <dgm:t>
        <a:bodyPr/>
        <a:lstStyle/>
        <a:p>
          <a:r>
            <a:rPr lang="en-US" dirty="0"/>
            <a:t>NYC employees, veterans/military, local government programs, etc.</a:t>
          </a:r>
        </a:p>
      </dgm:t>
    </dgm:pt>
    <dgm:pt modelId="{F3F6A29A-350B-4C67-8BEB-47CBC49EF4D8}" type="parTrans" cxnId="{1BEF3FFE-04A5-48E1-9A46-177ABFFFC633}">
      <dgm:prSet/>
      <dgm:spPr/>
      <dgm:t>
        <a:bodyPr/>
        <a:lstStyle/>
        <a:p>
          <a:endParaRPr lang="en-US"/>
        </a:p>
      </dgm:t>
    </dgm:pt>
    <dgm:pt modelId="{D2D995BE-A3A0-48C9-AB0B-7FF998A2057B}" type="sibTrans" cxnId="{1BEF3FFE-04A5-48E1-9A46-177ABFFFC633}">
      <dgm:prSet/>
      <dgm:spPr/>
      <dgm:t>
        <a:bodyPr/>
        <a:lstStyle/>
        <a:p>
          <a:endParaRPr lang="en-US"/>
        </a:p>
      </dgm:t>
    </dgm:pt>
    <dgm:pt modelId="{49452B47-F527-EE4D-B421-E69BA66CF964}">
      <dgm:prSet/>
      <dgm:spPr/>
      <dgm:t>
        <a:bodyPr/>
        <a:lstStyle/>
        <a:p>
          <a:r>
            <a:rPr lang="en-US"/>
            <a:t>Only $15/month, single ride and day pass options </a:t>
          </a:r>
          <a:endParaRPr lang="en-US" dirty="0"/>
        </a:p>
      </dgm:t>
    </dgm:pt>
    <dgm:pt modelId="{4BD4C203-B5BA-5448-9BF8-3E334110AD5D}" type="parTrans" cxnId="{FFB7895D-E849-4648-A144-3F4551EAB989}">
      <dgm:prSet/>
      <dgm:spPr/>
      <dgm:t>
        <a:bodyPr/>
        <a:lstStyle/>
        <a:p>
          <a:endParaRPr lang="en-US"/>
        </a:p>
      </dgm:t>
    </dgm:pt>
    <dgm:pt modelId="{B2C7A492-A5B3-8846-8479-8ED15DAC0211}" type="sibTrans" cxnId="{FFB7895D-E849-4648-A144-3F4551EAB989}">
      <dgm:prSet/>
      <dgm:spPr/>
      <dgm:t>
        <a:bodyPr/>
        <a:lstStyle/>
        <a:p>
          <a:endParaRPr lang="en-US"/>
        </a:p>
      </dgm:t>
    </dgm:pt>
    <dgm:pt modelId="{D160F06E-0A15-2F49-91A2-5C441430B48A}" type="pres">
      <dgm:prSet presAssocID="{FDCD5648-64BB-4F42-BA7F-2DA4E8190EB3}" presName="linear" presStyleCnt="0">
        <dgm:presLayoutVars>
          <dgm:animLvl val="lvl"/>
          <dgm:resizeHandles val="exact"/>
        </dgm:presLayoutVars>
      </dgm:prSet>
      <dgm:spPr/>
    </dgm:pt>
    <dgm:pt modelId="{8226FFE6-D7AA-3F4D-9E1D-575A33C44D8C}" type="pres">
      <dgm:prSet presAssocID="{5E6413E2-F5C2-4C58-8A69-123AE58069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CF1E36-1785-F043-B588-AFDC9C88D44F}" type="pres">
      <dgm:prSet presAssocID="{5E6413E2-F5C2-4C58-8A69-123AE58069E8}" presName="childText" presStyleLbl="revTx" presStyleIdx="0" presStyleCnt="3">
        <dgm:presLayoutVars>
          <dgm:bulletEnabled val="1"/>
        </dgm:presLayoutVars>
      </dgm:prSet>
      <dgm:spPr/>
    </dgm:pt>
    <dgm:pt modelId="{6DDF835B-C68F-E249-A9C8-1F7DCEE8A0BA}" type="pres">
      <dgm:prSet presAssocID="{C2AF8366-6A23-4D2E-A1CA-B65F671F35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C9FF6F-CFD4-AB4C-AD91-7D7EFFD12491}" type="pres">
      <dgm:prSet presAssocID="{C2AF8366-6A23-4D2E-A1CA-B65F671F3569}" presName="childText" presStyleLbl="revTx" presStyleIdx="1" presStyleCnt="3">
        <dgm:presLayoutVars>
          <dgm:bulletEnabled val="1"/>
        </dgm:presLayoutVars>
      </dgm:prSet>
      <dgm:spPr/>
    </dgm:pt>
    <dgm:pt modelId="{99FA5CFD-1901-FF4E-830F-F4FC6FD68663}" type="pres">
      <dgm:prSet presAssocID="{C1ABCE13-6C5F-497B-A764-FD0DC6C2A13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BD087D-C980-B545-9B21-3FE04A0D24F1}" type="pres">
      <dgm:prSet presAssocID="{C1ABCE13-6C5F-497B-A764-FD0DC6C2A13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1BE6530-384C-284D-A7D6-7F74094D861E}" type="presOf" srcId="{2EC41E2D-E700-4350-80FE-CFCCE1E00429}" destId="{B9BD087D-C980-B545-9B21-3FE04A0D24F1}" srcOrd="0" destOrd="0" presId="urn:microsoft.com/office/officeart/2005/8/layout/vList2"/>
    <dgm:cxn modelId="{F5F2B247-E09C-47F0-AB6C-A2CA4E1204A0}" srcId="{5E6413E2-F5C2-4C58-8A69-123AE58069E8}" destId="{3FF773F3-5E53-4415-ADE7-8660B21AA2E5}" srcOrd="0" destOrd="0" parTransId="{92E75297-4F78-45E9-A2E2-F0E82A8DDA0C}" sibTransId="{A9AD6D83-F19F-42F5-BE60-2916DD9C64BB}"/>
    <dgm:cxn modelId="{FFB7895D-E849-4648-A144-3F4551EAB989}" srcId="{C2AF8366-6A23-4D2E-A1CA-B65F671F3569}" destId="{49452B47-F527-EE4D-B421-E69BA66CF964}" srcOrd="0" destOrd="0" parTransId="{4BD4C203-B5BA-5448-9BF8-3E334110AD5D}" sibTransId="{B2C7A492-A5B3-8846-8479-8ED15DAC0211}"/>
    <dgm:cxn modelId="{D3C8C85E-72EC-3048-903B-73A8E8D740F8}" type="presOf" srcId="{FDCD5648-64BB-4F42-BA7F-2DA4E8190EB3}" destId="{D160F06E-0A15-2F49-91A2-5C441430B48A}" srcOrd="0" destOrd="0" presId="urn:microsoft.com/office/officeart/2005/8/layout/vList2"/>
    <dgm:cxn modelId="{142DFB69-B800-4341-9F7A-A211C9118965}" srcId="{FDCD5648-64BB-4F42-BA7F-2DA4E8190EB3}" destId="{5E6413E2-F5C2-4C58-8A69-123AE58069E8}" srcOrd="0" destOrd="0" parTransId="{BEB8BB39-687F-4915-805A-840A601B80B5}" sibTransId="{A365945E-34A1-477C-8672-9EDE328749F6}"/>
    <dgm:cxn modelId="{A5517A6E-032E-7247-BDE8-B87FD5E5E463}" type="presOf" srcId="{C2AF8366-6A23-4D2E-A1CA-B65F671F3569}" destId="{6DDF835B-C68F-E249-A9C8-1F7DCEE8A0BA}" srcOrd="0" destOrd="0" presId="urn:microsoft.com/office/officeart/2005/8/layout/vList2"/>
    <dgm:cxn modelId="{AFA65286-D566-4110-A6D7-D7EEDD6C31F0}" srcId="{FDCD5648-64BB-4F42-BA7F-2DA4E8190EB3}" destId="{C1ABCE13-6C5F-497B-A764-FD0DC6C2A136}" srcOrd="2" destOrd="0" parTransId="{DD051CA2-28E7-4F30-B3B4-79ACAF0FD579}" sibTransId="{7F27CDBC-AF16-400A-B6C9-AD711DA0BF15}"/>
    <dgm:cxn modelId="{97D7948A-D354-EB4E-AD71-26EA7B933880}" type="presOf" srcId="{5E6413E2-F5C2-4C58-8A69-123AE58069E8}" destId="{8226FFE6-D7AA-3F4D-9E1D-575A33C44D8C}" srcOrd="0" destOrd="0" presId="urn:microsoft.com/office/officeart/2005/8/layout/vList2"/>
    <dgm:cxn modelId="{6E3532A2-D674-4FC8-9F5B-02DE169BDECF}" srcId="{FDCD5648-64BB-4F42-BA7F-2DA4E8190EB3}" destId="{C2AF8366-6A23-4D2E-A1CA-B65F671F3569}" srcOrd="1" destOrd="0" parTransId="{EDD02003-1BA1-4C0F-85F3-0AE47373B4B4}" sibTransId="{92CEB306-FBE1-44C2-90DE-46AD95BD8D78}"/>
    <dgm:cxn modelId="{6E0BE4C9-D732-BF41-805B-C0D9F7225D29}" type="presOf" srcId="{49452B47-F527-EE4D-B421-E69BA66CF964}" destId="{D5C9FF6F-CFD4-AB4C-AD91-7D7EFFD12491}" srcOrd="0" destOrd="0" presId="urn:microsoft.com/office/officeart/2005/8/layout/vList2"/>
    <dgm:cxn modelId="{B818ABD4-ACB6-7F42-A91A-BA9CB7565CCF}" type="presOf" srcId="{3FF773F3-5E53-4415-ADE7-8660B21AA2E5}" destId="{15CF1E36-1785-F043-B588-AFDC9C88D44F}" srcOrd="0" destOrd="0" presId="urn:microsoft.com/office/officeart/2005/8/layout/vList2"/>
    <dgm:cxn modelId="{DFB33BDF-1A7A-3746-8035-C62B318E475A}" type="presOf" srcId="{C1ABCE13-6C5F-497B-A764-FD0DC6C2A136}" destId="{99FA5CFD-1901-FF4E-830F-F4FC6FD68663}" srcOrd="0" destOrd="0" presId="urn:microsoft.com/office/officeart/2005/8/layout/vList2"/>
    <dgm:cxn modelId="{1BEF3FFE-04A5-48E1-9A46-177ABFFFC633}" srcId="{C1ABCE13-6C5F-497B-A764-FD0DC6C2A136}" destId="{2EC41E2D-E700-4350-80FE-CFCCE1E00429}" srcOrd="0" destOrd="0" parTransId="{F3F6A29A-350B-4C67-8BEB-47CBC49EF4D8}" sibTransId="{D2D995BE-A3A0-48C9-AB0B-7FF998A2057B}"/>
    <dgm:cxn modelId="{705EEB0C-2CE2-4148-8822-7CE2F3B09FBC}" type="presParOf" srcId="{D160F06E-0A15-2F49-91A2-5C441430B48A}" destId="{8226FFE6-D7AA-3F4D-9E1D-575A33C44D8C}" srcOrd="0" destOrd="0" presId="urn:microsoft.com/office/officeart/2005/8/layout/vList2"/>
    <dgm:cxn modelId="{313F775B-5BFA-114A-9CC5-8421C5FA0A3E}" type="presParOf" srcId="{D160F06E-0A15-2F49-91A2-5C441430B48A}" destId="{15CF1E36-1785-F043-B588-AFDC9C88D44F}" srcOrd="1" destOrd="0" presId="urn:microsoft.com/office/officeart/2005/8/layout/vList2"/>
    <dgm:cxn modelId="{7AA607D3-DE75-F74D-B687-73B48512E738}" type="presParOf" srcId="{D160F06E-0A15-2F49-91A2-5C441430B48A}" destId="{6DDF835B-C68F-E249-A9C8-1F7DCEE8A0BA}" srcOrd="2" destOrd="0" presId="urn:microsoft.com/office/officeart/2005/8/layout/vList2"/>
    <dgm:cxn modelId="{ED37A7E7-974A-3C49-B5EB-E940F834F2FE}" type="presParOf" srcId="{D160F06E-0A15-2F49-91A2-5C441430B48A}" destId="{D5C9FF6F-CFD4-AB4C-AD91-7D7EFFD12491}" srcOrd="3" destOrd="0" presId="urn:microsoft.com/office/officeart/2005/8/layout/vList2"/>
    <dgm:cxn modelId="{651AAF2F-4D89-9148-9A5D-F6E4CC5D3EB2}" type="presParOf" srcId="{D160F06E-0A15-2F49-91A2-5C441430B48A}" destId="{99FA5CFD-1901-FF4E-830F-F4FC6FD68663}" srcOrd="4" destOrd="0" presId="urn:microsoft.com/office/officeart/2005/8/layout/vList2"/>
    <dgm:cxn modelId="{33487F5E-4A63-4A4D-BA38-0F9411F08E2F}" type="presParOf" srcId="{D160F06E-0A15-2F49-91A2-5C441430B48A}" destId="{B9BD087D-C980-B545-9B21-3FE04A0D24F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392880-0B8D-4DD1-8A40-3BF613192ED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F44F71-92DC-45B9-ABFC-98D70ECAA984}">
      <dgm:prSet/>
      <dgm:spPr/>
      <dgm:t>
        <a:bodyPr/>
        <a:lstStyle/>
        <a:p>
          <a:r>
            <a:rPr lang="en-US"/>
            <a:t>Major focus on removing outliers</a:t>
          </a:r>
        </a:p>
      </dgm:t>
    </dgm:pt>
    <dgm:pt modelId="{2804DE73-B836-47D0-AA8C-D058AD246AF3}" type="parTrans" cxnId="{EF23D1B9-5CBD-43C4-92A2-C09336EC524A}">
      <dgm:prSet/>
      <dgm:spPr/>
      <dgm:t>
        <a:bodyPr/>
        <a:lstStyle/>
        <a:p>
          <a:endParaRPr lang="en-US"/>
        </a:p>
      </dgm:t>
    </dgm:pt>
    <dgm:pt modelId="{4871F4F3-4F3B-4E0E-97C2-2DC763AE27CD}" type="sibTrans" cxnId="{EF23D1B9-5CBD-43C4-92A2-C09336EC524A}">
      <dgm:prSet/>
      <dgm:spPr/>
      <dgm:t>
        <a:bodyPr/>
        <a:lstStyle/>
        <a:p>
          <a:endParaRPr lang="en-US"/>
        </a:p>
      </dgm:t>
    </dgm:pt>
    <dgm:pt modelId="{45F6C8C1-C1EB-4CDD-B899-DC2A631EB89A}">
      <dgm:prSet/>
      <dgm:spPr/>
      <dgm:t>
        <a:bodyPr/>
        <a:lstStyle/>
        <a:p>
          <a:r>
            <a:rPr lang="en-US"/>
            <a:t>Less than 2% of the data being displayed</a:t>
          </a:r>
        </a:p>
      </dgm:t>
    </dgm:pt>
    <dgm:pt modelId="{6DC2FE59-FF43-4CE1-8453-89397D53CB3F}" type="parTrans" cxnId="{4BCD7BA9-A02F-46CE-A4FD-8FEADFD47BF2}">
      <dgm:prSet/>
      <dgm:spPr/>
      <dgm:t>
        <a:bodyPr/>
        <a:lstStyle/>
        <a:p>
          <a:endParaRPr lang="en-US"/>
        </a:p>
      </dgm:t>
    </dgm:pt>
    <dgm:pt modelId="{632772EE-95BE-4210-9FD1-BC5F050FBF94}" type="sibTrans" cxnId="{4BCD7BA9-A02F-46CE-A4FD-8FEADFD47BF2}">
      <dgm:prSet/>
      <dgm:spPr/>
      <dgm:t>
        <a:bodyPr/>
        <a:lstStyle/>
        <a:p>
          <a:endParaRPr lang="en-US"/>
        </a:p>
      </dgm:t>
    </dgm:pt>
    <dgm:pt modelId="{8CB75CD4-F71C-4AD2-B9CE-312FDEFB3FB4}">
      <dgm:prSet/>
      <dgm:spPr/>
      <dgm:t>
        <a:bodyPr/>
        <a:lstStyle/>
        <a:p>
          <a:r>
            <a:rPr lang="en-US"/>
            <a:t>Existing data made more readable</a:t>
          </a:r>
        </a:p>
      </dgm:t>
    </dgm:pt>
    <dgm:pt modelId="{C2DAA076-3058-4EF1-A6B2-E684F5890A3D}" type="parTrans" cxnId="{EED226F3-F0D4-4D82-A385-2B7A1F3483BC}">
      <dgm:prSet/>
      <dgm:spPr/>
      <dgm:t>
        <a:bodyPr/>
        <a:lstStyle/>
        <a:p>
          <a:endParaRPr lang="en-US"/>
        </a:p>
      </dgm:t>
    </dgm:pt>
    <dgm:pt modelId="{23091F17-9F08-40D6-BF04-DD726B47893B}" type="sibTrans" cxnId="{EED226F3-F0D4-4D82-A385-2B7A1F3483BC}">
      <dgm:prSet/>
      <dgm:spPr/>
      <dgm:t>
        <a:bodyPr/>
        <a:lstStyle/>
        <a:p>
          <a:endParaRPr lang="en-US"/>
        </a:p>
      </dgm:t>
    </dgm:pt>
    <dgm:pt modelId="{7AAC774F-8104-4BEE-A28A-BC946F51C5BC}">
      <dgm:prSet/>
      <dgm:spPr/>
      <dgm:t>
        <a:bodyPr/>
        <a:lstStyle/>
        <a:p>
          <a:r>
            <a:rPr lang="en-US"/>
            <a:t>Latitude and longitude to distance, trip seconds to trip minutes, etc.</a:t>
          </a:r>
        </a:p>
      </dgm:t>
    </dgm:pt>
    <dgm:pt modelId="{10BC5345-A5CA-469B-9F9F-928DAAF374F0}" type="parTrans" cxnId="{86D24D33-4E55-4508-9B91-801AE38A8BB9}">
      <dgm:prSet/>
      <dgm:spPr/>
      <dgm:t>
        <a:bodyPr/>
        <a:lstStyle/>
        <a:p>
          <a:endParaRPr lang="en-US"/>
        </a:p>
      </dgm:t>
    </dgm:pt>
    <dgm:pt modelId="{B094B54C-5C06-4111-BDE3-1A1E6CFDA46A}" type="sibTrans" cxnId="{86D24D33-4E55-4508-9B91-801AE38A8BB9}">
      <dgm:prSet/>
      <dgm:spPr/>
      <dgm:t>
        <a:bodyPr/>
        <a:lstStyle/>
        <a:p>
          <a:endParaRPr lang="en-US"/>
        </a:p>
      </dgm:t>
    </dgm:pt>
    <dgm:pt modelId="{8E13A5BD-332D-EF4C-A060-1D8C64E033ED}" type="pres">
      <dgm:prSet presAssocID="{4C392880-0B8D-4DD1-8A40-3BF613192ED3}" presName="linear" presStyleCnt="0">
        <dgm:presLayoutVars>
          <dgm:animLvl val="lvl"/>
          <dgm:resizeHandles val="exact"/>
        </dgm:presLayoutVars>
      </dgm:prSet>
      <dgm:spPr/>
    </dgm:pt>
    <dgm:pt modelId="{75079F7D-3F01-4349-895C-CB65E8438ACE}" type="pres">
      <dgm:prSet presAssocID="{CFF44F71-92DC-45B9-ABFC-98D70ECAA9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4BE4B7-7A7C-0740-8E8F-90BC910E303E}" type="pres">
      <dgm:prSet presAssocID="{CFF44F71-92DC-45B9-ABFC-98D70ECAA984}" presName="childText" presStyleLbl="revTx" presStyleIdx="0" presStyleCnt="2">
        <dgm:presLayoutVars>
          <dgm:bulletEnabled val="1"/>
        </dgm:presLayoutVars>
      </dgm:prSet>
      <dgm:spPr/>
    </dgm:pt>
    <dgm:pt modelId="{6D362826-A6DD-5F43-A30A-30B43AE99F49}" type="pres">
      <dgm:prSet presAssocID="{8CB75CD4-F71C-4AD2-B9CE-312FDEFB3F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4F19F2-78EA-4040-9EB1-4A09B38B02BB}" type="pres">
      <dgm:prSet presAssocID="{8CB75CD4-F71C-4AD2-B9CE-312FDEFB3FB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6D24D33-4E55-4508-9B91-801AE38A8BB9}" srcId="{8CB75CD4-F71C-4AD2-B9CE-312FDEFB3FB4}" destId="{7AAC774F-8104-4BEE-A28A-BC946F51C5BC}" srcOrd="0" destOrd="0" parTransId="{10BC5345-A5CA-469B-9F9F-928DAAF374F0}" sibTransId="{B094B54C-5C06-4111-BDE3-1A1E6CFDA46A}"/>
    <dgm:cxn modelId="{2E127E4D-B260-4E45-8C77-758794310A0F}" type="presOf" srcId="{45F6C8C1-C1EB-4CDD-B899-DC2A631EB89A}" destId="{214BE4B7-7A7C-0740-8E8F-90BC910E303E}" srcOrd="0" destOrd="0" presId="urn:microsoft.com/office/officeart/2005/8/layout/vList2"/>
    <dgm:cxn modelId="{10D1E05F-EB1D-A444-8924-D932C0D16AD4}" type="presOf" srcId="{7AAC774F-8104-4BEE-A28A-BC946F51C5BC}" destId="{A84F19F2-78EA-4040-9EB1-4A09B38B02BB}" srcOrd="0" destOrd="0" presId="urn:microsoft.com/office/officeart/2005/8/layout/vList2"/>
    <dgm:cxn modelId="{7C26D571-48A3-5B49-80E4-8CD5CC9A0F0B}" type="presOf" srcId="{8CB75CD4-F71C-4AD2-B9CE-312FDEFB3FB4}" destId="{6D362826-A6DD-5F43-A30A-30B43AE99F49}" srcOrd="0" destOrd="0" presId="urn:microsoft.com/office/officeart/2005/8/layout/vList2"/>
    <dgm:cxn modelId="{4BCD7BA9-A02F-46CE-A4FD-8FEADFD47BF2}" srcId="{CFF44F71-92DC-45B9-ABFC-98D70ECAA984}" destId="{45F6C8C1-C1EB-4CDD-B899-DC2A631EB89A}" srcOrd="0" destOrd="0" parTransId="{6DC2FE59-FF43-4CE1-8453-89397D53CB3F}" sibTransId="{632772EE-95BE-4210-9FD1-BC5F050FBF94}"/>
    <dgm:cxn modelId="{212150AD-58C4-8646-9C83-26E4EECDDB57}" type="presOf" srcId="{CFF44F71-92DC-45B9-ABFC-98D70ECAA984}" destId="{75079F7D-3F01-4349-895C-CB65E8438ACE}" srcOrd="0" destOrd="0" presId="urn:microsoft.com/office/officeart/2005/8/layout/vList2"/>
    <dgm:cxn modelId="{EF23D1B9-5CBD-43C4-92A2-C09336EC524A}" srcId="{4C392880-0B8D-4DD1-8A40-3BF613192ED3}" destId="{CFF44F71-92DC-45B9-ABFC-98D70ECAA984}" srcOrd="0" destOrd="0" parTransId="{2804DE73-B836-47D0-AA8C-D058AD246AF3}" sibTransId="{4871F4F3-4F3B-4E0E-97C2-2DC763AE27CD}"/>
    <dgm:cxn modelId="{117B0EE9-650F-B74E-9482-A05A110A5CD6}" type="presOf" srcId="{4C392880-0B8D-4DD1-8A40-3BF613192ED3}" destId="{8E13A5BD-332D-EF4C-A060-1D8C64E033ED}" srcOrd="0" destOrd="0" presId="urn:microsoft.com/office/officeart/2005/8/layout/vList2"/>
    <dgm:cxn modelId="{EED226F3-F0D4-4D82-A385-2B7A1F3483BC}" srcId="{4C392880-0B8D-4DD1-8A40-3BF613192ED3}" destId="{8CB75CD4-F71C-4AD2-B9CE-312FDEFB3FB4}" srcOrd="1" destOrd="0" parTransId="{C2DAA076-3058-4EF1-A6B2-E684F5890A3D}" sibTransId="{23091F17-9F08-40D6-BF04-DD726B47893B}"/>
    <dgm:cxn modelId="{3E922BF5-F073-8F4A-8083-BC7733BD3833}" type="presParOf" srcId="{8E13A5BD-332D-EF4C-A060-1D8C64E033ED}" destId="{75079F7D-3F01-4349-895C-CB65E8438ACE}" srcOrd="0" destOrd="0" presId="urn:microsoft.com/office/officeart/2005/8/layout/vList2"/>
    <dgm:cxn modelId="{EE6DBD88-D1D1-B94B-8CA0-71F879B4CB0C}" type="presParOf" srcId="{8E13A5BD-332D-EF4C-A060-1D8C64E033ED}" destId="{214BE4B7-7A7C-0740-8E8F-90BC910E303E}" srcOrd="1" destOrd="0" presId="urn:microsoft.com/office/officeart/2005/8/layout/vList2"/>
    <dgm:cxn modelId="{CAFA817A-8E3B-444A-A55F-695FF8AA4A59}" type="presParOf" srcId="{8E13A5BD-332D-EF4C-A060-1D8C64E033ED}" destId="{6D362826-A6DD-5F43-A30A-30B43AE99F49}" srcOrd="2" destOrd="0" presId="urn:microsoft.com/office/officeart/2005/8/layout/vList2"/>
    <dgm:cxn modelId="{2DB17979-B431-EB4E-92A3-6D3FF8AC17EA}" type="presParOf" srcId="{8E13A5BD-332D-EF4C-A060-1D8C64E033ED}" destId="{A84F19F2-78EA-4040-9EB1-4A09B38B02B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D1C3A-3131-4D41-897C-76A877A16F1E}">
      <dsp:nvSpPr>
        <dsp:cNvPr id="0" name=""/>
        <dsp:cNvSpPr/>
      </dsp:nvSpPr>
      <dsp:spPr>
        <a:xfrm>
          <a:off x="0" y="262341"/>
          <a:ext cx="5299585" cy="111969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Graduated from Georgia Tech a year ago</a:t>
          </a:r>
        </a:p>
      </dsp:txBody>
      <dsp:txXfrm>
        <a:off x="54659" y="317000"/>
        <a:ext cx="5190267" cy="1010372"/>
      </dsp:txXfrm>
    </dsp:sp>
    <dsp:sp modelId="{776FF206-5D36-5846-A170-2E27990CDA8C}">
      <dsp:nvSpPr>
        <dsp:cNvPr id="0" name=""/>
        <dsp:cNvSpPr/>
      </dsp:nvSpPr>
      <dsp:spPr>
        <a:xfrm>
          <a:off x="0" y="1465551"/>
          <a:ext cx="5299585" cy="111969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Background in full-stack development</a:t>
          </a:r>
        </a:p>
      </dsp:txBody>
      <dsp:txXfrm>
        <a:off x="54659" y="1520210"/>
        <a:ext cx="5190267" cy="1010372"/>
      </dsp:txXfrm>
    </dsp:sp>
    <dsp:sp modelId="{0EE36007-705A-4E4B-903B-C4ABDB2078A2}">
      <dsp:nvSpPr>
        <dsp:cNvPr id="0" name=""/>
        <dsp:cNvSpPr/>
      </dsp:nvSpPr>
      <dsp:spPr>
        <a:xfrm>
          <a:off x="0" y="2668761"/>
          <a:ext cx="5299585" cy="111969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Have been doing data science for a few months now</a:t>
          </a:r>
        </a:p>
      </dsp:txBody>
      <dsp:txXfrm>
        <a:off x="54659" y="2723420"/>
        <a:ext cx="5190267" cy="1010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89E2B-B145-9440-9096-F85C874F70C3}">
      <dsp:nvSpPr>
        <dsp:cNvPr id="0" name=""/>
        <dsp:cNvSpPr/>
      </dsp:nvSpPr>
      <dsp:spPr>
        <a:xfrm>
          <a:off x="0" y="968492"/>
          <a:ext cx="5141912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Citi Bike Overview</a:t>
          </a:r>
        </a:p>
      </dsp:txBody>
      <dsp:txXfrm>
        <a:off x="30842" y="999334"/>
        <a:ext cx="5080228" cy="570116"/>
      </dsp:txXfrm>
    </dsp:sp>
    <dsp:sp modelId="{E3DD8683-1DF5-3741-BFD3-14421D4ED063}">
      <dsp:nvSpPr>
        <dsp:cNvPr id="0" name=""/>
        <dsp:cNvSpPr/>
      </dsp:nvSpPr>
      <dsp:spPr>
        <a:xfrm>
          <a:off x="0" y="1678052"/>
          <a:ext cx="5141912" cy="63180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Previous Analysis/Findings</a:t>
          </a:r>
        </a:p>
      </dsp:txBody>
      <dsp:txXfrm>
        <a:off x="30842" y="1708894"/>
        <a:ext cx="5080228" cy="570116"/>
      </dsp:txXfrm>
    </dsp:sp>
    <dsp:sp modelId="{538C922B-E480-894B-9BF5-BDCA0B83CCFB}">
      <dsp:nvSpPr>
        <dsp:cNvPr id="0" name=""/>
        <dsp:cNvSpPr/>
      </dsp:nvSpPr>
      <dsp:spPr>
        <a:xfrm>
          <a:off x="0" y="2387612"/>
          <a:ext cx="5141912" cy="63180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About the Data</a:t>
          </a:r>
        </a:p>
      </dsp:txBody>
      <dsp:txXfrm>
        <a:off x="30842" y="2418454"/>
        <a:ext cx="5080228" cy="570116"/>
      </dsp:txXfrm>
    </dsp:sp>
    <dsp:sp modelId="{E5DA31A4-608A-6C48-832B-806B206486AF}">
      <dsp:nvSpPr>
        <dsp:cNvPr id="0" name=""/>
        <dsp:cNvSpPr/>
      </dsp:nvSpPr>
      <dsp:spPr>
        <a:xfrm>
          <a:off x="0" y="3097172"/>
          <a:ext cx="5141912" cy="63180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New Analysis/Findings</a:t>
          </a:r>
        </a:p>
      </dsp:txBody>
      <dsp:txXfrm>
        <a:off x="30842" y="3128014"/>
        <a:ext cx="5080228" cy="570116"/>
      </dsp:txXfrm>
    </dsp:sp>
    <dsp:sp modelId="{9AC6191D-3BAA-1041-87E8-FBF50A47FFB3}">
      <dsp:nvSpPr>
        <dsp:cNvPr id="0" name=""/>
        <dsp:cNvSpPr/>
      </dsp:nvSpPr>
      <dsp:spPr>
        <a:xfrm>
          <a:off x="0" y="3806732"/>
          <a:ext cx="5141912" cy="6318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Recommendations/Next Steps</a:t>
          </a:r>
        </a:p>
      </dsp:txBody>
      <dsp:txXfrm>
        <a:off x="30842" y="3837574"/>
        <a:ext cx="5080228" cy="570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6FFE6-D7AA-3F4D-9E1D-575A33C44D8C}">
      <dsp:nvSpPr>
        <dsp:cNvPr id="0" name=""/>
        <dsp:cNvSpPr/>
      </dsp:nvSpPr>
      <dsp:spPr>
        <a:xfrm>
          <a:off x="0" y="32154"/>
          <a:ext cx="3544034" cy="81080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York is a very bike-friendly city</a:t>
          </a:r>
        </a:p>
      </dsp:txBody>
      <dsp:txXfrm>
        <a:off x="39580" y="71734"/>
        <a:ext cx="3464874" cy="731649"/>
      </dsp:txXfrm>
    </dsp:sp>
    <dsp:sp modelId="{15CF1E36-1785-F043-B588-AFDC9C88D44F}">
      <dsp:nvSpPr>
        <dsp:cNvPr id="0" name=""/>
        <dsp:cNvSpPr/>
      </dsp:nvSpPr>
      <dsp:spPr>
        <a:xfrm>
          <a:off x="0" y="842964"/>
          <a:ext cx="3544034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Over 500,000 bike rides a day</a:t>
          </a:r>
        </a:p>
      </dsp:txBody>
      <dsp:txXfrm>
        <a:off x="0" y="842964"/>
        <a:ext cx="3544034" cy="347760"/>
      </dsp:txXfrm>
    </dsp:sp>
    <dsp:sp modelId="{6DDF835B-C68F-E249-A9C8-1F7DCEE8A0BA}">
      <dsp:nvSpPr>
        <dsp:cNvPr id="0" name=""/>
        <dsp:cNvSpPr/>
      </dsp:nvSpPr>
      <dsp:spPr>
        <a:xfrm>
          <a:off x="0" y="1190724"/>
          <a:ext cx="3544034" cy="81080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Extremely accessible pricing</a:t>
          </a:r>
        </a:p>
      </dsp:txBody>
      <dsp:txXfrm>
        <a:off x="39580" y="1230304"/>
        <a:ext cx="3464874" cy="731649"/>
      </dsp:txXfrm>
    </dsp:sp>
    <dsp:sp modelId="{D5C9FF6F-CFD4-AB4C-AD91-7D7EFFD12491}">
      <dsp:nvSpPr>
        <dsp:cNvPr id="0" name=""/>
        <dsp:cNvSpPr/>
      </dsp:nvSpPr>
      <dsp:spPr>
        <a:xfrm>
          <a:off x="0" y="2001534"/>
          <a:ext cx="3544034" cy="489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Only $15/month, single ride and day pass options </a:t>
          </a:r>
          <a:endParaRPr lang="en-US" sz="1600" kern="1200" dirty="0"/>
        </a:p>
      </dsp:txBody>
      <dsp:txXfrm>
        <a:off x="0" y="2001534"/>
        <a:ext cx="3544034" cy="489037"/>
      </dsp:txXfrm>
    </dsp:sp>
    <dsp:sp modelId="{99FA5CFD-1901-FF4E-830F-F4FC6FD68663}">
      <dsp:nvSpPr>
        <dsp:cNvPr id="0" name=""/>
        <dsp:cNvSpPr/>
      </dsp:nvSpPr>
      <dsp:spPr>
        <a:xfrm>
          <a:off x="0" y="2490572"/>
          <a:ext cx="3544034" cy="810809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6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Many different community discounts</a:t>
          </a:r>
        </a:p>
      </dsp:txBody>
      <dsp:txXfrm>
        <a:off x="39580" y="2530152"/>
        <a:ext cx="3464874" cy="731649"/>
      </dsp:txXfrm>
    </dsp:sp>
    <dsp:sp modelId="{B9BD087D-C980-B545-9B21-3FE04A0D24F1}">
      <dsp:nvSpPr>
        <dsp:cNvPr id="0" name=""/>
        <dsp:cNvSpPr/>
      </dsp:nvSpPr>
      <dsp:spPr>
        <a:xfrm>
          <a:off x="0" y="3301382"/>
          <a:ext cx="3544034" cy="71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2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NYC employees, veterans/military, local government programs, etc.</a:t>
          </a:r>
        </a:p>
      </dsp:txBody>
      <dsp:txXfrm>
        <a:off x="0" y="3301382"/>
        <a:ext cx="3544034" cy="717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79F7D-3F01-4349-895C-CB65E8438ACE}">
      <dsp:nvSpPr>
        <dsp:cNvPr id="0" name=""/>
        <dsp:cNvSpPr/>
      </dsp:nvSpPr>
      <dsp:spPr>
        <a:xfrm>
          <a:off x="0" y="77593"/>
          <a:ext cx="5141912" cy="150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Major focus on removing outliers</a:t>
          </a:r>
        </a:p>
      </dsp:txBody>
      <dsp:txXfrm>
        <a:off x="73507" y="151100"/>
        <a:ext cx="4994898" cy="1358776"/>
      </dsp:txXfrm>
    </dsp:sp>
    <dsp:sp modelId="{214BE4B7-7A7C-0740-8E8F-90BC910E303E}">
      <dsp:nvSpPr>
        <dsp:cNvPr id="0" name=""/>
        <dsp:cNvSpPr/>
      </dsp:nvSpPr>
      <dsp:spPr>
        <a:xfrm>
          <a:off x="0" y="1583383"/>
          <a:ext cx="5141912" cy="908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Less than 2% of the data being displayed</a:t>
          </a:r>
        </a:p>
      </dsp:txBody>
      <dsp:txXfrm>
        <a:off x="0" y="1583383"/>
        <a:ext cx="5141912" cy="908212"/>
      </dsp:txXfrm>
    </dsp:sp>
    <dsp:sp modelId="{6D362826-A6DD-5F43-A30A-30B43AE99F49}">
      <dsp:nvSpPr>
        <dsp:cNvPr id="0" name=""/>
        <dsp:cNvSpPr/>
      </dsp:nvSpPr>
      <dsp:spPr>
        <a:xfrm>
          <a:off x="0" y="2491596"/>
          <a:ext cx="5141912" cy="150579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Existing data made more readable</a:t>
          </a:r>
        </a:p>
      </dsp:txBody>
      <dsp:txXfrm>
        <a:off x="73507" y="2565103"/>
        <a:ext cx="4994898" cy="1358776"/>
      </dsp:txXfrm>
    </dsp:sp>
    <dsp:sp modelId="{A84F19F2-78EA-4040-9EB1-4A09B38B02BB}">
      <dsp:nvSpPr>
        <dsp:cNvPr id="0" name=""/>
        <dsp:cNvSpPr/>
      </dsp:nvSpPr>
      <dsp:spPr>
        <a:xfrm>
          <a:off x="0" y="3997386"/>
          <a:ext cx="5141912" cy="1332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56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Latitude and longitude to distance, trip seconds to trip minutes, etc.</a:t>
          </a:r>
        </a:p>
      </dsp:txBody>
      <dsp:txXfrm>
        <a:off x="0" y="3997386"/>
        <a:ext cx="5141912" cy="133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3849E-FFC2-9F48-AA2C-64EDBFC1F79C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620DD-D77D-EA46-A796-E5B25293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7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620DD-D77D-EA46-A796-E5B25293E1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5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620DD-D77D-EA46-A796-E5B25293E1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05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620DD-D77D-EA46-A796-E5B25293E1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1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867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B0DA530-DF2E-C647-8E20-40A40EA9950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0A845F4-CD39-724D-BD37-3365BC11C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8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2.wdp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2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3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microsoft.com/office/2007/relationships/hdphoto" Target="../media/hdphoto2.wdp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3A30-72EF-C04C-B73F-E326B5A7E6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Citi Bike Continued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68FA7-9344-034A-8C34-0EC374136B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Collins</a:t>
            </a:r>
          </a:p>
        </p:txBody>
      </p:sp>
    </p:spTree>
    <p:extLst>
      <p:ext uri="{BB962C8B-B14F-4D97-AF65-F5344CB8AC3E}">
        <p14:creationId xmlns:p14="http://schemas.microsoft.com/office/powerpoint/2010/main" val="136527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5D3575F-6BD1-4889-A240-1A683CAAB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37193D-F8C4-4234-A7D1-A24AD3ACB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0CAB3-089A-49FB-8B72-B3ABD5A4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0F87B-4C36-4922-9DFC-5373F6D6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4E2F9E-4DA4-4F83-9136-4D04AE769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C5CFE5-AF0C-48ED-AB2C-40E04574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8B56E53E-3A2E-084F-957E-4FA3F0B0C2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851" y="519448"/>
            <a:ext cx="3192298" cy="300953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8E10F-3484-FC4D-8A79-2211DCCC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B61CB-F594-5148-9E6F-64A15781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4" y="4190337"/>
            <a:ext cx="3483865" cy="17099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200"/>
              <a:t>Still mostly men, but the ratio remains nearly the same despite growth</a:t>
            </a:r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E5082AF5-E621-F847-87F4-152E8B38C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324" y="603196"/>
            <a:ext cx="3204999" cy="2987301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3BC1AAFF-1E7B-3042-AA66-2E5F9EC2C0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5678" y="592081"/>
            <a:ext cx="3192298" cy="300953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847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15FFFB0-F23F-4C19-94F1-12A61849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86DADA-8EB8-4F9F-9261-99F3901E8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84EFE5-F4C3-4E12-B42A-2DF409423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4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D8F1C-9A94-9541-86B3-E2005DA5BBFC}"/>
              </a:ext>
            </a:extLst>
          </p:cNvPr>
          <p:cNvSpPr txBox="1"/>
          <p:nvPr/>
        </p:nvSpPr>
        <p:spPr>
          <a:xfrm>
            <a:off x="6217920" y="4170410"/>
            <a:ext cx="4699221" cy="176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dirty="0"/>
              <a:t>Shorter trips are still preferred, but longer trips are becoming more common over time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B02D82CD-9805-5642-BFC2-29915EF97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851" y="1007476"/>
            <a:ext cx="3192298" cy="2178742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E95821C-97A9-844A-84AE-2098E4427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198" y="998807"/>
            <a:ext cx="3204999" cy="2187411"/>
          </a:xfrm>
          <a:prstGeom prst="rect">
            <a:avLst/>
          </a:prstGeom>
        </p:spPr>
      </p:pic>
      <p:pic>
        <p:nvPicPr>
          <p:cNvPr id="19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839FC82-37D4-7B48-B615-93A0FE0486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4504" y="1007476"/>
            <a:ext cx="3192298" cy="21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1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>
                <a:extLst>
                  <a:ext uri="{FF2B5EF4-FFF2-40B4-BE49-F238E27FC236}">
                    <a16:creationId xmlns:a16="http://schemas.microsoft.com/office/drawing/2014/main" id="{C69AAA4A-75EC-D443-A863-91FC59FA78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6032664"/>
                  </p:ext>
                </p:extLst>
              </p:nvPr>
            </p:nvGraphicFramePr>
            <p:xfrm>
              <a:off x="-1219200" y="-586155"/>
              <a:ext cx="14630400" cy="831879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Web Viewer">
                <a:extLst>
                  <a:ext uri="{FF2B5EF4-FFF2-40B4-BE49-F238E27FC236}">
                    <a16:creationId xmlns:a16="http://schemas.microsoft.com/office/drawing/2014/main" id="{C69AAA4A-75EC-D443-A863-91FC59FA78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19200" y="-586155"/>
                <a:ext cx="14630400" cy="83187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9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>
                <a:extLst>
                  <a:ext uri="{FF2B5EF4-FFF2-40B4-BE49-F238E27FC236}">
                    <a16:creationId xmlns:a16="http://schemas.microsoft.com/office/drawing/2014/main" id="{986D3139-EEC0-ED4B-94BE-FD2870FD9B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1342823"/>
                  </p:ext>
                </p:extLst>
              </p:nvPr>
            </p:nvGraphicFramePr>
            <p:xfrm>
              <a:off x="-824948" y="-655983"/>
              <a:ext cx="13841896" cy="991925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Web Viewer">
                <a:extLst>
                  <a:ext uri="{FF2B5EF4-FFF2-40B4-BE49-F238E27FC236}">
                    <a16:creationId xmlns:a16="http://schemas.microsoft.com/office/drawing/2014/main" id="{986D3139-EEC0-ED4B-94BE-FD2870FD9B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24948" y="-655983"/>
                <a:ext cx="13841896" cy="99192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90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Web Viewer">
                <a:extLst>
                  <a:ext uri="{FF2B5EF4-FFF2-40B4-BE49-F238E27FC236}">
                    <a16:creationId xmlns:a16="http://schemas.microsoft.com/office/drawing/2014/main" id="{FD288374-CA82-4349-A1FB-1B00A6464C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740199"/>
                  </p:ext>
                </p:extLst>
              </p:nvPr>
            </p:nvGraphicFramePr>
            <p:xfrm>
              <a:off x="-1557131" y="-695739"/>
              <a:ext cx="15306261" cy="1095292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 title="Web Viewer">
                <a:extLst>
                  <a:ext uri="{FF2B5EF4-FFF2-40B4-BE49-F238E27FC236}">
                    <a16:creationId xmlns:a16="http://schemas.microsoft.com/office/drawing/2014/main" id="{FD288374-CA82-4349-A1FB-1B00A6464C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557131" y="-695739"/>
                <a:ext cx="15306261" cy="109529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92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bicycle, sky, person&#10;&#10;Description automatically generated">
            <a:extLst>
              <a:ext uri="{FF2B5EF4-FFF2-40B4-BE49-F238E27FC236}">
                <a16:creationId xmlns:a16="http://schemas.microsoft.com/office/drawing/2014/main" id="{D752A47B-5CDF-3A4C-A1AF-D22EC0EFE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EEC21-F9B4-FD46-AC4C-CBED1949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BBF8-C3D4-2442-99D6-538E15FA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/>
              <a:t>Steady growth appealing to the same core demographics since the start of the company</a:t>
            </a:r>
          </a:p>
          <a:p>
            <a:r>
              <a:rPr lang="en-US" sz="1800"/>
              <a:t>Peak riding months are June-October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79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C9FBE-16DF-BD4C-89FE-AD55C7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5" name="Picture 4" descr="A person and person riding bikes&#10;&#10;Description automatically generated with low confidence">
            <a:extLst>
              <a:ext uri="{FF2B5EF4-FFF2-40B4-BE49-F238E27FC236}">
                <a16:creationId xmlns:a16="http://schemas.microsoft.com/office/drawing/2014/main" id="{8C59C7E6-FF29-2C41-B7A4-5057FFB4BA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60" b="1"/>
          <a:stretch/>
        </p:blipFill>
        <p:spPr>
          <a:xfrm>
            <a:off x="1007196" y="2265037"/>
            <a:ext cx="5088800" cy="3907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64A8-C2F0-044A-84F3-D360949C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1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New discount programs</a:t>
            </a:r>
          </a:p>
          <a:p>
            <a:r>
              <a:rPr lang="en-US" dirty="0"/>
              <a:t>Ramp up marketing during peak months</a:t>
            </a:r>
          </a:p>
          <a:p>
            <a:r>
              <a:rPr lang="en-US" dirty="0"/>
              <a:t>Even more gender tracking</a:t>
            </a:r>
          </a:p>
          <a:p>
            <a:r>
              <a:rPr lang="en-US" dirty="0"/>
              <a:t>GPS tracking on bikes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10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18A645-2267-4F2E-9342-266D4D1D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A54EED72-E8F2-42A1-8532-8BB602797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8934" y="564542"/>
            <a:ext cx="3064611" cy="30646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89187-6F33-FB4B-9262-E476B441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4277802"/>
            <a:ext cx="9785672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567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2E90-584E-C940-8D0B-24D70E04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About Me</a:t>
            </a:r>
          </a:p>
        </p:txBody>
      </p:sp>
      <p:pic>
        <p:nvPicPr>
          <p:cNvPr id="6" name="Picture 5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E28BCE8-0998-F845-B90F-6023AFFEA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1" r="827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BE3F1-8598-4C8D-9419-73694B720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43212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054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15F8-6DF9-7843-98AA-5645FBC2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B0018A-8D4B-43F2-B9FD-23B93A26E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778171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6411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B16E0B4-5F13-8B4D-8146-F3A9F4DD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07" y="505223"/>
            <a:ext cx="8106384" cy="30601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F568F-2465-214E-A018-ED10CAE0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What is Citi bike?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A6BE-100C-5F4F-8971-8AC97522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New York City bike sharing service</a:t>
            </a:r>
          </a:p>
          <a:p>
            <a:r>
              <a:rPr lang="en-US" sz="1800" dirty="0"/>
              <a:t>Operated by Lyft</a:t>
            </a:r>
          </a:p>
          <a:p>
            <a:r>
              <a:rPr lang="en-US" sz="1800" dirty="0"/>
              <a:t>Steady growth since opening in 2013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28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9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445F0-073D-D940-83D0-2B58228B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Reasons for 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BBA84-7F80-1645-B19B-9EC76333B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1532904"/>
            <a:ext cx="6882269" cy="3802452"/>
          </a:xfrm>
          <a:prstGeom prst="rect">
            <a:avLst/>
          </a:prstGeom>
        </p:spPr>
      </p:pic>
      <p:grpSp>
        <p:nvGrpSpPr>
          <p:cNvPr id="33" name="Group 21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23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D68EDE-ED71-496E-8700-09E20AF53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207751"/>
              </p:ext>
            </p:extLst>
          </p:nvPr>
        </p:nvGraphicFramePr>
        <p:xfrm>
          <a:off x="8156351" y="2121408"/>
          <a:ext cx="3544034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86705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26FFE6-D7AA-3F4D-9E1D-575A33C44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226FFE6-D7AA-3F4D-9E1D-575A33C44D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CF1E36-1785-F043-B588-AFDC9C88D4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graphicEl>
                                              <a:dgm id="{15CF1E36-1785-F043-B588-AFDC9C88D4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DF835B-C68F-E249-A9C8-1F7DCEE8A0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6DDF835B-C68F-E249-A9C8-1F7DCEE8A0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C9FF6F-CFD4-AB4C-AD91-7D7EFFD12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D5C9FF6F-CFD4-AB4C-AD91-7D7EFFD124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FA5CFD-1901-FF4E-830F-F4FC6FD686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9FA5CFD-1901-FF4E-830F-F4FC6FD686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BD087D-C980-B545-9B21-3FE04A0D2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B9BD087D-C980-B545-9B21-3FE04A0D24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7BF936A-7CB7-4C57-98A3-96928DD2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5C791B-FFA1-4943-B5E4-F5F145D8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671DBD-7165-4BE6-80A0-045723A9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22AD38-5C0D-490C-A06A-D1F07E29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57AEAB-0276-4D94-93D9-3A090A1FD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F33569-0434-460F-AFA4-D829E476A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C4A6789-55AC-42E6-9425-33CA7D05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718D89-30AF-42EF-86AB-FF232D797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87685-4208-C244-905C-43302107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19" y="1432223"/>
            <a:ext cx="2897826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Previous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746FC-44A6-C047-9383-95DA00E2E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719" y="4790198"/>
            <a:ext cx="2897826" cy="6870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/>
              <a:t>Userbase was mostly male, over 35, and preferred shorter rides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6CBCA2-E9FC-45B2-A370-2BA218D8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928117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97787DFF-BA36-8B47-A89F-038D2FB28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303" y="3516060"/>
            <a:ext cx="3003537" cy="2163170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44C7FBEF-E5F8-4D45-BD66-8B190734D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660" y="1255924"/>
            <a:ext cx="2320809" cy="216317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FC30643F-8745-674B-8F71-7A67D8E05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8768" y="3527184"/>
            <a:ext cx="3050225" cy="216317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4A6175E-E2D4-6D41-BC4F-EFFA72ABD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1873" y="1252952"/>
            <a:ext cx="3066408" cy="216911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09AF6DF-BB66-41AD-AAFF-4B2CF37F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087" y="5820583"/>
            <a:ext cx="10597896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DACB6-6C32-4382-9C54-2EA21977F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31790" y="5477256"/>
            <a:ext cx="914400" cy="914400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89BFCA-D695-4FB6-A90C-0D7549676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F7E4C9C-591E-4C54-9ECF-96F50A57B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0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group of people riding bikes down a street&#10;&#10;Description automatically generated with low confidence">
            <a:extLst>
              <a:ext uri="{FF2B5EF4-FFF2-40B4-BE49-F238E27FC236}">
                <a16:creationId xmlns:a16="http://schemas.microsoft.com/office/drawing/2014/main" id="{5312180D-B028-C147-A643-BE16468427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091" t="10629" b="1189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154EB-18C3-4941-B6BA-C2822EA7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Current Research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228D-1E92-3E40-AD56-AD41137EF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908302"/>
            <a:ext cx="9052560" cy="36448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/>
              <a:t>Find out if these trends have changed with more recent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0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ED38-EFD7-594C-A024-F6E8930F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248A6-706D-8346-B7B4-B3A46416D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~50 million rows from 2017 to 2019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1A8B9F1-CC8A-2E4F-AC83-C6C80D683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516872"/>
              </p:ext>
            </p:extLst>
          </p:nvPr>
        </p:nvGraphicFramePr>
        <p:xfrm>
          <a:off x="302878" y="2652521"/>
          <a:ext cx="5257800" cy="3720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957">
                  <a:extLst>
                    <a:ext uri="{9D8B030D-6E8A-4147-A177-3AD203B41FA5}">
                      <a16:colId xmlns:a16="http://schemas.microsoft.com/office/drawing/2014/main" val="2351480990"/>
                    </a:ext>
                  </a:extLst>
                </a:gridCol>
                <a:gridCol w="3607843">
                  <a:extLst>
                    <a:ext uri="{9D8B030D-6E8A-4147-A177-3AD203B41FA5}">
                      <a16:colId xmlns:a16="http://schemas.microsoft.com/office/drawing/2014/main" val="616318617"/>
                    </a:ext>
                  </a:extLst>
                </a:gridCol>
              </a:tblGrid>
              <a:tr h="38709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4084"/>
                  </a:ext>
                </a:extLst>
              </a:tr>
              <a:tr h="3434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tripduration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many seconds the trip took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44104"/>
                  </a:ext>
                </a:extLst>
              </a:tr>
              <a:tr h="3951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starttime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and date of the start of the 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966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stoptime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and date of the end of the 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88729"/>
                  </a:ext>
                </a:extLst>
              </a:tr>
              <a:tr h="328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 station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of the station where the trip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279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 station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 of the station where the trip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0250"/>
                  </a:ext>
                </a:extLst>
              </a:tr>
              <a:tr h="601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 station 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Latitude of the station where the trip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13127"/>
                  </a:ext>
                </a:extLst>
              </a:tr>
              <a:tr h="6010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start station 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Longitude of the station where the trip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63381"/>
                  </a:ext>
                </a:extLst>
              </a:tr>
              <a:tr h="3409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 station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 of the station where the trip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10710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14DDCA8-78F7-9B41-8C3E-7B2E09A37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84438"/>
              </p:ext>
            </p:extLst>
          </p:nvPr>
        </p:nvGraphicFramePr>
        <p:xfrm>
          <a:off x="5560678" y="2641854"/>
          <a:ext cx="5808453" cy="3861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57">
                  <a:extLst>
                    <a:ext uri="{9D8B030D-6E8A-4147-A177-3AD203B41FA5}">
                      <a16:colId xmlns:a16="http://schemas.microsoft.com/office/drawing/2014/main" val="2351480990"/>
                    </a:ext>
                  </a:extLst>
                </a:gridCol>
                <a:gridCol w="4175896">
                  <a:extLst>
                    <a:ext uri="{9D8B030D-6E8A-4147-A177-3AD203B41FA5}">
                      <a16:colId xmlns:a16="http://schemas.microsoft.com/office/drawing/2014/main" val="616318617"/>
                    </a:ext>
                  </a:extLst>
                </a:gridCol>
              </a:tblGrid>
              <a:tr h="38252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44084"/>
                  </a:ext>
                </a:extLst>
              </a:tr>
              <a:tr h="3354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 station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 of the station where the trip 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44104"/>
                  </a:ext>
                </a:extLst>
              </a:tr>
              <a:tr h="583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 station 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Latitude of the station where the trip 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36132"/>
                  </a:ext>
                </a:extLst>
              </a:tr>
              <a:tr h="5831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end station 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Longitude of the station where the trip ended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042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bikeid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 of the bike used on the trip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596696"/>
                  </a:ext>
                </a:extLst>
              </a:tr>
              <a:tr h="3460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usertype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user on the trip (Subscriber or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88729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birthyear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User’s birth year (Subscribers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279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0=unknown, 1=male, 2=female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0250"/>
                  </a:ext>
                </a:extLst>
              </a:tr>
              <a:tr h="263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Age of the user derived from their birth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42346"/>
                  </a:ext>
                </a:extLst>
              </a:tr>
              <a:tr h="263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Description based on gender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3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40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BEDDA-F49D-484B-B12E-C9F52F5A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Cleaning 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D7B1B-6137-40A0-8018-4A5103EAC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436207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73764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079F7D-3F01-4349-895C-CB65E8438A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5079F7D-3F01-4349-895C-CB65E8438A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4BE4B7-7A7C-0740-8E8F-90BC910E30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214BE4B7-7A7C-0740-8E8F-90BC910E30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362826-A6DD-5F43-A30A-30B43AE99F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D362826-A6DD-5F43-A30A-30B43AE99F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4F19F2-78EA-4040-9EB1-4A09B38B0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84F19F2-78EA-4040-9EB1-4A09B38B02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webextension1.xml><?xml version="1.0" encoding="utf-8"?>
<we:webextension xmlns:we="http://schemas.microsoft.com/office/webextensions/webextension/2010/11" id="{FFF13D49-5257-0C4C-B867-1447124AFA7B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collins56.wixsite.com/citi-analysis/rides-over-months&quot;,&quot;values&quot;:{},&quot;data&quot;:{&quot;uri&quot;:&quot;wcollins56.wixsite.com/citi-analysis/rides-over-months&quot;},&quot;secure&quot;:false}],&quot;name&quot;:&quot;wcollins56.wixsite.com/citi-analysis/rides-over-months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3F5AE41-8D83-A54C-A20D-11F1B0DAA14F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collins56.wixsite.com/citi-analysis/age-groups-over-months&quot;,&quot;values&quot;:{},&quot;data&quot;:{&quot;uri&quot;:&quot;wcollins56.wixsite.com/citi-analysis/age-groups-over-months&quot;},&quot;secure&quot;:false}],&quot;name&quot;:&quot;wcollins56.wixsite.com/citi-analysis/age-groups-over-months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D3F0CF93-FE25-314C-AED3-C51CE88E4366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collins56.wixsite.com/citi-analysis/durations-over-months&quot;,&quot;values&quot;:{},&quot;data&quot;:{&quot;uri&quot;:&quot;wcollins56.wixsite.com/citi-analysis/durations-over-months&quot;},&quot;secure&quot;:false}],&quot;name&quot;:&quot;wcollins56.wixsite.com/citi-analysis/durations-over-months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{40D80B91-EDE7-AB45-A115-BC1EFF877A3D}tf10001070</Template>
  <TotalTime>7388</TotalTime>
  <Words>439</Words>
  <Application>Microsoft Macintosh PowerPoint</Application>
  <PresentationFormat>Widescreen</PresentationFormat>
  <Paragraphs>87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Rockwell</vt:lpstr>
      <vt:lpstr>Rockwell Condensed</vt:lpstr>
      <vt:lpstr>Rockwell Extra Bold</vt:lpstr>
      <vt:lpstr>Wingdings</vt:lpstr>
      <vt:lpstr>Wood Type</vt:lpstr>
      <vt:lpstr>Citi Bike Continued Analysis</vt:lpstr>
      <vt:lpstr>About Me</vt:lpstr>
      <vt:lpstr>Agenda</vt:lpstr>
      <vt:lpstr>What is Citi bike?</vt:lpstr>
      <vt:lpstr>Reasons for Success</vt:lpstr>
      <vt:lpstr>Previous findings</vt:lpstr>
      <vt:lpstr>Current Research Goal</vt:lpstr>
      <vt:lpstr>The Data</vt:lpstr>
      <vt:lpstr>Cleaning Steps</vt:lpstr>
      <vt:lpstr>Gender</vt:lpstr>
      <vt:lpstr>PowerPoint Presentation</vt:lpstr>
      <vt:lpstr>PowerPoint Presentation</vt:lpstr>
      <vt:lpstr>PowerPoint Presentation</vt:lpstr>
      <vt:lpstr>PowerPoint Presentation</vt:lpstr>
      <vt:lpstr>Conclusions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Collins</dc:creator>
  <cp:lastModifiedBy>William Collins</cp:lastModifiedBy>
  <cp:revision>9</cp:revision>
  <dcterms:created xsi:type="dcterms:W3CDTF">2021-08-11T18:01:26Z</dcterms:created>
  <dcterms:modified xsi:type="dcterms:W3CDTF">2021-08-20T17:29:14Z</dcterms:modified>
</cp:coreProperties>
</file>