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880"/>
    <p:restoredTop sz="86414"/>
  </p:normalViewPr>
  <p:slideViewPr>
    <p:cSldViewPr snapToGrid="0" snapToObjects="1">
      <p:cViewPr varScale="1">
        <p:scale>
          <a:sx n="30" d="100"/>
          <a:sy n="30" d="100"/>
        </p:scale>
        <p:origin x="216" y="2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C42-0583-8F4D-99F8-1EB35B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 type  </a:t>
            </a:r>
            <a:r>
              <a:rPr lang="en-US" dirty="0" err="1"/>
              <a:t>v.s</a:t>
            </a:r>
            <a:r>
              <a:rPr lang="en-US" dirty="0"/>
              <a:t>.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9F-4FCB-3B4E-9346-0462C0C6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1963"/>
            <a:ext cx="5422390" cy="497603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Job Type </a:t>
            </a:r>
          </a:p>
          <a:p>
            <a:pPr marL="0" indent="0">
              <a:buNone/>
            </a:pPr>
            <a:r>
              <a:rPr lang="en-US" dirty="0"/>
              <a:t>     Data Analyst, Data Engineer, Data Scientist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Skills of Interest </a:t>
            </a:r>
          </a:p>
          <a:p>
            <a:pPr marL="0" indent="0">
              <a:buNone/>
            </a:pPr>
            <a:r>
              <a:rPr lang="en-US" dirty="0"/>
              <a:t>      Programming Language:  Python, Java</a:t>
            </a:r>
          </a:p>
          <a:p>
            <a:pPr marL="0" indent="0">
              <a:buNone/>
            </a:pPr>
            <a:r>
              <a:rPr lang="en-US" dirty="0"/>
              <a:t>      Data Base: SQL</a:t>
            </a:r>
          </a:p>
          <a:p>
            <a:pPr marL="0" indent="0">
              <a:buNone/>
            </a:pPr>
            <a:r>
              <a:rPr lang="en-US" dirty="0"/>
              <a:t>      Statistics: R, SAS, Machine Learning </a:t>
            </a:r>
          </a:p>
          <a:p>
            <a:pPr marL="0" indent="0">
              <a:buNone/>
            </a:pPr>
            <a:r>
              <a:rPr lang="en-US" dirty="0"/>
              <a:t>       Visualization: Tableau</a:t>
            </a:r>
          </a:p>
          <a:p>
            <a:pPr marL="0" indent="0">
              <a:buNone/>
            </a:pPr>
            <a:r>
              <a:rPr lang="en-US" dirty="0"/>
              <a:t>      Computing Framework: Hadoop, Spark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marL="0" indent="0">
              <a:buNone/>
            </a:pPr>
            <a:r>
              <a:rPr lang="en-US" dirty="0"/>
              <a:t>      Python Pandas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Analysis</a:t>
            </a:r>
          </a:p>
          <a:p>
            <a:pPr marL="0" indent="0">
              <a:buNone/>
            </a:pPr>
            <a:r>
              <a:rPr lang="en-US" dirty="0"/>
              <a:t>      Chi-square 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A719F7-F2BB-FF49-990A-7D68B72CE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737" y="1984374"/>
            <a:ext cx="3746598" cy="487375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EC1B4C-7D98-5F4B-BC62-D1FD5C235D8E}"/>
              </a:ext>
            </a:extLst>
          </p:cNvPr>
          <p:cNvSpPr/>
          <p:nvPr/>
        </p:nvSpPr>
        <p:spPr>
          <a:xfrm>
            <a:off x="8890967" y="2156452"/>
            <a:ext cx="1786270" cy="4529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CDE40-EB76-2043-B390-0B198F8A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382DA4-B7DA-CA49-BD55-CE4C66AD73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3711569"/>
              </p:ext>
            </p:extLst>
          </p:nvPr>
        </p:nvGraphicFramePr>
        <p:xfrm>
          <a:off x="396876" y="2237895"/>
          <a:ext cx="560705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8287">
                  <a:extLst>
                    <a:ext uri="{9D8B030D-6E8A-4147-A177-3AD203B41FA5}">
                      <a16:colId xmlns:a16="http://schemas.microsoft.com/office/drawing/2014/main" val="3090676908"/>
                    </a:ext>
                  </a:extLst>
                </a:gridCol>
                <a:gridCol w="1000419">
                  <a:extLst>
                    <a:ext uri="{9D8B030D-6E8A-4147-A177-3AD203B41FA5}">
                      <a16:colId xmlns:a16="http://schemas.microsoft.com/office/drawing/2014/main" val="746264879"/>
                    </a:ext>
                  </a:extLst>
                </a:gridCol>
                <a:gridCol w="754819">
                  <a:extLst>
                    <a:ext uri="{9D8B030D-6E8A-4147-A177-3AD203B41FA5}">
                      <a16:colId xmlns:a16="http://schemas.microsoft.com/office/drawing/2014/main" val="2323472417"/>
                    </a:ext>
                  </a:extLst>
                </a:gridCol>
                <a:gridCol w="1070120">
                  <a:extLst>
                    <a:ext uri="{9D8B030D-6E8A-4147-A177-3AD203B41FA5}">
                      <a16:colId xmlns:a16="http://schemas.microsoft.com/office/drawing/2014/main" val="1799911197"/>
                    </a:ext>
                  </a:extLst>
                </a:gridCol>
                <a:gridCol w="1044393">
                  <a:extLst>
                    <a:ext uri="{9D8B030D-6E8A-4147-A177-3AD203B41FA5}">
                      <a16:colId xmlns:a16="http://schemas.microsoft.com/office/drawing/2014/main" val="3111631923"/>
                    </a:ext>
                  </a:extLst>
                </a:gridCol>
                <a:gridCol w="689012">
                  <a:extLst>
                    <a:ext uri="{9D8B030D-6E8A-4147-A177-3AD203B41FA5}">
                      <a16:colId xmlns:a16="http://schemas.microsoft.com/office/drawing/2014/main" val="313319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Type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758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C827F92-FE48-C34A-A28B-4E8CD2A16FF1}"/>
              </a:ext>
            </a:extLst>
          </p:cNvPr>
          <p:cNvSpPr/>
          <p:nvPr/>
        </p:nvSpPr>
        <p:spPr>
          <a:xfrm>
            <a:off x="1360969" y="2342858"/>
            <a:ext cx="1839432" cy="2548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61B6EC-96F7-B344-995B-DBFC43A6B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74602"/>
            <a:ext cx="5486400" cy="3291840"/>
          </a:xfrm>
        </p:spPr>
      </p:pic>
    </p:spTree>
    <p:extLst>
      <p:ext uri="{BB962C8B-B14F-4D97-AF65-F5344CB8AC3E}">
        <p14:creationId xmlns:p14="http://schemas.microsoft.com/office/powerpoint/2010/main" val="11912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C42-0583-8F4D-99F8-1EB35B4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 </a:t>
            </a:r>
            <a:r>
              <a:rPr lang="en-US" dirty="0" err="1"/>
              <a:t>v.s</a:t>
            </a:r>
            <a:r>
              <a:rPr lang="en-US" dirty="0"/>
              <a:t>.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9F-4FCB-3B4E-9346-0462C0C6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1963"/>
            <a:ext cx="5422390" cy="49760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Salary Category </a:t>
            </a:r>
          </a:p>
          <a:p>
            <a:pPr marL="0" indent="0">
              <a:buNone/>
            </a:pPr>
            <a:r>
              <a:rPr lang="en-US" dirty="0"/>
              <a:t>     &lt;80000, 80000-99999, </a:t>
            </a:r>
          </a:p>
          <a:p>
            <a:pPr marL="0" indent="0">
              <a:buNone/>
            </a:pPr>
            <a:r>
              <a:rPr lang="en-US" dirty="0"/>
              <a:t>     100000-119999, 120000-139999, 140000-159999</a:t>
            </a:r>
          </a:p>
          <a:p>
            <a:pPr marL="0" indent="0">
              <a:buNone/>
            </a:pPr>
            <a:r>
              <a:rPr lang="en-US" dirty="0"/>
              <a:t>    &gt;1600000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Skills of Interest </a:t>
            </a:r>
          </a:p>
          <a:p>
            <a:pPr marL="0" indent="0">
              <a:buNone/>
            </a:pPr>
            <a:r>
              <a:rPr lang="en-US" dirty="0"/>
              <a:t>      Programming Language:  Python, Java</a:t>
            </a:r>
          </a:p>
          <a:p>
            <a:pPr marL="0" indent="0">
              <a:buNone/>
            </a:pPr>
            <a:r>
              <a:rPr lang="en-US" dirty="0"/>
              <a:t>      Data Base: SQL</a:t>
            </a:r>
          </a:p>
          <a:p>
            <a:pPr marL="0" indent="0">
              <a:buNone/>
            </a:pPr>
            <a:r>
              <a:rPr lang="en-US" dirty="0"/>
              <a:t>      Statistics: R, SAS, Machine Learning </a:t>
            </a:r>
          </a:p>
          <a:p>
            <a:pPr marL="0" indent="0">
              <a:buNone/>
            </a:pPr>
            <a:r>
              <a:rPr lang="en-US" dirty="0"/>
              <a:t>       Visualization: Tableau</a:t>
            </a:r>
          </a:p>
          <a:p>
            <a:pPr marL="0" indent="0">
              <a:buNone/>
            </a:pPr>
            <a:r>
              <a:rPr lang="en-US" dirty="0"/>
              <a:t>      Computing Framework: Hadoop, Spark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marL="0" indent="0">
              <a:buNone/>
            </a:pPr>
            <a:r>
              <a:rPr lang="en-US" dirty="0"/>
              <a:t>      Python Pandas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Analysis</a:t>
            </a:r>
          </a:p>
          <a:p>
            <a:pPr marL="0" indent="0">
              <a:buNone/>
            </a:pPr>
            <a:r>
              <a:rPr lang="en-US" dirty="0"/>
              <a:t>      Chi-square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92B12F-62E4-2B4C-96EE-F7D3989D9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7884" y="1881963"/>
            <a:ext cx="3730625" cy="47942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0D15B-5663-8846-B00A-BB1ACE806F1A}"/>
              </a:ext>
            </a:extLst>
          </p:cNvPr>
          <p:cNvSpPr/>
          <p:nvPr/>
        </p:nvSpPr>
        <p:spPr>
          <a:xfrm>
            <a:off x="9080205" y="1881963"/>
            <a:ext cx="1668304" cy="479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E289-ECCC-AB49-8CAF-97AFF15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DC284-9251-D34B-AC86-0F61BE5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452" y="2360429"/>
            <a:ext cx="5087075" cy="823804"/>
          </a:xfrm>
        </p:spPr>
        <p:txBody>
          <a:bodyPr/>
          <a:lstStyle/>
          <a:p>
            <a:r>
              <a:rPr lang="en-US" b="1" dirty="0"/>
              <a:t>Skills Worth Investing</a:t>
            </a:r>
            <a:r>
              <a:rPr lang="en-US" sz="1800" dirty="0"/>
              <a:t>: Python, Spark, Java, Hadoop, Machine Learning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21FBEF-1292-8141-98C6-50CB731C60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3184232"/>
            <a:ext cx="4892145" cy="29352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AEA570-0A1C-B24F-B425-6A9CEBD72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Essential Skills: </a:t>
            </a:r>
            <a:r>
              <a:rPr lang="en-US" sz="1800" dirty="0"/>
              <a:t>SQL, R, Tableau, SAS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EE6B398-D154-5E49-BEFB-F16586173E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8534" y="2925763"/>
            <a:ext cx="4892145" cy="2935287"/>
          </a:xfrm>
        </p:spPr>
      </p:pic>
    </p:spTree>
    <p:extLst>
      <p:ext uri="{BB962C8B-B14F-4D97-AF65-F5344CB8AC3E}">
        <p14:creationId xmlns:p14="http://schemas.microsoft.com/office/powerpoint/2010/main" val="40559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180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Job  type  v.s. skills</vt:lpstr>
      <vt:lpstr>Cont’d</vt:lpstr>
      <vt:lpstr>Salary  v.s. skills</vt:lpstr>
      <vt:lpstr>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 type  v.s. skills</dc:title>
  <dc:creator>Han Yang</dc:creator>
  <cp:lastModifiedBy>will copeland</cp:lastModifiedBy>
  <cp:revision>6</cp:revision>
  <dcterms:created xsi:type="dcterms:W3CDTF">2019-07-29T04:15:06Z</dcterms:created>
  <dcterms:modified xsi:type="dcterms:W3CDTF">2019-07-29T22:59:09Z</dcterms:modified>
</cp:coreProperties>
</file>