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067775" cx="37462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636">
          <p15:clr>
            <a:srgbClr val="747775"/>
          </p15:clr>
        </p15:guide>
        <p15:guide id="2" pos="1179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636" orient="horz"/>
        <p:guide pos="117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0579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e6860dab2_1_36:notes"/>
          <p:cNvSpPr/>
          <p:nvPr>
            <p:ph idx="2" type="sldImg"/>
          </p:nvPr>
        </p:nvSpPr>
        <p:spPr>
          <a:xfrm>
            <a:off x="380579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e6860dab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77069" y="3049779"/>
            <a:ext cx="34908900" cy="8407500"/>
          </a:xfrm>
          <a:prstGeom prst="rect">
            <a:avLst/>
          </a:prstGeom>
        </p:spPr>
        <p:txBody>
          <a:bodyPr anchorCtr="0" anchor="b" bIns="370900" lIns="370900" spcFirstLastPara="1" rIns="370900" wrap="square" tIns="370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77035" y="11608575"/>
            <a:ext cx="34908900" cy="32466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77035" y="4530688"/>
            <a:ext cx="34908900" cy="8042400"/>
          </a:xfrm>
          <a:prstGeom prst="rect">
            <a:avLst/>
          </a:prstGeom>
        </p:spPr>
        <p:txBody>
          <a:bodyPr anchorCtr="0" anchor="b" bIns="370900" lIns="370900" spcFirstLastPara="1" rIns="370900" wrap="square" tIns="370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700"/>
              <a:buNone/>
              <a:defRPr sz="48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77035" y="12911513"/>
            <a:ext cx="34908900" cy="53283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indent="-692150" lvl="0" marL="457200" algn="ctr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1pPr>
            <a:lvl2pPr indent="-590550" lvl="1" marL="914400" algn="ctr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2pPr>
            <a:lvl3pPr indent="-590550" lvl="2" marL="1371600" algn="ctr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3pPr>
            <a:lvl4pPr indent="-590550" lvl="3" marL="182880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4pPr>
            <a:lvl5pPr indent="-590550" lvl="4" marL="2286000" algn="ctr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5pPr>
            <a:lvl6pPr indent="-590550" lvl="5" marL="2743200" algn="ctr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6pPr>
            <a:lvl7pPr indent="-590550" lvl="6" marL="320040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7pPr>
            <a:lvl8pPr indent="-590550" lvl="7" marL="3657600" algn="ctr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8pPr>
            <a:lvl9pPr indent="-590550" lvl="8" marL="4114800" algn="ctr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77035" y="8809881"/>
            <a:ext cx="34908900" cy="3448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77035" y="1822822"/>
            <a:ext cx="34908900" cy="23460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7035" y="4720537"/>
            <a:ext cx="34908900" cy="139935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1pPr>
            <a:lvl2pPr indent="-590550" lvl="1" marL="914400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2pPr>
            <a:lvl3pPr indent="-590550" lvl="2" marL="1371600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3pPr>
            <a:lvl4pPr indent="-590550" lvl="3" marL="18288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4pPr>
            <a:lvl5pPr indent="-590550" lvl="4" marL="2286000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5pPr>
            <a:lvl6pPr indent="-590550" lvl="5" marL="2743200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6pPr>
            <a:lvl7pPr indent="-590550" lvl="6" marL="32004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7pPr>
            <a:lvl8pPr indent="-590550" lvl="7" marL="3657600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8pPr>
            <a:lvl9pPr indent="-590550" lvl="8" marL="4114800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77035" y="1822822"/>
            <a:ext cx="34908900" cy="23460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77035" y="4720537"/>
            <a:ext cx="16387500" cy="139935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 sz="5700"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798346" y="4720537"/>
            <a:ext cx="16387500" cy="139935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 sz="5700"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77035" y="1822822"/>
            <a:ext cx="34908900" cy="23460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77035" y="2275737"/>
            <a:ext cx="11504400" cy="3095100"/>
          </a:xfrm>
          <a:prstGeom prst="rect">
            <a:avLst/>
          </a:prstGeom>
        </p:spPr>
        <p:txBody>
          <a:bodyPr anchorCtr="0" anchor="b" bIns="370900" lIns="370900" spcFirstLastPara="1" rIns="370900" wrap="square" tIns="370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77035" y="5691801"/>
            <a:ext cx="11504400" cy="130227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008555" y="1843814"/>
            <a:ext cx="26088900" cy="167559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1pPr>
            <a:lvl2pPr lvl="1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2pPr>
            <a:lvl3pPr lvl="2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3pPr>
            <a:lvl4pPr lvl="3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4pPr>
            <a:lvl5pPr lvl="4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5pPr>
            <a:lvl6pPr lvl="5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6pPr>
            <a:lvl7pPr lvl="6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7pPr>
            <a:lvl8pPr lvl="7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8pPr>
            <a:lvl9pPr lvl="8"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731488" y="-512"/>
            <a:ext cx="18731400" cy="2106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70900" lIns="370900" spcFirstLastPara="1" rIns="370900" wrap="square" tIns="370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87754" y="5051085"/>
            <a:ext cx="16573200" cy="6071400"/>
          </a:xfrm>
          <a:prstGeom prst="rect">
            <a:avLst/>
          </a:prstGeom>
        </p:spPr>
        <p:txBody>
          <a:bodyPr anchorCtr="0" anchor="b" bIns="370900" lIns="370900" spcFirstLastPara="1" rIns="370900" wrap="square" tIns="370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87754" y="11481395"/>
            <a:ext cx="16573200" cy="50589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0237135" y="2965811"/>
            <a:ext cx="15720300" cy="151353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1pPr>
            <a:lvl2pPr indent="-590550" lvl="1" marL="914400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2pPr>
            <a:lvl3pPr indent="-590550" lvl="2" marL="1371600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3pPr>
            <a:lvl4pPr indent="-590550" lvl="3" marL="18288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4pPr>
            <a:lvl5pPr indent="-590550" lvl="4" marL="2286000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5pPr>
            <a:lvl6pPr indent="-590550" lvl="5" marL="2743200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6pPr>
            <a:lvl7pPr indent="-590550" lvl="6" marL="32004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7pPr>
            <a:lvl8pPr indent="-590550" lvl="7" marL="3657600">
              <a:spcBef>
                <a:spcPts val="0"/>
              </a:spcBef>
              <a:spcAft>
                <a:spcPts val="0"/>
              </a:spcAft>
              <a:buSzPts val="5700"/>
              <a:buChar char="○"/>
              <a:defRPr/>
            </a:lvl8pPr>
            <a:lvl9pPr indent="-590550" lvl="8" marL="4114800">
              <a:spcBef>
                <a:spcPts val="0"/>
              </a:spcBef>
              <a:spcAft>
                <a:spcPts val="0"/>
              </a:spcAft>
              <a:buSzPts val="5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77035" y="17328434"/>
            <a:ext cx="24577200" cy="24786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7035" y="1822822"/>
            <a:ext cx="349089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0900" lIns="370900" spcFirstLastPara="1" rIns="370900" wrap="square" tIns="370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77035" y="4720537"/>
            <a:ext cx="34908900" cy="13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0900" lIns="370900" spcFirstLastPara="1" rIns="370900" wrap="square" tIns="370900">
            <a:normAutofit/>
          </a:bodyPr>
          <a:lstStyle>
            <a:lvl1pPr indent="-692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1pPr>
            <a:lvl2pPr indent="-590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○"/>
              <a:defRPr sz="5700">
                <a:solidFill>
                  <a:schemeClr val="dk2"/>
                </a:solidFill>
              </a:defRPr>
            </a:lvl2pPr>
            <a:lvl3pPr indent="-590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■"/>
              <a:defRPr sz="5700">
                <a:solidFill>
                  <a:schemeClr val="dk2"/>
                </a:solidFill>
              </a:defRPr>
            </a:lvl3pPr>
            <a:lvl4pPr indent="-590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4pPr>
            <a:lvl5pPr indent="-590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○"/>
              <a:defRPr sz="5700">
                <a:solidFill>
                  <a:schemeClr val="dk2"/>
                </a:solidFill>
              </a:defRPr>
            </a:lvl5pPr>
            <a:lvl6pPr indent="-590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■"/>
              <a:defRPr sz="5700">
                <a:solidFill>
                  <a:schemeClr val="dk2"/>
                </a:solidFill>
              </a:defRPr>
            </a:lvl6pPr>
            <a:lvl7pPr indent="-590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7pPr>
            <a:lvl8pPr indent="-590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○"/>
              <a:defRPr sz="5700">
                <a:solidFill>
                  <a:schemeClr val="dk2"/>
                </a:solidFill>
              </a:defRPr>
            </a:lvl8pPr>
            <a:lvl9pPr indent="-590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■"/>
              <a:defRPr sz="5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4711666" y="19100535"/>
            <a:ext cx="2247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0900" lIns="370900" spcFirstLastPara="1" rIns="370900" wrap="square" tIns="370900">
            <a:normAutofit/>
          </a:bodyPr>
          <a:lstStyle>
            <a:lvl1pPr lvl="0" algn="r">
              <a:buNone/>
              <a:defRPr sz="4100">
                <a:solidFill>
                  <a:schemeClr val="dk2"/>
                </a:solidFill>
              </a:defRPr>
            </a:lvl1pPr>
            <a:lvl2pPr lvl="1" algn="r">
              <a:buNone/>
              <a:defRPr sz="4100">
                <a:solidFill>
                  <a:schemeClr val="dk2"/>
                </a:solidFill>
              </a:defRPr>
            </a:lvl2pPr>
            <a:lvl3pPr lvl="2" algn="r">
              <a:buNone/>
              <a:defRPr sz="4100">
                <a:solidFill>
                  <a:schemeClr val="dk2"/>
                </a:solidFill>
              </a:defRPr>
            </a:lvl3pPr>
            <a:lvl4pPr lvl="3" algn="r">
              <a:buNone/>
              <a:defRPr sz="4100">
                <a:solidFill>
                  <a:schemeClr val="dk2"/>
                </a:solidFill>
              </a:defRPr>
            </a:lvl4pPr>
            <a:lvl5pPr lvl="4" algn="r">
              <a:buNone/>
              <a:defRPr sz="4100">
                <a:solidFill>
                  <a:schemeClr val="dk2"/>
                </a:solidFill>
              </a:defRPr>
            </a:lvl5pPr>
            <a:lvl6pPr lvl="5" algn="r">
              <a:buNone/>
              <a:defRPr sz="4100">
                <a:solidFill>
                  <a:schemeClr val="dk2"/>
                </a:solidFill>
              </a:defRPr>
            </a:lvl6pPr>
            <a:lvl7pPr lvl="6" algn="r">
              <a:buNone/>
              <a:defRPr sz="4100">
                <a:solidFill>
                  <a:schemeClr val="dk2"/>
                </a:solidFill>
              </a:defRPr>
            </a:lvl7pPr>
            <a:lvl8pPr lvl="7" algn="r">
              <a:buNone/>
              <a:defRPr sz="4100">
                <a:solidFill>
                  <a:schemeClr val="dk2"/>
                </a:solidFill>
              </a:defRPr>
            </a:lvl8pPr>
            <a:lvl9pPr lvl="8" algn="r">
              <a:buNone/>
              <a:defRPr sz="4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13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9.png"/><Relationship Id="rId16" Type="http://schemas.openxmlformats.org/officeDocument/2006/relationships/image" Target="../media/image11.png"/><Relationship Id="rId5" Type="http://schemas.openxmlformats.org/officeDocument/2006/relationships/image" Target="../media/image5.png"/><Relationship Id="rId19" Type="http://schemas.openxmlformats.org/officeDocument/2006/relationships/image" Target="../media/image1.png"/><Relationship Id="rId6" Type="http://schemas.openxmlformats.org/officeDocument/2006/relationships/image" Target="../media/image4.png"/><Relationship Id="rId18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1022" y="419700"/>
            <a:ext cx="346962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8600">
                <a:solidFill>
                  <a:srgbClr val="6D9EEB"/>
                </a:solidFill>
              </a:rPr>
              <a:t>2022 FIFA World Cup with Relational Databases 	   </a:t>
            </a:r>
            <a:endParaRPr sz="73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76492" y="1578432"/>
            <a:ext cx="371955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William Cordor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1022" y="2222688"/>
            <a:ext cx="3650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Faculty Advisor: Nada Alsallami, Ph.D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5412" y="2987364"/>
            <a:ext cx="368517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Department of Computer Science at Worcester State University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91515" y="4542600"/>
            <a:ext cx="8516100" cy="64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Introduction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body"/>
          </p:nvPr>
        </p:nvSpPr>
        <p:spPr>
          <a:xfrm>
            <a:off x="1391511" y="5204029"/>
            <a:ext cx="8516100" cy="4299300"/>
          </a:xfrm>
          <a:prstGeom prst="rect">
            <a:avLst/>
          </a:prstGeom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70900" lIns="370900" spcFirstLastPara="1" rIns="370900" wrap="square" tIns="370900">
            <a:noAutofit/>
          </a:bodyPr>
          <a:lstStyle/>
          <a:p>
            <a:pPr indent="-254000" lvl="0" marL="254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FIFA World Cup is the largest sporting event in the world</a:t>
            </a:r>
            <a:endParaRPr sz="2000"/>
          </a:p>
          <a:p>
            <a:pPr indent="-254000" lvl="0" marL="254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 to access more specific information about a specific goal scored</a:t>
            </a:r>
            <a:endParaRPr sz="2000"/>
          </a:p>
          <a:p>
            <a:pPr indent="-254000" lvl="2" marL="7493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 u="sng"/>
              <a:t>For example:</a:t>
            </a:r>
            <a:endParaRPr sz="2000"/>
          </a:p>
          <a:p>
            <a:pPr indent="-254000" lvl="4" marL="1244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Who scored the goal?</a:t>
            </a:r>
            <a:endParaRPr sz="2000"/>
          </a:p>
          <a:p>
            <a:pPr indent="-254000" lvl="4" marL="1244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Who was the goal scored against?</a:t>
            </a:r>
            <a:endParaRPr sz="2000"/>
          </a:p>
          <a:p>
            <a:pPr indent="-254000" lvl="4" marL="1244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many goals has that player scored?</a:t>
            </a:r>
            <a:endParaRPr sz="2000"/>
          </a:p>
          <a:p>
            <a:pPr indent="-254000" lvl="4" marL="1244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was the time in the game that the goal was scored?</a:t>
            </a:r>
            <a:endParaRPr sz="2000"/>
          </a:p>
          <a:p>
            <a:pPr indent="-254000" lvl="0" marL="254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Relational Database will provide easy access to distinct, interesting data </a:t>
            </a:r>
            <a:r>
              <a:rPr lang="en" sz="2000"/>
              <a:t>relating</a:t>
            </a:r>
            <a:r>
              <a:rPr lang="en" sz="2000"/>
              <a:t> to players and countries who participated in the 2022 FIFA World Cup</a:t>
            </a:r>
            <a:endParaRPr sz="2000"/>
          </a:p>
        </p:txBody>
      </p:sp>
      <p:sp>
        <p:nvSpPr>
          <p:cNvPr id="60" name="Google Shape;60;p13"/>
          <p:cNvSpPr txBox="1"/>
          <p:nvPr/>
        </p:nvSpPr>
        <p:spPr>
          <a:xfrm>
            <a:off x="1315109" y="10549980"/>
            <a:ext cx="8516100" cy="547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MySQL Relational Database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91501" y="11097611"/>
            <a:ext cx="8363400" cy="79260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Three entities: “country”, “goal”, “goalscorer”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>
            <p:ph idx="4294967295" type="body"/>
          </p:nvPr>
        </p:nvSpPr>
        <p:spPr>
          <a:xfrm>
            <a:off x="1391501" y="12594767"/>
            <a:ext cx="8516100" cy="1596600"/>
          </a:xfrm>
          <a:prstGeom prst="rect">
            <a:avLst/>
          </a:prstGeom>
        </p:spPr>
        <p:txBody>
          <a:bodyPr anchorCtr="0" anchor="t" bIns="370900" lIns="370900" spcFirstLastPara="1" rIns="370900" wrap="square" tIns="370900">
            <a:noAutofit/>
          </a:bodyPr>
          <a:lstStyle/>
          <a:p>
            <a:pPr indent="-228600" lvl="0" marL="254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Entities were populated with real-life data that took place in the 2022 World Cup</a:t>
            </a:r>
            <a:endParaRPr sz="1600"/>
          </a:p>
          <a:p>
            <a:pPr indent="-215900" lvl="1" marL="4953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32 nations qualified</a:t>
            </a:r>
            <a:endParaRPr sz="1600"/>
          </a:p>
          <a:p>
            <a:pPr indent="-215900" lvl="1" marL="4953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117 </a:t>
            </a:r>
            <a:r>
              <a:rPr lang="en" sz="1600"/>
              <a:t>different</a:t>
            </a:r>
            <a:r>
              <a:rPr lang="en" sz="1600"/>
              <a:t> players scored at least 1 goal</a:t>
            </a:r>
            <a:endParaRPr sz="1600"/>
          </a:p>
          <a:p>
            <a:pPr indent="-215900" lvl="1" marL="4953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172 total goals were scored</a:t>
            </a:r>
            <a:endParaRPr sz="16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15" y="11694083"/>
            <a:ext cx="3551936" cy="80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501" y="14481347"/>
            <a:ext cx="3292951" cy="3429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783158" y="14431733"/>
            <a:ext cx="39717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Many different queries were ran, producing various instances of interesting data</a:t>
            </a:r>
            <a:endParaRPr sz="2000">
              <a:solidFill>
                <a:schemeClr val="dk2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Queries that produced most interesting data were saved and formed into stored procedures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391515" y="18339527"/>
            <a:ext cx="4391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Example of SQL query, showcasing countries who have never won a World Cup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351" y="16696163"/>
            <a:ext cx="2955259" cy="114534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0365753" y="4542600"/>
            <a:ext cx="14435400" cy="64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Stored Procedures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6776" y="5560056"/>
            <a:ext cx="6872266" cy="21963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21816" y="8633658"/>
            <a:ext cx="6385536" cy="1819135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21817" y="11221961"/>
            <a:ext cx="6385535" cy="352997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21816" y="16518743"/>
            <a:ext cx="6872266" cy="1368096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0">
            <a:alphaModFix/>
          </a:blip>
          <a:srcRect b="0" l="0" r="0" t="1176"/>
          <a:stretch/>
        </p:blipFill>
        <p:spPr>
          <a:xfrm>
            <a:off x="19722037" y="5560056"/>
            <a:ext cx="1001984" cy="2196299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3"/>
          <p:cNvSpPr txBox="1"/>
          <p:nvPr/>
        </p:nvSpPr>
        <p:spPr>
          <a:xfrm>
            <a:off x="10556776" y="5159734"/>
            <a:ext cx="10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noWorldCups() - </a:t>
            </a:r>
            <a:r>
              <a:rPr lang="en" sz="2000">
                <a:solidFill>
                  <a:srgbClr val="695D46"/>
                </a:solidFill>
              </a:rPr>
              <a:t>displays information on nations that have never won the World Cup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0556776" y="8255436"/>
            <a:ext cx="12513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scorerGoals()</a:t>
            </a:r>
            <a:r>
              <a:rPr lang="en" sz="2000">
                <a:solidFill>
                  <a:schemeClr val="dk2"/>
                </a:solidFill>
              </a:rPr>
              <a:t> - </a:t>
            </a:r>
            <a:r>
              <a:rPr lang="en" sz="2000">
                <a:solidFill>
                  <a:srgbClr val="695D46"/>
                </a:solidFill>
              </a:rPr>
              <a:t>lists out all World Cup goals from a specific player and information about each of them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137943" y="8633664"/>
            <a:ext cx="1604278" cy="1819136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3"/>
          <p:cNvSpPr txBox="1"/>
          <p:nvPr/>
        </p:nvSpPr>
        <p:spPr>
          <a:xfrm>
            <a:off x="10365753" y="5041272"/>
            <a:ext cx="14435400" cy="142062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0556776" y="10839238"/>
            <a:ext cx="12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scorersInMatch() - </a:t>
            </a:r>
            <a:r>
              <a:rPr lang="en" sz="2000">
                <a:solidFill>
                  <a:srgbClr val="695D46"/>
                </a:solidFill>
              </a:rPr>
              <a:t>displays information on all the goals scored in a match between two specific countries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225660" y="11221956"/>
            <a:ext cx="3949242" cy="3529973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3"/>
          <p:cNvSpPr txBox="1"/>
          <p:nvPr/>
        </p:nvSpPr>
        <p:spPr>
          <a:xfrm>
            <a:off x="10556776" y="15193175"/>
            <a:ext cx="13974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09550" lvl="0" marL="2540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Char char="★"/>
            </a:pPr>
            <a:r>
              <a:rPr lang="en" sz="1300">
                <a:solidFill>
                  <a:srgbClr val="695D46"/>
                </a:solidFill>
              </a:rPr>
              <a:t>countries must actually have played each other in World Cup</a:t>
            </a:r>
            <a:endParaRPr sz="1300">
              <a:solidFill>
                <a:srgbClr val="695D46"/>
              </a:solidFill>
            </a:endParaRPr>
          </a:p>
          <a:p>
            <a:pPr indent="-209550" lvl="2" marL="7493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Char char="■"/>
            </a:pPr>
            <a:r>
              <a:rPr lang="en" sz="1300">
                <a:solidFill>
                  <a:srgbClr val="695D46"/>
                </a:solidFill>
              </a:rPr>
              <a:t>Example is of 2022 World Cup Final</a:t>
            </a:r>
            <a:endParaRPr sz="1300">
              <a:solidFill>
                <a:srgbClr val="695D46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0365753" y="15974735"/>
            <a:ext cx="13974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teamScorers()</a:t>
            </a:r>
            <a:r>
              <a:rPr lang="en" sz="2000">
                <a:solidFill>
                  <a:schemeClr val="dk2"/>
                </a:solidFill>
              </a:rPr>
              <a:t> - </a:t>
            </a:r>
            <a:r>
              <a:rPr lang="en" sz="2000">
                <a:solidFill>
                  <a:srgbClr val="695D46"/>
                </a:solidFill>
              </a:rPr>
              <a:t>displays information for every player that scored a goal in the World Cup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2000">
                <a:solidFill>
                  <a:srgbClr val="695D46"/>
                </a:solidFill>
              </a:rPr>
              <a:t>from a specific country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87077" y="16518743"/>
            <a:ext cx="1169099" cy="1419264"/>
          </a:xfrm>
          <a:prstGeom prst="rect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3"/>
          <p:cNvSpPr txBox="1"/>
          <p:nvPr/>
        </p:nvSpPr>
        <p:spPr>
          <a:xfrm>
            <a:off x="25259134" y="4542600"/>
            <a:ext cx="10805100" cy="64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Outputs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259134" y="5204028"/>
            <a:ext cx="1734842" cy="381390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572829" y="5204028"/>
            <a:ext cx="4977801" cy="429926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50628" y="5159735"/>
            <a:ext cx="2634549" cy="38737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259140" y="9494681"/>
            <a:ext cx="2634549" cy="433299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3"/>
          <p:cNvSpPr txBox="1"/>
          <p:nvPr/>
        </p:nvSpPr>
        <p:spPr>
          <a:xfrm>
            <a:off x="28979665" y="9844692"/>
            <a:ext cx="7107900" cy="589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Tools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979665" y="10434516"/>
            <a:ext cx="7107900" cy="11922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MySQL Relational Database</a:t>
            </a:r>
            <a:endParaRPr sz="2000">
              <a:solidFill>
                <a:schemeClr val="dk2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Java</a:t>
            </a:r>
            <a:endParaRPr sz="2000">
              <a:solidFill>
                <a:schemeClr val="dk2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Java SQL Connector</a:t>
            </a:r>
            <a:endParaRPr sz="2000">
              <a:solidFill>
                <a:schemeClr val="dk2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Visual Studio Code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9096202" y="12105455"/>
            <a:ext cx="7107900" cy="589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Future Works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096202" y="12695279"/>
            <a:ext cx="7107900" cy="16152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Broaden database to feature data from all World Cup editions</a:t>
            </a:r>
            <a:endParaRPr sz="2000">
              <a:solidFill>
                <a:schemeClr val="dk2"/>
              </a:solidFill>
            </a:endParaRPr>
          </a:p>
          <a:p>
            <a:pPr indent="-241300" lvl="1" marL="495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" sz="2000">
                <a:solidFill>
                  <a:schemeClr val="dk2"/>
                </a:solidFill>
              </a:rPr>
              <a:t>Add more statistics than goals, games and World Cup victories</a:t>
            </a:r>
            <a:endParaRPr sz="2000">
              <a:solidFill>
                <a:schemeClr val="dk2"/>
              </a:solidFill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Improve user interface by increasing content to choose from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5258991" y="14726651"/>
            <a:ext cx="10805100" cy="64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References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5258991" y="15379115"/>
            <a:ext cx="10805100" cy="38583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675" lIns="49675" spcFirstLastPara="1" rIns="49675" wrap="square" tIns="49675">
            <a:noAutofit/>
          </a:bodyPr>
          <a:lstStyle/>
          <a:p>
            <a:pPr indent="0" lvl="0" marL="190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</a:rPr>
              <a:t>2022 World Cup - list of goalscorers 2022</a:t>
            </a:r>
            <a:r>
              <a:rPr lang="en" sz="1900">
                <a:solidFill>
                  <a:schemeClr val="dk1"/>
                </a:solidFill>
              </a:rPr>
              <a:t>. Transfermarkt. (n.d.). https://www.transfermarkt.com/weltmeisterschaft-2022/torschuetzenliste/pokalwettbewerb/WM22/saison_id/2021</a:t>
            </a:r>
            <a:endParaRPr sz="1900">
              <a:solidFill>
                <a:schemeClr val="dk1"/>
              </a:solidFill>
            </a:endParaRPr>
          </a:p>
          <a:p>
            <a:pPr indent="0" lvl="0" marL="190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FOX Sports. (n.d.). </a:t>
            </a:r>
            <a:r>
              <a:rPr i="1" lang="en" sz="1900">
                <a:solidFill>
                  <a:schemeClr val="dk1"/>
                </a:solidFill>
              </a:rPr>
              <a:t>FIFA Men’s World Cup history - past World Cup winners, hosts, most goals and more</a:t>
            </a:r>
            <a:r>
              <a:rPr lang="en" sz="1900">
                <a:solidFill>
                  <a:schemeClr val="dk1"/>
                </a:solidFill>
              </a:rPr>
              <a:t>. FIFA Men’s World Cup History - Past World Cup Winners, Hosts, Most Goals and more | FOX Sports. https://www.foxsports.com/soccer/2022-fifa-world-cup/history</a:t>
            </a:r>
            <a:endParaRPr sz="1900">
              <a:solidFill>
                <a:schemeClr val="dk1"/>
              </a:solidFill>
            </a:endParaRPr>
          </a:p>
          <a:p>
            <a:pPr indent="0" lvl="0" marL="190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Pankaj. (2022, August 3). </a:t>
            </a:r>
            <a:r>
              <a:rPr i="1" lang="en" sz="1900">
                <a:solidFill>
                  <a:schemeClr val="dk1"/>
                </a:solidFill>
              </a:rPr>
              <a:t>Callablestatement in Java example</a:t>
            </a:r>
            <a:r>
              <a:rPr lang="en" sz="1900">
                <a:solidFill>
                  <a:schemeClr val="dk1"/>
                </a:solidFill>
              </a:rPr>
              <a:t>. DigitalOcean. https://www.digitalocean.com/community/tutorials/callablestatement-in-java-example</a:t>
            </a:r>
            <a:endParaRPr sz="1900">
              <a:solidFill>
                <a:schemeClr val="dk1"/>
              </a:solidFill>
            </a:endParaRPr>
          </a:p>
          <a:p>
            <a:pPr indent="0" lvl="0" marL="1905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</a:rPr>
              <a:t>The switch statement</a:t>
            </a:r>
            <a:r>
              <a:rPr lang="en" sz="1900">
                <a:solidFill>
                  <a:schemeClr val="dk1"/>
                </a:solidFill>
              </a:rPr>
              <a:t>. The switch Statement (The JavaTM Tutorials &gt; Learning the Java Language &gt; Language Basics). (n.d.). https://docs.oracle.com/javase/tutorial/java/nutsandbolts/switch.html 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1122676" y="1369012"/>
            <a:ext cx="4170229" cy="23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91563" y="419688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