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256" r:id="rId2"/>
    <p:sldId id="289" r:id="rId3"/>
    <p:sldId id="257" r:id="rId4"/>
    <p:sldId id="291" r:id="rId5"/>
    <p:sldId id="258" r:id="rId6"/>
    <p:sldId id="260" r:id="rId7"/>
    <p:sldId id="259" r:id="rId8"/>
    <p:sldId id="261" r:id="rId9"/>
    <p:sldId id="262" r:id="rId10"/>
    <p:sldId id="292" r:id="rId11"/>
    <p:sldId id="263" r:id="rId12"/>
    <p:sldId id="293" r:id="rId13"/>
    <p:sldId id="264" r:id="rId14"/>
    <p:sldId id="297" r:id="rId15"/>
    <p:sldId id="298" r:id="rId16"/>
    <p:sldId id="299" r:id="rId17"/>
    <p:sldId id="300" r:id="rId18"/>
    <p:sldId id="271" r:id="rId19"/>
    <p:sldId id="290" r:id="rId20"/>
    <p:sldId id="280" r:id="rId21"/>
    <p:sldId id="272" r:id="rId22"/>
    <p:sldId id="281" r:id="rId23"/>
    <p:sldId id="273" r:id="rId24"/>
    <p:sldId id="275" r:id="rId25"/>
    <p:sldId id="276" r:id="rId26"/>
    <p:sldId id="277" r:id="rId27"/>
    <p:sldId id="278" r:id="rId28"/>
    <p:sldId id="301" r:id="rId29"/>
    <p:sldId id="279" r:id="rId30"/>
    <p:sldId id="282" r:id="rId31"/>
    <p:sldId id="310" r:id="rId32"/>
    <p:sldId id="311" r:id="rId33"/>
    <p:sldId id="312" r:id="rId34"/>
    <p:sldId id="313" r:id="rId35"/>
    <p:sldId id="284" r:id="rId36"/>
    <p:sldId id="285" r:id="rId37"/>
    <p:sldId id="306" r:id="rId38"/>
    <p:sldId id="307" r:id="rId39"/>
    <p:sldId id="309" r:id="rId40"/>
    <p:sldId id="308" r:id="rId41"/>
    <p:sldId id="287" r:id="rId42"/>
    <p:sldId id="288" r:id="rId43"/>
    <p:sldId id="274" r:id="rId44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3300"/>
    <a:srgbClr val="FFFFCC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31" autoAdjust="0"/>
    <p:restoredTop sz="99851" autoAdjust="0"/>
  </p:normalViewPr>
  <p:slideViewPr>
    <p:cSldViewPr>
      <p:cViewPr varScale="1">
        <p:scale>
          <a:sx n="85" d="100"/>
          <a:sy n="85" d="100"/>
        </p:scale>
        <p:origin x="-5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54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43.wmf"/><Relationship Id="rId4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32407F-1C97-4131-A19D-A52466D2BEE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41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1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1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41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B3746A-EC14-4BBB-AF08-5CCE2BF9482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3746A-EC14-4BBB-AF08-5CCE2BF94823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5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5127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28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5129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0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1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2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3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34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35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5136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1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42" name="Rectangle 2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43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44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5145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5146" name="Rectangle 2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200"/>
            </a:lvl1pPr>
          </a:lstStyle>
          <a:p>
            <a:fld id="{F523F611-D5E8-4E8B-8E1E-06AE03D38FD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B7E7FB-16D2-4478-A9B3-FE0BA501BF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C7EED5-F8B2-4B9D-98B0-49D963CF5D8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239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FFE5512-A104-489B-A9E4-A5152215C0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28600"/>
            <a:ext cx="8229600" cy="8239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243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243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EF1093C-23DD-4EFA-979F-BC3F3B406E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239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481F89E-09F2-4C79-87B5-640E2AF83CB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11255D-022A-4B30-B1A7-04E1B99D035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662207-AC4D-43EC-A583-8B5B26B55B9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EC2D53-0149-4CC2-9E91-704EACEE47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2A42A9-9AFD-4A21-8EF5-16A0E174885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1F4F2B-6864-4F68-94BF-44C3F499726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FD6003-7741-4910-BA51-5589EF2F97F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AB76FC-0673-402E-8822-DF76E6FDB4E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0A0BFD-3F8F-4FFA-A3EF-1AD97D6F794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6274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099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8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06C9E7A3-D1DD-480F-B835-F885EF24DD7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3200" b="1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b="1">
          <a:solidFill>
            <a:srgbClr val="FFFF00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 b="1">
          <a:solidFill>
            <a:srgbClr val="FFFF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b="1">
          <a:solidFill>
            <a:srgbClr val="FFFF00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rgbClr val="FFFF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rgbClr val="FFFF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rgbClr val="FFFF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rgbClr val="FFFF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rgbClr val="FFFF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26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6.png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41.pn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45.png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4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9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10" Type="http://schemas.openxmlformats.org/officeDocument/2006/relationships/oleObject" Target="../embeddings/oleObject66.bin"/><Relationship Id="rId4" Type="http://schemas.openxmlformats.org/officeDocument/2006/relationships/image" Target="../media/image90.png"/><Relationship Id="rId9" Type="http://schemas.openxmlformats.org/officeDocument/2006/relationships/oleObject" Target="../embeddings/oleObject6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643D68C-92BA-4DE9-BC1E-CAC518B647C3}" type="slidenum">
              <a:rPr lang="en-US" altLang="zh-CN" smtClean="0"/>
              <a:pPr/>
              <a:t>1</a:t>
            </a:fld>
            <a:endParaRPr lang="en-US" altLang="zh-CN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88913"/>
            <a:ext cx="7772400" cy="936625"/>
          </a:xfrm>
        </p:spPr>
        <p:txBody>
          <a:bodyPr/>
          <a:lstStyle/>
          <a:p>
            <a:r>
              <a:rPr lang="zh-CN" altLang="en-US" sz="4400"/>
              <a:t>第八章 装配工艺规程的制订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060575"/>
            <a:ext cx="6400800" cy="3146425"/>
          </a:xfrm>
        </p:spPr>
        <p:txBody>
          <a:bodyPr/>
          <a:lstStyle/>
          <a:p>
            <a:pPr algn="l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第一节   装配工艺规程的制订</a:t>
            </a:r>
          </a:p>
          <a:p>
            <a:pPr algn="l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第二节  装配尺寸链</a:t>
            </a:r>
          </a:p>
          <a:p>
            <a:pPr algn="l"/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第三节  保证装配精度的方法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77F13-7FEF-461F-8146-CA8B2C480A3A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813"/>
            <a:ext cx="5924550" cy="823912"/>
          </a:xfrm>
        </p:spPr>
        <p:txBody>
          <a:bodyPr/>
          <a:lstStyle/>
          <a:p>
            <a:r>
              <a:rPr lang="zh-CN" altLang="en-US" sz="3600"/>
              <a:t>三、 装配工艺规程的制订</a:t>
            </a:r>
          </a:p>
        </p:txBody>
      </p:sp>
      <p:sp>
        <p:nvSpPr>
          <p:cNvPr id="207883" name="Text Box 11"/>
          <p:cNvSpPr txBox="1">
            <a:spLocks noChangeArrowheads="1"/>
          </p:cNvSpPr>
          <p:nvPr/>
        </p:nvSpPr>
        <p:spPr bwMode="auto">
          <a:xfrm>
            <a:off x="323850" y="1484313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确定装配顺序的原则：</a:t>
            </a:r>
          </a:p>
        </p:txBody>
      </p:sp>
      <p:sp>
        <p:nvSpPr>
          <p:cNvPr id="207884" name="Text Box 12"/>
          <p:cNvSpPr txBox="1">
            <a:spLocks noChangeArrowheads="1"/>
          </p:cNvSpPr>
          <p:nvPr/>
        </p:nvSpPr>
        <p:spPr bwMode="auto">
          <a:xfrm>
            <a:off x="827088" y="2133600"/>
            <a:ext cx="7993062" cy="4684713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lIns="18000" rIns="18000"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circleNumDbPlain"/>
            </a:pPr>
            <a:r>
              <a:rPr lang="zh-CN" altLang="en-US" b="1">
                <a:solidFill>
                  <a:schemeClr val="bg2"/>
                </a:solidFill>
              </a:rPr>
              <a:t>工件的预先处理；清洗、去毛刺等。</a:t>
            </a:r>
          </a:p>
          <a:p>
            <a:pPr marL="342900" indent="-342900">
              <a:spcBef>
                <a:spcPct val="50000"/>
              </a:spcBef>
              <a:buFontTx/>
              <a:buAutoNum type="circleNumDbPlain"/>
            </a:pPr>
            <a:r>
              <a:rPr lang="zh-CN" altLang="en-US" b="1">
                <a:solidFill>
                  <a:schemeClr val="bg2"/>
                </a:solidFill>
              </a:rPr>
              <a:t>先基准件、重大件的装配，以保证装配过程的稳定性；</a:t>
            </a:r>
          </a:p>
          <a:p>
            <a:pPr marL="342900" indent="-342900">
              <a:spcBef>
                <a:spcPct val="50000"/>
              </a:spcBef>
              <a:buFontTx/>
              <a:buAutoNum type="circleNumDbPlain"/>
            </a:pPr>
            <a:r>
              <a:rPr lang="zh-CN" altLang="en-US" b="1">
                <a:solidFill>
                  <a:schemeClr val="bg2"/>
                </a:solidFill>
              </a:rPr>
              <a:t>先复杂件、精密件和难装配件的装配；</a:t>
            </a:r>
          </a:p>
          <a:p>
            <a:pPr marL="342900" indent="-342900">
              <a:spcBef>
                <a:spcPct val="50000"/>
              </a:spcBef>
              <a:buFontTx/>
              <a:buAutoNum type="circleNumDbPlain"/>
            </a:pPr>
            <a:r>
              <a:rPr lang="zh-CN" altLang="en-US" b="1">
                <a:solidFill>
                  <a:schemeClr val="bg2"/>
                </a:solidFill>
              </a:rPr>
              <a:t>先进行易破坏后续装配质量的工作；</a:t>
            </a:r>
          </a:p>
          <a:p>
            <a:pPr marL="342900" indent="-342900">
              <a:spcBef>
                <a:spcPct val="50000"/>
              </a:spcBef>
              <a:buFontTx/>
              <a:buAutoNum type="circleNumDbPlain"/>
            </a:pPr>
            <a:r>
              <a:rPr lang="zh-CN" altLang="en-US" b="1">
                <a:solidFill>
                  <a:schemeClr val="bg2"/>
                </a:solidFill>
              </a:rPr>
              <a:t>集中安排使用相同设备及工艺装备的装配；</a:t>
            </a:r>
          </a:p>
          <a:p>
            <a:pPr marL="342900" indent="-342900">
              <a:spcBef>
                <a:spcPct val="50000"/>
              </a:spcBef>
              <a:buFontTx/>
              <a:buAutoNum type="circleNumDbPlain"/>
            </a:pPr>
            <a:r>
              <a:rPr lang="zh-CN" altLang="en-US" b="1">
                <a:solidFill>
                  <a:schemeClr val="bg2"/>
                </a:solidFill>
              </a:rPr>
              <a:t>处于基准件同一方位的装配应尽可能集中进行；</a:t>
            </a:r>
          </a:p>
          <a:p>
            <a:pPr marL="342900" indent="-342900">
              <a:spcBef>
                <a:spcPct val="50000"/>
              </a:spcBef>
              <a:buFontTx/>
              <a:buAutoNum type="circleNumDbPlain"/>
            </a:pPr>
            <a:r>
              <a:rPr lang="zh-CN" altLang="en-US" b="1">
                <a:solidFill>
                  <a:schemeClr val="bg2"/>
                </a:solidFill>
              </a:rPr>
              <a:t>电线、油气管路的安装应与相应工序同时进行；</a:t>
            </a:r>
          </a:p>
          <a:p>
            <a:pPr marL="342900" indent="-342900">
              <a:spcBef>
                <a:spcPct val="50000"/>
              </a:spcBef>
              <a:buFontTx/>
              <a:buAutoNum type="circleNumDbPlain"/>
            </a:pPr>
            <a:r>
              <a:rPr lang="zh-CN" altLang="en-US" b="1">
                <a:solidFill>
                  <a:schemeClr val="bg2"/>
                </a:solidFill>
              </a:rPr>
              <a:t>易燃、易爆、易碎、有毒物质或零部件的装配，尽可能放在最后，以减少安全防护工作量。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76F24-6B10-44D5-BB28-551937F1B897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第二节 装配尺寸链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23850" y="1412875"/>
            <a:ext cx="3960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ea1JpnChsDbPeriod"/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装配尺寸链的定义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50825" y="2636838"/>
            <a:ext cx="8642350" cy="730250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2"/>
                </a:solidFill>
              </a:rPr>
              <a:t>装配尺寸链是以某项装配精度指标或装配要求作为封闭环，查找所有与该项精度指标有关零件的尺寸（或位置要求）作为组成环而形成的尺寸链。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23850" y="3429000"/>
            <a:ext cx="3960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ea1JpnChsDbPeriod" startAt="2"/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装配尺寸链的分类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611188" y="3862388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直线尺寸链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611188" y="4365625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 startAt="2"/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角度尺寸链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11188" y="4941888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 startAt="3"/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平面尺寸链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250825" y="1844675"/>
            <a:ext cx="8642350" cy="730250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2"/>
                </a:solidFill>
              </a:rPr>
              <a:t>在机器的装配关系中，由相关零件的尺寸或相互位置关系所组成的尺寸链称为装配尺寸链。</a:t>
            </a:r>
          </a:p>
        </p:txBody>
      </p:sp>
      <p:pic>
        <p:nvPicPr>
          <p:cNvPr id="28700" name="Picture 28" descr="图13卧式车床装配尺寸链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8038" y="3573463"/>
            <a:ext cx="5508625" cy="28733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nimBg="1"/>
      <p:bldP spid="28680" grpId="0"/>
      <p:bldP spid="28681" grpId="0"/>
      <p:bldP spid="28682" grpId="0"/>
      <p:bldP spid="286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DA1E4-1C8A-473F-9281-BF1C67842E7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第二节 装配尺寸链</a:t>
            </a:r>
          </a:p>
        </p:txBody>
      </p:sp>
      <p:pic>
        <p:nvPicPr>
          <p:cNvPr id="208908" name="Picture 12" descr="图7装配中直线尺寸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268413"/>
            <a:ext cx="4679950" cy="3154362"/>
          </a:xfrm>
          <a:prstGeom prst="rect">
            <a:avLst/>
          </a:prstGeom>
          <a:noFill/>
        </p:spPr>
      </p:pic>
      <p:pic>
        <p:nvPicPr>
          <p:cNvPr id="208909" name="Picture 13" descr="图8装配中角度尺寸链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4503738"/>
            <a:ext cx="4968875" cy="2354262"/>
          </a:xfrm>
          <a:prstGeom prst="rect">
            <a:avLst/>
          </a:prstGeom>
          <a:noFill/>
        </p:spPr>
      </p:pic>
      <p:pic>
        <p:nvPicPr>
          <p:cNvPr id="208911" name="Picture 15" descr="图10平面尺寸链的分解1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5148263" y="1268413"/>
            <a:ext cx="3708400" cy="3227387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314F4-777E-4DDD-B6E3-93EA025CF170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15963" indent="-715963" algn="l">
              <a:buFontTx/>
              <a:buAutoNum type="ea1JpnChsDbPeriod" startAt="3"/>
            </a:pPr>
            <a:r>
              <a:rPr lang="zh-CN" altLang="en-US" sz="3600"/>
              <a:t>装配尺寸链的建立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42844" y="1428736"/>
            <a:ext cx="8715436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装配尺寸链的建立就是在装配图上，根据装配精度的要求，找出与该项精度有关的零件及其有关的尺寸，最后画出有关的尺寸链图。与该项精度有关的零件为相关零件，零件上相关的尺寸称为相关尺寸。只有建立正确的尺寸链，求解尺寸链才有意义。</a:t>
            </a:r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684213" y="3500438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395288" y="2708275"/>
            <a:ext cx="3073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建立步骤：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、判别封闭环</a:t>
            </a:r>
          </a:p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图中，间隙尺寸</a:t>
            </a: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2000" b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的大小</a:t>
            </a:r>
          </a:p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与大齿轮、齿轮轴、垫圈</a:t>
            </a:r>
          </a:p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等零件有关，它是由这些</a:t>
            </a:r>
          </a:p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相关零件的相关尺寸决定</a:t>
            </a:r>
          </a:p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的，为封闭环。</a:t>
            </a:r>
          </a:p>
        </p:txBody>
      </p:sp>
      <p:pic>
        <p:nvPicPr>
          <p:cNvPr id="37922" name="Picture 34" descr="图7装配中直线尺寸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00" y="2852738"/>
            <a:ext cx="5651500" cy="3808412"/>
          </a:xfrm>
          <a:prstGeom prst="rect">
            <a:avLst/>
          </a:prstGeom>
          <a:noFill/>
        </p:spPr>
      </p:pic>
      <p:sp>
        <p:nvSpPr>
          <p:cNvPr id="37923" name="Rectangle 35"/>
          <p:cNvSpPr>
            <a:spLocks noChangeArrowheads="1"/>
          </p:cNvSpPr>
          <p:nvPr/>
        </p:nvSpPr>
        <p:spPr bwMode="auto">
          <a:xfrm>
            <a:off x="250825" y="5589588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zh-CN" altLang="zh-CN" sz="20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924" name="Text Box 36"/>
          <p:cNvSpPr txBox="1">
            <a:spLocks noChangeArrowheads="1"/>
          </p:cNvSpPr>
          <p:nvPr/>
        </p:nvSpPr>
        <p:spPr bwMode="auto">
          <a:xfrm>
            <a:off x="250825" y="5502275"/>
            <a:ext cx="3168650" cy="13112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2"/>
                </a:solidFill>
              </a:rPr>
              <a:t>装配尺寸链中的封闭环是装配过程中最后形成的一环，它的尺寸是由其它环的尺寸决定的。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21" grpId="0"/>
      <p:bldP spid="379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0D797-C8D3-4BD0-8276-AD8A4309E84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15963" indent="-715963" algn="l">
              <a:buFontTx/>
              <a:buAutoNum type="ea1JpnChsDbPeriod" startAt="3"/>
            </a:pPr>
            <a:r>
              <a:rPr lang="zh-CN" altLang="en-US" sz="3600"/>
              <a:t>装配尺寸链的建立</a:t>
            </a:r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684213" y="3500438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179388" y="1557338"/>
            <a:ext cx="307340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、判别组成环</a:t>
            </a:r>
          </a:p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判别组成环就是要找出相关零件及其相关尺寸。</a:t>
            </a:r>
          </a:p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从封闭环出发，按逆时针或顺时针方向依次寻找相邻零件，直至返回封闭环，形成封闭环链。并不是所有相邻零件都是组成环，图中箱盖对间隙</a:t>
            </a: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A0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并无影响。</a:t>
            </a:r>
          </a:p>
        </p:txBody>
      </p:sp>
      <p:pic>
        <p:nvPicPr>
          <p:cNvPr id="212998" name="Picture 6" descr="图7装配中直线尺寸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00" y="1412875"/>
            <a:ext cx="5651500" cy="3808413"/>
          </a:xfrm>
          <a:prstGeom prst="rect">
            <a:avLst/>
          </a:prstGeom>
          <a:noFill/>
        </p:spPr>
      </p:pic>
      <p:sp>
        <p:nvSpPr>
          <p:cNvPr id="212999" name="Rectangle 7"/>
          <p:cNvSpPr>
            <a:spLocks noChangeArrowheads="1"/>
          </p:cNvSpPr>
          <p:nvPr/>
        </p:nvSpPr>
        <p:spPr bwMode="auto">
          <a:xfrm>
            <a:off x="250825" y="5589588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zh-CN" altLang="zh-CN" sz="20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3000" name="Text Box 8"/>
          <p:cNvSpPr txBox="1">
            <a:spLocks noChangeArrowheads="1"/>
          </p:cNvSpPr>
          <p:nvPr/>
        </p:nvSpPr>
        <p:spPr bwMode="auto">
          <a:xfrm>
            <a:off x="250825" y="5589588"/>
            <a:ext cx="5834063" cy="3968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2"/>
                </a:solidFill>
              </a:rPr>
              <a:t>由</a:t>
            </a:r>
            <a:r>
              <a:rPr lang="en-US" altLang="zh-CN" sz="2000" b="1">
                <a:solidFill>
                  <a:schemeClr val="bg2"/>
                </a:solidFill>
              </a:rPr>
              <a:t>A1</a:t>
            </a:r>
            <a:r>
              <a:rPr lang="zh-CN" altLang="en-US" sz="2000" b="1">
                <a:solidFill>
                  <a:schemeClr val="bg2"/>
                </a:solidFill>
              </a:rPr>
              <a:t>、</a:t>
            </a:r>
            <a:r>
              <a:rPr lang="en-US" altLang="zh-CN" sz="2000" b="1">
                <a:solidFill>
                  <a:schemeClr val="bg2"/>
                </a:solidFill>
              </a:rPr>
              <a:t>A2</a:t>
            </a:r>
            <a:r>
              <a:rPr lang="zh-CN" altLang="en-US" sz="2000" b="1">
                <a:solidFill>
                  <a:schemeClr val="bg2"/>
                </a:solidFill>
              </a:rPr>
              <a:t>、</a:t>
            </a:r>
            <a:r>
              <a:rPr lang="en-US" altLang="zh-CN" sz="2000" b="1">
                <a:solidFill>
                  <a:schemeClr val="bg2"/>
                </a:solidFill>
              </a:rPr>
              <a:t>A3</a:t>
            </a:r>
            <a:r>
              <a:rPr lang="zh-CN" altLang="en-US" sz="2000" b="1">
                <a:solidFill>
                  <a:schemeClr val="bg2"/>
                </a:solidFill>
              </a:rPr>
              <a:t>、</a:t>
            </a:r>
            <a:r>
              <a:rPr lang="en-US" altLang="zh-CN" sz="2000" b="1">
                <a:solidFill>
                  <a:schemeClr val="bg2"/>
                </a:solidFill>
              </a:rPr>
              <a:t>A4</a:t>
            </a:r>
            <a:r>
              <a:rPr lang="zh-CN" altLang="en-US" sz="2000" b="1">
                <a:solidFill>
                  <a:schemeClr val="bg2"/>
                </a:solidFill>
              </a:rPr>
              <a:t>、</a:t>
            </a:r>
            <a:r>
              <a:rPr lang="en-US" altLang="zh-CN" sz="2000" b="1">
                <a:solidFill>
                  <a:schemeClr val="bg2"/>
                </a:solidFill>
              </a:rPr>
              <a:t>A5</a:t>
            </a:r>
            <a:r>
              <a:rPr lang="zh-CN" altLang="en-US" sz="2000" b="1">
                <a:solidFill>
                  <a:schemeClr val="bg2"/>
                </a:solidFill>
              </a:rPr>
              <a:t>、</a:t>
            </a:r>
            <a:r>
              <a:rPr lang="en-US" altLang="zh-CN" sz="2000" b="1">
                <a:solidFill>
                  <a:schemeClr val="bg2"/>
                </a:solidFill>
              </a:rPr>
              <a:t>A6</a:t>
            </a:r>
            <a:r>
              <a:rPr lang="zh-CN" altLang="en-US" sz="2000" b="1">
                <a:solidFill>
                  <a:schemeClr val="bg2"/>
                </a:solidFill>
              </a:rPr>
              <a:t>形成组成环。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0C3D2-187B-421A-9CB7-43E5B4C27365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15963" indent="-715963" algn="l">
              <a:buFontTx/>
              <a:buAutoNum type="ea1JpnChsDbPeriod" startAt="3"/>
            </a:pPr>
            <a:r>
              <a:rPr lang="zh-CN" altLang="en-US" sz="3600"/>
              <a:t>装配尺寸链的建立</a:t>
            </a:r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684213" y="3500438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179388" y="1557338"/>
            <a:ext cx="30734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、画出尺寸链图</a:t>
            </a:r>
          </a:p>
        </p:txBody>
      </p:sp>
      <p:sp>
        <p:nvSpPr>
          <p:cNvPr id="214022" name="Rectangle 6"/>
          <p:cNvSpPr>
            <a:spLocks noChangeArrowheads="1"/>
          </p:cNvSpPr>
          <p:nvPr/>
        </p:nvSpPr>
        <p:spPr bwMode="auto">
          <a:xfrm>
            <a:off x="250825" y="5589588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zh-CN" altLang="zh-CN" sz="20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4024" name="Text Box 8"/>
          <p:cNvSpPr txBox="1">
            <a:spLocks noChangeArrowheads="1"/>
          </p:cNvSpPr>
          <p:nvPr/>
        </p:nvSpPr>
        <p:spPr bwMode="auto">
          <a:xfrm>
            <a:off x="0" y="2133600"/>
            <a:ext cx="3025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基本原则：</a:t>
            </a:r>
          </a:p>
        </p:txBody>
      </p:sp>
      <p:sp>
        <p:nvSpPr>
          <p:cNvPr id="214025" name="Text Box 9"/>
          <p:cNvSpPr txBox="1">
            <a:spLocks noChangeArrowheads="1"/>
          </p:cNvSpPr>
          <p:nvPr/>
        </p:nvSpPr>
        <p:spPr bwMode="auto">
          <a:xfrm>
            <a:off x="217488" y="2565400"/>
            <a:ext cx="2303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）封闭的原则</a:t>
            </a:r>
          </a:p>
        </p:txBody>
      </p:sp>
      <p:sp>
        <p:nvSpPr>
          <p:cNvPr id="214026" name="Text Box 10"/>
          <p:cNvSpPr txBox="1">
            <a:spLocks noChangeArrowheads="1"/>
          </p:cNvSpPr>
          <p:nvPr/>
        </p:nvSpPr>
        <p:spPr bwMode="auto">
          <a:xfrm>
            <a:off x="250825" y="2997200"/>
            <a:ext cx="2663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）环数最少的原则</a:t>
            </a:r>
          </a:p>
        </p:txBody>
      </p:sp>
      <p:pic>
        <p:nvPicPr>
          <p:cNvPr id="214029" name="Picture 13" descr="图12装配尺寸链的建立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363" y="1744663"/>
            <a:ext cx="4054475" cy="5113337"/>
          </a:xfrm>
          <a:prstGeom prst="rect">
            <a:avLst/>
          </a:prstGeom>
          <a:noFill/>
        </p:spPr>
      </p:pic>
      <p:pic>
        <p:nvPicPr>
          <p:cNvPr id="214030" name="Picture 14" descr="图12装配尺寸链的建立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450" y="3484563"/>
            <a:ext cx="3600450" cy="337343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4" grpId="0"/>
      <p:bldP spid="214025" grpId="0"/>
      <p:bldP spid="2140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D3ACA-FE2F-49FD-84AF-0BE987829B72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229600" cy="823913"/>
          </a:xfrm>
        </p:spPr>
        <p:txBody>
          <a:bodyPr/>
          <a:lstStyle/>
          <a:p>
            <a:pPr marL="715963" indent="-715963" algn="l">
              <a:buFontTx/>
              <a:buAutoNum type="ea1JpnChsDbPeriod" startAt="3"/>
            </a:pPr>
            <a:r>
              <a:rPr lang="zh-CN" altLang="en-US" sz="3600"/>
              <a:t>装配尺寸链的建立</a:t>
            </a:r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684213" y="3500438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250825" y="5589588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zh-CN" altLang="zh-CN" sz="20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5052" name="Text Box 12"/>
          <p:cNvSpPr txBox="1">
            <a:spLocks noChangeArrowheads="1"/>
          </p:cNvSpPr>
          <p:nvPr/>
        </p:nvSpPr>
        <p:spPr bwMode="auto">
          <a:xfrm>
            <a:off x="214282" y="1428736"/>
            <a:ext cx="68580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形位公差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及配合间隙也</a:t>
            </a:r>
            <a:r>
              <a:rPr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是组成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环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可以并联到组成环中</a:t>
            </a:r>
            <a:r>
              <a: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pic>
        <p:nvPicPr>
          <p:cNvPr id="215053" name="Picture 13" descr="图13卧式车床装配尺寸链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28794" y="785794"/>
            <a:ext cx="6769100" cy="2746375"/>
          </a:xfrm>
          <a:noFill/>
          <a:ln/>
        </p:spPr>
      </p:pic>
      <p:pic>
        <p:nvPicPr>
          <p:cNvPr id="215054" name="Picture 14" descr="图13卧式车床装配尺寸链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38" y="3579813"/>
            <a:ext cx="9110662" cy="32781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2" grpId="0"/>
      <p:bldP spid="21505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17F21-1F59-4E45-8460-E10D450FB57D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15963" indent="-715963" algn="l">
              <a:buFontTx/>
              <a:buAutoNum type="ea1JpnChsDbPeriod" startAt="3"/>
            </a:pPr>
            <a:r>
              <a:rPr lang="zh-CN" altLang="en-US" sz="3600"/>
              <a:t>装配尺寸链的建立</a:t>
            </a: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684213" y="3500438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250825" y="5589588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zh-CN" altLang="zh-CN" sz="20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6074" name="Text Box 10"/>
          <p:cNvSpPr txBox="1">
            <a:spLocks noChangeArrowheads="1"/>
          </p:cNvSpPr>
          <p:nvPr/>
        </p:nvSpPr>
        <p:spPr bwMode="auto">
          <a:xfrm>
            <a:off x="323850" y="1557338"/>
            <a:ext cx="2303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）增减环的判别</a:t>
            </a:r>
          </a:p>
        </p:txBody>
      </p:sp>
      <p:sp>
        <p:nvSpPr>
          <p:cNvPr id="216075" name="Text Box 11"/>
          <p:cNvSpPr txBox="1">
            <a:spLocks noChangeArrowheads="1"/>
          </p:cNvSpPr>
          <p:nvPr/>
        </p:nvSpPr>
        <p:spPr bwMode="auto">
          <a:xfrm>
            <a:off x="395288" y="1989138"/>
            <a:ext cx="3455987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当其它组成环尺寸不变时，该组成环的尺寸增加使封闭环的尺寸也增加为增环。反之为减环。</a:t>
            </a:r>
          </a:p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对于封闭环基本尺寸为零的装配尺寸链，如对称度等，应根据封闭环的位置进行判别。如图所示，蜗轮蜗杆的对称啮合，此时可以出现两个尺寸链，考虑到这项精度采用修配蜗杆支架底面减小</a:t>
            </a: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A1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尺寸来保证，因此采用（</a:t>
            </a: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）、（</a:t>
            </a: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）所示的尺寸链为好，即</a:t>
            </a: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A1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为增环。</a:t>
            </a:r>
          </a:p>
        </p:txBody>
      </p:sp>
      <p:pic>
        <p:nvPicPr>
          <p:cNvPr id="216076" name="Picture 12" descr="图14蜗轮副装配尺寸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9838" y="1412875"/>
            <a:ext cx="5162550" cy="51847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9A55D-A7FE-476D-A3CC-DDDB27196E57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第三节 利用装配尺寸链保证</a:t>
            </a:r>
            <a:br>
              <a:rPr lang="zh-CN" altLang="en-US" sz="3600"/>
            </a:br>
            <a:r>
              <a:rPr lang="zh-CN" altLang="en-US" sz="3600"/>
              <a:t>装配精度的方法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250825" y="1412875"/>
            <a:ext cx="86423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装配工艺的核心：</a:t>
            </a:r>
          </a:p>
          <a:p>
            <a:pPr marL="457200" indent="-457200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用什么样的装配方法来达到规定的装配精度，特别是以较低的零件精度、最少的装配劳动量达到较高的装配精度。</a:t>
            </a:r>
          </a:p>
          <a:p>
            <a:pPr marL="457200" indent="-457200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目前最有效的方法就是建立相应的装配尺寸链。</a:t>
            </a: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1331913" y="3429000"/>
            <a:ext cx="3384550" cy="3095625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tIns="36000" bIns="0"/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 b="1">
                <a:solidFill>
                  <a:schemeClr val="bg2"/>
                </a:solidFill>
              </a:rPr>
              <a:t>装配尺寸链分类：</a:t>
            </a:r>
          </a:p>
          <a:p>
            <a:pPr marL="342900" indent="-342900">
              <a:spcBef>
                <a:spcPct val="50000"/>
              </a:spcBef>
              <a:buFontTx/>
              <a:buAutoNum type="circleNumDbPlain"/>
            </a:pPr>
            <a:r>
              <a:rPr lang="zh-CN" altLang="en-US" sz="2000" b="1">
                <a:solidFill>
                  <a:schemeClr val="bg2"/>
                </a:solidFill>
              </a:rPr>
              <a:t>互换法；</a:t>
            </a:r>
          </a:p>
          <a:p>
            <a:pPr marL="342900" indent="-342900">
              <a:spcBef>
                <a:spcPct val="50000"/>
              </a:spcBef>
              <a:buFontTx/>
              <a:buAutoNum type="circleNumDbPlain"/>
            </a:pPr>
            <a:r>
              <a:rPr lang="zh-CN" altLang="en-US" sz="2000" b="1">
                <a:solidFill>
                  <a:schemeClr val="bg2"/>
                </a:solidFill>
              </a:rPr>
              <a:t>分组法；</a:t>
            </a:r>
          </a:p>
          <a:p>
            <a:pPr marL="342900" indent="-342900">
              <a:spcBef>
                <a:spcPct val="50000"/>
              </a:spcBef>
              <a:buFontTx/>
              <a:buAutoNum type="circleNumDbPlain"/>
            </a:pPr>
            <a:r>
              <a:rPr lang="zh-CN" altLang="en-US" sz="2000" b="1">
                <a:solidFill>
                  <a:schemeClr val="bg2"/>
                </a:solidFill>
              </a:rPr>
              <a:t>修配法；</a:t>
            </a:r>
          </a:p>
          <a:p>
            <a:pPr marL="342900" indent="-342900">
              <a:spcBef>
                <a:spcPct val="70000"/>
              </a:spcBef>
              <a:buFontTx/>
              <a:buAutoNum type="circleNumDbPlain"/>
            </a:pPr>
            <a:r>
              <a:rPr lang="zh-CN" altLang="en-US" sz="2000" b="1">
                <a:solidFill>
                  <a:schemeClr val="bg2"/>
                </a:solidFill>
              </a:rPr>
              <a:t>调整法。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168CE-82AA-4A32-A93C-1D95CAD877FE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第三节 利用装配尺寸链保证</a:t>
            </a:r>
            <a:br>
              <a:rPr lang="zh-CN" altLang="en-US" sz="3600"/>
            </a:br>
            <a:r>
              <a:rPr lang="zh-CN" altLang="en-US" sz="3600"/>
              <a:t>装配精度的方法</a:t>
            </a: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250825" y="1341438"/>
            <a:ext cx="216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ea1JpnChsDbPeriod"/>
            </a:pP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互换法</a:t>
            </a: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539750" y="1844675"/>
            <a:ext cx="2736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完全互换法</a:t>
            </a: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539750" y="2276475"/>
            <a:ext cx="8208963" cy="730250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2"/>
                </a:solidFill>
              </a:rPr>
              <a:t>合格的零件在进入装配时，不经任何选择、调整和修配，就可以达到装配精度。这种装配方法称完全互换法。</a:t>
            </a: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539750" y="3141663"/>
            <a:ext cx="6624638" cy="3095625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tIns="36000" bIns="0"/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 b="1">
                <a:solidFill>
                  <a:schemeClr val="bg2"/>
                </a:solidFill>
              </a:rPr>
              <a:t>特点：</a:t>
            </a:r>
          </a:p>
          <a:p>
            <a:pPr marL="342900" indent="-342900">
              <a:spcBef>
                <a:spcPct val="50000"/>
              </a:spcBef>
              <a:buFontTx/>
              <a:buAutoNum type="circleNumDbPlain"/>
            </a:pPr>
            <a:r>
              <a:rPr lang="zh-CN" altLang="en-US" sz="2000" b="1">
                <a:solidFill>
                  <a:schemeClr val="bg2"/>
                </a:solidFill>
              </a:rPr>
              <a:t>装配工作简单，生产率高；</a:t>
            </a:r>
          </a:p>
          <a:p>
            <a:pPr marL="342900" indent="-342900">
              <a:spcBef>
                <a:spcPct val="50000"/>
              </a:spcBef>
              <a:buFontTx/>
              <a:buAutoNum type="circleNumDbPlain"/>
            </a:pPr>
            <a:r>
              <a:rPr lang="zh-CN" altLang="en-US" sz="2000" b="1">
                <a:solidFill>
                  <a:schemeClr val="bg2"/>
                </a:solidFill>
              </a:rPr>
              <a:t>装配时间定额稳定，易于组织装配流水线；</a:t>
            </a:r>
          </a:p>
          <a:p>
            <a:pPr marL="342900" indent="-342900">
              <a:spcBef>
                <a:spcPct val="50000"/>
              </a:spcBef>
              <a:buFontTx/>
              <a:buAutoNum type="circleNumDbPlain"/>
            </a:pPr>
            <a:r>
              <a:rPr lang="zh-CN" altLang="en-US" sz="2000" b="1">
                <a:solidFill>
                  <a:schemeClr val="bg2"/>
                </a:solidFill>
              </a:rPr>
              <a:t>对零件的技术要求高，零件加工相对困难；</a:t>
            </a:r>
          </a:p>
          <a:p>
            <a:pPr marL="342900" indent="-342900">
              <a:spcBef>
                <a:spcPct val="70000"/>
              </a:spcBef>
              <a:buFontTx/>
              <a:buAutoNum type="circleNumDbPlain"/>
            </a:pPr>
            <a:r>
              <a:rPr lang="zh-CN" altLang="en-US" sz="2000" b="1">
                <a:solidFill>
                  <a:schemeClr val="bg2"/>
                </a:solidFill>
              </a:rPr>
              <a:t>多用于精度不是太高的短环装配尺寸链；</a:t>
            </a:r>
          </a:p>
          <a:p>
            <a:pPr marL="342900" indent="-342900">
              <a:spcBef>
                <a:spcPct val="70000"/>
              </a:spcBef>
              <a:spcAft>
                <a:spcPct val="50000"/>
              </a:spcAft>
              <a:buFontTx/>
              <a:buAutoNum type="circleNumDbPlain"/>
            </a:pPr>
            <a:r>
              <a:rPr lang="zh-CN" altLang="en-US" sz="2000" b="1">
                <a:solidFill>
                  <a:schemeClr val="bg2"/>
                </a:solidFill>
              </a:rPr>
              <a:t>需用极值法解相应的尺寸链，即：满足</a:t>
            </a:r>
          </a:p>
        </p:txBody>
      </p:sp>
      <p:graphicFrame>
        <p:nvGraphicFramePr>
          <p:cNvPr id="201735" name="Object 7"/>
          <p:cNvGraphicFramePr>
            <a:graphicFrameLocks noChangeAspect="1"/>
          </p:cNvGraphicFramePr>
          <p:nvPr/>
        </p:nvGraphicFramePr>
        <p:xfrm>
          <a:off x="5435600" y="5373688"/>
          <a:ext cx="1271588" cy="841375"/>
        </p:xfrm>
        <a:graphic>
          <a:graphicData uri="http://schemas.openxmlformats.org/presentationml/2006/ole">
            <p:oleObj spid="_x0000_s201735" name="公式" r:id="rId3" imgW="647640" imgH="431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5FC84-D909-4E18-BBDC-39D17990F92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214282" y="1714488"/>
            <a:ext cx="8569325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任何机器产品都是由零件装配而成。装配是机器生产中的最后一个阶段，包括装配、调试、精度及性能检测、试车等工作。</a:t>
            </a:r>
          </a:p>
          <a:p>
            <a:pPr marL="457200" indent="-457200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机器的质量最终是通过装配保证的；通过装配可以发现零部件在设计和加工中存在的问题，从而加以改进。</a:t>
            </a:r>
          </a:p>
          <a:p>
            <a:pPr marL="457200" indent="-457200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装配工艺规程的制定，可以更好的采用合适的装配方法，保证装配精度，从而保证产品的装配质量。</a:t>
            </a:r>
          </a:p>
          <a:p>
            <a:pPr marL="457200" indent="-457200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4E871-6DB9-4600-9F6F-6D40DDB93E52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/>
              <a:t>举例：</a:t>
            </a:r>
          </a:p>
        </p:txBody>
      </p:sp>
      <p:pic>
        <p:nvPicPr>
          <p:cNvPr id="123908" name="Picture 4" descr="互换法事例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0250" y="188913"/>
            <a:ext cx="4603750" cy="5373687"/>
          </a:xfrm>
          <a:prstGeom prst="rect">
            <a:avLst/>
          </a:prstGeom>
          <a:noFill/>
        </p:spPr>
      </p:pic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107950" y="2924175"/>
            <a:ext cx="2089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解：按等公差法计算：</a:t>
            </a:r>
          </a:p>
        </p:txBody>
      </p:sp>
      <p:graphicFrame>
        <p:nvGraphicFramePr>
          <p:cNvPr id="123912" name="Object 8"/>
          <p:cNvGraphicFramePr>
            <a:graphicFrameLocks noChangeAspect="1"/>
          </p:cNvGraphicFramePr>
          <p:nvPr>
            <p:ph idx="1"/>
          </p:nvPr>
        </p:nvGraphicFramePr>
        <p:xfrm>
          <a:off x="2339975" y="2852738"/>
          <a:ext cx="2151063" cy="709612"/>
        </p:xfrm>
        <a:graphic>
          <a:graphicData uri="http://schemas.openxmlformats.org/presentationml/2006/ole">
            <p:oleObj spid="_x0000_s123912" name="公式" r:id="rId4" imgW="1231560" imgH="406080" progId="Equation.3">
              <p:embed/>
            </p:oleObj>
          </a:graphicData>
        </a:graphic>
      </p:graphicFrame>
      <p:grpSp>
        <p:nvGrpSpPr>
          <p:cNvPr id="123916" name="Group 12"/>
          <p:cNvGrpSpPr>
            <a:grpSpLocks/>
          </p:cNvGrpSpPr>
          <p:nvPr/>
        </p:nvGrpSpPr>
        <p:grpSpPr bwMode="auto">
          <a:xfrm>
            <a:off x="179388" y="1341438"/>
            <a:ext cx="4321175" cy="1492250"/>
            <a:chOff x="113" y="845"/>
            <a:chExt cx="2722" cy="940"/>
          </a:xfrm>
        </p:grpSpPr>
        <p:sp>
          <p:nvSpPr>
            <p:cNvPr id="123910" name="Text Box 6"/>
            <p:cNvSpPr txBox="1">
              <a:spLocks noChangeArrowheads="1"/>
            </p:cNvSpPr>
            <p:nvPr/>
          </p:nvSpPr>
          <p:spPr bwMode="auto">
            <a:xfrm>
              <a:off x="113" y="845"/>
              <a:ext cx="2722" cy="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如图，装配后要求间隙为</a:t>
              </a:r>
              <a:r>
                <a:rPr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0.2~0.7mm,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即：                       已知</a:t>
              </a:r>
              <a:r>
                <a:rPr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:</a:t>
              </a:r>
              <a:r>
                <a:rPr lang="en-US" altLang="zh-CN" sz="2000" b="1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000" b="1" i="1" baseline="-25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  <a:r>
                <a:rPr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=122mm</a:t>
              </a:r>
              <a:r>
                <a:rPr lang="zh-CN" altLang="en-US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，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000" b="1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000" b="1" i="1" baseline="-25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=28mm</a:t>
              </a:r>
              <a:r>
                <a:rPr lang="zh-CN" altLang="en-US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，</a:t>
              </a:r>
              <a:r>
                <a:rPr lang="en-US" altLang="zh-CN" sz="2000" b="1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000" b="1" i="1" baseline="-25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3</a:t>
              </a:r>
              <a:r>
                <a:rPr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=5mm</a:t>
              </a:r>
              <a:r>
                <a:rPr lang="zh-CN" altLang="en-US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，</a:t>
              </a:r>
              <a:r>
                <a:rPr lang="en-US" altLang="zh-CN" sz="2000" b="1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000" b="1" i="1" baseline="-25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4</a:t>
              </a:r>
              <a:r>
                <a:rPr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=140mm</a:t>
              </a:r>
              <a:r>
                <a:rPr lang="zh-CN" altLang="en-US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，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000" b="1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000" b="1" i="1" baseline="-25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5</a:t>
              </a:r>
              <a:r>
                <a:rPr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=5mm,</a:t>
              </a:r>
              <a:r>
                <a:rPr lang="zh-CN" altLang="en-US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确定各组成环的偏差。</a:t>
              </a:r>
            </a:p>
          </p:txBody>
        </p:sp>
        <p:graphicFrame>
          <p:nvGraphicFramePr>
            <p:cNvPr id="123914" name="Object 10"/>
            <p:cNvGraphicFramePr>
              <a:graphicFrameLocks noChangeAspect="1"/>
            </p:cNvGraphicFramePr>
            <p:nvPr/>
          </p:nvGraphicFramePr>
          <p:xfrm>
            <a:off x="431" y="1071"/>
            <a:ext cx="816" cy="272"/>
          </p:xfrm>
          <a:graphic>
            <a:graphicData uri="http://schemas.openxmlformats.org/presentationml/2006/ole">
              <p:oleObj spid="_x0000_s123914" name="公式" r:id="rId5" imgW="660240" imgH="253800" progId="Equation.3">
                <p:embed/>
              </p:oleObj>
            </a:graphicData>
          </a:graphic>
        </p:graphicFrame>
      </p:grp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250825" y="3644900"/>
            <a:ext cx="2665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按入体原则分配偏差：</a:t>
            </a:r>
          </a:p>
        </p:txBody>
      </p:sp>
      <p:graphicFrame>
        <p:nvGraphicFramePr>
          <p:cNvPr id="123918" name="Object 14"/>
          <p:cNvGraphicFramePr>
            <a:graphicFrameLocks noChangeAspect="1"/>
          </p:cNvGraphicFramePr>
          <p:nvPr/>
        </p:nvGraphicFramePr>
        <p:xfrm>
          <a:off x="395288" y="4076700"/>
          <a:ext cx="3887787" cy="504825"/>
        </p:xfrm>
        <a:graphic>
          <a:graphicData uri="http://schemas.openxmlformats.org/presentationml/2006/ole">
            <p:oleObj spid="_x0000_s123918" name="公式" r:id="rId6" imgW="1549080" imgH="253800" progId="Equation.3">
              <p:embed/>
            </p:oleObj>
          </a:graphicData>
        </a:graphic>
      </p:graphicFrame>
      <p:graphicFrame>
        <p:nvGraphicFramePr>
          <p:cNvPr id="123922" name="Object 18"/>
          <p:cNvGraphicFramePr>
            <a:graphicFrameLocks noChangeAspect="1"/>
          </p:cNvGraphicFramePr>
          <p:nvPr/>
        </p:nvGraphicFramePr>
        <p:xfrm>
          <a:off x="1095375" y="4724400"/>
          <a:ext cx="2486025" cy="504825"/>
        </p:xfrm>
        <a:graphic>
          <a:graphicData uri="http://schemas.openxmlformats.org/presentationml/2006/ole">
            <p:oleObj spid="_x0000_s123922" name="公式" r:id="rId7" imgW="990360" imgH="253800" progId="Equation.3">
              <p:embed/>
            </p:oleObj>
          </a:graphicData>
        </a:graphic>
      </p:graphicFrame>
      <p:sp>
        <p:nvSpPr>
          <p:cNvPr id="123923" name="Text Box 19"/>
          <p:cNvSpPr txBox="1">
            <a:spLocks noChangeArrowheads="1"/>
          </p:cNvSpPr>
          <p:nvPr/>
        </p:nvSpPr>
        <p:spPr bwMode="auto">
          <a:xfrm>
            <a:off x="250825" y="5229225"/>
            <a:ext cx="4249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取</a:t>
            </a:r>
            <a:r>
              <a: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000" b="1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为协调环，按偏差公式求出：</a:t>
            </a:r>
          </a:p>
        </p:txBody>
      </p:sp>
      <p:graphicFrame>
        <p:nvGraphicFramePr>
          <p:cNvPr id="123924" name="Object 20"/>
          <p:cNvGraphicFramePr>
            <a:graphicFrameLocks noChangeAspect="1"/>
          </p:cNvGraphicFramePr>
          <p:nvPr/>
        </p:nvGraphicFramePr>
        <p:xfrm>
          <a:off x="6659563" y="5876925"/>
          <a:ext cx="2087562" cy="647700"/>
        </p:xfrm>
        <a:graphic>
          <a:graphicData uri="http://schemas.openxmlformats.org/presentationml/2006/ole">
            <p:oleObj spid="_x0000_s123924" name="公式" r:id="rId8" imgW="749160" imgH="241200" progId="Equation.3">
              <p:embed/>
            </p:oleObj>
          </a:graphicData>
        </a:graphic>
      </p:graphicFrame>
      <p:graphicFrame>
        <p:nvGraphicFramePr>
          <p:cNvPr id="123928" name="Object 24"/>
          <p:cNvGraphicFramePr>
            <a:graphicFrameLocks noChangeAspect="1"/>
          </p:cNvGraphicFramePr>
          <p:nvPr/>
        </p:nvGraphicFramePr>
        <p:xfrm>
          <a:off x="250825" y="5734050"/>
          <a:ext cx="5854700" cy="935038"/>
        </p:xfrm>
        <a:graphic>
          <a:graphicData uri="http://schemas.openxmlformats.org/presentationml/2006/ole">
            <p:oleObj spid="_x0000_s123928" name="公式" r:id="rId9" imgW="3162240" imgH="5331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1" grpId="0"/>
      <p:bldP spid="123917" grpId="0"/>
      <p:bldP spid="1239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A35CC-B67F-4C01-8E5C-DAE0BE72969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15963" indent="-715963" algn="l">
              <a:buFontTx/>
              <a:buAutoNum type="ea1JpnChsDbPeriod"/>
            </a:pPr>
            <a:r>
              <a:rPr lang="zh-CN" altLang="en-US" sz="3200"/>
              <a:t>互换法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250825" y="1341438"/>
            <a:ext cx="5905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 startAt="2"/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不完全互换法（部分互换法、大数互换法）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395288" y="1844675"/>
            <a:ext cx="8351837" cy="730250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2"/>
                </a:solidFill>
              </a:rPr>
              <a:t>当装配精度要求较高而尺寸链的组成环又较多时，如果用完全互换法装配，势必使各组成环的公差很小，造成加工困难，甚至不可能加工。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466725" y="3573463"/>
            <a:ext cx="6769100" cy="3168650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 b="1">
                <a:solidFill>
                  <a:schemeClr val="bg2"/>
                </a:solidFill>
              </a:rPr>
              <a:t>特点：</a:t>
            </a:r>
          </a:p>
          <a:p>
            <a:pPr marL="342900" indent="-342900">
              <a:spcBef>
                <a:spcPct val="50000"/>
              </a:spcBef>
              <a:buFontTx/>
              <a:buAutoNum type="circleNumDbPlain"/>
            </a:pPr>
            <a:r>
              <a:rPr lang="zh-CN" altLang="en-US" sz="2000" b="1">
                <a:solidFill>
                  <a:schemeClr val="bg2"/>
                </a:solidFill>
              </a:rPr>
              <a:t>在保证封闭环精度的前提下，扩大了组成环公差；</a:t>
            </a:r>
          </a:p>
          <a:p>
            <a:pPr marL="342900" indent="-342900">
              <a:spcBef>
                <a:spcPct val="50000"/>
              </a:spcBef>
              <a:buFontTx/>
              <a:buAutoNum type="circleNumDbPlain"/>
            </a:pPr>
            <a:r>
              <a:rPr lang="zh-CN" altLang="en-US" sz="2000" b="1">
                <a:solidFill>
                  <a:schemeClr val="bg2"/>
                </a:solidFill>
              </a:rPr>
              <a:t>部分零件需进行返修；</a:t>
            </a:r>
          </a:p>
          <a:p>
            <a:pPr marL="342900" indent="-342900">
              <a:spcBef>
                <a:spcPct val="50000"/>
              </a:spcBef>
              <a:buFontTx/>
              <a:buAutoNum type="circleNumDbPlain"/>
            </a:pPr>
            <a:r>
              <a:rPr lang="zh-CN" altLang="en-US" sz="2000" b="1">
                <a:solidFill>
                  <a:schemeClr val="bg2"/>
                </a:solidFill>
              </a:rPr>
              <a:t>多用于生产节奏不很严格的大批量生产；</a:t>
            </a:r>
          </a:p>
          <a:p>
            <a:pPr marL="342900" indent="-342900">
              <a:spcBef>
                <a:spcPct val="70000"/>
              </a:spcBef>
              <a:buFontTx/>
              <a:buAutoNum type="circleNumDbPlain"/>
            </a:pPr>
            <a:r>
              <a:rPr lang="zh-CN" altLang="en-US" sz="2000" b="1">
                <a:solidFill>
                  <a:schemeClr val="bg2"/>
                </a:solidFill>
              </a:rPr>
              <a:t>多用于精度不是太高的长环装配尺寸链；</a:t>
            </a:r>
          </a:p>
          <a:p>
            <a:pPr marL="342900" indent="-342900">
              <a:spcBef>
                <a:spcPct val="70000"/>
              </a:spcBef>
              <a:spcAft>
                <a:spcPct val="50000"/>
              </a:spcAft>
              <a:buFontTx/>
              <a:buAutoNum type="circleNumDbPlain"/>
            </a:pPr>
            <a:r>
              <a:rPr lang="zh-CN" altLang="en-US" sz="2000" b="1">
                <a:solidFill>
                  <a:schemeClr val="bg2"/>
                </a:solidFill>
              </a:rPr>
              <a:t>用概率法解相应的尺寸链，即：满足</a:t>
            </a:r>
          </a:p>
        </p:txBody>
      </p:sp>
      <p:graphicFrame>
        <p:nvGraphicFramePr>
          <p:cNvPr id="98314" name="Object 10"/>
          <p:cNvGraphicFramePr>
            <a:graphicFrameLocks noChangeAspect="1"/>
          </p:cNvGraphicFramePr>
          <p:nvPr>
            <p:ph idx="1"/>
          </p:nvPr>
        </p:nvGraphicFramePr>
        <p:xfrm>
          <a:off x="5364163" y="5664200"/>
          <a:ext cx="1511300" cy="911225"/>
        </p:xfrm>
        <a:graphic>
          <a:graphicData uri="http://schemas.openxmlformats.org/presentationml/2006/ole">
            <p:oleObj spid="_x0000_s98314" name="公式" r:id="rId3" imgW="799920" imgH="482400" progId="Equation.3">
              <p:embed/>
            </p:oleObj>
          </a:graphicData>
        </a:graphic>
      </p:graphicFrame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395288" y="2708275"/>
            <a:ext cx="8351837" cy="730250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bg2"/>
                </a:solidFill>
              </a:rPr>
              <a:t>将组成环的公差适当加大，装配时有少量的组件、部件或零件不合格，留待以后分别处理。这种方法称不完全互换法。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animBg="1"/>
      <p:bldP spid="983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EB8A9-6B85-453F-A0FD-E2F18ACEE4AE}" type="slidenum">
              <a:rPr lang="en-US" altLang="zh-CN"/>
              <a:pPr/>
              <a:t>22</a:t>
            </a:fld>
            <a:endParaRPr lang="en-US" altLang="zh-CN"/>
          </a:p>
        </p:txBody>
      </p:sp>
      <p:graphicFrame>
        <p:nvGraphicFramePr>
          <p:cNvPr id="131098" name="Object 26"/>
          <p:cNvGraphicFramePr>
            <a:graphicFrameLocks noChangeAspect="1"/>
          </p:cNvGraphicFramePr>
          <p:nvPr/>
        </p:nvGraphicFramePr>
        <p:xfrm>
          <a:off x="250825" y="5661025"/>
          <a:ext cx="4608513" cy="1008063"/>
        </p:xfrm>
        <a:graphic>
          <a:graphicData uri="http://schemas.openxmlformats.org/presentationml/2006/ole">
            <p:oleObj spid="_x0000_s131098" name="公式" r:id="rId3" imgW="2438280" imgH="685800" progId="Equation.3">
              <p:embed/>
            </p:oleObj>
          </a:graphicData>
        </a:graphic>
      </p:graphicFrame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/>
              <a:t>举例：</a:t>
            </a:r>
          </a:p>
        </p:txBody>
      </p:sp>
      <p:graphicFrame>
        <p:nvGraphicFramePr>
          <p:cNvPr id="131077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4140200" y="1557338"/>
          <a:ext cx="2087563" cy="639762"/>
        </p:xfrm>
        <a:graphic>
          <a:graphicData uri="http://schemas.openxmlformats.org/presentationml/2006/ole">
            <p:oleObj spid="_x0000_s131077" name="公式" r:id="rId4" imgW="1409400" imgH="431640" progId="Equation.3">
              <p:embed/>
            </p:oleObj>
          </a:graphicData>
        </a:graphic>
      </p:graphicFrame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250825" y="1773238"/>
            <a:ext cx="3889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按概率法计算</a:t>
            </a: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按等公差分配</a:t>
            </a: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</a:p>
        </p:txBody>
      </p:sp>
      <p:graphicFrame>
        <p:nvGraphicFramePr>
          <p:cNvPr id="131082" name="Object 10"/>
          <p:cNvGraphicFramePr>
            <a:graphicFrameLocks noChangeAspect="1"/>
          </p:cNvGraphicFramePr>
          <p:nvPr/>
        </p:nvGraphicFramePr>
        <p:xfrm>
          <a:off x="2700338" y="3357563"/>
          <a:ext cx="3527425" cy="504825"/>
        </p:xfrm>
        <a:graphic>
          <a:graphicData uri="http://schemas.openxmlformats.org/presentationml/2006/ole">
            <p:oleObj spid="_x0000_s131082" name="公式" r:id="rId5" imgW="1562040" imgH="253800" progId="Equation.3">
              <p:embed/>
            </p:oleObj>
          </a:graphicData>
        </a:graphic>
      </p:graphicFrame>
      <p:graphicFrame>
        <p:nvGraphicFramePr>
          <p:cNvPr id="131083" name="Object 11"/>
          <p:cNvGraphicFramePr>
            <a:graphicFrameLocks noChangeAspect="1"/>
          </p:cNvGraphicFramePr>
          <p:nvPr/>
        </p:nvGraphicFramePr>
        <p:xfrm>
          <a:off x="6443663" y="3357563"/>
          <a:ext cx="2466975" cy="504825"/>
        </p:xfrm>
        <a:graphic>
          <a:graphicData uri="http://schemas.openxmlformats.org/presentationml/2006/ole">
            <p:oleObj spid="_x0000_s131083" name="公式" r:id="rId6" imgW="1054080" imgH="253800" progId="Equation.3">
              <p:embed/>
            </p:oleObj>
          </a:graphicData>
        </a:graphic>
      </p:graphicFrame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179388" y="2924175"/>
            <a:ext cx="2736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取</a:t>
            </a:r>
            <a:r>
              <a: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000" b="1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为协调环，则：</a:t>
            </a:r>
          </a:p>
        </p:txBody>
      </p:sp>
      <p:graphicFrame>
        <p:nvGraphicFramePr>
          <p:cNvPr id="131085" name="Object 13"/>
          <p:cNvGraphicFramePr>
            <a:graphicFrameLocks noChangeAspect="1"/>
          </p:cNvGraphicFramePr>
          <p:nvPr/>
        </p:nvGraphicFramePr>
        <p:xfrm>
          <a:off x="5003800" y="5661025"/>
          <a:ext cx="3960813" cy="966788"/>
        </p:xfrm>
        <a:graphic>
          <a:graphicData uri="http://schemas.openxmlformats.org/presentationml/2006/ole">
            <p:oleObj spid="_x0000_s131085" name="公式" r:id="rId7" imgW="2006280" imgH="660240" progId="Equation.3">
              <p:embed/>
            </p:oleObj>
          </a:graphicData>
        </a:graphic>
      </p:graphicFrame>
      <p:sp>
        <p:nvSpPr>
          <p:cNvPr id="131086" name="Text Box 14"/>
          <p:cNvSpPr txBox="1">
            <a:spLocks noChangeArrowheads="1"/>
          </p:cNvSpPr>
          <p:nvPr/>
        </p:nvSpPr>
        <p:spPr bwMode="auto">
          <a:xfrm>
            <a:off x="179388" y="1341438"/>
            <a:ext cx="3744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以上例为例：</a:t>
            </a:r>
          </a:p>
        </p:txBody>
      </p:sp>
      <p:sp>
        <p:nvSpPr>
          <p:cNvPr id="131087" name="Text Box 15"/>
          <p:cNvSpPr txBox="1">
            <a:spLocks noChangeArrowheads="1"/>
          </p:cNvSpPr>
          <p:nvPr/>
        </p:nvSpPr>
        <p:spPr bwMode="auto">
          <a:xfrm>
            <a:off x="250825" y="2349500"/>
            <a:ext cx="2881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根据加工难易程度取：</a:t>
            </a:r>
          </a:p>
        </p:txBody>
      </p:sp>
      <p:sp>
        <p:nvSpPr>
          <p:cNvPr id="131088" name="Text Box 16"/>
          <p:cNvSpPr txBox="1">
            <a:spLocks noChangeArrowheads="1"/>
          </p:cNvSpPr>
          <p:nvPr/>
        </p:nvSpPr>
        <p:spPr bwMode="auto">
          <a:xfrm>
            <a:off x="2987675" y="2349500"/>
            <a:ext cx="4033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2000" b="1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=0.4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2000" b="1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=0.2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2000" b="1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2000" b="1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5</a:t>
            </a: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=0.08</a:t>
            </a:r>
          </a:p>
        </p:txBody>
      </p:sp>
      <p:graphicFrame>
        <p:nvGraphicFramePr>
          <p:cNvPr id="131089" name="Object 17"/>
          <p:cNvGraphicFramePr>
            <a:graphicFrameLocks noChangeAspect="1"/>
          </p:cNvGraphicFramePr>
          <p:nvPr/>
        </p:nvGraphicFramePr>
        <p:xfrm>
          <a:off x="3057525" y="2863850"/>
          <a:ext cx="5603875" cy="420688"/>
        </p:xfrm>
        <a:graphic>
          <a:graphicData uri="http://schemas.openxmlformats.org/presentationml/2006/ole">
            <p:oleObj spid="_x0000_s131089" name="公式" r:id="rId8" imgW="3238200" imgH="228600" progId="Equation.3">
              <p:embed/>
            </p:oleObj>
          </a:graphicData>
        </a:graphic>
      </p:graphicFrame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179388" y="3357563"/>
            <a:ext cx="2665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按入体原则分配偏差：</a:t>
            </a:r>
          </a:p>
        </p:txBody>
      </p:sp>
      <p:graphicFrame>
        <p:nvGraphicFramePr>
          <p:cNvPr id="131096" name="Object 24"/>
          <p:cNvGraphicFramePr>
            <a:graphicFrameLocks noChangeAspect="1"/>
          </p:cNvGraphicFramePr>
          <p:nvPr/>
        </p:nvGraphicFramePr>
        <p:xfrm>
          <a:off x="2700338" y="3933825"/>
          <a:ext cx="3624262" cy="1644650"/>
        </p:xfrm>
        <a:graphic>
          <a:graphicData uri="http://schemas.openxmlformats.org/presentationml/2006/ole">
            <p:oleObj spid="_x0000_s131096" name="公式" r:id="rId9" imgW="1904760" imgH="1041120" progId="Equation.3">
              <p:embed/>
            </p:oleObj>
          </a:graphicData>
        </a:graphic>
      </p:graphicFrame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250825" y="4221163"/>
            <a:ext cx="2665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按对称公差计算：</a:t>
            </a:r>
          </a:p>
        </p:txBody>
      </p:sp>
      <p:pic>
        <p:nvPicPr>
          <p:cNvPr id="131103" name="Picture 31" descr="互换法事例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653213" y="0"/>
            <a:ext cx="2382837" cy="27813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4" grpId="0"/>
      <p:bldP spid="131087" grpId="0"/>
      <p:bldP spid="131088" grpId="0"/>
      <p:bldP spid="131091" grpId="0"/>
      <p:bldP spid="13109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661F0-D5B3-427F-A274-F07BD98716DB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15963" indent="-715963" algn="l">
              <a:buFontTx/>
              <a:buAutoNum type="ea1JpnChsDbPeriod" startAt="2"/>
            </a:pPr>
            <a:r>
              <a:rPr lang="zh-CN" altLang="en-US" sz="3600"/>
              <a:t>分组法：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50825" y="3143250"/>
            <a:ext cx="8785225" cy="1581150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lIns="18000" rIns="1800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分组装配法是将组成环公差，按完全互换极值解法所得的数值放大数倍</a:t>
            </a:r>
            <a:r>
              <a:rPr lang="en-US" altLang="zh-CN" b="1">
                <a:solidFill>
                  <a:schemeClr val="bg2"/>
                </a:solidFill>
              </a:rPr>
              <a:t>(3~6</a:t>
            </a:r>
            <a:r>
              <a:rPr lang="zh-CN" altLang="en-US" b="1">
                <a:solidFill>
                  <a:schemeClr val="bg2"/>
                </a:solidFill>
              </a:rPr>
              <a:t>倍</a:t>
            </a:r>
            <a:r>
              <a:rPr lang="en-US" altLang="zh-CN" b="1">
                <a:solidFill>
                  <a:schemeClr val="bg2"/>
                </a:solidFill>
              </a:rPr>
              <a:t>)</a:t>
            </a:r>
            <a:r>
              <a:rPr lang="zh-CN" altLang="en-US" b="1">
                <a:solidFill>
                  <a:schemeClr val="bg2"/>
                </a:solidFill>
              </a:rPr>
              <a:t>，使其能按经济加工精度制造，然后将零件的有关尺寸进行测量分组，再按对应组分别进行装配，以满足原定的装配精度要求。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323850" y="5046663"/>
            <a:ext cx="8642350" cy="974725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</a:rPr>
              <a:t>用于两个配合件公差相等的情况。在装配时</a:t>
            </a:r>
            <a:r>
              <a:rPr lang="zh-CN" altLang="en-US" sz="2800" b="1" i="1">
                <a:solidFill>
                  <a:srgbClr val="FF3300"/>
                </a:solidFill>
              </a:rPr>
              <a:t>配合性质</a:t>
            </a:r>
            <a:r>
              <a:rPr lang="zh-CN" altLang="en-US" sz="2800" b="1">
                <a:solidFill>
                  <a:schemeClr val="bg2"/>
                </a:solidFill>
              </a:rPr>
              <a:t>和</a:t>
            </a:r>
            <a:r>
              <a:rPr lang="zh-CN" altLang="en-US" sz="2800" b="1" i="1">
                <a:solidFill>
                  <a:srgbClr val="FF3300"/>
                </a:solidFill>
              </a:rPr>
              <a:t>配合精度</a:t>
            </a:r>
            <a:r>
              <a:rPr lang="zh-CN" altLang="en-US" sz="2800" b="1">
                <a:solidFill>
                  <a:schemeClr val="bg2"/>
                </a:solidFill>
              </a:rPr>
              <a:t>均不变</a:t>
            </a:r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250825" y="1492250"/>
            <a:ext cx="8785225" cy="1216025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lIns="18000" rIns="1800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当封闭环的精度要求很高，用完全互换法或不完全互换法解装配尺寸链时，组成环的公差非常小，使加工十分困难而又不经济。这时，可采用分组装配法。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nimBg="1"/>
      <p:bldP spid="1003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72B8E-D058-42C7-BC2F-5EB2065A5DBA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15963" indent="-715963" algn="l">
              <a:buFontTx/>
              <a:buAutoNum type="ea1JpnChsDbPeriod" startAt="2"/>
            </a:pPr>
            <a:r>
              <a:rPr lang="zh-CN" altLang="en-US" sz="3600"/>
              <a:t>分组法：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250825" y="1412875"/>
            <a:ext cx="3313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轴、孔配合，公差相等。即：</a:t>
            </a:r>
          </a:p>
        </p:txBody>
      </p:sp>
      <p:pic>
        <p:nvPicPr>
          <p:cNvPr id="104455" name="Picture 7" descr="分组装配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3313" y="0"/>
            <a:ext cx="4230687" cy="5246688"/>
          </a:xfrm>
          <a:prstGeom prst="rect">
            <a:avLst/>
          </a:prstGeom>
          <a:noFill/>
        </p:spPr>
      </p:pic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3563938" y="1341438"/>
            <a:ext cx="1223962" cy="485775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>
                <a:solidFill>
                  <a:schemeClr val="bg2"/>
                </a:solidFill>
                <a:latin typeface="宋体" pitchFamily="2" charset="-122"/>
              </a:rPr>
              <a:t>T</a:t>
            </a:r>
            <a:r>
              <a:rPr lang="en-US" altLang="zh-CN" b="1" i="1" baseline="-25000">
                <a:solidFill>
                  <a:schemeClr val="bg2"/>
                </a:solidFill>
                <a:latin typeface="宋体" pitchFamily="2" charset="-122"/>
              </a:rPr>
              <a:t>s</a:t>
            </a:r>
            <a:r>
              <a:rPr lang="en-US" altLang="zh-CN" b="1">
                <a:solidFill>
                  <a:schemeClr val="bg2"/>
                </a:solidFill>
                <a:latin typeface="宋体" pitchFamily="2" charset="-122"/>
              </a:rPr>
              <a:t>=</a:t>
            </a:r>
            <a:r>
              <a:rPr lang="en-US" altLang="zh-CN" b="1" i="1">
                <a:solidFill>
                  <a:schemeClr val="bg2"/>
                </a:solidFill>
                <a:latin typeface="宋体" pitchFamily="2" charset="-122"/>
              </a:rPr>
              <a:t>T</a:t>
            </a:r>
            <a:r>
              <a:rPr lang="en-US" altLang="zh-CN" b="1" i="1" baseline="-25000">
                <a:solidFill>
                  <a:schemeClr val="bg2"/>
                </a:solidFill>
                <a:latin typeface="宋体" pitchFamily="2" charset="-122"/>
              </a:rPr>
              <a:t>h</a:t>
            </a:r>
            <a:r>
              <a:rPr lang="en-US" altLang="zh-CN" b="1" i="1">
                <a:solidFill>
                  <a:schemeClr val="bg2"/>
                </a:solidFill>
                <a:latin typeface="宋体" pitchFamily="2" charset="-122"/>
              </a:rPr>
              <a:t>=T</a:t>
            </a:r>
            <a:endParaRPr lang="en-US" altLang="zh-CN" b="1" i="1" baseline="-25000">
              <a:solidFill>
                <a:schemeClr val="bg2"/>
              </a:solidFill>
              <a:latin typeface="宋体" pitchFamily="2" charset="-122"/>
            </a:endParaRPr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250825" y="1916113"/>
            <a:ext cx="2449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同方向增大</a:t>
            </a: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倍：</a:t>
            </a:r>
          </a:p>
        </p:txBody>
      </p:sp>
      <p:graphicFrame>
        <p:nvGraphicFramePr>
          <p:cNvPr id="104460" name="Object 12"/>
          <p:cNvGraphicFramePr>
            <a:graphicFrameLocks noChangeAspect="1"/>
          </p:cNvGraphicFramePr>
          <p:nvPr/>
        </p:nvGraphicFramePr>
        <p:xfrm>
          <a:off x="2411413" y="1916113"/>
          <a:ext cx="1296987" cy="865187"/>
        </p:xfrm>
        <a:graphic>
          <a:graphicData uri="http://schemas.openxmlformats.org/presentationml/2006/ole">
            <p:oleObj spid="_x0000_s104460" name="公式" r:id="rId4" imgW="672840" imgH="507960" progId="Equation.3">
              <p:embed/>
            </p:oleObj>
          </a:graphicData>
        </a:graphic>
      </p:graphicFrame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250825" y="2708275"/>
            <a:ext cx="1944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对于第 </a:t>
            </a:r>
            <a:r>
              <a: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k 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组：</a:t>
            </a:r>
          </a:p>
        </p:txBody>
      </p:sp>
      <p:sp>
        <p:nvSpPr>
          <p:cNvPr id="104463" name="Text Box 15"/>
          <p:cNvSpPr txBox="1">
            <a:spLocks noChangeArrowheads="1"/>
          </p:cNvSpPr>
          <p:nvPr/>
        </p:nvSpPr>
        <p:spPr bwMode="auto">
          <a:xfrm>
            <a:off x="179388" y="3141663"/>
            <a:ext cx="1296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最大间隙</a:t>
            </a:r>
          </a:p>
        </p:txBody>
      </p:sp>
      <p:graphicFrame>
        <p:nvGraphicFramePr>
          <p:cNvPr id="104465" name="Object 17"/>
          <p:cNvGraphicFramePr>
            <a:graphicFrameLocks noChangeAspect="1"/>
          </p:cNvGraphicFramePr>
          <p:nvPr/>
        </p:nvGraphicFramePr>
        <p:xfrm>
          <a:off x="1331913" y="3213100"/>
          <a:ext cx="3816350" cy="360363"/>
        </p:xfrm>
        <a:graphic>
          <a:graphicData uri="http://schemas.openxmlformats.org/presentationml/2006/ole">
            <p:oleObj spid="_x0000_s104465" name="公式" r:id="rId5" imgW="2387520" imgH="228600" progId="Equation.3">
              <p:embed/>
            </p:oleObj>
          </a:graphicData>
        </a:graphic>
      </p:graphicFrame>
      <p:graphicFrame>
        <p:nvGraphicFramePr>
          <p:cNvPr id="104469" name="Object 21"/>
          <p:cNvGraphicFramePr>
            <a:graphicFrameLocks noChangeAspect="1"/>
          </p:cNvGraphicFramePr>
          <p:nvPr/>
        </p:nvGraphicFramePr>
        <p:xfrm>
          <a:off x="250825" y="3716338"/>
          <a:ext cx="4568825" cy="360362"/>
        </p:xfrm>
        <a:graphic>
          <a:graphicData uri="http://schemas.openxmlformats.org/presentationml/2006/ole">
            <p:oleObj spid="_x0000_s104469" name="公式" r:id="rId6" imgW="2857320" imgH="228600" progId="Equation.3">
              <p:embed/>
            </p:oleObj>
          </a:graphicData>
        </a:graphic>
      </p:graphicFrame>
      <p:sp>
        <p:nvSpPr>
          <p:cNvPr id="104470" name="Text Box 22"/>
          <p:cNvSpPr txBox="1">
            <a:spLocks noChangeArrowheads="1"/>
          </p:cNvSpPr>
          <p:nvPr/>
        </p:nvSpPr>
        <p:spPr bwMode="auto">
          <a:xfrm>
            <a:off x="250825" y="4149725"/>
            <a:ext cx="1296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最小间隙</a:t>
            </a:r>
          </a:p>
        </p:txBody>
      </p:sp>
      <p:graphicFrame>
        <p:nvGraphicFramePr>
          <p:cNvPr id="104473" name="Object 25"/>
          <p:cNvGraphicFramePr>
            <a:graphicFrameLocks noChangeAspect="1"/>
          </p:cNvGraphicFramePr>
          <p:nvPr/>
        </p:nvGraphicFramePr>
        <p:xfrm>
          <a:off x="571500" y="4581525"/>
          <a:ext cx="3897313" cy="360363"/>
        </p:xfrm>
        <a:graphic>
          <a:graphicData uri="http://schemas.openxmlformats.org/presentationml/2006/ole">
            <p:oleObj spid="_x0000_s104473" name="公式" r:id="rId7" imgW="2349360" imgH="228600" progId="Equation.3">
              <p:embed/>
            </p:oleObj>
          </a:graphicData>
        </a:graphic>
      </p:graphicFrame>
      <p:graphicFrame>
        <p:nvGraphicFramePr>
          <p:cNvPr id="104476" name="Object 28"/>
          <p:cNvGraphicFramePr>
            <a:graphicFrameLocks noChangeAspect="1"/>
          </p:cNvGraphicFramePr>
          <p:nvPr/>
        </p:nvGraphicFramePr>
        <p:xfrm>
          <a:off x="290513" y="5084763"/>
          <a:ext cx="4487862" cy="360362"/>
        </p:xfrm>
        <a:graphic>
          <a:graphicData uri="http://schemas.openxmlformats.org/presentationml/2006/ole">
            <p:oleObj spid="_x0000_s104476" name="公式" r:id="rId8" imgW="2806560" imgH="228600" progId="Equation.3">
              <p:embed/>
            </p:oleObj>
          </a:graphicData>
        </a:graphic>
      </p:graphicFrame>
      <p:sp>
        <p:nvSpPr>
          <p:cNvPr id="104477" name="Text Box 29"/>
          <p:cNvSpPr txBox="1">
            <a:spLocks noChangeArrowheads="1"/>
          </p:cNvSpPr>
          <p:nvPr/>
        </p:nvSpPr>
        <p:spPr bwMode="auto">
          <a:xfrm>
            <a:off x="250825" y="5589588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配合精度：</a:t>
            </a:r>
          </a:p>
        </p:txBody>
      </p:sp>
      <p:graphicFrame>
        <p:nvGraphicFramePr>
          <p:cNvPr id="104478" name="Object 30"/>
          <p:cNvGraphicFramePr>
            <a:graphicFrameLocks noChangeAspect="1"/>
          </p:cNvGraphicFramePr>
          <p:nvPr/>
        </p:nvGraphicFramePr>
        <p:xfrm>
          <a:off x="684213" y="6021388"/>
          <a:ext cx="5835650" cy="663575"/>
        </p:xfrm>
        <a:graphic>
          <a:graphicData uri="http://schemas.openxmlformats.org/presentationml/2006/ole">
            <p:oleObj spid="_x0000_s104478" name="公式" r:id="rId9" imgW="3314520" imgH="4060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2" grpId="0"/>
      <p:bldP spid="104463" grpId="0"/>
      <p:bldP spid="104470" grpId="0"/>
      <p:bldP spid="10447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44B98-4120-44CB-8CBE-BC10F9059DBC}" type="slidenum">
              <a:rPr lang="en-US" altLang="zh-CN"/>
              <a:pPr/>
              <a:t>25</a:t>
            </a:fld>
            <a:endParaRPr lang="en-US" altLang="zh-CN"/>
          </a:p>
        </p:txBody>
      </p:sp>
      <p:pic>
        <p:nvPicPr>
          <p:cNvPr id="113681" name="Picture 17" descr="分组装配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3800" y="0"/>
            <a:ext cx="4140200" cy="5246688"/>
          </a:xfrm>
          <a:prstGeom prst="rect">
            <a:avLst/>
          </a:prstGeom>
          <a:noFill/>
        </p:spPr>
      </p:pic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15963" indent="-715963" algn="l">
              <a:buFontTx/>
              <a:buAutoNum type="ea1JpnChsDbPeriod" startAt="2"/>
            </a:pPr>
            <a:r>
              <a:rPr lang="zh-CN" altLang="en-US" sz="3600"/>
              <a:t>分组法：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250825" y="1412875"/>
            <a:ext cx="3313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轴、孔配合，公差不等。即：</a:t>
            </a: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250825" y="1916113"/>
            <a:ext cx="2449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同方向增大</a:t>
            </a: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倍：</a:t>
            </a:r>
          </a:p>
        </p:txBody>
      </p:sp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2411413" y="1916113"/>
          <a:ext cx="1296987" cy="865187"/>
        </p:xfrm>
        <a:graphic>
          <a:graphicData uri="http://schemas.openxmlformats.org/presentationml/2006/ole">
            <p:oleObj spid="_x0000_s113671" name="公式" r:id="rId4" imgW="672840" imgH="507960" progId="Equation.3">
              <p:embed/>
            </p:oleObj>
          </a:graphicData>
        </a:graphic>
      </p:graphicFrame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250825" y="2708275"/>
            <a:ext cx="1944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对于第 </a:t>
            </a:r>
            <a:r>
              <a: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k 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组：</a:t>
            </a: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79388" y="3141663"/>
            <a:ext cx="1296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最大间隙</a:t>
            </a:r>
          </a:p>
        </p:txBody>
      </p:sp>
      <p:graphicFrame>
        <p:nvGraphicFramePr>
          <p:cNvPr id="113674" name="Object 10"/>
          <p:cNvGraphicFramePr>
            <a:graphicFrameLocks noChangeAspect="1"/>
          </p:cNvGraphicFramePr>
          <p:nvPr/>
        </p:nvGraphicFramePr>
        <p:xfrm>
          <a:off x="1331913" y="3213100"/>
          <a:ext cx="3816350" cy="360363"/>
        </p:xfrm>
        <a:graphic>
          <a:graphicData uri="http://schemas.openxmlformats.org/presentationml/2006/ole">
            <p:oleObj spid="_x0000_s113674" name="公式" r:id="rId5" imgW="2387520" imgH="228600" progId="Equation.3">
              <p:embed/>
            </p:oleObj>
          </a:graphicData>
        </a:graphic>
      </p:graphicFrame>
      <p:graphicFrame>
        <p:nvGraphicFramePr>
          <p:cNvPr id="113675" name="Object 11"/>
          <p:cNvGraphicFramePr>
            <a:graphicFrameLocks noChangeAspect="1"/>
          </p:cNvGraphicFramePr>
          <p:nvPr/>
        </p:nvGraphicFramePr>
        <p:xfrm>
          <a:off x="849313" y="3716338"/>
          <a:ext cx="3370262" cy="360362"/>
        </p:xfrm>
        <a:graphic>
          <a:graphicData uri="http://schemas.openxmlformats.org/presentationml/2006/ole">
            <p:oleObj spid="_x0000_s113675" name="公式" r:id="rId6" imgW="2108160" imgH="228600" progId="Equation.3">
              <p:embed/>
            </p:oleObj>
          </a:graphicData>
        </a:graphic>
      </p:graphicFrame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250825" y="4149725"/>
            <a:ext cx="1296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最小间隙</a:t>
            </a:r>
          </a:p>
        </p:txBody>
      </p:sp>
      <p:graphicFrame>
        <p:nvGraphicFramePr>
          <p:cNvPr id="113677" name="Object 13"/>
          <p:cNvGraphicFramePr>
            <a:graphicFrameLocks noChangeAspect="1"/>
          </p:cNvGraphicFramePr>
          <p:nvPr/>
        </p:nvGraphicFramePr>
        <p:xfrm>
          <a:off x="571500" y="4581525"/>
          <a:ext cx="3897313" cy="360363"/>
        </p:xfrm>
        <a:graphic>
          <a:graphicData uri="http://schemas.openxmlformats.org/presentationml/2006/ole">
            <p:oleObj spid="_x0000_s113677" name="公式" r:id="rId7" imgW="2349360" imgH="228600" progId="Equation.3">
              <p:embed/>
            </p:oleObj>
          </a:graphicData>
        </a:graphic>
      </p:graphicFrame>
      <p:graphicFrame>
        <p:nvGraphicFramePr>
          <p:cNvPr id="113678" name="Object 14"/>
          <p:cNvGraphicFramePr>
            <a:graphicFrameLocks noChangeAspect="1"/>
          </p:cNvGraphicFramePr>
          <p:nvPr/>
        </p:nvGraphicFramePr>
        <p:xfrm>
          <a:off x="879475" y="5084763"/>
          <a:ext cx="3309938" cy="360362"/>
        </p:xfrm>
        <a:graphic>
          <a:graphicData uri="http://schemas.openxmlformats.org/presentationml/2006/ole">
            <p:oleObj spid="_x0000_s113678" name="公式" r:id="rId8" imgW="2070000" imgH="228600" progId="Equation.3">
              <p:embed/>
            </p:oleObj>
          </a:graphicData>
        </a:graphic>
      </p:graphicFrame>
      <p:sp>
        <p:nvSpPr>
          <p:cNvPr id="113679" name="Text Box 15"/>
          <p:cNvSpPr txBox="1">
            <a:spLocks noChangeArrowheads="1"/>
          </p:cNvSpPr>
          <p:nvPr/>
        </p:nvSpPr>
        <p:spPr bwMode="auto">
          <a:xfrm>
            <a:off x="250825" y="5516563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配合精度：</a:t>
            </a:r>
          </a:p>
        </p:txBody>
      </p:sp>
      <p:graphicFrame>
        <p:nvGraphicFramePr>
          <p:cNvPr id="113680" name="Object 16"/>
          <p:cNvGraphicFramePr>
            <a:graphicFrameLocks noChangeAspect="1"/>
          </p:cNvGraphicFramePr>
          <p:nvPr/>
        </p:nvGraphicFramePr>
        <p:xfrm>
          <a:off x="323850" y="6021388"/>
          <a:ext cx="5835650" cy="663575"/>
        </p:xfrm>
        <a:graphic>
          <a:graphicData uri="http://schemas.openxmlformats.org/presentationml/2006/ole">
            <p:oleObj spid="_x0000_s113680" name="公式" r:id="rId9" imgW="3314520" imgH="406080" progId="Equation.3">
              <p:embed/>
            </p:oleObj>
          </a:graphicData>
        </a:graphic>
      </p:graphicFrame>
      <p:graphicFrame>
        <p:nvGraphicFramePr>
          <p:cNvPr id="113683" name="Object 19"/>
          <p:cNvGraphicFramePr>
            <a:graphicFrameLocks noChangeAspect="1"/>
          </p:cNvGraphicFramePr>
          <p:nvPr/>
        </p:nvGraphicFramePr>
        <p:xfrm>
          <a:off x="3492500" y="1412875"/>
          <a:ext cx="1152525" cy="447675"/>
        </p:xfrm>
        <a:graphic>
          <a:graphicData uri="http://schemas.openxmlformats.org/presentationml/2006/ole">
            <p:oleObj spid="_x0000_s113683" name="公式" r:id="rId10" imgW="482400" imgH="228600" progId="Equation.3">
              <p:embed/>
            </p:oleObj>
          </a:graphicData>
        </a:graphic>
      </p:graphicFrame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6589713" y="5734050"/>
            <a:ext cx="2519362" cy="1095375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1">
                <a:solidFill>
                  <a:srgbClr val="FF3300"/>
                </a:solidFill>
              </a:rPr>
              <a:t>配合精度</a:t>
            </a:r>
            <a:r>
              <a:rPr lang="zh-CN" altLang="en-US" sz="2800" b="1">
                <a:solidFill>
                  <a:schemeClr val="bg2"/>
                </a:solidFill>
              </a:rPr>
              <a:t>不变</a:t>
            </a:r>
            <a:r>
              <a:rPr lang="en-US" altLang="zh-CN" sz="2800" b="1">
                <a:solidFill>
                  <a:schemeClr val="bg2"/>
                </a:solidFill>
              </a:rPr>
              <a:t>, </a:t>
            </a:r>
          </a:p>
          <a:p>
            <a:pPr>
              <a:spcBef>
                <a:spcPct val="50000"/>
              </a:spcBef>
            </a:pPr>
            <a:r>
              <a:rPr lang="zh-CN" altLang="en-US" b="1" i="1">
                <a:solidFill>
                  <a:srgbClr val="FF3300"/>
                </a:solidFill>
              </a:rPr>
              <a:t>配合性质</a:t>
            </a:r>
            <a:r>
              <a:rPr lang="zh-CN" altLang="en-US" b="1">
                <a:solidFill>
                  <a:schemeClr val="bg2"/>
                </a:solidFill>
              </a:rPr>
              <a:t>改变了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1C2DDF-5D8D-411A-8F9C-C7BA9EE1A552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15963" indent="-715963" algn="l">
              <a:buFontTx/>
              <a:buAutoNum type="ea1JpnChsDbPeriod" startAt="2"/>
            </a:pPr>
            <a:r>
              <a:rPr lang="zh-CN" altLang="en-US" sz="3600"/>
              <a:t>分组法：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250825" y="1412875"/>
            <a:ext cx="302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分组装配法的特点：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250825" y="1989138"/>
            <a:ext cx="8137525" cy="319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组成环公差相等；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零件分组后，应保证装配时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能够配套；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</a:t>
            </a: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分组数不宜太多；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4.</a:t>
            </a: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用于封闭环要求高的短尺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寸链，一般组成环数为</a:t>
            </a:r>
            <a:r>
              <a:rPr lang="en-US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2~3</a:t>
            </a: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</a:t>
            </a:r>
          </a:p>
        </p:txBody>
      </p:sp>
      <p:pic>
        <p:nvPicPr>
          <p:cNvPr id="116744" name="Picture 8" descr="分组装配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412875"/>
            <a:ext cx="4572000" cy="37480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25527-E9C8-42EB-A410-F9403265A5EC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15963" indent="-715963" algn="l">
              <a:buFontTx/>
              <a:buAutoNum type="ea1JpnChsDbPeriod" startAt="2"/>
            </a:pPr>
            <a:r>
              <a:rPr lang="zh-CN" altLang="en-US" sz="3600"/>
              <a:t>分组法：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250825" y="1341438"/>
            <a:ext cx="367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分组法应用实例：</a:t>
            </a:r>
          </a:p>
        </p:txBody>
      </p:sp>
      <p:pic>
        <p:nvPicPr>
          <p:cNvPr id="119813" name="Picture 5" descr="活塞销装配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916113"/>
            <a:ext cx="8642350" cy="4694237"/>
          </a:xfrm>
          <a:prstGeom prst="rect">
            <a:avLst/>
          </a:prstGeom>
          <a:noFill/>
        </p:spPr>
      </p:pic>
      <p:graphicFrame>
        <p:nvGraphicFramePr>
          <p:cNvPr id="119823" name="Object 15"/>
          <p:cNvGraphicFramePr>
            <a:graphicFrameLocks noChangeAspect="1"/>
          </p:cNvGraphicFramePr>
          <p:nvPr>
            <p:ph idx="1"/>
          </p:nvPr>
        </p:nvGraphicFramePr>
        <p:xfrm>
          <a:off x="4140200" y="476250"/>
          <a:ext cx="4176713" cy="504825"/>
        </p:xfrm>
        <a:graphic>
          <a:graphicData uri="http://schemas.openxmlformats.org/presentationml/2006/ole">
            <p:oleObj spid="_x0000_s119823" name="公式" r:id="rId4" imgW="1892160" imgH="241200" progId="Equation.3">
              <p:embed/>
            </p:oleObj>
          </a:graphicData>
        </a:graphic>
      </p:graphicFrame>
      <p:graphicFrame>
        <p:nvGraphicFramePr>
          <p:cNvPr id="119824" name="Object 16"/>
          <p:cNvGraphicFramePr>
            <a:graphicFrameLocks noChangeAspect="1"/>
          </p:cNvGraphicFramePr>
          <p:nvPr/>
        </p:nvGraphicFramePr>
        <p:xfrm>
          <a:off x="4140200" y="1268413"/>
          <a:ext cx="4289425" cy="504825"/>
        </p:xfrm>
        <a:graphic>
          <a:graphicData uri="http://schemas.openxmlformats.org/presentationml/2006/ole">
            <p:oleObj spid="_x0000_s119824" name="公式" r:id="rId5" imgW="1942920" imgH="24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B46A8-22A5-4342-8B14-2626664336AC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15963" indent="-715963" algn="l">
              <a:buFontTx/>
              <a:buAutoNum type="ea1JpnChsDbPeriod" startAt="2"/>
            </a:pPr>
            <a:r>
              <a:rPr lang="zh-CN" altLang="en-US" sz="3600"/>
              <a:t>分组法：</a:t>
            </a:r>
          </a:p>
        </p:txBody>
      </p:sp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250825" y="1341438"/>
            <a:ext cx="367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分组法应用实例：</a:t>
            </a:r>
          </a:p>
        </p:txBody>
      </p:sp>
      <p:pic>
        <p:nvPicPr>
          <p:cNvPr id="219141" name="Picture 5" descr="活塞销装配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2276475"/>
            <a:ext cx="8642350" cy="25765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15A7-8DDD-4C71-93CC-D4E2A1EAEC4F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15963" indent="-715963" algn="l">
              <a:buFontTx/>
              <a:buAutoNum type="ea1JpnChsDbPeriod" startAt="3"/>
            </a:pPr>
            <a:r>
              <a:rPr lang="zh-CN" altLang="en-US" sz="3600"/>
              <a:t>修配法：</a:t>
            </a: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571472" y="3071810"/>
            <a:ext cx="2952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修配环的选择：</a:t>
            </a: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857224" y="3643314"/>
            <a:ext cx="63373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circleNumDbPlain"/>
            </a:pPr>
            <a:r>
              <a:rPr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便于拆卸；</a:t>
            </a:r>
          </a:p>
          <a:p>
            <a:pPr marL="342900" indent="-342900">
              <a:spcBef>
                <a:spcPct val="50000"/>
              </a:spcBef>
              <a:buFontTx/>
              <a:buAutoNum type="circleNumDbPlain"/>
            </a:pPr>
            <a:r>
              <a:rPr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结构简单，重量轻，修配面小，易于加工；</a:t>
            </a:r>
          </a:p>
          <a:p>
            <a:pPr marL="342900" indent="-342900">
              <a:spcBef>
                <a:spcPct val="50000"/>
              </a:spcBef>
              <a:buFontTx/>
              <a:buAutoNum type="circleNumDbPlain"/>
            </a:pPr>
            <a:r>
              <a:rPr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选不进行表面处理的零件；</a:t>
            </a:r>
          </a:p>
          <a:p>
            <a:pPr marL="342900" indent="-342900">
              <a:spcBef>
                <a:spcPct val="50000"/>
              </a:spcBef>
              <a:buFontTx/>
              <a:buAutoNum type="circleNumDbPlain"/>
            </a:pPr>
            <a:r>
              <a:rPr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不应是并联尺寸链中的公共环；</a:t>
            </a: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357158" y="1428736"/>
            <a:ext cx="8642350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bg2"/>
                </a:solidFill>
              </a:rPr>
              <a:t>修配法原理：采用修配法时，将装配尺寸链中的各尺寸均按经济加工精度来规定制造公差，选其中的某个待装零件上的装配表面预留一定的余量。装配时，封闭环有时会出现超差，修去选定的待装零件上的预留量，以达到装配精度。</a:t>
            </a:r>
            <a:endParaRPr lang="zh-CN" altLang="en-US" sz="2000" b="1" dirty="0">
              <a:solidFill>
                <a:schemeClr val="bg2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42910" y="5572140"/>
            <a:ext cx="77153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对修配环实施修配时，对封闭环的影响只有两种：一种是使封闭环的尺寸变大，另一种是使封闭环的尺寸变小。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/>
      <p:bldP spid="12288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E0FC3-D002-42BC-8E56-8BEECD44025A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79388" y="1341438"/>
            <a:ext cx="4176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ea1JpnChsDbPeriod"/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机器的装配过程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95288" y="1700213"/>
            <a:ext cx="3024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装配单元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50825" y="2133600"/>
            <a:ext cx="8642350" cy="425450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chemeClr val="bg2"/>
                </a:solidFill>
              </a:rPr>
              <a:t>指机器中能进行独立装配的部分。套件、组件、部件等都可称为装配单元。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468313" y="2708275"/>
            <a:ext cx="2374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circleNumDbPlain"/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套件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2627313" y="2636838"/>
            <a:ext cx="5761037" cy="1035050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000" b="1">
                <a:solidFill>
                  <a:schemeClr val="bg2"/>
                </a:solidFill>
              </a:rPr>
              <a:t>在一个基准零件上装上一个或若干个零件，就构成一个套件</a:t>
            </a:r>
            <a:r>
              <a:rPr lang="en-US" altLang="zh-CN" sz="2000" b="1">
                <a:solidFill>
                  <a:schemeClr val="bg2"/>
                </a:solidFill>
              </a:rPr>
              <a:t>(</a:t>
            </a:r>
            <a:r>
              <a:rPr lang="zh-CN" altLang="en-US" sz="2000" b="1">
                <a:solidFill>
                  <a:schemeClr val="bg2"/>
                </a:solidFill>
              </a:rPr>
              <a:t>合件</a:t>
            </a:r>
            <a:r>
              <a:rPr lang="en-US" altLang="zh-CN" sz="2000" b="1">
                <a:solidFill>
                  <a:schemeClr val="bg2"/>
                </a:solidFill>
              </a:rPr>
              <a:t>)</a:t>
            </a:r>
            <a:r>
              <a:rPr lang="zh-CN" altLang="en-US" sz="2000" b="1">
                <a:solidFill>
                  <a:schemeClr val="bg2"/>
                </a:solidFill>
              </a:rPr>
              <a:t>。它是最小装配单元。为套件而进行的装配工作称为套装。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468313" y="3933825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circleNumDbPlain" startAt="2"/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组件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2627313" y="3789363"/>
            <a:ext cx="5759450" cy="1035050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000" b="1">
                <a:solidFill>
                  <a:schemeClr val="bg2"/>
                </a:solidFill>
              </a:rPr>
              <a:t>在一个基准零件上装上若干个套件及零件，就构成一个组件。为组件而进行的装配工作称为组装。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468313" y="5013325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circleNumDbPlain" startAt="3"/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部件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2627313" y="4868863"/>
            <a:ext cx="5759450" cy="1035050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000" b="1">
                <a:solidFill>
                  <a:schemeClr val="bg2"/>
                </a:solidFill>
              </a:rPr>
              <a:t>在一个基准零件上装上若干个组件、套件及零件，就构成一个部件。为形成部件而进行的装配工作称为部装。</a:t>
            </a: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468313" y="594995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circleNumDbPlain" startAt="4"/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总装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2627313" y="5949950"/>
            <a:ext cx="5759450" cy="730250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000" b="1">
                <a:solidFill>
                  <a:schemeClr val="bg2"/>
                </a:solidFill>
              </a:rPr>
              <a:t>在一个基准零件上装上若干个部件、组件、套件及零件，并最终装配成机器。称为总装。</a:t>
            </a:r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611188" y="260350"/>
            <a:ext cx="8229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第一节 装配工艺规程的制订</a:t>
            </a:r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>
            <a:off x="1619250" y="2924175"/>
            <a:ext cx="5048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>
            <a:off x="1619250" y="4149725"/>
            <a:ext cx="5048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>
            <a:off x="1692275" y="5300663"/>
            <a:ext cx="5048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98" name="Line 30"/>
          <p:cNvSpPr>
            <a:spLocks noChangeShapeType="1"/>
          </p:cNvSpPr>
          <p:nvPr/>
        </p:nvSpPr>
        <p:spPr bwMode="auto">
          <a:xfrm>
            <a:off x="1763713" y="6237288"/>
            <a:ext cx="5048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  <p:bldP spid="7178" grpId="0" animBg="1"/>
      <p:bldP spid="7181" grpId="0"/>
      <p:bldP spid="7182" grpId="0" animBg="1"/>
      <p:bldP spid="7185" grpId="0"/>
      <p:bldP spid="7186" grpId="0" animBg="1"/>
      <p:bldP spid="7189" grpId="0"/>
      <p:bldP spid="7190" grpId="0" animBg="1"/>
      <p:bldP spid="7195" grpId="0" animBg="1"/>
      <p:bldP spid="7196" grpId="0" animBg="1"/>
      <p:bldP spid="7197" grpId="0" animBg="1"/>
      <p:bldP spid="719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208EA-2FA1-4E5D-B9BB-3F236DF960A4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15963" indent="-715963" algn="l">
              <a:buFontTx/>
              <a:buAutoNum type="ea1JpnChsDbPeriod" startAt="3"/>
            </a:pPr>
            <a:r>
              <a:rPr lang="zh-CN" altLang="en-US" sz="3600"/>
              <a:t>修配法：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250825" y="1412875"/>
            <a:ext cx="2592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 startAt="2"/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修配量的计算：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250825" y="1844675"/>
            <a:ext cx="360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）修配环是增环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250825" y="2276475"/>
            <a:ext cx="1152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已知：</a:t>
            </a:r>
          </a:p>
        </p:txBody>
      </p:sp>
      <p:graphicFrame>
        <p:nvGraphicFramePr>
          <p:cNvPr id="138249" name="Object 9"/>
          <p:cNvGraphicFramePr>
            <a:graphicFrameLocks noChangeAspect="1"/>
          </p:cNvGraphicFramePr>
          <p:nvPr/>
        </p:nvGraphicFramePr>
        <p:xfrm>
          <a:off x="1317625" y="2286000"/>
          <a:ext cx="1247775" cy="411163"/>
        </p:xfrm>
        <a:graphic>
          <a:graphicData uri="http://schemas.openxmlformats.org/presentationml/2006/ole">
            <p:oleObj spid="_x0000_s138249" name="Equation" r:id="rId3" imgW="647640" imgH="241200" progId="Equation.3">
              <p:embed/>
            </p:oleObj>
          </a:graphicData>
        </a:graphic>
      </p:graphicFrame>
      <p:sp>
        <p:nvSpPr>
          <p:cNvPr id="138251" name="Text Box 11"/>
          <p:cNvSpPr txBox="1">
            <a:spLocks noChangeArrowheads="1"/>
          </p:cNvSpPr>
          <p:nvPr/>
        </p:nvSpPr>
        <p:spPr bwMode="auto">
          <a:xfrm>
            <a:off x="179388" y="2708275"/>
            <a:ext cx="3024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000" b="1" i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=202mm</a:t>
            </a:r>
            <a:r>
              <a:rPr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000" b="1" i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=46mm</a:t>
            </a:r>
            <a:r>
              <a:rPr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</a:p>
        </p:txBody>
      </p:sp>
      <p:sp>
        <p:nvSpPr>
          <p:cNvPr id="138252" name="Text Box 12"/>
          <p:cNvSpPr txBox="1">
            <a:spLocks noChangeArrowheads="1"/>
          </p:cNvSpPr>
          <p:nvPr/>
        </p:nvSpPr>
        <p:spPr bwMode="auto">
          <a:xfrm>
            <a:off x="179388" y="3141663"/>
            <a:ext cx="3024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000" b="1" i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=156mm</a:t>
            </a:r>
            <a:r>
              <a:rPr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571472" y="4071942"/>
            <a:ext cx="81439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对各组成环对应的零件进行比较，其中尾架底板尺寸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A2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尺寸小、重量轻、地面加工面积较小，因此，选择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A2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作为修配环。</a:t>
            </a:r>
            <a:endParaRPr lang="en-US" altLang="zh-CN" sz="2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在工厂实际生产中，为减少修配量、降低对尺寸链中各加工尺寸的精度要求，常采用“合并加工法”，即将尾架和底板的接触面配刮后，把两者装成一个整体，再精镗尾架套孔，并以尺寸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A23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作为一个环参加装配尺寸链。即尺寸链的组成环减为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个。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38263" name="Picture 23" descr="图13卧式车床装配尺寸链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188913"/>
            <a:ext cx="5867400" cy="3060700"/>
          </a:xfrm>
          <a:prstGeom prst="rect">
            <a:avLst/>
          </a:prstGeom>
          <a:noFill/>
        </p:spPr>
      </p:pic>
      <p:sp>
        <p:nvSpPr>
          <p:cNvPr id="138265" name="Text Box 25"/>
          <p:cNvSpPr txBox="1">
            <a:spLocks noChangeArrowheads="1"/>
          </p:cNvSpPr>
          <p:nvPr/>
        </p:nvSpPr>
        <p:spPr bwMode="auto">
          <a:xfrm>
            <a:off x="395288" y="3573463"/>
            <a:ext cx="76771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）分析装配尺寸链，选择修配零件、修配部位及修配环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8" grpId="0"/>
      <p:bldP spid="138251" grpId="0"/>
      <p:bldP spid="138252" grpId="0"/>
      <p:bldP spid="138253" grpId="0"/>
      <p:bldP spid="13826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208EA-2FA1-4E5D-B9BB-3F236DF960A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15963" indent="-715963" algn="l">
              <a:buFontTx/>
              <a:buAutoNum type="ea1JpnChsDbPeriod" startAt="3"/>
            </a:pPr>
            <a:r>
              <a:rPr lang="zh-CN" altLang="en-US" sz="3600"/>
              <a:t>修配法：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714348" y="2071678"/>
            <a:ext cx="77867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根据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A1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A23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两尺寸用镗模加工的经济精度，取其公差为：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38254" name="Object 14"/>
          <p:cNvGraphicFramePr>
            <a:graphicFrameLocks noChangeAspect="1"/>
          </p:cNvGraphicFramePr>
          <p:nvPr/>
        </p:nvGraphicFramePr>
        <p:xfrm>
          <a:off x="2630488" y="2643188"/>
          <a:ext cx="3079750" cy="571500"/>
        </p:xfrm>
        <a:graphic>
          <a:graphicData uri="http://schemas.openxmlformats.org/presentationml/2006/ole">
            <p:oleObj spid="_x0000_s248835" name="Equation" r:id="rId3" imgW="1054080" imgH="228600" progId="Equation.3">
              <p:embed/>
            </p:oleObj>
          </a:graphicData>
        </a:graphic>
      </p:graphicFrame>
      <p:sp>
        <p:nvSpPr>
          <p:cNvPr id="138256" name="Text Box 16"/>
          <p:cNvSpPr txBox="1">
            <a:spLocks noChangeArrowheads="1"/>
          </p:cNvSpPr>
          <p:nvPr/>
        </p:nvSpPr>
        <p:spPr bwMode="auto">
          <a:xfrm>
            <a:off x="714348" y="4572008"/>
            <a:ext cx="8642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由于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A23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为修配环，其公差带的位置要通过计算确定。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265" name="Text Box 25"/>
          <p:cNvSpPr txBox="1">
            <a:spLocks noChangeArrowheads="1"/>
          </p:cNvSpPr>
          <p:nvPr/>
        </p:nvSpPr>
        <p:spPr bwMode="auto">
          <a:xfrm>
            <a:off x="357158" y="1428736"/>
            <a:ext cx="76771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）根据加工经济精度，确定各组成环的制造公差及分布位置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714348" y="3357562"/>
            <a:ext cx="77867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对于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A1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，可考虑其公差作双向对称分布，即：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248837" name="Object 5"/>
          <p:cNvGraphicFramePr>
            <a:graphicFrameLocks noChangeAspect="1"/>
          </p:cNvGraphicFramePr>
          <p:nvPr/>
        </p:nvGraphicFramePr>
        <p:xfrm>
          <a:off x="6000760" y="3357562"/>
          <a:ext cx="2651125" cy="409575"/>
        </p:xfrm>
        <a:graphic>
          <a:graphicData uri="http://schemas.openxmlformats.org/presentationml/2006/ole">
            <p:oleObj spid="_x0000_s248837" name="Equation" r:id="rId4" imgW="1193760" imgH="215640" progId="Equation.3">
              <p:embed/>
            </p:oleObj>
          </a:graphicData>
        </a:graphic>
      </p:graphicFrame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714348" y="4000504"/>
            <a:ext cx="77867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对于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A23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，其基本尺寸为：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4071934" y="3929066"/>
          <a:ext cx="3214687" cy="433387"/>
        </p:xfrm>
        <a:graphic>
          <a:graphicData uri="http://schemas.openxmlformats.org/presentationml/2006/ole">
            <p:oleObj spid="_x0000_s248838" name="Equation" r:id="rId5" imgW="144756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3" grpId="0"/>
      <p:bldP spid="138256" grpId="0"/>
      <p:bldP spid="138265" grpId="0"/>
      <p:bldP spid="16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208EA-2FA1-4E5D-B9BB-3F236DF960A4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15963" indent="-715963" algn="l">
              <a:buFontTx/>
              <a:buAutoNum type="ea1JpnChsDbPeriod" startAt="3"/>
            </a:pPr>
            <a:r>
              <a:rPr lang="zh-CN" altLang="en-US" sz="3600"/>
              <a:t>修配法：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714348" y="2071678"/>
            <a:ext cx="77867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          表示封闭环的实际尺寸，以区别要求的封闭环尺寸：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265" name="Text Box 25"/>
          <p:cNvSpPr txBox="1">
            <a:spLocks noChangeArrowheads="1"/>
          </p:cNvSpPr>
          <p:nvPr/>
        </p:nvSpPr>
        <p:spPr bwMode="auto">
          <a:xfrm>
            <a:off x="357158" y="1428736"/>
            <a:ext cx="76771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）计算修配环尺寸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A23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的初加工值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714348" y="3357562"/>
            <a:ext cx="77867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此例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中，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A23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越小，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A0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就越小，即应当使                恰好等于封闭环规定的最小尺寸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A0</a:t>
            </a:r>
            <a:r>
              <a:rPr lang="en-US" altLang="zh-CN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min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zh-CN" altLang="en-US" sz="16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714348" y="4071942"/>
            <a:ext cx="77867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即有基本公式：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257029" name="Object 5"/>
          <p:cNvGraphicFramePr>
            <a:graphicFrameLocks noChangeAspect="1"/>
          </p:cNvGraphicFramePr>
          <p:nvPr/>
        </p:nvGraphicFramePr>
        <p:xfrm>
          <a:off x="1214414" y="2000240"/>
          <a:ext cx="423862" cy="433388"/>
        </p:xfrm>
        <a:graphic>
          <a:graphicData uri="http://schemas.openxmlformats.org/presentationml/2006/ole">
            <p:oleObj spid="_x0000_s257029" name="Equation" r:id="rId3" imgW="190440" imgH="228600" progId="Equation.3">
              <p:embed/>
            </p:oleObj>
          </a:graphicData>
        </a:graphic>
      </p:graphicFrame>
      <p:graphicFrame>
        <p:nvGraphicFramePr>
          <p:cNvPr id="257030" name="Object 6"/>
          <p:cNvGraphicFramePr>
            <a:graphicFrameLocks noChangeAspect="1"/>
          </p:cNvGraphicFramePr>
          <p:nvPr/>
        </p:nvGraphicFramePr>
        <p:xfrm>
          <a:off x="2563813" y="2703513"/>
          <a:ext cx="1441450" cy="457200"/>
        </p:xfrm>
        <a:graphic>
          <a:graphicData uri="http://schemas.openxmlformats.org/presentationml/2006/ole">
            <p:oleObj spid="_x0000_s257030" name="Equation" r:id="rId4" imgW="647640" imgH="241200" progId="Equation.3">
              <p:embed/>
            </p:oleObj>
          </a:graphicData>
        </a:graphic>
      </p:graphicFrame>
      <p:graphicFrame>
        <p:nvGraphicFramePr>
          <p:cNvPr id="257031" name="Object 7"/>
          <p:cNvGraphicFramePr>
            <a:graphicFrameLocks noChangeAspect="1"/>
          </p:cNvGraphicFramePr>
          <p:nvPr/>
        </p:nvGraphicFramePr>
        <p:xfrm>
          <a:off x="5572132" y="3286124"/>
          <a:ext cx="763588" cy="433388"/>
        </p:xfrm>
        <a:graphic>
          <a:graphicData uri="http://schemas.openxmlformats.org/presentationml/2006/ole">
            <p:oleObj spid="_x0000_s257031" name="Equation" r:id="rId5" imgW="342720" imgH="228600" progId="Equation.3">
              <p:embed/>
            </p:oleObj>
          </a:graphicData>
        </a:graphic>
      </p:graphicFrame>
      <p:graphicFrame>
        <p:nvGraphicFramePr>
          <p:cNvPr id="257032" name="Object 8"/>
          <p:cNvGraphicFramePr>
            <a:graphicFrameLocks noChangeAspect="1"/>
          </p:cNvGraphicFramePr>
          <p:nvPr/>
        </p:nvGraphicFramePr>
        <p:xfrm>
          <a:off x="2714612" y="4429132"/>
          <a:ext cx="1781175" cy="433387"/>
        </p:xfrm>
        <a:graphic>
          <a:graphicData uri="http://schemas.openxmlformats.org/presentationml/2006/ole">
            <p:oleObj spid="_x0000_s257032" name="Equation" r:id="rId6" imgW="799920" imgH="228600" progId="Equation.3">
              <p:embed/>
            </p:oleObj>
          </a:graphicData>
        </a:graphic>
      </p:graphicFrame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785786" y="5000636"/>
            <a:ext cx="77867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当二者相等时，不需要刮研即可保证封闭环的最小尺寸要求。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208EA-2FA1-4E5D-B9BB-3F236DF960A4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15963" indent="-715963" algn="l">
              <a:buFontTx/>
              <a:buAutoNum type="ea1JpnChsDbPeriod" startAt="3"/>
            </a:pPr>
            <a:r>
              <a:rPr lang="zh-CN" altLang="en-US" sz="3600"/>
              <a:t>修配法：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571472" y="1500174"/>
            <a:ext cx="77867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而               与装配尺寸链中各组成环之间的关系为：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257032" name="Object 8"/>
          <p:cNvGraphicFramePr>
            <a:graphicFrameLocks noChangeAspect="1"/>
          </p:cNvGraphicFramePr>
          <p:nvPr/>
        </p:nvGraphicFramePr>
        <p:xfrm>
          <a:off x="1857356" y="2000240"/>
          <a:ext cx="3703637" cy="841375"/>
        </p:xfrm>
        <a:graphic>
          <a:graphicData uri="http://schemas.openxmlformats.org/presentationml/2006/ole">
            <p:oleObj spid="_x0000_s258053" name="Equation" r:id="rId3" imgW="1663560" imgH="444240" progId="Equation.3">
              <p:embed/>
            </p:oleObj>
          </a:graphicData>
        </a:graphic>
      </p:graphicFrame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71472" y="4000504"/>
            <a:ext cx="778674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在实际生产中，应考虑底板底面在总装时的必须刮研量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，即：</a:t>
            </a:r>
            <a:endParaRPr lang="en-US" altLang="zh-CN" sz="2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</a:pP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258054" name="Object 6"/>
          <p:cNvGraphicFramePr>
            <a:graphicFrameLocks noChangeAspect="1"/>
          </p:cNvGraphicFramePr>
          <p:nvPr/>
        </p:nvGraphicFramePr>
        <p:xfrm>
          <a:off x="1071538" y="1428736"/>
          <a:ext cx="763587" cy="433388"/>
        </p:xfrm>
        <a:graphic>
          <a:graphicData uri="http://schemas.openxmlformats.org/presentationml/2006/ole">
            <p:oleObj spid="_x0000_s258054" name="Equation" r:id="rId4" imgW="342720" imgH="228600" progId="Equation.3">
              <p:embed/>
            </p:oleObj>
          </a:graphicData>
        </a:graphic>
      </p:graphicFrame>
      <p:graphicFrame>
        <p:nvGraphicFramePr>
          <p:cNvPr id="258055" name="Object 7"/>
          <p:cNvGraphicFramePr>
            <a:graphicFrameLocks noChangeAspect="1"/>
          </p:cNvGraphicFramePr>
          <p:nvPr/>
        </p:nvGraphicFramePr>
        <p:xfrm>
          <a:off x="1525588" y="3214688"/>
          <a:ext cx="1301750" cy="433387"/>
        </p:xfrm>
        <a:graphic>
          <a:graphicData uri="http://schemas.openxmlformats.org/presentationml/2006/ole">
            <p:oleObj spid="_x0000_s258055" name="Equation" r:id="rId5" imgW="583920" imgH="228600" progId="Equation.3">
              <p:embed/>
            </p:oleObj>
          </a:graphicData>
        </a:graphic>
      </p:graphicFrame>
      <p:graphicFrame>
        <p:nvGraphicFramePr>
          <p:cNvPr id="258056" name="Object 8"/>
          <p:cNvGraphicFramePr>
            <a:graphicFrameLocks noChangeAspect="1"/>
          </p:cNvGraphicFramePr>
          <p:nvPr/>
        </p:nvGraphicFramePr>
        <p:xfrm>
          <a:off x="3273425" y="3143250"/>
          <a:ext cx="2063750" cy="481013"/>
        </p:xfrm>
        <a:graphic>
          <a:graphicData uri="http://schemas.openxmlformats.org/presentationml/2006/ole">
            <p:oleObj spid="_x0000_s258056" name="Equation" r:id="rId6" imgW="927000" imgH="253800" progId="Equation.3">
              <p:embed/>
            </p:oleObj>
          </a:graphicData>
        </a:graphic>
      </p:graphicFrame>
      <p:graphicFrame>
        <p:nvGraphicFramePr>
          <p:cNvPr id="258057" name="Object 9"/>
          <p:cNvGraphicFramePr>
            <a:graphicFrameLocks noChangeAspect="1"/>
          </p:cNvGraphicFramePr>
          <p:nvPr/>
        </p:nvGraphicFramePr>
        <p:xfrm>
          <a:off x="6016625" y="3143250"/>
          <a:ext cx="2147888" cy="481013"/>
        </p:xfrm>
        <a:graphic>
          <a:graphicData uri="http://schemas.openxmlformats.org/presentationml/2006/ole">
            <p:oleObj spid="_x0000_s258057" name="Equation" r:id="rId7" imgW="965160" imgH="253800" progId="Equation.3">
              <p:embed/>
            </p:oleObj>
          </a:graphicData>
        </a:graphic>
      </p:graphicFrame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1000100" y="3214686"/>
            <a:ext cx="77867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由                       和                                  得：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258058" name="Object 10"/>
          <p:cNvGraphicFramePr>
            <a:graphicFrameLocks noChangeAspect="1"/>
          </p:cNvGraphicFramePr>
          <p:nvPr/>
        </p:nvGraphicFramePr>
        <p:xfrm>
          <a:off x="2571736" y="4500570"/>
          <a:ext cx="2347912" cy="433388"/>
        </p:xfrm>
        <a:graphic>
          <a:graphicData uri="http://schemas.openxmlformats.org/presentationml/2006/ole">
            <p:oleObj spid="_x0000_s258058" name="Equation" r:id="rId8" imgW="1054080" imgH="228600" progId="Equation.3">
              <p:embed/>
            </p:oleObj>
          </a:graphicData>
        </a:graphic>
      </p:graphicFrame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714348" y="5072074"/>
            <a:ext cx="77867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取</a:t>
            </a:r>
            <a:r>
              <a:rPr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Z=0.15mm</a:t>
            </a: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，则修正后修配环尺寸为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258059" name="Object 11"/>
          <p:cNvGraphicFramePr>
            <a:graphicFrameLocks noChangeAspect="1"/>
          </p:cNvGraphicFramePr>
          <p:nvPr/>
        </p:nvGraphicFramePr>
        <p:xfrm>
          <a:off x="5299075" y="5000625"/>
          <a:ext cx="1978025" cy="481013"/>
        </p:xfrm>
        <a:graphic>
          <a:graphicData uri="http://schemas.openxmlformats.org/presentationml/2006/ole">
            <p:oleObj spid="_x0000_s258059" name="Equation" r:id="rId9" imgW="888840" imgH="253800" progId="Equation.3">
              <p:embed/>
            </p:oleObj>
          </a:graphicData>
        </a:graphic>
      </p:graphicFrame>
      <p:graphicFrame>
        <p:nvGraphicFramePr>
          <p:cNvPr id="258060" name="Object 12"/>
          <p:cNvGraphicFramePr>
            <a:graphicFrameLocks noChangeAspect="1"/>
          </p:cNvGraphicFramePr>
          <p:nvPr/>
        </p:nvGraphicFramePr>
        <p:xfrm>
          <a:off x="2786050" y="5662632"/>
          <a:ext cx="3816350" cy="481012"/>
        </p:xfrm>
        <a:graphic>
          <a:graphicData uri="http://schemas.openxmlformats.org/presentationml/2006/ole">
            <p:oleObj spid="_x0000_s258060" name="Equation" r:id="rId10" imgW="1714320" imgH="253800" progId="Equation.3">
              <p:embed/>
            </p:oleObj>
          </a:graphicData>
        </a:graphic>
      </p:graphicFrame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2000232" y="5743534"/>
            <a:ext cx="77867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于是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208EA-2FA1-4E5D-B9BB-3F236DF960A4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15963" indent="-715963" algn="l">
              <a:buFontTx/>
              <a:buAutoNum type="ea1JpnChsDbPeriod" startAt="3"/>
            </a:pPr>
            <a:r>
              <a:rPr lang="zh-CN" altLang="en-US" sz="3600"/>
              <a:t>修配法：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1357258" y="1785926"/>
            <a:ext cx="77867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即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258063" name="Object 15"/>
          <p:cNvGraphicFramePr>
            <a:graphicFrameLocks noChangeAspect="1"/>
          </p:cNvGraphicFramePr>
          <p:nvPr/>
        </p:nvGraphicFramePr>
        <p:xfrm>
          <a:off x="2640013" y="1571612"/>
          <a:ext cx="3392487" cy="817562"/>
        </p:xfrm>
        <a:graphic>
          <a:graphicData uri="http://schemas.openxmlformats.org/presentationml/2006/ole">
            <p:oleObj spid="_x0000_s259082" name="Equation" r:id="rId3" imgW="1523880" imgH="431640" progId="Equation.3">
              <p:embed/>
            </p:oleObj>
          </a:graphicData>
        </a:graphic>
      </p:graphicFrame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357258" y="2714620"/>
            <a:ext cx="77867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此外，在实际应用中还要校核最大修配量的大小：</a:t>
            </a:r>
            <a:endParaRPr lang="zh-CN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259083" name="Object 11"/>
          <p:cNvGraphicFramePr>
            <a:graphicFrameLocks noChangeAspect="1"/>
          </p:cNvGraphicFramePr>
          <p:nvPr/>
        </p:nvGraphicFramePr>
        <p:xfrm>
          <a:off x="2643174" y="3286124"/>
          <a:ext cx="2771775" cy="433388"/>
        </p:xfrm>
        <a:graphic>
          <a:graphicData uri="http://schemas.openxmlformats.org/presentationml/2006/ole">
            <p:oleObj spid="_x0000_s259083" name="Equation" r:id="rId4" imgW="124452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98C67-D730-4989-B086-ABD11EA92F59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 algn="l">
              <a:buFontTx/>
              <a:buAutoNum type="arabicPeriod" startAt="2"/>
            </a:pPr>
            <a:r>
              <a:rPr lang="zh-CN" altLang="en-US" sz="3200"/>
              <a:t>修配量的计算：</a:t>
            </a: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250825" y="1341438"/>
            <a:ext cx="360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circleNumDbPlain" startAt="2"/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修配环是减环</a:t>
            </a:r>
          </a:p>
        </p:txBody>
      </p:sp>
      <p:pic>
        <p:nvPicPr>
          <p:cNvPr id="152581" name="Picture 5" descr="图15修配法举例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0"/>
            <a:ext cx="4572000" cy="4114800"/>
          </a:xfrm>
          <a:prstGeom prst="rect">
            <a:avLst/>
          </a:prstGeom>
          <a:noFill/>
        </p:spPr>
      </p:pic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250825" y="2565400"/>
            <a:ext cx="3097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按加工的难易程度取：</a:t>
            </a:r>
          </a:p>
        </p:txBody>
      </p:sp>
      <p:graphicFrame>
        <p:nvGraphicFramePr>
          <p:cNvPr id="152585" name="Object 9"/>
          <p:cNvGraphicFramePr>
            <a:graphicFrameLocks noChangeAspect="1"/>
          </p:cNvGraphicFramePr>
          <p:nvPr/>
        </p:nvGraphicFramePr>
        <p:xfrm>
          <a:off x="250825" y="3068638"/>
          <a:ext cx="4213225" cy="720725"/>
        </p:xfrm>
        <a:graphic>
          <a:graphicData uri="http://schemas.openxmlformats.org/presentationml/2006/ole">
            <p:oleObj spid="_x0000_s152585" name="公式" r:id="rId4" imgW="2286000" imgH="406080" progId="Equation.3">
              <p:embed/>
            </p:oleObj>
          </a:graphicData>
        </a:graphic>
      </p:graphicFrame>
      <p:sp>
        <p:nvSpPr>
          <p:cNvPr id="152587" name="Text Box 11"/>
          <p:cNvSpPr txBox="1">
            <a:spLocks noChangeArrowheads="1"/>
          </p:cNvSpPr>
          <p:nvPr/>
        </p:nvSpPr>
        <p:spPr bwMode="auto">
          <a:xfrm>
            <a:off x="250825" y="3933825"/>
            <a:ext cx="4249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lphaLcParenR" startAt="2"/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选</a:t>
            </a:r>
            <a:r>
              <a: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000" b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为修配环，按极值法求出：</a:t>
            </a:r>
          </a:p>
        </p:txBody>
      </p:sp>
      <p:sp>
        <p:nvSpPr>
          <p:cNvPr id="152588" name="Text Box 12"/>
          <p:cNvSpPr txBox="1">
            <a:spLocks noChangeArrowheads="1"/>
          </p:cNvSpPr>
          <p:nvPr/>
        </p:nvSpPr>
        <p:spPr bwMode="auto">
          <a:xfrm>
            <a:off x="323850" y="4365625"/>
            <a:ext cx="4248150" cy="1155700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000" b="1" baseline="-25000">
                <a:solidFill>
                  <a:schemeClr val="bg2"/>
                </a:solidFill>
              </a:rPr>
              <a:t>0</a:t>
            </a:r>
            <a:r>
              <a:rPr lang="en-US" altLang="zh-CN" sz="2000" b="1">
                <a:solidFill>
                  <a:schemeClr val="bg2"/>
                </a:solidFill>
              </a:rPr>
              <a:t>’=50</a:t>
            </a:r>
            <a:r>
              <a:rPr lang="en-US" altLang="zh-CN" sz="2000" b="1">
                <a:solidFill>
                  <a:schemeClr val="bg2"/>
                </a:solidFill>
                <a:latin typeface="宋体" pitchFamily="2" charset="-122"/>
              </a:rPr>
              <a:t>-</a:t>
            </a:r>
            <a:r>
              <a:rPr lang="en-US" altLang="zh-CN" sz="2000" b="1">
                <a:solidFill>
                  <a:schemeClr val="bg2"/>
                </a:solidFill>
              </a:rPr>
              <a:t>45</a:t>
            </a:r>
            <a:r>
              <a:rPr lang="en-US" altLang="zh-CN" sz="2000" b="1">
                <a:solidFill>
                  <a:schemeClr val="bg2"/>
                </a:solidFill>
                <a:latin typeface="宋体" pitchFamily="2" charset="-122"/>
              </a:rPr>
              <a:t>-</a:t>
            </a:r>
            <a:r>
              <a:rPr lang="en-US" altLang="zh-CN" sz="2000" b="1">
                <a:solidFill>
                  <a:schemeClr val="bg2"/>
                </a:solidFill>
              </a:rPr>
              <a:t>5 =0</a:t>
            </a:r>
          </a:p>
          <a:p>
            <a:pPr>
              <a:spcBef>
                <a:spcPct val="20000"/>
              </a:spcBef>
            </a:pPr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</a:rPr>
              <a:t>ES</a:t>
            </a:r>
            <a:r>
              <a:rPr lang="en-US" altLang="zh-CN" sz="20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000" b="1" baseline="-25000">
                <a:solidFill>
                  <a:schemeClr val="bg2"/>
                </a:solidFill>
              </a:rPr>
              <a:t>0</a:t>
            </a:r>
            <a:r>
              <a:rPr lang="en-US" altLang="zh-CN" sz="2000" b="1">
                <a:solidFill>
                  <a:schemeClr val="bg2"/>
                </a:solidFill>
              </a:rPr>
              <a:t>’=0.38</a:t>
            </a:r>
            <a:r>
              <a:rPr lang="en-US" altLang="zh-CN" sz="2000" b="1">
                <a:solidFill>
                  <a:schemeClr val="bg2"/>
                </a:solidFill>
                <a:latin typeface="宋体" pitchFamily="2" charset="-122"/>
              </a:rPr>
              <a:t>-(-</a:t>
            </a:r>
            <a:r>
              <a:rPr lang="en-US" altLang="zh-CN" sz="2000" b="1">
                <a:solidFill>
                  <a:schemeClr val="bg2"/>
                </a:solidFill>
              </a:rPr>
              <a:t>0.16</a:t>
            </a:r>
            <a:r>
              <a:rPr lang="en-US" altLang="zh-CN" sz="2000" b="1">
                <a:solidFill>
                  <a:schemeClr val="bg2"/>
                </a:solidFill>
                <a:latin typeface="宋体" pitchFamily="2" charset="-122"/>
              </a:rPr>
              <a:t>)-</a:t>
            </a:r>
            <a:r>
              <a:rPr lang="en-US" altLang="zh-CN" sz="2000" b="1">
                <a:solidFill>
                  <a:schemeClr val="bg2"/>
                </a:solidFill>
              </a:rPr>
              <a:t>(</a:t>
            </a:r>
            <a:r>
              <a:rPr lang="en-US" altLang="zh-CN" sz="2000" b="1">
                <a:solidFill>
                  <a:schemeClr val="bg2"/>
                </a:solidFill>
                <a:latin typeface="宋体" pitchFamily="2" charset="-122"/>
              </a:rPr>
              <a:t>-</a:t>
            </a:r>
            <a:r>
              <a:rPr lang="en-US" altLang="zh-CN" sz="2000" b="1">
                <a:solidFill>
                  <a:schemeClr val="bg2"/>
                </a:solidFill>
              </a:rPr>
              <a:t>0.12)=0.66</a:t>
            </a:r>
          </a:p>
          <a:p>
            <a:pPr>
              <a:spcBef>
                <a:spcPct val="20000"/>
              </a:spcBef>
            </a:pPr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</a:rPr>
              <a:t>EI</a:t>
            </a:r>
            <a:r>
              <a:rPr lang="en-US" altLang="zh-CN" sz="2000" b="1" i="1">
                <a:solidFill>
                  <a:schemeClr val="bg2"/>
                </a:solidFill>
                <a:latin typeface="Times New Roman" pitchFamily="18" charset="0"/>
              </a:rPr>
              <a:t>A</a:t>
            </a:r>
            <a:r>
              <a:rPr lang="en-US" altLang="zh-CN" sz="2000" b="1" baseline="-25000">
                <a:solidFill>
                  <a:schemeClr val="bg2"/>
                </a:solidFill>
              </a:rPr>
              <a:t>0</a:t>
            </a:r>
            <a:r>
              <a:rPr lang="en-US" altLang="zh-CN" sz="2000" b="1">
                <a:solidFill>
                  <a:schemeClr val="bg2"/>
                </a:solidFill>
              </a:rPr>
              <a:t>’=0.1</a:t>
            </a:r>
            <a:r>
              <a:rPr lang="en-US" altLang="zh-CN" sz="2000" b="1">
                <a:solidFill>
                  <a:schemeClr val="bg2"/>
                </a:solidFill>
                <a:latin typeface="宋体" pitchFamily="2" charset="-122"/>
              </a:rPr>
              <a:t>-</a:t>
            </a:r>
            <a:r>
              <a:rPr lang="en-US" altLang="zh-CN" sz="2000" b="1">
                <a:solidFill>
                  <a:schemeClr val="bg2"/>
                </a:solidFill>
              </a:rPr>
              <a:t>0</a:t>
            </a:r>
            <a:r>
              <a:rPr lang="en-US" altLang="zh-CN" sz="2000" b="1">
                <a:solidFill>
                  <a:schemeClr val="bg2"/>
                </a:solidFill>
                <a:latin typeface="宋体" pitchFamily="2" charset="-122"/>
              </a:rPr>
              <a:t>-</a:t>
            </a:r>
            <a:r>
              <a:rPr lang="en-US" altLang="zh-CN" sz="2000" b="1">
                <a:solidFill>
                  <a:schemeClr val="bg2"/>
                </a:solidFill>
              </a:rPr>
              <a:t>0=0.13</a:t>
            </a:r>
          </a:p>
        </p:txBody>
      </p:sp>
      <p:graphicFrame>
        <p:nvGraphicFramePr>
          <p:cNvPr id="152591" name="Object 15"/>
          <p:cNvGraphicFramePr>
            <a:graphicFrameLocks noChangeAspect="1"/>
          </p:cNvGraphicFramePr>
          <p:nvPr/>
        </p:nvGraphicFramePr>
        <p:xfrm>
          <a:off x="5292725" y="4581525"/>
          <a:ext cx="2362200" cy="736600"/>
        </p:xfrm>
        <a:graphic>
          <a:graphicData uri="http://schemas.openxmlformats.org/presentationml/2006/ole">
            <p:oleObj spid="_x0000_s152591" name="公式" r:id="rId5" imgW="838080" imgH="253800" progId="Equation.3">
              <p:embed/>
            </p:oleObj>
          </a:graphicData>
        </a:graphic>
      </p:graphicFrame>
      <p:sp>
        <p:nvSpPr>
          <p:cNvPr id="152592" name="Text Box 16"/>
          <p:cNvSpPr txBox="1">
            <a:spLocks noChangeArrowheads="1"/>
          </p:cNvSpPr>
          <p:nvPr/>
        </p:nvSpPr>
        <p:spPr bwMode="auto">
          <a:xfrm>
            <a:off x="250825" y="5589588"/>
            <a:ext cx="4249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lphaLcParenR" startAt="3"/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</a:t>
            </a:r>
            <a:r>
              <a: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000" b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的基本尺寸：</a:t>
            </a:r>
          </a:p>
        </p:txBody>
      </p:sp>
      <p:graphicFrame>
        <p:nvGraphicFramePr>
          <p:cNvPr id="152595" name="Object 19"/>
          <p:cNvGraphicFramePr>
            <a:graphicFrameLocks noChangeAspect="1"/>
          </p:cNvGraphicFramePr>
          <p:nvPr/>
        </p:nvGraphicFramePr>
        <p:xfrm>
          <a:off x="3671888" y="5602288"/>
          <a:ext cx="3455987" cy="504825"/>
        </p:xfrm>
        <a:graphic>
          <a:graphicData uri="http://schemas.openxmlformats.org/presentationml/2006/ole">
            <p:oleObj spid="_x0000_s152595" name="公式" r:id="rId6" imgW="1638000" imgH="253800" progId="Equation.3">
              <p:embed/>
            </p:oleObj>
          </a:graphicData>
        </a:graphic>
      </p:graphicFrame>
      <p:grpSp>
        <p:nvGrpSpPr>
          <p:cNvPr id="152598" name="Group 22"/>
          <p:cNvGrpSpPr>
            <a:grpSpLocks/>
          </p:cNvGrpSpPr>
          <p:nvPr/>
        </p:nvGrpSpPr>
        <p:grpSpPr bwMode="auto">
          <a:xfrm>
            <a:off x="971550" y="6237288"/>
            <a:ext cx="5832475" cy="425450"/>
            <a:chOff x="204" y="3929"/>
            <a:chExt cx="3674" cy="268"/>
          </a:xfrm>
        </p:grpSpPr>
        <p:sp>
          <p:nvSpPr>
            <p:cNvPr id="152596" name="Text Box 20"/>
            <p:cNvSpPr txBox="1">
              <a:spLocks noChangeArrowheads="1"/>
            </p:cNvSpPr>
            <p:nvPr/>
          </p:nvSpPr>
          <p:spPr bwMode="auto">
            <a:xfrm>
              <a:off x="204" y="3929"/>
              <a:ext cx="3674" cy="26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bg2"/>
                  </a:solidFill>
                  <a:latin typeface="Times New Roman" pitchFamily="18" charset="0"/>
                </a:rPr>
                <a:t>A</a:t>
              </a:r>
              <a:r>
                <a:rPr lang="en-US" altLang="zh-CN" sz="2000" b="1" i="1" baseline="-25000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r>
                <a:rPr lang="zh-CN" altLang="en-US" sz="2000" b="1">
                  <a:solidFill>
                    <a:schemeClr val="bg2"/>
                  </a:solidFill>
                </a:rPr>
                <a:t>为减环， </a:t>
              </a:r>
              <a:r>
                <a:rPr lang="en-US" altLang="zh-CN" sz="2000" b="1" i="1">
                  <a:solidFill>
                    <a:schemeClr val="bg2"/>
                  </a:solidFill>
                  <a:latin typeface="Times New Roman" pitchFamily="18" charset="0"/>
                </a:rPr>
                <a:t>A</a:t>
              </a:r>
              <a:r>
                <a:rPr lang="en-US" altLang="zh-CN" sz="2000" b="1" i="1" baseline="-25000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r>
                <a:rPr lang="en-US" altLang="zh-CN" sz="2000" b="1">
                  <a:solidFill>
                    <a:schemeClr val="bg2"/>
                  </a:solidFill>
                  <a:latin typeface="宋体" pitchFamily="2" charset="-122"/>
                </a:rPr>
                <a:t>↙    </a:t>
              </a:r>
              <a:r>
                <a:rPr lang="en-US" altLang="zh-CN" sz="2000" b="1" i="1">
                  <a:solidFill>
                    <a:schemeClr val="bg2"/>
                  </a:solidFill>
                  <a:latin typeface="Times New Roman" pitchFamily="18" charset="0"/>
                </a:rPr>
                <a:t>A</a:t>
              </a:r>
              <a:r>
                <a:rPr lang="en-US" altLang="zh-CN" sz="2000" b="1" i="1" baseline="-25000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r>
                <a:rPr lang="en-US" altLang="zh-CN" sz="2000" b="1" baseline="-25000">
                  <a:solidFill>
                    <a:schemeClr val="bg2"/>
                  </a:solidFill>
                  <a:latin typeface="宋体" pitchFamily="2" charset="-122"/>
                </a:rPr>
                <a:t> </a:t>
              </a:r>
              <a:r>
                <a:rPr lang="en-US" altLang="zh-CN" sz="2000" b="1">
                  <a:solidFill>
                    <a:schemeClr val="bg2"/>
                  </a:solidFill>
                  <a:latin typeface="宋体" pitchFamily="2" charset="-122"/>
                </a:rPr>
                <a:t>↗</a:t>
              </a:r>
              <a:r>
                <a:rPr lang="en-US" altLang="zh-CN" sz="2000" b="1" baseline="-25000">
                  <a:solidFill>
                    <a:schemeClr val="bg2"/>
                  </a:solidFill>
                  <a:latin typeface="宋体" pitchFamily="2" charset="-122"/>
                </a:rPr>
                <a:t> </a:t>
              </a:r>
              <a:r>
                <a:rPr lang="zh-CN" altLang="en-US" sz="2000" b="1">
                  <a:solidFill>
                    <a:schemeClr val="bg2"/>
                  </a:solidFill>
                  <a:latin typeface="宋体" pitchFamily="2" charset="-122"/>
                </a:rPr>
                <a:t>，故只有增大</a:t>
              </a:r>
              <a:r>
                <a:rPr lang="en-US" altLang="zh-CN" sz="2000" b="1" i="1">
                  <a:solidFill>
                    <a:schemeClr val="bg2"/>
                  </a:solidFill>
                  <a:latin typeface="Times New Roman" pitchFamily="18" charset="0"/>
                </a:rPr>
                <a:t>A</a:t>
              </a:r>
              <a:r>
                <a:rPr lang="en-US" altLang="zh-CN" sz="2000" b="1" i="1" baseline="-25000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r>
                <a:rPr lang="zh-CN" altLang="en-US" sz="2000" b="1">
                  <a:solidFill>
                    <a:schemeClr val="bg2"/>
                  </a:solidFill>
                  <a:latin typeface="宋体" pitchFamily="2" charset="-122"/>
                </a:rPr>
                <a:t>的尺寸</a:t>
              </a:r>
            </a:p>
          </p:txBody>
        </p:sp>
        <p:sp>
          <p:nvSpPr>
            <p:cNvPr id="152597" name="AutoShape 21"/>
            <p:cNvSpPr>
              <a:spLocks noChangeArrowheads="1"/>
            </p:cNvSpPr>
            <p:nvPr/>
          </p:nvSpPr>
          <p:spPr bwMode="auto">
            <a:xfrm>
              <a:off x="1474" y="4020"/>
              <a:ext cx="227" cy="90"/>
            </a:xfrm>
            <a:prstGeom prst="rightArrow">
              <a:avLst>
                <a:gd name="adj1" fmla="val 50000"/>
                <a:gd name="adj2" fmla="val 63056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2603" name="Group 27"/>
          <p:cNvGrpSpPr>
            <a:grpSpLocks/>
          </p:cNvGrpSpPr>
          <p:nvPr/>
        </p:nvGrpSpPr>
        <p:grpSpPr bwMode="auto">
          <a:xfrm>
            <a:off x="250825" y="1773238"/>
            <a:ext cx="4322763" cy="701675"/>
            <a:chOff x="158" y="1117"/>
            <a:chExt cx="2723" cy="442"/>
          </a:xfrm>
        </p:grpSpPr>
        <p:sp>
          <p:nvSpPr>
            <p:cNvPr id="152583" name="Text Box 7"/>
            <p:cNvSpPr txBox="1">
              <a:spLocks noChangeArrowheads="1"/>
            </p:cNvSpPr>
            <p:nvPr/>
          </p:nvSpPr>
          <p:spPr bwMode="auto">
            <a:xfrm>
              <a:off x="158" y="1117"/>
              <a:ext cx="267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如图</a:t>
              </a:r>
              <a:r>
                <a:rPr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:</a:t>
              </a:r>
              <a:r>
                <a:rPr lang="zh-CN" altLang="en-US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要求间隙为</a:t>
              </a:r>
              <a:r>
                <a:rPr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:0.1~0.2              </a:t>
              </a:r>
              <a:r>
                <a:rPr lang="en-US" altLang="zh-CN" sz="2000" b="1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000" b="1" baseline="-25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=50</a:t>
              </a:r>
              <a:r>
                <a:rPr lang="zh-CN" altLang="en-US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，</a:t>
              </a:r>
              <a:r>
                <a:rPr lang="en-US" altLang="zh-CN" sz="2000" b="1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000" b="1" baseline="-25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r>
                <a:rPr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=45</a:t>
              </a:r>
              <a:r>
                <a:rPr lang="zh-CN" altLang="en-US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，</a:t>
              </a:r>
              <a:r>
                <a:rPr lang="en-US" altLang="zh-CN" sz="2000" b="1" i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r>
                <a:rPr lang="en-US" altLang="zh-CN" sz="2000" b="1" baseline="-25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  <a:r>
                <a:rPr lang="en-US" altLang="zh-CN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=5mm</a:t>
              </a:r>
              <a:r>
                <a:rPr lang="zh-CN" altLang="en-US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。</a:t>
              </a:r>
            </a:p>
          </p:txBody>
        </p:sp>
        <p:graphicFrame>
          <p:nvGraphicFramePr>
            <p:cNvPr id="152601" name="Object 25"/>
            <p:cNvGraphicFramePr>
              <a:graphicFrameLocks noChangeAspect="1"/>
            </p:cNvGraphicFramePr>
            <p:nvPr/>
          </p:nvGraphicFramePr>
          <p:xfrm>
            <a:off x="1927" y="1117"/>
            <a:ext cx="954" cy="272"/>
          </p:xfrm>
          <a:graphic>
            <a:graphicData uri="http://schemas.openxmlformats.org/presentationml/2006/ole">
              <p:oleObj spid="_x0000_s152601" name="公式" r:id="rId7" imgW="787320" imgH="25380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4" grpId="0"/>
      <p:bldP spid="152587" grpId="0"/>
      <p:bldP spid="152588" grpId="0" animBg="1"/>
      <p:bldP spid="15259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1497-070A-4D6F-8ACB-844DB8CDEA52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 algn="l">
              <a:buFontTx/>
              <a:buAutoNum type="circleNumDbPlain" startAt="2"/>
            </a:pPr>
            <a:r>
              <a:rPr lang="zh-CN" altLang="en-US" sz="3200"/>
              <a:t>修配环是减环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50825" y="1341438"/>
            <a:ext cx="4249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lphaLcParenR" startAt="3"/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</a:t>
            </a:r>
            <a:r>
              <a: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000" b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的基本尺寸：</a:t>
            </a: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468313" y="1844675"/>
            <a:ext cx="2087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从上偏差来看：</a:t>
            </a:r>
          </a:p>
        </p:txBody>
      </p:sp>
      <p:graphicFrame>
        <p:nvGraphicFramePr>
          <p:cNvPr id="157707" name="Object 11"/>
          <p:cNvGraphicFramePr>
            <a:graphicFrameLocks noChangeAspect="1"/>
          </p:cNvGraphicFramePr>
          <p:nvPr/>
        </p:nvGraphicFramePr>
        <p:xfrm>
          <a:off x="2555875" y="1844675"/>
          <a:ext cx="5549900" cy="533400"/>
        </p:xfrm>
        <a:graphic>
          <a:graphicData uri="http://schemas.openxmlformats.org/presentationml/2006/ole">
            <p:oleObj spid="_x0000_s157707" name="公式" r:id="rId3" imgW="2603160" imgH="304560" progId="Equation.3">
              <p:embed/>
            </p:oleObj>
          </a:graphicData>
        </a:graphic>
      </p:graphicFrame>
      <p:graphicFrame>
        <p:nvGraphicFramePr>
          <p:cNvPr id="157710" name="Object 14"/>
          <p:cNvGraphicFramePr>
            <a:graphicFrameLocks noChangeAspect="1"/>
          </p:cNvGraphicFramePr>
          <p:nvPr/>
        </p:nvGraphicFramePr>
        <p:xfrm>
          <a:off x="2555875" y="2492375"/>
          <a:ext cx="5414963" cy="533400"/>
        </p:xfrm>
        <a:graphic>
          <a:graphicData uri="http://schemas.openxmlformats.org/presentationml/2006/ole">
            <p:oleObj spid="_x0000_s157710" name="公式" r:id="rId4" imgW="2539800" imgH="304560" progId="Equation.3">
              <p:embed/>
            </p:oleObj>
          </a:graphicData>
        </a:graphic>
      </p:graphicFrame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468313" y="2565400"/>
            <a:ext cx="2087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从下偏差来看：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539750" y="3141663"/>
            <a:ext cx="1439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取大值：</a:t>
            </a:r>
          </a:p>
        </p:txBody>
      </p:sp>
      <p:graphicFrame>
        <p:nvGraphicFramePr>
          <p:cNvPr id="157718" name="Object 22"/>
          <p:cNvGraphicFramePr>
            <a:graphicFrameLocks noChangeAspect="1"/>
          </p:cNvGraphicFramePr>
          <p:nvPr/>
        </p:nvGraphicFramePr>
        <p:xfrm>
          <a:off x="1835150" y="3141663"/>
          <a:ext cx="5761038" cy="503237"/>
        </p:xfrm>
        <a:graphic>
          <a:graphicData uri="http://schemas.openxmlformats.org/presentationml/2006/ole">
            <p:oleObj spid="_x0000_s157718" name="公式" r:id="rId5" imgW="2666880" imgH="253800" progId="Equation.3">
              <p:embed/>
            </p:oleObj>
          </a:graphicData>
        </a:graphic>
      </p:graphicFrame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395288" y="3789363"/>
            <a:ext cx="4897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用加大的修配环尺寸求出新的封闭环尺寸</a:t>
            </a: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</p:txBody>
      </p:sp>
      <p:graphicFrame>
        <p:nvGraphicFramePr>
          <p:cNvPr id="157722" name="Object 26"/>
          <p:cNvGraphicFramePr>
            <a:graphicFrameLocks noChangeAspect="1"/>
          </p:cNvGraphicFramePr>
          <p:nvPr/>
        </p:nvGraphicFramePr>
        <p:xfrm>
          <a:off x="6227763" y="4508500"/>
          <a:ext cx="2093912" cy="592138"/>
        </p:xfrm>
        <a:graphic>
          <a:graphicData uri="http://schemas.openxmlformats.org/presentationml/2006/ole">
            <p:oleObj spid="_x0000_s157722" name="公式" r:id="rId6" imgW="711000" imgH="253800" progId="Equation.3">
              <p:embed/>
            </p:oleObj>
          </a:graphicData>
        </a:graphic>
      </p:graphicFrame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539750" y="5445125"/>
            <a:ext cx="1152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修配量</a:t>
            </a: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</p:txBody>
      </p:sp>
      <p:graphicFrame>
        <p:nvGraphicFramePr>
          <p:cNvPr id="157726" name="Object 30"/>
          <p:cNvGraphicFramePr>
            <a:graphicFrameLocks noChangeAspect="1"/>
          </p:cNvGraphicFramePr>
          <p:nvPr/>
        </p:nvGraphicFramePr>
        <p:xfrm>
          <a:off x="2124075" y="5516563"/>
          <a:ext cx="6365875" cy="503237"/>
        </p:xfrm>
        <a:graphic>
          <a:graphicData uri="http://schemas.openxmlformats.org/presentationml/2006/ole">
            <p:oleObj spid="_x0000_s157726" name="公式" r:id="rId7" imgW="3047760" imgH="253800" progId="Equation.3">
              <p:embed/>
            </p:oleObj>
          </a:graphicData>
        </a:graphic>
      </p:graphicFrame>
      <p:graphicFrame>
        <p:nvGraphicFramePr>
          <p:cNvPr id="157729" name="Object 33"/>
          <p:cNvGraphicFramePr>
            <a:graphicFrameLocks noChangeAspect="1"/>
          </p:cNvGraphicFramePr>
          <p:nvPr/>
        </p:nvGraphicFramePr>
        <p:xfrm>
          <a:off x="2195513" y="6165850"/>
          <a:ext cx="4933950" cy="503238"/>
        </p:xfrm>
        <a:graphic>
          <a:graphicData uri="http://schemas.openxmlformats.org/presentationml/2006/ole">
            <p:oleObj spid="_x0000_s157729" name="公式" r:id="rId8" imgW="2361960" imgH="253800" progId="Equation.3">
              <p:embed/>
            </p:oleObj>
          </a:graphicData>
        </a:graphic>
      </p:graphicFrame>
      <p:graphicFrame>
        <p:nvGraphicFramePr>
          <p:cNvPr id="157732" name="Object 36"/>
          <p:cNvGraphicFramePr>
            <a:graphicFrameLocks noChangeAspect="1"/>
          </p:cNvGraphicFramePr>
          <p:nvPr/>
        </p:nvGraphicFramePr>
        <p:xfrm>
          <a:off x="1258888" y="4292600"/>
          <a:ext cx="4751387" cy="1106488"/>
        </p:xfrm>
        <a:graphic>
          <a:graphicData uri="http://schemas.openxmlformats.org/presentationml/2006/ole">
            <p:oleObj spid="_x0000_s157732" name="公式" r:id="rId9" imgW="2209680" imgH="58392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9" grpId="0"/>
      <p:bldP spid="1577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C0D94-44F8-4348-B2D8-FAE3B2086494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823912"/>
          </a:xfrm>
        </p:spPr>
        <p:txBody>
          <a:bodyPr/>
          <a:lstStyle/>
          <a:p>
            <a:pPr marL="715963" indent="-715963" algn="l">
              <a:buFontTx/>
              <a:buAutoNum type="ea1JpnChsDbPeriod" startAt="4"/>
            </a:pPr>
            <a:r>
              <a:rPr lang="zh-CN" altLang="en-US" sz="3600"/>
              <a:t>调整法</a:t>
            </a:r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501650" y="1412875"/>
            <a:ext cx="8642350" cy="2128838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   </a:t>
            </a:r>
            <a:r>
              <a:rPr lang="zh-CN" altLang="en-US" b="1">
                <a:solidFill>
                  <a:schemeClr val="bg2"/>
                </a:solidFill>
              </a:rPr>
              <a:t>修配法一般是在现场进行修配，使得它的应用受到一定条件的限制。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      在大批大量生产的情况下，选择或增添一个与装配精度要求有关的零件作为调整零件，装配时，调节零件的相对位置或选用尺寸合适的调整件，以达到要求的装配精度。</a:t>
            </a:r>
          </a:p>
        </p:txBody>
      </p:sp>
      <p:sp>
        <p:nvSpPr>
          <p:cNvPr id="235526" name="Text Box 6"/>
          <p:cNvSpPr txBox="1">
            <a:spLocks noChangeArrowheads="1"/>
          </p:cNvSpPr>
          <p:nvPr/>
        </p:nvSpPr>
        <p:spPr bwMode="auto">
          <a:xfrm>
            <a:off x="501650" y="3789363"/>
            <a:ext cx="8642350" cy="1033462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     </a:t>
            </a:r>
            <a:r>
              <a:rPr lang="zh-CN" altLang="en-US" b="1">
                <a:solidFill>
                  <a:schemeClr val="bg2"/>
                </a:solidFill>
              </a:rPr>
              <a:t>调整装配法的基本方式：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      可变调整法、固定调整法、误差抵消调整法等。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E6A82-2EC6-4781-80F9-4E9EC18E5375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823912"/>
          </a:xfrm>
        </p:spPr>
        <p:txBody>
          <a:bodyPr/>
          <a:lstStyle/>
          <a:p>
            <a:pPr marL="715963" indent="-715963" algn="l">
              <a:buFontTx/>
              <a:buAutoNum type="ea1JpnChsDbPeriod" startAt="4"/>
            </a:pPr>
            <a:r>
              <a:rPr lang="zh-CN" altLang="en-US" sz="3600"/>
              <a:t>调整法</a:t>
            </a:r>
          </a:p>
        </p:txBody>
      </p:sp>
      <p:sp>
        <p:nvSpPr>
          <p:cNvPr id="237571" name="Text Box 3"/>
          <p:cNvSpPr txBox="1">
            <a:spLocks noChangeArrowheads="1"/>
          </p:cNvSpPr>
          <p:nvPr/>
        </p:nvSpPr>
        <p:spPr bwMode="auto">
          <a:xfrm>
            <a:off x="468313" y="1557338"/>
            <a:ext cx="4105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、可变调整法：</a:t>
            </a:r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323850" y="2492375"/>
            <a:ext cx="4032250" cy="2676525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</a:rPr>
              <a:t>      </a:t>
            </a:r>
            <a:r>
              <a:rPr lang="zh-CN" altLang="en-US" b="1" dirty="0">
                <a:solidFill>
                  <a:schemeClr val="bg2"/>
                </a:solidFill>
              </a:rPr>
              <a:t>可变调整法又</a:t>
            </a:r>
            <a:r>
              <a:rPr lang="zh-CN" altLang="en-US" b="1" dirty="0" smtClean="0">
                <a:solidFill>
                  <a:schemeClr val="bg2"/>
                </a:solidFill>
              </a:rPr>
              <a:t>称“动调整法”，</a:t>
            </a:r>
            <a:r>
              <a:rPr lang="zh-CN" altLang="en-US" b="1" dirty="0">
                <a:solidFill>
                  <a:schemeClr val="bg2"/>
                </a:solidFill>
              </a:rPr>
              <a:t>通过改变调整件的位置（移动、旋转或移动旋转同时进行）来达到装配精度。常用螺钉、凸轮、楔块等，如自行车的轴挡、车床横向进给导轨中的镶条等。</a:t>
            </a:r>
          </a:p>
        </p:txBody>
      </p:sp>
      <p:pic>
        <p:nvPicPr>
          <p:cNvPr id="23757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700213"/>
            <a:ext cx="4103688" cy="396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7576" name="Text Box 8"/>
          <p:cNvSpPr txBox="1">
            <a:spLocks noChangeArrowheads="1"/>
          </p:cNvSpPr>
          <p:nvPr/>
        </p:nvSpPr>
        <p:spPr bwMode="auto">
          <a:xfrm>
            <a:off x="5724525" y="5876925"/>
            <a:ext cx="1871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/>
              <a:t>轴承间隙的调整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 animBg="1"/>
      <p:bldP spid="23757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625B4-3D54-4135-BE93-A45820DDF9FD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823912"/>
          </a:xfrm>
        </p:spPr>
        <p:txBody>
          <a:bodyPr/>
          <a:lstStyle/>
          <a:p>
            <a:pPr marL="715963" indent="-715963" algn="l">
              <a:buFontTx/>
              <a:buAutoNum type="ea1JpnChsDbPeriod" startAt="4"/>
            </a:pPr>
            <a:r>
              <a:rPr lang="zh-CN" altLang="en-US" sz="3600"/>
              <a:t>调整法</a:t>
            </a: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468313" y="1557338"/>
            <a:ext cx="4105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、固定调整法：</a:t>
            </a:r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323850" y="2205038"/>
            <a:ext cx="4464050" cy="4502150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      </a:t>
            </a:r>
            <a:r>
              <a:rPr lang="zh-CN" altLang="en-US" b="1">
                <a:solidFill>
                  <a:schemeClr val="bg2"/>
                </a:solidFill>
              </a:rPr>
              <a:t>在尺寸链中选定（或加入）一个零件作为调整环。作为调整环的零件是按一定尺寸间隔级别而制成的一组专门零件，根据装配时的需要，选用其中某一级别的零件来做补偿，从而保证所需要的装配精度。通常使用的调整件有轴套、垫圈、垫片等。如：车床主轴齿轮组件间隙的调整，采用垫圈为调整件，以其厚度尺寸</a:t>
            </a:r>
            <a:r>
              <a:rPr lang="en-US" altLang="zh-CN" b="1">
                <a:solidFill>
                  <a:schemeClr val="bg2"/>
                </a:solidFill>
              </a:rPr>
              <a:t>Ak</a:t>
            </a:r>
            <a:r>
              <a:rPr lang="zh-CN" altLang="en-US" b="1">
                <a:solidFill>
                  <a:schemeClr val="bg2"/>
                </a:solidFill>
              </a:rPr>
              <a:t>为调整环。</a:t>
            </a:r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9700" y="1412875"/>
            <a:ext cx="3352800" cy="427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5435600" y="5876925"/>
            <a:ext cx="335124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chemeClr val="bg2"/>
                </a:solidFill>
              </a:rPr>
              <a:t>车床主轴齿轮组件间隙的调整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animBg="1"/>
      <p:bldP spid="2396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8A529-3637-466B-8FB6-1636D920F7C6}" type="slidenum">
              <a:rPr lang="en-US" altLang="zh-CN"/>
              <a:pPr/>
              <a:t>4</a:t>
            </a:fld>
            <a:endParaRPr lang="en-US" altLang="zh-CN"/>
          </a:p>
        </p:txBody>
      </p:sp>
      <p:pic>
        <p:nvPicPr>
          <p:cNvPr id="203778" name="Picture 2" descr="部件装配系统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3994150"/>
            <a:ext cx="4319588" cy="2863850"/>
          </a:xfrm>
          <a:prstGeom prst="rect">
            <a:avLst/>
          </a:prstGeom>
          <a:noFill/>
        </p:spPr>
      </p:pic>
      <p:pic>
        <p:nvPicPr>
          <p:cNvPr id="203779" name="Picture 3" descr="图17套件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1355725"/>
            <a:ext cx="4176713" cy="2520950"/>
          </a:xfrm>
          <a:prstGeom prst="rect">
            <a:avLst/>
          </a:prstGeom>
          <a:noFill/>
        </p:spPr>
      </p:pic>
      <p:pic>
        <p:nvPicPr>
          <p:cNvPr id="203780" name="Picture 4" descr="组件装配系统图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8263" y="1341438"/>
            <a:ext cx="3887787" cy="2643187"/>
          </a:xfrm>
          <a:prstGeom prst="rect">
            <a:avLst/>
          </a:prstGeom>
          <a:noFill/>
        </p:spPr>
      </p:pic>
      <p:pic>
        <p:nvPicPr>
          <p:cNvPr id="203792" name="Picture 16" descr="机器装配系统图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06925" y="4292600"/>
            <a:ext cx="4537075" cy="2189163"/>
          </a:xfrm>
          <a:prstGeom prst="rect">
            <a:avLst/>
          </a:prstGeom>
          <a:noFill/>
        </p:spPr>
      </p:pic>
      <p:sp>
        <p:nvSpPr>
          <p:cNvPr id="203793" name="Rectangle 17"/>
          <p:cNvSpPr>
            <a:spLocks noChangeArrowheads="1"/>
          </p:cNvSpPr>
          <p:nvPr/>
        </p:nvSpPr>
        <p:spPr bwMode="auto">
          <a:xfrm>
            <a:off x="611188" y="260350"/>
            <a:ext cx="8229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第一节 装配工艺规程的制订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87004-FA74-41D5-9931-BA60E35F60C7}" type="slidenum">
              <a:rPr lang="en-US" altLang="zh-CN"/>
              <a:pPr/>
              <a:t>40</a:t>
            </a:fld>
            <a:endParaRPr lang="en-US" altLang="zh-CN" dirty="0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823912"/>
          </a:xfrm>
        </p:spPr>
        <p:txBody>
          <a:bodyPr/>
          <a:lstStyle/>
          <a:p>
            <a:pPr marL="715963" indent="-715963" algn="l">
              <a:buFontTx/>
              <a:buAutoNum type="ea1JpnChsDbPeriod" startAt="4"/>
            </a:pPr>
            <a:r>
              <a:rPr lang="zh-CN" altLang="en-US" sz="3600"/>
              <a:t>调整法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468313" y="1557338"/>
            <a:ext cx="4105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 </a:t>
            </a:r>
            <a:r>
              <a:rPr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、误差抵消调整法：</a:t>
            </a: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323850" y="2349500"/>
            <a:ext cx="8642350" cy="2492990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</a:rPr>
              <a:t>      </a:t>
            </a:r>
            <a:r>
              <a:rPr lang="zh-CN" altLang="en-US" b="1" dirty="0">
                <a:solidFill>
                  <a:schemeClr val="bg2"/>
                </a:solidFill>
              </a:rPr>
              <a:t>又</a:t>
            </a:r>
            <a:r>
              <a:rPr lang="zh-CN" altLang="en-US" b="1" dirty="0" smtClean="0">
                <a:solidFill>
                  <a:schemeClr val="bg2"/>
                </a:solidFill>
              </a:rPr>
              <a:t>称“定向</a:t>
            </a:r>
            <a:r>
              <a:rPr lang="zh-CN" altLang="en-US" b="1" dirty="0">
                <a:solidFill>
                  <a:schemeClr val="bg2"/>
                </a:solidFill>
              </a:rPr>
              <a:t>或角度选配</a:t>
            </a:r>
            <a:r>
              <a:rPr lang="zh-CN" altLang="en-US" b="1" dirty="0" smtClean="0">
                <a:solidFill>
                  <a:schemeClr val="bg2"/>
                </a:solidFill>
              </a:rPr>
              <a:t>法”，各</a:t>
            </a:r>
            <a:r>
              <a:rPr lang="zh-CN" altLang="en-US" b="1" dirty="0">
                <a:solidFill>
                  <a:schemeClr val="bg2"/>
                </a:solidFill>
              </a:rPr>
              <a:t>被组装的零部件都是有误差的，将各相配零件的误差大小和方向进行测量和标记，在组装时调节零、部件间的相互位置和误差的方向，使这些误差可以相互或部分抵消，以达到或提高封闭环的装配精度</a:t>
            </a:r>
            <a:r>
              <a:rPr lang="zh-CN" altLang="en-US" b="1" dirty="0" smtClean="0">
                <a:solidFill>
                  <a:schemeClr val="bg2"/>
                </a:solidFill>
              </a:rPr>
              <a:t>。</a:t>
            </a:r>
            <a:endParaRPr lang="en-US" altLang="zh-CN" b="1" dirty="0" smtClean="0">
              <a:solidFill>
                <a:schemeClr val="bg2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2"/>
                </a:solidFill>
              </a:rPr>
              <a:t>     </a:t>
            </a:r>
            <a:r>
              <a:rPr lang="zh-CN" altLang="en-US" b="1" dirty="0" smtClean="0">
                <a:solidFill>
                  <a:schemeClr val="bg2"/>
                </a:solidFill>
              </a:rPr>
              <a:t>在</a:t>
            </a:r>
            <a:r>
              <a:rPr lang="zh-CN" altLang="en-US" b="1" dirty="0">
                <a:solidFill>
                  <a:schemeClr val="bg2"/>
                </a:solidFill>
              </a:rPr>
              <a:t>机床主轴与轴承的装配中，常采用这种装配法来保证主轴要求的前端径向跳动精度。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6723F-574E-4CAC-8D3D-F53C4EB95BEE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/>
              <a:t>固定调整法计算：</a:t>
            </a:r>
          </a:p>
        </p:txBody>
      </p:sp>
      <p:graphicFrame>
        <p:nvGraphicFramePr>
          <p:cNvPr id="165903" name="Rectangle 15"/>
          <p:cNvGraphicFramePr>
            <a:graphicFrameLocks/>
          </p:cNvGraphicFramePr>
          <p:nvPr>
            <p:ph sz="half" idx="1"/>
          </p:nvPr>
        </p:nvGraphicFramePr>
        <p:xfrm>
          <a:off x="457200" y="2501900"/>
          <a:ext cx="4038600" cy="2692400"/>
        </p:xfrm>
        <a:graphic>
          <a:graphicData uri="http://schemas.openxmlformats.org/presentationml/2006/ole">
            <p:oleObj spid="_x0000_s165903" name="公式" r:id="rId3" imgW="0" imgH="0" progId="Equation.3">
              <p:embed/>
            </p:oleObj>
          </a:graphicData>
        </a:graphic>
      </p:graphicFrame>
      <p:pic>
        <p:nvPicPr>
          <p:cNvPr id="165892" name="Picture 4" descr="调整法事例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6825" y="476250"/>
            <a:ext cx="3802063" cy="5184775"/>
          </a:xfrm>
          <a:prstGeom prst="rect">
            <a:avLst/>
          </a:prstGeom>
          <a:noFill/>
        </p:spPr>
      </p:pic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250825" y="1341438"/>
            <a:ext cx="3241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如图：要求保证轴向间隙：</a:t>
            </a:r>
          </a:p>
        </p:txBody>
      </p:sp>
      <p:graphicFrame>
        <p:nvGraphicFramePr>
          <p:cNvPr id="165895" name="Object 7"/>
          <p:cNvGraphicFramePr>
            <a:graphicFrameLocks noChangeAspect="1"/>
          </p:cNvGraphicFramePr>
          <p:nvPr/>
        </p:nvGraphicFramePr>
        <p:xfrm>
          <a:off x="3203575" y="1268413"/>
          <a:ext cx="1752600" cy="576262"/>
        </p:xfrm>
        <a:graphic>
          <a:graphicData uri="http://schemas.openxmlformats.org/presentationml/2006/ole">
            <p:oleObj spid="_x0000_s165895" name="公式" r:id="rId5" imgW="711000" imgH="253800" progId="Equation.3">
              <p:embed/>
            </p:oleObj>
          </a:graphicData>
        </a:graphic>
      </p:graphicFrame>
      <p:sp>
        <p:nvSpPr>
          <p:cNvPr id="165897" name="Text Box 9"/>
          <p:cNvSpPr txBox="1">
            <a:spLocks noChangeArrowheads="1"/>
          </p:cNvSpPr>
          <p:nvPr/>
        </p:nvSpPr>
        <p:spPr bwMode="auto">
          <a:xfrm>
            <a:off x="250825" y="1916113"/>
            <a:ext cx="4033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000" b="1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=115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000" b="1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=8.5, </a:t>
            </a:r>
            <a:r>
              <a: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000" b="1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=95, </a:t>
            </a:r>
            <a:r>
              <a: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000" b="1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=2.5</a:t>
            </a:r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250825" y="2420938"/>
            <a:ext cx="3744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000" b="1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为调整环，其基本尺寸为：</a:t>
            </a:r>
          </a:p>
        </p:txBody>
      </p:sp>
      <p:graphicFrame>
        <p:nvGraphicFramePr>
          <p:cNvPr id="165900" name="Object 12"/>
          <p:cNvGraphicFramePr>
            <a:graphicFrameLocks noChangeAspect="1"/>
          </p:cNvGraphicFramePr>
          <p:nvPr/>
        </p:nvGraphicFramePr>
        <p:xfrm>
          <a:off x="179388" y="2924175"/>
          <a:ext cx="4351337" cy="374650"/>
        </p:xfrm>
        <a:graphic>
          <a:graphicData uri="http://schemas.openxmlformats.org/presentationml/2006/ole">
            <p:oleObj spid="_x0000_s165900" name="公式" r:id="rId6" imgW="2336760" imgH="215640" progId="Equation.3">
              <p:embed/>
            </p:oleObj>
          </a:graphicData>
        </a:graphic>
      </p:graphicFrame>
      <p:sp>
        <p:nvSpPr>
          <p:cNvPr id="165902" name="Text Box 14"/>
          <p:cNvSpPr txBox="1">
            <a:spLocks noChangeArrowheads="1"/>
          </p:cNvSpPr>
          <p:nvPr/>
        </p:nvSpPr>
        <p:spPr bwMode="auto">
          <a:xfrm>
            <a:off x="179388" y="3357563"/>
            <a:ext cx="3529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按经济精度分配公差：</a:t>
            </a:r>
          </a:p>
        </p:txBody>
      </p:sp>
      <p:graphicFrame>
        <p:nvGraphicFramePr>
          <p:cNvPr id="165905" name="Object 17"/>
          <p:cNvGraphicFramePr>
            <a:graphicFrameLocks noChangeAspect="1"/>
          </p:cNvGraphicFramePr>
          <p:nvPr>
            <p:ph sz="half" idx="2"/>
          </p:nvPr>
        </p:nvGraphicFramePr>
        <p:xfrm>
          <a:off x="250825" y="3789363"/>
          <a:ext cx="3889375" cy="1012825"/>
        </p:xfrm>
        <a:graphic>
          <a:graphicData uri="http://schemas.openxmlformats.org/presentationml/2006/ole">
            <p:oleObj spid="_x0000_s165905" name="公式" r:id="rId7" imgW="1714320" imgH="507960" progId="Equation.3">
              <p:embed/>
            </p:oleObj>
          </a:graphicData>
        </a:graphic>
      </p:graphicFrame>
      <p:sp>
        <p:nvSpPr>
          <p:cNvPr id="165907" name="Text Box 19"/>
          <p:cNvSpPr txBox="1">
            <a:spLocks noChangeArrowheads="1"/>
          </p:cNvSpPr>
          <p:nvPr/>
        </p:nvSpPr>
        <p:spPr bwMode="auto">
          <a:xfrm>
            <a:off x="250825" y="4941888"/>
            <a:ext cx="2449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对于调整环取：</a:t>
            </a:r>
          </a:p>
        </p:txBody>
      </p:sp>
      <p:graphicFrame>
        <p:nvGraphicFramePr>
          <p:cNvPr id="165908" name="Object 20"/>
          <p:cNvGraphicFramePr>
            <a:graphicFrameLocks noChangeAspect="1"/>
          </p:cNvGraphicFramePr>
          <p:nvPr/>
        </p:nvGraphicFramePr>
        <p:xfrm>
          <a:off x="2124075" y="4868863"/>
          <a:ext cx="2184400" cy="657225"/>
        </p:xfrm>
        <a:graphic>
          <a:graphicData uri="http://schemas.openxmlformats.org/presentationml/2006/ole">
            <p:oleObj spid="_x0000_s165908" name="公式" r:id="rId8" imgW="736560" imgH="253800" progId="Equation.3">
              <p:embed/>
            </p:oleObj>
          </a:graphicData>
        </a:graphic>
      </p:graphicFrame>
      <p:sp>
        <p:nvSpPr>
          <p:cNvPr id="165910" name="Text Box 22"/>
          <p:cNvSpPr txBox="1">
            <a:spLocks noChangeArrowheads="1"/>
          </p:cNvSpPr>
          <p:nvPr/>
        </p:nvSpPr>
        <p:spPr bwMode="auto">
          <a:xfrm>
            <a:off x="250825" y="5373688"/>
            <a:ext cx="208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按极值法求出：</a:t>
            </a:r>
          </a:p>
        </p:txBody>
      </p:sp>
      <p:graphicFrame>
        <p:nvGraphicFramePr>
          <p:cNvPr id="165913" name="Object 25"/>
          <p:cNvGraphicFramePr>
            <a:graphicFrameLocks noChangeAspect="1"/>
          </p:cNvGraphicFramePr>
          <p:nvPr/>
        </p:nvGraphicFramePr>
        <p:xfrm>
          <a:off x="6516688" y="6092825"/>
          <a:ext cx="1860550" cy="647700"/>
        </p:xfrm>
        <a:graphic>
          <a:graphicData uri="http://schemas.openxmlformats.org/presentationml/2006/ole">
            <p:oleObj spid="_x0000_s165913" name="公式" r:id="rId9" imgW="660240" imgH="253800" progId="Equation.3">
              <p:embed/>
            </p:oleObj>
          </a:graphicData>
        </a:graphic>
      </p:graphicFrame>
      <p:graphicFrame>
        <p:nvGraphicFramePr>
          <p:cNvPr id="165916" name="Object 28"/>
          <p:cNvGraphicFramePr>
            <a:graphicFrameLocks noChangeAspect="1"/>
          </p:cNvGraphicFramePr>
          <p:nvPr/>
        </p:nvGraphicFramePr>
        <p:xfrm>
          <a:off x="900113" y="5864225"/>
          <a:ext cx="5184775" cy="993775"/>
        </p:xfrm>
        <a:graphic>
          <a:graphicData uri="http://schemas.openxmlformats.org/presentationml/2006/ole">
            <p:oleObj spid="_x0000_s165916" name="公式" r:id="rId10" imgW="3340080" imgH="58392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2" grpId="0"/>
      <p:bldP spid="165907" grpId="0"/>
      <p:bldP spid="1659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31AFC-0B46-4349-8845-743433D8E865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/>
              <a:t>固定调整法计算：</a:t>
            </a:r>
          </a:p>
        </p:txBody>
      </p:sp>
      <p:graphicFrame>
        <p:nvGraphicFramePr>
          <p:cNvPr id="177156" name="Object 4"/>
          <p:cNvGraphicFramePr>
            <a:graphicFrameLocks noChangeAspect="1"/>
          </p:cNvGraphicFramePr>
          <p:nvPr>
            <p:ph idx="1"/>
          </p:nvPr>
        </p:nvGraphicFramePr>
        <p:xfrm>
          <a:off x="250825" y="1341438"/>
          <a:ext cx="3303588" cy="431800"/>
        </p:xfrm>
        <a:graphic>
          <a:graphicData uri="http://schemas.openxmlformats.org/presentationml/2006/ole">
            <p:oleObj spid="_x0000_s177156" name="公式" r:id="rId4" imgW="1942920" imgH="253800" progId="Equation.3">
              <p:embed/>
            </p:oleObj>
          </a:graphicData>
        </a:graphic>
      </p:graphicFrame>
      <p:graphicFrame>
        <p:nvGraphicFramePr>
          <p:cNvPr id="177160" name="Object 8"/>
          <p:cNvGraphicFramePr>
            <a:graphicFrameLocks noChangeAspect="1"/>
          </p:cNvGraphicFramePr>
          <p:nvPr/>
        </p:nvGraphicFramePr>
        <p:xfrm>
          <a:off x="3995738" y="1341438"/>
          <a:ext cx="4416425" cy="503237"/>
        </p:xfrm>
        <a:graphic>
          <a:graphicData uri="http://schemas.openxmlformats.org/presentationml/2006/ole">
            <p:oleObj spid="_x0000_s177160" name="公式" r:id="rId5" imgW="2044440" imgH="253800" progId="Equation.3">
              <p:embed/>
            </p:oleObj>
          </a:graphicData>
        </a:graphic>
      </p:graphicFrame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250825" y="1989138"/>
            <a:ext cx="86423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如果采用修配法，则实测各组成环尺寸，然后修配</a:t>
            </a:r>
            <a:r>
              <a: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000" b="1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即可。</a:t>
            </a:r>
          </a:p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使用调整法，则要使装配精度满足</a:t>
            </a:r>
            <a:r>
              <a: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2000" b="1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=0.2-0.05=0.15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的要求</a:t>
            </a: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调整环</a:t>
            </a:r>
            <a:r>
              <a: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000" b="1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应分成若干级，针对实际情况装入。</a:t>
            </a:r>
          </a:p>
        </p:txBody>
      </p: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250825" y="3068638"/>
            <a:ext cx="8642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空位尺寸</a:t>
            </a:r>
            <a:r>
              <a: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000" b="1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的变动范围：</a:t>
            </a:r>
            <a:r>
              <a: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TA</a:t>
            </a:r>
            <a:r>
              <a:rPr lang="en-US" altLang="zh-CN" sz="2000" b="1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=TA</a:t>
            </a:r>
            <a:r>
              <a:rPr lang="en-US" altLang="zh-CN" sz="2000" b="1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+TA</a:t>
            </a:r>
            <a:r>
              <a:rPr lang="en-US" altLang="zh-CN" sz="2000" b="1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+TA</a:t>
            </a:r>
            <a:r>
              <a:rPr lang="en-US" altLang="zh-CN" sz="2000" b="1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+TA</a:t>
            </a:r>
            <a:r>
              <a:rPr lang="en-US" altLang="zh-CN" sz="2000" b="1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0.15+0.1+0.1+0.12=0.47</a:t>
            </a:r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250825" y="3500438"/>
            <a:ext cx="4681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补偿能力：</a:t>
            </a:r>
            <a:r>
              <a: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S=TA</a:t>
            </a:r>
            <a:r>
              <a:rPr lang="en-US" altLang="zh-CN" sz="2000" b="1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-TA</a:t>
            </a:r>
            <a:r>
              <a:rPr lang="en-US" altLang="zh-CN" sz="2000" b="1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0.15-0.03=0.12</a:t>
            </a:r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250825" y="3933825"/>
            <a:ext cx="2376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分级级数：</a:t>
            </a:r>
          </a:p>
        </p:txBody>
      </p:sp>
      <p:graphicFrame>
        <p:nvGraphicFramePr>
          <p:cNvPr id="177165" name="Object 13"/>
          <p:cNvGraphicFramePr>
            <a:graphicFrameLocks noChangeAspect="1"/>
          </p:cNvGraphicFramePr>
          <p:nvPr/>
        </p:nvGraphicFramePr>
        <p:xfrm>
          <a:off x="1692275" y="4005263"/>
          <a:ext cx="4056063" cy="663575"/>
        </p:xfrm>
        <a:graphic>
          <a:graphicData uri="http://schemas.openxmlformats.org/presentationml/2006/ole">
            <p:oleObj spid="_x0000_s177165" name="公式" r:id="rId6" imgW="2260440" imgH="444240" progId="Equation.3">
              <p:embed/>
            </p:oleObj>
          </a:graphicData>
        </a:graphic>
      </p:graphicFrame>
      <p:sp>
        <p:nvSpPr>
          <p:cNvPr id="177167" name="Text Box 15"/>
          <p:cNvSpPr txBox="1">
            <a:spLocks noChangeArrowheads="1"/>
          </p:cNvSpPr>
          <p:nvPr/>
        </p:nvSpPr>
        <p:spPr bwMode="auto">
          <a:xfrm>
            <a:off x="6227763" y="4076700"/>
            <a:ext cx="244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取：</a:t>
            </a:r>
            <a:r>
              <a:rPr lang="en-US" altLang="zh-CN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=4</a:t>
            </a:r>
          </a:p>
        </p:txBody>
      </p:sp>
      <p:sp>
        <p:nvSpPr>
          <p:cNvPr id="177168" name="Text Box 16"/>
          <p:cNvSpPr txBox="1">
            <a:spLocks noChangeArrowheads="1"/>
          </p:cNvSpPr>
          <p:nvPr/>
        </p:nvSpPr>
        <p:spPr bwMode="auto">
          <a:xfrm>
            <a:off x="250825" y="4797425"/>
            <a:ext cx="3744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确定各级调整环</a:t>
            </a:r>
            <a:r>
              <a:rPr lang="en-US" altLang="zh-CN" sz="20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2000" b="1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的尺寸：</a:t>
            </a:r>
          </a:p>
        </p:txBody>
      </p:sp>
      <p:graphicFrame>
        <p:nvGraphicFramePr>
          <p:cNvPr id="177169" name="Object 17"/>
          <p:cNvGraphicFramePr>
            <a:graphicFrameLocks noChangeAspect="1"/>
          </p:cNvGraphicFramePr>
          <p:nvPr/>
        </p:nvGraphicFramePr>
        <p:xfrm>
          <a:off x="250825" y="5445125"/>
          <a:ext cx="6096000" cy="879475"/>
        </p:xfrm>
        <a:graphic>
          <a:graphicData uri="http://schemas.openxmlformats.org/presentationml/2006/ole">
            <p:oleObj spid="_x0000_s177169" name="公式" r:id="rId7" imgW="3124080" imgH="457200" progId="Equation.3">
              <p:embed/>
            </p:oleObj>
          </a:graphicData>
        </a:graphic>
      </p:graphicFrame>
      <p:graphicFrame>
        <p:nvGraphicFramePr>
          <p:cNvPr id="177171" name="Object 19"/>
          <p:cNvGraphicFramePr>
            <a:graphicFrameLocks noChangeAspect="1"/>
          </p:cNvGraphicFramePr>
          <p:nvPr/>
        </p:nvGraphicFramePr>
        <p:xfrm>
          <a:off x="6443663" y="4652963"/>
          <a:ext cx="2520950" cy="2016125"/>
        </p:xfrm>
        <a:graphic>
          <a:graphicData uri="http://schemas.openxmlformats.org/presentationml/2006/ole">
            <p:oleObj spid="_x0000_s177171" name="公式" r:id="rId8" imgW="1002960" imgH="104112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1" grpId="0"/>
      <p:bldP spid="177162" grpId="0"/>
      <p:bldP spid="177163" grpId="0"/>
      <p:bldP spid="177164" grpId="0"/>
      <p:bldP spid="177167" grpId="0"/>
      <p:bldP spid="17716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E4FCB-FCE3-44A4-A474-56EB91EFC397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01380" name="Picture 4" descr="总结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23850" y="1628775"/>
            <a:ext cx="8316913" cy="464185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8A97C-053A-427F-961E-E8625D3142B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50825" y="765175"/>
            <a:ext cx="3024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 startAt="2"/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装配系统图示例</a:t>
            </a:r>
          </a:p>
        </p:txBody>
      </p:sp>
      <p:graphicFrame>
        <p:nvGraphicFramePr>
          <p:cNvPr id="12346" name="Group 58"/>
          <p:cNvGraphicFramePr>
            <a:graphicFrameLocks noGrp="1"/>
          </p:cNvGraphicFramePr>
          <p:nvPr>
            <p:ph idx="1"/>
          </p:nvPr>
        </p:nvGraphicFramePr>
        <p:xfrm>
          <a:off x="4572000" y="1412875"/>
          <a:ext cx="2087563" cy="914400"/>
        </p:xfrm>
        <a:graphic>
          <a:graphicData uri="http://schemas.openxmlformats.org/drawingml/2006/table">
            <a:tbl>
              <a:tblPr/>
              <a:tblGrid>
                <a:gridCol w="1065213"/>
                <a:gridCol w="1022350"/>
              </a:tblGrid>
              <a:tr h="4318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名         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编  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件  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42" name="Text Box 54"/>
          <p:cNvSpPr txBox="1">
            <a:spLocks noChangeArrowheads="1"/>
          </p:cNvSpPr>
          <p:nvPr/>
        </p:nvSpPr>
        <p:spPr bwMode="auto">
          <a:xfrm>
            <a:off x="900113" y="1628775"/>
            <a:ext cx="144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装配单元</a:t>
            </a:r>
          </a:p>
        </p:txBody>
      </p:sp>
      <p:grpSp>
        <p:nvGrpSpPr>
          <p:cNvPr id="12345" name="Group 57"/>
          <p:cNvGrpSpPr>
            <a:grpSpLocks/>
          </p:cNvGrpSpPr>
          <p:nvPr/>
        </p:nvGrpSpPr>
        <p:grpSpPr bwMode="auto">
          <a:xfrm>
            <a:off x="2627313" y="1412875"/>
            <a:ext cx="1657350" cy="647700"/>
            <a:chOff x="1927" y="1298"/>
            <a:chExt cx="1044" cy="408"/>
          </a:xfrm>
        </p:grpSpPr>
        <p:sp>
          <p:nvSpPr>
            <p:cNvPr id="12343" name="AutoShape 55"/>
            <p:cNvSpPr>
              <a:spLocks noChangeArrowheads="1"/>
            </p:cNvSpPr>
            <p:nvPr/>
          </p:nvSpPr>
          <p:spPr bwMode="auto">
            <a:xfrm>
              <a:off x="1927" y="1525"/>
              <a:ext cx="1044" cy="181"/>
            </a:xfrm>
            <a:prstGeom prst="rightArrow">
              <a:avLst>
                <a:gd name="adj1" fmla="val 50000"/>
                <a:gd name="adj2" fmla="val 144199"/>
              </a:avLst>
            </a:prstGeom>
            <a:solidFill>
              <a:schemeClr val="accent1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4" name="Text Box 56"/>
            <p:cNvSpPr txBox="1">
              <a:spLocks noChangeArrowheads="1"/>
            </p:cNvSpPr>
            <p:nvPr/>
          </p:nvSpPr>
          <p:spPr bwMode="auto">
            <a:xfrm>
              <a:off x="1973" y="1298"/>
              <a:ext cx="6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表示为</a:t>
              </a:r>
            </a:p>
          </p:txBody>
        </p:sp>
      </p:grpSp>
      <p:pic>
        <p:nvPicPr>
          <p:cNvPr id="12353" name="Picture 65" descr="图4卧式车床装配工艺系统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2457450"/>
            <a:ext cx="6119813" cy="44005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95760-D407-404E-A6A3-61B675F71285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15963" indent="-715963" algn="l">
              <a:buFontTx/>
              <a:buAutoNum type="ea1JpnChsDbPeriod" startAt="2"/>
            </a:pPr>
            <a:r>
              <a:rPr lang="zh-CN" altLang="en-US" sz="3600"/>
              <a:t>机器的装配精度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50825" y="1412875"/>
            <a:ext cx="4968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 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装配精度内容：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23850" y="2349500"/>
            <a:ext cx="433388" cy="2676525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机器的装配精度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476375" y="2492375"/>
            <a:ext cx="1368425" cy="485775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几何精度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476375" y="4292600"/>
            <a:ext cx="1368425" cy="485775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运动精度</a:t>
            </a:r>
          </a:p>
        </p:txBody>
      </p:sp>
      <p:sp>
        <p:nvSpPr>
          <p:cNvPr id="23561" name="AutoShape 9"/>
          <p:cNvSpPr>
            <a:spLocks/>
          </p:cNvSpPr>
          <p:nvPr/>
        </p:nvSpPr>
        <p:spPr bwMode="auto">
          <a:xfrm>
            <a:off x="971550" y="2708275"/>
            <a:ext cx="360363" cy="1800225"/>
          </a:xfrm>
          <a:prstGeom prst="leftBrace">
            <a:avLst>
              <a:gd name="adj1" fmla="val 41630"/>
              <a:gd name="adj2" fmla="val 50000"/>
            </a:avLst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2" name="AutoShape 10"/>
          <p:cNvSpPr>
            <a:spLocks/>
          </p:cNvSpPr>
          <p:nvPr/>
        </p:nvSpPr>
        <p:spPr bwMode="auto">
          <a:xfrm>
            <a:off x="2987675" y="2133600"/>
            <a:ext cx="288925" cy="1225550"/>
          </a:xfrm>
          <a:prstGeom prst="leftBrace">
            <a:avLst>
              <a:gd name="adj1" fmla="val 35348"/>
              <a:gd name="adj2" fmla="val 50000"/>
            </a:avLst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3" name="AutoShape 11"/>
          <p:cNvSpPr>
            <a:spLocks/>
          </p:cNvSpPr>
          <p:nvPr/>
        </p:nvSpPr>
        <p:spPr bwMode="auto">
          <a:xfrm>
            <a:off x="2987675" y="3933825"/>
            <a:ext cx="288925" cy="1223963"/>
          </a:xfrm>
          <a:prstGeom prst="leftBrace">
            <a:avLst>
              <a:gd name="adj1" fmla="val 35302"/>
              <a:gd name="adj2" fmla="val 50000"/>
            </a:avLst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3348038" y="1844675"/>
            <a:ext cx="1368425" cy="485775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尺寸精度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3348038" y="3068638"/>
            <a:ext cx="1944687" cy="485775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相对位置精度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3348038" y="3716338"/>
            <a:ext cx="1368425" cy="485775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回转精度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3348038" y="4941888"/>
            <a:ext cx="1728787" cy="461665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2"/>
                </a:solidFill>
              </a:rPr>
              <a:t>传动精度</a:t>
            </a:r>
            <a:endParaRPr lang="zh-CN" altLang="en-US" b="1" dirty="0">
              <a:solidFill>
                <a:schemeClr val="bg2"/>
              </a:solidFill>
            </a:endParaRPr>
          </a:p>
        </p:txBody>
      </p:sp>
      <p:pic>
        <p:nvPicPr>
          <p:cNvPr id="23568" name="Picture 16" descr="图5卧式车床装配尺寸精度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1750" y="0"/>
            <a:ext cx="4032250" cy="2992438"/>
          </a:xfrm>
          <a:prstGeom prst="rect">
            <a:avLst/>
          </a:prstGeom>
          <a:noFill/>
        </p:spPr>
      </p:pic>
      <p:pic>
        <p:nvPicPr>
          <p:cNvPr id="23570" name="Picture 18" descr="图6单缸发动机相对位置精度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0450" y="3213100"/>
            <a:ext cx="3003550" cy="3644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2" grpId="0" animBg="1"/>
      <p:bldP spid="23563" grpId="0" animBg="1"/>
      <p:bldP spid="23564" grpId="0" animBg="1"/>
      <p:bldP spid="23565" grpId="0" animBg="1"/>
      <p:bldP spid="23566" grpId="0" animBg="1"/>
      <p:bldP spid="235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34182-DFB3-41DD-AEB2-96D23E18A47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15963" indent="-715963" algn="l">
              <a:buFontTx/>
              <a:buAutoNum type="ea1JpnChsDbPeriod" startAt="2"/>
            </a:pPr>
            <a:r>
              <a:rPr lang="zh-CN" altLang="en-US" sz="3600"/>
              <a:t>机器的装配精度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50825" y="1412875"/>
            <a:ext cx="4968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 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零件精度与装配精度的关系：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95288" y="1989138"/>
            <a:ext cx="3598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装配精度与某一个零件有关</a:t>
            </a:r>
          </a:p>
        </p:txBody>
      </p:sp>
      <p:sp>
        <p:nvSpPr>
          <p:cNvPr id="18438" name="AutoShape 6"/>
          <p:cNvSpPr>
            <a:spLocks/>
          </p:cNvSpPr>
          <p:nvPr/>
        </p:nvSpPr>
        <p:spPr bwMode="auto">
          <a:xfrm>
            <a:off x="323850" y="2205038"/>
            <a:ext cx="144463" cy="719137"/>
          </a:xfrm>
          <a:prstGeom prst="leftBrace">
            <a:avLst>
              <a:gd name="adj1" fmla="val 41483"/>
              <a:gd name="adj2" fmla="val 50000"/>
            </a:avLst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rgbClr val="FFFF00"/>
              </a:solidFill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95288" y="2708275"/>
            <a:ext cx="3598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装配精度与几个零件有关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4211638" y="1989138"/>
            <a:ext cx="1512887" cy="485775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  <a:ea typeface="楷体_GB2312" pitchFamily="49" charset="-122"/>
              </a:rPr>
              <a:t>单件自保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3995738" y="2636838"/>
            <a:ext cx="1944687" cy="485775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  <a:ea typeface="楷体_GB2312" pitchFamily="49" charset="-122"/>
              </a:rPr>
              <a:t>装配尺寸链</a:t>
            </a:r>
          </a:p>
        </p:txBody>
      </p:sp>
      <p:pic>
        <p:nvPicPr>
          <p:cNvPr id="18444" name="Picture 12" descr="图16铣床第五项精度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1341438"/>
            <a:ext cx="3132137" cy="1349375"/>
          </a:xfrm>
          <a:prstGeom prst="rect">
            <a:avLst/>
          </a:prstGeom>
          <a:noFill/>
        </p:spPr>
      </p:pic>
      <p:pic>
        <p:nvPicPr>
          <p:cNvPr id="18450" name="Picture 18" descr="图16-1铣床第十二项精度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3213100"/>
            <a:ext cx="7273925" cy="3598863"/>
          </a:xfrm>
          <a:prstGeom prst="rect">
            <a:avLst/>
          </a:prstGeom>
          <a:noFill/>
        </p:spPr>
      </p:pic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3635375" y="2205038"/>
            <a:ext cx="5048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3348038" y="2924175"/>
            <a:ext cx="5048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9DCD-BF2C-496E-B582-C20DEC7EA83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412875"/>
            <a:ext cx="8229600" cy="823913"/>
          </a:xfrm>
        </p:spPr>
        <p:txBody>
          <a:bodyPr/>
          <a:lstStyle/>
          <a:p>
            <a:pPr marL="715963" indent="-715963" algn="l"/>
            <a:r>
              <a:rPr lang="en-US" altLang="zh-CN" sz="2800" dirty="0"/>
              <a:t>3. </a:t>
            </a:r>
            <a:r>
              <a:rPr lang="zh-CN" altLang="en-US" sz="2800" dirty="0"/>
              <a:t>影响装配精度的主要因素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09600" y="2349500"/>
            <a:ext cx="6049963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</a:t>
            </a: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零件的加工精度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自身精度的高低、精度的一致性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09600" y="3621088"/>
            <a:ext cx="5976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</a:t>
            </a: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零件之间的配合精度及接触质量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09600" y="4437063"/>
            <a:ext cx="547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</a:t>
            </a: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力、热、内应力等引起的零件变形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09600" y="5203825"/>
            <a:ext cx="367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4) </a:t>
            </a: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旋转零件的不平衡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BFFB62-A8FA-4AD0-8DFB-6E2A13ED08B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813"/>
            <a:ext cx="5924550" cy="823912"/>
          </a:xfrm>
        </p:spPr>
        <p:txBody>
          <a:bodyPr/>
          <a:lstStyle/>
          <a:p>
            <a:r>
              <a:rPr lang="zh-CN" altLang="en-US" sz="3600"/>
              <a:t>三、 装配工艺规程的制订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23850" y="2276475"/>
            <a:ext cx="4032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、原则：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95288" y="2743200"/>
            <a:ext cx="6553200" cy="140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10000"/>
              </a:spcBef>
            </a:pP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保证产品质量；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满足装配周期的要求；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尽量减少手工劳动量；</a:t>
            </a:r>
          </a:p>
          <a:p>
            <a:pPr marL="342900" indent="-342900">
              <a:spcBef>
                <a:spcPct val="10000"/>
              </a:spcBef>
            </a:pP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4) 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尽量降低装配成本；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50825" y="4183063"/>
            <a:ext cx="4032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、步骤：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68313" y="4614863"/>
            <a:ext cx="3527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 分析产品图纸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68313" y="4975225"/>
            <a:ext cx="3384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）确定生产的组织形式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3924300" y="4437063"/>
            <a:ext cx="1727200" cy="485775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固定式装配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3924300" y="5300663"/>
            <a:ext cx="1727200" cy="485775"/>
          </a:xfrm>
          <a:prstGeom prst="rect">
            <a:avLst/>
          </a:prstGeom>
          <a:solidFill>
            <a:srgbClr val="FFFFCC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移动式装配</a:t>
            </a:r>
          </a:p>
        </p:txBody>
      </p:sp>
      <p:sp>
        <p:nvSpPr>
          <p:cNvPr id="27659" name="AutoShape 11"/>
          <p:cNvSpPr>
            <a:spLocks/>
          </p:cNvSpPr>
          <p:nvPr/>
        </p:nvSpPr>
        <p:spPr bwMode="auto">
          <a:xfrm>
            <a:off x="3492500" y="4691063"/>
            <a:ext cx="287338" cy="936625"/>
          </a:xfrm>
          <a:prstGeom prst="leftBrace">
            <a:avLst>
              <a:gd name="adj1" fmla="val 27164"/>
              <a:gd name="adj2" fmla="val 50000"/>
            </a:avLst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468313" y="5335588"/>
            <a:ext cx="3384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）确定装配顺序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468313" y="5694363"/>
            <a:ext cx="3384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）选择合理的装配方法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468313" y="6127750"/>
            <a:ext cx="3384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）编制装配文件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0" y="1557338"/>
            <a:ext cx="82089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装配工艺规程：用文件的形式将装配的内容、顺序、检验等规定下来，成为指导装配工作和处理装配工作中所发生的问题的依据。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3" grpId="0"/>
      <p:bldP spid="27654" grpId="0"/>
      <p:bldP spid="27655" grpId="0"/>
      <p:bldP spid="27656" grpId="0"/>
      <p:bldP spid="27657" grpId="0" animBg="1"/>
      <p:bldP spid="27658" grpId="0" animBg="1"/>
      <p:bldP spid="27659" grpId="0" animBg="1"/>
      <p:bldP spid="27660" grpId="0"/>
      <p:bldP spid="27662" grpId="0"/>
      <p:bldP spid="27663" grpId="0"/>
    </p:bldLst>
  </p:timing>
</p:sld>
</file>

<file path=ppt/theme/theme1.xml><?xml version="1.0" encoding="utf-8"?>
<a:theme xmlns:a="http://schemas.openxmlformats.org/drawingml/2006/main" name="tyz">
  <a:themeElements>
    <a:clrScheme name="tyz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tyz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yz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z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z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z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z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z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z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z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z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tyz1</Template>
  <TotalTime>5984</TotalTime>
  <Words>3023</Words>
  <Application>Microsoft PowerPoint</Application>
  <PresentationFormat>全屏显示(4:3)</PresentationFormat>
  <Paragraphs>317</Paragraphs>
  <Slides>43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47" baseType="lpstr">
      <vt:lpstr>tyz</vt:lpstr>
      <vt:lpstr>公式</vt:lpstr>
      <vt:lpstr>Equation</vt:lpstr>
      <vt:lpstr>Microsoft Equation 3.0</vt:lpstr>
      <vt:lpstr>第八章 装配工艺规程的制订</vt:lpstr>
      <vt:lpstr>幻灯片 2</vt:lpstr>
      <vt:lpstr>幻灯片 3</vt:lpstr>
      <vt:lpstr>幻灯片 4</vt:lpstr>
      <vt:lpstr>幻灯片 5</vt:lpstr>
      <vt:lpstr>机器的装配精度</vt:lpstr>
      <vt:lpstr>机器的装配精度</vt:lpstr>
      <vt:lpstr>3. 影响装配精度的主要因素</vt:lpstr>
      <vt:lpstr>三、 装配工艺规程的制订</vt:lpstr>
      <vt:lpstr>三、 装配工艺规程的制订</vt:lpstr>
      <vt:lpstr>第二节 装配尺寸链</vt:lpstr>
      <vt:lpstr>第二节 装配尺寸链</vt:lpstr>
      <vt:lpstr>装配尺寸链的建立</vt:lpstr>
      <vt:lpstr>装配尺寸链的建立</vt:lpstr>
      <vt:lpstr>装配尺寸链的建立</vt:lpstr>
      <vt:lpstr>装配尺寸链的建立</vt:lpstr>
      <vt:lpstr>装配尺寸链的建立</vt:lpstr>
      <vt:lpstr>第三节 利用装配尺寸链保证 装配精度的方法</vt:lpstr>
      <vt:lpstr>第三节 利用装配尺寸链保证 装配精度的方法</vt:lpstr>
      <vt:lpstr>举例：</vt:lpstr>
      <vt:lpstr>互换法</vt:lpstr>
      <vt:lpstr>举例：</vt:lpstr>
      <vt:lpstr>分组法：</vt:lpstr>
      <vt:lpstr>分组法：</vt:lpstr>
      <vt:lpstr>分组法：</vt:lpstr>
      <vt:lpstr>分组法：</vt:lpstr>
      <vt:lpstr>分组法：</vt:lpstr>
      <vt:lpstr>分组法：</vt:lpstr>
      <vt:lpstr>修配法：</vt:lpstr>
      <vt:lpstr>修配法：</vt:lpstr>
      <vt:lpstr>修配法：</vt:lpstr>
      <vt:lpstr>修配法：</vt:lpstr>
      <vt:lpstr>修配法：</vt:lpstr>
      <vt:lpstr>修配法：</vt:lpstr>
      <vt:lpstr>修配量的计算：</vt:lpstr>
      <vt:lpstr>修配环是减环</vt:lpstr>
      <vt:lpstr>调整法</vt:lpstr>
      <vt:lpstr>调整法</vt:lpstr>
      <vt:lpstr>调整法</vt:lpstr>
      <vt:lpstr>调整法</vt:lpstr>
      <vt:lpstr>固定调整法计算：</vt:lpstr>
      <vt:lpstr>固定调整法计算：</vt:lpstr>
      <vt:lpstr>幻灯片 43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装配工艺的制订</dc:title>
  <dc:creator>谭豫之</dc:creator>
  <cp:lastModifiedBy>Windows 用户</cp:lastModifiedBy>
  <cp:revision>217</cp:revision>
  <dcterms:created xsi:type="dcterms:W3CDTF">2002-05-13T14:41:11Z</dcterms:created>
  <dcterms:modified xsi:type="dcterms:W3CDTF">2014-05-15T07:08:22Z</dcterms:modified>
</cp:coreProperties>
</file>