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0" r:id="rId2"/>
    <p:sldId id="261" r:id="rId3"/>
    <p:sldId id="850" r:id="rId4"/>
    <p:sldId id="851" r:id="rId5"/>
    <p:sldId id="257" r:id="rId6"/>
    <p:sldId id="882" r:id="rId7"/>
    <p:sldId id="258" r:id="rId8"/>
    <p:sldId id="862" r:id="rId9"/>
    <p:sldId id="875" r:id="rId10"/>
    <p:sldId id="852" r:id="rId11"/>
    <p:sldId id="883" r:id="rId12"/>
    <p:sldId id="849" r:id="rId13"/>
    <p:sldId id="263" r:id="rId14"/>
    <p:sldId id="886" r:id="rId15"/>
    <p:sldId id="887" r:id="rId16"/>
    <p:sldId id="888" r:id="rId17"/>
    <p:sldId id="884" r:id="rId18"/>
    <p:sldId id="854" r:id="rId19"/>
    <p:sldId id="869" r:id="rId20"/>
    <p:sldId id="870" r:id="rId21"/>
    <p:sldId id="878" r:id="rId22"/>
    <p:sldId id="877" r:id="rId23"/>
    <p:sldId id="881" r:id="rId24"/>
    <p:sldId id="891" r:id="rId25"/>
    <p:sldId id="734" r:id="rId26"/>
    <p:sldId id="889" r:id="rId27"/>
    <p:sldId id="879" r:id="rId28"/>
    <p:sldId id="880" r:id="rId29"/>
    <p:sldId id="890" r:id="rId30"/>
    <p:sldId id="87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86263"/>
  </p:normalViewPr>
  <p:slideViewPr>
    <p:cSldViewPr snapToGrid="0" snapToObjects="1">
      <p:cViewPr varScale="1">
        <p:scale>
          <a:sx n="129" d="100"/>
          <a:sy n="129" d="100"/>
        </p:scale>
        <p:origin x="1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5F119-79C8-9144-95C0-1D3799A41CBC}" type="datetimeFigureOut">
              <a:rPr kumimoji="1" lang="zh-CN" altLang="en-US" smtClean="0"/>
              <a:t>2020/12/20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D42F3-9A02-2448-A0A1-DACFE814B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911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4800" dirty="0"/>
              <a:t>Good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morning,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everyone.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Today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I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want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to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share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my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new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finding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about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shape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analysis.</a:t>
            </a:r>
            <a:endParaRPr kumimoji="1" lang="zh-CN" altLang="en-US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22035-3F87-5147-AE07-D1307CD1C4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35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involvement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possibly.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D42F3-9A02-2448-A0A1-DACFE814B36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6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Documentation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assertion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</a:t>
            </a:r>
          </a:p>
          <a:p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consistency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specification</a:t>
            </a:r>
          </a:p>
          <a:p>
            <a:r>
              <a:rPr kumimoji="1" lang="en-US" altLang="zh-CN" dirty="0"/>
              <a:t>(Click!)</a:t>
            </a:r>
            <a:r>
              <a:rPr kumimoji="1" lang="zh-CN" altLang="en-US" dirty="0"/>
              <a:t> </a:t>
            </a:r>
            <a:r>
              <a:rPr kumimoji="1" lang="en-US" altLang="zh-CN" dirty="0"/>
              <a:t>taint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D42F3-9A02-2448-A0A1-DACFE814B36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785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halts.</a:t>
            </a:r>
          </a:p>
          <a:p>
            <a:r>
              <a:rPr kumimoji="1" lang="en-US" altLang="zh-CN" dirty="0"/>
              <a:t>(Click!)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example,assume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</a:p>
          <a:p>
            <a:r>
              <a:rPr kumimoji="1" lang="en-US" altLang="zh-CN" dirty="0"/>
              <a:t>(Click!)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evolvment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curr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increases,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iteration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D42F3-9A02-2448-A0A1-DACFE814B36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194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second</a:t>
            </a:r>
          </a:p>
          <a:p>
            <a:r>
              <a:rPr kumimoji="1" lang="en-US" altLang="zh-CN" dirty="0"/>
              <a:t>(Click)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Monotone+Finite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terminate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D42F3-9A02-2448-A0A1-DACFE814B36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700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Furthermore,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worst-case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obtained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bounded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dis(</a:t>
            </a:r>
            <a:r>
              <a:rPr kumimoji="1" lang="en-US" altLang="zh-CN" dirty="0" err="1"/>
              <a:t>a,nil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D42F3-9A02-2448-A0A1-DACFE814B36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9152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end,</a:t>
            </a:r>
            <a:r>
              <a:rPr kumimoji="1" lang="zh-CN" altLang="en-US" dirty="0"/>
              <a:t> </a:t>
            </a:r>
            <a:r>
              <a:rPr kumimoji="1" lang="en-US" altLang="zh-CN" dirty="0"/>
              <a:t>I’d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</a:p>
          <a:p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D42F3-9A02-2448-A0A1-DACFE814B36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561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whole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analysis.</a:t>
            </a:r>
            <a:r>
              <a:rPr kumimoji="1" lang="zh-CN" altLang="en-US" dirty="0"/>
              <a:t> </a:t>
            </a:r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heap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summarize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decribles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evovlement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D42F3-9A02-2448-A0A1-DACFE814B36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1643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D42F3-9A02-2448-A0A1-DACFE814B36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559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invariants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D42F3-9A02-2448-A0A1-DACFE814B36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099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partition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(Click)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</a:t>
            </a:r>
          </a:p>
          <a:p>
            <a:r>
              <a:rPr kumimoji="1" lang="en-US" altLang="zh-CN" dirty="0"/>
              <a:t>Summarize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D42F3-9A02-2448-A0A1-DACFE814B36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0800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solved.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delivered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end.</a:t>
            </a:r>
          </a:p>
          <a:p>
            <a:r>
              <a:rPr kumimoji="1" lang="en-US" altLang="zh-CN" dirty="0"/>
              <a:t>Firstly,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go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extensions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D42F3-9A02-2448-A0A1-DACFE814B36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369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4:20 + 4:20 + 10:17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9:45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2:41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31:23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E26F-2099-0D49-991F-256BCD35E10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039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TODO:</a:t>
            </a:r>
            <a:r>
              <a:rPr kumimoji="1" lang="zh-CN" altLang="en-US" dirty="0"/>
              <a:t> </a:t>
            </a:r>
            <a:r>
              <a:rPr kumimoji="1" lang="en-US" altLang="zh-CN" dirty="0"/>
              <a:t>f(x)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D42F3-9A02-2448-A0A1-DACFE814B36C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424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know,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concerns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connectivity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locations.</a:t>
            </a:r>
          </a:p>
          <a:p>
            <a:r>
              <a:rPr kumimoji="1" lang="en-US" altLang="zh-CN" dirty="0"/>
              <a:t>Logical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formula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location(Click!)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concat</a:t>
            </a:r>
            <a:r>
              <a:rPr kumimoji="1" lang="en-US" altLang="zh-CN" dirty="0"/>
              <a:t>(Click),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pre/post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However,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connectivity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enough.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According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SL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formulae,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concat</a:t>
            </a:r>
            <a:r>
              <a:rPr kumimoji="1" lang="en-US" altLang="zh-CN" dirty="0"/>
              <a:t>.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D42F3-9A02-2448-A0A1-DACFE814B36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060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Multi-domain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memory.</a:t>
            </a:r>
          </a:p>
          <a:p>
            <a:r>
              <a:rPr kumimoji="1" lang="en-US" altLang="zh-CN" dirty="0"/>
              <a:t>Track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evolves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(Click)</a:t>
            </a:r>
          </a:p>
          <a:p>
            <a:r>
              <a:rPr kumimoji="1" lang="en-US" altLang="zh-CN" dirty="0"/>
              <a:t>Existing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heap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numeric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program,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numeric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quantities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D42F3-9A02-2448-A0A1-DACFE814B36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72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Unfortunately,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precisely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func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reverse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traversal,</a:t>
            </a:r>
            <a:r>
              <a:rPr kumimoji="1" lang="zh-CN" altLang="en-US" dirty="0"/>
              <a:t> </a:t>
            </a:r>
            <a:r>
              <a:rPr kumimoji="1" lang="en-US" altLang="zh-CN" dirty="0"/>
              <a:t>because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domains</a:t>
            </a:r>
          </a:p>
          <a:p>
            <a:r>
              <a:rPr kumimoji="1" lang="en-US" altLang="zh-CN" dirty="0"/>
              <a:t>Therefore,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understanding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summary,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necessary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focus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detailed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manipulating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D42F3-9A02-2448-A0A1-DACFE814B3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073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Now,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thr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D42F3-9A02-2448-A0A1-DACFE814B36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86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</a:p>
          <a:p>
            <a:r>
              <a:rPr kumimoji="1" lang="en-US" altLang="zh-CN" dirty="0"/>
              <a:t>(Click)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</a:p>
          <a:p>
            <a:r>
              <a:rPr kumimoji="1" lang="en-US" altLang="zh-CN" dirty="0"/>
              <a:t>(Click)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expre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cond</a:t>
            </a:r>
            <a:endParaRPr kumimoji="1" lang="en-US" altLang="zh-CN" dirty="0"/>
          </a:p>
          <a:p>
            <a:r>
              <a:rPr kumimoji="1" lang="en-US" altLang="zh-CN" dirty="0"/>
              <a:t>(Click)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Statement,program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D42F3-9A02-2448-A0A1-DACFE814B36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9062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third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concept,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Locatio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paths.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language.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example..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(Click)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rl</a:t>
            </a:r>
            <a:endParaRPr kumimoji="1" lang="en-US" altLang="zh-CN" dirty="0"/>
          </a:p>
          <a:p>
            <a:r>
              <a:rPr kumimoji="1" lang="en-US" altLang="zh-CN" dirty="0"/>
              <a:t>(Click)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second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loc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Na</a:t>
            </a:r>
          </a:p>
          <a:p>
            <a:r>
              <a:rPr kumimoji="1" lang="en-US" altLang="zh-CN" dirty="0"/>
              <a:t>(Click)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short,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intger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notation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D42F3-9A02-2448-A0A1-DACFE814B36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344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Under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envolvement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numeric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function.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</a:p>
          <a:p>
            <a:r>
              <a:rPr kumimoji="1" lang="en-US" altLang="zh-CN" dirty="0"/>
              <a:t>(Click!)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D42F3-9A02-2448-A0A1-DACFE814B36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48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1F87E-8618-834D-B249-9767A6936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E39F13-A1A7-474E-8B00-0A85C4334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469A2-5D76-E14C-8A9F-2F5E8DC4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1878-1910-7B4F-9048-35F9284DAFDC}" type="datetime1">
              <a:rPr kumimoji="1" lang="zh-CN" altLang="en-US" smtClean="0"/>
              <a:t>2020/12/20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75A4B-03E3-4E42-865F-9CA82C85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3AD7D-A299-0349-A27E-89E85C0E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30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B9ED8-34C3-B54D-B0B0-BC93E1CC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4CE76-02D8-9D4A-A41E-084B6EF1E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1E3AD-AEA2-6548-96F4-A101DF0E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6DEB-114B-5D49-86EA-C4EA440CE883}" type="datetime1">
              <a:rPr kumimoji="1" lang="zh-CN" altLang="en-US" smtClean="0"/>
              <a:t>2020/12/20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FB44C-D20D-3341-98BF-0D4409C1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14F703-C2BE-2346-9FBB-60F080B3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59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7D79C-7BE7-C24B-B00D-1E2DE5340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9848D4-4898-E64E-BD34-09E507934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F8E47A-060C-2B4C-AB70-FA5143EC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0512-34FC-9E44-A562-EE7229A3D833}" type="datetime1">
              <a:rPr kumimoji="1" lang="zh-CN" altLang="en-US" smtClean="0"/>
              <a:t>2020/12/20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6D250-2184-DA49-874A-E8DC7DFF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C8150-4894-3345-814B-C7FDC52E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0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0C6BD-21E9-F247-AAF4-13EAF928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45813-EC45-8C43-90F8-259A04F7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 marL="457200" indent="0">
              <a:buNone/>
              <a:defRPr>
                <a:latin typeface="Gill Sans MT" panose="020B0502020104020203" pitchFamily="34" charset="0"/>
              </a:defRPr>
            </a:lvl2pPr>
          </a:lstStyle>
          <a:p>
            <a:r>
              <a:rPr kumimoji="1" lang="zh-CN" altLang="en-US" dirty="0"/>
              <a:t>编辑母版文本样式
第二级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3F766-31AA-F746-ADD9-2AF4E895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6EE7-5FCC-2C45-AA65-77A96C9BF6E6}" type="datetime1">
              <a:rPr kumimoji="1" lang="zh-CN" altLang="en-US" smtClean="0"/>
              <a:t>2020/12/20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F8A99-AFAB-404B-8FAE-AE325036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2C4C4-CB1A-9845-AB18-8A91F11A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322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D8BF6-E3BF-7E40-B545-33725041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7FD38-AA49-2142-BCFC-933BDC154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720DB-C9AA-594B-AA56-B4A4680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24FB-D9D3-0647-80A7-6668A34B2003}" type="datetime1">
              <a:rPr kumimoji="1" lang="zh-CN" altLang="en-US" smtClean="0"/>
              <a:t>2020/12/20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F3D95-2516-1F46-8529-9B8F1FB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DC6A6-7E7A-C341-8422-6EBC532D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545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117AC-6C8F-0846-99C9-B8850747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9B3D1-B04D-F04E-B04D-EF1C4F58E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kumimoji="1" lang="zh-CN" altLang="en-US" dirty="0"/>
              <a:t>编辑母版文本样式
第二级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678BFE-CD30-4543-92A1-A220C33C1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3B7C4D-0A75-6B45-A821-B1E5B2C0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70B4-FA18-0441-B494-7609447505E5}" type="datetime1">
              <a:rPr kumimoji="1" lang="zh-CN" altLang="en-US" smtClean="0"/>
              <a:t>2020/12/20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9A172-64BC-8048-9CD8-3B067FBC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1340B8-A6C8-274C-90E7-BF75B8DF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7CE1E-D7D9-DB4A-AA48-8779D7AE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B1C60C-5244-6441-877B-02C3616D7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58464A-C6A9-6A47-A3B7-3CFDE6ECC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858773-BEDB-7542-959E-9B5827702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ABFA31-D510-4744-BDCA-44F0884F8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614A86-5501-1044-AD28-18C3C545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F8FD-CDE9-F848-8385-F590B11D3290}" type="datetime1">
              <a:rPr kumimoji="1" lang="zh-CN" altLang="en-US" smtClean="0"/>
              <a:t>2020/12/20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A95B5E-56EB-D745-8B3E-37B2056D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0F3899-2C58-DF40-9668-13E27F4E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BD3F3-9A9A-2A44-A028-84A26B4F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7C609E-419E-C843-A579-F3E62298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C73C-3A65-DC4E-A902-5628BE866081}" type="datetime1">
              <a:rPr kumimoji="1" lang="zh-CN" altLang="en-US" smtClean="0"/>
              <a:t>2020/12/20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ABFB2D-D6A1-8644-92D5-8261A5D1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AF0722-96EF-414C-9F9E-040CF0C4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022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3F9A99-257E-C74A-BF7F-2A6DA653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591B-88F6-7349-BB42-06BA5BBF5F0E}" type="datetime1">
              <a:rPr kumimoji="1" lang="zh-CN" altLang="en-US" smtClean="0"/>
              <a:t>2020/12/20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744CD1-85E8-444D-9104-3E5596A4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C82767-7424-EB4B-9561-2C3FD455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310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04EB2-300E-1143-817F-08CF54B1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58FB0-6001-D042-AEC3-327DCCD6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62183-6CCD-F04A-B0CF-1EB89ED0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13D893-2194-CC41-B02D-49031969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5A77-177A-8A40-8F5C-8A2FFC691BB6}" type="datetime1">
              <a:rPr kumimoji="1" lang="zh-CN" altLang="en-US" smtClean="0"/>
              <a:t>2020/12/20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0C2BB9-4B4D-384E-9435-958AB3AB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D929FD-015E-B644-A0FF-8B9805A2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53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1455C-8751-8F47-AFCE-3EA1CD9D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637670-E6FC-D642-B58D-304186659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4BD7F0-7519-A945-8620-15F072DA2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A2A4FA-D571-5240-803C-45B45440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E9B9-134D-FF49-B8C6-77921C892132}" type="datetime1">
              <a:rPr kumimoji="1" lang="zh-CN" altLang="en-US" smtClean="0"/>
              <a:t>2020/12/20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38B96C-926E-E04F-8193-AF936EDB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2B087-2E8A-AB4E-8687-1822627F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82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7D13D6-DC34-9A46-9968-80945294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685EB-DEAB-FB40-9C9B-915BACE4D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020DE-9CBB-1E47-BC1E-7DC5E81FC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B264F-399E-1344-AFA8-9644EFE9A15B}" type="datetime1">
              <a:rPr kumimoji="1" lang="zh-CN" altLang="en-US" smtClean="0"/>
              <a:t>2020/12/20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E17DC-42B3-6A4B-91D9-440487A0A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A4971-9590-3B42-9705-2245B2A32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A3B20-5614-4A4F-A98E-B683CB574F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963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3.jpe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tiff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54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9.png"/><Relationship Id="rId7" Type="http://schemas.openxmlformats.org/officeDocument/2006/relationships/image" Target="../media/image64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73.png"/><Relationship Id="rId5" Type="http://schemas.openxmlformats.org/officeDocument/2006/relationships/image" Target="../media/image62.png"/><Relationship Id="rId10" Type="http://schemas.openxmlformats.org/officeDocument/2006/relationships/image" Target="../media/image72.png"/><Relationship Id="rId4" Type="http://schemas.openxmlformats.org/officeDocument/2006/relationships/image" Target="../media/image61.png"/><Relationship Id="rId9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4DC05-6B38-234A-9C2A-0917EF4DE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6336"/>
            <a:ext cx="9144000" cy="801487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213D8D"/>
                </a:solidFill>
                <a:latin typeface="Arial"/>
                <a:cs typeface="Arial"/>
                <a:sym typeface="Arial"/>
              </a:rPr>
              <a:t>From</a:t>
            </a:r>
            <a:r>
              <a:rPr lang="zh-CN" altLang="en-US" sz="4000" dirty="0">
                <a:solidFill>
                  <a:srgbClr val="213D8D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altLang="zh-CN" sz="4000" dirty="0">
                <a:solidFill>
                  <a:srgbClr val="213D8D"/>
                </a:solidFill>
                <a:latin typeface="Arial"/>
                <a:cs typeface="Arial"/>
                <a:sym typeface="Arial"/>
              </a:rPr>
              <a:t>Shape</a:t>
            </a:r>
            <a:r>
              <a:rPr lang="zh-CN" altLang="en-US" sz="4000" dirty="0">
                <a:solidFill>
                  <a:srgbClr val="213D8D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altLang="zh-CN" sz="4000" dirty="0">
                <a:solidFill>
                  <a:srgbClr val="213D8D"/>
                </a:solidFill>
                <a:latin typeface="Arial"/>
                <a:cs typeface="Arial"/>
                <a:sym typeface="Arial"/>
              </a:rPr>
              <a:t>Analysis</a:t>
            </a:r>
            <a:r>
              <a:rPr lang="zh-CN" altLang="en-US" sz="4000" dirty="0">
                <a:solidFill>
                  <a:srgbClr val="213D8D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altLang="zh-CN" sz="4000" dirty="0">
                <a:solidFill>
                  <a:srgbClr val="213D8D"/>
                </a:solidFill>
                <a:latin typeface="Arial"/>
                <a:cs typeface="Arial"/>
                <a:sym typeface="Arial"/>
              </a:rPr>
              <a:t>to</a:t>
            </a:r>
            <a:r>
              <a:rPr lang="zh-CN" altLang="en-US" sz="4000" dirty="0">
                <a:solidFill>
                  <a:srgbClr val="213D8D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altLang="zh-CN" sz="4000" dirty="0">
                <a:solidFill>
                  <a:srgbClr val="213D8D"/>
                </a:solidFill>
                <a:latin typeface="Arial"/>
                <a:cs typeface="Arial"/>
                <a:sym typeface="Arial"/>
              </a:rPr>
              <a:t>Heap</a:t>
            </a:r>
            <a:r>
              <a:rPr lang="zh-CN" altLang="en-US" sz="4000" dirty="0">
                <a:solidFill>
                  <a:srgbClr val="213D8D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altLang="zh-CN" sz="4000" dirty="0">
                <a:solidFill>
                  <a:srgbClr val="213D8D"/>
                </a:solidFill>
                <a:latin typeface="Arial"/>
                <a:cs typeface="Arial"/>
                <a:sym typeface="Arial"/>
              </a:rPr>
              <a:t>Indexing</a:t>
            </a:r>
            <a:endParaRPr lang="zh-CN" altLang="en-US" sz="4000" dirty="0">
              <a:solidFill>
                <a:srgbClr val="213D8D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FF0878-F538-E644-9BE7-BF638E60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961D-9D6B-0242-819A-655F4FA089EA}" type="slidenum">
              <a:rPr kumimoji="1" lang="zh-CN" altLang="en-US" smtClean="0"/>
              <a:t>1</a:t>
            </a:fld>
            <a:endParaRPr kumimoji="1" lang="zh-CN" altLang="en-US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09976DFC-492E-6849-9F80-AD415B7F7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52" y="284162"/>
            <a:ext cx="5495926" cy="8382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PhD Qualifying Examination…">
            <a:extLst>
              <a:ext uri="{FF2B5EF4-FFF2-40B4-BE49-F238E27FC236}">
                <a16:creationId xmlns:a16="http://schemas.microsoft.com/office/drawing/2014/main" id="{AFCF7D2E-CE51-5847-9915-23968B4CBFBA}"/>
              </a:ext>
            </a:extLst>
          </p:cNvPr>
          <p:cNvSpPr txBox="1"/>
          <p:nvPr/>
        </p:nvSpPr>
        <p:spPr>
          <a:xfrm>
            <a:off x="3947258" y="4899941"/>
            <a:ext cx="4196211" cy="363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>
            <a:spAutoFit/>
          </a:bodyPr>
          <a:lstStyle/>
          <a:p>
            <a:pPr algn="ctr" defTabSz="412735">
              <a:spcBef>
                <a:spcPts val="984"/>
              </a:spcBef>
              <a:defRPr sz="3000" b="0" spc="29">
                <a:solidFill>
                  <a:srgbClr val="303E4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2109" dirty="0" err="1"/>
              <a:t>Chengpeng</a:t>
            </a:r>
            <a:r>
              <a:rPr lang="zh-CN" altLang="en-US" sz="2109" dirty="0"/>
              <a:t> </a:t>
            </a:r>
            <a:r>
              <a:rPr lang="en-US" altLang="zh-CN" sz="2109" dirty="0"/>
              <a:t>Wang</a:t>
            </a:r>
            <a:endParaRPr sz="2109" dirty="0"/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DC4737E0-E073-BE46-AA09-CF0F303BAAF7}"/>
              </a:ext>
            </a:extLst>
          </p:cNvPr>
          <p:cNvSpPr/>
          <p:nvPr/>
        </p:nvSpPr>
        <p:spPr>
          <a:xfrm>
            <a:off x="2506139" y="2571155"/>
            <a:ext cx="7179723" cy="1"/>
          </a:xfrm>
          <a:prstGeom prst="line">
            <a:avLst/>
          </a:prstGeom>
          <a:ln w="12700">
            <a:solidFill>
              <a:srgbClr val="929292"/>
            </a:solidFill>
            <a:custDash>
              <a:ds d="200000" sp="200000"/>
            </a:custDash>
            <a:miter lim="400000"/>
          </a:ln>
        </p:spPr>
        <p:txBody>
          <a:bodyPr lIns="19050" tIns="19050" rIns="19050" bIns="19050" anchor="ctr"/>
          <a:lstStyle/>
          <a:p>
            <a:pPr defTabSz="228592">
              <a:defRPr sz="800" b="0">
                <a:latin typeface="Helvetica"/>
                <a:ea typeface="Helvetica"/>
                <a:cs typeface="Helvetica"/>
                <a:sym typeface="Helvetica"/>
              </a:defRPr>
            </a:pPr>
            <a:endParaRPr sz="562"/>
          </a:p>
        </p:txBody>
      </p:sp>
      <p:sp>
        <p:nvSpPr>
          <p:cNvPr id="8" name="April, 14th  2020">
            <a:extLst>
              <a:ext uri="{FF2B5EF4-FFF2-40B4-BE49-F238E27FC236}">
                <a16:creationId xmlns:a16="http://schemas.microsoft.com/office/drawing/2014/main" id="{A8226110-F3FA-3642-92B8-CACB225A6255}"/>
              </a:ext>
            </a:extLst>
          </p:cNvPr>
          <p:cNvSpPr txBox="1"/>
          <p:nvPr/>
        </p:nvSpPr>
        <p:spPr>
          <a:xfrm>
            <a:off x="5479023" y="5891879"/>
            <a:ext cx="1132682" cy="23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defTabSz="412735">
              <a:spcBef>
                <a:spcPts val="984"/>
              </a:spcBef>
              <a:defRPr b="0" spc="24">
                <a:solidFill>
                  <a:srgbClr val="74767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1266" dirty="0">
                <a:sym typeface="Helvetica"/>
              </a:rPr>
              <a:t>Dec</a:t>
            </a:r>
            <a:r>
              <a:rPr lang="zh-CN" altLang="en-US" sz="1266" dirty="0">
                <a:sym typeface="Helvetica"/>
              </a:rPr>
              <a:t> </a:t>
            </a:r>
            <a:r>
              <a:rPr lang="en-US" altLang="zh-CN" sz="1266" dirty="0">
                <a:sym typeface="Helvetica"/>
              </a:rPr>
              <a:t>17</a:t>
            </a:r>
            <a:r>
              <a:rPr lang="en-US" altLang="zh-CN" sz="1266" baseline="30000" dirty="0"/>
              <a:t>th</a:t>
            </a:r>
            <a:r>
              <a:rPr lang="en-US" altLang="zh-CN" sz="1266" dirty="0">
                <a:sym typeface="Helvetica"/>
              </a:rPr>
              <a:t>,</a:t>
            </a:r>
            <a:r>
              <a:rPr lang="zh-CN" altLang="en-US" sz="1266" dirty="0">
                <a:sym typeface="Helvetica"/>
              </a:rPr>
              <a:t> </a:t>
            </a:r>
            <a:r>
              <a:rPr sz="1266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751153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779C8-5973-A545-A970-1922E8D1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083FC-EEFD-E344-9FF9-E0D3D1688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Insert_head</a:t>
            </a:r>
          </a:p>
          <a:p>
            <a:pPr lvl="1"/>
            <a:r>
              <a:rPr kumimoji="1" lang="en-US" altLang="zh-CN" dirty="0"/>
              <a:t>Node</a:t>
            </a:r>
            <a:r>
              <a:rPr kumimoji="1" lang="zh-CN" altLang="en-US" dirty="0"/>
              <a:t>* </a:t>
            </a:r>
            <a:r>
              <a:rPr kumimoji="1" lang="en-US" altLang="zh-CN" dirty="0"/>
              <a:t>Insert_head(Node</a:t>
            </a:r>
            <a:r>
              <a:rPr kumimoji="1" lang="zh-CN" altLang="en-US" dirty="0"/>
              <a:t>* </a:t>
            </a:r>
            <a:r>
              <a:rPr kumimoji="1" lang="en-US" altLang="zh-CN" dirty="0"/>
              <a:t>a,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* </a:t>
            </a:r>
            <a:r>
              <a:rPr kumimoji="1" lang="en-US" altLang="zh-CN" dirty="0"/>
              <a:t>b)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1DF7203-893D-9E40-B02F-8BC6ACB7C805}"/>
              </a:ext>
            </a:extLst>
          </p:cNvPr>
          <p:cNvSpPr/>
          <p:nvPr/>
        </p:nvSpPr>
        <p:spPr>
          <a:xfrm>
            <a:off x="2753023" y="2924001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cxnSp>
        <p:nvCxnSpPr>
          <p:cNvPr id="6" name="直接箭头连接符 44">
            <a:extLst>
              <a:ext uri="{FF2B5EF4-FFF2-40B4-BE49-F238E27FC236}">
                <a16:creationId xmlns:a16="http://schemas.microsoft.com/office/drawing/2014/main" id="{4C65629D-6C92-364F-9939-481EF5C39DF3}"/>
              </a:ext>
            </a:extLst>
          </p:cNvPr>
          <p:cNvCxnSpPr>
            <a:cxnSpLocks/>
          </p:cNvCxnSpPr>
          <p:nvPr/>
        </p:nvCxnSpPr>
        <p:spPr>
          <a:xfrm>
            <a:off x="3804766" y="3246178"/>
            <a:ext cx="42418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45">
            <a:extLst>
              <a:ext uri="{FF2B5EF4-FFF2-40B4-BE49-F238E27FC236}">
                <a16:creationId xmlns:a16="http://schemas.microsoft.com/office/drawing/2014/main" id="{C085426B-7F95-1A47-B32A-873390B7A854}"/>
              </a:ext>
            </a:extLst>
          </p:cNvPr>
          <p:cNvCxnSpPr>
            <a:cxnSpLocks/>
          </p:cNvCxnSpPr>
          <p:nvPr/>
        </p:nvCxnSpPr>
        <p:spPr>
          <a:xfrm>
            <a:off x="2179485" y="3183817"/>
            <a:ext cx="573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7E873C6-85D3-E848-BDE2-3E55B23C3864}"/>
              </a:ext>
            </a:extLst>
          </p:cNvPr>
          <p:cNvSpPr txBox="1"/>
          <p:nvPr/>
        </p:nvSpPr>
        <p:spPr>
          <a:xfrm>
            <a:off x="2323563" y="2815609"/>
            <a:ext cx="401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ill Sans MT" panose="020B0502020104020203" pitchFamily="34" charset="0"/>
              </a:rPr>
              <a:t>b</a:t>
            </a:r>
            <a:endParaRPr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5ABC2FF-0269-5643-920D-4166FC729565}"/>
              </a:ext>
            </a:extLst>
          </p:cNvPr>
          <p:cNvSpPr/>
          <p:nvPr/>
        </p:nvSpPr>
        <p:spPr>
          <a:xfrm>
            <a:off x="4228946" y="2986362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cxnSp>
        <p:nvCxnSpPr>
          <p:cNvPr id="11" name="直接箭头连接符 44">
            <a:extLst>
              <a:ext uri="{FF2B5EF4-FFF2-40B4-BE49-F238E27FC236}">
                <a16:creationId xmlns:a16="http://schemas.microsoft.com/office/drawing/2014/main" id="{508E4349-9153-5242-AB84-1AEE11DD606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38363" y="3246179"/>
            <a:ext cx="394259" cy="289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1A8A2B93-09E9-6543-8EC4-563FCCF7B188}"/>
              </a:ext>
            </a:extLst>
          </p:cNvPr>
          <p:cNvSpPr/>
          <p:nvPr/>
        </p:nvSpPr>
        <p:spPr>
          <a:xfrm>
            <a:off x="5132622" y="2986362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99EA92-BB65-3E40-810A-24AABA432B0F}"/>
              </a:ext>
            </a:extLst>
          </p:cNvPr>
          <p:cNvSpPr txBox="1"/>
          <p:nvPr/>
        </p:nvSpPr>
        <p:spPr>
          <a:xfrm>
            <a:off x="3870852" y="2838589"/>
            <a:ext cx="401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ill Sans MT" panose="020B0502020104020203" pitchFamily="34" charset="0"/>
              </a:rPr>
              <a:t>a</a:t>
            </a:r>
            <a:endParaRPr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F9BC6C-A09E-224D-9DAD-409A38C038C3}"/>
              </a:ext>
            </a:extLst>
          </p:cNvPr>
          <p:cNvSpPr/>
          <p:nvPr/>
        </p:nvSpPr>
        <p:spPr>
          <a:xfrm>
            <a:off x="2758216" y="4111337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cxnSp>
        <p:nvCxnSpPr>
          <p:cNvPr id="17" name="直接箭头连接符 44">
            <a:extLst>
              <a:ext uri="{FF2B5EF4-FFF2-40B4-BE49-F238E27FC236}">
                <a16:creationId xmlns:a16="http://schemas.microsoft.com/office/drawing/2014/main" id="{E9D32A15-683F-6A45-B423-856EDACFA2BC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3266103" y="4368369"/>
            <a:ext cx="429004" cy="325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45">
            <a:extLst>
              <a:ext uri="{FF2B5EF4-FFF2-40B4-BE49-F238E27FC236}">
                <a16:creationId xmlns:a16="http://schemas.microsoft.com/office/drawing/2014/main" id="{BC6BF0A6-F918-CE4F-96FA-2E809F2858C0}"/>
              </a:ext>
            </a:extLst>
          </p:cNvPr>
          <p:cNvCxnSpPr>
            <a:cxnSpLocks/>
          </p:cNvCxnSpPr>
          <p:nvPr/>
        </p:nvCxnSpPr>
        <p:spPr>
          <a:xfrm>
            <a:off x="2188516" y="4368368"/>
            <a:ext cx="573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A411D51-625B-4B4C-A1EB-C96FE4F95323}"/>
              </a:ext>
            </a:extLst>
          </p:cNvPr>
          <p:cNvSpPr txBox="1"/>
          <p:nvPr/>
        </p:nvSpPr>
        <p:spPr>
          <a:xfrm>
            <a:off x="2360993" y="3968258"/>
            <a:ext cx="3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ill Sans MT" panose="020B0502020104020203" pitchFamily="34" charset="0"/>
              </a:rPr>
              <a:t>c</a:t>
            </a:r>
            <a:endParaRPr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C8DAA90-F91A-D64B-86B0-78499535091B}"/>
              </a:ext>
            </a:extLst>
          </p:cNvPr>
          <p:cNvSpPr/>
          <p:nvPr/>
        </p:nvSpPr>
        <p:spPr>
          <a:xfrm>
            <a:off x="3695107" y="4108552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cxnSp>
        <p:nvCxnSpPr>
          <p:cNvPr id="22" name="直接箭头连接符 44">
            <a:extLst>
              <a:ext uri="{FF2B5EF4-FFF2-40B4-BE49-F238E27FC236}">
                <a16:creationId xmlns:a16="http://schemas.microsoft.com/office/drawing/2014/main" id="{0BAB199B-73DE-C349-8FD1-89811BACB646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208187" y="4368369"/>
            <a:ext cx="39059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D9FA742D-5B0C-5C4D-8AFF-5EC6AA9C6615}"/>
              </a:ext>
            </a:extLst>
          </p:cNvPr>
          <p:cNvSpPr/>
          <p:nvPr/>
        </p:nvSpPr>
        <p:spPr>
          <a:xfrm>
            <a:off x="4598783" y="4108552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CAFBBD9-2BFE-6149-A979-58F7EAEF19C4}"/>
              </a:ext>
            </a:extLst>
          </p:cNvPr>
          <p:cNvCxnSpPr>
            <a:cxnSpLocks/>
          </p:cNvCxnSpPr>
          <p:nvPr/>
        </p:nvCxnSpPr>
        <p:spPr>
          <a:xfrm flipH="1">
            <a:off x="4016856" y="3577817"/>
            <a:ext cx="296163" cy="36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06C3D4E-5096-0B42-84A0-8A395A2A74C3}"/>
              </a:ext>
            </a:extLst>
          </p:cNvPr>
          <p:cNvCxnSpPr>
            <a:cxnSpLocks/>
          </p:cNvCxnSpPr>
          <p:nvPr/>
        </p:nvCxnSpPr>
        <p:spPr>
          <a:xfrm flipH="1">
            <a:off x="4945045" y="3573518"/>
            <a:ext cx="414611" cy="39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E5F2F07C-261F-7B4A-8695-E165C62FBDD8}"/>
              </a:ext>
            </a:extLst>
          </p:cNvPr>
          <p:cNvCxnSpPr>
            <a:cxnSpLocks/>
          </p:cNvCxnSpPr>
          <p:nvPr/>
        </p:nvCxnSpPr>
        <p:spPr>
          <a:xfrm>
            <a:off x="2995275" y="3559778"/>
            <a:ext cx="0" cy="37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E75B8987-970D-134C-9FFE-614B2B923CF8}"/>
              </a:ext>
            </a:extLst>
          </p:cNvPr>
          <p:cNvSpPr/>
          <p:nvPr/>
        </p:nvSpPr>
        <p:spPr>
          <a:xfrm>
            <a:off x="1238979" y="5470733"/>
            <a:ext cx="6715125" cy="5236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50B48D-D625-D24F-9627-E4B28ECAC53A}"/>
              </a:ext>
            </a:extLst>
          </p:cNvPr>
          <p:cNvSpPr txBox="1"/>
          <p:nvPr/>
        </p:nvSpPr>
        <p:spPr>
          <a:xfrm>
            <a:off x="1284112" y="5533094"/>
            <a:ext cx="646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Find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a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transformer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to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abstract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the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evolvement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of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locations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of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nodes</a:t>
            </a:r>
          </a:p>
          <a:p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52" name="灯片编号占位符 51">
            <a:extLst>
              <a:ext uri="{FF2B5EF4-FFF2-40B4-BE49-F238E27FC236}">
                <a16:creationId xmlns:a16="http://schemas.microsoft.com/office/drawing/2014/main" id="{F0A8EA93-F2CF-0C48-9F2C-70498E68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1D3767A-24CB-734D-AF80-92D625997679}"/>
              </a:ext>
            </a:extLst>
          </p:cNvPr>
          <p:cNvSpPr/>
          <p:nvPr/>
        </p:nvSpPr>
        <p:spPr>
          <a:xfrm>
            <a:off x="2375945" y="4791007"/>
            <a:ext cx="285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Gill Sans MT" panose="020B0502020104020203" pitchFamily="34" charset="0"/>
              </a:rPr>
              <a:t>Node*</a:t>
            </a:r>
            <a:r>
              <a:rPr lang="en-US" altLang="zh-CN" dirty="0">
                <a:latin typeface="Gill Sans MT" panose="020B0502020104020203" pitchFamily="34" charset="0"/>
              </a:rPr>
              <a:t> c = insert_head(a, b);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5BA499E-D5B5-FD4F-9D1D-1795F6B2188D}"/>
                  </a:ext>
                </a:extLst>
              </p:cNvPr>
              <p:cNvSpPr txBox="1"/>
              <p:nvPr/>
            </p:nvSpPr>
            <p:spPr>
              <a:xfrm>
                <a:off x="7866578" y="3321329"/>
                <a:ext cx="247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5BA499E-D5B5-FD4F-9D1D-1795F6B21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578" y="3321329"/>
                <a:ext cx="2474056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0F448B6-D854-294B-87D3-C0C4225AE243}"/>
                  </a:ext>
                </a:extLst>
              </p:cNvPr>
              <p:cNvSpPr txBox="1"/>
              <p:nvPr/>
            </p:nvSpPr>
            <p:spPr>
              <a:xfrm>
                <a:off x="7866578" y="3744354"/>
                <a:ext cx="247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0F448B6-D854-294B-87D3-C0C4225AE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578" y="3744354"/>
                <a:ext cx="247405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4A04BCB-0CC2-FD48-9077-FF61EB3A7113}"/>
                  </a:ext>
                </a:extLst>
              </p:cNvPr>
              <p:cNvSpPr txBox="1"/>
              <p:nvPr/>
            </p:nvSpPr>
            <p:spPr>
              <a:xfrm>
                <a:off x="7842532" y="4164011"/>
                <a:ext cx="247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4A04BCB-0CC2-FD48-9077-FF61EB3A7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532" y="4164011"/>
                <a:ext cx="247405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5A5AE3C-D6BE-2747-9568-57776E074415}"/>
                  </a:ext>
                </a:extLst>
              </p:cNvPr>
              <p:cNvSpPr txBox="1"/>
              <p:nvPr/>
            </p:nvSpPr>
            <p:spPr>
              <a:xfrm>
                <a:off x="8084480" y="5382716"/>
                <a:ext cx="32693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5A5AE3C-D6BE-2747-9568-57776E074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80" y="5382716"/>
                <a:ext cx="3269320" cy="646331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65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DE708-FF35-744E-B174-EDCB2E5C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2F1A6-795B-954D-92B5-89E5F513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Shape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</a:p>
          <a:p>
            <a:r>
              <a:rPr kumimoji="1" lang="en-US" altLang="zh-CN" dirty="0"/>
              <a:t>Problem</a:t>
            </a:r>
          </a:p>
          <a:p>
            <a:r>
              <a:rPr kumimoji="1" lang="en-US" altLang="zh-CN" dirty="0"/>
              <a:t>Application</a:t>
            </a:r>
          </a:p>
          <a:p>
            <a:pPr lvl="1"/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correctness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verification</a:t>
            </a:r>
          </a:p>
          <a:p>
            <a:pPr lvl="1"/>
            <a:r>
              <a:rPr kumimoji="1" lang="en-US" altLang="zh-CN" dirty="0"/>
              <a:t>Termination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</a:p>
          <a:p>
            <a:pPr lvl="1"/>
            <a:r>
              <a:rPr kumimoji="1" lang="en-US" altLang="zh-CN" dirty="0"/>
              <a:t>Worst-Case-Execution-Time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</a:p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Possible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solution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816E13-AC32-084B-92AE-A0E14C68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47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E5E8F0FE-84E4-8A4A-96E8-C9A17F8F7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consistency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specification</a:t>
            </a:r>
          </a:p>
          <a:p>
            <a:pPr lvl="1"/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documentation,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assertion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particular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taint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specification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	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E500B1-819A-564C-8C15-FC4F49B8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8807-9196-0C4B-B1F2-5CEA18334C52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638C91B-7101-B54E-94FD-3C1D86A4F2E7}"/>
              </a:ext>
            </a:extLst>
          </p:cNvPr>
          <p:cNvSpPr/>
          <p:nvPr/>
        </p:nvSpPr>
        <p:spPr>
          <a:xfrm>
            <a:off x="3581466" y="3434304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0149532-A4CD-0D40-9035-5ACA74F550A2}"/>
                  </a:ext>
                </a:extLst>
              </p:cNvPr>
              <p:cNvSpPr txBox="1"/>
              <p:nvPr/>
            </p:nvSpPr>
            <p:spPr>
              <a:xfrm>
                <a:off x="3619566" y="3479800"/>
                <a:ext cx="436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0149532-A4CD-0D40-9035-5ACA74F55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66" y="3479800"/>
                <a:ext cx="4368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44">
            <a:extLst>
              <a:ext uri="{FF2B5EF4-FFF2-40B4-BE49-F238E27FC236}">
                <a16:creationId xmlns:a16="http://schemas.microsoft.com/office/drawing/2014/main" id="{32282F97-6E6D-A341-ABD1-F0A890FCD648}"/>
              </a:ext>
            </a:extLst>
          </p:cNvPr>
          <p:cNvCxnSpPr>
            <a:cxnSpLocks/>
          </p:cNvCxnSpPr>
          <p:nvPr/>
        </p:nvCxnSpPr>
        <p:spPr>
          <a:xfrm>
            <a:off x="4633209" y="3756481"/>
            <a:ext cx="42418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45">
            <a:extLst>
              <a:ext uri="{FF2B5EF4-FFF2-40B4-BE49-F238E27FC236}">
                <a16:creationId xmlns:a16="http://schemas.microsoft.com/office/drawing/2014/main" id="{35F43ED0-C7CE-6B45-8A85-D8A0B3732FED}"/>
              </a:ext>
            </a:extLst>
          </p:cNvPr>
          <p:cNvCxnSpPr>
            <a:cxnSpLocks/>
          </p:cNvCxnSpPr>
          <p:nvPr/>
        </p:nvCxnSpPr>
        <p:spPr>
          <a:xfrm>
            <a:off x="3007928" y="3694120"/>
            <a:ext cx="573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56DA0C8-06ED-B048-8310-877EEC5B1555}"/>
              </a:ext>
            </a:extLst>
          </p:cNvPr>
          <p:cNvSpPr txBox="1"/>
          <p:nvPr/>
        </p:nvSpPr>
        <p:spPr>
          <a:xfrm>
            <a:off x="3152006" y="3325912"/>
            <a:ext cx="401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ill Sans MT" panose="020B0502020104020203" pitchFamily="34" charset="0"/>
              </a:rPr>
              <a:t>b</a:t>
            </a:r>
            <a:endParaRPr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B39E681-7832-694E-970C-29B173162881}"/>
              </a:ext>
            </a:extLst>
          </p:cNvPr>
          <p:cNvSpPr/>
          <p:nvPr/>
        </p:nvSpPr>
        <p:spPr>
          <a:xfrm>
            <a:off x="5057389" y="3496665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B15DE1E-6170-B74C-B3F9-4A1CE29839BB}"/>
                  </a:ext>
                </a:extLst>
              </p:cNvPr>
              <p:cNvSpPr txBox="1"/>
              <p:nvPr/>
            </p:nvSpPr>
            <p:spPr>
              <a:xfrm>
                <a:off x="5095489" y="3539703"/>
                <a:ext cx="436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B15DE1E-6170-B74C-B3F9-4A1CE2983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489" y="3539703"/>
                <a:ext cx="4368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44">
            <a:extLst>
              <a:ext uri="{FF2B5EF4-FFF2-40B4-BE49-F238E27FC236}">
                <a16:creationId xmlns:a16="http://schemas.microsoft.com/office/drawing/2014/main" id="{5078F827-3822-ED4D-A8BD-7AD7D4B54DB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566806" y="3756482"/>
            <a:ext cx="394259" cy="289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FF908F88-2C8D-D746-AC9F-F5A2F8329568}"/>
              </a:ext>
            </a:extLst>
          </p:cNvPr>
          <p:cNvSpPr/>
          <p:nvPr/>
        </p:nvSpPr>
        <p:spPr>
          <a:xfrm>
            <a:off x="5961065" y="3496665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74426F7-DB26-FB4F-AE0A-058D9C192D7E}"/>
                  </a:ext>
                </a:extLst>
              </p:cNvPr>
              <p:cNvSpPr txBox="1"/>
              <p:nvPr/>
            </p:nvSpPr>
            <p:spPr>
              <a:xfrm>
                <a:off x="6015158" y="3539703"/>
                <a:ext cx="436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74426F7-DB26-FB4F-AE0A-058D9C192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58" y="3539703"/>
                <a:ext cx="4368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C68FC271-9C6B-074E-BCF2-9639381F90DC}"/>
              </a:ext>
            </a:extLst>
          </p:cNvPr>
          <p:cNvSpPr txBox="1"/>
          <p:nvPr/>
        </p:nvSpPr>
        <p:spPr>
          <a:xfrm>
            <a:off x="4699295" y="3348892"/>
            <a:ext cx="401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ill Sans MT" panose="020B0502020104020203" pitchFamily="34" charset="0"/>
              </a:rPr>
              <a:t>a</a:t>
            </a:r>
            <a:endParaRPr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E2BC4CF-3F3D-A345-8B0C-A4DB445F6626}"/>
              </a:ext>
            </a:extLst>
          </p:cNvPr>
          <p:cNvSpPr/>
          <p:nvPr/>
        </p:nvSpPr>
        <p:spPr>
          <a:xfrm>
            <a:off x="3586659" y="4621640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DE247CC-62E1-4A4D-9AAD-BED2506FB616}"/>
                  </a:ext>
                </a:extLst>
              </p:cNvPr>
              <p:cNvSpPr txBox="1"/>
              <p:nvPr/>
            </p:nvSpPr>
            <p:spPr>
              <a:xfrm>
                <a:off x="3623932" y="4640668"/>
                <a:ext cx="436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DE247CC-62E1-4A4D-9AAD-BED2506FB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32" y="4640668"/>
                <a:ext cx="4368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44">
            <a:extLst>
              <a:ext uri="{FF2B5EF4-FFF2-40B4-BE49-F238E27FC236}">
                <a16:creationId xmlns:a16="http://schemas.microsoft.com/office/drawing/2014/main" id="{1EE43044-A62D-2949-A3F3-95856B646E7A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4094546" y="4878672"/>
            <a:ext cx="429004" cy="325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45">
            <a:extLst>
              <a:ext uri="{FF2B5EF4-FFF2-40B4-BE49-F238E27FC236}">
                <a16:creationId xmlns:a16="http://schemas.microsoft.com/office/drawing/2014/main" id="{A7049B19-551E-FA45-914F-0C02BA93FB4B}"/>
              </a:ext>
            </a:extLst>
          </p:cNvPr>
          <p:cNvCxnSpPr>
            <a:cxnSpLocks/>
          </p:cNvCxnSpPr>
          <p:nvPr/>
        </p:nvCxnSpPr>
        <p:spPr>
          <a:xfrm>
            <a:off x="3016959" y="4878671"/>
            <a:ext cx="573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D7E611D-F321-E04C-84F5-9A5A283DC067}"/>
              </a:ext>
            </a:extLst>
          </p:cNvPr>
          <p:cNvSpPr txBox="1"/>
          <p:nvPr/>
        </p:nvSpPr>
        <p:spPr>
          <a:xfrm>
            <a:off x="3189436" y="4478561"/>
            <a:ext cx="3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ill Sans MT" panose="020B0502020104020203" pitchFamily="34" charset="0"/>
              </a:rPr>
              <a:t>c</a:t>
            </a:r>
            <a:endParaRPr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0CCC7F1-EE7B-8544-98A6-C4CC955DD5A1}"/>
              </a:ext>
            </a:extLst>
          </p:cNvPr>
          <p:cNvSpPr/>
          <p:nvPr/>
        </p:nvSpPr>
        <p:spPr>
          <a:xfrm>
            <a:off x="4523550" y="4618855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CD06FA7-1B87-FD40-9D81-F911EAC9F21E}"/>
                  </a:ext>
                </a:extLst>
              </p:cNvPr>
              <p:cNvSpPr txBox="1"/>
              <p:nvPr/>
            </p:nvSpPr>
            <p:spPr>
              <a:xfrm>
                <a:off x="4599750" y="4674184"/>
                <a:ext cx="436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CD06FA7-1B87-FD40-9D81-F911EAC9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750" y="4674184"/>
                <a:ext cx="4368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44">
            <a:extLst>
              <a:ext uri="{FF2B5EF4-FFF2-40B4-BE49-F238E27FC236}">
                <a16:creationId xmlns:a16="http://schemas.microsoft.com/office/drawing/2014/main" id="{32E8F38A-91AF-B441-B92D-9F28E66CDAB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036630" y="4878672"/>
            <a:ext cx="39059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341439B7-3A67-A04A-9D30-ACD3A683A63B}"/>
              </a:ext>
            </a:extLst>
          </p:cNvPr>
          <p:cNvSpPr/>
          <p:nvPr/>
        </p:nvSpPr>
        <p:spPr>
          <a:xfrm>
            <a:off x="5427226" y="4618855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8A39A9E-9250-C04A-911A-B82181D59B56}"/>
                  </a:ext>
                </a:extLst>
              </p:cNvPr>
              <p:cNvSpPr txBox="1"/>
              <p:nvPr/>
            </p:nvSpPr>
            <p:spPr>
              <a:xfrm>
                <a:off x="5492147" y="4674184"/>
                <a:ext cx="436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8A39A9E-9250-C04A-911A-B82181D59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147" y="4674184"/>
                <a:ext cx="4368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83A0B10-29F0-7E42-AC4E-1B15B2B9CD39}"/>
                  </a:ext>
                </a:extLst>
              </p:cNvPr>
              <p:cNvSpPr/>
              <p:nvPr/>
            </p:nvSpPr>
            <p:spPr>
              <a:xfrm>
                <a:off x="7458008" y="3436712"/>
                <a:ext cx="2305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sll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𝑛𝑖𝑙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sll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𝑛𝑖𝑙</m:t>
                          </m:r>
                        </m:e>
                      </m:d>
                    </m:oMath>
                  </m:oMathPara>
                </a14:m>
                <a:endParaRPr kumimoji="1" lang="zh-CN" altLang="en-US" i="1" dirty="0"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83A0B10-29F0-7E42-AC4E-1B15B2B9C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08" y="3436712"/>
                <a:ext cx="23051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C4834F5-2041-7D4D-B480-52AF203C22A3}"/>
                  </a:ext>
                </a:extLst>
              </p:cNvPr>
              <p:cNvSpPr/>
              <p:nvPr/>
            </p:nvSpPr>
            <p:spPr>
              <a:xfrm>
                <a:off x="7472081" y="4709203"/>
                <a:ext cx="1117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ll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nil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C4834F5-2041-7D4D-B480-52AF203C2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081" y="4709203"/>
                <a:ext cx="111774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E9CC53D0-CF33-A04D-A0AE-222E00516415}"/>
              </a:ext>
            </a:extLst>
          </p:cNvPr>
          <p:cNvSpPr txBox="1"/>
          <p:nvPr/>
        </p:nvSpPr>
        <p:spPr>
          <a:xfrm>
            <a:off x="8067846" y="4040766"/>
            <a:ext cx="237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=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insert_head(a,</a:t>
            </a:r>
            <a:r>
              <a:rPr kumimoji="1" lang="zh-CN" altLang="en-US" b="1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b</a:t>
            </a:r>
            <a:r>
              <a:rPr kumimoji="1" lang="en-US" altLang="zh-CN" b="1" dirty="0"/>
              <a:t>)</a:t>
            </a:r>
            <a:endParaRPr kumimoji="1" lang="zh-CN" altLang="en-US" b="1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5988A77-7994-5B4A-AE3C-6426DBB84FD0}"/>
              </a:ext>
            </a:extLst>
          </p:cNvPr>
          <p:cNvCxnSpPr/>
          <p:nvPr/>
        </p:nvCxnSpPr>
        <p:spPr>
          <a:xfrm>
            <a:off x="7917528" y="3849082"/>
            <a:ext cx="0" cy="76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27506718-9707-2643-A36F-5E0BD3A5437C}"/>
              </a:ext>
            </a:extLst>
          </p:cNvPr>
          <p:cNvCxnSpPr/>
          <p:nvPr/>
        </p:nvCxnSpPr>
        <p:spPr>
          <a:xfrm flipH="1">
            <a:off x="4845299" y="4109229"/>
            <a:ext cx="25019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A17EDCFD-41D4-B740-AA5B-B9FD36F2EE4C}"/>
              </a:ext>
            </a:extLst>
          </p:cNvPr>
          <p:cNvCxnSpPr/>
          <p:nvPr/>
        </p:nvCxnSpPr>
        <p:spPr>
          <a:xfrm flipH="1">
            <a:off x="5728959" y="4132911"/>
            <a:ext cx="25019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>
            <a:extLst>
              <a:ext uri="{FF2B5EF4-FFF2-40B4-BE49-F238E27FC236}">
                <a16:creationId xmlns:a16="http://schemas.microsoft.com/office/drawing/2014/main" id="{97307D47-8CF3-C94D-A2BC-FBF14A2F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Application: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Correctness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30DF55B-2D09-2C40-B392-ED42006291E2}"/>
              </a:ext>
            </a:extLst>
          </p:cNvPr>
          <p:cNvSpPr/>
          <p:nvPr/>
        </p:nvSpPr>
        <p:spPr>
          <a:xfrm>
            <a:off x="3555315" y="5774289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C665FBA-424C-E049-8D49-218877406C62}"/>
                  </a:ext>
                </a:extLst>
              </p:cNvPr>
              <p:cNvSpPr txBox="1"/>
              <p:nvPr/>
            </p:nvSpPr>
            <p:spPr>
              <a:xfrm>
                <a:off x="3592588" y="5793317"/>
                <a:ext cx="436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C665FBA-424C-E049-8D49-218877406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588" y="5793317"/>
                <a:ext cx="43688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4">
            <a:extLst>
              <a:ext uri="{FF2B5EF4-FFF2-40B4-BE49-F238E27FC236}">
                <a16:creationId xmlns:a16="http://schemas.microsoft.com/office/drawing/2014/main" id="{F0499CD5-9880-F440-8D40-736DF697854F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4601780" y="6036446"/>
            <a:ext cx="429004" cy="325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5">
            <a:extLst>
              <a:ext uri="{FF2B5EF4-FFF2-40B4-BE49-F238E27FC236}">
                <a16:creationId xmlns:a16="http://schemas.microsoft.com/office/drawing/2014/main" id="{453A98E1-F214-F74E-AF87-0EFDEE195326}"/>
              </a:ext>
            </a:extLst>
          </p:cNvPr>
          <p:cNvCxnSpPr>
            <a:cxnSpLocks/>
          </p:cNvCxnSpPr>
          <p:nvPr/>
        </p:nvCxnSpPr>
        <p:spPr>
          <a:xfrm>
            <a:off x="2985615" y="6031320"/>
            <a:ext cx="573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599AADC-EA86-C447-8BF2-95A340ADCB5B}"/>
              </a:ext>
            </a:extLst>
          </p:cNvPr>
          <p:cNvSpPr txBox="1"/>
          <p:nvPr/>
        </p:nvSpPr>
        <p:spPr>
          <a:xfrm>
            <a:off x="3158092" y="5631210"/>
            <a:ext cx="3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ill Sans MT" panose="020B0502020104020203" pitchFamily="34" charset="0"/>
              </a:rPr>
              <a:t>d</a:t>
            </a:r>
            <a:endParaRPr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40E2977-CBA5-4345-B6C6-01FF8440D612}"/>
              </a:ext>
            </a:extLst>
          </p:cNvPr>
          <p:cNvSpPr/>
          <p:nvPr/>
        </p:nvSpPr>
        <p:spPr>
          <a:xfrm>
            <a:off x="5030784" y="5776629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CD876C3-1449-F541-B9E1-C99D131BF478}"/>
                  </a:ext>
                </a:extLst>
              </p:cNvPr>
              <p:cNvSpPr txBox="1"/>
              <p:nvPr/>
            </p:nvSpPr>
            <p:spPr>
              <a:xfrm>
                <a:off x="5106984" y="5831958"/>
                <a:ext cx="436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CD876C3-1449-F541-B9E1-C99D131BF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984" y="5831958"/>
                <a:ext cx="43688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44">
            <a:extLst>
              <a:ext uri="{FF2B5EF4-FFF2-40B4-BE49-F238E27FC236}">
                <a16:creationId xmlns:a16="http://schemas.microsoft.com/office/drawing/2014/main" id="{35D3F413-4F44-DD42-BD8E-E28F53220568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5543864" y="6036446"/>
            <a:ext cx="39059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5F9005B9-C981-794D-81D8-D6AA7CBD4045}"/>
              </a:ext>
            </a:extLst>
          </p:cNvPr>
          <p:cNvSpPr/>
          <p:nvPr/>
        </p:nvSpPr>
        <p:spPr>
          <a:xfrm>
            <a:off x="5934460" y="5776629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6602371-7CD6-2145-8805-51AA5FF126A0}"/>
                  </a:ext>
                </a:extLst>
              </p:cNvPr>
              <p:cNvSpPr txBox="1"/>
              <p:nvPr/>
            </p:nvSpPr>
            <p:spPr>
              <a:xfrm>
                <a:off x="5999381" y="5831958"/>
                <a:ext cx="436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6602371-7CD6-2145-8805-51AA5FF12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381" y="5831958"/>
                <a:ext cx="43688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E72D6258-F2AD-6B47-BEBA-B21BEB0D065C}"/>
              </a:ext>
            </a:extLst>
          </p:cNvPr>
          <p:cNvCxnSpPr>
            <a:cxnSpLocks/>
          </p:cNvCxnSpPr>
          <p:nvPr/>
        </p:nvCxnSpPr>
        <p:spPr>
          <a:xfrm>
            <a:off x="5755075" y="5210150"/>
            <a:ext cx="311109" cy="45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841C032A-684C-0D45-9D01-4B2E2AF6D079}"/>
              </a:ext>
            </a:extLst>
          </p:cNvPr>
          <p:cNvCxnSpPr>
            <a:cxnSpLocks/>
          </p:cNvCxnSpPr>
          <p:nvPr/>
        </p:nvCxnSpPr>
        <p:spPr>
          <a:xfrm>
            <a:off x="4901834" y="5234389"/>
            <a:ext cx="311109" cy="45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E49B61E-4B15-354B-9754-88601023675F}"/>
              </a:ext>
            </a:extLst>
          </p:cNvPr>
          <p:cNvSpPr txBox="1"/>
          <p:nvPr/>
        </p:nvSpPr>
        <p:spPr>
          <a:xfrm>
            <a:off x="8067846" y="5316540"/>
            <a:ext cx="237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=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delete_front</a:t>
            </a:r>
            <a:r>
              <a:rPr kumimoji="1" lang="en-US" altLang="zh-CN" b="1" dirty="0"/>
              <a:t>(</a:t>
            </a:r>
            <a:r>
              <a:rPr kumimoji="1" lang="en-US" altLang="zh-CN" b="1" dirty="0">
                <a:solidFill>
                  <a:srgbClr val="FF0000"/>
                </a:solidFill>
              </a:rPr>
              <a:t>c</a:t>
            </a:r>
            <a:r>
              <a:rPr kumimoji="1" lang="en-US" altLang="zh-CN" b="1" dirty="0"/>
              <a:t>)</a:t>
            </a:r>
            <a:endParaRPr kumimoji="1" lang="zh-CN" altLang="en-US" b="1" dirty="0"/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A13C3E20-3C18-FF4F-87A3-8130C916F0D1}"/>
              </a:ext>
            </a:extLst>
          </p:cNvPr>
          <p:cNvCxnSpPr/>
          <p:nvPr/>
        </p:nvCxnSpPr>
        <p:spPr>
          <a:xfrm>
            <a:off x="7917528" y="5124856"/>
            <a:ext cx="0" cy="76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F9632342-86E8-5146-ADAD-816E07673E33}"/>
              </a:ext>
            </a:extLst>
          </p:cNvPr>
          <p:cNvSpPr txBox="1"/>
          <p:nvPr/>
        </p:nvSpPr>
        <p:spPr>
          <a:xfrm>
            <a:off x="4633196" y="5663845"/>
            <a:ext cx="3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ill Sans MT" panose="020B0502020104020203" pitchFamily="34" charset="0"/>
              </a:rPr>
              <a:t>c</a:t>
            </a:r>
            <a:endParaRPr lang="zh-CN" altLang="en-US" sz="20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6D25216-F0BD-2041-A46D-8F1ABB43EF79}"/>
                  </a:ext>
                </a:extLst>
              </p:cNvPr>
              <p:cNvSpPr/>
              <p:nvPr/>
            </p:nvSpPr>
            <p:spPr>
              <a:xfrm>
                <a:off x="7464222" y="5987018"/>
                <a:ext cx="22946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sll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𝑛𝑖𝑙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sll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𝑛𝑖𝑙</m:t>
                          </m:r>
                        </m:e>
                      </m:d>
                    </m:oMath>
                  </m:oMathPara>
                </a14:m>
                <a:endParaRPr kumimoji="1" lang="zh-CN" altLang="en-US" i="1" dirty="0"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6D25216-F0BD-2041-A46D-8F1ABB43E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22" y="5987018"/>
                <a:ext cx="229466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CE600163-603F-3F4F-A4CE-0655015AC676}"/>
              </a:ext>
            </a:extLst>
          </p:cNvPr>
          <p:cNvCxnSpPr>
            <a:cxnSpLocks/>
          </p:cNvCxnSpPr>
          <p:nvPr/>
        </p:nvCxnSpPr>
        <p:spPr>
          <a:xfrm>
            <a:off x="3838006" y="4050663"/>
            <a:ext cx="0" cy="4106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E7492BC4-5D64-D447-BB06-78A824291DC7}"/>
              </a:ext>
            </a:extLst>
          </p:cNvPr>
          <p:cNvCxnSpPr>
            <a:cxnSpLocks/>
          </p:cNvCxnSpPr>
          <p:nvPr/>
        </p:nvCxnSpPr>
        <p:spPr>
          <a:xfrm>
            <a:off x="3838006" y="5275254"/>
            <a:ext cx="0" cy="4106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78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50CDC-8DAE-F745-9ACC-FB2604CF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Application: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Correctness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471FE-D2C2-F246-ACA8-2573CF29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DFS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Challenge: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difficult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78A7606-9D2D-F349-9507-7ABE5EC02B16}"/>
              </a:ext>
            </a:extLst>
          </p:cNvPr>
          <p:cNvSpPr/>
          <p:nvPr/>
        </p:nvSpPr>
        <p:spPr>
          <a:xfrm>
            <a:off x="3499399" y="2636204"/>
            <a:ext cx="399393" cy="3468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DengXian" panose="02010600030101010101" pitchFamily="2" charset="-122"/>
              <a:cs typeface="+mn-cs"/>
            </a:endParaRPr>
          </a:p>
        </p:txBody>
      </p:sp>
      <p:cxnSp>
        <p:nvCxnSpPr>
          <p:cNvPr id="5" name="直接箭头连接符 9">
            <a:extLst>
              <a:ext uri="{FF2B5EF4-FFF2-40B4-BE49-F238E27FC236}">
                <a16:creationId xmlns:a16="http://schemas.microsoft.com/office/drawing/2014/main" id="{CBCDA459-77F8-EC44-8218-77452FAB3257}"/>
              </a:ext>
            </a:extLst>
          </p:cNvPr>
          <p:cNvCxnSpPr>
            <a:stCxn id="4" idx="6"/>
          </p:cNvCxnSpPr>
          <p:nvPr/>
        </p:nvCxnSpPr>
        <p:spPr>
          <a:xfrm flipV="1">
            <a:off x="3898792" y="2636204"/>
            <a:ext cx="533977" cy="17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7">
            <a:extLst>
              <a:ext uri="{FF2B5EF4-FFF2-40B4-BE49-F238E27FC236}">
                <a16:creationId xmlns:a16="http://schemas.microsoft.com/office/drawing/2014/main" id="{76B48A80-7E11-FB4F-AF7C-86025C8B0B63}"/>
              </a:ext>
            </a:extLst>
          </p:cNvPr>
          <p:cNvCxnSpPr>
            <a:cxnSpLocks/>
          </p:cNvCxnSpPr>
          <p:nvPr/>
        </p:nvCxnSpPr>
        <p:spPr>
          <a:xfrm>
            <a:off x="3918946" y="2830142"/>
            <a:ext cx="432483" cy="25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2CCD9C46-50C8-7540-B131-4A0CC8527DE7}"/>
              </a:ext>
            </a:extLst>
          </p:cNvPr>
          <p:cNvSpPr/>
          <p:nvPr/>
        </p:nvSpPr>
        <p:spPr>
          <a:xfrm>
            <a:off x="4432769" y="2455432"/>
            <a:ext cx="399393" cy="3468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4DF126F-C243-7B4B-A2E9-594EFDD605B8}"/>
              </a:ext>
            </a:extLst>
          </p:cNvPr>
          <p:cNvSpPr/>
          <p:nvPr/>
        </p:nvSpPr>
        <p:spPr>
          <a:xfrm>
            <a:off x="4322184" y="2913236"/>
            <a:ext cx="399393" cy="3468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DengXian" panose="02010600030101010101" pitchFamily="2" charset="-122"/>
              <a:cs typeface="+mn-cs"/>
            </a:endParaRPr>
          </a:p>
        </p:txBody>
      </p:sp>
      <p:cxnSp>
        <p:nvCxnSpPr>
          <p:cNvPr id="14" name="直接箭头连接符 105">
            <a:extLst>
              <a:ext uri="{FF2B5EF4-FFF2-40B4-BE49-F238E27FC236}">
                <a16:creationId xmlns:a16="http://schemas.microsoft.com/office/drawing/2014/main" id="{88EB846C-4A87-7841-9431-B06887D11606}"/>
              </a:ext>
            </a:extLst>
          </p:cNvPr>
          <p:cNvCxnSpPr>
            <a:cxnSpLocks/>
          </p:cNvCxnSpPr>
          <p:nvPr/>
        </p:nvCxnSpPr>
        <p:spPr>
          <a:xfrm>
            <a:off x="2198917" y="3058233"/>
            <a:ext cx="597102" cy="2029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BBDBED2E-65CD-2B46-ABA7-AA01E92156C4}"/>
              </a:ext>
            </a:extLst>
          </p:cNvPr>
          <p:cNvSpPr/>
          <p:nvPr/>
        </p:nvSpPr>
        <p:spPr>
          <a:xfrm>
            <a:off x="3505546" y="3669948"/>
            <a:ext cx="399393" cy="3468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9F73C94-F466-D544-A9D9-D8AB7D54A807}"/>
              </a:ext>
            </a:extLst>
          </p:cNvPr>
          <p:cNvSpPr/>
          <p:nvPr/>
        </p:nvSpPr>
        <p:spPr>
          <a:xfrm>
            <a:off x="2806096" y="3124354"/>
            <a:ext cx="399393" cy="3468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DengXian" panose="02010600030101010101" pitchFamily="2" charset="-122"/>
              <a:cs typeface="+mn-cs"/>
            </a:endParaRPr>
          </a:p>
        </p:txBody>
      </p:sp>
      <p:cxnSp>
        <p:nvCxnSpPr>
          <p:cNvPr id="18" name="直接箭头连接符 9">
            <a:extLst>
              <a:ext uri="{FF2B5EF4-FFF2-40B4-BE49-F238E27FC236}">
                <a16:creationId xmlns:a16="http://schemas.microsoft.com/office/drawing/2014/main" id="{53C37C82-F147-F94B-9E8C-16AB8C275145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3152974" y="2932251"/>
            <a:ext cx="404915" cy="23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9">
            <a:extLst>
              <a:ext uri="{FF2B5EF4-FFF2-40B4-BE49-F238E27FC236}">
                <a16:creationId xmlns:a16="http://schemas.microsoft.com/office/drawing/2014/main" id="{BCC7E44E-F24A-FF44-A287-9F636A06F3D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135398" y="3449454"/>
            <a:ext cx="428638" cy="27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C41C588-2DFF-3643-BFB2-993D338284BF}"/>
              </a:ext>
            </a:extLst>
          </p:cNvPr>
          <p:cNvSpPr txBox="1"/>
          <p:nvPr/>
        </p:nvSpPr>
        <p:spPr>
          <a:xfrm>
            <a:off x="3130778" y="3494998"/>
            <a:ext cx="31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DengXian" panose="02010600030101010101" pitchFamily="2" charset="-122"/>
              </a:rPr>
              <a:t>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DengXian" panose="02010600030101010101" pitchFamily="2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8EB42B2-AF50-704E-B190-C56D52D91EF9}"/>
              </a:ext>
            </a:extLst>
          </p:cNvPr>
          <p:cNvSpPr txBox="1"/>
          <p:nvPr/>
        </p:nvSpPr>
        <p:spPr>
          <a:xfrm>
            <a:off x="3333321" y="3007192"/>
            <a:ext cx="31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DengXian" panose="02010600030101010101" pitchFamily="2" charset="-122"/>
                <a:cs typeface="+mn-cs"/>
              </a:rPr>
              <a:t>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DengXian" panose="02010600030101010101" pitchFamily="2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BEF2FB5-3D0F-1548-B4A5-7382C08A79FE}"/>
              </a:ext>
            </a:extLst>
          </p:cNvPr>
          <p:cNvSpPr txBox="1"/>
          <p:nvPr/>
        </p:nvSpPr>
        <p:spPr>
          <a:xfrm>
            <a:off x="2393804" y="2832547"/>
            <a:ext cx="31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DengXian" panose="02010600030101010101" pitchFamily="2" charset="-122"/>
                <a:cs typeface="+mn-cs"/>
              </a:rPr>
              <a:t>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DengXian" panose="02010600030101010101" pitchFamily="2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71605C8-16F2-584D-A5D5-8481111132B5}"/>
              </a:ext>
            </a:extLst>
          </p:cNvPr>
          <p:cNvSpPr/>
          <p:nvPr/>
        </p:nvSpPr>
        <p:spPr>
          <a:xfrm>
            <a:off x="3499399" y="2636204"/>
            <a:ext cx="399393" cy="3468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DengXian" panose="02010600030101010101" pitchFamily="2" charset="-122"/>
              <a:cs typeface="+mn-cs"/>
            </a:endParaRPr>
          </a:p>
        </p:txBody>
      </p:sp>
      <p:cxnSp>
        <p:nvCxnSpPr>
          <p:cNvPr id="26" name="直接箭头连接符 9">
            <a:extLst>
              <a:ext uri="{FF2B5EF4-FFF2-40B4-BE49-F238E27FC236}">
                <a16:creationId xmlns:a16="http://schemas.microsoft.com/office/drawing/2014/main" id="{4B1BC656-B23E-0043-8E79-12215D041186}"/>
              </a:ext>
            </a:extLst>
          </p:cNvPr>
          <p:cNvCxnSpPr>
            <a:stCxn id="25" idx="6"/>
          </p:cNvCxnSpPr>
          <p:nvPr/>
        </p:nvCxnSpPr>
        <p:spPr>
          <a:xfrm flipV="1">
            <a:off x="3898792" y="2636204"/>
            <a:ext cx="533977" cy="17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57">
            <a:extLst>
              <a:ext uri="{FF2B5EF4-FFF2-40B4-BE49-F238E27FC236}">
                <a16:creationId xmlns:a16="http://schemas.microsoft.com/office/drawing/2014/main" id="{3BFDC2F2-D6B1-504B-8AC9-BC14A47FA7FA}"/>
              </a:ext>
            </a:extLst>
          </p:cNvPr>
          <p:cNvCxnSpPr>
            <a:cxnSpLocks/>
          </p:cNvCxnSpPr>
          <p:nvPr/>
        </p:nvCxnSpPr>
        <p:spPr>
          <a:xfrm>
            <a:off x="3918946" y="2830142"/>
            <a:ext cx="432483" cy="25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76E4A3E1-22B8-6E41-BD2B-6E6AD0699075}"/>
              </a:ext>
            </a:extLst>
          </p:cNvPr>
          <p:cNvSpPr/>
          <p:nvPr/>
        </p:nvSpPr>
        <p:spPr>
          <a:xfrm>
            <a:off x="4432769" y="2455432"/>
            <a:ext cx="399393" cy="3468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C92A69A-F0B9-E946-B3DA-0E680423BAA0}"/>
              </a:ext>
            </a:extLst>
          </p:cNvPr>
          <p:cNvSpPr/>
          <p:nvPr/>
        </p:nvSpPr>
        <p:spPr>
          <a:xfrm>
            <a:off x="4322184" y="2913236"/>
            <a:ext cx="399393" cy="3468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95AA2A5-D59A-954C-AF5D-212EEB72B42E}"/>
              </a:ext>
            </a:extLst>
          </p:cNvPr>
          <p:cNvSpPr/>
          <p:nvPr/>
        </p:nvSpPr>
        <p:spPr>
          <a:xfrm>
            <a:off x="3505546" y="3669948"/>
            <a:ext cx="399393" cy="3468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7D59C54-4888-664E-92EB-ACC03FB9414F}"/>
              </a:ext>
            </a:extLst>
          </p:cNvPr>
          <p:cNvSpPr/>
          <p:nvPr/>
        </p:nvSpPr>
        <p:spPr>
          <a:xfrm>
            <a:off x="2806096" y="3124354"/>
            <a:ext cx="399393" cy="3468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DengXian" panose="02010600030101010101" pitchFamily="2" charset="-122"/>
              <a:cs typeface="+mn-cs"/>
            </a:endParaRPr>
          </a:p>
        </p:txBody>
      </p:sp>
      <p:cxnSp>
        <p:nvCxnSpPr>
          <p:cNvPr id="39" name="直接箭头连接符 9">
            <a:extLst>
              <a:ext uri="{FF2B5EF4-FFF2-40B4-BE49-F238E27FC236}">
                <a16:creationId xmlns:a16="http://schemas.microsoft.com/office/drawing/2014/main" id="{FBA2D4DC-3B20-B148-B97E-4A378B5BFDE3}"/>
              </a:ext>
            </a:extLst>
          </p:cNvPr>
          <p:cNvCxnSpPr>
            <a:cxnSpLocks/>
          </p:cNvCxnSpPr>
          <p:nvPr/>
        </p:nvCxnSpPr>
        <p:spPr>
          <a:xfrm flipV="1">
            <a:off x="3152974" y="2927913"/>
            <a:ext cx="404915" cy="23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9">
            <a:extLst>
              <a:ext uri="{FF2B5EF4-FFF2-40B4-BE49-F238E27FC236}">
                <a16:creationId xmlns:a16="http://schemas.microsoft.com/office/drawing/2014/main" id="{E254AD7C-030C-D44C-9F8A-2526E8534D0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135398" y="3449454"/>
            <a:ext cx="428638" cy="27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27E527-F64E-D24E-AC55-D4D0898A2DA9}"/>
              </a:ext>
            </a:extLst>
          </p:cNvPr>
          <p:cNvSpPr txBox="1"/>
          <p:nvPr/>
        </p:nvSpPr>
        <p:spPr>
          <a:xfrm>
            <a:off x="3138632" y="3485791"/>
            <a:ext cx="31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DengXian" panose="02010600030101010101" pitchFamily="2" charset="-122"/>
              </a:rPr>
              <a:t>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DengXian" panose="02010600030101010101" pitchFamily="2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549124C-3892-4846-91B3-899BCEB015C8}"/>
              </a:ext>
            </a:extLst>
          </p:cNvPr>
          <p:cNvSpPr txBox="1"/>
          <p:nvPr/>
        </p:nvSpPr>
        <p:spPr>
          <a:xfrm>
            <a:off x="3323819" y="3011965"/>
            <a:ext cx="31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DengXian" panose="02010600030101010101" pitchFamily="2" charset="-122"/>
                <a:cs typeface="+mn-cs"/>
              </a:rPr>
              <a:t>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DengXian" panose="02010600030101010101" pitchFamily="2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91B3B67E-4727-3E41-B14B-F9472CDF0BA6}"/>
              </a:ext>
            </a:extLst>
          </p:cNvPr>
          <p:cNvSpPr/>
          <p:nvPr/>
        </p:nvSpPr>
        <p:spPr>
          <a:xfrm>
            <a:off x="7014675" y="3019612"/>
            <a:ext cx="440718" cy="421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FE017C0-F18C-8049-B977-BDF6131BC0AE}"/>
              </a:ext>
            </a:extLst>
          </p:cNvPr>
          <p:cNvSpPr txBox="1"/>
          <p:nvPr/>
        </p:nvSpPr>
        <p:spPr>
          <a:xfrm>
            <a:off x="7088458" y="3045883"/>
            <a:ext cx="35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0</a:t>
            </a:r>
            <a:endParaRPr lang="en-US" altLang="zh-CN" b="0" dirty="0">
              <a:latin typeface="Gill Sans MT" panose="020B0502020104020203" pitchFamily="34" charset="0"/>
            </a:endParaRPr>
          </a:p>
        </p:txBody>
      </p:sp>
      <p:cxnSp>
        <p:nvCxnSpPr>
          <p:cNvPr id="50" name="直接箭头连接符 44">
            <a:extLst>
              <a:ext uri="{FF2B5EF4-FFF2-40B4-BE49-F238E27FC236}">
                <a16:creationId xmlns:a16="http://schemas.microsoft.com/office/drawing/2014/main" id="{DB2B1DA9-2683-774A-AE45-2A0F2980F831}"/>
              </a:ext>
            </a:extLst>
          </p:cNvPr>
          <p:cNvCxnSpPr>
            <a:cxnSpLocks/>
          </p:cNvCxnSpPr>
          <p:nvPr/>
        </p:nvCxnSpPr>
        <p:spPr>
          <a:xfrm>
            <a:off x="7455645" y="3260077"/>
            <a:ext cx="33447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45">
            <a:extLst>
              <a:ext uri="{FF2B5EF4-FFF2-40B4-BE49-F238E27FC236}">
                <a16:creationId xmlns:a16="http://schemas.microsoft.com/office/drawing/2014/main" id="{8526F0F4-4376-ED44-9F1E-26FE228D9CC6}"/>
              </a:ext>
            </a:extLst>
          </p:cNvPr>
          <p:cNvCxnSpPr>
            <a:cxnSpLocks/>
          </p:cNvCxnSpPr>
          <p:nvPr/>
        </p:nvCxnSpPr>
        <p:spPr>
          <a:xfrm>
            <a:off x="6444975" y="3276642"/>
            <a:ext cx="573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D1EE37D-6C9C-8F48-B502-D5BA24E1086B}"/>
              </a:ext>
            </a:extLst>
          </p:cNvPr>
          <p:cNvSpPr txBox="1"/>
          <p:nvPr/>
        </p:nvSpPr>
        <p:spPr>
          <a:xfrm>
            <a:off x="6617452" y="2876532"/>
            <a:ext cx="3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ill Sans MT" panose="020B0502020104020203" pitchFamily="34" charset="0"/>
              </a:rPr>
              <a:t>a</a:t>
            </a:r>
            <a:endParaRPr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00E369A-38AA-AC44-A59B-8B1967563C03}"/>
              </a:ext>
            </a:extLst>
          </p:cNvPr>
          <p:cNvSpPr/>
          <p:nvPr/>
        </p:nvSpPr>
        <p:spPr>
          <a:xfrm>
            <a:off x="7791409" y="3030574"/>
            <a:ext cx="435709" cy="423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64321EE-CCA7-C244-940C-E79946CC29F4}"/>
              </a:ext>
            </a:extLst>
          </p:cNvPr>
          <p:cNvSpPr txBox="1"/>
          <p:nvPr/>
        </p:nvSpPr>
        <p:spPr>
          <a:xfrm>
            <a:off x="7874662" y="3057534"/>
            <a:ext cx="34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latin typeface="Gill Sans MT" panose="020B0502020104020203" pitchFamily="34" charset="0"/>
              </a:rPr>
              <a:t>1</a:t>
            </a:r>
          </a:p>
        </p:txBody>
      </p:sp>
      <p:cxnSp>
        <p:nvCxnSpPr>
          <p:cNvPr id="55" name="直接箭头连接符 44">
            <a:extLst>
              <a:ext uri="{FF2B5EF4-FFF2-40B4-BE49-F238E27FC236}">
                <a16:creationId xmlns:a16="http://schemas.microsoft.com/office/drawing/2014/main" id="{612D2A6D-7E46-8F4F-9113-86301273D8A1}"/>
              </a:ext>
            </a:extLst>
          </p:cNvPr>
          <p:cNvCxnSpPr>
            <a:cxnSpLocks/>
          </p:cNvCxnSpPr>
          <p:nvPr/>
        </p:nvCxnSpPr>
        <p:spPr>
          <a:xfrm>
            <a:off x="8227118" y="3260077"/>
            <a:ext cx="39059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E74D89D7-D88D-B944-A5F1-2C9F2DB78466}"/>
              </a:ext>
            </a:extLst>
          </p:cNvPr>
          <p:cNvSpPr/>
          <p:nvPr/>
        </p:nvSpPr>
        <p:spPr>
          <a:xfrm>
            <a:off x="8617714" y="3029077"/>
            <a:ext cx="419831" cy="4262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A9A0B20-F592-3D46-A08B-3A9F50607D33}"/>
              </a:ext>
            </a:extLst>
          </p:cNvPr>
          <p:cNvSpPr txBox="1"/>
          <p:nvPr/>
        </p:nvSpPr>
        <p:spPr>
          <a:xfrm>
            <a:off x="8689711" y="3057534"/>
            <a:ext cx="31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2</a:t>
            </a:r>
            <a:endParaRPr lang="en-US" altLang="zh-CN" b="0" dirty="0">
              <a:latin typeface="Gill Sans MT" panose="020B0502020104020203" pitchFamily="34" charset="0"/>
            </a:endParaRPr>
          </a:p>
        </p:txBody>
      </p:sp>
      <p:cxnSp>
        <p:nvCxnSpPr>
          <p:cNvPr id="63" name="直接箭头连接符 44">
            <a:extLst>
              <a:ext uri="{FF2B5EF4-FFF2-40B4-BE49-F238E27FC236}">
                <a16:creationId xmlns:a16="http://schemas.microsoft.com/office/drawing/2014/main" id="{4D13FBF5-5D65-CC4A-AB57-F8027B105AB8}"/>
              </a:ext>
            </a:extLst>
          </p:cNvPr>
          <p:cNvCxnSpPr>
            <a:cxnSpLocks/>
          </p:cNvCxnSpPr>
          <p:nvPr/>
        </p:nvCxnSpPr>
        <p:spPr>
          <a:xfrm>
            <a:off x="9044403" y="3254885"/>
            <a:ext cx="33447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66624405-B168-E448-9836-57DFE88EA08B}"/>
              </a:ext>
            </a:extLst>
          </p:cNvPr>
          <p:cNvSpPr/>
          <p:nvPr/>
        </p:nvSpPr>
        <p:spPr>
          <a:xfrm>
            <a:off x="9380167" y="3025382"/>
            <a:ext cx="435709" cy="423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89061CF-099C-BB40-9037-9FD01F10E0E0}"/>
              </a:ext>
            </a:extLst>
          </p:cNvPr>
          <p:cNvSpPr txBox="1"/>
          <p:nvPr/>
        </p:nvSpPr>
        <p:spPr>
          <a:xfrm>
            <a:off x="9463420" y="3052342"/>
            <a:ext cx="34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latin typeface="Gill Sans MT" panose="020B0502020104020203" pitchFamily="34" charset="0"/>
              </a:rPr>
              <a:t>3</a:t>
            </a:r>
          </a:p>
        </p:txBody>
      </p:sp>
      <p:cxnSp>
        <p:nvCxnSpPr>
          <p:cNvPr id="66" name="直接箭头连接符 44">
            <a:extLst>
              <a:ext uri="{FF2B5EF4-FFF2-40B4-BE49-F238E27FC236}">
                <a16:creationId xmlns:a16="http://schemas.microsoft.com/office/drawing/2014/main" id="{D164779D-63C9-0947-9A39-F2E264367594}"/>
              </a:ext>
            </a:extLst>
          </p:cNvPr>
          <p:cNvCxnSpPr>
            <a:cxnSpLocks/>
          </p:cNvCxnSpPr>
          <p:nvPr/>
        </p:nvCxnSpPr>
        <p:spPr>
          <a:xfrm>
            <a:off x="9815876" y="3254885"/>
            <a:ext cx="39059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0E1C86A2-A0B8-384F-9F03-718B294A8188}"/>
              </a:ext>
            </a:extLst>
          </p:cNvPr>
          <p:cNvSpPr/>
          <p:nvPr/>
        </p:nvSpPr>
        <p:spPr>
          <a:xfrm>
            <a:off x="10206472" y="3023885"/>
            <a:ext cx="419831" cy="4262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C144CAA-0E95-9B43-A3AE-D39B256C4877}"/>
              </a:ext>
            </a:extLst>
          </p:cNvPr>
          <p:cNvSpPr txBox="1"/>
          <p:nvPr/>
        </p:nvSpPr>
        <p:spPr>
          <a:xfrm>
            <a:off x="10278469" y="3052342"/>
            <a:ext cx="31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latin typeface="Gill Sans MT" panose="020B0502020104020203" pitchFamily="34" charset="0"/>
              </a:rPr>
              <a:t>4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B009D50-8153-B145-BB12-6765FEB12614}"/>
              </a:ext>
            </a:extLst>
          </p:cNvPr>
          <p:cNvSpPr txBox="1"/>
          <p:nvPr/>
        </p:nvSpPr>
        <p:spPr>
          <a:xfrm>
            <a:off x="4378617" y="2907310"/>
            <a:ext cx="35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latin typeface="Gill Sans MT" panose="020B0502020104020203" pitchFamily="34" charset="0"/>
              </a:rPr>
              <a:t>3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D382D0B-4B8E-094A-BCAA-F2E8653A842E}"/>
              </a:ext>
            </a:extLst>
          </p:cNvPr>
          <p:cNvSpPr txBox="1"/>
          <p:nvPr/>
        </p:nvSpPr>
        <p:spPr>
          <a:xfrm>
            <a:off x="4491955" y="2440292"/>
            <a:ext cx="34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7B55C1F-586A-8443-93F5-F502D58F470B}"/>
              </a:ext>
            </a:extLst>
          </p:cNvPr>
          <p:cNvSpPr txBox="1"/>
          <p:nvPr/>
        </p:nvSpPr>
        <p:spPr>
          <a:xfrm>
            <a:off x="3548798" y="2624958"/>
            <a:ext cx="31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DCFAB4E-F15A-CB4B-B03E-078D8B3C52C9}"/>
              </a:ext>
            </a:extLst>
          </p:cNvPr>
          <p:cNvSpPr txBox="1"/>
          <p:nvPr/>
        </p:nvSpPr>
        <p:spPr>
          <a:xfrm>
            <a:off x="3563782" y="3647624"/>
            <a:ext cx="34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4</a:t>
            </a:r>
            <a:endParaRPr lang="en-US" altLang="zh-CN" b="0" dirty="0">
              <a:latin typeface="Gill Sans MT" panose="020B0502020104020203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52F6B20-2E4A-5D49-973E-7057440943C6}"/>
              </a:ext>
            </a:extLst>
          </p:cNvPr>
          <p:cNvSpPr txBox="1"/>
          <p:nvPr/>
        </p:nvSpPr>
        <p:spPr>
          <a:xfrm>
            <a:off x="2850497" y="3121063"/>
            <a:ext cx="31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0</a:t>
            </a:r>
            <a:endParaRPr lang="en-US" altLang="zh-CN" b="0" dirty="0">
              <a:latin typeface="Gill Sans MT" panose="020B0502020104020203" pitchFamily="34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FE94FE98-6D06-9542-AADB-71C814A985E9}"/>
              </a:ext>
            </a:extLst>
          </p:cNvPr>
          <p:cNvSpPr txBox="1"/>
          <p:nvPr/>
        </p:nvSpPr>
        <p:spPr>
          <a:xfrm>
            <a:off x="7506434" y="2936397"/>
            <a:ext cx="31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DengXian" panose="02010600030101010101" pitchFamily="2" charset="-122"/>
              </a:rPr>
              <a:t>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DengXian" panose="02010600030101010101" pitchFamily="2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2" name="灯片编号占位符 81">
            <a:extLst>
              <a:ext uri="{FF2B5EF4-FFF2-40B4-BE49-F238E27FC236}">
                <a16:creationId xmlns:a16="http://schemas.microsoft.com/office/drawing/2014/main" id="{97A91CCE-3C54-004F-8E6E-9031AB01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64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B452C-4477-DF48-9D93-A2497BE4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Application: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01E08-8433-344B-9888-E0C4EB38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halts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arbitrary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inputs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8387F0-CEAA-8846-B939-2F4E115907F4}"/>
              </a:ext>
            </a:extLst>
          </p:cNvPr>
          <p:cNvSpPr/>
          <p:nvPr/>
        </p:nvSpPr>
        <p:spPr>
          <a:xfrm>
            <a:off x="1401430" y="2697800"/>
            <a:ext cx="50136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Gill Sans MT" panose="020B0502020104020203" pitchFamily="34" charset="0"/>
              </a:rPr>
              <a:t>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 err="1">
                <a:latin typeface="Gill Sans MT" panose="020B0502020104020203" pitchFamily="34" charset="0"/>
              </a:rPr>
              <a:t>insert_tail</a:t>
            </a:r>
            <a:r>
              <a:rPr lang="en-US" altLang="zh-CN" sz="2000" dirty="0">
                <a:latin typeface="Gill Sans MT" panose="020B0502020104020203" pitchFamily="34" charset="0"/>
              </a:rPr>
              <a:t>(Node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>
                <a:latin typeface="Gill Sans MT" panose="020B0502020104020203" pitchFamily="34" charset="0"/>
              </a:rPr>
              <a:t>a,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>
                <a:latin typeface="Gill Sans MT" panose="020B0502020104020203" pitchFamily="34" charset="0"/>
              </a:rPr>
              <a:t>b)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{</a:t>
            </a: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Node* curr = a;</a:t>
            </a: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</a:t>
            </a:r>
            <a:r>
              <a:rPr lang="zh-CN" altLang="en-US" sz="2000" dirty="0">
                <a:solidFill>
                  <a:srgbClr val="CC7833"/>
                </a:solidFill>
                <a:latin typeface="Gill Sans MT" panose="020B0502020104020203" pitchFamily="34" charset="0"/>
              </a:rPr>
              <a:t>while</a:t>
            </a:r>
            <a:r>
              <a:rPr lang="zh-CN" altLang="en-US" sz="2000" dirty="0">
                <a:latin typeface="Gill Sans MT" panose="020B0502020104020203" pitchFamily="34" charset="0"/>
              </a:rPr>
              <a:t> (curr-&gt;next != </a:t>
            </a:r>
            <a:r>
              <a:rPr lang="zh-CN" altLang="en-US" sz="2000" dirty="0">
                <a:solidFill>
                  <a:srgbClr val="8F8A25"/>
                </a:solidFill>
                <a:latin typeface="Gill Sans MT" panose="020B0502020104020203" pitchFamily="34" charset="0"/>
              </a:rPr>
              <a:t>NULL</a:t>
            </a:r>
            <a:r>
              <a:rPr lang="zh-CN" altLang="en-US" sz="2000" dirty="0">
                <a:latin typeface="Gill Sans MT" panose="020B0502020104020203" pitchFamily="34" charset="0"/>
              </a:rPr>
              <a:t>) {</a:t>
            </a: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  curr = curr-&gt;next;</a:t>
            </a: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}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curr-&gt;next = b;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</a:t>
            </a:r>
            <a:r>
              <a:rPr lang="en-US" altLang="zh-CN" sz="2000" dirty="0">
                <a:latin typeface="Gill Sans MT" panose="020B0502020104020203" pitchFamily="34" charset="0"/>
              </a:rPr>
              <a:t>return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a;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}</a:t>
            </a:r>
            <a:endParaRPr lang="zh-CN" altLang="en-US" sz="20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685D019-8360-0444-A0E4-C85BB6484731}"/>
                  </a:ext>
                </a:extLst>
              </p:cNvPr>
              <p:cNvSpPr/>
              <p:nvPr/>
            </p:nvSpPr>
            <p:spPr>
              <a:xfrm>
                <a:off x="5468078" y="3657951"/>
                <a:ext cx="3858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sll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𝑐𝑢𝑟</m:t>
                          </m:r>
                        </m:e>
                      </m:d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𝒔𝒍𝒍</m:t>
                      </m:r>
                      <m:d>
                        <m:d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𝒄𝒖𝒓</m:t>
                          </m:r>
                          <m:r>
                            <a:rPr kumimoji="1"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𝒏𝒊𝒍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sll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𝑛𝑖𝑙</m:t>
                          </m:r>
                        </m:e>
                      </m:d>
                    </m:oMath>
                  </m:oMathPara>
                </a14:m>
                <a:endParaRPr kumimoji="1" lang="zh-CN" altLang="en-US" i="1" dirty="0"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685D019-8360-0444-A0E4-C85BB6484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78" y="3657951"/>
                <a:ext cx="38586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163BD70-A2ED-2C44-BD72-1689211E79FC}"/>
                  </a:ext>
                </a:extLst>
              </p:cNvPr>
              <p:cNvSpPr/>
              <p:nvPr/>
            </p:nvSpPr>
            <p:spPr>
              <a:xfrm>
                <a:off x="6195778" y="2711842"/>
                <a:ext cx="22729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ll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nil</m:t>
                          </m:r>
                        </m:e>
                      </m:d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sll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𝑛𝑖𝑙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163BD70-A2ED-2C44-BD72-1689211E7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778" y="2711842"/>
                <a:ext cx="2272995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3136EE2E-8D1D-E04B-A4E4-F3BCFC051726}"/>
              </a:ext>
            </a:extLst>
          </p:cNvPr>
          <p:cNvCxnSpPr>
            <a:cxnSpLocks/>
          </p:cNvCxnSpPr>
          <p:nvPr/>
        </p:nvCxnSpPr>
        <p:spPr>
          <a:xfrm>
            <a:off x="7332275" y="3079602"/>
            <a:ext cx="0" cy="49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2746AB56-170C-AB40-869B-E0B6BFEC5428}"/>
              </a:ext>
            </a:extLst>
          </p:cNvPr>
          <p:cNvCxnSpPr>
            <a:cxnSpLocks/>
          </p:cNvCxnSpPr>
          <p:nvPr/>
        </p:nvCxnSpPr>
        <p:spPr>
          <a:xfrm>
            <a:off x="4269650" y="3866306"/>
            <a:ext cx="2240878" cy="1117174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432AE171-8A01-5E40-91F3-8C12007C86F1}"/>
              </a:ext>
            </a:extLst>
          </p:cNvPr>
          <p:cNvSpPr/>
          <p:nvPr/>
        </p:nvSpPr>
        <p:spPr>
          <a:xfrm>
            <a:off x="6773325" y="5229939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F4A723A-CEEB-F446-8BA5-55C26F7E87FB}"/>
              </a:ext>
            </a:extLst>
          </p:cNvPr>
          <p:cNvSpPr txBox="1"/>
          <p:nvPr/>
        </p:nvSpPr>
        <p:spPr>
          <a:xfrm>
            <a:off x="6914177" y="5348507"/>
            <a:ext cx="43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>
                <a:latin typeface="Gill Sans MT" panose="020B0502020104020203" pitchFamily="34" charset="0"/>
              </a:rPr>
              <a:t>0</a:t>
            </a:r>
          </a:p>
        </p:txBody>
      </p:sp>
      <p:cxnSp>
        <p:nvCxnSpPr>
          <p:cNvPr id="59" name="直接箭头连接符 44">
            <a:extLst>
              <a:ext uri="{FF2B5EF4-FFF2-40B4-BE49-F238E27FC236}">
                <a16:creationId xmlns:a16="http://schemas.microsoft.com/office/drawing/2014/main" id="{4CB6107E-999C-6742-8309-8C202B339114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7281212" y="5486971"/>
            <a:ext cx="429004" cy="325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45">
            <a:extLst>
              <a:ext uri="{FF2B5EF4-FFF2-40B4-BE49-F238E27FC236}">
                <a16:creationId xmlns:a16="http://schemas.microsoft.com/office/drawing/2014/main" id="{18F178FB-C6CB-F240-AE11-CA5A7EBEAA44}"/>
              </a:ext>
            </a:extLst>
          </p:cNvPr>
          <p:cNvCxnSpPr>
            <a:cxnSpLocks/>
          </p:cNvCxnSpPr>
          <p:nvPr/>
        </p:nvCxnSpPr>
        <p:spPr>
          <a:xfrm>
            <a:off x="6203625" y="5486970"/>
            <a:ext cx="573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B4524C02-84E2-3E44-BAFA-E10B6638EDE6}"/>
              </a:ext>
            </a:extLst>
          </p:cNvPr>
          <p:cNvSpPr txBox="1"/>
          <p:nvPr/>
        </p:nvSpPr>
        <p:spPr>
          <a:xfrm>
            <a:off x="6349514" y="5179230"/>
            <a:ext cx="358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Gill Sans MT" panose="020B0502020104020203" pitchFamily="34" charset="0"/>
              </a:rPr>
              <a:t>a</a:t>
            </a:r>
            <a:endParaRPr lang="zh-CN" altLang="en-US" sz="1600" dirty="0">
              <a:latin typeface="Gill Sans MT" panose="020B0502020104020203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C059BF56-2178-D047-8807-C88FB1EED019}"/>
              </a:ext>
            </a:extLst>
          </p:cNvPr>
          <p:cNvSpPr/>
          <p:nvPr/>
        </p:nvSpPr>
        <p:spPr>
          <a:xfrm>
            <a:off x="7710216" y="5227154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A575E62-9098-9944-913C-021728C295B6}"/>
              </a:ext>
            </a:extLst>
          </p:cNvPr>
          <p:cNvSpPr txBox="1"/>
          <p:nvPr/>
        </p:nvSpPr>
        <p:spPr>
          <a:xfrm>
            <a:off x="7864137" y="5352864"/>
            <a:ext cx="43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>
                <a:latin typeface="Gill Sans MT" panose="020B0502020104020203" pitchFamily="34" charset="0"/>
              </a:rPr>
              <a:t>1</a:t>
            </a:r>
          </a:p>
        </p:txBody>
      </p:sp>
      <p:cxnSp>
        <p:nvCxnSpPr>
          <p:cNvPr id="64" name="直接箭头连接符 44">
            <a:extLst>
              <a:ext uri="{FF2B5EF4-FFF2-40B4-BE49-F238E27FC236}">
                <a16:creationId xmlns:a16="http://schemas.microsoft.com/office/drawing/2014/main" id="{54228451-1019-8F42-BA66-EDF399D2E10D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8972841" y="5515984"/>
            <a:ext cx="39059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E1C2E4A2-2C38-0D4A-970C-0698AC1E8E71}"/>
              </a:ext>
            </a:extLst>
          </p:cNvPr>
          <p:cNvSpPr/>
          <p:nvPr/>
        </p:nvSpPr>
        <p:spPr>
          <a:xfrm>
            <a:off x="9363437" y="5256167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8EB7DFE-DCB1-0249-B864-B0396C3EFC5F}"/>
              </a:ext>
            </a:extLst>
          </p:cNvPr>
          <p:cNvSpPr txBox="1"/>
          <p:nvPr/>
        </p:nvSpPr>
        <p:spPr>
          <a:xfrm>
            <a:off x="9026296" y="5189748"/>
            <a:ext cx="401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Gill Sans MT" panose="020B0502020104020203" pitchFamily="34" charset="0"/>
              </a:rPr>
              <a:t>b</a:t>
            </a:r>
            <a:endParaRPr lang="zh-CN" altLang="en-US" sz="1600" dirty="0">
              <a:latin typeface="Gill Sans MT" panose="020B0502020104020203" pitchFamily="34" charset="0"/>
            </a:endParaRPr>
          </a:p>
        </p:txBody>
      </p:sp>
      <p:cxnSp>
        <p:nvCxnSpPr>
          <p:cNvPr id="69" name="直接箭头连接符 45">
            <a:extLst>
              <a:ext uri="{FF2B5EF4-FFF2-40B4-BE49-F238E27FC236}">
                <a16:creationId xmlns:a16="http://schemas.microsoft.com/office/drawing/2014/main" id="{3675E65B-2E1F-F843-8C3C-8E292ACEF2CE}"/>
              </a:ext>
            </a:extLst>
          </p:cNvPr>
          <p:cNvCxnSpPr>
            <a:cxnSpLocks/>
          </p:cNvCxnSpPr>
          <p:nvPr/>
        </p:nvCxnSpPr>
        <p:spPr>
          <a:xfrm flipV="1">
            <a:off x="6272780" y="5734372"/>
            <a:ext cx="688215" cy="19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0FB92F7-80A4-6E41-9812-E1D5FC72F98E}"/>
              </a:ext>
            </a:extLst>
          </p:cNvPr>
          <p:cNvSpPr/>
          <p:nvPr/>
        </p:nvSpPr>
        <p:spPr>
          <a:xfrm>
            <a:off x="6542131" y="5760607"/>
            <a:ext cx="58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Gill Sans MT" panose="020B0502020104020203" pitchFamily="34" charset="0"/>
              </a:rPr>
              <a:t>curr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FEBCC-F8F6-3443-A5CE-BC7AFBFC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14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F9B93F-ECF8-0F4A-B723-3056E0D57BDA}"/>
                  </a:ext>
                </a:extLst>
              </p:cNvPr>
              <p:cNvSpPr txBox="1"/>
              <p:nvPr/>
            </p:nvSpPr>
            <p:spPr>
              <a:xfrm>
                <a:off x="6228502" y="6254946"/>
                <a:ext cx="3271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>
                    <a:latin typeface="Gill Sans MT" panose="020B0502020104020203" pitchFamily="34" charset="0"/>
                  </a:rPr>
                  <a:t>Node</a:t>
                </a:r>
                <a:r>
                  <a:rPr kumimoji="1" lang="zh-CN" altLang="en-US" sz="2000" dirty="0">
                    <a:latin typeface="Gill Sans MT" panose="020B0502020104020203" pitchFamily="34" charset="0"/>
                  </a:rPr>
                  <a:t> </a:t>
                </a:r>
                <a:r>
                  <a:rPr kumimoji="1" lang="en-US" altLang="zh-CN" sz="2000" dirty="0">
                    <a:latin typeface="Gill Sans MT" panose="020B0502020104020203" pitchFamily="34" charset="0"/>
                  </a:rPr>
                  <a:t>accessed</a:t>
                </a:r>
                <a:r>
                  <a:rPr kumimoji="1" lang="zh-CN" altLang="en-US" sz="2000" dirty="0">
                    <a:latin typeface="Gill Sans MT" panose="020B0502020104020203" pitchFamily="34" charset="0"/>
                  </a:rPr>
                  <a:t> </a:t>
                </a:r>
                <a:r>
                  <a:rPr kumimoji="1" lang="en-US" altLang="zh-CN" sz="2000" dirty="0">
                    <a:latin typeface="Gill Sans MT" panose="020B0502020104020203" pitchFamily="34" charset="0"/>
                  </a:rPr>
                  <a:t>by</a:t>
                </a:r>
                <a:r>
                  <a:rPr kumimoji="1" lang="zh-CN" altLang="en-US" sz="2000" dirty="0">
                    <a:latin typeface="Gill Sans MT" panose="020B0502020104020203" pitchFamily="34" charset="0"/>
                  </a:rPr>
                  <a:t> </a:t>
                </a:r>
                <a:r>
                  <a:rPr kumimoji="1" lang="en-US" altLang="zh-CN" sz="2000" dirty="0" err="1">
                    <a:latin typeface="Gill Sans MT" panose="020B0502020104020203" pitchFamily="34" charset="0"/>
                  </a:rPr>
                  <a:t>curr</a:t>
                </a:r>
                <a:r>
                  <a:rPr kumimoji="1" lang="en-US" altLang="zh-CN" sz="2000" dirty="0">
                    <a:latin typeface="Gill Sans MT" panose="020B0502020104020203" pitchFamily="34" charset="0"/>
                  </a:rPr>
                  <a:t>:</a:t>
                </a:r>
                <a:r>
                  <a:rPr kumimoji="1" lang="zh-CN" altLang="en-US" sz="2000" dirty="0">
                    <a:latin typeface="Gill Sans MT" panose="020B05020201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F9B93F-ECF8-0F4A-B723-3056E0D57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02" y="6254946"/>
                <a:ext cx="3271270" cy="400110"/>
              </a:xfrm>
              <a:prstGeom prst="rect">
                <a:avLst/>
              </a:prstGeom>
              <a:blipFill>
                <a:blip r:embed="rId5"/>
                <a:stretch>
                  <a:fillRect l="-1544" t="-625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03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7" grpId="0" animBg="1"/>
      <p:bldP spid="58" grpId="0"/>
      <p:bldP spid="61" grpId="0"/>
      <p:bldP spid="62" grpId="0" animBg="1"/>
      <p:bldP spid="63" grpId="0"/>
      <p:bldP spid="65" grpId="0" animBg="1"/>
      <p:bldP spid="67" grpId="0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B452C-4477-DF48-9D93-A2497BE4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Application: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01E08-8433-344B-9888-E0C4EB38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halts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arbitrary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inputs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8387F0-CEAA-8846-B939-2F4E115907F4}"/>
              </a:ext>
            </a:extLst>
          </p:cNvPr>
          <p:cNvSpPr/>
          <p:nvPr/>
        </p:nvSpPr>
        <p:spPr>
          <a:xfrm>
            <a:off x="1401430" y="2697800"/>
            <a:ext cx="50136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Gill Sans MT" panose="020B0502020104020203" pitchFamily="34" charset="0"/>
              </a:rPr>
              <a:t>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 err="1">
                <a:latin typeface="Gill Sans MT" panose="020B0502020104020203" pitchFamily="34" charset="0"/>
              </a:rPr>
              <a:t>insert_tail</a:t>
            </a:r>
            <a:r>
              <a:rPr lang="en-US" altLang="zh-CN" sz="2000" dirty="0">
                <a:latin typeface="Gill Sans MT" panose="020B0502020104020203" pitchFamily="34" charset="0"/>
              </a:rPr>
              <a:t>(Node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>
                <a:latin typeface="Gill Sans MT" panose="020B0502020104020203" pitchFamily="34" charset="0"/>
              </a:rPr>
              <a:t>a,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>
                <a:latin typeface="Gill Sans MT" panose="020B0502020104020203" pitchFamily="34" charset="0"/>
              </a:rPr>
              <a:t>b)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{</a:t>
            </a: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Node* curr = a;</a:t>
            </a: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</a:t>
            </a:r>
            <a:r>
              <a:rPr lang="zh-CN" altLang="en-US" sz="2000" dirty="0">
                <a:solidFill>
                  <a:srgbClr val="CC7833"/>
                </a:solidFill>
                <a:latin typeface="Gill Sans MT" panose="020B0502020104020203" pitchFamily="34" charset="0"/>
              </a:rPr>
              <a:t>while</a:t>
            </a:r>
            <a:r>
              <a:rPr lang="zh-CN" altLang="en-US" sz="2000" dirty="0">
                <a:latin typeface="Gill Sans MT" panose="020B0502020104020203" pitchFamily="34" charset="0"/>
              </a:rPr>
              <a:t> (curr-&gt;next != </a:t>
            </a:r>
            <a:r>
              <a:rPr lang="zh-CN" altLang="en-US" sz="2000" dirty="0">
                <a:solidFill>
                  <a:srgbClr val="8F8A25"/>
                </a:solidFill>
                <a:latin typeface="Gill Sans MT" panose="020B0502020104020203" pitchFamily="34" charset="0"/>
              </a:rPr>
              <a:t>NULL</a:t>
            </a:r>
            <a:r>
              <a:rPr lang="zh-CN" altLang="en-US" sz="2000" dirty="0">
                <a:latin typeface="Gill Sans MT" panose="020B0502020104020203" pitchFamily="34" charset="0"/>
              </a:rPr>
              <a:t>) {</a:t>
            </a: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  curr = curr-&gt;next;</a:t>
            </a: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}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curr-&gt;next = b;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</a:t>
            </a:r>
            <a:r>
              <a:rPr lang="en-US" altLang="zh-CN" sz="2000" dirty="0">
                <a:latin typeface="Gill Sans MT" panose="020B0502020104020203" pitchFamily="34" charset="0"/>
              </a:rPr>
              <a:t>return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a;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}</a:t>
            </a:r>
            <a:endParaRPr lang="zh-CN" altLang="en-US" sz="20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685D019-8360-0444-A0E4-C85BB6484731}"/>
                  </a:ext>
                </a:extLst>
              </p:cNvPr>
              <p:cNvSpPr/>
              <p:nvPr/>
            </p:nvSpPr>
            <p:spPr>
              <a:xfrm>
                <a:off x="5468078" y="3657951"/>
                <a:ext cx="3858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sll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𝑐𝑢𝑟</m:t>
                          </m:r>
                        </m:e>
                      </m:d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𝒔𝒍𝒍</m:t>
                      </m:r>
                      <m:d>
                        <m:d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𝒄𝒖𝒓</m:t>
                          </m:r>
                          <m:r>
                            <a:rPr kumimoji="1"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𝒏𝒊𝒍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sll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𝑛𝑖𝑙</m:t>
                          </m:r>
                        </m:e>
                      </m:d>
                    </m:oMath>
                  </m:oMathPara>
                </a14:m>
                <a:endParaRPr kumimoji="1" lang="zh-CN" altLang="en-US" i="1" dirty="0"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685D019-8360-0444-A0E4-C85BB6484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78" y="3657951"/>
                <a:ext cx="38586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163BD70-A2ED-2C44-BD72-1689211E79FC}"/>
                  </a:ext>
                </a:extLst>
              </p:cNvPr>
              <p:cNvSpPr/>
              <p:nvPr/>
            </p:nvSpPr>
            <p:spPr>
              <a:xfrm>
                <a:off x="6195778" y="2711842"/>
                <a:ext cx="22729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ll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nil</m:t>
                          </m:r>
                        </m:e>
                      </m:d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sll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𝑛𝑖𝑙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163BD70-A2ED-2C44-BD72-1689211E7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778" y="2711842"/>
                <a:ext cx="2272995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3136EE2E-8D1D-E04B-A4E4-F3BCFC051726}"/>
              </a:ext>
            </a:extLst>
          </p:cNvPr>
          <p:cNvCxnSpPr>
            <a:cxnSpLocks/>
          </p:cNvCxnSpPr>
          <p:nvPr/>
        </p:nvCxnSpPr>
        <p:spPr>
          <a:xfrm>
            <a:off x="7332275" y="3079602"/>
            <a:ext cx="0" cy="49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2746AB56-170C-AB40-869B-E0B6BFEC5428}"/>
              </a:ext>
            </a:extLst>
          </p:cNvPr>
          <p:cNvCxnSpPr>
            <a:cxnSpLocks/>
          </p:cNvCxnSpPr>
          <p:nvPr/>
        </p:nvCxnSpPr>
        <p:spPr>
          <a:xfrm>
            <a:off x="4269650" y="3866306"/>
            <a:ext cx="2240878" cy="1117174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FEBCC-F8F6-3443-A5CE-BC7AFBFC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0434A85-6C44-BE48-9094-DBB94487BAD8}"/>
              </a:ext>
            </a:extLst>
          </p:cNvPr>
          <p:cNvSpPr/>
          <p:nvPr/>
        </p:nvSpPr>
        <p:spPr>
          <a:xfrm>
            <a:off x="6773325" y="5229939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4C399E4-123D-D54B-AFF4-910A258B9DC4}"/>
              </a:ext>
            </a:extLst>
          </p:cNvPr>
          <p:cNvSpPr txBox="1"/>
          <p:nvPr/>
        </p:nvSpPr>
        <p:spPr>
          <a:xfrm>
            <a:off x="6914177" y="5348507"/>
            <a:ext cx="43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>
                <a:latin typeface="Gill Sans MT" panose="020B0502020104020203" pitchFamily="34" charset="0"/>
              </a:rPr>
              <a:t>0</a:t>
            </a:r>
          </a:p>
        </p:txBody>
      </p:sp>
      <p:cxnSp>
        <p:nvCxnSpPr>
          <p:cNvPr id="27" name="直接箭头连接符 44">
            <a:extLst>
              <a:ext uri="{FF2B5EF4-FFF2-40B4-BE49-F238E27FC236}">
                <a16:creationId xmlns:a16="http://schemas.microsoft.com/office/drawing/2014/main" id="{8AC81176-119E-CC43-BE08-A3816F8C3D2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281212" y="5486971"/>
            <a:ext cx="429004" cy="325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45">
            <a:extLst>
              <a:ext uri="{FF2B5EF4-FFF2-40B4-BE49-F238E27FC236}">
                <a16:creationId xmlns:a16="http://schemas.microsoft.com/office/drawing/2014/main" id="{BF253EA0-DF91-6F4C-8C1C-5C0E67E6E083}"/>
              </a:ext>
            </a:extLst>
          </p:cNvPr>
          <p:cNvCxnSpPr>
            <a:cxnSpLocks/>
          </p:cNvCxnSpPr>
          <p:nvPr/>
        </p:nvCxnSpPr>
        <p:spPr>
          <a:xfrm>
            <a:off x="6203625" y="5486970"/>
            <a:ext cx="573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838FDDD-5C10-4649-8083-5F0435F69D7A}"/>
              </a:ext>
            </a:extLst>
          </p:cNvPr>
          <p:cNvSpPr txBox="1"/>
          <p:nvPr/>
        </p:nvSpPr>
        <p:spPr>
          <a:xfrm>
            <a:off x="6349514" y="5179230"/>
            <a:ext cx="358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Gill Sans MT" panose="020B0502020104020203" pitchFamily="34" charset="0"/>
              </a:rPr>
              <a:t>a</a:t>
            </a:r>
            <a:endParaRPr lang="zh-CN" altLang="en-US" sz="1600" dirty="0">
              <a:latin typeface="Gill Sans MT" panose="020B0502020104020203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418ADFF-A38C-4F4F-B0E6-FAF3849B815B}"/>
              </a:ext>
            </a:extLst>
          </p:cNvPr>
          <p:cNvSpPr/>
          <p:nvPr/>
        </p:nvSpPr>
        <p:spPr>
          <a:xfrm>
            <a:off x="7710216" y="5227154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E6D452-A9E9-B74E-89BA-887AD249860B}"/>
              </a:ext>
            </a:extLst>
          </p:cNvPr>
          <p:cNvSpPr txBox="1"/>
          <p:nvPr/>
        </p:nvSpPr>
        <p:spPr>
          <a:xfrm>
            <a:off x="7864137" y="5352864"/>
            <a:ext cx="43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>
                <a:latin typeface="Gill Sans MT" panose="020B0502020104020203" pitchFamily="34" charset="0"/>
              </a:rPr>
              <a:t>1</a:t>
            </a:r>
          </a:p>
        </p:txBody>
      </p:sp>
      <p:cxnSp>
        <p:nvCxnSpPr>
          <p:cNvPr id="32" name="直接箭头连接符 44">
            <a:extLst>
              <a:ext uri="{FF2B5EF4-FFF2-40B4-BE49-F238E27FC236}">
                <a16:creationId xmlns:a16="http://schemas.microsoft.com/office/drawing/2014/main" id="{AE489211-4570-CE4F-A6BD-36AD09A4AF10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8972841" y="5515984"/>
            <a:ext cx="39059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79F5BCFA-5584-D94A-927A-9EFC9D1D9FB0}"/>
              </a:ext>
            </a:extLst>
          </p:cNvPr>
          <p:cNvSpPr/>
          <p:nvPr/>
        </p:nvSpPr>
        <p:spPr>
          <a:xfrm>
            <a:off x="9363437" y="5256167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0500E56-CAD8-1A4B-9E97-00223E99C48D}"/>
              </a:ext>
            </a:extLst>
          </p:cNvPr>
          <p:cNvSpPr txBox="1"/>
          <p:nvPr/>
        </p:nvSpPr>
        <p:spPr>
          <a:xfrm>
            <a:off x="9026296" y="5189748"/>
            <a:ext cx="401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Gill Sans MT" panose="020B0502020104020203" pitchFamily="34" charset="0"/>
              </a:rPr>
              <a:t>b</a:t>
            </a:r>
            <a:endParaRPr lang="zh-CN" altLang="en-US" sz="1600" dirty="0">
              <a:latin typeface="Gill Sans MT" panose="020B0502020104020203" pitchFamily="34" charset="0"/>
            </a:endParaRPr>
          </a:p>
        </p:txBody>
      </p:sp>
      <p:cxnSp>
        <p:nvCxnSpPr>
          <p:cNvPr id="36" name="直接箭头连接符 45">
            <a:extLst>
              <a:ext uri="{FF2B5EF4-FFF2-40B4-BE49-F238E27FC236}">
                <a16:creationId xmlns:a16="http://schemas.microsoft.com/office/drawing/2014/main" id="{ED53B19B-A441-704D-BAE3-E4BF6D7312E0}"/>
              </a:ext>
            </a:extLst>
          </p:cNvPr>
          <p:cNvCxnSpPr>
            <a:cxnSpLocks/>
          </p:cNvCxnSpPr>
          <p:nvPr/>
        </p:nvCxnSpPr>
        <p:spPr>
          <a:xfrm flipV="1">
            <a:off x="7175922" y="5703823"/>
            <a:ext cx="688215" cy="19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31071AD-DA19-5A44-AB2C-C5C8F581F222}"/>
              </a:ext>
            </a:extLst>
          </p:cNvPr>
          <p:cNvSpPr/>
          <p:nvPr/>
        </p:nvSpPr>
        <p:spPr>
          <a:xfrm>
            <a:off x="7445273" y="5730058"/>
            <a:ext cx="58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Gill Sans MT" panose="020B0502020104020203" pitchFamily="34" charset="0"/>
              </a:rPr>
              <a:t>curr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442B25D-9827-6244-AAE0-E73F8B0F227E}"/>
                  </a:ext>
                </a:extLst>
              </p:cNvPr>
              <p:cNvSpPr txBox="1"/>
              <p:nvPr/>
            </p:nvSpPr>
            <p:spPr>
              <a:xfrm>
                <a:off x="6228502" y="6254946"/>
                <a:ext cx="3271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>
                    <a:latin typeface="Gill Sans MT" panose="020B0502020104020203" pitchFamily="34" charset="0"/>
                  </a:rPr>
                  <a:t>Node</a:t>
                </a:r>
                <a:r>
                  <a:rPr kumimoji="1" lang="zh-CN" altLang="en-US" sz="2000" dirty="0">
                    <a:latin typeface="Gill Sans MT" panose="020B0502020104020203" pitchFamily="34" charset="0"/>
                  </a:rPr>
                  <a:t> </a:t>
                </a:r>
                <a:r>
                  <a:rPr kumimoji="1" lang="en-US" altLang="zh-CN" sz="2000" dirty="0">
                    <a:latin typeface="Gill Sans MT" panose="020B0502020104020203" pitchFamily="34" charset="0"/>
                  </a:rPr>
                  <a:t>accessed</a:t>
                </a:r>
                <a:r>
                  <a:rPr kumimoji="1" lang="zh-CN" altLang="en-US" sz="2000" dirty="0">
                    <a:latin typeface="Gill Sans MT" panose="020B0502020104020203" pitchFamily="34" charset="0"/>
                  </a:rPr>
                  <a:t> </a:t>
                </a:r>
                <a:r>
                  <a:rPr kumimoji="1" lang="en-US" altLang="zh-CN" sz="2000" dirty="0">
                    <a:latin typeface="Gill Sans MT" panose="020B0502020104020203" pitchFamily="34" charset="0"/>
                  </a:rPr>
                  <a:t>by</a:t>
                </a:r>
                <a:r>
                  <a:rPr kumimoji="1" lang="zh-CN" altLang="en-US" sz="2000" dirty="0">
                    <a:latin typeface="Gill Sans MT" panose="020B0502020104020203" pitchFamily="34" charset="0"/>
                  </a:rPr>
                  <a:t> </a:t>
                </a:r>
                <a:r>
                  <a:rPr kumimoji="1" lang="en-US" altLang="zh-CN" sz="2000" dirty="0" err="1">
                    <a:latin typeface="Gill Sans MT" panose="020B0502020104020203" pitchFamily="34" charset="0"/>
                  </a:rPr>
                  <a:t>curr</a:t>
                </a:r>
                <a:r>
                  <a:rPr kumimoji="1" lang="en-US" altLang="zh-CN" sz="2000" dirty="0">
                    <a:latin typeface="Gill Sans MT" panose="020B0502020104020203" pitchFamily="34" charset="0"/>
                  </a:rPr>
                  <a:t>:</a:t>
                </a:r>
                <a:r>
                  <a:rPr kumimoji="1" lang="zh-CN" altLang="en-US" sz="2000" dirty="0">
                    <a:latin typeface="Gill Sans MT" panose="020B05020201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442B25D-9827-6244-AAE0-E73F8B0F2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02" y="6254946"/>
                <a:ext cx="3271270" cy="400110"/>
              </a:xfrm>
              <a:prstGeom prst="rect">
                <a:avLst/>
              </a:prstGeom>
              <a:blipFill>
                <a:blip r:embed="rId5"/>
                <a:stretch>
                  <a:fillRect l="-1544" t="-625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3B4B6950-CD89-3A4D-B40B-E46C984C3664}"/>
              </a:ext>
            </a:extLst>
          </p:cNvPr>
          <p:cNvSpPr txBox="1"/>
          <p:nvPr/>
        </p:nvSpPr>
        <p:spPr>
          <a:xfrm>
            <a:off x="8867760" y="5874770"/>
            <a:ext cx="301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Monotone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+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Finite</a:t>
            </a:r>
            <a:endParaRPr kumimoji="1"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E9A8DAB-1C4B-4447-BB34-D06BA24D5E33}"/>
              </a:ext>
            </a:extLst>
          </p:cNvPr>
          <p:cNvSpPr txBox="1"/>
          <p:nvPr/>
        </p:nvSpPr>
        <p:spPr>
          <a:xfrm>
            <a:off x="9126972" y="6297008"/>
            <a:ext cx="179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Must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terminate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00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B364D-1DD0-1848-9123-1CD36015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Application: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Worst-Case-Execution-Time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3F02B-85A0-9148-93C5-A40FF76E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Determine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worst-case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FB5A23-30DF-E64E-86FE-B9933412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83A474-11CB-204F-B1B0-40D7B1E71617}"/>
              </a:ext>
            </a:extLst>
          </p:cNvPr>
          <p:cNvSpPr/>
          <p:nvPr/>
        </p:nvSpPr>
        <p:spPr>
          <a:xfrm>
            <a:off x="1430005" y="2724021"/>
            <a:ext cx="50136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Gill Sans MT" panose="020B0502020104020203" pitchFamily="34" charset="0"/>
              </a:rPr>
              <a:t>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 err="1">
                <a:latin typeface="Gill Sans MT" panose="020B0502020104020203" pitchFamily="34" charset="0"/>
              </a:rPr>
              <a:t>insert_tail</a:t>
            </a:r>
            <a:r>
              <a:rPr lang="en-US" altLang="zh-CN" sz="2000" dirty="0">
                <a:latin typeface="Gill Sans MT" panose="020B0502020104020203" pitchFamily="34" charset="0"/>
              </a:rPr>
              <a:t>(Node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>
                <a:latin typeface="Gill Sans MT" panose="020B0502020104020203" pitchFamily="34" charset="0"/>
              </a:rPr>
              <a:t>a,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>
                <a:latin typeface="Gill Sans MT" panose="020B0502020104020203" pitchFamily="34" charset="0"/>
              </a:rPr>
              <a:t>b)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{</a:t>
            </a: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Node* curr = a;</a:t>
            </a: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</a:t>
            </a:r>
            <a:r>
              <a:rPr lang="zh-CN" altLang="en-US" sz="2000" dirty="0">
                <a:solidFill>
                  <a:srgbClr val="CC7833"/>
                </a:solidFill>
                <a:latin typeface="Gill Sans MT" panose="020B0502020104020203" pitchFamily="34" charset="0"/>
              </a:rPr>
              <a:t>while</a:t>
            </a:r>
            <a:r>
              <a:rPr lang="zh-CN" altLang="en-US" sz="2000" dirty="0">
                <a:latin typeface="Gill Sans MT" panose="020B0502020104020203" pitchFamily="34" charset="0"/>
              </a:rPr>
              <a:t> (curr-&gt;next != </a:t>
            </a:r>
            <a:r>
              <a:rPr lang="zh-CN" altLang="en-US" sz="2000" dirty="0">
                <a:solidFill>
                  <a:srgbClr val="8F8A25"/>
                </a:solidFill>
                <a:latin typeface="Gill Sans MT" panose="020B0502020104020203" pitchFamily="34" charset="0"/>
              </a:rPr>
              <a:t>NULL</a:t>
            </a:r>
            <a:r>
              <a:rPr lang="zh-CN" altLang="en-US" sz="2000" dirty="0">
                <a:latin typeface="Gill Sans MT" panose="020B0502020104020203" pitchFamily="34" charset="0"/>
              </a:rPr>
              <a:t>) {</a:t>
            </a: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  curr = curr-&gt;next;</a:t>
            </a: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}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curr-&gt;next = b;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</a:t>
            </a:r>
            <a:r>
              <a:rPr lang="en-US" altLang="zh-CN" sz="2000" dirty="0">
                <a:latin typeface="Gill Sans MT" panose="020B0502020104020203" pitchFamily="34" charset="0"/>
              </a:rPr>
              <a:t>return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a;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}</a:t>
            </a:r>
            <a:endParaRPr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D75913C-718D-564B-851F-28CC5F1BAC12}"/>
              </a:ext>
            </a:extLst>
          </p:cNvPr>
          <p:cNvSpPr/>
          <p:nvPr/>
        </p:nvSpPr>
        <p:spPr>
          <a:xfrm>
            <a:off x="7376725" y="2774730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136FF9-D695-7F4E-A215-2CFCB6FA652F}"/>
              </a:ext>
            </a:extLst>
          </p:cNvPr>
          <p:cNvSpPr txBox="1"/>
          <p:nvPr/>
        </p:nvSpPr>
        <p:spPr>
          <a:xfrm>
            <a:off x="7517577" y="2893298"/>
            <a:ext cx="43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>
                <a:latin typeface="Gill Sans MT" panose="020B0502020104020203" pitchFamily="34" charset="0"/>
              </a:rPr>
              <a:t>0</a:t>
            </a:r>
          </a:p>
        </p:txBody>
      </p:sp>
      <p:cxnSp>
        <p:nvCxnSpPr>
          <p:cNvPr id="8" name="直接箭头连接符 44">
            <a:extLst>
              <a:ext uri="{FF2B5EF4-FFF2-40B4-BE49-F238E27FC236}">
                <a16:creationId xmlns:a16="http://schemas.microsoft.com/office/drawing/2014/main" id="{595A2BD9-2A52-EB43-89D7-2CA5D94BD8C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884612" y="3031762"/>
            <a:ext cx="429004" cy="325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45">
            <a:extLst>
              <a:ext uri="{FF2B5EF4-FFF2-40B4-BE49-F238E27FC236}">
                <a16:creationId xmlns:a16="http://schemas.microsoft.com/office/drawing/2014/main" id="{74772E91-132A-AC4B-A8D6-4F517E7BFC42}"/>
              </a:ext>
            </a:extLst>
          </p:cNvPr>
          <p:cNvCxnSpPr>
            <a:cxnSpLocks/>
          </p:cNvCxnSpPr>
          <p:nvPr/>
        </p:nvCxnSpPr>
        <p:spPr>
          <a:xfrm>
            <a:off x="6807025" y="3031761"/>
            <a:ext cx="573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19618C4-0025-FB46-B711-D977271AEACF}"/>
              </a:ext>
            </a:extLst>
          </p:cNvPr>
          <p:cNvSpPr txBox="1"/>
          <p:nvPr/>
        </p:nvSpPr>
        <p:spPr>
          <a:xfrm>
            <a:off x="6952914" y="2724021"/>
            <a:ext cx="358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Gill Sans MT" panose="020B0502020104020203" pitchFamily="34" charset="0"/>
              </a:rPr>
              <a:t>a</a:t>
            </a:r>
            <a:endParaRPr lang="zh-CN" altLang="en-US" sz="1600" dirty="0">
              <a:latin typeface="Gill Sans MT" panose="020B0502020104020203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D784D65-F7D6-7140-9747-A344F13806B4}"/>
              </a:ext>
            </a:extLst>
          </p:cNvPr>
          <p:cNvSpPr/>
          <p:nvPr/>
        </p:nvSpPr>
        <p:spPr>
          <a:xfrm>
            <a:off x="8313616" y="2771945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4EFFE9-6F50-FD41-B9B2-6755432DDD79}"/>
              </a:ext>
            </a:extLst>
          </p:cNvPr>
          <p:cNvSpPr txBox="1"/>
          <p:nvPr/>
        </p:nvSpPr>
        <p:spPr>
          <a:xfrm>
            <a:off x="8467537" y="2897655"/>
            <a:ext cx="43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>
                <a:latin typeface="Gill Sans MT" panose="020B0502020104020203" pitchFamily="34" charset="0"/>
              </a:rPr>
              <a:t>1</a:t>
            </a:r>
          </a:p>
        </p:txBody>
      </p:sp>
      <p:cxnSp>
        <p:nvCxnSpPr>
          <p:cNvPr id="13" name="直接箭头连接符 45">
            <a:extLst>
              <a:ext uri="{FF2B5EF4-FFF2-40B4-BE49-F238E27FC236}">
                <a16:creationId xmlns:a16="http://schemas.microsoft.com/office/drawing/2014/main" id="{30602742-669F-1E40-BC69-072C90118DC2}"/>
              </a:ext>
            </a:extLst>
          </p:cNvPr>
          <p:cNvCxnSpPr>
            <a:cxnSpLocks/>
          </p:cNvCxnSpPr>
          <p:nvPr/>
        </p:nvCxnSpPr>
        <p:spPr>
          <a:xfrm flipV="1">
            <a:off x="6876180" y="3279163"/>
            <a:ext cx="688215" cy="19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7F27C52-ECDF-514B-9EF5-F4E0C3C41318}"/>
              </a:ext>
            </a:extLst>
          </p:cNvPr>
          <p:cNvSpPr/>
          <p:nvPr/>
        </p:nvSpPr>
        <p:spPr>
          <a:xfrm>
            <a:off x="7145531" y="3305398"/>
            <a:ext cx="58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Gill Sans MT" panose="020B0502020104020203" pitchFamily="34" charset="0"/>
              </a:rPr>
              <a:t>curr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E63C91A-6C74-1E48-8A2E-D93E6EED1078}"/>
              </a:ext>
            </a:extLst>
          </p:cNvPr>
          <p:cNvSpPr/>
          <p:nvPr/>
        </p:nvSpPr>
        <p:spPr>
          <a:xfrm>
            <a:off x="7376725" y="4738025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968947-756A-EE41-B2DF-741F898AC5C7}"/>
              </a:ext>
            </a:extLst>
          </p:cNvPr>
          <p:cNvSpPr txBox="1"/>
          <p:nvPr/>
        </p:nvSpPr>
        <p:spPr>
          <a:xfrm>
            <a:off x="7517577" y="4856593"/>
            <a:ext cx="43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>
                <a:latin typeface="Gill Sans MT" panose="020B0502020104020203" pitchFamily="34" charset="0"/>
              </a:rPr>
              <a:t>0</a:t>
            </a:r>
          </a:p>
        </p:txBody>
      </p:sp>
      <p:cxnSp>
        <p:nvCxnSpPr>
          <p:cNvPr id="17" name="直接箭头连接符 44">
            <a:extLst>
              <a:ext uri="{FF2B5EF4-FFF2-40B4-BE49-F238E27FC236}">
                <a16:creationId xmlns:a16="http://schemas.microsoft.com/office/drawing/2014/main" id="{2A24099C-9106-F342-B84E-AFE394CC3D90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7884612" y="4995057"/>
            <a:ext cx="429004" cy="325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45">
            <a:extLst>
              <a:ext uri="{FF2B5EF4-FFF2-40B4-BE49-F238E27FC236}">
                <a16:creationId xmlns:a16="http://schemas.microsoft.com/office/drawing/2014/main" id="{32685472-EF86-C448-AABC-3B9322F5330F}"/>
              </a:ext>
            </a:extLst>
          </p:cNvPr>
          <p:cNvCxnSpPr>
            <a:cxnSpLocks/>
          </p:cNvCxnSpPr>
          <p:nvPr/>
        </p:nvCxnSpPr>
        <p:spPr>
          <a:xfrm>
            <a:off x="6807025" y="4995056"/>
            <a:ext cx="573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A183ECC-9224-0E41-B518-00B91A5E1393}"/>
              </a:ext>
            </a:extLst>
          </p:cNvPr>
          <p:cNvSpPr txBox="1"/>
          <p:nvPr/>
        </p:nvSpPr>
        <p:spPr>
          <a:xfrm>
            <a:off x="6952914" y="4687316"/>
            <a:ext cx="358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Gill Sans MT" panose="020B0502020104020203" pitchFamily="34" charset="0"/>
              </a:rPr>
              <a:t>a</a:t>
            </a:r>
            <a:endParaRPr lang="zh-CN" altLang="en-US" sz="1600" dirty="0">
              <a:latin typeface="Gill Sans MT" panose="020B0502020104020203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6FF7B3C-C537-3145-B878-86A083157C1F}"/>
              </a:ext>
            </a:extLst>
          </p:cNvPr>
          <p:cNvSpPr/>
          <p:nvPr/>
        </p:nvSpPr>
        <p:spPr>
          <a:xfrm>
            <a:off x="8313616" y="4735240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F0706A-7F45-D145-85DB-1B573F2246E3}"/>
              </a:ext>
            </a:extLst>
          </p:cNvPr>
          <p:cNvSpPr txBox="1"/>
          <p:nvPr/>
        </p:nvSpPr>
        <p:spPr>
          <a:xfrm>
            <a:off x="8467537" y="4860950"/>
            <a:ext cx="43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>
                <a:latin typeface="Gill Sans MT" panose="020B0502020104020203" pitchFamily="34" charset="0"/>
              </a:rPr>
              <a:t>1</a:t>
            </a:r>
          </a:p>
        </p:txBody>
      </p:sp>
      <p:cxnSp>
        <p:nvCxnSpPr>
          <p:cNvPr id="22" name="直接箭头连接符 45">
            <a:extLst>
              <a:ext uri="{FF2B5EF4-FFF2-40B4-BE49-F238E27FC236}">
                <a16:creationId xmlns:a16="http://schemas.microsoft.com/office/drawing/2014/main" id="{379F6680-5D29-604D-8872-C9261761F371}"/>
              </a:ext>
            </a:extLst>
          </p:cNvPr>
          <p:cNvCxnSpPr>
            <a:cxnSpLocks/>
          </p:cNvCxnSpPr>
          <p:nvPr/>
        </p:nvCxnSpPr>
        <p:spPr>
          <a:xfrm flipV="1">
            <a:off x="7751882" y="5216003"/>
            <a:ext cx="688215" cy="19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FCE2D28-E815-CD41-B7D9-AE16C380758B}"/>
              </a:ext>
            </a:extLst>
          </p:cNvPr>
          <p:cNvSpPr/>
          <p:nvPr/>
        </p:nvSpPr>
        <p:spPr>
          <a:xfrm>
            <a:off x="8021233" y="5242238"/>
            <a:ext cx="58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Gill Sans MT" panose="020B0502020104020203" pitchFamily="34" charset="0"/>
              </a:rPr>
              <a:t>curr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8E1C2A9C-E31E-5348-A6B6-263EF8AC5483}"/>
              </a:ext>
            </a:extLst>
          </p:cNvPr>
          <p:cNvSpPr/>
          <p:nvPr/>
        </p:nvSpPr>
        <p:spPr>
          <a:xfrm>
            <a:off x="7884612" y="3674730"/>
            <a:ext cx="136621" cy="697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D026469-F6ED-074B-B322-FF7C28B0C7D6}"/>
                  </a:ext>
                </a:extLst>
              </p:cNvPr>
              <p:cNvSpPr txBox="1"/>
              <p:nvPr/>
            </p:nvSpPr>
            <p:spPr>
              <a:xfrm>
                <a:off x="3593260" y="4814262"/>
                <a:ext cx="1528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𝑑𝑖𝑠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𝑛𝑖𝑙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D026469-F6ED-074B-B322-FF7C28B0C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260" y="4814262"/>
                <a:ext cx="1528763" cy="369332"/>
              </a:xfrm>
              <a:prstGeom prst="rect">
                <a:avLst/>
              </a:prstGeom>
              <a:blipFill>
                <a:blip r:embed="rId3"/>
                <a:stretch>
                  <a:fillRect r="-165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2BE117C-B669-2A42-99DB-9ADD8189E04A}"/>
                  </a:ext>
                </a:extLst>
              </p:cNvPr>
              <p:cNvSpPr txBox="1"/>
              <p:nvPr/>
            </p:nvSpPr>
            <p:spPr>
              <a:xfrm>
                <a:off x="8981647" y="2800965"/>
                <a:ext cx="2001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𝑑𝑖𝑠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𝑛𝑖𝑙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2BE117C-B669-2A42-99DB-9ADD8189E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647" y="2800965"/>
                <a:ext cx="20010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621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DE708-FF35-744E-B174-EDCB2E5C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2F1A6-795B-954D-92B5-89E5F513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Shape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</a:p>
          <a:p>
            <a:r>
              <a:rPr kumimoji="1" lang="en-US" altLang="zh-CN" dirty="0"/>
              <a:t>Problem</a:t>
            </a:r>
          </a:p>
          <a:p>
            <a:r>
              <a:rPr kumimoji="1" lang="en-US" altLang="zh-CN" dirty="0"/>
              <a:t>Application</a:t>
            </a:r>
          </a:p>
          <a:p>
            <a:r>
              <a:rPr kumimoji="1" lang="en-US" altLang="zh-CN" dirty="0"/>
              <a:t>Possible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816E13-AC32-084B-92AE-A0E14C68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403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FFBA5-18DE-A940-9C27-1CCB6B8E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Separation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bridges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numeric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</a:t>
            </a:r>
          </a:p>
          <a:p>
            <a:pPr lvl="1"/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separating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conjunction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structured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numeric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conjunction to index heap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9FD2CD-2177-4F40-9633-F720A04A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Insight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4A5543-E114-3F4A-BBD1-ADEDC3EEA663}"/>
                  </a:ext>
                </a:extLst>
              </p:cNvPr>
              <p:cNvSpPr/>
              <p:nvPr/>
            </p:nvSpPr>
            <p:spPr>
              <a:xfrm>
                <a:off x="2237608" y="3095051"/>
                <a:ext cx="2149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sll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sll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𝑛𝑖𝑙</m:t>
                          </m:r>
                        </m:e>
                      </m:d>
                    </m:oMath>
                  </m:oMathPara>
                </a14:m>
                <a:endParaRPr kumimoji="1" lang="zh-CN" altLang="en-US" i="1" dirty="0"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4A5543-E114-3F4A-BBD1-ADEDC3EEA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608" y="3095051"/>
                <a:ext cx="21490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1ACABDAF-6A4B-D148-81C3-EDE7827769EE}"/>
              </a:ext>
            </a:extLst>
          </p:cNvPr>
          <p:cNvSpPr/>
          <p:nvPr/>
        </p:nvSpPr>
        <p:spPr>
          <a:xfrm>
            <a:off x="6648396" y="3012152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cxnSp>
        <p:nvCxnSpPr>
          <p:cNvPr id="8" name="直接箭头连接符 44">
            <a:extLst>
              <a:ext uri="{FF2B5EF4-FFF2-40B4-BE49-F238E27FC236}">
                <a16:creationId xmlns:a16="http://schemas.microsoft.com/office/drawing/2014/main" id="{6DE79049-840D-6D49-944A-EA4639406796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156283" y="3269184"/>
            <a:ext cx="429004" cy="325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45">
            <a:extLst>
              <a:ext uri="{FF2B5EF4-FFF2-40B4-BE49-F238E27FC236}">
                <a16:creationId xmlns:a16="http://schemas.microsoft.com/office/drawing/2014/main" id="{C3F3B671-8B70-5845-8033-E82BB40B71F5}"/>
              </a:ext>
            </a:extLst>
          </p:cNvPr>
          <p:cNvCxnSpPr>
            <a:cxnSpLocks/>
          </p:cNvCxnSpPr>
          <p:nvPr/>
        </p:nvCxnSpPr>
        <p:spPr>
          <a:xfrm>
            <a:off x="6078696" y="3269183"/>
            <a:ext cx="573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C25FBD2-2399-2A49-BC86-1D7D347ACB53}"/>
              </a:ext>
            </a:extLst>
          </p:cNvPr>
          <p:cNvSpPr txBox="1"/>
          <p:nvPr/>
        </p:nvSpPr>
        <p:spPr>
          <a:xfrm>
            <a:off x="6224585" y="2961443"/>
            <a:ext cx="358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Gill Sans MT" panose="020B0502020104020203" pitchFamily="34" charset="0"/>
              </a:rPr>
              <a:t>a</a:t>
            </a:r>
            <a:endParaRPr lang="zh-CN" altLang="en-US" sz="1600" dirty="0">
              <a:latin typeface="Gill Sans MT" panose="020B0502020104020203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74DAE2F-7C69-D445-AF4E-53FC6F73E717}"/>
              </a:ext>
            </a:extLst>
          </p:cNvPr>
          <p:cNvSpPr/>
          <p:nvPr/>
        </p:nvSpPr>
        <p:spPr>
          <a:xfrm>
            <a:off x="7585287" y="3009367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cxnSp>
        <p:nvCxnSpPr>
          <p:cNvPr id="13" name="直接箭头连接符 44">
            <a:extLst>
              <a:ext uri="{FF2B5EF4-FFF2-40B4-BE49-F238E27FC236}">
                <a16:creationId xmlns:a16="http://schemas.microsoft.com/office/drawing/2014/main" id="{99FC97BD-EE7B-7044-B190-535F9E4EB350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8098367" y="3269184"/>
            <a:ext cx="39059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D3059EE4-5F2B-F749-AF74-E1292B4B055C}"/>
              </a:ext>
            </a:extLst>
          </p:cNvPr>
          <p:cNvSpPr/>
          <p:nvPr/>
        </p:nvSpPr>
        <p:spPr>
          <a:xfrm>
            <a:off x="8488963" y="3009367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cxnSp>
        <p:nvCxnSpPr>
          <p:cNvPr id="18" name="直接箭头连接符 45">
            <a:extLst>
              <a:ext uri="{FF2B5EF4-FFF2-40B4-BE49-F238E27FC236}">
                <a16:creationId xmlns:a16="http://schemas.microsoft.com/office/drawing/2014/main" id="{5455385C-A5F1-EE45-AACA-19965D7A7345}"/>
              </a:ext>
            </a:extLst>
          </p:cNvPr>
          <p:cNvCxnSpPr>
            <a:cxnSpLocks/>
          </p:cNvCxnSpPr>
          <p:nvPr/>
        </p:nvCxnSpPr>
        <p:spPr>
          <a:xfrm flipV="1">
            <a:off x="7120397" y="3519641"/>
            <a:ext cx="688215" cy="19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D8FA8A5-20C8-4041-96E3-8E58D5340210}"/>
              </a:ext>
            </a:extLst>
          </p:cNvPr>
          <p:cNvSpPr/>
          <p:nvPr/>
        </p:nvSpPr>
        <p:spPr>
          <a:xfrm>
            <a:off x="7245064" y="356017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b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46" name="灯片编号占位符 45">
            <a:extLst>
              <a:ext uri="{FF2B5EF4-FFF2-40B4-BE49-F238E27FC236}">
                <a16:creationId xmlns:a16="http://schemas.microsoft.com/office/drawing/2014/main" id="{F9CB950E-7135-C142-BB31-FF36C476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607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67DFBE2D-879F-7249-8913-60C7901C2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599" y="1946322"/>
            <a:ext cx="2406192" cy="20540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91DD2CC-E538-AE4E-B8F2-7BE16E8C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Heap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C08AE-42EA-9F49-B849-E5B928CCD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cxnSp>
        <p:nvCxnSpPr>
          <p:cNvPr id="11" name="曲线连接符 10">
            <a:extLst>
              <a:ext uri="{FF2B5EF4-FFF2-40B4-BE49-F238E27FC236}">
                <a16:creationId xmlns:a16="http://schemas.microsoft.com/office/drawing/2014/main" id="{AD3916EE-F9B2-2847-8A01-06EB75AACBBE}"/>
              </a:ext>
            </a:extLst>
          </p:cNvPr>
          <p:cNvCxnSpPr>
            <a:cxnSpLocks/>
          </p:cNvCxnSpPr>
          <p:nvPr/>
        </p:nvCxnSpPr>
        <p:spPr>
          <a:xfrm>
            <a:off x="5477221" y="2960655"/>
            <a:ext cx="1623637" cy="12700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8DDAD0DC-2B6D-C040-85F3-0F09A41D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9770729-5020-D54A-ACE9-FC59F5A5D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968" y="1549505"/>
            <a:ext cx="3086608" cy="313982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C91EAE7-9C77-1043-B9D4-522A5D7F4CFE}"/>
              </a:ext>
            </a:extLst>
          </p:cNvPr>
          <p:cNvSpPr txBox="1"/>
          <p:nvPr/>
        </p:nvSpPr>
        <p:spPr>
          <a:xfrm>
            <a:off x="1746504" y="1380744"/>
            <a:ext cx="1627632" cy="7722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5C576D3-AB85-A34B-976D-AF29C0DA1F5E}"/>
                  </a:ext>
                </a:extLst>
              </p:cNvPr>
              <p:cNvSpPr/>
              <p:nvPr/>
            </p:nvSpPr>
            <p:spPr>
              <a:xfrm>
                <a:off x="3800445" y="2052251"/>
                <a:ext cx="23909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sll</m:t>
                      </m:r>
                      <m:d>
                        <m:d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𝑛𝑖𝑙</m:t>
                          </m:r>
                        </m:e>
                      </m:d>
                      <m:r>
                        <a:rPr kumimoji="1" lang="zh-CN" alt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kumimoji="1"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sll</m:t>
                      </m:r>
                      <m:d>
                        <m:d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𝑛𝑖𝑙</m:t>
                          </m:r>
                        </m:e>
                      </m:d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𝑠𝑙𝑙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𝑛𝑖𝑙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200" i="1" dirty="0"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5C576D3-AB85-A34B-976D-AF29C0DA1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45" y="2052251"/>
                <a:ext cx="2390911" cy="276999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8A9D7FF-F685-324C-8673-AC02AAEA5F4F}"/>
                  </a:ext>
                </a:extLst>
              </p:cNvPr>
              <p:cNvSpPr/>
              <p:nvPr/>
            </p:nvSpPr>
            <p:spPr>
              <a:xfrm>
                <a:off x="9815967" y="2882211"/>
                <a:ext cx="71282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𝑡𝑟𝑒𝑒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200" i="1" dirty="0"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8A9D7FF-F685-324C-8673-AC02AAEA5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967" y="2882211"/>
                <a:ext cx="712824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A4E509F-A1A5-C84F-BA13-F4DC400ABC6D}"/>
                  </a:ext>
                </a:extLst>
              </p:cNvPr>
              <p:cNvSpPr/>
              <p:nvPr/>
            </p:nvSpPr>
            <p:spPr>
              <a:xfrm>
                <a:off x="2944350" y="2782850"/>
                <a:ext cx="747933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sll</m:t>
                      </m:r>
                      <m:d>
                        <m:dPr>
                          <m:ctrlPr>
                            <a:rPr kumimoji="1" lang="en-US" altLang="zh-CN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𝑛𝑖𝑙</m:t>
                          </m:r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A4E509F-A1A5-C84F-BA13-F4DC400AB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350" y="2782850"/>
                <a:ext cx="747933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3CD8A4C-4D7B-D344-8531-0A5EBCCB5F00}"/>
                  </a:ext>
                </a:extLst>
              </p:cNvPr>
              <p:cNvSpPr/>
              <p:nvPr/>
            </p:nvSpPr>
            <p:spPr>
              <a:xfrm>
                <a:off x="3593058" y="2829850"/>
                <a:ext cx="78329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sll</m:t>
                      </m:r>
                      <m:d>
                        <m:dPr>
                          <m:ctrlPr>
                            <a:rPr kumimoji="1" lang="en-US" altLang="zh-CN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𝑛𝑖𝑙</m:t>
                          </m:r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3CD8A4C-4D7B-D344-8531-0A5EBCCB5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058" y="2829850"/>
                <a:ext cx="783291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5A3D809-C7BB-3742-9BFA-F5A7BDAF4B29}"/>
                  </a:ext>
                </a:extLst>
              </p:cNvPr>
              <p:cNvSpPr/>
              <p:nvPr/>
            </p:nvSpPr>
            <p:spPr>
              <a:xfrm>
                <a:off x="3265049" y="3380292"/>
                <a:ext cx="77348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sll</m:t>
                      </m:r>
                      <m:d>
                        <m:dPr>
                          <m:ctrlPr>
                            <a:rPr kumimoji="1" lang="en-US" altLang="zh-CN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CN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𝑛𝑖𝑙</m:t>
                          </m:r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5A3D809-C7BB-3742-9BFA-F5A7BDAF4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049" y="3380292"/>
                <a:ext cx="773481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2BA6EBF6-9D7D-424E-AA6B-99274919620A}"/>
              </a:ext>
            </a:extLst>
          </p:cNvPr>
          <p:cNvSpPr/>
          <p:nvPr/>
        </p:nvSpPr>
        <p:spPr>
          <a:xfrm>
            <a:off x="3021558" y="4883916"/>
            <a:ext cx="1143000" cy="8595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1285F0D8-0FA2-FB41-A8C4-70FE0649CC8E}"/>
              </a:ext>
            </a:extLst>
          </p:cNvPr>
          <p:cNvCxnSpPr>
            <a:cxnSpLocks/>
          </p:cNvCxnSpPr>
          <p:nvPr/>
        </p:nvCxnSpPr>
        <p:spPr>
          <a:xfrm>
            <a:off x="5477220" y="5313684"/>
            <a:ext cx="1623637" cy="12700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饼形 42">
            <a:extLst>
              <a:ext uri="{FF2B5EF4-FFF2-40B4-BE49-F238E27FC236}">
                <a16:creationId xmlns:a16="http://schemas.microsoft.com/office/drawing/2014/main" id="{AD4E1DDA-7A60-E94F-96ED-D49A56DA5AE9}"/>
              </a:ext>
            </a:extLst>
          </p:cNvPr>
          <p:cNvSpPr/>
          <p:nvPr/>
        </p:nvSpPr>
        <p:spPr>
          <a:xfrm rot="4101831">
            <a:off x="8577757" y="2331230"/>
            <a:ext cx="1217848" cy="1228562"/>
          </a:xfrm>
          <a:prstGeom prst="pie">
            <a:avLst>
              <a:gd name="adj1" fmla="val 7435574"/>
              <a:gd name="adj2" fmla="val 58190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A53BC84-0CA0-AD46-B309-466274EB5412}"/>
              </a:ext>
            </a:extLst>
          </p:cNvPr>
          <p:cNvCxnSpPr>
            <a:cxnSpLocks/>
          </p:cNvCxnSpPr>
          <p:nvPr/>
        </p:nvCxnSpPr>
        <p:spPr>
          <a:xfrm flipV="1">
            <a:off x="9186681" y="2505456"/>
            <a:ext cx="424071" cy="44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9F82DB0-12A9-8649-B5EC-02AE03203EA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9186681" y="2945512"/>
            <a:ext cx="224517" cy="566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饼形 50">
            <a:extLst>
              <a:ext uri="{FF2B5EF4-FFF2-40B4-BE49-F238E27FC236}">
                <a16:creationId xmlns:a16="http://schemas.microsoft.com/office/drawing/2014/main" id="{EC32617C-C805-9D48-8DC5-8C3CCBD41CED}"/>
              </a:ext>
            </a:extLst>
          </p:cNvPr>
          <p:cNvSpPr/>
          <p:nvPr/>
        </p:nvSpPr>
        <p:spPr>
          <a:xfrm rot="14151084">
            <a:off x="8382974" y="5003332"/>
            <a:ext cx="1217848" cy="1228562"/>
          </a:xfrm>
          <a:prstGeom prst="pie">
            <a:avLst>
              <a:gd name="adj1" fmla="val 19704107"/>
              <a:gd name="adj2" fmla="val 58190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53" name="曲线连接符 52">
            <a:extLst>
              <a:ext uri="{FF2B5EF4-FFF2-40B4-BE49-F238E27FC236}">
                <a16:creationId xmlns:a16="http://schemas.microsoft.com/office/drawing/2014/main" id="{A31A2D70-5B43-564A-B719-F43D0AB32587}"/>
              </a:ext>
            </a:extLst>
          </p:cNvPr>
          <p:cNvCxnSpPr>
            <a:cxnSpLocks/>
            <a:stCxn id="20" idx="1"/>
            <a:endCxn id="29" idx="1"/>
          </p:cNvCxnSpPr>
          <p:nvPr/>
        </p:nvCxnSpPr>
        <p:spPr>
          <a:xfrm rot="10800000" flipH="1" flipV="1">
            <a:off x="2453598" y="2973354"/>
            <a:ext cx="567959" cy="2340329"/>
          </a:xfrm>
          <a:prstGeom prst="curvedConnector3">
            <a:avLst>
              <a:gd name="adj1" fmla="val -101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6D03AC9-C8A0-F84D-9FB0-3F1051E536A4}"/>
              </a:ext>
            </a:extLst>
          </p:cNvPr>
          <p:cNvSpPr txBox="1"/>
          <p:nvPr/>
        </p:nvSpPr>
        <p:spPr>
          <a:xfrm>
            <a:off x="792100" y="5194135"/>
            <a:ext cx="190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Indexing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partition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DD80E745-07C0-7F45-BF8E-B22776B37137}"/>
                  </a:ext>
                </a:extLst>
              </p:cNvPr>
              <p:cNvSpPr/>
              <p:nvPr/>
            </p:nvSpPr>
            <p:spPr>
              <a:xfrm>
                <a:off x="3192740" y="5171337"/>
                <a:ext cx="747933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sll</m:t>
                      </m:r>
                      <m:d>
                        <m:dPr>
                          <m:ctrlPr>
                            <a:rPr kumimoji="1" lang="en-US" altLang="zh-CN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𝑛𝑖𝑙</m:t>
                          </m:r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DD80E745-07C0-7F45-BF8E-B22776B37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740" y="5171337"/>
                <a:ext cx="747933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33EDD26-1739-0E4C-9AAD-DED3B07D3E01}"/>
                  </a:ext>
                </a:extLst>
              </p:cNvPr>
              <p:cNvSpPr/>
              <p:nvPr/>
            </p:nvSpPr>
            <p:spPr>
              <a:xfrm>
                <a:off x="8635486" y="5155948"/>
                <a:ext cx="7940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𝑡𝑟𝑒𝑒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zh-CN" altLang="en-US" sz="1200" i="1" dirty="0"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33EDD26-1739-0E4C-9AAD-DED3B07D3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486" y="5155948"/>
                <a:ext cx="794000" cy="276999"/>
              </a:xfrm>
              <a:prstGeom prst="rect">
                <a:avLst/>
              </a:prstGeom>
              <a:blipFill>
                <a:blip r:embed="rId1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3CCAFB-1E0E-8246-B463-C33C737BAE40}"/>
                  </a:ext>
                </a:extLst>
              </p:cNvPr>
              <p:cNvSpPr txBox="1"/>
              <p:nvPr/>
            </p:nvSpPr>
            <p:spPr>
              <a:xfrm>
                <a:off x="5521270" y="4910082"/>
                <a:ext cx="1438471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3CCAFB-1E0E-8246-B463-C33C737BA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270" y="4910082"/>
                <a:ext cx="1438471" cy="300788"/>
              </a:xfrm>
              <a:prstGeom prst="rect">
                <a:avLst/>
              </a:prstGeom>
              <a:blipFill>
                <a:blip r:embed="rId11"/>
                <a:stretch>
                  <a:fillRect l="-4386" t="-41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B432B2D-7670-F140-8531-ADD3DAF3BB71}"/>
                  </a:ext>
                </a:extLst>
              </p:cNvPr>
              <p:cNvSpPr/>
              <p:nvPr/>
            </p:nvSpPr>
            <p:spPr>
              <a:xfrm>
                <a:off x="2704169" y="5809093"/>
                <a:ext cx="2265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⊂{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…}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B432B2D-7670-F140-8531-ADD3DAF3B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169" y="5809093"/>
                <a:ext cx="2265685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41AD3E1-8A1F-DC45-8EC4-A17379F960FB}"/>
                  </a:ext>
                </a:extLst>
              </p:cNvPr>
              <p:cNvSpPr/>
              <p:nvPr/>
            </p:nvSpPr>
            <p:spPr>
              <a:xfrm>
                <a:off x="7583884" y="5713102"/>
                <a:ext cx="2801728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⊂{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𝑙𝑙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𝑟𝑙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𝑟𝑟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41AD3E1-8A1F-DC45-8EC4-A17379F96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84" y="5713102"/>
                <a:ext cx="2801728" cy="393121"/>
              </a:xfrm>
              <a:prstGeom prst="rect">
                <a:avLst/>
              </a:prstGeom>
              <a:blipFill>
                <a:blip r:embed="rId1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7099954E-8421-1140-99D3-144C1BF6C406}"/>
              </a:ext>
            </a:extLst>
          </p:cNvPr>
          <p:cNvSpPr txBox="1"/>
          <p:nvPr/>
        </p:nvSpPr>
        <p:spPr>
          <a:xfrm>
            <a:off x="630937" y="3813048"/>
            <a:ext cx="12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decompose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5E1BE6B-181F-624F-AA3B-F61D170B3F3D}"/>
              </a:ext>
            </a:extLst>
          </p:cNvPr>
          <p:cNvSpPr txBox="1"/>
          <p:nvPr/>
        </p:nvSpPr>
        <p:spPr>
          <a:xfrm>
            <a:off x="10600171" y="4883916"/>
            <a:ext cx="12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compose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D340030-EEC5-AF41-86C4-AF3C9C46B1D3}"/>
                  </a:ext>
                </a:extLst>
              </p:cNvPr>
              <p:cNvSpPr txBox="1"/>
              <p:nvPr/>
            </p:nvSpPr>
            <p:spPr>
              <a:xfrm>
                <a:off x="10768055" y="3160556"/>
                <a:ext cx="1071564" cy="12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D340030-EEC5-AF41-86C4-AF3C9C46B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8055" y="3160556"/>
                <a:ext cx="1071564" cy="127169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F77AFAA5-15C0-0742-A3A1-DE43B9A0A6FC}"/>
              </a:ext>
            </a:extLst>
          </p:cNvPr>
          <p:cNvSpPr/>
          <p:nvPr/>
        </p:nvSpPr>
        <p:spPr>
          <a:xfrm>
            <a:off x="680967" y="6245594"/>
            <a:ext cx="6715125" cy="5236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DB25350-2587-F548-9993-EAD7E5887371}"/>
              </a:ext>
            </a:extLst>
          </p:cNvPr>
          <p:cNvSpPr txBox="1"/>
          <p:nvPr/>
        </p:nvSpPr>
        <p:spPr>
          <a:xfrm>
            <a:off x="726100" y="6307955"/>
            <a:ext cx="646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Find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a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transformer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to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abstract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the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evolvement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of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locations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of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nodes</a:t>
            </a:r>
          </a:p>
          <a:p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4FAC10-2F3B-BA40-9235-C02F3B3DA3AC}"/>
              </a:ext>
            </a:extLst>
          </p:cNvPr>
          <p:cNvSpPr/>
          <p:nvPr/>
        </p:nvSpPr>
        <p:spPr>
          <a:xfrm>
            <a:off x="10954026" y="3163796"/>
            <a:ext cx="682714" cy="11484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907A3788-5BA9-4F44-B92A-CC4468B13D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57666" y="4389102"/>
            <a:ext cx="2692391" cy="205215"/>
          </a:xfrm>
          <a:prstGeom prst="curvedConnector4">
            <a:avLst>
              <a:gd name="adj1" fmla="val -931"/>
              <a:gd name="adj2" fmla="val 211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58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6" grpId="0"/>
      <p:bldP spid="27" grpId="0"/>
      <p:bldP spid="28" grpId="0"/>
      <p:bldP spid="29" grpId="0" animBg="1"/>
      <p:bldP spid="43" grpId="0" animBg="1"/>
      <p:bldP spid="51" grpId="0" animBg="1"/>
      <p:bldP spid="56" grpId="0"/>
      <p:bldP spid="59" grpId="0"/>
      <p:bldP spid="60" grpId="0"/>
      <p:bldP spid="64" grpId="0"/>
      <p:bldP spid="65" grpId="0"/>
      <p:bldP spid="66" grpId="0"/>
      <p:bldP spid="71" grpId="0"/>
      <p:bldP spid="72" grpId="0"/>
      <p:bldP spid="74" grpId="0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DE708-FF35-744E-B174-EDCB2E5C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2F1A6-795B-954D-92B5-89E5F513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Shape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</a:p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Problem</a:t>
            </a:r>
          </a:p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Application</a:t>
            </a:r>
          </a:p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Possible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solution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816E13-AC32-084B-92AE-A0E14C68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535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0FE6E-5A74-5C41-843D-00935C23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Workflow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FB0E0D-9A6A-104F-93B7-EDF3AE7D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5" name="箭头: V 形 5">
            <a:extLst>
              <a:ext uri="{FF2B5EF4-FFF2-40B4-BE49-F238E27FC236}">
                <a16:creationId xmlns:a16="http://schemas.microsoft.com/office/drawing/2014/main" id="{291A63B0-C463-BE48-97EA-0CD70138C058}"/>
              </a:ext>
            </a:extLst>
          </p:cNvPr>
          <p:cNvSpPr/>
          <p:nvPr/>
        </p:nvSpPr>
        <p:spPr>
          <a:xfrm>
            <a:off x="2922942" y="2464599"/>
            <a:ext cx="1999883" cy="1177509"/>
          </a:xfrm>
          <a:prstGeom prst="chevron">
            <a:avLst>
              <a:gd name="adj" fmla="val 2007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AutoShape 4" descr="Automate a task">
            <a:extLst>
              <a:ext uri="{FF2B5EF4-FFF2-40B4-BE49-F238E27FC236}">
                <a16:creationId xmlns:a16="http://schemas.microsoft.com/office/drawing/2014/main" id="{7C7F2CE9-523B-3942-B5F0-7E9E91E0AA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19985" y="31985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cxnSp>
        <p:nvCxnSpPr>
          <p:cNvPr id="7" name="直接箭头连接符 26">
            <a:extLst>
              <a:ext uri="{FF2B5EF4-FFF2-40B4-BE49-F238E27FC236}">
                <a16:creationId xmlns:a16="http://schemas.microsoft.com/office/drawing/2014/main" id="{041B5FD6-1CEB-6E42-A5CD-AC556D261EC6}"/>
              </a:ext>
            </a:extLst>
          </p:cNvPr>
          <p:cNvCxnSpPr>
            <a:cxnSpLocks/>
          </p:cNvCxnSpPr>
          <p:nvPr/>
        </p:nvCxnSpPr>
        <p:spPr>
          <a:xfrm>
            <a:off x="4940184" y="3074370"/>
            <a:ext cx="513650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33">
            <a:extLst>
              <a:ext uri="{FF2B5EF4-FFF2-40B4-BE49-F238E27FC236}">
                <a16:creationId xmlns:a16="http://schemas.microsoft.com/office/drawing/2014/main" id="{86F20A34-DB36-064F-BE8A-200C41CB6E94}"/>
              </a:ext>
            </a:extLst>
          </p:cNvPr>
          <p:cNvCxnSpPr>
            <a:cxnSpLocks/>
          </p:cNvCxnSpPr>
          <p:nvPr/>
        </p:nvCxnSpPr>
        <p:spPr>
          <a:xfrm>
            <a:off x="6839540" y="3058027"/>
            <a:ext cx="513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0" descr="Image result for generator icon">
            <a:extLst>
              <a:ext uri="{FF2B5EF4-FFF2-40B4-BE49-F238E27FC236}">
                <a16:creationId xmlns:a16="http://schemas.microsoft.com/office/drawing/2014/main" id="{3A9E7347-F5BB-D749-AE7B-AAE1E564C6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2386" y="3350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pic>
        <p:nvPicPr>
          <p:cNvPr id="11" name="Picture 8" descr="Image result for graph tree icon">
            <a:extLst>
              <a:ext uri="{FF2B5EF4-FFF2-40B4-BE49-F238E27FC236}">
                <a16:creationId xmlns:a16="http://schemas.microsoft.com/office/drawing/2014/main" id="{42D1D23E-66F3-404A-9A4A-E79D8BEBE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769" y="2442146"/>
            <a:ext cx="448588" cy="44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箭头连接符 168">
            <a:extLst>
              <a:ext uri="{FF2B5EF4-FFF2-40B4-BE49-F238E27FC236}">
                <a16:creationId xmlns:a16="http://schemas.microsoft.com/office/drawing/2014/main" id="{791D50AC-B8BD-BE48-BE8C-72EDE0D8E991}"/>
              </a:ext>
            </a:extLst>
          </p:cNvPr>
          <p:cNvCxnSpPr>
            <a:cxnSpLocks/>
          </p:cNvCxnSpPr>
          <p:nvPr/>
        </p:nvCxnSpPr>
        <p:spPr>
          <a:xfrm flipV="1">
            <a:off x="2575377" y="3050641"/>
            <a:ext cx="566910" cy="14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8E2E642-5EA7-4444-A1FA-1573909BD37E}"/>
              </a:ext>
            </a:extLst>
          </p:cNvPr>
          <p:cNvSpPr txBox="1"/>
          <p:nvPr/>
        </p:nvSpPr>
        <p:spPr>
          <a:xfrm>
            <a:off x="5073648" y="3661932"/>
            <a:ext cx="176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Heap</a:t>
            </a:r>
            <a:r>
              <a:rPr lang="zh-CN" alt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CN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Partition</a:t>
            </a:r>
          </a:p>
        </p:txBody>
      </p:sp>
      <p:cxnSp>
        <p:nvCxnSpPr>
          <p:cNvPr id="14" name="直接箭头连接符 60">
            <a:extLst>
              <a:ext uri="{FF2B5EF4-FFF2-40B4-BE49-F238E27FC236}">
                <a16:creationId xmlns:a16="http://schemas.microsoft.com/office/drawing/2014/main" id="{1DAEDA6F-007E-0846-A974-CFBC5FB65F85}"/>
              </a:ext>
            </a:extLst>
          </p:cNvPr>
          <p:cNvCxnSpPr>
            <a:cxnSpLocks/>
          </p:cNvCxnSpPr>
          <p:nvPr/>
        </p:nvCxnSpPr>
        <p:spPr>
          <a:xfrm>
            <a:off x="9257887" y="3058027"/>
            <a:ext cx="513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34C10F7-582B-CE4B-BA8A-5C41DEDCB855}"/>
              </a:ext>
            </a:extLst>
          </p:cNvPr>
          <p:cNvSpPr/>
          <p:nvPr/>
        </p:nvSpPr>
        <p:spPr>
          <a:xfrm>
            <a:off x="3071253" y="2751204"/>
            <a:ext cx="1649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Shape Analysis</a:t>
            </a:r>
            <a:endParaRPr lang="zh-CN" altLang="en-US" b="1" dirty="0"/>
          </a:p>
        </p:txBody>
      </p:sp>
      <p:sp>
        <p:nvSpPr>
          <p:cNvPr id="16" name="箭头: V 形 5">
            <a:extLst>
              <a:ext uri="{FF2B5EF4-FFF2-40B4-BE49-F238E27FC236}">
                <a16:creationId xmlns:a16="http://schemas.microsoft.com/office/drawing/2014/main" id="{4ECADC3B-4E6C-E04E-BF5B-7B9409651989}"/>
              </a:ext>
            </a:extLst>
          </p:cNvPr>
          <p:cNvSpPr/>
          <p:nvPr/>
        </p:nvSpPr>
        <p:spPr>
          <a:xfrm>
            <a:off x="7115890" y="2461886"/>
            <a:ext cx="2076196" cy="1177509"/>
          </a:xfrm>
          <a:prstGeom prst="chevron">
            <a:avLst>
              <a:gd name="adj" fmla="val 2007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DA0864-D718-3640-A8E7-A48AB24CCD29}"/>
              </a:ext>
            </a:extLst>
          </p:cNvPr>
          <p:cNvSpPr/>
          <p:nvPr/>
        </p:nvSpPr>
        <p:spPr>
          <a:xfrm>
            <a:off x="7399984" y="2864562"/>
            <a:ext cx="1742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Heap</a:t>
            </a:r>
            <a:r>
              <a:rPr lang="zh-CN" altLang="en-US" b="1" dirty="0"/>
              <a:t> </a:t>
            </a:r>
            <a:r>
              <a:rPr lang="en-US" altLang="zh-CN" b="1" dirty="0"/>
              <a:t>Indexing</a:t>
            </a:r>
            <a:endParaRPr lang="zh-CN" altLang="en-US" b="1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5EA298A-EDEB-D34C-9ED7-A9C8BA992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039" y="2290493"/>
            <a:ext cx="1466179" cy="146617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D031810-E4A1-D941-A62F-FDA677AE4161}"/>
              </a:ext>
            </a:extLst>
          </p:cNvPr>
          <p:cNvSpPr txBox="1"/>
          <p:nvPr/>
        </p:nvSpPr>
        <p:spPr>
          <a:xfrm>
            <a:off x="1371039" y="3548224"/>
            <a:ext cx="147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source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code</a:t>
            </a:r>
            <a:endParaRPr kumimoji="1" lang="zh-CN" altLang="en-US" b="1" dirty="0"/>
          </a:p>
        </p:txBody>
      </p:sp>
      <p:pic>
        <p:nvPicPr>
          <p:cNvPr id="27" name="Picture 8" descr="Image result for graph tree icon">
            <a:extLst>
              <a:ext uri="{FF2B5EF4-FFF2-40B4-BE49-F238E27FC236}">
                <a16:creationId xmlns:a16="http://schemas.microsoft.com/office/drawing/2014/main" id="{24BB4121-2CBE-BB4D-8D5E-6B5FE55AC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369" y="2442146"/>
            <a:ext cx="448588" cy="44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Image result for graph tree icon">
            <a:extLst>
              <a:ext uri="{FF2B5EF4-FFF2-40B4-BE49-F238E27FC236}">
                <a16:creationId xmlns:a16="http://schemas.microsoft.com/office/drawing/2014/main" id="{03091372-0794-304B-8110-E4D9568D0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277" y="3015823"/>
            <a:ext cx="448588" cy="44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32591A0-7AC2-E646-9C7A-5D5AE278E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9982200" y="2521932"/>
            <a:ext cx="800100" cy="10033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D9B64B5B-ADA0-4B4E-BC41-3FD0F65D1156}"/>
              </a:ext>
            </a:extLst>
          </p:cNvPr>
          <p:cNvSpPr txBox="1"/>
          <p:nvPr/>
        </p:nvSpPr>
        <p:spPr>
          <a:xfrm>
            <a:off x="9142769" y="3672739"/>
            <a:ext cx="247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Location Evolvement</a:t>
            </a:r>
          </a:p>
        </p:txBody>
      </p:sp>
    </p:spTree>
    <p:extLst>
      <p:ext uri="{BB962C8B-B14F-4D97-AF65-F5344CB8AC3E}">
        <p14:creationId xmlns:p14="http://schemas.microsoft.com/office/powerpoint/2010/main" val="2353751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BF376-E7C6-4F47-9EB5-335A7288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58343-9958-1E49-B65D-28DF58257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i="1" dirty="0"/>
              <a:t>Insert_head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7FFDA3-3A2A-5F4D-B441-F503B994C597}"/>
              </a:ext>
            </a:extLst>
          </p:cNvPr>
          <p:cNvSpPr/>
          <p:nvPr/>
        </p:nvSpPr>
        <p:spPr>
          <a:xfrm>
            <a:off x="1483243" y="2514600"/>
            <a:ext cx="46432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Gill Sans MT" panose="020B0502020104020203" pitchFamily="34" charset="0"/>
              </a:rPr>
              <a:t>    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r>
              <a:rPr lang="en-US" altLang="zh-CN" sz="2000" dirty="0">
                <a:latin typeface="Gill Sans MT" panose="020B0502020104020203" pitchFamily="34" charset="0"/>
              </a:rPr>
              <a:t>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>
                <a:latin typeface="Gill Sans MT" panose="020B0502020104020203" pitchFamily="34" charset="0"/>
              </a:rPr>
              <a:t>Insert_head(Node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>
                <a:latin typeface="Gill Sans MT" panose="020B0502020104020203" pitchFamily="34" charset="0"/>
              </a:rPr>
              <a:t>a,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>
                <a:latin typeface="Gill Sans MT" panose="020B0502020104020203" pitchFamily="34" charset="0"/>
              </a:rPr>
              <a:t>b) {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    assert(b-&gt;next == </a:t>
            </a:r>
            <a:r>
              <a:rPr lang="en-US" altLang="zh-CN" sz="2000" dirty="0" err="1">
                <a:latin typeface="Gill Sans MT" panose="020B0502020104020203" pitchFamily="34" charset="0"/>
              </a:rPr>
              <a:t>nullptr</a:t>
            </a:r>
            <a:r>
              <a:rPr lang="en-US" altLang="zh-CN" sz="2000" dirty="0">
                <a:latin typeface="Gill Sans MT" panose="020B0502020104020203" pitchFamily="34" charset="0"/>
              </a:rPr>
              <a:t>);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    b-&gt;next = a;</a:t>
            </a:r>
            <a:endParaRPr lang="zh-CN" altLang="en-US" sz="2000" dirty="0">
              <a:latin typeface="Gill Sans MT" panose="020B0502020104020203" pitchFamily="34" charset="0"/>
            </a:endParaRPr>
          </a:p>
          <a:p>
            <a:r>
              <a:rPr lang="en-US" altLang="zh-CN" sz="2000" dirty="0">
                <a:latin typeface="Gill Sans MT" panose="020B0502020104020203" pitchFamily="34" charset="0"/>
              </a:rPr>
              <a:t>    a = b;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    return a;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}</a:t>
            </a:r>
            <a:endParaRPr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147067DA-38DC-CD4F-B6D8-5C9BE841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526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BF376-E7C6-4F47-9EB5-335A7288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58343-9958-1E49-B65D-28DF58257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Shape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invariants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7FFDA3-3A2A-5F4D-B441-F503B994C597}"/>
              </a:ext>
            </a:extLst>
          </p:cNvPr>
          <p:cNvSpPr/>
          <p:nvPr/>
        </p:nvSpPr>
        <p:spPr>
          <a:xfrm>
            <a:off x="1283217" y="2093719"/>
            <a:ext cx="46432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Gill Sans MT" panose="020B0502020104020203" pitchFamily="34" charset="0"/>
              </a:rPr>
              <a:t>    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r>
              <a:rPr lang="en-US" altLang="zh-CN" sz="2000" dirty="0">
                <a:latin typeface="Gill Sans MT" panose="020B0502020104020203" pitchFamily="34" charset="0"/>
              </a:rPr>
              <a:t>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>
                <a:latin typeface="Gill Sans MT" panose="020B0502020104020203" pitchFamily="34" charset="0"/>
              </a:rPr>
              <a:t>Insert_head(Node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>
                <a:latin typeface="Gill Sans MT" panose="020B0502020104020203" pitchFamily="34" charset="0"/>
              </a:rPr>
              <a:t>a,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>
                <a:latin typeface="Gill Sans MT" panose="020B0502020104020203" pitchFamily="34" charset="0"/>
              </a:rPr>
              <a:t>b) {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    assert(b-&gt;next == </a:t>
            </a:r>
            <a:r>
              <a:rPr lang="en-US" altLang="zh-CN" sz="2000" dirty="0" err="1">
                <a:latin typeface="Gill Sans MT" panose="020B0502020104020203" pitchFamily="34" charset="0"/>
              </a:rPr>
              <a:t>nullptr</a:t>
            </a:r>
            <a:r>
              <a:rPr lang="en-US" altLang="zh-CN" sz="2000" dirty="0">
                <a:latin typeface="Gill Sans MT" panose="020B0502020104020203" pitchFamily="34" charset="0"/>
              </a:rPr>
              <a:t>);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    b-&gt;next = a;</a:t>
            </a:r>
            <a:endParaRPr lang="zh-CN" altLang="en-US" sz="2000" dirty="0">
              <a:latin typeface="Gill Sans MT" panose="020B0502020104020203" pitchFamily="34" charset="0"/>
            </a:endParaRPr>
          </a:p>
          <a:p>
            <a:r>
              <a:rPr lang="en-US" altLang="zh-CN" sz="2000" dirty="0">
                <a:latin typeface="Gill Sans MT" panose="020B0502020104020203" pitchFamily="34" charset="0"/>
              </a:rPr>
              <a:t>    a = b;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    return a;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}</a:t>
            </a:r>
            <a:endParaRPr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147067DA-38DC-CD4F-B6D8-5C9BE841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22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F408C2F4-DB98-5042-A8F5-AB39CF45E8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3843547"/>
                  </p:ext>
                </p:extLst>
              </p:nvPr>
            </p:nvGraphicFramePr>
            <p:xfrm>
              <a:off x="6286658" y="2471672"/>
              <a:ext cx="470693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163">
                      <a:extLst>
                        <a:ext uri="{9D8B030D-6E8A-4147-A177-3AD203B41FA5}">
                          <a16:colId xmlns:a16="http://schemas.microsoft.com/office/drawing/2014/main" val="521008003"/>
                        </a:ext>
                      </a:extLst>
                    </a:gridCol>
                    <a:gridCol w="3914775">
                      <a:extLst>
                        <a:ext uri="{9D8B030D-6E8A-4147-A177-3AD203B41FA5}">
                          <a16:colId xmlns:a16="http://schemas.microsoft.com/office/drawing/2014/main" val="3285417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Shape invariant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93435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sll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𝑛𝑖𝑙</m:t>
                                    </m:r>
                                  </m:e>
                                </m:d>
                                <m:r>
                                  <a:rPr kumimoji="1" lang="zh-CN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sll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i="1" dirty="0">
                            <a:latin typeface="Gill Sans MT" panose="020B0502020104020203" pitchFamily="3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082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sll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𝑛𝑖𝑙</m:t>
                                    </m:r>
                                  </m:e>
                                </m:d>
                                <m:r>
                                  <a:rPr kumimoji="1" lang="zh-CN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sll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i="1" dirty="0">
                            <a:latin typeface="Gill Sans MT" panose="020B0502020104020203" pitchFamily="3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7291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sll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i="1" dirty="0">
                            <a:latin typeface="Gill Sans MT" panose="020B0502020104020203" pitchFamily="3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6941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𝑠𝑙𝑙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𝑛𝑖𝑙</m:t>
                                    </m:r>
                                  </m:e>
                                </m:d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∧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1" lang="zh-CN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3318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𝑠𝑙𝑙</m:t>
                                </m:r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𝑟𝑒𝑡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𝑛𝑖𝑙</m:t>
                                    </m:r>
                                  </m:e>
                                </m:d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∧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𝑟𝑒𝑡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1" lang="zh-CN" altLang="en-US" i="1" dirty="0">
                            <a:latin typeface="Gill Sans MT" panose="020B0502020104020203" pitchFamily="3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603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F408C2F4-DB98-5042-A8F5-AB39CF45E8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3843547"/>
                  </p:ext>
                </p:extLst>
              </p:nvPr>
            </p:nvGraphicFramePr>
            <p:xfrm>
              <a:off x="6286658" y="2471672"/>
              <a:ext cx="470693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163">
                      <a:extLst>
                        <a:ext uri="{9D8B030D-6E8A-4147-A177-3AD203B41FA5}">
                          <a16:colId xmlns:a16="http://schemas.microsoft.com/office/drawing/2014/main" val="521008003"/>
                        </a:ext>
                      </a:extLst>
                    </a:gridCol>
                    <a:gridCol w="3914775">
                      <a:extLst>
                        <a:ext uri="{9D8B030D-6E8A-4147-A177-3AD203B41FA5}">
                          <a16:colId xmlns:a16="http://schemas.microsoft.com/office/drawing/2014/main" val="3285417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Shape invariant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93435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388" t="-103333" r="-324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082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388" t="-210345" r="-324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291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388" t="-310345" r="-324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6941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388" t="-396667" r="-324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3318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388" t="-513793" r="-324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603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42347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BF376-E7C6-4F47-9EB5-335A7288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Heap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58343-9958-1E49-B65D-28DF58257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Construct index and relational index domain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7FFDA3-3A2A-5F4D-B441-F503B994C597}"/>
              </a:ext>
            </a:extLst>
          </p:cNvPr>
          <p:cNvSpPr/>
          <p:nvPr/>
        </p:nvSpPr>
        <p:spPr>
          <a:xfrm>
            <a:off x="1283217" y="2146192"/>
            <a:ext cx="46432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Gill Sans MT" panose="020B0502020104020203" pitchFamily="34" charset="0"/>
              </a:rPr>
              <a:t>    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r>
              <a:rPr lang="en-US" altLang="zh-CN" sz="2000" dirty="0">
                <a:latin typeface="Gill Sans MT" panose="020B0502020104020203" pitchFamily="34" charset="0"/>
              </a:rPr>
              <a:t>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>
                <a:latin typeface="Gill Sans MT" panose="020B0502020104020203" pitchFamily="34" charset="0"/>
              </a:rPr>
              <a:t>Insert_head(Node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>
                <a:latin typeface="Gill Sans MT" panose="020B0502020104020203" pitchFamily="34" charset="0"/>
              </a:rPr>
              <a:t>a,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>
                <a:latin typeface="Gill Sans MT" panose="020B0502020104020203" pitchFamily="34" charset="0"/>
              </a:rPr>
              <a:t>b) {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    assert(b-&gt;next == </a:t>
            </a:r>
            <a:r>
              <a:rPr lang="en-US" altLang="zh-CN" sz="2000" dirty="0" err="1">
                <a:latin typeface="Gill Sans MT" panose="020B0502020104020203" pitchFamily="34" charset="0"/>
              </a:rPr>
              <a:t>nullptr</a:t>
            </a:r>
            <a:r>
              <a:rPr lang="en-US" altLang="zh-CN" sz="2000" dirty="0">
                <a:latin typeface="Gill Sans MT" panose="020B0502020104020203" pitchFamily="34" charset="0"/>
              </a:rPr>
              <a:t>);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    b-&gt;next = a;</a:t>
            </a:r>
            <a:endParaRPr lang="zh-CN" altLang="en-US" sz="2000" dirty="0">
              <a:latin typeface="Gill Sans MT" panose="020B0502020104020203" pitchFamily="34" charset="0"/>
            </a:endParaRPr>
          </a:p>
          <a:p>
            <a:r>
              <a:rPr lang="en-US" altLang="zh-CN" sz="2000" dirty="0">
                <a:latin typeface="Gill Sans MT" panose="020B0502020104020203" pitchFamily="34" charset="0"/>
              </a:rPr>
              <a:t>    a = b;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    return a;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}</a:t>
            </a:r>
            <a:endParaRPr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147067DA-38DC-CD4F-B6D8-5C9BE841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2C8B51E2-93E8-A24F-A3F3-12E41CCBE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6530114"/>
                  </p:ext>
                </p:extLst>
              </p:nvPr>
            </p:nvGraphicFramePr>
            <p:xfrm>
              <a:off x="6371471" y="2527896"/>
              <a:ext cx="470693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162">
                      <a:extLst>
                        <a:ext uri="{9D8B030D-6E8A-4147-A177-3AD203B41FA5}">
                          <a16:colId xmlns:a16="http://schemas.microsoft.com/office/drawing/2014/main" val="521008003"/>
                        </a:ext>
                      </a:extLst>
                    </a:gridCol>
                    <a:gridCol w="3914775">
                      <a:extLst>
                        <a:ext uri="{9D8B030D-6E8A-4147-A177-3AD203B41FA5}">
                          <a16:colId xmlns:a16="http://schemas.microsoft.com/office/drawing/2014/main" val="3285417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Partition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93435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sll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𝑛𝑖𝑙</m:t>
                                    </m:r>
                                  </m:e>
                                </m:d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       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sll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i="1" dirty="0">
                            <a:latin typeface="Gill Sans MT" panose="020B0502020104020203" pitchFamily="3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082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sll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𝑛𝑖𝑙</m:t>
                                    </m:r>
                                  </m:e>
                                </m:d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         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sll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i="1" dirty="0">
                            <a:latin typeface="Gill Sans MT" panose="020B0502020104020203" pitchFamily="3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7291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sll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i="1" dirty="0">
                            <a:latin typeface="Gill Sans MT" panose="020B0502020104020203" pitchFamily="3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894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2C8B51E2-93E8-A24F-A3F3-12E41CCBE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6530114"/>
                  </p:ext>
                </p:extLst>
              </p:nvPr>
            </p:nvGraphicFramePr>
            <p:xfrm>
              <a:off x="6371471" y="2527896"/>
              <a:ext cx="470693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162">
                      <a:extLst>
                        <a:ext uri="{9D8B030D-6E8A-4147-A177-3AD203B41FA5}">
                          <a16:colId xmlns:a16="http://schemas.microsoft.com/office/drawing/2014/main" val="521008003"/>
                        </a:ext>
                      </a:extLst>
                    </a:gridCol>
                    <a:gridCol w="3914775">
                      <a:extLst>
                        <a:ext uri="{9D8B030D-6E8A-4147-A177-3AD203B41FA5}">
                          <a16:colId xmlns:a16="http://schemas.microsoft.com/office/drawing/2014/main" val="3285417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Partition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93435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388" t="-106667" r="-324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082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388" t="-213793" r="-324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291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388" t="-313793" r="-324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58943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85543726-AE5F-A043-BC8C-452F9E257DBD}"/>
              </a:ext>
            </a:extLst>
          </p:cNvPr>
          <p:cNvSpPr/>
          <p:nvPr/>
        </p:nvSpPr>
        <p:spPr>
          <a:xfrm>
            <a:off x="1618870" y="4429378"/>
            <a:ext cx="997467" cy="1105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C4A4B3D-7EBD-3C4D-9650-ED9479F12315}"/>
                  </a:ext>
                </a:extLst>
              </p:cNvPr>
              <p:cNvSpPr txBox="1"/>
              <p:nvPr/>
            </p:nvSpPr>
            <p:spPr>
              <a:xfrm>
                <a:off x="1618869" y="4406133"/>
                <a:ext cx="9974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>
                  <a:solidFill>
                    <a:srgbClr val="FF0000"/>
                  </a:solidFill>
                </a:endParaRPr>
              </a:p>
              <a:p>
                <a:r>
                  <a:rPr kumimoji="1" lang="en-US" altLang="zh-CN" dirty="0"/>
                  <a:t>     …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C4A4B3D-7EBD-3C4D-9650-ED9479F12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869" y="4406133"/>
                <a:ext cx="997467" cy="1200329"/>
              </a:xfrm>
              <a:prstGeom prst="rect">
                <a:avLst/>
              </a:prstGeom>
              <a:blipFill>
                <a:blip r:embed="rId4"/>
                <a:stretch>
                  <a:fillRect b="-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687FA0B2-954E-4A4D-A0D7-726C5B7DB780}"/>
              </a:ext>
            </a:extLst>
          </p:cNvPr>
          <p:cNvSpPr/>
          <p:nvPr/>
        </p:nvSpPr>
        <p:spPr>
          <a:xfrm>
            <a:off x="1618870" y="5611141"/>
            <a:ext cx="997467" cy="1105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DEF4A51-B7E3-8745-853F-13DD4CDD83B4}"/>
                  </a:ext>
                </a:extLst>
              </p:cNvPr>
              <p:cNvSpPr txBox="1"/>
              <p:nvPr/>
            </p:nvSpPr>
            <p:spPr>
              <a:xfrm>
                <a:off x="1618869" y="5613215"/>
                <a:ext cx="9974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     …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DEF4A51-B7E3-8745-853F-13DD4CDD8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869" y="5613215"/>
                <a:ext cx="997467" cy="1200329"/>
              </a:xfrm>
              <a:prstGeom prst="rect">
                <a:avLst/>
              </a:prstGeom>
              <a:blipFill>
                <a:blip r:embed="rId5"/>
                <a:stretch>
                  <a:fillRect b="-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EFCFA0E-E991-E34A-B3DB-672B3C43E0FB}"/>
              </a:ext>
            </a:extLst>
          </p:cNvPr>
          <p:cNvCxnSpPr>
            <a:cxnSpLocks/>
          </p:cNvCxnSpPr>
          <p:nvPr/>
        </p:nvCxnSpPr>
        <p:spPr>
          <a:xfrm>
            <a:off x="2917613" y="4968636"/>
            <a:ext cx="958784" cy="12700"/>
          </a:xfrm>
          <a:prstGeom prst="curvedConnector3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104E5B4-5604-5D40-BAC3-801B9F680FBC}"/>
              </a:ext>
            </a:extLst>
          </p:cNvPr>
          <p:cNvSpPr/>
          <p:nvPr/>
        </p:nvSpPr>
        <p:spPr>
          <a:xfrm>
            <a:off x="3974305" y="4429378"/>
            <a:ext cx="997467" cy="1105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5A209ED8-49CD-364F-93FE-2F8C442580AA}"/>
              </a:ext>
            </a:extLst>
          </p:cNvPr>
          <p:cNvCxnSpPr>
            <a:cxnSpLocks/>
          </p:cNvCxnSpPr>
          <p:nvPr/>
        </p:nvCxnSpPr>
        <p:spPr>
          <a:xfrm>
            <a:off x="2917613" y="6207029"/>
            <a:ext cx="958784" cy="12700"/>
          </a:xfrm>
          <a:prstGeom prst="curvedConnector3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FFFA5B9C-DB61-6D47-97C0-FB80575875E9}"/>
              </a:ext>
            </a:extLst>
          </p:cNvPr>
          <p:cNvSpPr/>
          <p:nvPr/>
        </p:nvSpPr>
        <p:spPr>
          <a:xfrm>
            <a:off x="3974306" y="5679709"/>
            <a:ext cx="997467" cy="1105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2555879-EF2B-CE4F-9C90-7CE3B4CEDE3A}"/>
                  </a:ext>
                </a:extLst>
              </p:cNvPr>
              <p:cNvSpPr txBox="1"/>
              <p:nvPr/>
            </p:nvSpPr>
            <p:spPr>
              <a:xfrm>
                <a:off x="3974305" y="6022363"/>
                <a:ext cx="99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2555879-EF2B-CE4F-9C90-7CE3B4CED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305" y="6022363"/>
                <a:ext cx="9974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6BED6A8-970B-8B44-82C3-CD1D5DA5A751}"/>
                  </a:ext>
                </a:extLst>
              </p:cNvPr>
              <p:cNvSpPr txBox="1"/>
              <p:nvPr/>
            </p:nvSpPr>
            <p:spPr>
              <a:xfrm>
                <a:off x="3974304" y="4412886"/>
                <a:ext cx="9974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     …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6BED6A8-970B-8B44-82C3-CD1D5DA5A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304" y="4412886"/>
                <a:ext cx="997467" cy="1200329"/>
              </a:xfrm>
              <a:prstGeom prst="rect">
                <a:avLst/>
              </a:prstGeom>
              <a:blipFill>
                <a:blip r:embed="rId7"/>
                <a:stretch>
                  <a:fillRect b="-7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8B6F2B6D-BCE3-6242-BD76-315FF3DF2FF6}"/>
              </a:ext>
            </a:extLst>
          </p:cNvPr>
          <p:cNvSpPr txBox="1"/>
          <p:nvPr/>
        </p:nvSpPr>
        <p:spPr>
          <a:xfrm>
            <a:off x="2797271" y="4534704"/>
            <a:ext cx="109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f(x) = x</a:t>
            </a:r>
            <a:endParaRPr kumimoji="1" lang="zh-CN" altLang="en-US" dirty="0"/>
          </a:p>
        </p:txBody>
      </p: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0B2307E9-79BF-E042-A451-2C4A8958CDB0}"/>
              </a:ext>
            </a:extLst>
          </p:cNvPr>
          <p:cNvCxnSpPr>
            <a:cxnSpLocks/>
          </p:cNvCxnSpPr>
          <p:nvPr/>
        </p:nvCxnSpPr>
        <p:spPr>
          <a:xfrm>
            <a:off x="5335630" y="5087759"/>
            <a:ext cx="1578964" cy="457325"/>
          </a:xfrm>
          <a:prstGeom prst="curvedConnector3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2F8FCCBB-3AEE-F94C-A8BC-5EDBD4C4C240}"/>
              </a:ext>
            </a:extLst>
          </p:cNvPr>
          <p:cNvSpPr/>
          <p:nvPr/>
        </p:nvSpPr>
        <p:spPr>
          <a:xfrm>
            <a:off x="7012502" y="4993126"/>
            <a:ext cx="997467" cy="1576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94939D4-4A5D-ED4D-A144-80C1143CE051}"/>
                  </a:ext>
                </a:extLst>
              </p:cNvPr>
              <p:cNvSpPr txBox="1"/>
              <p:nvPr/>
            </p:nvSpPr>
            <p:spPr>
              <a:xfrm>
                <a:off x="7026436" y="5092390"/>
                <a:ext cx="99746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     …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94939D4-4A5D-ED4D-A144-80C1143CE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436" y="5092390"/>
                <a:ext cx="997467" cy="1477328"/>
              </a:xfrm>
              <a:prstGeom prst="rect">
                <a:avLst/>
              </a:prstGeom>
              <a:blipFill>
                <a:blip r:embed="rId8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9A37CF55-23CF-F64B-AA55-843C8D6E6E9F}"/>
              </a:ext>
            </a:extLst>
          </p:cNvPr>
          <p:cNvSpPr txBox="1"/>
          <p:nvPr/>
        </p:nvSpPr>
        <p:spPr>
          <a:xfrm>
            <a:off x="5552164" y="4731176"/>
            <a:ext cx="139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f(x) = x+1</a:t>
            </a:r>
            <a:endParaRPr kumimoji="1" lang="zh-CN" altLang="en-US" dirty="0"/>
          </a:p>
        </p:txBody>
      </p: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65778E8B-8800-9C4C-9F33-C1AE03B287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70162" y="5327635"/>
            <a:ext cx="319743" cy="1709200"/>
          </a:xfrm>
          <a:prstGeom prst="curvedConnector2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509B7EB-9362-B94F-A24A-A42CA063AAED}"/>
              </a:ext>
            </a:extLst>
          </p:cNvPr>
          <p:cNvSpPr txBox="1"/>
          <p:nvPr/>
        </p:nvSpPr>
        <p:spPr>
          <a:xfrm>
            <a:off x="5658727" y="6097607"/>
            <a:ext cx="106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f(x) = x</a:t>
            </a:r>
            <a:endParaRPr kumimoji="1" lang="zh-CN" altLang="en-US" dirty="0"/>
          </a:p>
        </p:txBody>
      </p: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FAAEE7B5-EC0C-DE40-843B-B00A49AA9840}"/>
              </a:ext>
            </a:extLst>
          </p:cNvPr>
          <p:cNvCxnSpPr>
            <a:cxnSpLocks/>
          </p:cNvCxnSpPr>
          <p:nvPr/>
        </p:nvCxnSpPr>
        <p:spPr>
          <a:xfrm>
            <a:off x="8255513" y="5684891"/>
            <a:ext cx="958784" cy="12700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6E632FB7-686D-DA4E-ADFE-5A27207170ED}"/>
              </a:ext>
            </a:extLst>
          </p:cNvPr>
          <p:cNvSpPr/>
          <p:nvPr/>
        </p:nvSpPr>
        <p:spPr>
          <a:xfrm>
            <a:off x="9431973" y="5041674"/>
            <a:ext cx="997467" cy="1576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E177D4F-3EE4-6348-AA7B-512B5D13BF84}"/>
                  </a:ext>
                </a:extLst>
              </p:cNvPr>
              <p:cNvSpPr txBox="1"/>
              <p:nvPr/>
            </p:nvSpPr>
            <p:spPr>
              <a:xfrm>
                <a:off x="9445907" y="5140938"/>
                <a:ext cx="99746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     …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E177D4F-3EE4-6348-AA7B-512B5D13B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907" y="5140938"/>
                <a:ext cx="997467" cy="1477328"/>
              </a:xfrm>
              <a:prstGeom prst="rect">
                <a:avLst/>
              </a:prstGeom>
              <a:blipFill>
                <a:blip r:embed="rId9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324D4924-C089-6342-964A-D8E9C066E3D1}"/>
              </a:ext>
            </a:extLst>
          </p:cNvPr>
          <p:cNvSpPr txBox="1"/>
          <p:nvPr/>
        </p:nvSpPr>
        <p:spPr>
          <a:xfrm>
            <a:off x="8291586" y="5212350"/>
            <a:ext cx="92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f(x) = 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02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  <p:bldP spid="17" grpId="0"/>
      <p:bldP spid="19" grpId="0" animBg="1"/>
      <p:bldP spid="21" grpId="0" animBg="1"/>
      <p:bldP spid="22" grpId="0"/>
      <p:bldP spid="23" grpId="0"/>
      <p:bldP spid="24" grpId="0"/>
      <p:bldP spid="30" grpId="0" animBg="1"/>
      <p:bldP spid="34" grpId="0"/>
      <p:bldP spid="35" grpId="0"/>
      <p:bldP spid="39" grpId="0"/>
      <p:bldP spid="32" grpId="0" animBg="1"/>
      <p:bldP spid="33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7C0B3-E30C-F247-A84A-6284C7ED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F4F56-0239-0C43-A664-A873BF20B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zh-CN" dirty="0"/>
              <a:t>Thomas Reps, A relational approach to </a:t>
            </a:r>
            <a:r>
              <a:rPr lang="en" altLang="zh-CN" dirty="0" err="1"/>
              <a:t>interprocedural</a:t>
            </a:r>
            <a:r>
              <a:rPr lang="en" altLang="zh-CN" dirty="0"/>
              <a:t> shape analysis, TOPLAS 2004</a:t>
            </a:r>
          </a:p>
          <a:p>
            <a:r>
              <a:rPr lang="en" altLang="zh-CN" dirty="0" err="1"/>
              <a:t>Sumit</a:t>
            </a:r>
            <a:r>
              <a:rPr lang="en" altLang="zh-CN" dirty="0"/>
              <a:t> </a:t>
            </a:r>
            <a:r>
              <a:rPr lang="en" altLang="zh-CN" dirty="0" err="1"/>
              <a:t>Gulwani</a:t>
            </a:r>
            <a:r>
              <a:rPr lang="en" altLang="zh-CN" dirty="0"/>
              <a:t>, A combination framework for tracking partition sizes, POPL 2009</a:t>
            </a:r>
          </a:p>
          <a:p>
            <a:r>
              <a:rPr lang="en" altLang="zh-CN" dirty="0"/>
              <a:t>Stephen Magill, Automatic numeric abstractions for heap-manipulating programs, POPL 2010</a:t>
            </a:r>
          </a:p>
          <a:p>
            <a:r>
              <a:rPr lang="en" altLang="zh-CN" dirty="0"/>
              <a:t>Noam </a:t>
            </a:r>
            <a:r>
              <a:rPr lang="en" altLang="zh-CN" dirty="0" err="1"/>
              <a:t>Rinetzky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From shape analysis to termination analysis in linear time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CAV</a:t>
            </a:r>
            <a:r>
              <a:rPr lang="zh-CN" altLang="en-US" dirty="0"/>
              <a:t> </a:t>
            </a:r>
            <a:r>
              <a:rPr lang="en-US" altLang="zh-CN" dirty="0"/>
              <a:t>2016</a:t>
            </a:r>
            <a:endParaRPr lang="en" altLang="zh-CN" dirty="0"/>
          </a:p>
          <a:p>
            <a:r>
              <a:rPr lang="en" altLang="zh-CN" dirty="0"/>
              <a:t>Xavier Rival, A relational shape abstract domain, NFM 2017</a:t>
            </a:r>
          </a:p>
          <a:p>
            <a:r>
              <a:rPr lang="en" altLang="zh-CN" dirty="0" err="1"/>
              <a:t>ThanhVu</a:t>
            </a:r>
            <a:r>
              <a:rPr lang="en" altLang="zh-CN" dirty="0"/>
              <a:t> Nguyen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 err="1"/>
              <a:t>SLinG</a:t>
            </a:r>
            <a:r>
              <a:rPr lang="en" altLang="zh-CN" dirty="0"/>
              <a:t>: Using dynamic analysis to infer program invariants in separation logic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PLDI</a:t>
            </a:r>
            <a:r>
              <a:rPr lang="zh-CN" altLang="en-US" dirty="0"/>
              <a:t> </a:t>
            </a:r>
            <a:r>
              <a:rPr lang="en-US" altLang="zh-CN" dirty="0"/>
              <a:t>2019</a:t>
            </a:r>
            <a:endParaRPr lang="en" altLang="zh-CN" dirty="0"/>
          </a:p>
          <a:p>
            <a:endParaRPr lang="e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C61217-B2E0-0744-986B-1585FAB0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941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65198B-8AB1-784B-99A0-BDE84B88D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741" y="1891552"/>
            <a:ext cx="3083858" cy="3083858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05032F-B386-4C4F-AF22-EAA5EE37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8807-9196-0C4B-B1F2-5CEA18334C52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6" name="Thank you for your attention!">
            <a:extLst>
              <a:ext uri="{FF2B5EF4-FFF2-40B4-BE49-F238E27FC236}">
                <a16:creationId xmlns:a16="http://schemas.microsoft.com/office/drawing/2014/main" id="{393EFA5B-98E6-3644-997B-D5900F42E705}"/>
              </a:ext>
            </a:extLst>
          </p:cNvPr>
          <p:cNvSpPr txBox="1"/>
          <p:nvPr/>
        </p:nvSpPr>
        <p:spPr>
          <a:xfrm>
            <a:off x="3869017" y="4739448"/>
            <a:ext cx="411330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r>
              <a:rPr sz="2400" dirty="0"/>
              <a:t>Thank you for your</a:t>
            </a:r>
            <a:r>
              <a:rPr lang="zh-CN" altLang="en-US" sz="2400" dirty="0"/>
              <a:t> </a:t>
            </a:r>
            <a:r>
              <a:rPr lang="en-US" altLang="zh-CN" sz="2400" dirty="0"/>
              <a:t>listening</a:t>
            </a:r>
            <a:r>
              <a:rPr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58070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A4C0F-AE01-DD46-92A8-19177357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Heap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Numeric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68AC0-91C3-6B46-9C78-4CEA6D9F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1C3631-800D-5244-8E94-C3BCD639D288}"/>
              </a:ext>
            </a:extLst>
          </p:cNvPr>
          <p:cNvSpPr/>
          <p:nvPr/>
        </p:nvSpPr>
        <p:spPr>
          <a:xfrm>
            <a:off x="1637948" y="2610608"/>
            <a:ext cx="42067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Gill Sans MT" panose="020B0502020104020203" pitchFamily="34" charset="0"/>
              </a:rPr>
              <a:t>    </a:t>
            </a:r>
            <a:r>
              <a:rPr lang="en-US" altLang="zh-CN" sz="2000" dirty="0">
                <a:solidFill>
                  <a:srgbClr val="CC7833"/>
                </a:solidFill>
                <a:latin typeface="Gill Sans MT" panose="020B0502020104020203" pitchFamily="34" charset="0"/>
              </a:rPr>
              <a:t>assert</a:t>
            </a:r>
            <a:r>
              <a:rPr lang="en-US" altLang="zh-CN" sz="2000" dirty="0">
                <a:latin typeface="Gill Sans MT" panose="020B0502020104020203" pitchFamily="34" charset="0"/>
              </a:rPr>
              <a:t>(</a:t>
            </a:r>
            <a:r>
              <a:rPr lang="en-US" altLang="zh-CN" sz="2000" dirty="0" err="1">
                <a:latin typeface="Gill Sans MT" panose="020B0502020104020203" pitchFamily="34" charset="0"/>
              </a:rPr>
              <a:t>sll</a:t>
            </a:r>
            <a:r>
              <a:rPr lang="en-US" altLang="zh-CN" sz="2000" dirty="0">
                <a:latin typeface="Gill Sans MT" panose="020B0502020104020203" pitchFamily="34" charset="0"/>
              </a:rPr>
              <a:t>(a,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b)</a:t>
            </a:r>
            <a:r>
              <a:rPr lang="zh-CN" altLang="en-US" sz="2000" dirty="0">
                <a:latin typeface="Gill Sans MT" panose="020B0502020104020203" pitchFamily="34" charset="0"/>
              </a:rPr>
              <a:t> * </a:t>
            </a:r>
            <a:r>
              <a:rPr lang="en-US" altLang="zh-CN" sz="2000" dirty="0" err="1">
                <a:latin typeface="Gill Sans MT" panose="020B0502020104020203" pitchFamily="34" charset="0"/>
              </a:rPr>
              <a:t>sll</a:t>
            </a:r>
            <a:r>
              <a:rPr lang="en-US" altLang="zh-CN" sz="2000" dirty="0">
                <a:latin typeface="Gill Sans MT" panose="020B0502020104020203" pitchFamily="34" charset="0"/>
              </a:rPr>
              <a:t>(b,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nil));</a:t>
            </a: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Node* curr = a;</a:t>
            </a: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</a:t>
            </a:r>
            <a:r>
              <a:rPr lang="zh-CN" altLang="en-US" sz="2000" dirty="0">
                <a:solidFill>
                  <a:srgbClr val="CC7833"/>
                </a:solidFill>
                <a:latin typeface="Gill Sans MT" panose="020B0502020104020203" pitchFamily="34" charset="0"/>
              </a:rPr>
              <a:t>while</a:t>
            </a:r>
            <a:r>
              <a:rPr lang="zh-CN" altLang="en-US" sz="2000" dirty="0">
                <a:latin typeface="Gill Sans MT" panose="020B0502020104020203" pitchFamily="34" charset="0"/>
              </a:rPr>
              <a:t> (</a:t>
            </a:r>
            <a:r>
              <a:rPr lang="en-US" altLang="zh-CN" sz="2000" dirty="0">
                <a:latin typeface="Gill Sans MT" panose="020B0502020104020203" pitchFamily="34" charset="0"/>
              </a:rPr>
              <a:t>b</a:t>
            </a:r>
            <a:r>
              <a:rPr lang="zh-CN" altLang="en-US" sz="2000" dirty="0">
                <a:latin typeface="Gill Sans MT" panose="020B0502020104020203" pitchFamily="34" charset="0"/>
              </a:rPr>
              <a:t>-&gt;next != </a:t>
            </a:r>
            <a:r>
              <a:rPr lang="zh-CN" altLang="en-US" sz="2000" dirty="0">
                <a:solidFill>
                  <a:srgbClr val="8F8A25"/>
                </a:solidFill>
                <a:latin typeface="Gill Sans MT" panose="020B0502020104020203" pitchFamily="34" charset="0"/>
              </a:rPr>
              <a:t>NULL</a:t>
            </a:r>
            <a:r>
              <a:rPr lang="zh-CN" altLang="en-US" sz="2000" dirty="0">
                <a:latin typeface="Gill Sans MT" panose="020B0502020104020203" pitchFamily="34" charset="0"/>
              </a:rPr>
              <a:t>) {</a:t>
            </a: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  curr = curr-&gt;next;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  </a:t>
            </a:r>
            <a:r>
              <a:rPr lang="en-US" altLang="zh-CN" sz="2000" dirty="0">
                <a:latin typeface="Gill Sans MT" panose="020B0502020104020203" pitchFamily="34" charset="0"/>
              </a:rPr>
              <a:t>b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=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b-&gt;next;</a:t>
            </a:r>
            <a:endParaRPr lang="zh-CN" altLang="en-US" sz="2000" dirty="0">
              <a:latin typeface="Gill Sans MT" panose="020B0502020104020203" pitchFamily="34" charset="0"/>
            </a:endParaRP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}</a:t>
            </a:r>
            <a:endParaRPr lang="en-US" altLang="zh-CN" sz="2000" dirty="0">
              <a:latin typeface="Gill Sans MT" panose="020B0502020104020203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CD1487-9A27-2040-AEA6-DC153F426920}"/>
              </a:ext>
            </a:extLst>
          </p:cNvPr>
          <p:cNvSpPr/>
          <p:nvPr/>
        </p:nvSpPr>
        <p:spPr>
          <a:xfrm>
            <a:off x="6418764" y="2610608"/>
            <a:ext cx="3563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C7833"/>
                </a:solidFill>
                <a:latin typeface="Gill Sans MT" panose="020B0502020104020203" pitchFamily="34" charset="0"/>
              </a:rPr>
              <a:t>    assert</a:t>
            </a:r>
            <a:r>
              <a:rPr lang="en-US" altLang="zh-CN" sz="2000" dirty="0">
                <a:latin typeface="Gill Sans MT" panose="020B0502020104020203" pitchFamily="34" charset="0"/>
              </a:rPr>
              <a:t>(m&gt;=n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&amp;&amp;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n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&gt;=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0)</a:t>
            </a:r>
          </a:p>
          <a:p>
            <a:r>
              <a:rPr lang="en-US" altLang="zh-CN" sz="2000" dirty="0">
                <a:solidFill>
                  <a:srgbClr val="CC7833"/>
                </a:solidFill>
                <a:latin typeface="Gill Sans MT" panose="020B0502020104020203" pitchFamily="34" charset="0"/>
              </a:rPr>
              <a:t>    </a:t>
            </a:r>
            <a:r>
              <a:rPr lang="en-US" altLang="zh-CN" sz="2000" dirty="0" err="1">
                <a:solidFill>
                  <a:srgbClr val="CC7833"/>
                </a:solidFill>
                <a:latin typeface="Gill Sans MT" panose="020B0502020104020203" pitchFamily="34" charset="0"/>
              </a:rPr>
              <a:t>int</a:t>
            </a:r>
            <a:r>
              <a:rPr lang="zh-CN" altLang="en-US" sz="2000" dirty="0">
                <a:solidFill>
                  <a:srgbClr val="CC7833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i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=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m;</a:t>
            </a:r>
          </a:p>
          <a:p>
            <a:r>
              <a:rPr lang="zh-CN" altLang="en-US" sz="2000" dirty="0">
                <a:solidFill>
                  <a:srgbClr val="CC7833"/>
                </a:solidFill>
                <a:latin typeface="Gill Sans MT" panose="020B0502020104020203" pitchFamily="34" charset="0"/>
              </a:rPr>
              <a:t>    while</a:t>
            </a:r>
            <a:r>
              <a:rPr lang="zh-CN" altLang="en-US" sz="2000" dirty="0">
                <a:latin typeface="Gill Sans MT" panose="020B0502020104020203" pitchFamily="34" charset="0"/>
              </a:rPr>
              <a:t> (</a:t>
            </a:r>
            <a:r>
              <a:rPr lang="en-US" altLang="zh-CN" sz="2000" dirty="0">
                <a:latin typeface="Gill Sans MT" panose="020B0502020104020203" pitchFamily="34" charset="0"/>
              </a:rPr>
              <a:t>n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&gt;=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0</a:t>
            </a:r>
            <a:r>
              <a:rPr lang="zh-CN" altLang="en-US" sz="2000" dirty="0">
                <a:latin typeface="Gill Sans MT" panose="020B0502020104020203" pitchFamily="34" charset="0"/>
              </a:rPr>
              <a:t>) {</a:t>
            </a: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    </a:t>
            </a:r>
            <a:r>
              <a:rPr lang="en-US" altLang="zh-CN" sz="2000" dirty="0">
                <a:latin typeface="Gill Sans MT" panose="020B0502020104020203" pitchFamily="34" charset="0"/>
              </a:rPr>
              <a:t>i--;</a:t>
            </a: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    </a:t>
            </a:r>
            <a:r>
              <a:rPr lang="en-US" altLang="zh-CN" sz="2000" dirty="0">
                <a:latin typeface="Gill Sans MT" panose="020B0502020104020203" pitchFamily="34" charset="0"/>
              </a:rPr>
              <a:t>n--;</a:t>
            </a:r>
            <a:endParaRPr lang="zh-CN" altLang="en-US" sz="2000" dirty="0">
              <a:latin typeface="Gill Sans MT" panose="020B0502020104020203" pitchFamily="34" charset="0"/>
            </a:endParaRP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}</a:t>
            </a:r>
            <a:endParaRPr lang="en-US" altLang="zh-CN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717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BF376-E7C6-4F47-9EB5-335A7288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Heap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58343-9958-1E49-B65D-28DF58257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Construct index and relational index domain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7FFDA3-3A2A-5F4D-B441-F503B994C597}"/>
              </a:ext>
            </a:extLst>
          </p:cNvPr>
          <p:cNvSpPr/>
          <p:nvPr/>
        </p:nvSpPr>
        <p:spPr>
          <a:xfrm>
            <a:off x="1283217" y="2146192"/>
            <a:ext cx="46432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Gill Sans MT" panose="020B0502020104020203" pitchFamily="34" charset="0"/>
              </a:rPr>
              <a:t>    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r>
              <a:rPr lang="en-US" altLang="zh-CN" sz="2000" dirty="0">
                <a:latin typeface="Gill Sans MT" panose="020B0502020104020203" pitchFamily="34" charset="0"/>
              </a:rPr>
              <a:t>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>
                <a:latin typeface="Gill Sans MT" panose="020B0502020104020203" pitchFamily="34" charset="0"/>
              </a:rPr>
              <a:t>Insert_head(Node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>
                <a:latin typeface="Gill Sans MT" panose="020B0502020104020203" pitchFamily="34" charset="0"/>
              </a:rPr>
              <a:t>a,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>
                <a:latin typeface="Gill Sans MT" panose="020B0502020104020203" pitchFamily="34" charset="0"/>
              </a:rPr>
              <a:t>b) {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    assert(b-&gt;next == </a:t>
            </a:r>
            <a:r>
              <a:rPr lang="en-US" altLang="zh-CN" sz="2000" dirty="0" err="1">
                <a:latin typeface="Gill Sans MT" panose="020B0502020104020203" pitchFamily="34" charset="0"/>
              </a:rPr>
              <a:t>nullptr</a:t>
            </a:r>
            <a:r>
              <a:rPr lang="en-US" altLang="zh-CN" sz="2000" dirty="0">
                <a:latin typeface="Gill Sans MT" panose="020B0502020104020203" pitchFamily="34" charset="0"/>
              </a:rPr>
              <a:t>);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    b-&gt;next = a;</a:t>
            </a:r>
            <a:endParaRPr lang="zh-CN" altLang="en-US" sz="2000" dirty="0">
              <a:latin typeface="Gill Sans MT" panose="020B0502020104020203" pitchFamily="34" charset="0"/>
            </a:endParaRPr>
          </a:p>
          <a:p>
            <a:r>
              <a:rPr lang="en-US" altLang="zh-CN" sz="2000" dirty="0">
                <a:latin typeface="Gill Sans MT" panose="020B0502020104020203" pitchFamily="34" charset="0"/>
              </a:rPr>
              <a:t>    a = b;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    return a;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}</a:t>
            </a:r>
            <a:endParaRPr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147067DA-38DC-CD4F-B6D8-5C9BE841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27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2C8B51E2-93E8-A24F-A3F3-12E41CCBE7F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71471" y="2713316"/>
              <a:ext cx="4706937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162">
                      <a:extLst>
                        <a:ext uri="{9D8B030D-6E8A-4147-A177-3AD203B41FA5}">
                          <a16:colId xmlns:a16="http://schemas.microsoft.com/office/drawing/2014/main" val="521008003"/>
                        </a:ext>
                      </a:extLst>
                    </a:gridCol>
                    <a:gridCol w="3914775">
                      <a:extLst>
                        <a:ext uri="{9D8B030D-6E8A-4147-A177-3AD203B41FA5}">
                          <a16:colId xmlns:a16="http://schemas.microsoft.com/office/drawing/2014/main" val="3285417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Partition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93435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sll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𝑛𝑖𝑙</m:t>
                                    </m:r>
                                  </m:e>
                                </m:d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       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sll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i="1" dirty="0">
                            <a:latin typeface="Gill Sans MT" panose="020B0502020104020203" pitchFamily="3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082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sll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𝑛𝑖𝑙</m:t>
                                    </m:r>
                                  </m:e>
                                </m:d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         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sll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i="1" dirty="0">
                            <a:latin typeface="Gill Sans MT" panose="020B0502020104020203" pitchFamily="3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72917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2C8B51E2-93E8-A24F-A3F3-12E41CCBE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5738602"/>
                  </p:ext>
                </p:extLst>
              </p:nvPr>
            </p:nvGraphicFramePr>
            <p:xfrm>
              <a:off x="6371471" y="2713316"/>
              <a:ext cx="4706937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162">
                      <a:extLst>
                        <a:ext uri="{9D8B030D-6E8A-4147-A177-3AD203B41FA5}">
                          <a16:colId xmlns:a16="http://schemas.microsoft.com/office/drawing/2014/main" val="521008003"/>
                        </a:ext>
                      </a:extLst>
                    </a:gridCol>
                    <a:gridCol w="3914775">
                      <a:extLst>
                        <a:ext uri="{9D8B030D-6E8A-4147-A177-3AD203B41FA5}">
                          <a16:colId xmlns:a16="http://schemas.microsoft.com/office/drawing/2014/main" val="3285417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Partition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93435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388" t="-110345" r="-324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082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388" t="-203333" r="-324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2917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右箭头 4">
            <a:extLst>
              <a:ext uri="{FF2B5EF4-FFF2-40B4-BE49-F238E27FC236}">
                <a16:creationId xmlns:a16="http://schemas.microsoft.com/office/drawing/2014/main" id="{925814E1-4FFA-1643-AA3B-1850734F3D25}"/>
              </a:ext>
            </a:extLst>
          </p:cNvPr>
          <p:cNvSpPr/>
          <p:nvPr/>
        </p:nvSpPr>
        <p:spPr>
          <a:xfrm>
            <a:off x="740292" y="2871787"/>
            <a:ext cx="542925" cy="2286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543726-AE5F-A043-BC8C-452F9E257DBD}"/>
              </a:ext>
            </a:extLst>
          </p:cNvPr>
          <p:cNvSpPr/>
          <p:nvPr/>
        </p:nvSpPr>
        <p:spPr>
          <a:xfrm>
            <a:off x="1618870" y="4429378"/>
            <a:ext cx="997467" cy="1105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C4A4B3D-7EBD-3C4D-9650-ED9479F12315}"/>
                  </a:ext>
                </a:extLst>
              </p:cNvPr>
              <p:cNvSpPr txBox="1"/>
              <p:nvPr/>
            </p:nvSpPr>
            <p:spPr>
              <a:xfrm>
                <a:off x="1618869" y="4406133"/>
                <a:ext cx="9974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     …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C4A4B3D-7EBD-3C4D-9650-ED9479F12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869" y="4406133"/>
                <a:ext cx="997467" cy="1200329"/>
              </a:xfrm>
              <a:prstGeom prst="rect">
                <a:avLst/>
              </a:prstGeom>
              <a:blipFill>
                <a:blip r:embed="rId3"/>
                <a:stretch>
                  <a:fillRect b="-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687FA0B2-954E-4A4D-A0D7-726C5B7DB780}"/>
              </a:ext>
            </a:extLst>
          </p:cNvPr>
          <p:cNvSpPr/>
          <p:nvPr/>
        </p:nvSpPr>
        <p:spPr>
          <a:xfrm>
            <a:off x="1618870" y="5611141"/>
            <a:ext cx="997467" cy="1105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DEF4A51-B7E3-8745-853F-13DD4CDD83B4}"/>
                  </a:ext>
                </a:extLst>
              </p:cNvPr>
              <p:cNvSpPr txBox="1"/>
              <p:nvPr/>
            </p:nvSpPr>
            <p:spPr>
              <a:xfrm>
                <a:off x="1618869" y="5613215"/>
                <a:ext cx="9974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     …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DEF4A51-B7E3-8745-853F-13DD4CDD8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869" y="5613215"/>
                <a:ext cx="997467" cy="1200329"/>
              </a:xfrm>
              <a:prstGeom prst="rect">
                <a:avLst/>
              </a:prstGeom>
              <a:blipFill>
                <a:blip r:embed="rId4"/>
                <a:stretch>
                  <a:fillRect b="-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EFCFA0E-E991-E34A-B3DB-672B3C43E0FB}"/>
              </a:ext>
            </a:extLst>
          </p:cNvPr>
          <p:cNvCxnSpPr>
            <a:cxnSpLocks/>
          </p:cNvCxnSpPr>
          <p:nvPr/>
        </p:nvCxnSpPr>
        <p:spPr>
          <a:xfrm>
            <a:off x="2917613" y="4968636"/>
            <a:ext cx="958784" cy="12700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104E5B4-5604-5D40-BAC3-801B9F680FBC}"/>
              </a:ext>
            </a:extLst>
          </p:cNvPr>
          <p:cNvSpPr/>
          <p:nvPr/>
        </p:nvSpPr>
        <p:spPr>
          <a:xfrm>
            <a:off x="3974305" y="4429378"/>
            <a:ext cx="997467" cy="1105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5A209ED8-49CD-364F-93FE-2F8C442580AA}"/>
              </a:ext>
            </a:extLst>
          </p:cNvPr>
          <p:cNvCxnSpPr>
            <a:cxnSpLocks/>
          </p:cNvCxnSpPr>
          <p:nvPr/>
        </p:nvCxnSpPr>
        <p:spPr>
          <a:xfrm>
            <a:off x="2917613" y="6207029"/>
            <a:ext cx="958784" cy="12700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FFFA5B9C-DB61-6D47-97C0-FB80575875E9}"/>
              </a:ext>
            </a:extLst>
          </p:cNvPr>
          <p:cNvSpPr/>
          <p:nvPr/>
        </p:nvSpPr>
        <p:spPr>
          <a:xfrm>
            <a:off x="3974306" y="5679709"/>
            <a:ext cx="997467" cy="1105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2555879-EF2B-CE4F-9C90-7CE3B4CEDE3A}"/>
                  </a:ext>
                </a:extLst>
              </p:cNvPr>
              <p:cNvSpPr txBox="1"/>
              <p:nvPr/>
            </p:nvSpPr>
            <p:spPr>
              <a:xfrm>
                <a:off x="3974305" y="6022363"/>
                <a:ext cx="99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2555879-EF2B-CE4F-9C90-7CE3B4CED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305" y="6022363"/>
                <a:ext cx="9974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6BED6A8-970B-8B44-82C3-CD1D5DA5A751}"/>
                  </a:ext>
                </a:extLst>
              </p:cNvPr>
              <p:cNvSpPr txBox="1"/>
              <p:nvPr/>
            </p:nvSpPr>
            <p:spPr>
              <a:xfrm>
                <a:off x="3974304" y="4412886"/>
                <a:ext cx="9974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     …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6BED6A8-970B-8B44-82C3-CD1D5DA5A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304" y="4412886"/>
                <a:ext cx="997467" cy="1200329"/>
              </a:xfrm>
              <a:prstGeom prst="rect">
                <a:avLst/>
              </a:prstGeom>
              <a:blipFill>
                <a:blip r:embed="rId6"/>
                <a:stretch>
                  <a:fillRect b="-7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8B6F2B6D-BCE3-6242-BD76-315FF3DF2FF6}"/>
              </a:ext>
            </a:extLst>
          </p:cNvPr>
          <p:cNvSpPr txBox="1"/>
          <p:nvPr/>
        </p:nvSpPr>
        <p:spPr>
          <a:xfrm>
            <a:off x="2917613" y="4534704"/>
            <a:ext cx="92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f(x) = 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EB913A9-F437-8D4E-B19D-2D50E87646F5}"/>
                  </a:ext>
                </a:extLst>
              </p:cNvPr>
              <p:cNvSpPr/>
              <p:nvPr/>
            </p:nvSpPr>
            <p:spPr>
              <a:xfrm>
                <a:off x="933907" y="4482337"/>
                <a:ext cx="6776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EB913A9-F437-8D4E-B19D-2D50E8764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07" y="4482337"/>
                <a:ext cx="6776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D4FCCC3-04E9-5B4B-BFBA-6C5D364AF393}"/>
                  </a:ext>
                </a:extLst>
              </p:cNvPr>
              <p:cNvSpPr/>
              <p:nvPr/>
            </p:nvSpPr>
            <p:spPr>
              <a:xfrm>
                <a:off x="946888" y="5914997"/>
                <a:ext cx="673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D4FCCC3-04E9-5B4B-BFBA-6C5D364AF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88" y="5914997"/>
                <a:ext cx="67383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C9C7DFF-0540-D045-8FFC-26F6477FD5FC}"/>
                  </a:ext>
                </a:extLst>
              </p:cNvPr>
              <p:cNvSpPr/>
              <p:nvPr/>
            </p:nvSpPr>
            <p:spPr>
              <a:xfrm>
                <a:off x="4999641" y="4412886"/>
                <a:ext cx="671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C9C7DFF-0540-D045-8FFC-26F6477FD5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641" y="4412886"/>
                <a:ext cx="6719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4DD8008-2F22-A841-9AF2-792843EAD7BF}"/>
                  </a:ext>
                </a:extLst>
              </p:cNvPr>
              <p:cNvSpPr/>
              <p:nvPr/>
            </p:nvSpPr>
            <p:spPr>
              <a:xfrm>
                <a:off x="4979630" y="6213379"/>
                <a:ext cx="671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4DD8008-2F22-A841-9AF2-792843EAD7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30" y="6213379"/>
                <a:ext cx="6719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894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BF376-E7C6-4F47-9EB5-335A7288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Heap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58343-9958-1E49-B65D-28DF58257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Construct index and relational index domain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7FFDA3-3A2A-5F4D-B441-F503B994C597}"/>
              </a:ext>
            </a:extLst>
          </p:cNvPr>
          <p:cNvSpPr/>
          <p:nvPr/>
        </p:nvSpPr>
        <p:spPr>
          <a:xfrm>
            <a:off x="1283217" y="2146192"/>
            <a:ext cx="46432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Gill Sans MT" panose="020B0502020104020203" pitchFamily="34" charset="0"/>
              </a:rPr>
              <a:t>    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r>
              <a:rPr lang="en-US" altLang="zh-CN" sz="2000" dirty="0">
                <a:latin typeface="Gill Sans MT" panose="020B0502020104020203" pitchFamily="34" charset="0"/>
              </a:rPr>
              <a:t>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>
                <a:latin typeface="Gill Sans MT" panose="020B0502020104020203" pitchFamily="34" charset="0"/>
              </a:rPr>
              <a:t>Insert_head(Node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>
                <a:latin typeface="Gill Sans MT" panose="020B0502020104020203" pitchFamily="34" charset="0"/>
              </a:rPr>
              <a:t>a,</a:t>
            </a:r>
            <a:r>
              <a:rPr lang="zh-CN" altLang="en-US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>
                <a:latin typeface="Gill Sans MT" panose="020B0502020104020203" pitchFamily="34" charset="0"/>
              </a:rPr>
              <a:t>Node</a:t>
            </a:r>
            <a:r>
              <a:rPr lang="zh-CN" altLang="en-US" sz="2000" dirty="0">
                <a:latin typeface="Gill Sans MT" panose="020B0502020104020203" pitchFamily="34" charset="0"/>
              </a:rPr>
              <a:t>* </a:t>
            </a:r>
            <a:r>
              <a:rPr lang="en-US" altLang="zh-CN" sz="2000" dirty="0">
                <a:latin typeface="Gill Sans MT" panose="020B0502020104020203" pitchFamily="34" charset="0"/>
              </a:rPr>
              <a:t>b) {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    assert(b-&gt;next == </a:t>
            </a:r>
            <a:r>
              <a:rPr lang="en-US" altLang="zh-CN" sz="2000" dirty="0" err="1">
                <a:latin typeface="Gill Sans MT" panose="020B0502020104020203" pitchFamily="34" charset="0"/>
              </a:rPr>
              <a:t>nullptr</a:t>
            </a:r>
            <a:r>
              <a:rPr lang="en-US" altLang="zh-CN" sz="2000" dirty="0">
                <a:latin typeface="Gill Sans MT" panose="020B0502020104020203" pitchFamily="34" charset="0"/>
              </a:rPr>
              <a:t>);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    b-&gt;next = a;</a:t>
            </a:r>
            <a:endParaRPr lang="zh-CN" altLang="en-US" sz="2000" dirty="0">
              <a:latin typeface="Gill Sans MT" panose="020B0502020104020203" pitchFamily="34" charset="0"/>
            </a:endParaRPr>
          </a:p>
          <a:p>
            <a:r>
              <a:rPr lang="en-US" altLang="zh-CN" sz="2000" dirty="0">
                <a:latin typeface="Gill Sans MT" panose="020B0502020104020203" pitchFamily="34" charset="0"/>
              </a:rPr>
              <a:t>    a = b;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    return a;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}</a:t>
            </a:r>
            <a:endParaRPr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147067DA-38DC-CD4F-B6D8-5C9BE841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2C8B51E2-93E8-A24F-A3F3-12E41CCBE7F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71471" y="2527896"/>
              <a:ext cx="470693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162">
                      <a:extLst>
                        <a:ext uri="{9D8B030D-6E8A-4147-A177-3AD203B41FA5}">
                          <a16:colId xmlns:a16="http://schemas.microsoft.com/office/drawing/2014/main" val="521008003"/>
                        </a:ext>
                      </a:extLst>
                    </a:gridCol>
                    <a:gridCol w="3914775">
                      <a:extLst>
                        <a:ext uri="{9D8B030D-6E8A-4147-A177-3AD203B41FA5}">
                          <a16:colId xmlns:a16="http://schemas.microsoft.com/office/drawing/2014/main" val="3285417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Partition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93435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sll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𝑛𝑖𝑙</m:t>
                                    </m:r>
                                  </m:e>
                                </m:d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       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sll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i="1" dirty="0">
                            <a:latin typeface="Gill Sans MT" panose="020B0502020104020203" pitchFamily="3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082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sll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𝑛𝑖𝑙</m:t>
                                    </m:r>
                                  </m:e>
                                </m:d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         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sll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i="1" dirty="0">
                            <a:latin typeface="Gill Sans MT" panose="020B0502020104020203" pitchFamily="3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7291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sll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𝑛𝑖𝑙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zh-CN" altLang="en-US" i="1" dirty="0">
                            <a:latin typeface="Gill Sans MT" panose="020B0502020104020203" pitchFamily="34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894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2C8B51E2-93E8-A24F-A3F3-12E41CCBE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9636003"/>
                  </p:ext>
                </p:extLst>
              </p:nvPr>
            </p:nvGraphicFramePr>
            <p:xfrm>
              <a:off x="6371471" y="2527896"/>
              <a:ext cx="470693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162">
                      <a:extLst>
                        <a:ext uri="{9D8B030D-6E8A-4147-A177-3AD203B41FA5}">
                          <a16:colId xmlns:a16="http://schemas.microsoft.com/office/drawing/2014/main" val="521008003"/>
                        </a:ext>
                      </a:extLst>
                    </a:gridCol>
                    <a:gridCol w="3914775">
                      <a:extLst>
                        <a:ext uri="{9D8B030D-6E8A-4147-A177-3AD203B41FA5}">
                          <a16:colId xmlns:a16="http://schemas.microsoft.com/office/drawing/2014/main" val="3285417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Partition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93435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388" t="-106667" r="-324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082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388" t="-213793" r="-324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291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388" t="-313793" r="-324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58943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右箭头 4">
            <a:extLst>
              <a:ext uri="{FF2B5EF4-FFF2-40B4-BE49-F238E27FC236}">
                <a16:creationId xmlns:a16="http://schemas.microsoft.com/office/drawing/2014/main" id="{925814E1-4FFA-1643-AA3B-1850734F3D25}"/>
              </a:ext>
            </a:extLst>
          </p:cNvPr>
          <p:cNvSpPr/>
          <p:nvPr/>
        </p:nvSpPr>
        <p:spPr>
          <a:xfrm>
            <a:off x="764104" y="3155276"/>
            <a:ext cx="542925" cy="2286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543726-AE5F-A043-BC8C-452F9E257DBD}"/>
              </a:ext>
            </a:extLst>
          </p:cNvPr>
          <p:cNvSpPr/>
          <p:nvPr/>
        </p:nvSpPr>
        <p:spPr>
          <a:xfrm>
            <a:off x="1618870" y="4429378"/>
            <a:ext cx="997467" cy="1105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C4A4B3D-7EBD-3C4D-9650-ED9479F12315}"/>
                  </a:ext>
                </a:extLst>
              </p:cNvPr>
              <p:cNvSpPr txBox="1"/>
              <p:nvPr/>
            </p:nvSpPr>
            <p:spPr>
              <a:xfrm>
                <a:off x="1618869" y="4406133"/>
                <a:ext cx="9974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     …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C4A4B3D-7EBD-3C4D-9650-ED9479F12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869" y="4406133"/>
                <a:ext cx="997467" cy="1200329"/>
              </a:xfrm>
              <a:prstGeom prst="rect">
                <a:avLst/>
              </a:prstGeom>
              <a:blipFill>
                <a:blip r:embed="rId4"/>
                <a:stretch>
                  <a:fillRect b="-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687FA0B2-954E-4A4D-A0D7-726C5B7DB780}"/>
              </a:ext>
            </a:extLst>
          </p:cNvPr>
          <p:cNvSpPr/>
          <p:nvPr/>
        </p:nvSpPr>
        <p:spPr>
          <a:xfrm>
            <a:off x="1618870" y="5611141"/>
            <a:ext cx="997467" cy="1105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DEF4A51-B7E3-8745-853F-13DD4CDD83B4}"/>
                  </a:ext>
                </a:extLst>
              </p:cNvPr>
              <p:cNvSpPr txBox="1"/>
              <p:nvPr/>
            </p:nvSpPr>
            <p:spPr>
              <a:xfrm>
                <a:off x="1618869" y="5613215"/>
                <a:ext cx="9974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     …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DEF4A51-B7E3-8745-853F-13DD4CDD8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869" y="5613215"/>
                <a:ext cx="997467" cy="1200329"/>
              </a:xfrm>
              <a:prstGeom prst="rect">
                <a:avLst/>
              </a:prstGeom>
              <a:blipFill>
                <a:blip r:embed="rId5"/>
                <a:stretch>
                  <a:fillRect b="-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EFCFA0E-E991-E34A-B3DB-672B3C43E0FB}"/>
              </a:ext>
            </a:extLst>
          </p:cNvPr>
          <p:cNvCxnSpPr>
            <a:cxnSpLocks/>
          </p:cNvCxnSpPr>
          <p:nvPr/>
        </p:nvCxnSpPr>
        <p:spPr>
          <a:xfrm>
            <a:off x="2917613" y="4968636"/>
            <a:ext cx="958784" cy="12700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104E5B4-5604-5D40-BAC3-801B9F680FBC}"/>
              </a:ext>
            </a:extLst>
          </p:cNvPr>
          <p:cNvSpPr/>
          <p:nvPr/>
        </p:nvSpPr>
        <p:spPr>
          <a:xfrm>
            <a:off x="3974305" y="4429378"/>
            <a:ext cx="997467" cy="1105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5A209ED8-49CD-364F-93FE-2F8C442580AA}"/>
              </a:ext>
            </a:extLst>
          </p:cNvPr>
          <p:cNvCxnSpPr>
            <a:cxnSpLocks/>
          </p:cNvCxnSpPr>
          <p:nvPr/>
        </p:nvCxnSpPr>
        <p:spPr>
          <a:xfrm>
            <a:off x="2917613" y="6207029"/>
            <a:ext cx="958784" cy="12700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FFFA5B9C-DB61-6D47-97C0-FB80575875E9}"/>
              </a:ext>
            </a:extLst>
          </p:cNvPr>
          <p:cNvSpPr/>
          <p:nvPr/>
        </p:nvSpPr>
        <p:spPr>
          <a:xfrm>
            <a:off x="3974306" y="5679709"/>
            <a:ext cx="997467" cy="1105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2555879-EF2B-CE4F-9C90-7CE3B4CEDE3A}"/>
                  </a:ext>
                </a:extLst>
              </p:cNvPr>
              <p:cNvSpPr txBox="1"/>
              <p:nvPr/>
            </p:nvSpPr>
            <p:spPr>
              <a:xfrm>
                <a:off x="3974305" y="6022363"/>
                <a:ext cx="997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2555879-EF2B-CE4F-9C90-7CE3B4CED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305" y="6022363"/>
                <a:ext cx="9974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6BED6A8-970B-8B44-82C3-CD1D5DA5A751}"/>
                  </a:ext>
                </a:extLst>
              </p:cNvPr>
              <p:cNvSpPr txBox="1"/>
              <p:nvPr/>
            </p:nvSpPr>
            <p:spPr>
              <a:xfrm>
                <a:off x="3974304" y="4412886"/>
                <a:ext cx="9974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     …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6BED6A8-970B-8B44-82C3-CD1D5DA5A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304" y="4412886"/>
                <a:ext cx="997467" cy="1200329"/>
              </a:xfrm>
              <a:prstGeom prst="rect">
                <a:avLst/>
              </a:prstGeom>
              <a:blipFill>
                <a:blip r:embed="rId7"/>
                <a:stretch>
                  <a:fillRect b="-7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8B6F2B6D-BCE3-6242-BD76-315FF3DF2FF6}"/>
              </a:ext>
            </a:extLst>
          </p:cNvPr>
          <p:cNvSpPr txBox="1"/>
          <p:nvPr/>
        </p:nvSpPr>
        <p:spPr>
          <a:xfrm>
            <a:off x="2797271" y="4534704"/>
            <a:ext cx="109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f(x) = 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C9C7DFF-0540-D045-8FFC-26F6477FD5FC}"/>
                  </a:ext>
                </a:extLst>
              </p:cNvPr>
              <p:cNvSpPr/>
              <p:nvPr/>
            </p:nvSpPr>
            <p:spPr>
              <a:xfrm>
                <a:off x="4999641" y="4412886"/>
                <a:ext cx="6776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C9C7DFF-0540-D045-8FFC-26F6477FD5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641" y="4412886"/>
                <a:ext cx="67762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4DD8008-2F22-A841-9AF2-792843EAD7BF}"/>
                  </a:ext>
                </a:extLst>
              </p:cNvPr>
              <p:cNvSpPr/>
              <p:nvPr/>
            </p:nvSpPr>
            <p:spPr>
              <a:xfrm>
                <a:off x="4939443" y="6342106"/>
                <a:ext cx="673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4DD8008-2F22-A841-9AF2-792843EAD7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443" y="6342106"/>
                <a:ext cx="67383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0B2307E9-79BF-E042-A451-2C4A8958CDB0}"/>
              </a:ext>
            </a:extLst>
          </p:cNvPr>
          <p:cNvCxnSpPr>
            <a:cxnSpLocks/>
          </p:cNvCxnSpPr>
          <p:nvPr/>
        </p:nvCxnSpPr>
        <p:spPr>
          <a:xfrm>
            <a:off x="5335630" y="5087759"/>
            <a:ext cx="1578964" cy="457325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2F8FCCBB-3AEE-F94C-A8BC-5EDBD4C4C240}"/>
              </a:ext>
            </a:extLst>
          </p:cNvPr>
          <p:cNvSpPr/>
          <p:nvPr/>
        </p:nvSpPr>
        <p:spPr>
          <a:xfrm>
            <a:off x="7012502" y="4993126"/>
            <a:ext cx="997467" cy="1576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94939D4-4A5D-ED4D-A144-80C1143CE051}"/>
                  </a:ext>
                </a:extLst>
              </p:cNvPr>
              <p:cNvSpPr txBox="1"/>
              <p:nvPr/>
            </p:nvSpPr>
            <p:spPr>
              <a:xfrm>
                <a:off x="7026436" y="5092390"/>
                <a:ext cx="99746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     …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94939D4-4A5D-ED4D-A144-80C1143CE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436" y="5092390"/>
                <a:ext cx="997467" cy="1477328"/>
              </a:xfrm>
              <a:prstGeom prst="rect">
                <a:avLst/>
              </a:prstGeom>
              <a:blipFill>
                <a:blip r:embed="rId10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9A37CF55-23CF-F64B-AA55-843C8D6E6E9F}"/>
              </a:ext>
            </a:extLst>
          </p:cNvPr>
          <p:cNvSpPr txBox="1"/>
          <p:nvPr/>
        </p:nvSpPr>
        <p:spPr>
          <a:xfrm>
            <a:off x="5552164" y="4731176"/>
            <a:ext cx="139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f(x) = x+1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6FECF55-4901-4F49-8A17-0271825A84A4}"/>
                  </a:ext>
                </a:extLst>
              </p:cNvPr>
              <p:cNvSpPr/>
              <p:nvPr/>
            </p:nvSpPr>
            <p:spPr>
              <a:xfrm>
                <a:off x="8037838" y="4976634"/>
                <a:ext cx="673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6FECF55-4901-4F49-8A17-0271825A8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38" y="4976634"/>
                <a:ext cx="67383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65778E8B-8800-9C4C-9F33-C1AE03B2876D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5970628" y="5328101"/>
            <a:ext cx="319741" cy="170827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509B7EB-9362-B94F-A24A-A42CA063AAED}"/>
              </a:ext>
            </a:extLst>
          </p:cNvPr>
          <p:cNvSpPr txBox="1"/>
          <p:nvPr/>
        </p:nvSpPr>
        <p:spPr>
          <a:xfrm>
            <a:off x="5658727" y="6097607"/>
            <a:ext cx="106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f(x) = 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278EC31-12CA-F645-A14E-4C2F9ACE65F6}"/>
                  </a:ext>
                </a:extLst>
              </p:cNvPr>
              <p:cNvSpPr/>
              <p:nvPr/>
            </p:nvSpPr>
            <p:spPr>
              <a:xfrm>
                <a:off x="3231622" y="5218821"/>
                <a:ext cx="81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278EC31-12CA-F645-A14E-4C2F9ACE6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622" y="5218821"/>
                <a:ext cx="8101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482DF8A-146A-B440-B8C6-F7EE914E7C9E}"/>
                  </a:ext>
                </a:extLst>
              </p:cNvPr>
              <p:cNvSpPr/>
              <p:nvPr/>
            </p:nvSpPr>
            <p:spPr>
              <a:xfrm>
                <a:off x="3227934" y="6427356"/>
                <a:ext cx="81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482DF8A-146A-B440-B8C6-F7EE914E7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934" y="6427356"/>
                <a:ext cx="8101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480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98C7C3-D608-A24A-B90C-8C1FF055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29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B0694-DD0E-9041-8955-F20E6712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2450" y="-711200"/>
            <a:ext cx="5905500" cy="78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1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6054B-046D-E940-AC78-8344BC86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5CD09-A63E-2842-815F-3665F786F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connected?</a:t>
            </a:r>
          </a:p>
          <a:p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logics</a:t>
            </a:r>
          </a:p>
          <a:p>
            <a:pPr lvl="1"/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</a:p>
          <a:p>
            <a:pPr lvl="1"/>
            <a:r>
              <a:rPr kumimoji="1" lang="en-US" altLang="zh-CN" dirty="0"/>
              <a:t>Separation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43285F9-9470-F748-BF05-710335A4641E}"/>
                  </a:ext>
                </a:extLst>
              </p:cNvPr>
              <p:cNvSpPr/>
              <p:nvPr/>
            </p:nvSpPr>
            <p:spPr>
              <a:xfrm>
                <a:off x="6873698" y="3723402"/>
                <a:ext cx="2305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sll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𝑛𝑖𝑙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sll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𝑛𝑖𝑙</m:t>
                          </m:r>
                        </m:e>
                      </m:d>
                    </m:oMath>
                  </m:oMathPara>
                </a14:m>
                <a:endParaRPr kumimoji="1" lang="zh-CN" altLang="en-US" i="1" dirty="0"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43285F9-9470-F748-BF05-710335A464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698" y="3723402"/>
                <a:ext cx="23051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69E81BE7-D600-0C46-BD86-E03D7E70C64E}"/>
              </a:ext>
            </a:extLst>
          </p:cNvPr>
          <p:cNvSpPr/>
          <p:nvPr/>
        </p:nvSpPr>
        <p:spPr>
          <a:xfrm>
            <a:off x="2836555" y="3908068"/>
            <a:ext cx="35634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Gill Sans MT" panose="020B0502020104020203" pitchFamily="34" charset="0"/>
              </a:rPr>
              <a:t>    Node* curr = a;</a:t>
            </a: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</a:t>
            </a:r>
            <a:r>
              <a:rPr lang="zh-CN" altLang="en-US" sz="2000" dirty="0">
                <a:solidFill>
                  <a:srgbClr val="CC7833"/>
                </a:solidFill>
                <a:latin typeface="Gill Sans MT" panose="020B0502020104020203" pitchFamily="34" charset="0"/>
              </a:rPr>
              <a:t>while</a:t>
            </a:r>
            <a:r>
              <a:rPr lang="zh-CN" altLang="en-US" sz="2000" dirty="0">
                <a:latin typeface="Gill Sans MT" panose="020B0502020104020203" pitchFamily="34" charset="0"/>
              </a:rPr>
              <a:t> (curr-&gt;next != </a:t>
            </a:r>
            <a:r>
              <a:rPr lang="zh-CN" altLang="en-US" sz="2000" dirty="0">
                <a:solidFill>
                  <a:srgbClr val="8F8A25"/>
                </a:solidFill>
                <a:latin typeface="Gill Sans MT" panose="020B0502020104020203" pitchFamily="34" charset="0"/>
              </a:rPr>
              <a:t>NULL</a:t>
            </a:r>
            <a:r>
              <a:rPr lang="zh-CN" altLang="en-US" sz="2000" dirty="0">
                <a:latin typeface="Gill Sans MT" panose="020B0502020104020203" pitchFamily="34" charset="0"/>
              </a:rPr>
              <a:t>) {</a:t>
            </a: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  curr = curr-&gt;next;</a:t>
            </a: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}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r>
              <a:rPr lang="zh-CN" altLang="en-US" sz="2000" dirty="0">
                <a:latin typeface="Gill Sans MT" panose="020B0502020104020203" pitchFamily="34" charset="0"/>
              </a:rPr>
              <a:t>    curr-&gt;next = b;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FCCE4A4-BC78-7E44-BA7A-0190948B002E}"/>
                  </a:ext>
                </a:extLst>
              </p:cNvPr>
              <p:cNvSpPr/>
              <p:nvPr/>
            </p:nvSpPr>
            <p:spPr>
              <a:xfrm>
                <a:off x="6504890" y="5354618"/>
                <a:ext cx="4057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sll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𝑐𝑢𝑟𝑟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sll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𝑐𝑢𝑟𝑟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sll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NULL</m:t>
                          </m:r>
                        </m:e>
                      </m:d>
                    </m:oMath>
                  </m:oMathPara>
                </a14:m>
                <a:endParaRPr kumimoji="1" lang="zh-CN" altLang="en-US" i="1" dirty="0"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FCCE4A4-BC78-7E44-BA7A-0190948B0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890" y="5354618"/>
                <a:ext cx="40570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E5B949B6-0906-9E4B-BE9C-69D145CDB26C}"/>
              </a:ext>
            </a:extLst>
          </p:cNvPr>
          <p:cNvCxnSpPr>
            <a:cxnSpLocks/>
          </p:cNvCxnSpPr>
          <p:nvPr/>
        </p:nvCxnSpPr>
        <p:spPr>
          <a:xfrm rot="5400000">
            <a:off x="7718561" y="4706268"/>
            <a:ext cx="1149064" cy="12700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灯片编号占位符 37">
            <a:extLst>
              <a:ext uri="{FF2B5EF4-FFF2-40B4-BE49-F238E27FC236}">
                <a16:creationId xmlns:a16="http://schemas.microsoft.com/office/drawing/2014/main" id="{B040B44D-6AC5-7744-B8B0-51EB0292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3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C71E7-163A-C74F-B60B-4D44BD93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5704F-8847-0545-B0CE-E8E61190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Technical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II</a:t>
            </a:r>
          </a:p>
          <a:p>
            <a:pPr lvl="1"/>
            <a:r>
              <a:rPr kumimoji="1" lang="en-US" altLang="zh-CN" dirty="0"/>
              <a:t>Encode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</a:p>
          <a:p>
            <a:pPr lvl="1"/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Uninterpreted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</a:p>
          <a:p>
            <a:pPr lvl="1"/>
            <a:r>
              <a:rPr kumimoji="1" lang="en-US" altLang="zh-CN" dirty="0"/>
              <a:t>Solve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Z3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9FDB7B-C5D0-984A-A30D-A1979F68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84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EA6D1-D122-6040-8A7F-6FF4563B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EB5D7-8766-C04F-BA10-43568E9F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evolves?</a:t>
            </a:r>
          </a:p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numeric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numeric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quantities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630663D-F949-C146-A05D-592786B255B4}"/>
              </a:ext>
            </a:extLst>
          </p:cNvPr>
          <p:cNvSpPr/>
          <p:nvPr/>
        </p:nvSpPr>
        <p:spPr>
          <a:xfrm>
            <a:off x="6596793" y="3404194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B43BC68-6231-F84E-ABC3-3F0F2E75163C}"/>
                  </a:ext>
                </a:extLst>
              </p:cNvPr>
              <p:cNvSpPr txBox="1"/>
              <p:nvPr/>
            </p:nvSpPr>
            <p:spPr>
              <a:xfrm>
                <a:off x="6634893" y="3500630"/>
                <a:ext cx="436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200" b="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B43BC68-6231-F84E-ABC3-3F0F2E751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893" y="3500630"/>
                <a:ext cx="43688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45">
            <a:extLst>
              <a:ext uri="{FF2B5EF4-FFF2-40B4-BE49-F238E27FC236}">
                <a16:creationId xmlns:a16="http://schemas.microsoft.com/office/drawing/2014/main" id="{9397FEE8-3048-114E-BEDA-0720F6D9F8E7}"/>
              </a:ext>
            </a:extLst>
          </p:cNvPr>
          <p:cNvCxnSpPr>
            <a:cxnSpLocks/>
          </p:cNvCxnSpPr>
          <p:nvPr/>
        </p:nvCxnSpPr>
        <p:spPr>
          <a:xfrm>
            <a:off x="6023255" y="3664010"/>
            <a:ext cx="573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F63F3CC-F9BC-CE48-95DC-AD9A2B91DA03}"/>
              </a:ext>
            </a:extLst>
          </p:cNvPr>
          <p:cNvSpPr txBox="1"/>
          <p:nvPr/>
        </p:nvSpPr>
        <p:spPr>
          <a:xfrm>
            <a:off x="6167333" y="3295802"/>
            <a:ext cx="401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Gill Sans MT" panose="020B0502020104020203" pitchFamily="34" charset="0"/>
              </a:rPr>
              <a:t>b</a:t>
            </a:r>
            <a:endParaRPr lang="zh-CN" altLang="en-US" sz="1600" dirty="0">
              <a:latin typeface="Gill Sans MT" panose="020B0502020104020203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BF53071-D64F-184D-826A-35588079F9F2}"/>
              </a:ext>
            </a:extLst>
          </p:cNvPr>
          <p:cNvSpPr/>
          <p:nvPr/>
        </p:nvSpPr>
        <p:spPr>
          <a:xfrm>
            <a:off x="4147030" y="3404194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D945067-3750-3140-B98A-864E4D51EE03}"/>
                  </a:ext>
                </a:extLst>
              </p:cNvPr>
              <p:cNvSpPr txBox="1"/>
              <p:nvPr/>
            </p:nvSpPr>
            <p:spPr>
              <a:xfrm>
                <a:off x="4185130" y="3500630"/>
                <a:ext cx="436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200" b="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D945067-3750-3140-B98A-864E4D51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130" y="3500630"/>
                <a:ext cx="4368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44">
            <a:extLst>
              <a:ext uri="{FF2B5EF4-FFF2-40B4-BE49-F238E27FC236}">
                <a16:creationId xmlns:a16="http://schemas.microsoft.com/office/drawing/2014/main" id="{715E090B-C07B-1549-82E6-4B96E0DE987F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4656447" y="3664011"/>
            <a:ext cx="394259" cy="289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D46D8A2D-63E1-5241-8CBE-21C7C7845B5E}"/>
              </a:ext>
            </a:extLst>
          </p:cNvPr>
          <p:cNvSpPr/>
          <p:nvPr/>
        </p:nvSpPr>
        <p:spPr>
          <a:xfrm>
            <a:off x="5050706" y="3404194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55520AD-7B88-4948-9020-9390171BE4B6}"/>
                  </a:ext>
                </a:extLst>
              </p:cNvPr>
              <p:cNvSpPr txBox="1"/>
              <p:nvPr/>
            </p:nvSpPr>
            <p:spPr>
              <a:xfrm>
                <a:off x="5088806" y="3500630"/>
                <a:ext cx="436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b="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55520AD-7B88-4948-9020-9390171BE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806" y="3500630"/>
                <a:ext cx="4368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2CFD42BD-7FAD-A443-B506-AF8DBCCC90CD}"/>
              </a:ext>
            </a:extLst>
          </p:cNvPr>
          <p:cNvSpPr txBox="1"/>
          <p:nvPr/>
        </p:nvSpPr>
        <p:spPr>
          <a:xfrm>
            <a:off x="3778015" y="3325456"/>
            <a:ext cx="401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Gill Sans MT" panose="020B0502020104020203" pitchFamily="34" charset="0"/>
              </a:rPr>
              <a:t>a</a:t>
            </a:r>
            <a:endParaRPr lang="zh-CN" altLang="en-US" sz="1600" dirty="0">
              <a:latin typeface="Gill Sans MT" panose="020B0502020104020203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DBE89C2-F598-6541-8A8A-5D0F176D4893}"/>
              </a:ext>
            </a:extLst>
          </p:cNvPr>
          <p:cNvSpPr/>
          <p:nvPr/>
        </p:nvSpPr>
        <p:spPr>
          <a:xfrm>
            <a:off x="4490412" y="4310886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AE9F2BC-7ABA-5840-BCAB-8E7194641D98}"/>
                  </a:ext>
                </a:extLst>
              </p:cNvPr>
              <p:cNvSpPr txBox="1"/>
              <p:nvPr/>
            </p:nvSpPr>
            <p:spPr>
              <a:xfrm>
                <a:off x="4516941" y="4386743"/>
                <a:ext cx="436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200" b="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AE9F2BC-7ABA-5840-BCAB-8E719464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941" y="4386743"/>
                <a:ext cx="43688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4">
            <a:extLst>
              <a:ext uri="{FF2B5EF4-FFF2-40B4-BE49-F238E27FC236}">
                <a16:creationId xmlns:a16="http://schemas.microsoft.com/office/drawing/2014/main" id="{480E7044-9590-AF45-A1C1-E3A88447049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4998299" y="4567918"/>
            <a:ext cx="429004" cy="325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5">
            <a:extLst>
              <a:ext uri="{FF2B5EF4-FFF2-40B4-BE49-F238E27FC236}">
                <a16:creationId xmlns:a16="http://schemas.microsoft.com/office/drawing/2014/main" id="{57C0D0B3-0953-484C-9ABA-2313369ABCEA}"/>
              </a:ext>
            </a:extLst>
          </p:cNvPr>
          <p:cNvCxnSpPr>
            <a:cxnSpLocks/>
          </p:cNvCxnSpPr>
          <p:nvPr/>
        </p:nvCxnSpPr>
        <p:spPr>
          <a:xfrm>
            <a:off x="3920712" y="4567917"/>
            <a:ext cx="573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5C35CDA-76A9-6D49-820A-CA3959FAAED8}"/>
              </a:ext>
            </a:extLst>
          </p:cNvPr>
          <p:cNvSpPr txBox="1"/>
          <p:nvPr/>
        </p:nvSpPr>
        <p:spPr>
          <a:xfrm>
            <a:off x="4066601" y="4260177"/>
            <a:ext cx="358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Gill Sans MT" panose="020B0502020104020203" pitchFamily="34" charset="0"/>
              </a:rPr>
              <a:t>a</a:t>
            </a:r>
            <a:endParaRPr lang="zh-CN" altLang="en-US" sz="1600" dirty="0">
              <a:latin typeface="Gill Sans MT" panose="020B0502020104020203" pitchFamily="34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ED40BB7-30B1-F447-961D-F0C06BDAC8FD}"/>
              </a:ext>
            </a:extLst>
          </p:cNvPr>
          <p:cNvSpPr/>
          <p:nvPr/>
        </p:nvSpPr>
        <p:spPr>
          <a:xfrm>
            <a:off x="5427303" y="4308101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1742036-CF2E-E542-A804-FBD1E493760D}"/>
                  </a:ext>
                </a:extLst>
              </p:cNvPr>
              <p:cNvSpPr txBox="1"/>
              <p:nvPr/>
            </p:nvSpPr>
            <p:spPr>
              <a:xfrm>
                <a:off x="5465403" y="4404537"/>
                <a:ext cx="436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b="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1742036-CF2E-E542-A804-FBD1E4937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403" y="4404537"/>
                <a:ext cx="43688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4">
            <a:extLst>
              <a:ext uri="{FF2B5EF4-FFF2-40B4-BE49-F238E27FC236}">
                <a16:creationId xmlns:a16="http://schemas.microsoft.com/office/drawing/2014/main" id="{B73C847D-3D06-754E-89D8-00374EB8DE5A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940383" y="4567918"/>
            <a:ext cx="39059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09A5FFD9-AA39-AB48-A9AE-9A049C51D5F1}"/>
              </a:ext>
            </a:extLst>
          </p:cNvPr>
          <p:cNvSpPr/>
          <p:nvPr/>
        </p:nvSpPr>
        <p:spPr>
          <a:xfrm>
            <a:off x="6330979" y="4308101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217423E-B41F-6D45-A4A1-82B6638E492C}"/>
                  </a:ext>
                </a:extLst>
              </p:cNvPr>
              <p:cNvSpPr txBox="1"/>
              <p:nvPr/>
            </p:nvSpPr>
            <p:spPr>
              <a:xfrm>
                <a:off x="6369079" y="4404537"/>
                <a:ext cx="436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200" b="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217423E-B41F-6D45-A4A1-82B6638E4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079" y="4404537"/>
                <a:ext cx="43688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>
            <a:extLst>
              <a:ext uri="{FF2B5EF4-FFF2-40B4-BE49-F238E27FC236}">
                <a16:creationId xmlns:a16="http://schemas.microsoft.com/office/drawing/2014/main" id="{FB64BA86-DEBC-884D-A61E-13206832CF68}"/>
              </a:ext>
            </a:extLst>
          </p:cNvPr>
          <p:cNvSpPr txBox="1"/>
          <p:nvPr/>
        </p:nvSpPr>
        <p:spPr>
          <a:xfrm>
            <a:off x="6183054" y="4884409"/>
            <a:ext cx="401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Gill Sans MT" panose="020B0502020104020203" pitchFamily="34" charset="0"/>
              </a:rPr>
              <a:t>b</a:t>
            </a:r>
            <a:endParaRPr lang="zh-CN" altLang="en-US" sz="1600" dirty="0">
              <a:latin typeface="Gill Sans MT" panose="020B0502020104020203" pitchFamily="34" charset="0"/>
            </a:endParaRPr>
          </a:p>
        </p:txBody>
      </p:sp>
      <p:cxnSp>
        <p:nvCxnSpPr>
          <p:cNvPr id="52" name="直接箭头连接符 45">
            <a:extLst>
              <a:ext uri="{FF2B5EF4-FFF2-40B4-BE49-F238E27FC236}">
                <a16:creationId xmlns:a16="http://schemas.microsoft.com/office/drawing/2014/main" id="{7437A4E0-331B-CC4D-99B1-63C3F6775DF6}"/>
              </a:ext>
            </a:extLst>
          </p:cNvPr>
          <p:cNvCxnSpPr>
            <a:cxnSpLocks/>
            <a:endCxn id="49" idx="4"/>
          </p:cNvCxnSpPr>
          <p:nvPr/>
        </p:nvCxnSpPr>
        <p:spPr>
          <a:xfrm flipV="1">
            <a:off x="5940383" y="4827734"/>
            <a:ext cx="647136" cy="21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45">
            <a:extLst>
              <a:ext uri="{FF2B5EF4-FFF2-40B4-BE49-F238E27FC236}">
                <a16:creationId xmlns:a16="http://schemas.microsoft.com/office/drawing/2014/main" id="{0FE65FCE-5D83-834C-B218-1BDFF5F1BAD3}"/>
              </a:ext>
            </a:extLst>
          </p:cNvPr>
          <p:cNvCxnSpPr>
            <a:cxnSpLocks/>
          </p:cNvCxnSpPr>
          <p:nvPr/>
        </p:nvCxnSpPr>
        <p:spPr>
          <a:xfrm flipV="1">
            <a:off x="4962413" y="4818375"/>
            <a:ext cx="688215" cy="19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C9EDFA88-6CAF-124B-B03A-42339E48049E}"/>
              </a:ext>
            </a:extLst>
          </p:cNvPr>
          <p:cNvSpPr/>
          <p:nvPr/>
        </p:nvSpPr>
        <p:spPr>
          <a:xfrm>
            <a:off x="5087080" y="4858910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cur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02BC4A1-EF13-2E41-B62F-EDE42050D1DE}"/>
              </a:ext>
            </a:extLst>
          </p:cNvPr>
          <p:cNvSpPr txBox="1"/>
          <p:nvPr/>
        </p:nvSpPr>
        <p:spPr>
          <a:xfrm>
            <a:off x="1784602" y="3449690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Before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 err="1">
                <a:latin typeface="Gill Sans MT" panose="020B0502020104020203" pitchFamily="34" charset="0"/>
              </a:rPr>
              <a:t>concat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0B7209B-EAFB-134E-A7EE-AB4A8DA03152}"/>
              </a:ext>
            </a:extLst>
          </p:cNvPr>
          <p:cNvSpPr txBox="1"/>
          <p:nvPr/>
        </p:nvSpPr>
        <p:spPr>
          <a:xfrm>
            <a:off x="1805261" y="4312506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After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 err="1">
                <a:latin typeface="Gill Sans MT" panose="020B0502020104020203" pitchFamily="34" charset="0"/>
              </a:rPr>
              <a:t>concat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0D565A1-C0D0-2841-9F70-3A758A47CC81}"/>
              </a:ext>
            </a:extLst>
          </p:cNvPr>
          <p:cNvSpPr txBox="1"/>
          <p:nvPr/>
        </p:nvSpPr>
        <p:spPr>
          <a:xfrm>
            <a:off x="8716369" y="3019676"/>
            <a:ext cx="223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Numeric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quantity:</a:t>
            </a:r>
            <a:r>
              <a:rPr kumimoji="1" lang="zh-CN" altLang="en-US" dirty="0"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latin typeface="Gill Sans MT" panose="020B0502020104020203" pitchFamily="34" charset="0"/>
              </a:rPr>
              <a:t>Dis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0A68F01-A156-AB41-9A41-42E1061B3620}"/>
              </a:ext>
            </a:extLst>
          </p:cNvPr>
          <p:cNvSpPr txBox="1"/>
          <p:nvPr/>
        </p:nvSpPr>
        <p:spPr>
          <a:xfrm>
            <a:off x="8226461" y="3469015"/>
            <a:ext cx="3210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Gill Sans MT" panose="020B0502020104020203" pitchFamily="34" charset="0"/>
              </a:rPr>
              <a:t>dis(a,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nil)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=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2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   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dis(b,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nil)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=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1</a:t>
            </a:r>
            <a:endParaRPr kumimoji="1"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7AD31D1-4C96-CA41-8465-E75BAD1D64C2}"/>
              </a:ext>
            </a:extLst>
          </p:cNvPr>
          <p:cNvSpPr txBox="1"/>
          <p:nvPr/>
        </p:nvSpPr>
        <p:spPr>
          <a:xfrm>
            <a:off x="8146462" y="4209312"/>
            <a:ext cx="3564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latin typeface="Gill Sans MT" panose="020B0502020104020203" pitchFamily="34" charset="0"/>
              </a:rPr>
              <a:t>dis’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(a,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 err="1">
                <a:latin typeface="Gill Sans MT" panose="020B0502020104020203" pitchFamily="34" charset="0"/>
              </a:rPr>
              <a:t>curr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)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=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1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   </a:t>
            </a:r>
            <a:r>
              <a:rPr kumimoji="1" lang="en-US" altLang="zh-CN" sz="2000" dirty="0" err="1">
                <a:latin typeface="Gill Sans MT" panose="020B0502020104020203" pitchFamily="34" charset="0"/>
              </a:rPr>
              <a:t>dis’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(b,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nil)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=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1</a:t>
            </a:r>
          </a:p>
          <a:p>
            <a:r>
              <a:rPr kumimoji="1" lang="en-US" altLang="zh-CN" sz="2000" dirty="0" err="1">
                <a:latin typeface="Gill Sans MT" panose="020B0502020104020203" pitchFamily="34" charset="0"/>
              </a:rPr>
              <a:t>dis’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(</a:t>
            </a:r>
            <a:r>
              <a:rPr kumimoji="1" lang="en-US" altLang="zh-CN" sz="2000" dirty="0" err="1">
                <a:latin typeface="Gill Sans MT" panose="020B0502020104020203" pitchFamily="34" charset="0"/>
              </a:rPr>
              <a:t>curr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,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b)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=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1</a:t>
            </a:r>
            <a:endParaRPr kumimoji="1"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7F3F634-F96F-B64B-A6B0-2BEE305781BC}"/>
              </a:ext>
            </a:extLst>
          </p:cNvPr>
          <p:cNvSpPr txBox="1"/>
          <p:nvPr/>
        </p:nvSpPr>
        <p:spPr>
          <a:xfrm>
            <a:off x="3484891" y="5637268"/>
            <a:ext cx="6238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Gill Sans MT" panose="020B0502020104020203" pitchFamily="34" charset="0"/>
              </a:rPr>
              <a:t>dis(</a:t>
            </a:r>
            <a:r>
              <a:rPr kumimoji="1" lang="en-US" altLang="zh-CN" sz="2000" dirty="0" err="1">
                <a:latin typeface="Gill Sans MT" panose="020B0502020104020203" pitchFamily="34" charset="0"/>
              </a:rPr>
              <a:t>a,nil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)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+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dis(</a:t>
            </a:r>
            <a:r>
              <a:rPr kumimoji="1" lang="en-US" altLang="zh-CN" sz="2000" dirty="0" err="1">
                <a:latin typeface="Gill Sans MT" panose="020B0502020104020203" pitchFamily="34" charset="0"/>
              </a:rPr>
              <a:t>b,nil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)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=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 err="1">
                <a:latin typeface="Gill Sans MT" panose="020B0502020104020203" pitchFamily="34" charset="0"/>
              </a:rPr>
              <a:t>dis’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(a,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 err="1">
                <a:latin typeface="Gill Sans MT" panose="020B0502020104020203" pitchFamily="34" charset="0"/>
              </a:rPr>
              <a:t>curr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)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+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 err="1">
                <a:latin typeface="Gill Sans MT" panose="020B0502020104020203" pitchFamily="34" charset="0"/>
              </a:rPr>
              <a:t>dis’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(</a:t>
            </a:r>
            <a:r>
              <a:rPr kumimoji="1" lang="en-US" altLang="zh-CN" sz="2000" dirty="0" err="1">
                <a:latin typeface="Gill Sans MT" panose="020B0502020104020203" pitchFamily="34" charset="0"/>
              </a:rPr>
              <a:t>b,nil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)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+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 err="1">
                <a:latin typeface="Gill Sans MT" panose="020B0502020104020203" pitchFamily="34" charset="0"/>
              </a:rPr>
              <a:t>dis’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(cur,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</a:t>
            </a:r>
            <a:r>
              <a:rPr kumimoji="1" lang="en-US" altLang="zh-CN" sz="2000" dirty="0">
                <a:latin typeface="Gill Sans MT" panose="020B0502020104020203" pitchFamily="34" charset="0"/>
              </a:rPr>
              <a:t>b)</a:t>
            </a:r>
            <a:r>
              <a:rPr kumimoji="1" lang="zh-CN" altLang="en-US" sz="2000" dirty="0">
                <a:latin typeface="Gill Sans MT" panose="020B0502020104020203" pitchFamily="34" charset="0"/>
              </a:rPr>
              <a:t>  </a:t>
            </a:r>
            <a:endParaRPr kumimoji="1" lang="en-US" altLang="zh-CN" sz="2000" dirty="0">
              <a:latin typeface="Gill Sans MT" panose="020B0502020104020203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313AD3B-A937-304A-8B0E-CEF13D144091}"/>
              </a:ext>
            </a:extLst>
          </p:cNvPr>
          <p:cNvSpPr/>
          <p:nvPr/>
        </p:nvSpPr>
        <p:spPr>
          <a:xfrm>
            <a:off x="3414789" y="5597349"/>
            <a:ext cx="6308673" cy="4901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灯片编号占位符 64">
            <a:extLst>
              <a:ext uri="{FF2B5EF4-FFF2-40B4-BE49-F238E27FC236}">
                <a16:creationId xmlns:a16="http://schemas.microsoft.com/office/drawing/2014/main" id="{F5059C1F-D2AD-D441-BFEA-56E6C1F6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33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4" grpId="0"/>
      <p:bldP spid="35" grpId="0" animBg="1"/>
      <p:bldP spid="36" grpId="0"/>
      <p:bldP spid="38" grpId="0" animBg="1"/>
      <p:bldP spid="39" grpId="0"/>
      <p:bldP spid="40" grpId="0"/>
      <p:bldP spid="41" grpId="0" animBg="1"/>
      <p:bldP spid="42" grpId="0"/>
      <p:bldP spid="45" grpId="0"/>
      <p:bldP spid="46" grpId="0" animBg="1"/>
      <p:bldP spid="47" grpId="0"/>
      <p:bldP spid="49" grpId="0" animBg="1"/>
      <p:bldP spid="50" grpId="0"/>
      <p:bldP spid="51" grpId="0"/>
      <p:bldP spid="54" grpId="0"/>
      <p:bldP spid="55" grpId="0"/>
      <p:bldP spid="56" grpId="0"/>
      <p:bldP spid="57" grpId="0"/>
      <p:bldP spid="59" grpId="0"/>
      <p:bldP spid="60" grpId="0"/>
      <p:bldP spid="61" grpId="0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7792C-8F91-364A-956C-011AFFCD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Limitation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ABEF1-3D63-B140-9F3C-8A6B4A761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Combination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precisely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i="1" dirty="0" err="1"/>
              <a:t>func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reverse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traversal</a:t>
            </a:r>
          </a:p>
          <a:p>
            <a:pPr lvl="1"/>
            <a:r>
              <a:rPr kumimoji="1" lang="en-US" altLang="zh-CN" dirty="0"/>
              <a:t>Shape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domain: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  <a:r>
              <a:rPr kumimoji="1" lang="en-US" altLang="zh-CN" dirty="0" err="1"/>
              <a:t>sll</a:t>
            </a:r>
            <a:r>
              <a:rPr kumimoji="1" lang="en-US" altLang="zh-CN" dirty="0"/>
              <a:t>(x,</a:t>
            </a:r>
            <a:r>
              <a:rPr kumimoji="1" lang="zh-CN" altLang="en-US" dirty="0"/>
              <a:t> </a:t>
            </a:r>
            <a:r>
              <a:rPr kumimoji="1" lang="en-US" altLang="zh-CN" dirty="0"/>
              <a:t>nil)}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func</a:t>
            </a:r>
            <a:r>
              <a:rPr kumimoji="1" lang="en-US" altLang="zh-CN" dirty="0"/>
              <a:t>(x)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  <a:r>
              <a:rPr kumimoji="1" lang="en-US" altLang="zh-CN" dirty="0" err="1"/>
              <a:t>sll</a:t>
            </a:r>
            <a:r>
              <a:rPr kumimoji="1" lang="en-US" altLang="zh-CN" dirty="0"/>
              <a:t>(x,</a:t>
            </a:r>
            <a:r>
              <a:rPr kumimoji="1" lang="zh-CN" altLang="en-US" dirty="0"/>
              <a:t> </a:t>
            </a:r>
            <a:r>
              <a:rPr kumimoji="1" lang="en-US" altLang="zh-CN" dirty="0"/>
              <a:t>nil)}</a:t>
            </a:r>
          </a:p>
          <a:p>
            <a:pPr lvl="1"/>
            <a:r>
              <a:rPr kumimoji="1" lang="en-US" altLang="zh-CN" dirty="0"/>
              <a:t>Numeric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domain: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dis(x,</a:t>
            </a:r>
            <a:r>
              <a:rPr kumimoji="1" lang="zh-CN" altLang="en-US" dirty="0"/>
              <a:t> </a:t>
            </a:r>
            <a:r>
              <a:rPr kumimoji="1" lang="en-US" altLang="zh-CN" dirty="0"/>
              <a:t>nil)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dis’</a:t>
            </a:r>
            <a:r>
              <a:rPr kumimoji="1" lang="en-US" altLang="zh-CN" dirty="0"/>
              <a:t>(x,</a:t>
            </a:r>
            <a:r>
              <a:rPr kumimoji="1" lang="zh-CN" altLang="en-US" dirty="0"/>
              <a:t> </a:t>
            </a:r>
            <a:r>
              <a:rPr kumimoji="1" lang="en-US" altLang="zh-CN" dirty="0"/>
              <a:t>nil)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FD7C1D-D91E-B443-9327-BD1F445C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96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DE708-FF35-744E-B174-EDCB2E5C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2F1A6-795B-954D-92B5-89E5F513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Shape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</a:p>
          <a:p>
            <a:r>
              <a:rPr kumimoji="1" lang="en-US" altLang="zh-CN" dirty="0"/>
              <a:t>Problem</a:t>
            </a:r>
          </a:p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Application</a:t>
            </a:r>
          </a:p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Possible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solution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816E13-AC32-084B-92AE-A0E14C68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003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8CFD1-77EC-2B41-BC67-12D6C9CB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4A6F8-4C58-5C46-A73C-E6DEA5695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recursive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data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structures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program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evolvement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locations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of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nodes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structures</a:t>
            </a:r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0DEF62-C514-024C-9E5E-23AA3EC1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574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2F570-AA27-AA48-AE61-CD6BD22C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98249B-8ACE-254C-B689-6E51A59A2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Recursive data structure</a:t>
                </a:r>
              </a:p>
              <a:p>
                <a:pPr lvl="1"/>
                <a:r>
                  <a:rPr kumimoji="1" lang="en-US" altLang="zh-CN" dirty="0"/>
                  <a:t>ONLY contain pointers pointing the instances with the same type</a:t>
                </a:r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r>
                  <a:rPr kumimoji="1" lang="en-US" altLang="zh-CN" dirty="0"/>
                  <a:t>Program</a:t>
                </a:r>
              </a:p>
              <a:p>
                <a:pPr lvl="1"/>
                <a:r>
                  <a:rPr kumimoji="1" lang="en-US" altLang="zh-CN" dirty="0"/>
                  <a:t>Pointer expression    L ::= x | L-&gt;f | nil</a:t>
                </a:r>
              </a:p>
              <a:p>
                <a:pPr lvl="1"/>
                <a:r>
                  <a:rPr kumimoji="1" lang="en-US" altLang="zh-CN" dirty="0"/>
                  <a:t>Condition.                E ::= x </a:t>
                </a:r>
                <a:r>
                  <a:rPr kumimoji="1" lang="en-US" altLang="zh-CN" dirty="0" err="1"/>
                  <a:t>cmp</a:t>
                </a:r>
                <a:r>
                  <a:rPr kumimoji="1" lang="en-US" altLang="zh-CN" dirty="0"/>
                  <a:t> y </a:t>
                </a:r>
                <a:r>
                  <a:rPr kumimoji="1"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𝑐𝑚𝑝</m:t>
                    </m:r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∈{=, !=})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Statement.                S ::= L=L | L = new | free(L) | assert E</a:t>
                </a:r>
              </a:p>
              <a:p>
                <a:pPr lvl="1"/>
                <a:r>
                  <a:rPr kumimoji="1" lang="en-US" altLang="zh-CN" dirty="0"/>
                  <a:t>Program.                  P ::= S; P | while(E)P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98249B-8ACE-254C-B689-6E51A59A2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50B568-E41B-B84D-93AC-36D78BA5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41DBD6-DEE8-414E-A459-13C8E1CA5BC1}"/>
              </a:ext>
            </a:extLst>
          </p:cNvPr>
          <p:cNvSpPr/>
          <p:nvPr/>
        </p:nvSpPr>
        <p:spPr>
          <a:xfrm>
            <a:off x="9514891" y="2062581"/>
            <a:ext cx="25134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Gill Sans MT" panose="020B0502020104020203" pitchFamily="34" charset="0"/>
              </a:rPr>
              <a:t>    Node</a:t>
            </a:r>
            <a:r>
              <a:rPr lang="en-US" altLang="zh-CN" sz="2000" dirty="0">
                <a:latin typeface="Gill Sans MT" panose="020B0502020104020203" pitchFamily="34" charset="0"/>
              </a:rPr>
              <a:t> {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       </a:t>
            </a:r>
            <a:r>
              <a:rPr lang="en-US" altLang="zh-CN" sz="2000" dirty="0" err="1">
                <a:latin typeface="Gill Sans MT" panose="020B0502020104020203" pitchFamily="34" charset="0"/>
              </a:rPr>
              <a:t>int</a:t>
            </a:r>
            <a:r>
              <a:rPr lang="en-US" altLang="zh-CN" sz="2000" dirty="0">
                <a:latin typeface="Gill Sans MT" panose="020B0502020104020203" pitchFamily="34" charset="0"/>
              </a:rPr>
              <a:t> data;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       Node* n;</a:t>
            </a:r>
          </a:p>
          <a:p>
            <a:r>
              <a:rPr lang="en-US" altLang="zh-CN" sz="2000" dirty="0">
                <a:latin typeface="Gill Sans MT" panose="020B0502020104020203" pitchFamily="34" charset="0"/>
              </a:rPr>
              <a:t>    }</a:t>
            </a:r>
            <a:endParaRPr lang="zh-CN" alt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78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1E094-140C-4344-B3AB-355C465D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Location of Node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3CC586-617E-EE4A-A318-C5568837EB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 set of access paths is subset of a regular language</a:t>
                </a:r>
              </a:p>
              <a:p>
                <a:pPr lvl="1"/>
                <a:r>
                  <a:rPr kumimoji="1" lang="en-US" altLang="zh-CN" dirty="0"/>
                  <a:t>Single linked list: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  {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Binary tree: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  {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𝑟𝑙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𝑙𝑙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r>
                  <a:rPr kumimoji="1" lang="en-US" altLang="zh-CN" dirty="0"/>
                  <a:t>Location of Node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member of a regular language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3CC586-617E-EE4A-A318-C5568837EB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8F31A2-804B-C247-BF05-8E9D0ACA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3B20-5614-4A4F-A98E-B683CB574FA7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6AC19E6-0D39-B545-BCAF-040501309743}"/>
              </a:ext>
            </a:extLst>
          </p:cNvPr>
          <p:cNvSpPr/>
          <p:nvPr/>
        </p:nvSpPr>
        <p:spPr>
          <a:xfrm>
            <a:off x="2972876" y="4422189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cxnSp>
        <p:nvCxnSpPr>
          <p:cNvPr id="6" name="直接箭头连接符 44">
            <a:extLst>
              <a:ext uri="{FF2B5EF4-FFF2-40B4-BE49-F238E27FC236}">
                <a16:creationId xmlns:a16="http://schemas.microsoft.com/office/drawing/2014/main" id="{1C28657F-7C2C-AA4C-AE6F-C7C0936BED4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80763" y="4679221"/>
            <a:ext cx="429004" cy="325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45">
            <a:extLst>
              <a:ext uri="{FF2B5EF4-FFF2-40B4-BE49-F238E27FC236}">
                <a16:creationId xmlns:a16="http://schemas.microsoft.com/office/drawing/2014/main" id="{DF31C424-703E-7A4B-9E1A-F85342C55E28}"/>
              </a:ext>
            </a:extLst>
          </p:cNvPr>
          <p:cNvCxnSpPr>
            <a:cxnSpLocks/>
          </p:cNvCxnSpPr>
          <p:nvPr/>
        </p:nvCxnSpPr>
        <p:spPr>
          <a:xfrm>
            <a:off x="2403176" y="4679220"/>
            <a:ext cx="573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CB81608-D0CE-7547-ADAB-FC19A797C7F7}"/>
              </a:ext>
            </a:extLst>
          </p:cNvPr>
          <p:cNvSpPr txBox="1"/>
          <p:nvPr/>
        </p:nvSpPr>
        <p:spPr>
          <a:xfrm>
            <a:off x="2575653" y="4279110"/>
            <a:ext cx="3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ill Sans MT" panose="020B0502020104020203" pitchFamily="34" charset="0"/>
              </a:rPr>
              <a:t>a</a:t>
            </a:r>
            <a:endParaRPr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A223ED4-B1C1-884B-A1F5-0988773B2A3E}"/>
              </a:ext>
            </a:extLst>
          </p:cNvPr>
          <p:cNvSpPr/>
          <p:nvPr/>
        </p:nvSpPr>
        <p:spPr>
          <a:xfrm>
            <a:off x="3909767" y="4419404"/>
            <a:ext cx="513080" cy="5196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cxnSp>
        <p:nvCxnSpPr>
          <p:cNvPr id="10" name="直接箭头连接符 44">
            <a:extLst>
              <a:ext uri="{FF2B5EF4-FFF2-40B4-BE49-F238E27FC236}">
                <a16:creationId xmlns:a16="http://schemas.microsoft.com/office/drawing/2014/main" id="{8AE19BB5-10E5-D84D-BAD2-F5F4FDA7D4B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422847" y="4679221"/>
            <a:ext cx="39059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C6C6C729-3034-6B42-81CC-5C2976191CB5}"/>
              </a:ext>
            </a:extLst>
          </p:cNvPr>
          <p:cNvSpPr/>
          <p:nvPr/>
        </p:nvSpPr>
        <p:spPr>
          <a:xfrm>
            <a:off x="4813443" y="4419404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243DD56-3135-5040-B6AC-C454010F8BCC}"/>
                  </a:ext>
                </a:extLst>
              </p:cNvPr>
              <p:cNvSpPr txBox="1"/>
              <p:nvPr/>
            </p:nvSpPr>
            <p:spPr>
              <a:xfrm>
                <a:off x="3050268" y="4939037"/>
                <a:ext cx="3582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20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243DD56-3135-5040-B6AC-C454010F8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268" y="4939037"/>
                <a:ext cx="35829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7A96465-E520-F94A-8D0E-ED427A1C85EA}"/>
                  </a:ext>
                </a:extLst>
              </p:cNvPr>
              <p:cNvSpPr txBox="1"/>
              <p:nvPr/>
            </p:nvSpPr>
            <p:spPr>
              <a:xfrm>
                <a:off x="3970551" y="4939037"/>
                <a:ext cx="3582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7A96465-E520-F94A-8D0E-ED427A1C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551" y="4939037"/>
                <a:ext cx="358296" cy="400110"/>
              </a:xfrm>
              <a:prstGeom prst="rect">
                <a:avLst/>
              </a:prstGeom>
              <a:blipFill>
                <a:blip r:embed="rId5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249CFEB-B8CC-9B45-A6CD-60411849B74D}"/>
                  </a:ext>
                </a:extLst>
              </p:cNvPr>
              <p:cNvSpPr txBox="1"/>
              <p:nvPr/>
            </p:nvSpPr>
            <p:spPr>
              <a:xfrm>
                <a:off x="4846658" y="4948345"/>
                <a:ext cx="731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249CFEB-B8CC-9B45-A6CD-60411849B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658" y="4948345"/>
                <a:ext cx="73111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A09E3395-A150-F74C-80FE-B59DDDD33A22}"/>
              </a:ext>
            </a:extLst>
          </p:cNvPr>
          <p:cNvSpPr/>
          <p:nvPr/>
        </p:nvSpPr>
        <p:spPr>
          <a:xfrm>
            <a:off x="7200746" y="4390292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cxnSp>
        <p:nvCxnSpPr>
          <p:cNvPr id="16" name="直接箭头连接符 44">
            <a:extLst>
              <a:ext uri="{FF2B5EF4-FFF2-40B4-BE49-F238E27FC236}">
                <a16:creationId xmlns:a16="http://schemas.microsoft.com/office/drawing/2014/main" id="{155C0CD2-E7CF-674C-AA39-5B878FD592BE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708633" y="4647324"/>
            <a:ext cx="429004" cy="325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45">
            <a:extLst>
              <a:ext uri="{FF2B5EF4-FFF2-40B4-BE49-F238E27FC236}">
                <a16:creationId xmlns:a16="http://schemas.microsoft.com/office/drawing/2014/main" id="{8B9F6ED4-DF32-9B42-AB02-3C4C093E05CF}"/>
              </a:ext>
            </a:extLst>
          </p:cNvPr>
          <p:cNvCxnSpPr>
            <a:cxnSpLocks/>
          </p:cNvCxnSpPr>
          <p:nvPr/>
        </p:nvCxnSpPr>
        <p:spPr>
          <a:xfrm>
            <a:off x="6631046" y="4647323"/>
            <a:ext cx="573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E26B175-6189-EF4A-8C55-76E13F024C66}"/>
              </a:ext>
            </a:extLst>
          </p:cNvPr>
          <p:cNvSpPr txBox="1"/>
          <p:nvPr/>
        </p:nvSpPr>
        <p:spPr>
          <a:xfrm>
            <a:off x="6803523" y="4247213"/>
            <a:ext cx="3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ill Sans MT" panose="020B0502020104020203" pitchFamily="34" charset="0"/>
              </a:rPr>
              <a:t>a</a:t>
            </a:r>
            <a:endParaRPr lang="zh-CN" altLang="en-US" sz="2000" dirty="0">
              <a:latin typeface="Gill Sans MT" panose="020B0502020104020203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747DE9D-3E08-D64D-9A7C-ED4D644D4E27}"/>
              </a:ext>
            </a:extLst>
          </p:cNvPr>
          <p:cNvSpPr/>
          <p:nvPr/>
        </p:nvSpPr>
        <p:spPr>
          <a:xfrm>
            <a:off x="8137637" y="4387507"/>
            <a:ext cx="513080" cy="51963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cxnSp>
        <p:nvCxnSpPr>
          <p:cNvPr id="20" name="直接箭头连接符 44">
            <a:extLst>
              <a:ext uri="{FF2B5EF4-FFF2-40B4-BE49-F238E27FC236}">
                <a16:creationId xmlns:a16="http://schemas.microsoft.com/office/drawing/2014/main" id="{E27646EB-3FDA-7149-BF84-FE2FBAC56C17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8650717" y="4647324"/>
            <a:ext cx="39059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2252998-129F-7D45-B8F7-B3A85B45A187}"/>
              </a:ext>
            </a:extLst>
          </p:cNvPr>
          <p:cNvSpPr/>
          <p:nvPr/>
        </p:nvSpPr>
        <p:spPr>
          <a:xfrm>
            <a:off x="9041313" y="4387507"/>
            <a:ext cx="513080" cy="519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382804D-26E2-9242-9B14-7B59C590B54B}"/>
                  </a:ext>
                </a:extLst>
              </p:cNvPr>
              <p:cNvSpPr txBox="1"/>
              <p:nvPr/>
            </p:nvSpPr>
            <p:spPr>
              <a:xfrm>
                <a:off x="7278138" y="4907140"/>
                <a:ext cx="3582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382804D-26E2-9242-9B14-7B59C590B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138" y="4907140"/>
                <a:ext cx="358296" cy="400110"/>
              </a:xfrm>
              <a:prstGeom prst="rect">
                <a:avLst/>
              </a:prstGeom>
              <a:blipFill>
                <a:blip r:embed="rId7"/>
                <a:stretch>
                  <a:fillRect r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0FCB422-C100-D14E-BE0B-ACC129943655}"/>
                  </a:ext>
                </a:extLst>
              </p:cNvPr>
              <p:cNvSpPr txBox="1"/>
              <p:nvPr/>
            </p:nvSpPr>
            <p:spPr>
              <a:xfrm>
                <a:off x="8215596" y="4925938"/>
                <a:ext cx="3582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0FCB422-C100-D14E-BE0B-ACC129943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596" y="4925938"/>
                <a:ext cx="358296" cy="400110"/>
              </a:xfrm>
              <a:prstGeom prst="rect">
                <a:avLst/>
              </a:prstGeom>
              <a:blipFill>
                <a:blip r:embed="rId8"/>
                <a:stretch>
                  <a:fillRect r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53579D8-E600-D143-BB06-B1E65A883043}"/>
                  </a:ext>
                </a:extLst>
              </p:cNvPr>
              <p:cNvSpPr txBox="1"/>
              <p:nvPr/>
            </p:nvSpPr>
            <p:spPr>
              <a:xfrm>
                <a:off x="9103913" y="4939037"/>
                <a:ext cx="3582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53579D8-E600-D143-BB06-B1E65A883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913" y="4939037"/>
                <a:ext cx="358296" cy="400110"/>
              </a:xfrm>
              <a:prstGeom prst="rect">
                <a:avLst/>
              </a:prstGeom>
              <a:blipFill>
                <a:blip r:embed="rId9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1" grpId="0" animBg="1"/>
      <p:bldP spid="12" grpId="0"/>
      <p:bldP spid="13" grpId="0"/>
      <p:bldP spid="14" grpId="0"/>
      <p:bldP spid="15" grpId="0" animBg="1"/>
      <p:bldP spid="18" grpId="0"/>
      <p:bldP spid="19" grpId="0" animBg="1"/>
      <p:bldP spid="21" grpId="0" animBg="1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2434</Words>
  <Application>Microsoft Macintosh PowerPoint</Application>
  <PresentationFormat>宽屏</PresentationFormat>
  <Paragraphs>545</Paragraphs>
  <Slides>30</Slides>
  <Notes>21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等线</vt:lpstr>
      <vt:lpstr>等线</vt:lpstr>
      <vt:lpstr>等线 Light</vt:lpstr>
      <vt:lpstr>Arial</vt:lpstr>
      <vt:lpstr>Calibri</vt:lpstr>
      <vt:lpstr>Cambria Math</vt:lpstr>
      <vt:lpstr>Gill Sans MT</vt:lpstr>
      <vt:lpstr>Helvetica</vt:lpstr>
      <vt:lpstr>Iowan Old Style Roman</vt:lpstr>
      <vt:lpstr>Office 主题​​</vt:lpstr>
      <vt:lpstr>From Shape Analysis to Heap Indexing</vt:lpstr>
      <vt:lpstr>Outline</vt:lpstr>
      <vt:lpstr>Shape Analysis</vt:lpstr>
      <vt:lpstr>Multi-domain Shape Analysis</vt:lpstr>
      <vt:lpstr>Limitation</vt:lpstr>
      <vt:lpstr>Outline</vt:lpstr>
      <vt:lpstr>Problem </vt:lpstr>
      <vt:lpstr>Program Syntax</vt:lpstr>
      <vt:lpstr>Location of Node</vt:lpstr>
      <vt:lpstr>Example</vt:lpstr>
      <vt:lpstr>Outline</vt:lpstr>
      <vt:lpstr>Application: Functional Correctness</vt:lpstr>
      <vt:lpstr>Application: Functional Correctness</vt:lpstr>
      <vt:lpstr>Application: Termination Analysis</vt:lpstr>
      <vt:lpstr>Application: Termination Analysis</vt:lpstr>
      <vt:lpstr>Application: Worst-Case-Execution-Time analysis</vt:lpstr>
      <vt:lpstr>Outline</vt:lpstr>
      <vt:lpstr>Insight</vt:lpstr>
      <vt:lpstr>Heap Indexing</vt:lpstr>
      <vt:lpstr>Workflow</vt:lpstr>
      <vt:lpstr>Example</vt:lpstr>
      <vt:lpstr>Phase 1: Shape Analysis</vt:lpstr>
      <vt:lpstr>Phase 2: Heap Indexing</vt:lpstr>
      <vt:lpstr>Reference</vt:lpstr>
      <vt:lpstr>PowerPoint 演示文稿</vt:lpstr>
      <vt:lpstr>Heap vs Numeric</vt:lpstr>
      <vt:lpstr>Phase 2: Heap Indexing</vt:lpstr>
      <vt:lpstr>Phase 2: Heap Indexing</vt:lpstr>
      <vt:lpstr>PowerPoint 演示文稿</vt:lpstr>
      <vt:lpstr>Memo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Stephen WANG</dc:creator>
  <cp:lastModifiedBy>Stephen WANG</cp:lastModifiedBy>
  <cp:revision>154</cp:revision>
  <dcterms:created xsi:type="dcterms:W3CDTF">2020-12-14T16:15:34Z</dcterms:created>
  <dcterms:modified xsi:type="dcterms:W3CDTF">2020-12-20T13:54:00Z</dcterms:modified>
</cp:coreProperties>
</file>