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 id="2147483670" r:id="rId4"/>
  </p:sldMasterIdLst>
  <p:notesMasterIdLst>
    <p:notesMasterId r:id="rId6"/>
  </p:notesMasterIdLst>
  <p:sldIdLst>
    <p:sldId id="289" r:id="rId5"/>
    <p:sldId id="637" r:id="rId7"/>
    <p:sldId id="646" r:id="rId8"/>
    <p:sldId id="647" r:id="rId9"/>
    <p:sldId id="638" r:id="rId10"/>
    <p:sldId id="641" r:id="rId11"/>
    <p:sldId id="648" r:id="rId12"/>
    <p:sldId id="642" r:id="rId13"/>
    <p:sldId id="657" r:id="rId14"/>
    <p:sldId id="658" r:id="rId15"/>
    <p:sldId id="659" r:id="rId16"/>
    <p:sldId id="628" r:id="rId17"/>
    <p:sldId id="660" r:id="rId18"/>
    <p:sldId id="661" r:id="rId19"/>
    <p:sldId id="643" r:id="rId20"/>
    <p:sldId id="655" r:id="rId21"/>
    <p:sldId id="312" r:id="rId22"/>
  </p:sldIdLst>
  <p:sldSz cx="9144000" cy="5143500" type="screen16x9"/>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1968" userDrawn="1">
          <p15:clr>
            <a:srgbClr val="A4A3A4"/>
          </p15:clr>
        </p15:guide>
        <p15:guide id="3" orient="horz" pos="726" userDrawn="1">
          <p15:clr>
            <a:srgbClr val="A4A3A4"/>
          </p15:clr>
        </p15:guide>
        <p15:guide id="4" pos="1728" userDrawn="1">
          <p15:clr>
            <a:srgbClr val="A4A3A4"/>
          </p15:clr>
        </p15:guide>
        <p15:guide id="5" pos="2049" userDrawn="1">
          <p15:clr>
            <a:srgbClr val="A4A3A4"/>
          </p15:clr>
        </p15:guide>
        <p15:guide id="6" orient="horz" pos="2240" userDrawn="1">
          <p15:clr>
            <a:srgbClr val="A4A3A4"/>
          </p15:clr>
        </p15:guide>
        <p15:guide id="7" orient="horz" pos="948" userDrawn="1">
          <p15:clr>
            <a:srgbClr val="A4A3A4"/>
          </p15:clr>
        </p15:guide>
        <p15:guide id="8" pos="1865" userDrawn="1">
          <p15:clr>
            <a:srgbClr val="A4A3A4"/>
          </p15:clr>
        </p15:guide>
        <p15:guide id="9" pos="2544" userDrawn="1">
          <p15:clr>
            <a:srgbClr val="A4A3A4"/>
          </p15:clr>
        </p15:guide>
        <p15:guide id="10" orient="horz" pos="2144" userDrawn="1">
          <p15:clr>
            <a:srgbClr val="A4A3A4"/>
          </p15:clr>
        </p15:guide>
        <p15:guide id="11" orient="horz" pos="260" userDrawn="1">
          <p15:clr>
            <a:srgbClr val="A4A3A4"/>
          </p15:clr>
        </p15:guide>
        <p15:guide id="12" orient="horz" pos="2240" userDrawn="1">
          <p15:clr>
            <a:srgbClr val="A4A3A4"/>
          </p15:clr>
        </p15:guide>
        <p15:guide id="13" pos="1632" userDrawn="1">
          <p15:clr>
            <a:srgbClr val="A4A3A4"/>
          </p15:clr>
        </p15:guide>
        <p15:guide id="14" pos="17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041"/>
    <a:srgbClr val="33ACD9"/>
    <a:srgbClr val="3CBEEC"/>
    <a:srgbClr val="FFFFFF"/>
    <a:srgbClr val="FDD7CB"/>
    <a:srgbClr val="E7EDF2"/>
    <a:srgbClr val="E3EE3A"/>
    <a:srgbClr val="2FFCFA"/>
    <a:srgbClr val="EB0A16"/>
    <a:srgbClr val="E9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4700" autoAdjust="0"/>
  </p:normalViewPr>
  <p:slideViewPr>
    <p:cSldViewPr showGuides="1">
      <p:cViewPr varScale="1">
        <p:scale>
          <a:sx n="128" d="100"/>
          <a:sy n="128" d="100"/>
        </p:scale>
        <p:origin x="1624" y="168"/>
      </p:cViewPr>
      <p:guideLst>
        <p:guide orient="horz" pos="1008"/>
        <p:guide pos="1968"/>
        <p:guide orient="horz" pos="726"/>
        <p:guide pos="1728"/>
        <p:guide pos="2049"/>
        <p:guide orient="horz" pos="2240"/>
        <p:guide orient="horz" pos="948"/>
        <p:guide pos="1865"/>
        <p:guide pos="2544"/>
        <p:guide orient="horz" pos="2144"/>
        <p:guide orient="horz" pos="260"/>
        <p:guide orient="horz" pos="2240"/>
        <p:guide pos="1632"/>
        <p:guide pos="179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8" d="100"/>
          <a:sy n="58" d="100"/>
        </p:scale>
        <p:origin x="2544" y="6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E21DBB-493F-45FC-B516-95691ED05B89}"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4DA6-3CD8-4762-9CE8-B1DCA4D27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Recommending picking out he most interesting</a:t>
            </a:r>
            <a:r>
              <a:rPr lang="en-US" baseline="0" dirty="0"/>
              <a:t> and important parts from </a:t>
            </a:r>
            <a:r>
              <a:rPr lang="en-US" baseline="0"/>
              <a:t>your documentation. </a:t>
            </a:r>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24DA6-3CD8-4762-9CE8-B1DCA4D276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hasCustomPrompt="1"/>
          </p:nvPr>
        </p:nvSpPr>
        <p:spPr>
          <a:xfrm>
            <a:off x="460380" y="361510"/>
            <a:ext cx="8237539" cy="2716364"/>
          </a:xfrm>
          <a:prstGeom prst="rect">
            <a:avLst/>
          </a:prstGeom>
        </p:spPr>
        <p:txBody>
          <a:bodyPr rtlCol="0" anchor="b">
            <a:noAutofit/>
          </a:bodyPr>
          <a:lstStyle>
            <a:lvl1pPr>
              <a:defRPr sz="3200" spc="0"/>
            </a:lvl1p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28650" y="4767263"/>
            <a:ext cx="2057400" cy="274637"/>
          </a:xfrm>
          <a:prstGeom prst="rect">
            <a:avLst/>
          </a:prstGeom>
        </p:spPr>
        <p:txBody>
          <a:bodyPr/>
          <a:lstStyle/>
          <a:p>
            <a:endParaRPr lang="en-US"/>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628650" y="4767263"/>
            <a:ext cx="2057400" cy="274637"/>
          </a:xfrm>
          <a:prstGeom prst="rect">
            <a:avLst/>
          </a:prstGeom>
        </p:spPr>
        <p:txBody>
          <a:bodyPr/>
          <a:lstStyle/>
          <a:p>
            <a:endParaRPr lang="en-US"/>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endParaRPr lang="en-US"/>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uge Chapter Head">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85750" y="2648619"/>
            <a:ext cx="7639050" cy="1502236"/>
          </a:xfrm>
          <a:prstGeom prst="rect">
            <a:avLst/>
          </a:prstGeom>
        </p:spPr>
        <p:txBody>
          <a:bodyPr rtlCol="0" anchor="b">
            <a:noAutofit/>
          </a:bodyPr>
          <a:lstStyle>
            <a:lvl1pPr algn="r">
              <a:lnSpc>
                <a:spcPts val="7600"/>
              </a:lnSpc>
              <a:defRPr sz="3600" spc="0" baseline="0">
                <a:solidFill>
                  <a:schemeClr val="tx2"/>
                </a:solidFill>
              </a:defRPr>
            </a:lvl1pPr>
          </a:lstStyle>
          <a:p>
            <a:r>
              <a:rPr lang="en-US" dirty="0"/>
              <a:t>CLICK TO EDIT MASTER TITLE STYLE</a:t>
            </a:r>
            <a:endParaRPr lang="en-AU" dirty="0"/>
          </a:p>
        </p:txBody>
      </p:sp>
      <p:pic>
        <p:nvPicPr>
          <p:cNvPr id="3" name="Picture 2" descr="bb_arrow.png"/>
          <p:cNvPicPr>
            <a:picLocks noChangeAspect="1"/>
          </p:cNvPicPr>
          <p:nvPr/>
        </p:nvPicPr>
        <p:blipFill>
          <a:blip r:embed="rId2" cstate="print"/>
          <a:stretch>
            <a:fillRect/>
          </a:stretch>
        </p:blipFill>
        <p:spPr>
          <a:xfrm flipH="1">
            <a:off x="8088630" y="371846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1C92930-73F8-B348-8FEB-D0D1FCF46FBA}"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375" y="3146981"/>
            <a:ext cx="8237540" cy="1151229"/>
          </a:xfrm>
          <a:prstGeom prst="rect">
            <a:avLst/>
          </a:prstGeom>
        </p:spPr>
        <p:txBody>
          <a:bodyPr>
            <a:normAutofit/>
          </a:bodyPr>
          <a:lstStyle>
            <a:lvl1pPr marL="0" indent="0" algn="l">
              <a:buNone/>
              <a:defRPr sz="1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7" name="Title Placeholder 1"/>
          <p:cNvSpPr>
            <a:spLocks noGrp="1"/>
          </p:cNvSpPr>
          <p:nvPr>
            <p:ph type="title"/>
          </p:nvPr>
        </p:nvSpPr>
        <p:spPr>
          <a:xfrm>
            <a:off x="460380" y="361510"/>
            <a:ext cx="8237539" cy="2716364"/>
          </a:xfrm>
          <a:prstGeom prst="rect">
            <a:avLst/>
          </a:prstGeom>
        </p:spPr>
        <p:txBody>
          <a:bodyPr rtlCol="0" anchor="b">
            <a:noAutofit/>
          </a:bodyPr>
          <a:lstStyle>
            <a:lvl1pPr>
              <a:defRPr sz="4400" spc="-150"/>
            </a:lvl1pPr>
          </a:lstStyle>
          <a:p>
            <a:r>
              <a:rPr lang="en-US"/>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05981"/>
            <a:ext cx="8229600" cy="424958"/>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457200" y="801015"/>
            <a:ext cx="8229600" cy="3793608"/>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a:prstGeom prst="rect">
            <a:avLst/>
          </a:prstGeom>
        </p:spPr>
        <p:txBody>
          <a:bodyPr anchor="t"/>
          <a:lstStyle>
            <a:lvl1pPr algn="l">
              <a:defRPr sz="4000" b="1" cap="none" spc="-150"/>
            </a:lvl1pPr>
          </a:lstStyle>
          <a:p>
            <a:r>
              <a:rPr lang="en-US"/>
              <a:t>Click to edit Master title style</a:t>
            </a:r>
            <a:endParaRPr lang="en-AU"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dirty="0"/>
          </a:p>
        </p:txBody>
      </p:sp>
      <p:pic>
        <p:nvPicPr>
          <p:cNvPr id="4" name="Picture 3"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9"/>
            <a:ext cx="7772400" cy="1021556"/>
          </a:xfrm>
        </p:spPr>
        <p:txBody>
          <a:bodyPr anchor="t"/>
          <a:lstStyle>
            <a:lvl1pPr algn="l">
              <a:defRPr sz="3600" b="1" cap="none" spc="0"/>
            </a:lvl1pPr>
          </a:lstStyle>
          <a:p>
            <a:r>
              <a:rPr lang="en-US" dirty="0"/>
              <a:t>CLICK TO EDIT MASTER TITLE STYLE</a:t>
            </a:r>
            <a:endParaRPr lang="en-AU"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pic>
        <p:nvPicPr>
          <p:cNvPr id="4" name="Picture 3" descr="bb_arrow.png"/>
          <p:cNvPicPr>
            <a:picLocks noChangeAspect="1"/>
          </p:cNvPicPr>
          <p:nvPr/>
        </p:nvPicPr>
        <p:blipFill>
          <a:blip r:embed="rId2" cstate="print"/>
          <a:stretch>
            <a:fillRect/>
          </a:stretch>
        </p:blipFill>
        <p:spPr>
          <a:xfrm>
            <a:off x="463296" y="3461007"/>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4648200" y="1200154"/>
            <a:ext cx="4038600" cy="33944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5" name="Picture 4"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endParaRPr lang="en-AU" dirty="0"/>
          </a:p>
        </p:txBody>
      </p:sp>
      <p:sp>
        <p:nvSpPr>
          <p:cNvPr id="3" name="Text Placeholder 2"/>
          <p:cNvSpPr>
            <a:spLocks noGrp="1"/>
          </p:cNvSpPr>
          <p:nvPr>
            <p:ph type="body" idx="1"/>
          </p:nvPr>
        </p:nvSpPr>
        <p:spPr>
          <a:xfrm>
            <a:off x="457200" y="965599"/>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445419"/>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4645031" y="965599"/>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1" y="1445419"/>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pic>
        <p:nvPicPr>
          <p:cNvPr id="7" name="Picture 6" descr="bb_arrow.png"/>
          <p:cNvPicPr>
            <a:picLocks noChangeAspect="1"/>
          </p:cNvPicPr>
          <p:nvPr/>
        </p:nvPicPr>
        <p:blipFill>
          <a:blip r:embed="rId2" cstate="print"/>
          <a:stretch>
            <a:fillRect/>
          </a:stretch>
        </p:blipFill>
        <p:spPr>
          <a:xfrm>
            <a:off x="563880" y="610649"/>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endParaRPr lang="en-AU"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
        <p:nvSpPr>
          <p:cNvPr id="7" name="Slide Number Placeholder 5"/>
          <p:cNvSpPr>
            <a:spLocks noGrp="1"/>
          </p:cNvSpPr>
          <p:nvPr>
            <p:ph type="sldNum" sz="quarter" idx="4"/>
          </p:nvPr>
        </p:nvSpPr>
        <p:spPr>
          <a:xfrm>
            <a:off x="6934200" y="4794706"/>
            <a:ext cx="2057400" cy="274637"/>
          </a:xfrm>
          <a:prstGeom prst="rect">
            <a:avLst/>
          </a:prstGeom>
        </p:spPr>
        <p:txBody>
          <a:bodyPr vert="horz" lIns="91440" tIns="45720" rIns="91440" bIns="45720" rtlCol="0" anchor="ctr"/>
          <a:lstStyle>
            <a:lvl1pPr algn="r">
              <a:defRPr sz="800">
                <a:solidFill>
                  <a:schemeClr val="tx1">
                    <a:tint val="75000"/>
                  </a:schemeClr>
                </a:solidFill>
                <a:latin typeface="Inter" panose="020B0502030000000004" pitchFamily="34" charset="0"/>
                <a:ea typeface="Inter" panose="020B0502030000000004" pitchFamily="34" charset="0"/>
                <a:cs typeface="Inter" panose="020B0502030000000004" pitchFamily="34" charset="0"/>
              </a:defRPr>
            </a:lvl1pPr>
          </a:lstStyle>
          <a:p>
            <a:fld id="{01C92930-73F8-B348-8FEB-D0D1FCF46FBA}"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4851" y="470395"/>
            <a:ext cx="2703516" cy="783236"/>
          </a:xfrm>
        </p:spPr>
        <p:txBody>
          <a:bodyPr anchor="ctr"/>
          <a:lstStyle>
            <a:lvl1pPr algn="l">
              <a:defRPr sz="2000" b="1"/>
            </a:lvl1pPr>
          </a:lstStyle>
          <a:p>
            <a:r>
              <a:rPr lang="en-US" dirty="0"/>
              <a:t>CLICK TO EDIT MASTER TITLE STYLE</a:t>
            </a:r>
            <a:endParaRPr lang="en-AU" dirty="0"/>
          </a:p>
        </p:txBody>
      </p:sp>
      <p:sp>
        <p:nvSpPr>
          <p:cNvPr id="3" name="Content Placeholder 2"/>
          <p:cNvSpPr>
            <a:spLocks noGrp="1"/>
          </p:cNvSpPr>
          <p:nvPr>
            <p:ph idx="1"/>
          </p:nvPr>
        </p:nvSpPr>
        <p:spPr>
          <a:xfrm>
            <a:off x="3738756" y="470039"/>
            <a:ext cx="4593838" cy="394506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704851" y="1254561"/>
            <a:ext cx="2703516" cy="31618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pic>
        <p:nvPicPr>
          <p:cNvPr id="5" name="Picture 4" descr="bb_arrow.png"/>
          <p:cNvPicPr>
            <a:picLocks noChangeAspect="1"/>
          </p:cNvPicPr>
          <p:nvPr/>
        </p:nvPicPr>
        <p:blipFill>
          <a:blip r:embed="rId2" cstate="print"/>
          <a:stretch>
            <a:fillRect/>
          </a:stretch>
        </p:blipFill>
        <p:spPr>
          <a:xfrm>
            <a:off x="425196" y="786102"/>
            <a:ext cx="201168" cy="1897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857250" y="427832"/>
            <a:ext cx="7429500" cy="529431"/>
          </a:xfrm>
          <a:prstGeom prst="rect">
            <a:avLst/>
          </a:prstGeom>
          <a:solidFill>
            <a:schemeClr val="accent1"/>
          </a:solidFill>
          <a:ln>
            <a:noFill/>
          </a:ln>
          <a:effectLst/>
        </p:spPr>
        <p:txBody>
          <a:bodyPr vert="horz" wrap="square" lIns="91436" tIns="45718" rIns="91436" bIns="45718" numCol="1" anchor="ctr" anchorCtr="0" compatLnSpc="1"/>
          <a:lstStyle/>
          <a:p>
            <a:pPr lvl="0"/>
            <a:r>
              <a:rPr lang="en-US"/>
              <a:t>Click to edit Master title style</a:t>
            </a:r>
            <a:endParaRPr lang="en-AU" dirty="0"/>
          </a:p>
        </p:txBody>
      </p:sp>
      <p:sp>
        <p:nvSpPr>
          <p:cNvPr id="3076" name="Text Placeholder 2"/>
          <p:cNvSpPr>
            <a:spLocks noGrp="1"/>
          </p:cNvSpPr>
          <p:nvPr>
            <p:ph type="body" idx="1"/>
          </p:nvPr>
        </p:nvSpPr>
        <p:spPr bwMode="auto">
          <a:xfrm>
            <a:off x="857250" y="957262"/>
            <a:ext cx="7429500" cy="3583328"/>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bg1"/>
          </a:solidFill>
          <a:latin typeface="Arial Narrow" panose="020B0606020202030204" pitchFamily="34" charset="0"/>
          <a:ea typeface="MS PGothic" panose="020B0600070205080204" charset="-128"/>
          <a:cs typeface="Arial Narrow" panose="020B0606020202030204" pitchFamily="34" charset="0"/>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panose="020B060007020508020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panose="020B060007020508020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1800" kern="1200">
          <a:solidFill>
            <a:schemeClr val="tx1"/>
          </a:solidFill>
          <a:latin typeface="Verdana" panose="020B0604030504040204"/>
          <a:ea typeface="MS PGothic" panose="020B060007020508020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1C92930-73F8-B348-8FEB-D0D1FCF46FBA}" type="slidenum">
              <a:rPr lang="en-US" smtClean="0"/>
            </a:fld>
            <a:endParaRPr lang="en-US" dirty="0"/>
          </a:p>
        </p:txBody>
      </p:sp>
      <p:sp>
        <p:nvSpPr>
          <p:cNvPr id="7" name="TextBox 3"/>
          <p:cNvSpPr txBox="1">
            <a:spLocks noChangeArrowheads="1"/>
          </p:cNvSpPr>
          <p:nvPr userDrawn="1"/>
        </p:nvSpPr>
        <p:spPr bwMode="auto">
          <a:xfrm>
            <a:off x="3733800" y="4794706"/>
            <a:ext cx="2082019" cy="215444"/>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eaLnBrk="1" hangingPunct="1"/>
            <a:r>
              <a:rPr lang="en-AU"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rPr>
              <a:t>Kaggle Winner Presentation Template</a:t>
            </a:r>
            <a:endParaRPr lang="en-US" sz="800" dirty="0">
              <a:solidFill>
                <a:schemeClr val="tx1">
                  <a:lumMod val="50000"/>
                  <a:lumOff val="50000"/>
                </a:schemeClr>
              </a:solidFill>
              <a:latin typeface="Inter" panose="020B0502030000000004" pitchFamily="34" charset="0"/>
              <a:ea typeface="Inter" panose="020B0502030000000004" pitchFamily="34" charset="0"/>
              <a:cs typeface="Inter" panose="020B0502030000000004" pitchFamily="34" charset="0"/>
            </a:endParaRP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27109" y="4794706"/>
            <a:ext cx="557815" cy="21544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06377"/>
            <a:ext cx="8229600" cy="425450"/>
          </a:xfrm>
          <a:prstGeom prst="rect">
            <a:avLst/>
          </a:prstGeom>
          <a:noFill/>
          <a:ln>
            <a:noFill/>
          </a:ln>
        </p:spPr>
        <p:txBody>
          <a:bodyPr vert="horz" wrap="square" lIns="91436" tIns="45718" rIns="91436" bIns="45718" numCol="1" anchor="ctr" anchorCtr="0" compatLnSpc="1"/>
          <a:lstStyle/>
          <a:p>
            <a:pPr lvl="0"/>
            <a:r>
              <a:rPr lang="en-US" dirty="0"/>
              <a:t>Click to edit Master title style</a:t>
            </a:r>
            <a:endParaRPr lang="en-AU" dirty="0"/>
          </a:p>
        </p:txBody>
      </p:sp>
      <p:sp>
        <p:nvSpPr>
          <p:cNvPr id="5123" name="Text Placeholder 2"/>
          <p:cNvSpPr>
            <a:spLocks noGrp="1"/>
          </p:cNvSpPr>
          <p:nvPr>
            <p:ph type="body" idx="1"/>
          </p:nvPr>
        </p:nvSpPr>
        <p:spPr bwMode="auto">
          <a:xfrm>
            <a:off x="457200" y="801689"/>
            <a:ext cx="8229600" cy="3792537"/>
          </a:xfrm>
          <a:prstGeom prst="rect">
            <a:avLst/>
          </a:prstGeom>
          <a:noFill/>
          <a:ln>
            <a:noFill/>
          </a:ln>
        </p:spPr>
        <p:txBody>
          <a:bodyPr vert="horz" wrap="square" lIns="91436" tIns="45718" rIns="91436" bIns="45718"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AU" dirty="0"/>
          </a:p>
        </p:txBody>
      </p:sp>
      <p:pic>
        <p:nvPicPr>
          <p:cNvPr id="5124" name="Picture 3" descr="C:\Users\rowan\Desktop\Kaggle\ppt\kaggle-logo-final-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0363" y="4813301"/>
            <a:ext cx="919162" cy="265113"/>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rtl="0" eaLnBrk="1" fontAlgn="base" hangingPunct="1">
        <a:spcBef>
          <a:spcPct val="0"/>
        </a:spcBef>
        <a:spcAft>
          <a:spcPct val="0"/>
        </a:spcAft>
        <a:defRPr sz="2800" b="1" kern="1200">
          <a:solidFill>
            <a:schemeClr val="tx1"/>
          </a:solidFill>
          <a:latin typeface="Verdana" panose="020B0604030504040204"/>
          <a:ea typeface="MS PGothic" panose="020B0600070205080204" charset="-128"/>
          <a:cs typeface="MS PGothic" panose="020B0600070205080204" charset="-128"/>
        </a:defRPr>
      </a:lvl1pPr>
      <a:lvl2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28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Verdana" panose="020B0604030504040204"/>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Verdana" panose="020B0604030504040204"/>
          <a:ea typeface="MS PGothic" panose="020B060007020508020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Verdana" panose="020B0604030504040204"/>
          <a:ea typeface="MS PGothic" panose="020B060007020508020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Verdana" panose="020B0604030504040204"/>
          <a:ea typeface="MS PGothic" panose="020B060007020508020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9" name="Rectangle 8"/>
          <p:cNvSpPr/>
          <p:nvPr/>
        </p:nvSpPr>
        <p:spPr>
          <a:xfrm>
            <a:off x="-76200" y="-9525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900" y="285750"/>
            <a:ext cx="838200" cy="32373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54942">
            <a:off x="-1228906" y="3218494"/>
            <a:ext cx="4189629" cy="24404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82496">
            <a:off x="6157459" y="-468357"/>
            <a:ext cx="5190308" cy="2964963"/>
          </a:xfrm>
          <a:prstGeom prst="rect">
            <a:avLst/>
          </a:prstGeom>
        </p:spPr>
      </p:pic>
      <p:sp>
        <p:nvSpPr>
          <p:cNvPr id="2" name="TextBox 1"/>
          <p:cNvSpPr txBox="1"/>
          <p:nvPr/>
        </p:nvSpPr>
        <p:spPr>
          <a:xfrm>
            <a:off x="2249170" y="3179445"/>
            <a:ext cx="5842635" cy="706755"/>
          </a:xfrm>
          <a:prstGeom prst="rect">
            <a:avLst/>
          </a:prstGeom>
          <a:noFill/>
        </p:spPr>
        <p:txBody>
          <a:bodyPr wrap="square" rtlCol="0">
            <a:spAutoFit/>
          </a:bodyPr>
          <a:lstStyle/>
          <a:p>
            <a:pPr algn="ctr"/>
            <a:r>
              <a:rPr lang="en-US" sz="2000" dirty="0">
                <a:latin typeface="Inter" panose="020B0502030000000004" pitchFamily="34" charset="0"/>
                <a:ea typeface="Inter" panose="020B0502030000000004" pitchFamily="34" charset="0"/>
                <a:cs typeface="Inter" panose="020B0502030000000004" pitchFamily="34" charset="0"/>
              </a:rPr>
              <a:t>7th Place Solution in Efficiency Prize</a:t>
            </a:r>
            <a:endParaRPr lang="en-US" sz="2000" dirty="0">
              <a:latin typeface="Inter" panose="020B0502030000000004" pitchFamily="34" charset="0"/>
              <a:ea typeface="Inter" panose="020B0502030000000004" pitchFamily="34" charset="0"/>
              <a:cs typeface="Inter" panose="020B0502030000000004" pitchFamily="34" charset="0"/>
            </a:endParaRPr>
          </a:p>
          <a:p>
            <a:pPr algn="ctr"/>
            <a:r>
              <a:rPr lang="en-US" sz="2000" dirty="0">
                <a:latin typeface="Inter" panose="020B0502030000000004" pitchFamily="34" charset="0"/>
                <a:ea typeface="Inter" panose="020B0502030000000004" pitchFamily="34" charset="0"/>
                <a:cs typeface="Inter" panose="020B0502030000000004" pitchFamily="34" charset="0"/>
              </a:rPr>
              <a:t>Yellowleaf</a:t>
            </a:r>
            <a:endParaRPr lang="en-US" sz="2000" dirty="0">
              <a:latin typeface="Inter" panose="020B0502030000000004" pitchFamily="34" charset="0"/>
              <a:ea typeface="Inter" panose="020B0502030000000004" pitchFamily="34" charset="0"/>
              <a:cs typeface="Inter" panose="020B0502030000000004" pitchFamily="34" charset="0"/>
            </a:endParaRPr>
          </a:p>
        </p:txBody>
      </p:sp>
      <p:pic>
        <p:nvPicPr>
          <p:cNvPr id="6" name="图片 5"/>
          <p:cNvPicPr>
            <a:picLocks noChangeAspect="1"/>
          </p:cNvPicPr>
          <p:nvPr>
            <p:custDataLst>
              <p:tags r:id="rId4"/>
            </p:custDataLst>
          </p:nvPr>
        </p:nvPicPr>
        <p:blipFill>
          <a:blip r:embed="rId5"/>
          <a:stretch>
            <a:fillRect/>
          </a:stretch>
        </p:blipFill>
        <p:spPr>
          <a:xfrm>
            <a:off x="76200" y="854710"/>
            <a:ext cx="5410835" cy="23247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706755"/>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sym typeface="+mn-ea"/>
              </a:rPr>
              <a:t>Solution</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779780" y="666750"/>
            <a:ext cx="7722870" cy="3169285"/>
          </a:xfrm>
          <a:prstGeom prst="rect">
            <a:avLst/>
          </a:prstGeom>
          <a:noFill/>
        </p:spPr>
        <p:txBody>
          <a:bodyPr wrap="square" rtlCol="0" anchor="t">
            <a:spAutoFit/>
          </a:bodyPr>
          <a:p>
            <a:endParaRPr lang="en-US" sz="2000" b="1" dirty="0">
              <a:latin typeface="Inter" panose="020B0502030000000004" pitchFamily="34" charset="0"/>
              <a:ea typeface="Inter" panose="020B0502030000000004" pitchFamily="34" charset="0"/>
              <a:cs typeface="Inter" panose="020B0502030000000004" pitchFamily="34" charset="0"/>
            </a:endParaRPr>
          </a:p>
          <a:p>
            <a:r>
              <a:rPr lang="en-US" sz="2000" b="1" dirty="0">
                <a:latin typeface="Inter" panose="020B0502030000000004" pitchFamily="34" charset="0"/>
                <a:ea typeface="Inter" panose="020B0502030000000004" pitchFamily="34" charset="0"/>
                <a:cs typeface="Inter" panose="020B0502030000000004" pitchFamily="34" charset="0"/>
              </a:rPr>
              <a:t>Train the MultinomialNB and stochastic gradient descent</a:t>
            </a:r>
            <a:endParaRPr lang="en-US" sz="2000" b="1"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2000" dirty="0">
                <a:latin typeface="Inter" panose="020B0502030000000004" pitchFamily="34" charset="0"/>
                <a:ea typeface="Inter" panose="020B0502030000000004" pitchFamily="34" charset="0"/>
                <a:cs typeface="Inter" panose="020B0502030000000004" pitchFamily="34" charset="0"/>
              </a:rPr>
              <a:t>We adjusted the parameter alpha which means the additive smoothing for MultinomialNB and the train steps for SGD.</a:t>
            </a:r>
            <a:endParaRPr lang="en-US" sz="2000" dirty="0">
              <a:latin typeface="Inter" panose="020B0502030000000004" pitchFamily="34" charset="0"/>
              <a:ea typeface="Inter" panose="020B0502030000000004" pitchFamily="34" charset="0"/>
              <a:cs typeface="Inter" panose="020B0502030000000004" pitchFamily="34" charset="0"/>
            </a:endParaRPr>
          </a:p>
          <a:p>
            <a:pPr algn="l">
              <a:buClrTx/>
              <a:buSzTx/>
              <a:buFontTx/>
            </a:pPr>
            <a:endParaRPr lang="en-US" sz="2000" dirty="0">
              <a:latin typeface="Inter" panose="020B0502030000000004" pitchFamily="34" charset="0"/>
              <a:ea typeface="Inter" panose="020B0502030000000004" pitchFamily="34" charset="0"/>
              <a:cs typeface="Inter" panose="020B0502030000000004" pitchFamily="34" charset="0"/>
            </a:endParaRPr>
          </a:p>
          <a:p>
            <a:pPr algn="l">
              <a:buClrTx/>
              <a:buSzTx/>
              <a:buFontTx/>
            </a:pPr>
            <a:endParaRPr lang="en-US" sz="2000"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2000" b="1" dirty="0">
                <a:latin typeface="Inter" panose="020B0502030000000004" pitchFamily="34" charset="0"/>
                <a:ea typeface="Inter" panose="020B0502030000000004" pitchFamily="34" charset="0"/>
                <a:cs typeface="Inter" panose="020B0502030000000004" pitchFamily="34" charset="0"/>
              </a:rPr>
              <a:t>Ensemble MNB and SGD</a:t>
            </a:r>
            <a:endParaRPr lang="en-US" sz="2000" b="1"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2000" dirty="0">
                <a:latin typeface="Inter" panose="020B0502030000000004" pitchFamily="34" charset="0"/>
                <a:ea typeface="Inter" panose="020B0502030000000004" pitchFamily="34" charset="0"/>
                <a:cs typeface="Inter" panose="020B0502030000000004" pitchFamily="34" charset="0"/>
              </a:rPr>
              <a:t>We have attempted to combine Multinomial Naive Bayes (MNB) and Stochastic Gradient Descent (SGD) using different weights.</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460375"/>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sym typeface="+mn-ea"/>
              </a:rPr>
              <a:t>Time Optimization</a:t>
            </a:r>
            <a:endParaRPr lang="en-US" sz="2400" dirty="0">
              <a:latin typeface="Inter" panose="020B0502030000000004" pitchFamily="34" charset="0"/>
              <a:ea typeface="Inter" panose="020B0502030000000004" pitchFamily="34" charset="0"/>
              <a:cs typeface="Inter" panose="020B0502030000000004" pitchFamily="34" charset="0"/>
              <a:sym typeface="+mn-ea"/>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779780" y="666750"/>
            <a:ext cx="7722870" cy="3784600"/>
          </a:xfrm>
          <a:prstGeom prst="rect">
            <a:avLst/>
          </a:prstGeom>
          <a:noFill/>
        </p:spPr>
        <p:txBody>
          <a:bodyPr wrap="square" rtlCol="0" anchor="t">
            <a:spAutoFit/>
          </a:bodyPr>
          <a:p>
            <a:endParaRPr lang="en-US" sz="2000" b="1" dirty="0">
              <a:latin typeface="Inter" panose="020B0502030000000004" pitchFamily="34" charset="0"/>
              <a:ea typeface="Inter" panose="020B0502030000000004" pitchFamily="34" charset="0"/>
              <a:cs typeface="Inter" panose="020B0502030000000004" pitchFamily="34" charset="0"/>
            </a:endParaRPr>
          </a:p>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Reduced feature</a:t>
            </a:r>
            <a:r>
              <a:rPr lang="en-US" sz="2000" b="1" dirty="0">
                <a:latin typeface="Inter" panose="020B0502030000000004" pitchFamily="34" charset="0"/>
                <a:ea typeface="Inter" panose="020B0502030000000004" pitchFamily="34" charset="0"/>
                <a:cs typeface="Inter" panose="020B0502030000000004" pitchFamily="34" charset="0"/>
              </a:rPr>
              <a:t> size </a:t>
            </a:r>
            <a:r>
              <a:rPr lang="en-US" sz="2000" dirty="0">
                <a:latin typeface="Inter" panose="020B0502030000000004" pitchFamily="34" charset="0"/>
                <a:ea typeface="Inter" panose="020B0502030000000004" pitchFamily="34" charset="0"/>
                <a:cs typeface="Inter" panose="020B0502030000000004" pitchFamily="34" charset="0"/>
              </a:rPr>
              <a:t>as mentioned above. </a:t>
            </a:r>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dirty="0">
                <a:latin typeface="Inter" panose="020B0502030000000004" pitchFamily="34" charset="0"/>
                <a:ea typeface="Inter" panose="020B0502030000000004" pitchFamily="34" charset="0"/>
                <a:cs typeface="Inter" panose="020B0502030000000004" pitchFamily="34" charset="0"/>
              </a:rPr>
              <a:t>We adjusting parameters such as min_df, max_df, and max_features.</a:t>
            </a:r>
            <a:endParaRPr lang="en-US" sz="2000" dirty="0">
              <a:latin typeface="Inter" panose="020B0502030000000004" pitchFamily="34" charset="0"/>
              <a:ea typeface="Inter" panose="020B0502030000000004" pitchFamily="34" charset="0"/>
              <a:cs typeface="Inter" panose="020B0502030000000004" pitchFamily="34" charset="0"/>
            </a:endParaRPr>
          </a:p>
          <a:p>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Remove time-consuming models</a:t>
            </a:r>
            <a:r>
              <a:rPr lang="en-US" sz="2000" dirty="0">
                <a:latin typeface="Inter" panose="020B0502030000000004" pitchFamily="34" charset="0"/>
                <a:ea typeface="Inter" panose="020B0502030000000004" pitchFamily="34" charset="0"/>
                <a:cs typeface="Inter" panose="020B0502030000000004" pitchFamily="34" charset="0"/>
              </a:rPr>
              <a:t>.</a:t>
            </a:r>
            <a:r>
              <a:rPr lang="en-US" sz="2000" b="1" dirty="0">
                <a:latin typeface="Inter" panose="020B0502030000000004" pitchFamily="34" charset="0"/>
                <a:ea typeface="Inter" panose="020B0502030000000004" pitchFamily="34" charset="0"/>
                <a:cs typeface="Inter" panose="020B0502030000000004" pitchFamily="34" charset="0"/>
              </a:rPr>
              <a:t> </a:t>
            </a:r>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dirty="0">
                <a:latin typeface="Inter" panose="020B0502030000000004" pitchFamily="34" charset="0"/>
                <a:ea typeface="Inter" panose="020B0502030000000004" pitchFamily="34" charset="0"/>
                <a:cs typeface="Inter" panose="020B0502030000000004" pitchFamily="34" charset="0"/>
              </a:rPr>
              <a:t>We found that after using lightgbm and catboost, not only does it take more time, but the LB score also decreases. We decided to remove these two models. </a:t>
            </a:r>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dirty="0">
                <a:latin typeface="Inter" panose="020B0502030000000004" pitchFamily="34" charset="0"/>
                <a:ea typeface="Inter" panose="020B0502030000000004" pitchFamily="34" charset="0"/>
                <a:cs typeface="Inter" panose="020B0502030000000004" pitchFamily="34" charset="0"/>
              </a:rPr>
              <a:t>However, the fact proves that this choice is wrong, which makes the PB score very low. But fortunately, we have the opportunity to obtain Efficiency Price.</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3" name="Rectangle 12"/>
          <p:cNvSpPr/>
          <p:nvPr/>
        </p:nvSpPr>
        <p:spPr>
          <a:xfrm>
            <a:off x="274983" y="183874"/>
            <a:ext cx="5135217" cy="460375"/>
          </a:xfrm>
          <a:prstGeom prst="rect">
            <a:avLst/>
          </a:prstGeom>
        </p:spPr>
        <p:txBody>
          <a:bodyPr wrap="square">
            <a:spAutoFit/>
          </a:bodyPr>
          <a:lstStyle/>
          <a:p>
            <a:r>
              <a:rPr lang="en-US" sz="2400" dirty="0">
                <a:latin typeface="Inter Semi" panose="020B0502030000000004" pitchFamily="34" charset="0"/>
                <a:ea typeface="Inter Semi" panose="020B0502030000000004" pitchFamily="34" charset="0"/>
                <a:cs typeface="Inter Semi" panose="020B0502030000000004" pitchFamily="34" charset="0"/>
              </a:rPr>
              <a:t>Results</a:t>
            </a:r>
            <a:endParaRPr lang="en-US" sz="2400" dirty="0">
              <a:latin typeface="Inter Semi" panose="020B0502030000000004" pitchFamily="34" charset="0"/>
              <a:ea typeface="Inter Semi" panose="020B0502030000000004" pitchFamily="34" charset="0"/>
              <a:cs typeface="Inter Semi"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2667000" y="666750"/>
            <a:ext cx="4572000" cy="737235"/>
          </a:xfrm>
          <a:prstGeom prst="rect">
            <a:avLst/>
          </a:prstGeom>
          <a:noFill/>
        </p:spPr>
        <p:txBody>
          <a:bodyPr wrap="square" rtlCol="0" anchor="t">
            <a:spAutoFit/>
          </a:bodyPr>
          <a:p>
            <a:pPr algn="l">
              <a:buClrTx/>
              <a:buSzTx/>
              <a:buFontTx/>
            </a:pPr>
            <a:r>
              <a:rPr lang="en-US" sz="2400" b="1" dirty="0">
                <a:latin typeface="Inter Semi" panose="020B0502030000000004" pitchFamily="34" charset="0"/>
                <a:ea typeface="Inter Semi" panose="020B0502030000000004" pitchFamily="34" charset="0"/>
                <a:cs typeface="Inter Semi" panose="020B0502030000000004" pitchFamily="34" charset="0"/>
              </a:rPr>
              <a:t>Details of the submission</a:t>
            </a:r>
            <a:endParaRPr lang="en-US" sz="2400" b="1" dirty="0">
              <a:latin typeface="Inter Semi" panose="020B0502030000000004" pitchFamily="34" charset="0"/>
              <a:ea typeface="Inter Semi" panose="020B0502030000000004" pitchFamily="34" charset="0"/>
              <a:cs typeface="Inter Semi" panose="020B0502030000000004" pitchFamily="34" charset="0"/>
            </a:endParaRPr>
          </a:p>
          <a:p>
            <a:endParaRPr lang="zh-CN" altLang="en-US"/>
          </a:p>
        </p:txBody>
      </p:sp>
      <p:pic>
        <p:nvPicPr>
          <p:cNvPr id="4" name="图片 3"/>
          <p:cNvPicPr>
            <a:picLocks noChangeAspect="1"/>
          </p:cNvPicPr>
          <p:nvPr/>
        </p:nvPicPr>
        <p:blipFill>
          <a:blip r:embed="rId1"/>
          <a:stretch>
            <a:fillRect/>
          </a:stretch>
        </p:blipFill>
        <p:spPr>
          <a:xfrm>
            <a:off x="2743200" y="999490"/>
            <a:ext cx="3683000" cy="3795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3" name="Rectangle 12"/>
          <p:cNvSpPr/>
          <p:nvPr/>
        </p:nvSpPr>
        <p:spPr>
          <a:xfrm>
            <a:off x="274983" y="183874"/>
            <a:ext cx="5135217" cy="460375"/>
          </a:xfrm>
          <a:prstGeom prst="rect">
            <a:avLst/>
          </a:prstGeom>
        </p:spPr>
        <p:txBody>
          <a:bodyPr wrap="square">
            <a:spAutoFit/>
          </a:bodyPr>
          <a:lstStyle/>
          <a:p>
            <a:r>
              <a:rPr lang="en-US" sz="2400" dirty="0">
                <a:latin typeface="Inter Semi" panose="020B0502030000000004" pitchFamily="34" charset="0"/>
                <a:ea typeface="Inter Semi" panose="020B0502030000000004" pitchFamily="34" charset="0"/>
                <a:cs typeface="Inter Semi" panose="020B0502030000000004" pitchFamily="34" charset="0"/>
              </a:rPr>
              <a:t>Code</a:t>
            </a:r>
            <a:endParaRPr lang="en-US" sz="2400" dirty="0">
              <a:latin typeface="Inter Semi" panose="020B0502030000000004" pitchFamily="34" charset="0"/>
              <a:ea typeface="Inter Semi" panose="020B0502030000000004" pitchFamily="34" charset="0"/>
              <a:cs typeface="Inter Semi"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1066800" y="895350"/>
            <a:ext cx="6866890" cy="398780"/>
          </a:xfrm>
          <a:prstGeom prst="rect">
            <a:avLst/>
          </a:prstGeom>
          <a:noFill/>
        </p:spPr>
        <p:txBody>
          <a:bodyPr wrap="square" rtlCol="0" anchor="t">
            <a:spAutoFit/>
          </a:bodyPr>
          <a:p>
            <a:pPr algn="l">
              <a:buClrTx/>
              <a:buSzTx/>
              <a:buNone/>
            </a:pPr>
            <a:r>
              <a:rPr lang="en-US" sz="2000" dirty="0">
                <a:latin typeface="Inter" panose="020B0502030000000004" pitchFamily="34" charset="0"/>
                <a:ea typeface="Inter" panose="020B0502030000000004" pitchFamily="34" charset="0"/>
                <a:cs typeface="Inter" panose="020B0502030000000004" pitchFamily="34" charset="0"/>
              </a:rPr>
              <a:t>Our code can be access by kaggle or github. </a:t>
            </a: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6" name="文本框 5"/>
          <p:cNvSpPr txBox="1"/>
          <p:nvPr/>
        </p:nvSpPr>
        <p:spPr>
          <a:xfrm>
            <a:off x="1059815" y="1459865"/>
            <a:ext cx="7018020" cy="3046095"/>
          </a:xfrm>
          <a:prstGeom prst="rect">
            <a:avLst/>
          </a:prstGeom>
          <a:noFill/>
        </p:spPr>
        <p:txBody>
          <a:bodyPr wrap="square" rtlCol="0" anchor="t">
            <a:spAutoFit/>
          </a:bodyPr>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Kaggle Link:</a:t>
            </a:r>
            <a:r>
              <a:rPr lang="en-US" sz="2000" dirty="0">
                <a:latin typeface="Inter" panose="020B0502030000000004" pitchFamily="34" charset="0"/>
                <a:ea typeface="Inter" panose="020B0502030000000004" pitchFamily="34" charset="0"/>
                <a:cs typeface="Inter" panose="020B0502030000000004" pitchFamily="34" charset="0"/>
              </a:rPr>
              <a:t> https://www.kaggle.com/code/wcqyfly/fork-of-fork-of-fork-of-llm-daigt-analyse-e-db6333</a:t>
            </a:r>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1600" dirty="0">
                <a:latin typeface="Inter" panose="020B0502030000000004" pitchFamily="34" charset="0"/>
                <a:ea typeface="Inter" panose="020B0502030000000004" pitchFamily="34" charset="0"/>
                <a:cs typeface="Inter" panose="020B0502030000000004" pitchFamily="34" charset="0"/>
              </a:rPr>
              <a:t>The annotated training and testing code can be found in version 6. </a:t>
            </a:r>
            <a:endParaRPr lang="en-US" sz="1600" dirty="0">
              <a:latin typeface="Inter" panose="020B0502030000000004" pitchFamily="34" charset="0"/>
              <a:ea typeface="Inter" panose="020B0502030000000004" pitchFamily="34" charset="0"/>
              <a:cs typeface="Inter" panose="020B0502030000000004" pitchFamily="34" charset="0"/>
            </a:endParaRPr>
          </a:p>
          <a:p>
            <a:r>
              <a:rPr lang="en-US" sz="1600" dirty="0">
                <a:latin typeface="Inter" panose="020B0502030000000004" pitchFamily="34" charset="0"/>
                <a:ea typeface="Inter" panose="020B0502030000000004" pitchFamily="34" charset="0"/>
                <a:cs typeface="Inter" panose="020B0502030000000004" pitchFamily="34" charset="0"/>
              </a:rPr>
              <a:t>The original submission code can be found in version 3. </a:t>
            </a:r>
            <a:endParaRPr lang="en-US" sz="1600" dirty="0">
              <a:latin typeface="Inter" panose="020B0502030000000004" pitchFamily="34" charset="0"/>
              <a:ea typeface="Inter" panose="020B0502030000000004" pitchFamily="34" charset="0"/>
              <a:cs typeface="Inter" panose="020B0502030000000004" pitchFamily="34" charset="0"/>
            </a:endParaRPr>
          </a:p>
          <a:p>
            <a:endPar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endParaRPr>
          </a:p>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Note</a:t>
            </a:r>
            <a:r>
              <a:rPr lang="en-US" sz="2000" dirty="0">
                <a:highlight>
                  <a:srgbClr val="FFFF00"/>
                </a:highlight>
                <a:latin typeface="Inter" panose="020B0502030000000004" pitchFamily="34" charset="0"/>
                <a:ea typeface="Inter" panose="020B0502030000000004" pitchFamily="34" charset="0"/>
                <a:cs typeface="Inter" panose="020B0502030000000004" pitchFamily="34" charset="0"/>
              </a:rPr>
              <a:t>:</a:t>
            </a:r>
            <a:r>
              <a:rPr lang="en-US" sz="2000" dirty="0">
                <a:latin typeface="Inter" panose="020B0502030000000004" pitchFamily="34" charset="0"/>
                <a:ea typeface="Inter" panose="020B0502030000000004" pitchFamily="34" charset="0"/>
                <a:cs typeface="Inter" panose="020B0502030000000004" pitchFamily="34" charset="0"/>
              </a:rPr>
              <a:t> It should be noted that because the number of test sets is less than 3, running all directly will cause the code to report an error, but after submitting, when the test set is replaced with a hidden test set, the code will be run correctly and get the result.</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3" name="Rectangle 12"/>
          <p:cNvSpPr/>
          <p:nvPr/>
        </p:nvSpPr>
        <p:spPr>
          <a:xfrm>
            <a:off x="274983" y="183874"/>
            <a:ext cx="5135217" cy="460375"/>
          </a:xfrm>
          <a:prstGeom prst="rect">
            <a:avLst/>
          </a:prstGeom>
        </p:spPr>
        <p:txBody>
          <a:bodyPr wrap="square">
            <a:spAutoFit/>
          </a:bodyPr>
          <a:lstStyle/>
          <a:p>
            <a:r>
              <a:rPr lang="en-US" sz="2400" dirty="0">
                <a:latin typeface="Inter Semi" panose="020B0502030000000004" pitchFamily="34" charset="0"/>
                <a:ea typeface="Inter Semi" panose="020B0502030000000004" pitchFamily="34" charset="0"/>
                <a:cs typeface="Inter Semi" panose="020B0502030000000004" pitchFamily="34" charset="0"/>
              </a:rPr>
              <a:t>Code</a:t>
            </a:r>
            <a:endParaRPr lang="en-US" sz="2400" dirty="0">
              <a:latin typeface="Inter Semi" panose="020B0502030000000004" pitchFamily="34" charset="0"/>
              <a:ea typeface="Inter Semi" panose="020B0502030000000004" pitchFamily="34" charset="0"/>
              <a:cs typeface="Inter Semi"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1059815" y="1002665"/>
            <a:ext cx="7018020" cy="2922905"/>
          </a:xfrm>
          <a:prstGeom prst="rect">
            <a:avLst/>
          </a:prstGeom>
          <a:noFill/>
        </p:spPr>
        <p:txBody>
          <a:bodyPr wrap="square" rtlCol="0" anchor="t">
            <a:spAutoFit/>
          </a:bodyPr>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Github Link:</a:t>
            </a:r>
            <a:r>
              <a:rPr lang="en-US" sz="2000" dirty="0">
                <a:latin typeface="Inter" panose="020B0502030000000004" pitchFamily="34" charset="0"/>
                <a:ea typeface="Inter" panose="020B0502030000000004" pitchFamily="34" charset="0"/>
                <a:cs typeface="Inter" panose="020B0502030000000004" pitchFamily="34" charset="0"/>
              </a:rPr>
              <a:t> https://github.com/wcqy001028/LLM-Detect-AI-Generated-Text</a:t>
            </a:r>
            <a:endParaRPr lang="en-US" sz="2000" dirty="0">
              <a:latin typeface="Inter" panose="020B0502030000000004" pitchFamily="34" charset="0"/>
              <a:ea typeface="Inter" panose="020B0502030000000004" pitchFamily="34" charset="0"/>
              <a:cs typeface="Inter" panose="020B0502030000000004" pitchFamily="34" charset="0"/>
            </a:endParaRPr>
          </a:p>
          <a:p>
            <a:endParaRPr lang="en-US" sz="2400" b="1" dirty="0">
              <a:highlight>
                <a:srgbClr val="FFFF00"/>
              </a:highlight>
              <a:latin typeface="Inter" panose="020B0502030000000004" pitchFamily="34" charset="0"/>
              <a:ea typeface="Inter" panose="020B0502030000000004" pitchFamily="34" charset="0"/>
              <a:cs typeface="Inter" panose="020B0502030000000004" pitchFamily="34" charset="0"/>
            </a:endParaRPr>
          </a:p>
          <a:p>
            <a:r>
              <a:rPr lang="en-US" sz="2000" b="1" dirty="0">
                <a:highlight>
                  <a:srgbClr val="FFFF00"/>
                </a:highlight>
                <a:latin typeface="Inter" panose="020B0502030000000004" pitchFamily="34" charset="0"/>
                <a:ea typeface="Inter" panose="020B0502030000000004" pitchFamily="34" charset="0"/>
                <a:cs typeface="Inter" panose="020B0502030000000004" pitchFamily="34" charset="0"/>
              </a:rPr>
              <a:t>Note</a:t>
            </a:r>
            <a:r>
              <a:rPr lang="en-US" sz="2000" dirty="0">
                <a:highlight>
                  <a:srgbClr val="FFFF00"/>
                </a:highlight>
                <a:latin typeface="Inter" panose="020B0502030000000004" pitchFamily="34" charset="0"/>
                <a:ea typeface="Inter" panose="020B0502030000000004" pitchFamily="34" charset="0"/>
                <a:cs typeface="Inter" panose="020B0502030000000004" pitchFamily="34" charset="0"/>
              </a:rPr>
              <a:t>:</a:t>
            </a:r>
            <a:r>
              <a:rPr lang="en-US" sz="2000" dirty="0">
                <a:latin typeface="Inter" panose="020B0502030000000004" pitchFamily="34" charset="0"/>
                <a:ea typeface="Inter" panose="020B0502030000000004" pitchFamily="34" charset="0"/>
                <a:cs typeface="Inter" panose="020B0502030000000004" pitchFamily="34" charset="0"/>
              </a:rPr>
              <a:t> If the number of data in the test_essays.csv is less than 5, the min_df is set to 1 and the model is not trained which only used for debugging. Conversely, when the number of data in test_essays.csv is greater than 5, the min_df is set to 2 and the model will be trained and will generate prediction results. </a:t>
            </a:r>
            <a:endParaRPr lang="en-US" sz="2000"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2" name="Rectangle 11"/>
          <p:cNvSpPr/>
          <p:nvPr/>
        </p:nvSpPr>
        <p:spPr>
          <a:xfrm>
            <a:off x="274983" y="183874"/>
            <a:ext cx="5135217" cy="460375"/>
          </a:xfrm>
          <a:prstGeom prst="rect">
            <a:avLst/>
          </a:prstGeom>
        </p:spPr>
        <p:txBody>
          <a:bodyPr wrap="square">
            <a:spAutoFit/>
          </a:bodyPr>
          <a:lstStyle/>
          <a:p>
            <a:r>
              <a:rPr lang="en-US" sz="2400" dirty="0">
                <a:latin typeface="Inter Semi" panose="020B0502030000000004" pitchFamily="34" charset="0"/>
                <a:ea typeface="Inter Semi" panose="020B0502030000000004" pitchFamily="34" charset="0"/>
                <a:cs typeface="Inter Semi" panose="020B0502030000000004" pitchFamily="34" charset="0"/>
              </a:rPr>
              <a:t>Reference</a:t>
            </a:r>
            <a:endParaRPr lang="en-US" sz="2400" dirty="0">
              <a:latin typeface="Inter Semi" panose="020B0502030000000004" pitchFamily="34" charset="0"/>
              <a:ea typeface="Inter Semi" panose="020B0502030000000004" pitchFamily="34" charset="0"/>
              <a:cs typeface="Inter Semi" panose="020B0502030000000004" pitchFamily="34" charset="0"/>
            </a:endParaRPr>
          </a:p>
        </p:txBody>
      </p:sp>
      <p:cxnSp>
        <p:nvCxnSpPr>
          <p:cNvPr id="14" name="Straight Connector 13"/>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260985" y="819150"/>
            <a:ext cx="8669020" cy="3415030"/>
          </a:xfrm>
          <a:prstGeom prst="rect">
            <a:avLst/>
          </a:prstGeom>
          <a:noFill/>
        </p:spPr>
        <p:txBody>
          <a:bodyPr wrap="square" rtlCol="0" anchor="t">
            <a:spAutoFit/>
          </a:bodyPr>
          <a:p>
            <a:r>
              <a:rPr lang="en-US" dirty="0">
                <a:latin typeface="Inter" panose="020B0502030000000004" pitchFamily="34" charset="0"/>
                <a:ea typeface="Inter" panose="020B0502030000000004" pitchFamily="34" charset="0"/>
                <a:cs typeface="Inter" panose="020B0502030000000004" pitchFamily="34" charset="0"/>
              </a:rPr>
              <a:t>1.https://www.kaggle.com/code/batprem/llm-daigt-excluded-prompts?scriptVersionId=158926419</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2.https://www.kaggle.com/datasets/thedrcat/daigt-v2-train-dataset</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3.https://www.kaggle.com/datasets/alejopaullier/argugpt</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4.https://www.kaggle.com/datasets/kagglemini/train-00000-of-00001-f9daec1515e5c4b9</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5.https://www.kaggle.com/datasets/pbwic036/commonlit-data</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6.https://www.kaggle.com/datasets/wcqyfly/argu-train</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7.https://www.kaggle.com/competitions/llm-detect-ai-generated-text/discussion/468908</a:t>
            </a:r>
            <a:endParaRPr lang="en-US" dirty="0">
              <a:latin typeface="Inter" panose="020B0502030000000004" pitchFamily="34" charset="0"/>
              <a:ea typeface="Inter" panose="020B0502030000000004" pitchFamily="34" charset="0"/>
              <a:cs typeface="Inter" panose="020B0502030000000004" pitchFamily="34" charset="0"/>
            </a:endParaRPr>
          </a:p>
          <a:p>
            <a:r>
              <a:rPr lang="en-US" dirty="0">
                <a:latin typeface="Inter" panose="020B0502030000000004" pitchFamily="34" charset="0"/>
                <a:ea typeface="Inter" panose="020B0502030000000004" pitchFamily="34" charset="0"/>
                <a:cs typeface="Inter" panose="020B0502030000000004" pitchFamily="34" charset="0"/>
              </a:rPr>
              <a:t>8.https://www.kaggle.com/competitions/llm-detect-ai-generated-text/discussion/455711</a:t>
            </a:r>
            <a:endParaRPr lang="en-US" dirty="0">
              <a:latin typeface="Inter" panose="020B0502030000000004" pitchFamily="34" charset="0"/>
              <a:ea typeface="Inter" panose="020B0502030000000004" pitchFamily="34" charset="0"/>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6" name="TextBox 3"/>
          <p:cNvSpPr txBox="1">
            <a:spLocks noChangeArrowheads="1"/>
          </p:cNvSpPr>
          <p:nvPr/>
        </p:nvSpPr>
        <p:spPr bwMode="auto">
          <a:xfrm>
            <a:off x="2541799" y="1484862"/>
            <a:ext cx="3921254" cy="1631216"/>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Question and Answer</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ectangle 2"/>
          <p:cNvSpPr/>
          <p:nvPr/>
        </p:nvSpPr>
        <p:spPr>
          <a:xfrm>
            <a:off x="-190500" y="0"/>
            <a:ext cx="9410700" cy="5143500"/>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Verdana" panose="020B06040305040402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8387" y="2190750"/>
            <a:ext cx="1972925" cy="762000"/>
          </a:xfrm>
          <a:prstGeom prst="rect">
            <a:avLst/>
          </a:prstGeom>
        </p:spPr>
      </p:pic>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5" name="Rectangle 4"/>
          <p:cNvSpPr/>
          <p:nvPr/>
        </p:nvSpPr>
        <p:spPr>
          <a:xfrm>
            <a:off x="8610600" y="4705350"/>
            <a:ext cx="381000" cy="363993"/>
          </a:xfrm>
          <a:prstGeom prst="rect">
            <a:avLst/>
          </a:prstGeom>
          <a:solidFill>
            <a:schemeClr val="bg1"/>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093834">
            <a:off x="-1351692" y="-341884"/>
            <a:ext cx="4189629" cy="24404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99246">
            <a:off x="5926798" y="2601165"/>
            <a:ext cx="5190308" cy="29649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5400000" flipH="1">
            <a:off x="2160497" y="-2621502"/>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4" name="TextBox 3"/>
          <p:cNvSpPr txBox="1"/>
          <p:nvPr/>
        </p:nvSpPr>
        <p:spPr>
          <a:xfrm>
            <a:off x="606287" y="4909930"/>
            <a:ext cx="184731" cy="369332"/>
          </a:xfrm>
          <a:prstGeom prst="rect">
            <a:avLst/>
          </a:prstGeom>
          <a:noFill/>
        </p:spPr>
        <p:txBody>
          <a:bodyPr wrap="none" rtlCol="0">
            <a:spAutoFit/>
          </a:bodyPr>
          <a:lstStyle/>
          <a:p>
            <a:endParaRPr lang="en-US" dirty="0"/>
          </a:p>
        </p:txBody>
      </p:sp>
      <p:pic>
        <p:nvPicPr>
          <p:cNvPr id="3" name="图片 2"/>
          <p:cNvPicPr>
            <a:picLocks noChangeAspect="1"/>
          </p:cNvPicPr>
          <p:nvPr>
            <p:custDataLst>
              <p:tags r:id="rId1"/>
            </p:custDataLst>
          </p:nvPr>
        </p:nvPicPr>
        <p:blipFill>
          <a:blip r:embed="rId2"/>
          <a:stretch>
            <a:fillRect/>
          </a:stretch>
        </p:blipFill>
        <p:spPr>
          <a:xfrm>
            <a:off x="152400" y="895350"/>
            <a:ext cx="8862060" cy="29895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1447800" y="1113770"/>
            <a:ext cx="4745935" cy="378460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Problem description</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Data</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Solution</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Time </a:t>
            </a:r>
            <a:r>
              <a:rPr lang="en-US" sz="2000" dirty="0">
                <a:latin typeface="Inter" panose="020B0502030000000004" pitchFamily="34" charset="0"/>
                <a:ea typeface="Inter" panose="020B0502030000000004" pitchFamily="34" charset="0"/>
                <a:cs typeface="Inter" panose="020B0502030000000004" pitchFamily="34" charset="0"/>
                <a:sym typeface="+mn-ea"/>
              </a:rPr>
              <a:t>Optimization</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Results</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panose="020B0502030000000004" pitchFamily="34" charset="0"/>
                <a:ea typeface="Inter" panose="020B0502030000000004" pitchFamily="34" charset="0"/>
                <a:cs typeface="Inter" panose="020B0502030000000004" pitchFamily="34" charset="0"/>
              </a:rPr>
              <a:t>Code</a:t>
            </a:r>
            <a:endParaRPr lang="en-US" sz="2000" dirty="0">
              <a:latin typeface="Inter" panose="020B0502030000000004" pitchFamily="34" charset="0"/>
              <a:ea typeface="Inter" panose="020B0502030000000004" pitchFamily="34" charset="0"/>
              <a:cs typeface="Inter" panose="020B0502030000000004" pitchFamily="34" charset="0"/>
            </a:endParaRPr>
          </a:p>
          <a:p>
            <a:pPr marL="457200" indent="-457200" eaLnBrk="1" hangingPunct="1">
              <a:lnSpc>
                <a:spcPct val="150000"/>
              </a:lnSpc>
              <a:buFont typeface="+mj-lt"/>
              <a:buAutoNum type="arabicPeriod"/>
            </a:pPr>
            <a:r>
              <a:rPr lang="en-US" sz="2000" dirty="0">
                <a:latin typeface="Inter Semi" panose="020B0502030000000004" pitchFamily="34" charset="0"/>
                <a:ea typeface="Inter Semi" panose="020B0502030000000004" pitchFamily="34" charset="0"/>
                <a:cs typeface="Inter Semi" panose="020B0502030000000004" pitchFamily="34" charset="0"/>
                <a:sym typeface="+mn-ea"/>
              </a:rPr>
              <a:t>Reference</a:t>
            </a:r>
            <a:endParaRPr lang="en-US" sz="2000" dirty="0">
              <a:latin typeface="Inter Semi" panose="020B0502030000000004" pitchFamily="34" charset="0"/>
              <a:ea typeface="Inter Semi" panose="020B0502030000000004" pitchFamily="34" charset="0"/>
              <a:cs typeface="Inter Semi" panose="020B0502030000000004" pitchFamily="34" charset="0"/>
            </a:endParaRPr>
          </a:p>
          <a:p>
            <a:pPr marL="457200" indent="-457200" eaLnBrk="1" hangingPunct="1">
              <a:lnSpc>
                <a:spcPct val="150000"/>
              </a:lnSpc>
              <a:buFont typeface="+mj-lt"/>
              <a:buAutoNum type="arabicPeriod"/>
            </a:pP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4" name="Slide Number Placeholder 3"/>
          <p:cNvSpPr>
            <a:spLocks noGrp="1"/>
          </p:cNvSpPr>
          <p:nvPr>
            <p:ph type="sldNum" sz="quarter" idx="4"/>
          </p:nvPr>
        </p:nvSpPr>
        <p:spPr/>
        <p:txBody>
          <a:bodyPr/>
          <a:lstStyle/>
          <a:p>
            <a:fld id="{01C92930-73F8-B348-8FEB-D0D1FCF46FBA}" type="slidenum">
              <a:rPr lang="en-US" smtClean="0"/>
            </a:fld>
            <a:endParaRPr lang="en-US" dirty="0"/>
          </a:p>
        </p:txBody>
      </p:sp>
      <p:sp>
        <p:nvSpPr>
          <p:cNvPr id="15" name="Rectangle 14"/>
          <p:cNvSpPr/>
          <p:nvPr/>
        </p:nvSpPr>
        <p:spPr>
          <a:xfrm>
            <a:off x="274983" y="183874"/>
            <a:ext cx="5135217" cy="829945"/>
          </a:xfrm>
          <a:prstGeom prst="rect">
            <a:avLst/>
          </a:prstGeom>
        </p:spPr>
        <p:txBody>
          <a:bodyPr wrap="square">
            <a:spAutoFit/>
          </a:bodyPr>
          <a:lstStyle/>
          <a:p>
            <a:r>
              <a:rPr lang="en-US" sz="2400" b="1" dirty="0">
                <a:latin typeface="Inter Semi" panose="020B0502030000000004" pitchFamily="34" charset="0"/>
                <a:ea typeface="Inter Semi" panose="020B0502030000000004" pitchFamily="34" charset="0"/>
                <a:cs typeface="Inter Semi" panose="020B0502030000000004" pitchFamily="34" charset="0"/>
              </a:rPr>
              <a:t>Agenda</a:t>
            </a:r>
            <a:endParaRPr lang="en-US" sz="2400" b="1" dirty="0">
              <a:latin typeface="Inter Semi" panose="020B0502030000000004" pitchFamily="34" charset="0"/>
              <a:ea typeface="Inter Semi" panose="020B0502030000000004" pitchFamily="34" charset="0"/>
              <a:cs typeface="Inter Semi" panose="020B0502030000000004" pitchFamily="34" charset="0"/>
            </a:endParaRPr>
          </a:p>
          <a:p>
            <a:endParaRPr lang="en-US" sz="2400" b="1" dirty="0">
              <a:latin typeface="Inter" panose="020B0502030000000004" pitchFamily="34" charset="0"/>
              <a:ea typeface="Inter" panose="020B0502030000000004" pitchFamily="34" charset="0"/>
              <a:cs typeface="Inter" panose="020B0502030000000004" pitchFamily="34" charset="0"/>
            </a:endParaRPr>
          </a:p>
        </p:txBody>
      </p:sp>
      <p:cxnSp>
        <p:nvCxnSpPr>
          <p:cNvPr id="16" name="Straight Connector 15"/>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12" name="TextBox 3"/>
          <p:cNvSpPr txBox="1">
            <a:spLocks noChangeArrowheads="1"/>
          </p:cNvSpPr>
          <p:nvPr/>
        </p:nvSpPr>
        <p:spPr bwMode="auto">
          <a:xfrm>
            <a:off x="1524000" y="1504950"/>
            <a:ext cx="6614795" cy="124523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indent="0" eaLnBrk="1" hangingPunct="1">
              <a:lnSpc>
                <a:spcPct val="150000"/>
              </a:lnSpc>
              <a:buFont typeface="+mj-lt"/>
              <a:buNone/>
            </a:pPr>
            <a:r>
              <a:rPr lang="en-US" sz="5000" dirty="0">
                <a:latin typeface="Inter" panose="020B0502030000000004" pitchFamily="34" charset="0"/>
                <a:ea typeface="Inter" panose="020B0502030000000004" pitchFamily="34" charset="0"/>
                <a:cs typeface="Inter" panose="020B0502030000000004" pitchFamily="34" charset="0"/>
                <a:sym typeface="+mn-ea"/>
              </a:rPr>
              <a:t>Problem description</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609600" y="1200150"/>
            <a:ext cx="7206615" cy="8299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marL="285750" indent="-285750" eaLnBrk="1" hangingPunct="1">
              <a:lnSpc>
                <a:spcPct val="120000"/>
              </a:lnSpc>
              <a:buFont typeface="Arial" panose="020B0604020202020204" pitchFamily="34" charset="0"/>
              <a:buChar char="•"/>
            </a:pPr>
            <a:r>
              <a:rPr lang="en-US" sz="2000" dirty="0">
                <a:latin typeface="Inter" panose="020B0502030000000004" pitchFamily="34" charset="0"/>
                <a:ea typeface="Inter" panose="020B0502030000000004" pitchFamily="34" charset="0"/>
                <a:cs typeface="Inter" panose="020B0502030000000004" pitchFamily="34" charset="0"/>
              </a:rPr>
              <a:t>Determine whether a given essay was student written or LLM(Large Larguage Model)generated </a:t>
            </a:r>
            <a:endParaRPr lang="en-US" sz="2000" dirty="0">
              <a:latin typeface="Inter" panose="020B0502030000000004" pitchFamily="34" charset="0"/>
              <a:ea typeface="Inter" panose="020B0502030000000004" pitchFamily="34" charset="0"/>
              <a:cs typeface="Inter" panose="020B0502030000000004" pitchFamily="34" charset="0"/>
            </a:endParaRPr>
          </a:p>
        </p:txBody>
      </p:sp>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4" name="Rectangle 13"/>
          <p:cNvSpPr/>
          <p:nvPr/>
        </p:nvSpPr>
        <p:spPr>
          <a:xfrm>
            <a:off x="274983" y="183874"/>
            <a:ext cx="5135217" cy="706755"/>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sym typeface="+mn-ea"/>
              </a:rPr>
              <a:t>Problem description</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5" name="Straight Connector 14"/>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1155065" y="290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706755"/>
          </a:xfrm>
          <a:prstGeom prst="rect">
            <a:avLst/>
          </a:prstGeom>
        </p:spPr>
        <p:txBody>
          <a:bodyPr wrap="square">
            <a:spAutoFit/>
          </a:bodyPr>
          <a:lstStyle/>
          <a:p>
            <a:r>
              <a:rPr lang="en-US" sz="2400" b="1" dirty="0">
                <a:latin typeface="Inter Semi" panose="020B0502030000000004" pitchFamily="34" charset="0"/>
                <a:ea typeface="Inter Semi" panose="020B0502030000000004" pitchFamily="34" charset="0"/>
                <a:cs typeface="Inter Semi" panose="020B0502030000000004" pitchFamily="34" charset="0"/>
              </a:rPr>
              <a:t>Data</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457200" y="742950"/>
            <a:ext cx="8084185" cy="4017645"/>
          </a:xfrm>
          <a:prstGeom prst="rect">
            <a:avLst/>
          </a:prstGeom>
          <a:noFill/>
        </p:spPr>
        <p:txBody>
          <a:bodyPr wrap="square" rtlCol="0" anchor="t">
            <a:noAutofit/>
          </a:bodyPr>
          <a:p>
            <a:r>
              <a:rPr lang="en-US" sz="2000" dirty="0">
                <a:latin typeface="Inter" panose="020B0502030000000004" pitchFamily="34" charset="0"/>
                <a:ea typeface="Inter" panose="020B0502030000000004" pitchFamily="34" charset="0"/>
                <a:cs typeface="Inter" panose="020B0502030000000004" pitchFamily="34" charset="0"/>
              </a:rPr>
              <a:t>The mainstream approach in competition is to seek or generate diverse datasets of student writing and large language model-generated data for data augmentation. </a:t>
            </a:r>
            <a:endParaRPr lang="en-US" sz="2000" dirty="0">
              <a:latin typeface="Inter" panose="020B0502030000000004" pitchFamily="34" charset="0"/>
              <a:ea typeface="Inter" panose="020B0502030000000004" pitchFamily="34" charset="0"/>
              <a:cs typeface="Inter" panose="020B0502030000000004" pitchFamily="34" charset="0"/>
            </a:endParaRPr>
          </a:p>
          <a:p>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dirty="0">
                <a:latin typeface="Inter" panose="020B0502030000000004" pitchFamily="34" charset="0"/>
                <a:ea typeface="Inter" panose="020B0502030000000004" pitchFamily="34" charset="0"/>
                <a:cs typeface="Inter" panose="020B0502030000000004" pitchFamily="34" charset="0"/>
              </a:rPr>
              <a:t>Many Kagglers have generously shared their own datasets.</a:t>
            </a:r>
            <a:endParaRPr lang="en-US" sz="2000" dirty="0">
              <a:latin typeface="Inter" panose="020B0502030000000004" pitchFamily="34" charset="0"/>
              <a:ea typeface="Inter" panose="020B0502030000000004" pitchFamily="34" charset="0"/>
              <a:cs typeface="Inter" panose="020B0502030000000004" pitchFamily="34" charset="0"/>
            </a:endParaRPr>
          </a:p>
          <a:p>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dirty="0">
                <a:latin typeface="Inter" panose="020B0502030000000004" pitchFamily="34" charset="0"/>
                <a:ea typeface="Inter" panose="020B0502030000000004" pitchFamily="34" charset="0"/>
                <a:cs typeface="Inter" panose="020B0502030000000004" pitchFamily="34" charset="0"/>
              </a:rPr>
              <a:t>Our approach also involves searching for external open-source data, and we have utilized the following external datasets</a:t>
            </a:r>
            <a:r>
              <a:rPr lang="zh-CN" altLang="en-US" sz="2000" dirty="0">
                <a:latin typeface="Inter" panose="020B0502030000000004" pitchFamily="34" charset="0"/>
                <a:ea typeface="宋体" panose="02010600030101010101" pitchFamily="2" charset="-122"/>
                <a:cs typeface="Inter" panose="020B0502030000000004" pitchFamily="34" charset="0"/>
              </a:rPr>
              <a:t>：</a:t>
            </a:r>
            <a:endParaRPr lang="zh-CN" altLang="en-US" sz="2000" dirty="0">
              <a:latin typeface="Inter" panose="020B0502030000000004" pitchFamily="34" charset="0"/>
              <a:ea typeface="宋体" panose="02010600030101010101" pitchFamily="2" charset="-122"/>
              <a:cs typeface="Inter" panose="020B0502030000000004" pitchFamily="34" charset="0"/>
            </a:endParaRPr>
          </a:p>
          <a:p>
            <a:r>
              <a:rPr lang="zh-CN" altLang="en-US" sz="1200" dirty="0">
                <a:latin typeface="Inter" panose="020B0502030000000004" pitchFamily="34" charset="0"/>
                <a:ea typeface="宋体" panose="02010600030101010101" pitchFamily="2" charset="-122"/>
                <a:cs typeface="Inter" panose="020B0502030000000004" pitchFamily="34" charset="0"/>
              </a:rPr>
              <a:t>https://www.kaggle.com/datasets/thedrcat/daigt-v2-train-dataset</a:t>
            </a:r>
            <a:endParaRPr lang="zh-CN" altLang="en-US" sz="1200" dirty="0">
              <a:latin typeface="Inter" panose="020B0502030000000004" pitchFamily="34" charset="0"/>
              <a:ea typeface="宋体" panose="02010600030101010101" pitchFamily="2" charset="-122"/>
              <a:cs typeface="Inter" panose="020B0502030000000004" pitchFamily="34" charset="0"/>
            </a:endParaRPr>
          </a:p>
          <a:p>
            <a:r>
              <a:rPr lang="zh-CN" altLang="en-US" sz="1200" dirty="0">
                <a:latin typeface="Inter" panose="020B0502030000000004" pitchFamily="34" charset="0"/>
                <a:ea typeface="宋体" panose="02010600030101010101" pitchFamily="2" charset="-122"/>
                <a:cs typeface="Inter" panose="020B0502030000000004" pitchFamily="34" charset="0"/>
              </a:rPr>
              <a:t>https://www.kaggle.com/datasets/alejopaullier/argugpt</a:t>
            </a:r>
            <a:endParaRPr lang="zh-CN" altLang="en-US" sz="1200" dirty="0">
              <a:latin typeface="Inter" panose="020B0502030000000004" pitchFamily="34" charset="0"/>
              <a:ea typeface="宋体" panose="02010600030101010101" pitchFamily="2" charset="-122"/>
              <a:cs typeface="Inter" panose="020B0502030000000004" pitchFamily="34" charset="0"/>
            </a:endParaRPr>
          </a:p>
          <a:p>
            <a:r>
              <a:rPr lang="zh-CN" altLang="en-US" sz="1200" dirty="0">
                <a:latin typeface="Inter" panose="020B0502030000000004" pitchFamily="34" charset="0"/>
                <a:ea typeface="宋体" panose="02010600030101010101" pitchFamily="2" charset="-122"/>
                <a:cs typeface="Inter" panose="020B0502030000000004" pitchFamily="34" charset="0"/>
              </a:rPr>
              <a:t>https://www.kaggle.com/datasets/kagglemini/train-00000-of-00001-f9daec1515e5c4b9</a:t>
            </a:r>
            <a:endParaRPr lang="zh-CN" altLang="en-US" sz="1200" dirty="0">
              <a:latin typeface="Inter" panose="020B0502030000000004" pitchFamily="34" charset="0"/>
              <a:ea typeface="宋体" panose="02010600030101010101" pitchFamily="2" charset="-122"/>
              <a:cs typeface="Inter" panose="020B0502030000000004" pitchFamily="34" charset="0"/>
            </a:endParaRPr>
          </a:p>
          <a:p>
            <a:r>
              <a:rPr lang="zh-CN" altLang="en-US" sz="1200" dirty="0">
                <a:latin typeface="Inter" panose="020B0502030000000004" pitchFamily="34" charset="0"/>
                <a:ea typeface="宋体" panose="02010600030101010101" pitchFamily="2" charset="-122"/>
                <a:cs typeface="Inter" panose="020B0502030000000004" pitchFamily="34" charset="0"/>
              </a:rPr>
              <a:t>https://www.kaggle.com/datasets/pbwic036/commonlit-data</a:t>
            </a:r>
            <a:endParaRPr lang="zh-CN" altLang="en-US" sz="1200" dirty="0">
              <a:latin typeface="Inter" panose="020B0502030000000004" pitchFamily="34" charset="0"/>
              <a:ea typeface="宋体" panose="02010600030101010101" pitchFamily="2" charset="-122"/>
              <a:cs typeface="Inter" panose="020B0502030000000004" pitchFamily="34" charset="0"/>
            </a:endParaRPr>
          </a:p>
          <a:p>
            <a:r>
              <a:rPr lang="zh-CN" altLang="en-US" sz="1200" dirty="0">
                <a:latin typeface="Inter" panose="020B0502030000000004" pitchFamily="34" charset="0"/>
                <a:ea typeface="宋体" panose="02010600030101010101" pitchFamily="2" charset="-122"/>
                <a:cs typeface="Inter" panose="020B0502030000000004" pitchFamily="34" charset="0"/>
              </a:rPr>
              <a:t>https://www.kaggle.com/datasets/wcqyfly/argu-train</a:t>
            </a:r>
            <a:endParaRPr lang="zh-CN" altLang="en-US" sz="1200" dirty="0">
              <a:latin typeface="Inter" panose="020B0502030000000004" pitchFamily="34" charset="0"/>
              <a:ea typeface="宋体" panose="02010600030101010101" pitchFamily="2" charset="-122"/>
              <a:cs typeface="Inter"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0" name="Rectangle 9"/>
          <p:cNvSpPr/>
          <p:nvPr/>
        </p:nvSpPr>
        <p:spPr>
          <a:xfrm rot="5400000" flipH="1">
            <a:off x="2173747" y="-2493504"/>
            <a:ext cx="4657358" cy="9587949"/>
          </a:xfrm>
          <a:prstGeom prst="rect">
            <a:avLst/>
          </a:prstGeom>
          <a:solidFill>
            <a:srgbClr val="3CBEEC">
              <a:alpha val="7843"/>
            </a:srgbClr>
          </a:solidFill>
          <a:ln w="12700"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FAE041"/>
              </a:solidFill>
              <a:latin typeface="Open Sans"/>
              <a:cs typeface="Open Sans"/>
            </a:endParaRPr>
          </a:p>
        </p:txBody>
      </p:sp>
      <p:sp>
        <p:nvSpPr>
          <p:cNvPr id="7" name="TextBox 3"/>
          <p:cNvSpPr txBox="1">
            <a:spLocks noChangeArrowheads="1"/>
          </p:cNvSpPr>
          <p:nvPr/>
        </p:nvSpPr>
        <p:spPr bwMode="auto">
          <a:xfrm>
            <a:off x="1087025" y="1484862"/>
            <a:ext cx="6830801" cy="86042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ヒラギノ角ゴ Pro W3" charset="-128"/>
              </a:defRPr>
            </a:lvl1pPr>
            <a:lvl2pPr marL="742950" indent="-285750" eaLnBrk="0" hangingPunct="0">
              <a:defRPr>
                <a:solidFill>
                  <a:schemeClr val="tx1"/>
                </a:solidFill>
                <a:latin typeface="Arial" panose="020B0604020202020204" pitchFamily="34" charset="0"/>
                <a:ea typeface="ヒラギノ角ゴ Pro W3" charset="-128"/>
              </a:defRPr>
            </a:lvl2pPr>
            <a:lvl3pPr marL="1143000" indent="-228600" eaLnBrk="0" hangingPunct="0">
              <a:defRPr>
                <a:solidFill>
                  <a:schemeClr val="tx1"/>
                </a:solidFill>
                <a:latin typeface="Arial" panose="020B0604020202020204" pitchFamily="34" charset="0"/>
                <a:ea typeface="ヒラギノ角ゴ Pro W3" charset="-128"/>
              </a:defRPr>
            </a:lvl3pPr>
            <a:lvl4pPr marL="1600200" indent="-228600" eaLnBrk="0" hangingPunct="0">
              <a:defRPr>
                <a:solidFill>
                  <a:schemeClr val="tx1"/>
                </a:solidFill>
                <a:latin typeface="Arial" panose="020B0604020202020204" pitchFamily="34" charset="0"/>
                <a:ea typeface="ヒラギノ角ゴ Pro W3" charset="-128"/>
              </a:defRPr>
            </a:lvl4pPr>
            <a:lvl5pPr marL="2057400" indent="-228600" eaLnBrk="0" hangingPunct="0">
              <a:defRPr>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gn="ctr" eaLnBrk="1" hangingPunct="1"/>
            <a:r>
              <a:rPr lang="en-US" sz="5000" b="1" dirty="0">
                <a:latin typeface="Inter Semi" panose="020B0502030000000004" pitchFamily="34" charset="0"/>
                <a:ea typeface="Inter Semi" panose="020B0502030000000004" pitchFamily="34" charset="0"/>
                <a:cs typeface="Inter Semi" panose="020B0502030000000004" pitchFamily="34" charset="0"/>
              </a:rPr>
              <a:t>Solution</a:t>
            </a:r>
            <a:endParaRPr lang="en-US" sz="5000" b="1" dirty="0">
              <a:latin typeface="Inter Semi" panose="020B0502030000000004" pitchFamily="34" charset="0"/>
              <a:ea typeface="Inter Semi" panose="020B0502030000000004" pitchFamily="34" charset="0"/>
              <a:cs typeface="Inter Semi" panose="020B05020300000000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706755"/>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sym typeface="+mn-ea"/>
              </a:rPr>
              <a:t>Solution</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pic>
        <p:nvPicPr>
          <p:cNvPr id="4" name="图片 3" descr="微信图片_20240223230955"/>
          <p:cNvPicPr>
            <a:picLocks noChangeAspect="1"/>
          </p:cNvPicPr>
          <p:nvPr/>
        </p:nvPicPr>
        <p:blipFill>
          <a:blip r:embed="rId1"/>
          <a:stretch>
            <a:fillRect/>
          </a:stretch>
        </p:blipFill>
        <p:spPr>
          <a:xfrm>
            <a:off x="6248400" y="1200150"/>
            <a:ext cx="2091690" cy="3437255"/>
          </a:xfrm>
          <a:prstGeom prst="rect">
            <a:avLst/>
          </a:prstGeom>
        </p:spPr>
      </p:pic>
      <p:sp>
        <p:nvSpPr>
          <p:cNvPr id="5" name="文本框 4"/>
          <p:cNvSpPr txBox="1"/>
          <p:nvPr/>
        </p:nvSpPr>
        <p:spPr>
          <a:xfrm>
            <a:off x="5821680" y="814705"/>
            <a:ext cx="2945765" cy="337185"/>
          </a:xfrm>
          <a:prstGeom prst="rect">
            <a:avLst/>
          </a:prstGeom>
          <a:noFill/>
        </p:spPr>
        <p:txBody>
          <a:bodyPr wrap="square" rtlCol="0" anchor="t">
            <a:spAutoFit/>
          </a:bodyPr>
          <a:p>
            <a:r>
              <a:rPr lang="en-US" sz="1600" dirty="0">
                <a:latin typeface="Inter" panose="020B0502030000000004" pitchFamily="34" charset="0"/>
                <a:ea typeface="Inter" panose="020B0502030000000004" pitchFamily="34" charset="0"/>
                <a:cs typeface="Inter" panose="020B0502030000000004" pitchFamily="34" charset="0"/>
              </a:rPr>
              <a:t>The pipeline of our solution</a:t>
            </a:r>
            <a:endParaRPr lang="en-US" sz="1600" dirty="0">
              <a:latin typeface="Inter" panose="020B0502030000000004" pitchFamily="34" charset="0"/>
              <a:ea typeface="Inter" panose="020B0502030000000004" pitchFamily="34" charset="0"/>
              <a:cs typeface="Inter" panose="020B0502030000000004" pitchFamily="34" charset="0"/>
            </a:endParaRPr>
          </a:p>
        </p:txBody>
      </p:sp>
      <p:sp>
        <p:nvSpPr>
          <p:cNvPr id="6" name="文本框 5"/>
          <p:cNvSpPr txBox="1"/>
          <p:nvPr/>
        </p:nvSpPr>
        <p:spPr>
          <a:xfrm>
            <a:off x="762000" y="971550"/>
            <a:ext cx="5043170" cy="2432685"/>
          </a:xfrm>
          <a:prstGeom prst="rect">
            <a:avLst/>
          </a:prstGeom>
          <a:noFill/>
        </p:spPr>
        <p:txBody>
          <a:bodyPr wrap="square" rtlCol="0" anchor="t">
            <a:noAutofit/>
          </a:bodyPr>
          <a:p>
            <a:r>
              <a:rPr lang="en-US" sz="2000" b="1" dirty="0">
                <a:latin typeface="Inter" panose="020B0502030000000004" pitchFamily="34" charset="0"/>
                <a:ea typeface="Inter" panose="020B0502030000000004" pitchFamily="34" charset="0"/>
                <a:cs typeface="Inter" panose="020B0502030000000004" pitchFamily="34" charset="0"/>
                <a:sym typeface="+mn-ea"/>
              </a:rPr>
              <a:t>Removing duplicate text and data filtering</a:t>
            </a:r>
            <a:endParaRPr lang="en-US" sz="2000" b="1" dirty="0">
              <a:latin typeface="Inter" panose="020B0502030000000004" pitchFamily="34" charset="0"/>
              <a:ea typeface="Inter" panose="020B0502030000000004" pitchFamily="34" charset="0"/>
              <a:cs typeface="Inter" panose="020B0502030000000004" pitchFamily="34" charset="0"/>
              <a:sym typeface="+mn-ea"/>
            </a:endParaRPr>
          </a:p>
          <a:p>
            <a:r>
              <a:rPr lang="en-US" sz="2000" dirty="0">
                <a:latin typeface="Inter" panose="020B0502030000000004" pitchFamily="34" charset="0"/>
                <a:ea typeface="Inter" panose="020B0502030000000004" pitchFamily="34" charset="0"/>
                <a:cs typeface="Inter" panose="020B0502030000000004" pitchFamily="34" charset="0"/>
                <a:sym typeface="+mn-ea"/>
              </a:rPr>
              <a:t>This part is the same as the public work.</a:t>
            </a:r>
            <a:endParaRPr lang="en-US" sz="2000" dirty="0">
              <a:latin typeface="Inter" panose="020B0502030000000004" pitchFamily="34" charset="0"/>
              <a:ea typeface="Inter" panose="020B0502030000000004" pitchFamily="34" charset="0"/>
              <a:cs typeface="Inter" panose="020B0502030000000004" pitchFamily="34" charset="0"/>
            </a:endParaRPr>
          </a:p>
          <a:p>
            <a:endParaRPr lang="en-US" sz="2000" dirty="0">
              <a:latin typeface="Inter" panose="020B0502030000000004" pitchFamily="34" charset="0"/>
              <a:ea typeface="Inter" panose="020B0502030000000004" pitchFamily="34" charset="0"/>
              <a:cs typeface="Inter" panose="020B0502030000000004" pitchFamily="34" charset="0"/>
            </a:endParaRPr>
          </a:p>
          <a:p>
            <a:r>
              <a:rPr lang="en-US" sz="2000" b="1" dirty="0">
                <a:latin typeface="Inter" panose="020B0502030000000004" pitchFamily="34" charset="0"/>
                <a:ea typeface="Inter" panose="020B0502030000000004" pitchFamily="34" charset="0"/>
                <a:cs typeface="Inter" panose="020B0502030000000004" pitchFamily="34" charset="0"/>
                <a:sym typeface="+mn-ea"/>
              </a:rPr>
              <a:t>Tokenization using Byte-pair Encoding </a:t>
            </a:r>
            <a:endParaRPr lang="en-US" sz="2000" b="1" dirty="0">
              <a:latin typeface="Inter" panose="020B0502030000000004" pitchFamily="34" charset="0"/>
              <a:ea typeface="Inter" panose="020B0502030000000004" pitchFamily="34" charset="0"/>
              <a:cs typeface="Inter" panose="020B0502030000000004" pitchFamily="34" charset="0"/>
              <a:sym typeface="+mn-ea"/>
            </a:endParaRPr>
          </a:p>
          <a:p>
            <a:r>
              <a:rPr lang="en-US" sz="2000" dirty="0">
                <a:latin typeface="Inter" panose="020B0502030000000004" pitchFamily="34" charset="0"/>
                <a:ea typeface="Inter" panose="020B0502030000000004" pitchFamily="34" charset="0"/>
                <a:cs typeface="Inter" panose="020B0502030000000004" pitchFamily="34" charset="0"/>
                <a:sym typeface="+mn-ea"/>
              </a:rPr>
              <a:t>This part is the same as the public work.</a:t>
            </a:r>
            <a:endParaRPr lang="en-US" sz="2000" dirty="0">
              <a:latin typeface="Inter" panose="020B0502030000000004" pitchFamily="34" charset="0"/>
              <a:ea typeface="Inter" panose="020B0502030000000004" pitchFamily="34" charset="0"/>
              <a:cs typeface="Inter" panose="020B0502030000000004" pitchFamily="34" charset="0"/>
              <a:sym typeface="+mn-ea"/>
            </a:endParaRPr>
          </a:p>
        </p:txBody>
      </p:sp>
      <p:sp>
        <p:nvSpPr>
          <p:cNvPr id="7" name="文本框 6"/>
          <p:cNvSpPr txBox="1"/>
          <p:nvPr/>
        </p:nvSpPr>
        <p:spPr>
          <a:xfrm>
            <a:off x="762000" y="3867150"/>
            <a:ext cx="4984115" cy="460375"/>
          </a:xfrm>
          <a:prstGeom prst="rect">
            <a:avLst/>
          </a:prstGeom>
          <a:noFill/>
        </p:spPr>
        <p:txBody>
          <a:bodyPr wrap="square" rtlCol="0" anchor="t">
            <a:spAutoFit/>
          </a:bodyPr>
          <a:p>
            <a:r>
              <a:rPr lang="en-US" sz="1200" dirty="0">
                <a:latin typeface="Inter" panose="020B0502030000000004" pitchFamily="34" charset="0"/>
                <a:ea typeface="Inter" panose="020B0502030000000004" pitchFamily="34" charset="0"/>
                <a:cs typeface="Inter" panose="020B0502030000000004" pitchFamily="34" charset="0"/>
                <a:sym typeface="+mn-ea"/>
              </a:rPr>
              <a:t>public work: https://www.kaggle.com/code/batprem/llm-daigt-excluded-prompts?scriptVersionId=158926419</a:t>
            </a:r>
            <a:endParaRPr lang="en-US" sz="1200" dirty="0">
              <a:latin typeface="Inter" panose="020B0502030000000004" pitchFamily="34" charset="0"/>
              <a:ea typeface="Inter" panose="020B0502030000000004" pitchFamily="34" charset="0"/>
              <a:cs typeface="Inter" panose="020B05020300000000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1C92930-73F8-B348-8FEB-D0D1FCF46FBA}" type="slidenum">
              <a:rPr lang="en-US" smtClean="0"/>
            </a:fld>
            <a:endParaRPr lang="en-US" dirty="0"/>
          </a:p>
        </p:txBody>
      </p:sp>
      <p:sp>
        <p:nvSpPr>
          <p:cNvPr id="17" name="Rectangle 16"/>
          <p:cNvSpPr/>
          <p:nvPr/>
        </p:nvSpPr>
        <p:spPr>
          <a:xfrm>
            <a:off x="274983" y="183874"/>
            <a:ext cx="5135217" cy="706755"/>
          </a:xfrm>
          <a:prstGeom prst="rect">
            <a:avLst/>
          </a:prstGeom>
        </p:spPr>
        <p:txBody>
          <a:bodyPr wrap="square">
            <a:spAutoFit/>
          </a:bodyPr>
          <a:lstStyle/>
          <a:p>
            <a:r>
              <a:rPr lang="en-US" sz="2400" dirty="0">
                <a:latin typeface="Inter" panose="020B0502030000000004" pitchFamily="34" charset="0"/>
                <a:ea typeface="Inter" panose="020B0502030000000004" pitchFamily="34" charset="0"/>
                <a:cs typeface="Inter" panose="020B0502030000000004" pitchFamily="34" charset="0"/>
                <a:sym typeface="+mn-ea"/>
              </a:rPr>
              <a:t>Solution</a:t>
            </a:r>
            <a:endParaRPr lang="en-US" sz="1200" b="1" dirty="0">
              <a:latin typeface="Inter Semi" panose="020B0502030000000004" pitchFamily="34" charset="0"/>
              <a:ea typeface="Inter Semi" panose="020B0502030000000004" pitchFamily="34" charset="0"/>
              <a:cs typeface="Inter Semi" panose="020B0502030000000004" pitchFamily="34" charset="0"/>
            </a:endParaRPr>
          </a:p>
          <a:p>
            <a:endParaRPr lang="en-US" sz="1600" b="1" dirty="0">
              <a:latin typeface="Inter" panose="020B0502030000000004" pitchFamily="34" charset="0"/>
              <a:ea typeface="Inter" panose="020B0502030000000004" pitchFamily="34" charset="0"/>
              <a:cs typeface="Inter" panose="020B0502030000000004" pitchFamily="34" charset="0"/>
            </a:endParaRPr>
          </a:p>
        </p:txBody>
      </p:sp>
      <p:cxnSp>
        <p:nvCxnSpPr>
          <p:cNvPr id="18" name="Straight Connector 17"/>
          <p:cNvCxnSpPr/>
          <p:nvPr/>
        </p:nvCxnSpPr>
        <p:spPr>
          <a:xfrm>
            <a:off x="304800" y="590550"/>
            <a:ext cx="8597015" cy="0"/>
          </a:xfrm>
          <a:prstGeom prst="line">
            <a:avLst/>
          </a:prstGeom>
          <a:ln>
            <a:solidFill>
              <a:srgbClr val="FAE041"/>
            </a:solidFill>
          </a:ln>
          <a:effectLst/>
        </p:spPr>
        <p:style>
          <a:lnRef idx="2">
            <a:schemeClr val="accent1"/>
          </a:lnRef>
          <a:fillRef idx="0">
            <a:schemeClr val="accent1"/>
          </a:fillRef>
          <a:effectRef idx="1">
            <a:schemeClr val="accent1"/>
          </a:effectRef>
          <a:fontRef idx="minor">
            <a:schemeClr val="tx1"/>
          </a:fontRef>
        </p:style>
      </p:cxnSp>
      <p:sp>
        <p:nvSpPr>
          <p:cNvPr id="3" name="文本框 2"/>
          <p:cNvSpPr txBox="1"/>
          <p:nvPr/>
        </p:nvSpPr>
        <p:spPr>
          <a:xfrm>
            <a:off x="747395" y="971550"/>
            <a:ext cx="7703820" cy="3723005"/>
          </a:xfrm>
          <a:prstGeom prst="rect">
            <a:avLst/>
          </a:prstGeom>
          <a:noFill/>
        </p:spPr>
        <p:txBody>
          <a:bodyPr wrap="square" rtlCol="0" anchor="t">
            <a:spAutoFit/>
          </a:bodyPr>
          <a:p>
            <a:pPr algn="l">
              <a:buClrTx/>
              <a:buSzTx/>
              <a:buFontTx/>
            </a:pPr>
            <a:r>
              <a:rPr lang="en-US" sz="2000" b="1" dirty="0">
                <a:latin typeface="Inter" panose="020B0502030000000004" pitchFamily="34" charset="0"/>
                <a:ea typeface="Inter" panose="020B0502030000000004" pitchFamily="34" charset="0"/>
                <a:cs typeface="Inter" panose="020B0502030000000004" pitchFamily="34" charset="0"/>
              </a:rPr>
              <a:t>Generate TF-IDF vectors for model training</a:t>
            </a:r>
            <a:endParaRPr lang="en-US" sz="2000" b="1"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2000" dirty="0">
                <a:latin typeface="Inter" panose="020B0502030000000004" pitchFamily="34" charset="0"/>
                <a:ea typeface="Inter" panose="020B0502030000000004" pitchFamily="34" charset="0"/>
                <a:cs typeface="Inter" panose="020B0502030000000004" pitchFamily="34" charset="0"/>
              </a:rPr>
              <a:t>We adjusting parameters such as min_df, max_df, and max_features to effectively reduce the feature dimensionality and minimize the impact of noisy data.</a:t>
            </a:r>
            <a:endParaRPr lang="en-US" sz="2000" dirty="0">
              <a:latin typeface="Inter" panose="020B0502030000000004" pitchFamily="34" charset="0"/>
              <a:ea typeface="Inter" panose="020B0502030000000004" pitchFamily="34" charset="0"/>
              <a:cs typeface="Inter" panose="020B0502030000000004" pitchFamily="34" charset="0"/>
            </a:endParaRPr>
          </a:p>
          <a:p>
            <a:pPr algn="l">
              <a:buClrTx/>
              <a:buSzTx/>
              <a:buFontTx/>
            </a:pPr>
            <a:endParaRPr lang="en-US" sz="2000" dirty="0">
              <a:latin typeface="Inter" panose="020B0502030000000004" pitchFamily="34" charset="0"/>
              <a:ea typeface="Inter" panose="020B0502030000000004" pitchFamily="34" charset="0"/>
              <a:cs typeface="Inter" panose="020B0502030000000004" pitchFamily="34" charset="0"/>
            </a:endParaRPr>
          </a:p>
          <a:p>
            <a:pPr algn="l">
              <a:buClrTx/>
              <a:buSzTx/>
              <a:buFontTx/>
            </a:pPr>
            <a:endParaRPr lang="en-US" sz="1200"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1600" dirty="0">
                <a:latin typeface="Inter" panose="020B0502030000000004" pitchFamily="34" charset="0"/>
                <a:ea typeface="Inter" panose="020B0502030000000004" pitchFamily="34" charset="0"/>
                <a:cs typeface="Inter" panose="020B0502030000000004" pitchFamily="34" charset="0"/>
              </a:rPr>
              <a:t>In the later stages of the competition, the discussion forum shared techniques for tuning TF-IDF, including adjusting parameters such as min_df, max_df, and max_features. These techniques proved to be beneficial for feature selection in our approach.</a:t>
            </a:r>
            <a:endParaRPr lang="en-US" sz="1600" dirty="0">
              <a:latin typeface="Inter" panose="020B0502030000000004" pitchFamily="34" charset="0"/>
              <a:ea typeface="Inter" panose="020B0502030000000004" pitchFamily="34" charset="0"/>
              <a:cs typeface="Inter" panose="020B0502030000000004" pitchFamily="34" charset="0"/>
            </a:endParaRPr>
          </a:p>
          <a:p>
            <a:pPr algn="l">
              <a:buClrTx/>
              <a:buSzTx/>
              <a:buFontTx/>
            </a:pPr>
            <a:r>
              <a:rPr lang="en-US" sz="1200" dirty="0">
                <a:latin typeface="Inter" panose="020B0502030000000004" pitchFamily="34" charset="0"/>
                <a:ea typeface="Inter" panose="020B0502030000000004" pitchFamily="34" charset="0"/>
                <a:cs typeface="Inter" panose="020B0502030000000004" pitchFamily="34" charset="0"/>
              </a:rPr>
              <a:t>Discussion F</a:t>
            </a:r>
            <a:r>
              <a:rPr lang="en-US" sz="1200" dirty="0">
                <a:latin typeface="Inter" panose="020B0502030000000004" pitchFamily="34" charset="0"/>
                <a:ea typeface="Inter" panose="020B0502030000000004" pitchFamily="34" charset="0"/>
                <a:cs typeface="Inter" panose="020B0502030000000004" pitchFamily="34" charset="0"/>
                <a:sym typeface="+mn-ea"/>
              </a:rPr>
              <a:t>orum</a:t>
            </a:r>
            <a:r>
              <a:rPr lang="en-US" sz="1200" dirty="0">
                <a:latin typeface="Inter" panose="020B0502030000000004" pitchFamily="34" charset="0"/>
                <a:ea typeface="Inter" panose="020B0502030000000004" pitchFamily="34" charset="0"/>
                <a:cs typeface="Inter" panose="020B0502030000000004" pitchFamily="34" charset="0"/>
              </a:rPr>
              <a:t> Link: https://www.kaggle.com/competitions/llm-detect-ai-generated-text/discussion/468908</a:t>
            </a:r>
            <a:endParaRPr lang="en-US" sz="1200" dirty="0">
              <a:latin typeface="Inter" panose="020B0502030000000004" pitchFamily="34" charset="0"/>
              <a:ea typeface="Inter" panose="020B0502030000000004" pitchFamily="34" charset="0"/>
              <a:cs typeface="Inter" panose="020B0502030000000004" pitchFamily="34" charset="0"/>
            </a:endParaRPr>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ZmE1ODUxMjgyOGY4YWE2NmJiMzc0NzI0MTZkMjUyYjIifQ=="/>
</p:tagLst>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cmpd="sng">
          <a:solidFill>
            <a:schemeClr val="tx1"/>
          </a:solidFill>
        </a:ln>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2"/>
          </a:solidFill>
        </a:ln>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ggle (All Grey)">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Kaggle - Template</Template>
  <TotalTime>0</TotalTime>
  <Words>4108</Words>
  <Application>WPS 演示</Application>
  <PresentationFormat>On-screen Show (16:9)</PresentationFormat>
  <Paragraphs>148</Paragraphs>
  <Slides>17</Slides>
  <Notes>20</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17</vt:i4>
      </vt:variant>
    </vt:vector>
  </HeadingPairs>
  <TitlesOfParts>
    <vt:vector size="48" baseType="lpstr">
      <vt:lpstr>Arial</vt:lpstr>
      <vt:lpstr>宋体</vt:lpstr>
      <vt:lpstr>Wingdings</vt:lpstr>
      <vt:lpstr>Arial Narrow</vt:lpstr>
      <vt:lpstr>MS PGothic</vt:lpstr>
      <vt:lpstr>Verdana</vt:lpstr>
      <vt:lpstr>ヒラギノ角ゴ Pro W3</vt:lpstr>
      <vt:lpstr>Yu Gothic</vt:lpstr>
      <vt:lpstr>Inter</vt:lpstr>
      <vt:lpstr>MV Boli</vt:lpstr>
      <vt:lpstr>Open Sans</vt:lpstr>
      <vt:lpstr>Inter Semi</vt:lpstr>
      <vt:lpstr>微软雅黑</vt:lpstr>
      <vt:lpstr>Arial Unicode MS</vt:lpstr>
      <vt:lpstr>Calibri</vt:lpstr>
      <vt:lpstr>ESRI AMFM Electric</vt:lpstr>
      <vt:lpstr>Calibri Light</vt:lpstr>
      <vt:lpstr>华文行楷</vt:lpstr>
      <vt:lpstr>华文隶书</vt:lpstr>
      <vt:lpstr>华文楷体</vt:lpstr>
      <vt:lpstr>华文细黑</vt:lpstr>
      <vt:lpstr>华文琥珀</vt:lpstr>
      <vt:lpstr>微软雅黑 Light</vt:lpstr>
      <vt:lpstr>幼圆</vt:lpstr>
      <vt:lpstr>Malgun Gothic</vt:lpstr>
      <vt:lpstr>Malgun Gothic Semilight</vt:lpstr>
      <vt:lpstr>Microsoft JhengHei</vt:lpstr>
      <vt:lpstr>等线</vt:lpstr>
      <vt:lpstr>Kaggle</vt:lpstr>
      <vt:lpstr>Custom Design</vt:lpstr>
      <vt:lpstr>Kaggle (All Grey)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WPS_1697733743</cp:lastModifiedBy>
  <cp:revision>918</cp:revision>
  <dcterms:created xsi:type="dcterms:W3CDTF">2012-07-01T20:21:00Z</dcterms:created>
  <dcterms:modified xsi:type="dcterms:W3CDTF">2024-02-27T04:15:56Z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61BE391904DB4990AA99F0420A47A6BC_12</vt:lpwstr>
  </property>
  <property fmtid="{D5CDD505-2E9C-101B-9397-08002B2CF9AE}" pid="3" name="KSOProductBuildVer">
    <vt:lpwstr>2052-12.1.0.16250</vt:lpwstr>
  </property>
</Properties>
</file>