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5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500" r:id="rId2"/>
    <p:sldId id="501" r:id="rId3"/>
    <p:sldId id="621" r:id="rId4"/>
    <p:sldId id="634" r:id="rId5"/>
    <p:sldId id="632" r:id="rId6"/>
    <p:sldId id="635" r:id="rId7"/>
    <p:sldId id="636" r:id="rId8"/>
    <p:sldId id="640" r:id="rId9"/>
    <p:sldId id="629" r:id="rId10"/>
    <p:sldId id="622" r:id="rId11"/>
    <p:sldId id="623" r:id="rId12"/>
    <p:sldId id="625" r:id="rId13"/>
    <p:sldId id="624" r:id="rId14"/>
    <p:sldId id="626" r:id="rId15"/>
    <p:sldId id="628" r:id="rId16"/>
    <p:sldId id="630" r:id="rId17"/>
    <p:sldId id="631" r:id="rId18"/>
    <p:sldId id="637" r:id="rId19"/>
    <p:sldId id="638" r:id="rId20"/>
    <p:sldId id="639" r:id="rId21"/>
    <p:sldId id="641" r:id="rId22"/>
    <p:sldId id="642" r:id="rId23"/>
    <p:sldId id="643" r:id="rId24"/>
    <p:sldId id="644" r:id="rId25"/>
    <p:sldId id="645" r:id="rId26"/>
    <p:sldId id="646" r:id="rId27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ＭＳ Ｐゴシック" pitchFamily="-107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ＭＳ Ｐゴシック" pitchFamily="-107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ＭＳ Ｐゴシック" pitchFamily="-107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ＭＳ Ｐゴシック" pitchFamily="-107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ＭＳ Ｐゴシック" pitchFamily="-107" charset="-128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ＭＳ Ｐゴシック" pitchFamily="-107" charset="-128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ＭＳ Ｐゴシック" pitchFamily="-107" charset="-128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ＭＳ Ｐゴシック" pitchFamily="-107" charset="-128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ＭＳ Ｐゴシック" pitchFamily="-107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5B3"/>
    <a:srgbClr val="3365FB"/>
    <a:srgbClr val="7D69E4"/>
    <a:srgbClr val="00FF00"/>
    <a:srgbClr val="FFEF63"/>
    <a:srgbClr val="FDFDFD"/>
    <a:srgbClr val="E8EEFF"/>
    <a:srgbClr val="EFF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6741" autoAdjust="0"/>
  </p:normalViewPr>
  <p:slideViewPr>
    <p:cSldViewPr snapToGrid="0" showGuides="1">
      <p:cViewPr varScale="1">
        <p:scale>
          <a:sx n="113" d="100"/>
          <a:sy n="113" d="100"/>
        </p:scale>
        <p:origin x="96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1033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3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34105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40" y="4416427"/>
            <a:ext cx="5140325" cy="41830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3387" tIns="45874" rIns="93387" bIns="458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44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5513654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0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970937" y="0"/>
            <a:ext cx="3037840" cy="464820"/>
          </a:xfrm>
          <a:prstGeom prst="rect">
            <a:avLst/>
          </a:prstGeom>
        </p:spPr>
        <p:txBody>
          <a:bodyPr lIns="93177" tIns="46588" rIns="93177" bIns="46588"/>
          <a:lstStyle/>
          <a:p>
            <a:r>
              <a:rPr lang="en-US" smtClean="0"/>
              <a:t>2/17/12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3970937" y="8829967"/>
            <a:ext cx="3037840" cy="464820"/>
          </a:xfrm>
          <a:prstGeom prst="rect">
            <a:avLst/>
          </a:prstGeom>
        </p:spPr>
        <p:txBody>
          <a:bodyPr lIns="93177" tIns="46588" rIns="93177" bIns="46588"/>
          <a:lstStyle/>
          <a:p>
            <a:fld id="{64301522-5C3B-034B-9CB3-70BE658537C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05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6586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2164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4" name="Picture 3" descr="G12_00800 ICESat-2 view 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228" y="1130278"/>
            <a:ext cx="4778828" cy="1451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6667" y="223557"/>
            <a:ext cx="6419850" cy="771525"/>
          </a:xfrm>
        </p:spPr>
        <p:txBody>
          <a:bodyPr/>
          <a:lstStyle>
            <a:lvl1pPr>
              <a:defRPr lang="en-US" sz="2400" b="1" kern="1200" dirty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Clr>
                <a:schemeClr val="accent6">
                  <a:lumMod val="50000"/>
                </a:schemeClr>
              </a:buCl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lnSpc>
                <a:spcPct val="100000"/>
              </a:lnSpc>
              <a:buClr>
                <a:schemeClr val="accent6">
                  <a:lumMod val="50000"/>
                </a:schemeClr>
              </a:buCl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lnSpc>
                <a:spcPct val="100000"/>
              </a:lnSpc>
              <a:buClr>
                <a:schemeClr val="accent6">
                  <a:lumMod val="50000"/>
                </a:schemeClr>
              </a:buCl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lnSpc>
                <a:spcPct val="100000"/>
              </a:lnSpc>
              <a:buClr>
                <a:schemeClr val="accent6">
                  <a:lumMod val="50000"/>
                </a:schemeClr>
              </a:buCl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lnSpc>
                <a:spcPct val="100000"/>
              </a:lnSpc>
              <a:buClr>
                <a:schemeClr val="accent6">
                  <a:lumMod val="50000"/>
                </a:schemeClr>
              </a:buCl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38151" y="6562725"/>
            <a:ext cx="1142999" cy="27305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5/13/2015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71749" y="6562725"/>
            <a:ext cx="2838451" cy="2667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ICESAT-2 PPD ATBD REVIEW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948CA2-D0CF-4B33-AFC0-57163551E2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B348527-4584-4332-84AB-B00A26D4FCDD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B6ED4E9-6B38-4660-AE7D-BBBB5761F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134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0038" y="1228725"/>
            <a:ext cx="8543925" cy="5359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149" name="Rectangle 22"/>
          <p:cNvSpPr>
            <a:spLocks noGrp="1" noChangeArrowheads="1"/>
          </p:cNvSpPr>
          <p:nvPr>
            <p:ph type="title"/>
          </p:nvPr>
        </p:nvSpPr>
        <p:spPr bwMode="auto">
          <a:xfrm>
            <a:off x="1346667" y="250451"/>
            <a:ext cx="6419850" cy="771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48" name="Line 24"/>
          <p:cNvSpPr>
            <a:spLocks noChangeShapeType="1"/>
          </p:cNvSpPr>
          <p:nvPr/>
        </p:nvSpPr>
        <p:spPr bwMode="auto">
          <a:xfrm>
            <a:off x="142875" y="1020763"/>
            <a:ext cx="8834438" cy="0"/>
          </a:xfrm>
          <a:prstGeom prst="line">
            <a:avLst/>
          </a:prstGeom>
          <a:noFill/>
          <a:ln w="57150" cmpd="thickThin">
            <a:solidFill>
              <a:srgbClr val="6578D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049" name="Line 25"/>
          <p:cNvSpPr>
            <a:spLocks noChangeShapeType="1"/>
          </p:cNvSpPr>
          <p:nvPr/>
        </p:nvSpPr>
        <p:spPr bwMode="auto">
          <a:xfrm>
            <a:off x="0" y="6523038"/>
            <a:ext cx="9118600" cy="6350"/>
          </a:xfrm>
          <a:prstGeom prst="line">
            <a:avLst/>
          </a:prstGeom>
          <a:noFill/>
          <a:ln w="12700">
            <a:solidFill>
              <a:srgbClr val="6578D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8144435" y="6614366"/>
            <a:ext cx="914400" cy="2460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621353E0-E5CB-449A-B829-96D7597527C7}" type="slidenum">
              <a:rPr lang="en-US" sz="1000" b="1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>
              <a:latin typeface="+mn-lt"/>
              <a:cs typeface="+mn-cs"/>
            </a:endParaRPr>
          </a:p>
        </p:txBody>
      </p:sp>
      <p:pic>
        <p:nvPicPr>
          <p:cNvPr id="13" name="Picture 12" descr="New LOGO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21772" y="10886"/>
            <a:ext cx="881743" cy="10694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ransition spd="med">
    <p:wipe dir="d"/>
  </p:transition>
  <p:timing>
    <p:tnLst>
      <p:par>
        <p:cTn id="1" dur="indefinite" restart="never" nodeType="tmRoot"/>
      </p:par>
    </p:tnLst>
  </p:timing>
  <p:hf sldNum="0" hdr="0"/>
  <p:txStyles>
    <p:titleStyle>
      <a:lvl1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ea typeface="ＭＳ Ｐゴシック" pitchFamily="-106" charset="-128"/>
          <a:cs typeface="Arial" pitchFamily="34" charset="0"/>
        </a:defRPr>
      </a:lvl1pPr>
      <a:lvl2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000" b="1">
          <a:solidFill>
            <a:schemeClr val="hlink"/>
          </a:solidFill>
          <a:latin typeface="Book Antiqua" pitchFamily="18" charset="0"/>
          <a:ea typeface="ＭＳ Ｐゴシック" pitchFamily="-106" charset="-128"/>
          <a:cs typeface="ＭＳ Ｐゴシック" pitchFamily="-106" charset="-128"/>
        </a:defRPr>
      </a:lvl2pPr>
      <a:lvl3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000" b="1">
          <a:solidFill>
            <a:schemeClr val="hlink"/>
          </a:solidFill>
          <a:latin typeface="Book Antiqua" pitchFamily="18" charset="0"/>
          <a:ea typeface="ＭＳ Ｐゴシック" pitchFamily="-106" charset="-128"/>
          <a:cs typeface="ＭＳ Ｐゴシック" pitchFamily="-106" charset="-128"/>
        </a:defRPr>
      </a:lvl3pPr>
      <a:lvl4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000" b="1">
          <a:solidFill>
            <a:schemeClr val="hlink"/>
          </a:solidFill>
          <a:latin typeface="Book Antiqua" pitchFamily="18" charset="0"/>
          <a:ea typeface="ＭＳ Ｐゴシック" pitchFamily="-106" charset="-128"/>
          <a:cs typeface="ＭＳ Ｐゴシック" pitchFamily="-106" charset="-128"/>
        </a:defRPr>
      </a:lvl4pPr>
      <a:lvl5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000" b="1">
          <a:solidFill>
            <a:schemeClr val="hlink"/>
          </a:solidFill>
          <a:latin typeface="Book Antiqua" pitchFamily="18" charset="0"/>
          <a:ea typeface="ＭＳ Ｐゴシック" pitchFamily="-106" charset="-128"/>
          <a:cs typeface="ＭＳ Ｐゴシック" pitchFamily="-106" charset="-128"/>
        </a:defRPr>
      </a:lvl5pPr>
      <a:lvl6pPr marL="457200"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000" b="1">
          <a:solidFill>
            <a:schemeClr val="hlink"/>
          </a:solidFill>
          <a:latin typeface="Book Antiqua" pitchFamily="18" charset="0"/>
        </a:defRPr>
      </a:lvl6pPr>
      <a:lvl7pPr marL="914400"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000" b="1">
          <a:solidFill>
            <a:schemeClr val="hlink"/>
          </a:solidFill>
          <a:latin typeface="Book Antiqua" pitchFamily="18" charset="0"/>
        </a:defRPr>
      </a:lvl7pPr>
      <a:lvl8pPr marL="1371600"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000" b="1">
          <a:solidFill>
            <a:schemeClr val="hlink"/>
          </a:solidFill>
          <a:latin typeface="Book Antiqua" pitchFamily="18" charset="0"/>
        </a:defRPr>
      </a:lvl8pPr>
      <a:lvl9pPr marL="1828800"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000" b="1">
          <a:solidFill>
            <a:schemeClr val="hlink"/>
          </a:solidFill>
          <a:latin typeface="Book Antiqua" pitchFamily="18" charset="0"/>
        </a:defRPr>
      </a:lvl9pPr>
    </p:titleStyle>
    <p:bodyStyle>
      <a:lvl1pPr marL="228600" indent="-228600" algn="l" rtl="0" eaLnBrk="0" fontAlgn="base" hangingPunct="0">
        <a:lnSpc>
          <a:spcPct val="85000"/>
        </a:lnSpc>
        <a:spcBef>
          <a:spcPct val="25000"/>
        </a:spcBef>
        <a:spcAft>
          <a:spcPct val="0"/>
        </a:spcAft>
        <a:buClr>
          <a:schemeClr val="accent6">
            <a:lumMod val="50000"/>
          </a:schemeClr>
        </a:buClr>
        <a:buSzPct val="100000"/>
        <a:buChar char="•"/>
        <a:defRPr lang="en-US" sz="2000" dirty="0" smtClean="0">
          <a:solidFill>
            <a:schemeClr val="tx1"/>
          </a:solidFill>
          <a:latin typeface="Arial" pitchFamily="34" charset="0"/>
          <a:ea typeface="ＭＳ Ｐゴシック" pitchFamily="-106" charset="-128"/>
          <a:cs typeface="Arial" pitchFamily="34" charset="0"/>
        </a:defRPr>
      </a:lvl1pPr>
      <a:lvl2pPr marL="515938" indent="-231775" algn="l" rtl="0" eaLnBrk="0" fontAlgn="base" hangingPunct="0">
        <a:lnSpc>
          <a:spcPct val="85000"/>
        </a:lnSpc>
        <a:spcBef>
          <a:spcPct val="25000"/>
        </a:spcBef>
        <a:spcAft>
          <a:spcPct val="0"/>
        </a:spcAft>
        <a:buClr>
          <a:schemeClr val="accent6">
            <a:lumMod val="50000"/>
          </a:schemeClr>
        </a:buClr>
        <a:buSzPct val="100000"/>
        <a:buChar char="–"/>
        <a:defRPr lang="en-US" sz="2000" dirty="0" smtClean="0">
          <a:solidFill>
            <a:schemeClr val="tx1"/>
          </a:solidFill>
          <a:latin typeface="Arial" pitchFamily="34" charset="0"/>
          <a:ea typeface="ＭＳ Ｐゴシック" pitchFamily="-106" charset="-128"/>
          <a:cs typeface="Arial" pitchFamily="34" charset="0"/>
        </a:defRPr>
      </a:lvl2pPr>
      <a:lvl3pPr marL="863600" indent="-233363" algn="l" rtl="0" eaLnBrk="0" fontAlgn="base" hangingPunct="0">
        <a:lnSpc>
          <a:spcPct val="85000"/>
        </a:lnSpc>
        <a:spcBef>
          <a:spcPct val="25000"/>
        </a:spcBef>
        <a:spcAft>
          <a:spcPct val="0"/>
        </a:spcAft>
        <a:buClr>
          <a:schemeClr val="accent6">
            <a:lumMod val="50000"/>
          </a:schemeClr>
        </a:buClr>
        <a:buSzPct val="100000"/>
        <a:buChar char="•"/>
        <a:defRPr lang="en-US" sz="2000" dirty="0" smtClean="0">
          <a:solidFill>
            <a:schemeClr val="tx1"/>
          </a:solidFill>
          <a:latin typeface="Arial" pitchFamily="34" charset="0"/>
          <a:ea typeface="ＭＳ Ｐゴシック" pitchFamily="-106" charset="-128"/>
          <a:cs typeface="Arial" pitchFamily="34" charset="0"/>
        </a:defRPr>
      </a:lvl3pPr>
      <a:lvl4pPr marL="1203325" indent="-225425" algn="l" rtl="0" eaLnBrk="0" fontAlgn="base" hangingPunct="0">
        <a:lnSpc>
          <a:spcPct val="85000"/>
        </a:lnSpc>
        <a:spcBef>
          <a:spcPct val="25000"/>
        </a:spcBef>
        <a:spcAft>
          <a:spcPct val="0"/>
        </a:spcAft>
        <a:buClr>
          <a:schemeClr val="accent6">
            <a:lumMod val="50000"/>
          </a:schemeClr>
        </a:buClr>
        <a:buSzPct val="100000"/>
        <a:buChar char="–"/>
        <a:defRPr lang="en-US" sz="2000" dirty="0" smtClean="0">
          <a:solidFill>
            <a:schemeClr val="tx1"/>
          </a:solidFill>
          <a:latin typeface="Arial" pitchFamily="34" charset="0"/>
          <a:ea typeface="ＭＳ Ｐゴシック" pitchFamily="-106" charset="-128"/>
          <a:cs typeface="Arial" pitchFamily="34" charset="0"/>
        </a:defRPr>
      </a:lvl4pPr>
      <a:lvl5pPr marL="1541463" indent="-223838" algn="l" rtl="0" eaLnBrk="0" fontAlgn="base" hangingPunct="0">
        <a:lnSpc>
          <a:spcPct val="85000"/>
        </a:lnSpc>
        <a:spcBef>
          <a:spcPct val="25000"/>
        </a:spcBef>
        <a:spcAft>
          <a:spcPct val="0"/>
        </a:spcAft>
        <a:buClr>
          <a:schemeClr val="accent6">
            <a:lumMod val="50000"/>
          </a:schemeClr>
        </a:buClr>
        <a:buSzPct val="100000"/>
        <a:buChar char="•"/>
        <a:defRPr lang="en-US" sz="2000" dirty="0" smtClean="0">
          <a:solidFill>
            <a:schemeClr val="tx1"/>
          </a:solidFill>
          <a:latin typeface="Arial" pitchFamily="34" charset="0"/>
          <a:ea typeface="ＭＳ Ｐゴシック" pitchFamily="-106" charset="-128"/>
          <a:cs typeface="Arial" pitchFamily="34" charset="0"/>
        </a:defRPr>
      </a:lvl5pPr>
      <a:lvl6pPr marL="1998663" indent="-223838" algn="l" rtl="0" eaLnBrk="0" fontAlgn="base" hangingPunct="0">
        <a:lnSpc>
          <a:spcPct val="85000"/>
        </a:lnSpc>
        <a:spcBef>
          <a:spcPct val="25000"/>
        </a:spcBef>
        <a:spcAft>
          <a:spcPct val="0"/>
        </a:spcAft>
        <a:buClr>
          <a:schemeClr val="hlink"/>
        </a:buClr>
        <a:buSzPct val="100000"/>
        <a:buChar char="•"/>
        <a:defRPr sz="2000">
          <a:solidFill>
            <a:srgbClr val="0105B3"/>
          </a:solidFill>
          <a:latin typeface="+mn-lt"/>
        </a:defRPr>
      </a:lvl6pPr>
      <a:lvl7pPr marL="2455863" indent="-223838" algn="l" rtl="0" eaLnBrk="0" fontAlgn="base" hangingPunct="0">
        <a:lnSpc>
          <a:spcPct val="85000"/>
        </a:lnSpc>
        <a:spcBef>
          <a:spcPct val="25000"/>
        </a:spcBef>
        <a:spcAft>
          <a:spcPct val="0"/>
        </a:spcAft>
        <a:buClr>
          <a:schemeClr val="hlink"/>
        </a:buClr>
        <a:buSzPct val="100000"/>
        <a:buChar char="•"/>
        <a:defRPr sz="2000">
          <a:solidFill>
            <a:srgbClr val="0105B3"/>
          </a:solidFill>
          <a:latin typeface="+mn-lt"/>
        </a:defRPr>
      </a:lvl7pPr>
      <a:lvl8pPr marL="2913063" indent="-223838" algn="l" rtl="0" eaLnBrk="0" fontAlgn="base" hangingPunct="0">
        <a:lnSpc>
          <a:spcPct val="85000"/>
        </a:lnSpc>
        <a:spcBef>
          <a:spcPct val="25000"/>
        </a:spcBef>
        <a:spcAft>
          <a:spcPct val="0"/>
        </a:spcAft>
        <a:buClr>
          <a:schemeClr val="hlink"/>
        </a:buClr>
        <a:buSzPct val="100000"/>
        <a:buChar char="•"/>
        <a:defRPr sz="2000">
          <a:solidFill>
            <a:srgbClr val="0105B3"/>
          </a:solidFill>
          <a:latin typeface="+mn-lt"/>
        </a:defRPr>
      </a:lvl8pPr>
      <a:lvl9pPr marL="3370263" indent="-223838" algn="l" rtl="0" eaLnBrk="0" fontAlgn="base" hangingPunct="0">
        <a:lnSpc>
          <a:spcPct val="85000"/>
        </a:lnSpc>
        <a:spcBef>
          <a:spcPct val="25000"/>
        </a:spcBef>
        <a:spcAft>
          <a:spcPct val="0"/>
        </a:spcAft>
        <a:buClr>
          <a:schemeClr val="hlink"/>
        </a:buClr>
        <a:buSzPct val="100000"/>
        <a:buChar char="•"/>
        <a:defRPr sz="2000">
          <a:solidFill>
            <a:srgbClr val="0105B3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9857" y="2746457"/>
            <a:ext cx="7480299" cy="828675"/>
          </a:xfrm>
        </p:spPr>
        <p:txBody>
          <a:bodyPr/>
          <a:lstStyle/>
          <a:p>
            <a:r>
              <a:rPr lang="en-US" sz="2800" dirty="0" smtClean="0"/>
              <a:t>ICESat-2 Attitude Determination Code Study</a:t>
            </a:r>
            <a:endParaRPr lang="en-US" sz="280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492867" y="4211515"/>
            <a:ext cx="6400800" cy="1493960"/>
          </a:xfrm>
        </p:spPr>
        <p:txBody>
          <a:bodyPr/>
          <a:lstStyle/>
          <a:p>
            <a:r>
              <a:rPr lang="en-US" dirty="0" err="1" smtClean="0"/>
              <a:t>Dae</a:t>
            </a:r>
            <a:r>
              <a:rPr lang="en-US" dirty="0" smtClean="0"/>
              <a:t> Young Lee</a:t>
            </a:r>
          </a:p>
          <a:p>
            <a:endParaRPr lang="en-US" dirty="0" smtClean="0"/>
          </a:p>
          <a:p>
            <a:r>
              <a:rPr lang="en-US" dirty="0" smtClean="0"/>
              <a:t>  Center </a:t>
            </a:r>
            <a:r>
              <a:rPr lang="en-US" dirty="0"/>
              <a:t>for Space </a:t>
            </a:r>
            <a:r>
              <a:rPr lang="en-US" dirty="0" smtClean="0"/>
              <a:t>Research</a:t>
            </a:r>
          </a:p>
          <a:p>
            <a:r>
              <a:rPr lang="en-US" dirty="0" smtClean="0"/>
              <a:t>   University of Texas at Austin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88463" y="6019800"/>
            <a:ext cx="1869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Aug 18, 2016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42695160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star()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844062" y="3200401"/>
            <a:ext cx="716317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stars (structure)</a:t>
            </a:r>
          </a:p>
          <a:p>
            <a:pPr marL="1028700" lvl="1" indent="-571500">
              <a:buFont typeface="Wingdings" panose="05000000000000000000" pitchFamily="2" charset="2"/>
              <a:buChar char="ü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cat_num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: integer, catalog reduced number</a:t>
            </a:r>
          </a:p>
          <a:p>
            <a:pPr marL="1028700" lvl="1" indent="-571500">
              <a:buFont typeface="Wingdings" panose="05000000000000000000" pitchFamily="2" charset="2"/>
              <a:buChar char="ü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cat_mom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: integer, catalog original number</a:t>
            </a:r>
          </a:p>
          <a:p>
            <a:pPr marL="1028700" lvl="1" indent="-571500">
              <a:buFont typeface="Wingdings" panose="05000000000000000000" pitchFamily="2" charset="2"/>
              <a:buChar char="ü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: float, azimuth</a:t>
            </a:r>
          </a:p>
          <a:p>
            <a:pPr marL="1028700" lvl="1" indent="-571500">
              <a:buFont typeface="Wingdings" panose="05000000000000000000" pitchFamily="2" charset="2"/>
              <a:buChar char="ü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: float, elevation</a:t>
            </a:r>
          </a:p>
          <a:p>
            <a:pPr marL="1028700" lvl="1" indent="-5715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mag : float, brightness magnitude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4062" y="1434089"/>
            <a:ext cx="62034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Main data file : /lib/lrs_5p25.cat</a:t>
            </a:r>
          </a:p>
          <a:p>
            <a:pPr marL="1028700" lvl="1" indent="-5715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Format : %s %s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  <a:p>
            <a:pPr marL="1028700" lvl="1" indent="-5715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To compare with LRS measurement.</a:t>
            </a:r>
          </a:p>
          <a:p>
            <a:pPr marL="1028700" lvl="1" indent="-571500">
              <a:buFont typeface="Wingdings" panose="05000000000000000000" pitchFamily="2" charset="2"/>
              <a:buChar char="ü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816870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starcell</a:t>
            </a:r>
            <a:r>
              <a:rPr lang="en-US" sz="4000" dirty="0" smtClean="0"/>
              <a:t>()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272562" y="4114800"/>
            <a:ext cx="76771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scell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(structure) 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225 structures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indent="-571500">
              <a:buFont typeface="Wingdings" panose="05000000000000000000" pitchFamily="2" charset="2"/>
              <a:buChar char="ü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cell_id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integer, cell id</a:t>
            </a:r>
          </a:p>
          <a:p>
            <a:pPr marL="1028700" lvl="1" indent="-571500">
              <a:buFont typeface="Wingdings" panose="05000000000000000000" pitchFamily="2" charset="2"/>
              <a:buChar char="ü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num_stars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: integer, the number of stars in cell</a:t>
            </a:r>
          </a:p>
          <a:p>
            <a:pPr marL="1028700" lvl="1" indent="-571500">
              <a:buFont typeface="Wingdings" panose="05000000000000000000" pitchFamily="2" charset="2"/>
              <a:buChar char="ü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Star_num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num_stars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] : Integer, star ID (for the position, we need to look at star catalog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2562" y="1469257"/>
            <a:ext cx="51347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Main data file : /lib/scel525.dat</a:t>
            </a:r>
          </a:p>
          <a:p>
            <a:pPr marL="1028700" lvl="1" indent="-571500">
              <a:buFont typeface="Wingdings" panose="05000000000000000000" pitchFamily="2" charset="2"/>
              <a:buChar char="ü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Format : %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s(number of star) (%s, ….  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indent="-5715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Line is 225. This means 225 cell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9133" y="1292470"/>
            <a:ext cx="3435205" cy="308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6226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celladj</a:t>
            </a:r>
            <a:r>
              <a:rPr lang="en-US" sz="4000" dirty="0" smtClean="0"/>
              <a:t>()</a:t>
            </a:r>
            <a:endParaRPr 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844063" y="1434089"/>
            <a:ext cx="48093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Main data file : /lib/sadj.dat</a:t>
            </a:r>
          </a:p>
          <a:p>
            <a:pPr marL="1028700" lvl="1" indent="-571500">
              <a:buFont typeface="Wingdings" panose="05000000000000000000" pitchFamily="2" charset="2"/>
              <a:buChar char="ü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Format : %s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(number of cell) (%s, ….  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indent="-5715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Line is 225, each line means each cell and the id number on each line means the adjacent cell ID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0519" y="4545623"/>
            <a:ext cx="73000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adjcell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(structure) : 225 structures</a:t>
            </a:r>
          </a:p>
          <a:p>
            <a:pPr marL="1028700" lvl="1" indent="-571500">
              <a:buFont typeface="Wingdings" panose="05000000000000000000" pitchFamily="2" charset="2"/>
              <a:buChar char="ü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num_adj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integer, cell number</a:t>
            </a:r>
          </a:p>
          <a:p>
            <a:pPr marL="1028700" lvl="1" indent="-571500">
              <a:buFont typeface="Wingdings" panose="05000000000000000000" pitchFamily="2" charset="2"/>
              <a:buChar char="ü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cell_num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num_adj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] : Integer, Adjacent cell ID</a:t>
            </a:r>
          </a:p>
          <a:p>
            <a:pPr marL="1028700" lvl="1" indent="-5715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For example, first line has [1, 5, 6, 7, 8, 9 ]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9133" y="1292470"/>
            <a:ext cx="3435205" cy="308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654871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starcell2()</a:t>
            </a:r>
            <a:endParaRPr 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281354" y="1475569"/>
            <a:ext cx="703429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Main data file : /lib/x525_tab.dat</a:t>
            </a:r>
          </a:p>
          <a:p>
            <a:pPr marL="1028700" lvl="1" indent="-571500">
              <a:buFont typeface="Wingdings" panose="05000000000000000000" pitchFamily="2" charset="2"/>
              <a:buChar char="ü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Format : %s %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s(number of star) (%s, ….  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indent="-5715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Line is 34, each line is zone number.</a:t>
            </a:r>
          </a:p>
          <a:p>
            <a:pPr marL="1028700" lvl="1" indent="-5715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This is for the direct matching methods.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1015" y="3525716"/>
            <a:ext cx="478301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scell2(structure) : 34 structures</a:t>
            </a:r>
          </a:p>
          <a:p>
            <a:pPr marL="1028700" lvl="1" indent="-571500">
              <a:buFont typeface="Wingdings" panose="05000000000000000000" pitchFamily="2" charset="2"/>
              <a:buChar char="ü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cell_id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integer, zone id</a:t>
            </a:r>
          </a:p>
          <a:p>
            <a:pPr marL="1028700" lvl="1" indent="-571500">
              <a:buFont typeface="Wingdings" panose="05000000000000000000" pitchFamily="2" charset="2"/>
              <a:buChar char="ü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num_stars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: integer, the number of stars in zone</a:t>
            </a:r>
          </a:p>
          <a:p>
            <a:pPr marL="1028700" lvl="1" indent="-571500">
              <a:buFont typeface="Wingdings" panose="05000000000000000000" pitchFamily="2" charset="2"/>
              <a:buChar char="ü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Star_num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num_stars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] : Integer, star catalog number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3889" y="3429000"/>
            <a:ext cx="4620111" cy="300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057636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/>
              <a:t>read_gyro</a:t>
            </a:r>
            <a:r>
              <a:rPr lang="en-US" sz="3200" dirty="0" smtClean="0"/>
              <a:t>(</a:t>
            </a:r>
            <a:r>
              <a:rPr lang="en-US" sz="3200" dirty="0" err="1" smtClean="0"/>
              <a:t>t_gyro</a:t>
            </a:r>
            <a:r>
              <a:rPr lang="en-US" sz="3200" dirty="0" smtClean="0"/>
              <a:t>, u, b, w, gyro)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1180345" y="1360328"/>
            <a:ext cx="7904728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File format</a:t>
            </a:r>
          </a:p>
          <a:p>
            <a:pPr marL="1028700" lvl="1" indent="-5715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%s (time), %s, %s, %s (x, y, z)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</a:p>
          <a:p>
            <a:pPr marL="1028700" lvl="1" indent="-571500">
              <a:buFont typeface="Wingdings" panose="05000000000000000000" pitchFamily="2" charset="2"/>
              <a:buChar char="ü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t_gyro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:  double</a:t>
            </a:r>
          </a:p>
          <a:p>
            <a:pPr marL="1028700" lvl="1" indent="-5715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 : double, gyro data, file read (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atof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028700" lvl="1" indent="-5715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 : bias data (given by EKF?)</a:t>
            </a:r>
          </a:p>
          <a:p>
            <a:pPr marL="1028700" lvl="1" indent="-5715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 = u – b : double, estimated data (actual output)</a:t>
            </a:r>
          </a:p>
          <a:p>
            <a:pPr marL="1028700" lvl="1" indent="-5715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gyro : file descriptor.</a:t>
            </a:r>
          </a:p>
          <a:p>
            <a:pPr marL="1028700" lvl="1" indent="-571500">
              <a:buFont typeface="Wingdings" panose="05000000000000000000" pitchFamily="2" charset="2"/>
              <a:buChar char="ü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indent="-571500">
              <a:buFont typeface="Wingdings" panose="05000000000000000000" pitchFamily="2" charset="2"/>
              <a:buChar char="ü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953370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no_stars</a:t>
            </a:r>
            <a:r>
              <a:rPr lang="en-US" sz="4000" dirty="0" smtClean="0"/>
              <a:t>(t, </a:t>
            </a:r>
            <a:r>
              <a:rPr lang="en-US" sz="4000" dirty="0" err="1" smtClean="0"/>
              <a:t>t_gyro</a:t>
            </a:r>
            <a:r>
              <a:rPr lang="en-US" sz="4000" dirty="0" smtClean="0"/>
              <a:t>, q, w)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1180345" y="1360328"/>
            <a:ext cx="796884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Purpose</a:t>
            </a:r>
          </a:p>
          <a:p>
            <a:pPr marL="1028700" lvl="1" indent="-5715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Quaternion propagation based on the gyro data</a:t>
            </a:r>
          </a:p>
          <a:p>
            <a:pPr marL="1028700" lvl="1" indent="-571500">
              <a:buFont typeface="Wingdings" panose="05000000000000000000" pitchFamily="2" charset="2"/>
              <a:buChar char="ü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indent="-571500">
              <a:buFont typeface="Wingdings" panose="05000000000000000000" pitchFamily="2" charset="2"/>
              <a:buChar char="ü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indent="-571500">
              <a:buFont typeface="Wingdings" panose="05000000000000000000" pitchFamily="2" charset="2"/>
              <a:buChar char="ü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indent="-571500">
              <a:buFont typeface="Wingdings" panose="05000000000000000000" pitchFamily="2" charset="2"/>
              <a:buChar char="ü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indent="-571500">
              <a:buFont typeface="Wingdings" panose="05000000000000000000" pitchFamily="2" charset="2"/>
              <a:buChar char="ü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</a:p>
          <a:p>
            <a:pPr marL="1028700" lvl="1" indent="-5715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 : no use</a:t>
            </a:r>
          </a:p>
          <a:p>
            <a:pPr marL="1028700" lvl="1" indent="-571500">
              <a:buFont typeface="Wingdings" panose="05000000000000000000" pitchFamily="2" charset="2"/>
              <a:buChar char="ü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t_gyro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:  no use</a:t>
            </a:r>
          </a:p>
          <a:p>
            <a:pPr marL="1028700" lvl="1" indent="-5715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q : double, quaternion of previous step is updated</a:t>
            </a:r>
          </a:p>
          <a:p>
            <a:pPr marL="1028700" lvl="1" indent="-5715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 : double, angular velocity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754068" y="2587576"/>
                <a:ext cx="4601388" cy="14284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𝑑𝑞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068" y="2587576"/>
                <a:ext cx="4601388" cy="142840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3140550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6666" y="223557"/>
            <a:ext cx="7577525" cy="771525"/>
          </a:xfrm>
        </p:spPr>
        <p:txBody>
          <a:bodyPr/>
          <a:lstStyle/>
          <a:p>
            <a:r>
              <a:rPr lang="en-US" sz="4000" dirty="0" err="1" smtClean="0"/>
              <a:t>read_CCD</a:t>
            </a:r>
            <a:r>
              <a:rPr lang="en-US" sz="4000" dirty="0" smtClean="0"/>
              <a:t>(t, </a:t>
            </a:r>
            <a:r>
              <a:rPr lang="en-US" sz="4000" dirty="0" err="1" smtClean="0"/>
              <a:t>sttr</a:t>
            </a:r>
            <a:r>
              <a:rPr lang="en-US" sz="4000" dirty="0" smtClean="0"/>
              <a:t>, x, y, </a:t>
            </a:r>
            <a:r>
              <a:rPr lang="en-US" sz="4000" dirty="0" err="1" smtClean="0"/>
              <a:t>xmag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1180345" y="1360328"/>
            <a:ext cx="7752059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Purpose</a:t>
            </a:r>
          </a:p>
          <a:p>
            <a:pPr marL="1028700" lvl="1" indent="-5715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Star data read and filtering (-2.0 &lt; mag &lt;7.5)</a:t>
            </a:r>
          </a:p>
          <a:p>
            <a:pPr marL="1028700" lvl="1" indent="-5715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 data (phi, lambda) converted to 3 data (x, y, z)</a:t>
            </a:r>
          </a:p>
          <a:p>
            <a:pPr marL="1028700" lvl="1" indent="-571500">
              <a:buFont typeface="Wingdings" panose="05000000000000000000" pitchFamily="2" charset="2"/>
              <a:buChar char="ü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indent="-571500">
              <a:buFont typeface="Wingdings" panose="05000000000000000000" pitchFamily="2" charset="2"/>
              <a:buChar char="ü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indent="-571500">
              <a:buFont typeface="Wingdings" panose="05000000000000000000" pitchFamily="2" charset="2"/>
              <a:buChar char="ü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indent="-571500">
              <a:buFont typeface="Wingdings" panose="05000000000000000000" pitchFamily="2" charset="2"/>
              <a:buChar char="ü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</a:p>
          <a:p>
            <a:pPr marL="1028700" lvl="1" indent="-5715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 : time</a:t>
            </a:r>
          </a:p>
          <a:p>
            <a:pPr marL="1028700" lvl="1" indent="-571500">
              <a:buFont typeface="Wingdings" panose="05000000000000000000" pitchFamily="2" charset="2"/>
              <a:buChar char="ü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sttr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:  file descriptor</a:t>
            </a:r>
          </a:p>
          <a:p>
            <a:pPr marL="1028700" lvl="1" indent="-5715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x : horizontal factor</a:t>
            </a:r>
          </a:p>
          <a:p>
            <a:pPr marL="1028700" lvl="1" indent="-5715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y : vertical factor</a:t>
            </a:r>
          </a:p>
          <a:p>
            <a:pPr marL="1028700" lvl="1" indent="-571500">
              <a:buFont typeface="Wingdings" panose="05000000000000000000" pitchFamily="2" charset="2"/>
              <a:buChar char="ü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xmag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: brightness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96868" y="2549528"/>
                <a:ext cx="2176686" cy="14641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𝑡𝑎𝑛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 smtClean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𝑡𝑎𝑛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868" y="2549528"/>
                <a:ext cx="2176686" cy="146418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862146" y="2836369"/>
                <a:ext cx="3026661" cy="8905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146" y="2836369"/>
                <a:ext cx="3026661" cy="8905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3951130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6666" y="223557"/>
            <a:ext cx="7577525" cy="771525"/>
          </a:xfrm>
        </p:spPr>
        <p:txBody>
          <a:bodyPr/>
          <a:lstStyle/>
          <a:p>
            <a:r>
              <a:rPr lang="en-US" sz="4000" dirty="0" err="1" smtClean="0"/>
              <a:t>sort_CCD</a:t>
            </a:r>
            <a:r>
              <a:rPr lang="en-US" sz="4000" dirty="0" smtClean="0"/>
              <a:t>(</a:t>
            </a:r>
            <a:r>
              <a:rPr lang="en-US" sz="4000" dirty="0" err="1" smtClean="0"/>
              <a:t>nstar</a:t>
            </a:r>
            <a:r>
              <a:rPr lang="en-US" sz="4000" dirty="0" smtClean="0"/>
              <a:t>, x, y, </a:t>
            </a:r>
            <a:r>
              <a:rPr lang="en-US" sz="4000" dirty="0" err="1" smtClean="0"/>
              <a:t>xmag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1180345" y="1360328"/>
            <a:ext cx="7516801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Purpose</a:t>
            </a:r>
          </a:p>
          <a:p>
            <a:pPr marL="1028700" lvl="1" indent="-5715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Bubble sort based on the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xmag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(brightness)</a:t>
            </a:r>
          </a:p>
          <a:p>
            <a:pPr marL="1028700" lvl="1" indent="-5715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most bright star becomes first of the array</a:t>
            </a:r>
          </a:p>
          <a:p>
            <a:pPr marL="1028700" lvl="1" indent="-571500">
              <a:buFont typeface="Wingdings" panose="05000000000000000000" pitchFamily="2" charset="2"/>
              <a:buChar char="ü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indent="-571500">
              <a:buFont typeface="Wingdings" panose="05000000000000000000" pitchFamily="2" charset="2"/>
              <a:buChar char="ü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indent="-571500">
              <a:buFont typeface="Wingdings" panose="05000000000000000000" pitchFamily="2" charset="2"/>
              <a:buChar char="ü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</a:p>
          <a:p>
            <a:pPr marL="1028700" lvl="1" indent="-5715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Number of total star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(-2.0 &lt; mag &lt;7.5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028700" lvl="1" indent="-5715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x : horizontal measurement</a:t>
            </a:r>
          </a:p>
          <a:p>
            <a:pPr marL="1028700" lvl="1" indent="-5715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y : vertical measurement</a:t>
            </a:r>
          </a:p>
          <a:p>
            <a:pPr marL="1028700" lvl="1" indent="-571500">
              <a:buFont typeface="Wingdings" panose="05000000000000000000" pitchFamily="2" charset="2"/>
              <a:buChar char="ü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xmag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: vector magnitude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362196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6666" y="223557"/>
            <a:ext cx="7577525" cy="771525"/>
          </a:xfrm>
        </p:spPr>
        <p:txBody>
          <a:bodyPr/>
          <a:lstStyle/>
          <a:p>
            <a:r>
              <a:rPr lang="en-US" sz="4000" dirty="0" err="1" smtClean="0"/>
              <a:t>q_method</a:t>
            </a:r>
            <a:r>
              <a:rPr lang="en-US" sz="4000" dirty="0" smtClean="0"/>
              <a:t>(W, V, </a:t>
            </a:r>
            <a:r>
              <a:rPr lang="en-US" sz="4000" dirty="0" err="1" smtClean="0"/>
              <a:t>wgt</a:t>
            </a:r>
            <a:r>
              <a:rPr lang="en-US" sz="4000" dirty="0" smtClean="0"/>
              <a:t>, mag)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1180345" y="1202068"/>
            <a:ext cx="780539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Purpose</a:t>
            </a:r>
          </a:p>
          <a:p>
            <a:pPr marL="1028700" lvl="1" indent="-5715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Estimate the optimal quaternion based on the star vector measurement.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indent="-571500">
              <a:buFont typeface="Wingdings" panose="05000000000000000000" pitchFamily="2" charset="2"/>
              <a:buChar char="ü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indent="-571500">
              <a:buFont typeface="Wingdings" panose="05000000000000000000" pitchFamily="2" charset="2"/>
              <a:buChar char="ü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indent="-571500">
              <a:buFont typeface="Wingdings" panose="05000000000000000000" pitchFamily="2" charset="2"/>
              <a:buChar char="ü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</a:p>
          <a:p>
            <a:pPr marL="1028700" lvl="1" indent="-5715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 : measured star vector</a:t>
            </a:r>
          </a:p>
          <a:p>
            <a:pPr marL="1028700" lvl="1" indent="-5715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 : reference star vector</a:t>
            </a:r>
          </a:p>
          <a:p>
            <a:pPr marL="1028700" lvl="1" indent="-571500">
              <a:buFont typeface="Wingdings" panose="05000000000000000000" pitchFamily="2" charset="2"/>
              <a:buChar char="ü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wgt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: weighting of each vector (star magnitude is mixed in the routine)</a:t>
            </a:r>
          </a:p>
          <a:p>
            <a:pPr marL="1028700" lvl="1" indent="-5715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mag : measured star magnitude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536031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0932" y="1275121"/>
            <a:ext cx="4187467" cy="1969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33864" y="3000147"/>
            <a:ext cx="7590327" cy="36475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6666" y="223557"/>
            <a:ext cx="7577525" cy="771525"/>
          </a:xfrm>
        </p:spPr>
        <p:txBody>
          <a:bodyPr/>
          <a:lstStyle/>
          <a:p>
            <a:r>
              <a:rPr lang="en-US" sz="4000" dirty="0" err="1" smtClean="0"/>
              <a:t>q_method</a:t>
            </a:r>
            <a:r>
              <a:rPr lang="en-US" sz="4000" dirty="0" smtClean="0"/>
              <a:t>(W, V, </a:t>
            </a:r>
            <a:r>
              <a:rPr lang="en-US" sz="4000" dirty="0" err="1" smtClean="0"/>
              <a:t>wgt</a:t>
            </a:r>
            <a:r>
              <a:rPr lang="en-US" sz="4000" dirty="0" smtClean="0"/>
              <a:t>, mag)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14087759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 txBox="1">
            <a:spLocks/>
          </p:cNvSpPr>
          <p:nvPr/>
        </p:nvSpPr>
        <p:spPr bwMode="auto">
          <a:xfrm>
            <a:off x="315686" y="1219199"/>
            <a:ext cx="8534400" cy="72279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normAutofit/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100000"/>
              <a:buFontTx/>
              <a:buChar char="•"/>
              <a:tabLst/>
              <a:defRPr/>
            </a:pPr>
            <a:r>
              <a:rPr lang="en-US" sz="3200" kern="0" noProof="0" dirty="0" smtClean="0">
                <a:latin typeface="Arial" pitchFamily="34" charset="0"/>
                <a:ea typeface="ＭＳ Ｐゴシック" pitchFamily="-106" charset="-128"/>
                <a:cs typeface="Arial" pitchFamily="34" charset="0"/>
              </a:rPr>
              <a:t>Based on Perl script named “atti06.pl”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ＭＳ Ｐゴシック" pitchFamily="-106" charset="-128"/>
              <a:cs typeface="Arial" pitchFamily="34" charset="0"/>
            </a:endParaRPr>
          </a:p>
          <a:p>
            <a:pPr marL="863600" marR="0" lvl="2" indent="-233363" algn="l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100000"/>
              <a:buFontTx/>
              <a:buChar char="•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ＭＳ Ｐゴシック" pitchFamily="-106" charset="-128"/>
              <a:cs typeface="Arial" pitchFamily="34" charset="0"/>
            </a:endParaRPr>
          </a:p>
          <a:p>
            <a:pPr marL="515938" marR="0" lvl="1" indent="-231775" algn="l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100000"/>
              <a:buFontTx/>
              <a:buChar char="–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ＭＳ Ｐゴシック" pitchFamily="-106" charset="-128"/>
              <a:cs typeface="Arial" pitchFamily="34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782515" y="2189285"/>
            <a:ext cx="7746023" cy="3912577"/>
          </a:xfrm>
          <a:prstGeom prst="roundRect">
            <a:avLst>
              <a:gd name="adj" fmla="val 7903"/>
            </a:avLst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Overview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222" y="1242372"/>
            <a:ext cx="8543925" cy="5779401"/>
          </a:xfrm>
        </p:spPr>
        <p:txBody>
          <a:bodyPr>
            <a:normAutofit/>
          </a:bodyPr>
          <a:lstStyle/>
          <a:p>
            <a:pPr marL="457200" indent="-457200">
              <a:buNone/>
            </a:pPr>
            <a:endParaRPr lang="en-US" sz="2400" dirty="0" smtClean="0"/>
          </a:p>
          <a:p>
            <a:pPr marL="457200" indent="-457200">
              <a:buNone/>
            </a:pPr>
            <a:endParaRPr lang="en-US" sz="1800" dirty="0" smtClean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1102714" y="3272751"/>
            <a:ext cx="4717794" cy="509953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Compiling </a:t>
            </a:r>
            <a:r>
              <a:rPr lang="en-US" sz="24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“atti06.c”</a:t>
            </a: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1102714" y="4222320"/>
            <a:ext cx="4717794" cy="509953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Compiling </a:t>
            </a:r>
            <a:r>
              <a:rPr lang="en-US" sz="24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“</a:t>
            </a:r>
            <a:r>
              <a:rPr lang="en-US" sz="24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q</a:t>
            </a:r>
            <a:r>
              <a:rPr lang="en-US" sz="24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uat_true_six.c</a:t>
            </a:r>
            <a:r>
              <a:rPr lang="en-US" sz="24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”</a:t>
            </a: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1102714" y="5171889"/>
            <a:ext cx="4717794" cy="509953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Compiling </a:t>
            </a:r>
            <a:r>
              <a:rPr lang="en-US" sz="24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“</a:t>
            </a:r>
            <a:r>
              <a:rPr lang="en-US" sz="24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quat_true_quest.c</a:t>
            </a:r>
            <a:r>
              <a:rPr lang="en-US" sz="24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”</a:t>
            </a: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83115" y="2318109"/>
            <a:ext cx="26789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Data interface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Printing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ight Arrow 12"/>
          <p:cNvSpPr/>
          <p:nvPr/>
        </p:nvSpPr>
        <p:spPr bwMode="auto">
          <a:xfrm rot="2597855">
            <a:off x="5867332" y="4435181"/>
            <a:ext cx="580293" cy="388874"/>
          </a:xfrm>
          <a:prstGeom prst="rightArrow">
            <a:avLst/>
          </a:prstGeom>
          <a:solidFill>
            <a:srgbClr val="C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35710" y="4571107"/>
            <a:ext cx="20928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Estimation Data comparison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ight Arrow 14"/>
          <p:cNvSpPr/>
          <p:nvPr/>
        </p:nvSpPr>
        <p:spPr bwMode="auto">
          <a:xfrm rot="19312364">
            <a:off x="5880859" y="5053729"/>
            <a:ext cx="580293" cy="388874"/>
          </a:xfrm>
          <a:prstGeom prst="rightArrow">
            <a:avLst/>
          </a:prstGeom>
          <a:solidFill>
            <a:srgbClr val="C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35709" y="3206597"/>
            <a:ext cx="20928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Estimation Data generation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ight Arrow 17"/>
          <p:cNvSpPr/>
          <p:nvPr/>
        </p:nvSpPr>
        <p:spPr bwMode="auto">
          <a:xfrm>
            <a:off x="5921697" y="3359364"/>
            <a:ext cx="580293" cy="388874"/>
          </a:xfrm>
          <a:prstGeom prst="rightArrow">
            <a:avLst/>
          </a:prstGeom>
          <a:solidFill>
            <a:srgbClr val="C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6666" y="223557"/>
            <a:ext cx="7577525" cy="771525"/>
          </a:xfrm>
        </p:spPr>
        <p:txBody>
          <a:bodyPr/>
          <a:lstStyle/>
          <a:p>
            <a:r>
              <a:rPr lang="en-US" sz="4000" dirty="0" err="1" smtClean="0"/>
              <a:t>q_method</a:t>
            </a:r>
            <a:r>
              <a:rPr lang="en-US" sz="4000" dirty="0" smtClean="0"/>
              <a:t>(W, V, </a:t>
            </a:r>
            <a:r>
              <a:rPr lang="en-US" sz="4000" dirty="0" err="1" smtClean="0"/>
              <a:t>wgt</a:t>
            </a:r>
            <a:r>
              <a:rPr lang="en-US" sz="4000" dirty="0" smtClean="0"/>
              <a:t>, mag)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3" y="2497014"/>
            <a:ext cx="4243754" cy="31828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5817" y="2329960"/>
            <a:ext cx="4712677" cy="37806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46666" y="1529862"/>
            <a:ext cx="1723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67720" y="1529862"/>
            <a:ext cx="2878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MATLAB ver.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862464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Work Status</a:t>
            </a:r>
            <a:endParaRPr 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278997" y="1390127"/>
            <a:ext cx="81884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Star measurement distortion (caused by the star color)</a:t>
            </a:r>
          </a:p>
          <a:p>
            <a:pPr marL="1028700" lvl="1" indent="-5715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Now reviewing documents.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278997" y="3044339"/>
            <a:ext cx="1576180" cy="1479303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Estimation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EKF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439615" y="2945427"/>
            <a:ext cx="8194431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Rounded Rectangle 7"/>
          <p:cNvSpPr/>
          <p:nvPr/>
        </p:nvSpPr>
        <p:spPr bwMode="auto">
          <a:xfrm>
            <a:off x="3141790" y="3429002"/>
            <a:ext cx="1518138" cy="360484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6 states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4504598" y="3789486"/>
            <a:ext cx="1518138" cy="360484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15 states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5867406" y="4154367"/>
            <a:ext cx="1518138" cy="360484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21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states(?)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278997" y="4654058"/>
            <a:ext cx="1576180" cy="1206013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Star search and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calibration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2069125" y="4664316"/>
            <a:ext cx="2423747" cy="360484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Pattern match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2077919" y="5073159"/>
            <a:ext cx="2423747" cy="360484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Direct match</a:t>
            </a:r>
          </a:p>
        </p:txBody>
      </p:sp>
      <p:sp>
        <p:nvSpPr>
          <p:cNvPr id="15" name="Rounded Rectangle 14"/>
          <p:cNvSpPr/>
          <p:nvPr/>
        </p:nvSpPr>
        <p:spPr bwMode="auto">
          <a:xfrm>
            <a:off x="2077919" y="5499587"/>
            <a:ext cx="6459415" cy="360484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Star measurement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distortion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2069125" y="3044339"/>
            <a:ext cx="1518138" cy="36048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QUEST</a:t>
            </a:r>
          </a:p>
        </p:txBody>
      </p:sp>
      <p:sp>
        <p:nvSpPr>
          <p:cNvPr id="19" name="Rounded Rectangle 18"/>
          <p:cNvSpPr/>
          <p:nvPr/>
        </p:nvSpPr>
        <p:spPr bwMode="auto">
          <a:xfrm>
            <a:off x="278997" y="5990487"/>
            <a:ext cx="1576180" cy="46379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Simulator</a:t>
            </a:r>
          </a:p>
        </p:txBody>
      </p:sp>
      <p:sp>
        <p:nvSpPr>
          <p:cNvPr id="20" name="Rounded Rectangle 19"/>
          <p:cNvSpPr/>
          <p:nvPr/>
        </p:nvSpPr>
        <p:spPr bwMode="auto">
          <a:xfrm>
            <a:off x="3675186" y="6042140"/>
            <a:ext cx="2347550" cy="360484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Star catalog</a:t>
            </a:r>
          </a:p>
        </p:txBody>
      </p:sp>
      <p:sp>
        <p:nvSpPr>
          <p:cNvPr id="21" name="Rounded Rectangle 20"/>
          <p:cNvSpPr/>
          <p:nvPr/>
        </p:nvSpPr>
        <p:spPr bwMode="auto">
          <a:xfrm>
            <a:off x="2130674" y="6042140"/>
            <a:ext cx="1456589" cy="36048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Attitude Dynamics</a:t>
            </a:r>
          </a:p>
        </p:txBody>
      </p:sp>
      <p:cxnSp>
        <p:nvCxnSpPr>
          <p:cNvPr id="22" name="Straight Connector 21"/>
          <p:cNvCxnSpPr/>
          <p:nvPr/>
        </p:nvCxnSpPr>
        <p:spPr bwMode="auto">
          <a:xfrm>
            <a:off x="3640015" y="2373923"/>
            <a:ext cx="0" cy="408035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3141790" y="2432085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9/2</a:t>
            </a:r>
            <a:endParaRPr lang="en-US" sz="2000" dirty="0"/>
          </a:p>
        </p:txBody>
      </p:sp>
      <p:cxnSp>
        <p:nvCxnSpPr>
          <p:cNvPr id="25" name="Straight Connector 24"/>
          <p:cNvCxnSpPr/>
          <p:nvPr/>
        </p:nvCxnSpPr>
        <p:spPr bwMode="auto">
          <a:xfrm>
            <a:off x="4654066" y="2322270"/>
            <a:ext cx="0" cy="408035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4151694" y="2425483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9/9</a:t>
            </a:r>
            <a:endParaRPr lang="en-US" sz="2000" dirty="0"/>
          </a:p>
        </p:txBody>
      </p:sp>
      <p:cxnSp>
        <p:nvCxnSpPr>
          <p:cNvPr id="27" name="Straight Connector 26"/>
          <p:cNvCxnSpPr/>
          <p:nvPr/>
        </p:nvCxnSpPr>
        <p:spPr bwMode="auto">
          <a:xfrm>
            <a:off x="8613535" y="2322270"/>
            <a:ext cx="0" cy="408035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5961195" y="2122457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914654" y="2386434"/>
            <a:ext cx="7586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11/25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92217110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6402" y="2176193"/>
            <a:ext cx="5467350" cy="42005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6666" y="223557"/>
            <a:ext cx="7577525" cy="771525"/>
          </a:xfrm>
        </p:spPr>
        <p:txBody>
          <a:bodyPr/>
          <a:lstStyle/>
          <a:p>
            <a:r>
              <a:rPr lang="en-US" sz="4000" dirty="0" smtClean="0"/>
              <a:t>Extended </a:t>
            </a:r>
            <a:r>
              <a:rPr lang="en-US" sz="4000" dirty="0" err="1" smtClean="0"/>
              <a:t>Kalman</a:t>
            </a:r>
            <a:r>
              <a:rPr lang="en-US" sz="4000" dirty="0" smtClean="0"/>
              <a:t> Filter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1346666" y="1529862"/>
            <a:ext cx="1723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67720" y="1529862"/>
            <a:ext cx="2878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MATLAB ver.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18" y="2501410"/>
            <a:ext cx="4270127" cy="320259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714050" y="6097513"/>
            <a:ext cx="2112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Tune gain : 10,000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13083474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415" y="2297068"/>
            <a:ext cx="5334000" cy="4000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6666" y="223557"/>
            <a:ext cx="7577525" cy="771525"/>
          </a:xfrm>
        </p:spPr>
        <p:txBody>
          <a:bodyPr/>
          <a:lstStyle/>
          <a:p>
            <a:r>
              <a:rPr lang="en-US" sz="4000" dirty="0" smtClean="0"/>
              <a:t>Extended </a:t>
            </a:r>
            <a:r>
              <a:rPr lang="en-US" sz="4000" dirty="0" err="1" smtClean="0"/>
              <a:t>Kalman</a:t>
            </a:r>
            <a:r>
              <a:rPr lang="en-US" sz="4000" dirty="0" smtClean="0"/>
              <a:t> Filter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1346666" y="1529862"/>
            <a:ext cx="1723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67720" y="1529862"/>
            <a:ext cx="2878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MATLAB ver.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18" y="2501410"/>
            <a:ext cx="4270127" cy="320259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714050" y="6097513"/>
            <a:ext cx="1727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Tune gain : 0.5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75963416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3716" y="1128434"/>
            <a:ext cx="5458095" cy="40935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62881" y="1183797"/>
            <a:ext cx="26372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Ang. </a:t>
            </a:r>
            <a:r>
              <a:rPr lang="en-US" sz="2000" dirty="0" err="1"/>
              <a:t>Vel</a:t>
            </a:r>
            <a:r>
              <a:rPr lang="en-US" sz="2000" dirty="0"/>
              <a:t>: Earth Rate </a:t>
            </a:r>
          </a:p>
          <a:p>
            <a:r>
              <a:rPr lang="en-US" sz="2000" dirty="0"/>
              <a:t>Data length: 32 minutes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1558157" y="3838180"/>
            <a:ext cx="685800" cy="1359131"/>
          </a:xfrm>
          <a:prstGeom prst="straightConnector1">
            <a:avLst/>
          </a:prstGeom>
          <a:ln w="57150">
            <a:solidFill>
              <a:srgbClr val="002060"/>
            </a:solidFill>
            <a:prstDash val="sysDot"/>
            <a:headEnd type="none" w="med" len="med"/>
            <a:tailEnd type="arrow" w="med" len="me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65788" y="5417119"/>
            <a:ext cx="2781531" cy="5078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2700" dirty="0"/>
              <a:t>Direction of tracks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00652" y="3838180"/>
            <a:ext cx="39411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Angular distances between tracks were computed for all possible combinations to evaluate color correction (CC) formulae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000652" y="2038284"/>
            <a:ext cx="403783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paths of the star movement </a:t>
            </a:r>
          </a:p>
          <a:p>
            <a:r>
              <a:rPr lang="en-US" sz="2000" dirty="0"/>
              <a:t>in the plot look like parallel to each </a:t>
            </a:r>
          </a:p>
          <a:p>
            <a:r>
              <a:rPr lang="en-US" sz="2000" dirty="0"/>
              <a:t>other in the given scale, but they are </a:t>
            </a:r>
          </a:p>
          <a:p>
            <a:r>
              <a:rPr lang="en-US" sz="2000" dirty="0"/>
              <a:t>not parallel in tens of arc-seconds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Night Sky Test Data : 7 long tracks</a:t>
            </a:r>
          </a:p>
        </p:txBody>
      </p:sp>
    </p:spTree>
    <p:extLst>
      <p:ext uri="{BB962C8B-B14F-4D97-AF65-F5344CB8AC3E}">
        <p14:creationId xmlns:p14="http://schemas.microsoft.com/office/powerpoint/2010/main" val="16169912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Color Index Statistics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2" y="1415297"/>
            <a:ext cx="9040099" cy="445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7633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46667" y="250451"/>
            <a:ext cx="7428056" cy="771525"/>
          </a:xfrm>
        </p:spPr>
        <p:txBody>
          <a:bodyPr/>
          <a:lstStyle/>
          <a:p>
            <a:r>
              <a:rPr lang="en-US" sz="2800" dirty="0"/>
              <a:t>Convert LRS Star’s Pixel Value to Angle Value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29" y="1397184"/>
            <a:ext cx="8907278" cy="433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665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atti06.c</a:t>
            </a:r>
            <a:endParaRPr lang="en-US" sz="4000" dirty="0"/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>
            <a:off x="2571749" y="6562725"/>
            <a:ext cx="2838451" cy="2667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Times New Roman" pitchFamily="18" charset="0"/>
                <a:ea typeface="ＭＳ Ｐゴシック" pitchFamily="-107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Times New Roman" pitchFamily="18" charset="0"/>
                <a:ea typeface="ＭＳ Ｐゴシック" pitchFamily="-107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Times New Roman" pitchFamily="18" charset="0"/>
                <a:ea typeface="ＭＳ Ｐゴシック" pitchFamily="-107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Times New Roman" pitchFamily="18" charset="0"/>
                <a:ea typeface="ＭＳ Ｐゴシック" pitchFamily="-107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Times New Roman" pitchFamily="18" charset="0"/>
                <a:ea typeface="ＭＳ Ｐゴシック" pitchFamily="-107" charset="-128"/>
                <a:cs typeface="+mn-cs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Times New Roman" pitchFamily="18" charset="0"/>
                <a:ea typeface="ＭＳ Ｐゴシック" pitchFamily="-107" charset="-128"/>
                <a:cs typeface="+mn-cs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Times New Roman" pitchFamily="18" charset="0"/>
                <a:ea typeface="ＭＳ Ｐゴシック" pitchFamily="-107" charset="-128"/>
                <a:cs typeface="+mn-cs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Times New Roman" pitchFamily="18" charset="0"/>
                <a:ea typeface="ＭＳ Ｐゴシック" pitchFamily="-107" charset="-128"/>
                <a:cs typeface="+mn-cs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Times New Roman" pitchFamily="18" charset="0"/>
                <a:ea typeface="ＭＳ Ｐゴシック" pitchFamily="-107" charset="-128"/>
                <a:cs typeface="+mn-cs"/>
              </a:defRPr>
            </a:lvl9pPr>
          </a:lstStyle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ICESAT-2 PPD ATBD REVIEW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Date Placeholder 5"/>
          <p:cNvSpPr txBox="1">
            <a:spLocks/>
          </p:cNvSpPr>
          <p:nvPr/>
        </p:nvSpPr>
        <p:spPr>
          <a:xfrm>
            <a:off x="438151" y="6562725"/>
            <a:ext cx="1142999" cy="2730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Times New Roman" pitchFamily="18" charset="0"/>
                <a:ea typeface="ＭＳ Ｐゴシック" pitchFamily="-107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Times New Roman" pitchFamily="18" charset="0"/>
                <a:ea typeface="ＭＳ Ｐゴシック" pitchFamily="-107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Times New Roman" pitchFamily="18" charset="0"/>
                <a:ea typeface="ＭＳ Ｐゴシック" pitchFamily="-107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Times New Roman" pitchFamily="18" charset="0"/>
                <a:ea typeface="ＭＳ Ｐゴシック" pitchFamily="-107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Times New Roman" pitchFamily="18" charset="0"/>
                <a:ea typeface="ＭＳ Ｐゴシック" pitchFamily="-107" charset="-128"/>
                <a:cs typeface="+mn-cs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Times New Roman" pitchFamily="18" charset="0"/>
                <a:ea typeface="ＭＳ Ｐゴシック" pitchFamily="-107" charset="-128"/>
                <a:cs typeface="+mn-cs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Times New Roman" pitchFamily="18" charset="0"/>
                <a:ea typeface="ＭＳ Ｐゴシック" pitchFamily="-107" charset="-128"/>
                <a:cs typeface="+mn-cs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Times New Roman" pitchFamily="18" charset="0"/>
                <a:ea typeface="ＭＳ Ｐゴシック" pitchFamily="-107" charset="-128"/>
                <a:cs typeface="+mn-cs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Times New Roman" pitchFamily="18" charset="0"/>
                <a:ea typeface="ＭＳ Ｐゴシック" pitchFamily="-107" charset="-128"/>
                <a:cs typeface="+mn-cs"/>
              </a:defRPr>
            </a:lvl9pPr>
          </a:lstStyle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5/13/2015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983666" y="1207341"/>
            <a:ext cx="1578940" cy="509953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Gyro data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2689722" y="1207340"/>
            <a:ext cx="1578940" cy="509953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Star data</a:t>
            </a:r>
          </a:p>
        </p:txBody>
      </p:sp>
      <p:sp>
        <p:nvSpPr>
          <p:cNvPr id="19" name="Rounded Rectangle 18"/>
          <p:cNvSpPr/>
          <p:nvPr/>
        </p:nvSpPr>
        <p:spPr bwMode="auto">
          <a:xfrm>
            <a:off x="4395778" y="1221213"/>
            <a:ext cx="1578940" cy="509953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q initial</a:t>
            </a: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1009650" y="2141474"/>
            <a:ext cx="1578940" cy="509953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star()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213964" y="1219075"/>
            <a:ext cx="31051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Measurement data read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2698516" y="2146416"/>
            <a:ext cx="1578940" cy="509953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celladj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4439413" y="2141473"/>
            <a:ext cx="1578940" cy="509953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starcell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26" name="Straight Connector 25"/>
          <p:cNvCxnSpPr/>
          <p:nvPr/>
        </p:nvCxnSpPr>
        <p:spPr bwMode="auto">
          <a:xfrm>
            <a:off x="914400" y="2822331"/>
            <a:ext cx="5468815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Down Arrow 26"/>
          <p:cNvSpPr/>
          <p:nvPr/>
        </p:nvSpPr>
        <p:spPr bwMode="auto">
          <a:xfrm>
            <a:off x="438151" y="1696915"/>
            <a:ext cx="247649" cy="4440116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Rounded Rectangle 27"/>
          <p:cNvSpPr/>
          <p:nvPr/>
        </p:nvSpPr>
        <p:spPr bwMode="auto">
          <a:xfrm>
            <a:off x="1009650" y="2919047"/>
            <a:ext cx="1578940" cy="509953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read_gyro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9" name="Rounded Rectangle 28"/>
          <p:cNvSpPr/>
          <p:nvPr/>
        </p:nvSpPr>
        <p:spPr bwMode="auto">
          <a:xfrm>
            <a:off x="2712984" y="2926920"/>
            <a:ext cx="1578940" cy="509953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read_CCD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30" name="Straight Connector 29"/>
          <p:cNvCxnSpPr/>
          <p:nvPr/>
        </p:nvCxnSpPr>
        <p:spPr bwMode="auto">
          <a:xfrm>
            <a:off x="914400" y="3642946"/>
            <a:ext cx="5468815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Rounded Rectangle 30"/>
          <p:cNvSpPr/>
          <p:nvPr/>
        </p:nvSpPr>
        <p:spPr bwMode="auto">
          <a:xfrm>
            <a:off x="1751144" y="3792877"/>
            <a:ext cx="2540780" cy="456738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starID_pm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(…)</a:t>
            </a:r>
          </a:p>
        </p:txBody>
      </p:sp>
      <p:sp>
        <p:nvSpPr>
          <p:cNvPr id="32" name="Rounded Rectangle 31"/>
          <p:cNvSpPr/>
          <p:nvPr/>
        </p:nvSpPr>
        <p:spPr bwMode="auto">
          <a:xfrm>
            <a:off x="1736676" y="4354936"/>
            <a:ext cx="2540780" cy="456738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starID_dm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(…)</a:t>
            </a:r>
          </a:p>
        </p:txBody>
      </p:sp>
      <p:sp>
        <p:nvSpPr>
          <p:cNvPr id="33" name="Rounded Rectangle 32"/>
          <p:cNvSpPr/>
          <p:nvPr/>
        </p:nvSpPr>
        <p:spPr bwMode="auto">
          <a:xfrm>
            <a:off x="1732278" y="4907073"/>
            <a:ext cx="2540780" cy="456738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q_method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(…)</a:t>
            </a:r>
          </a:p>
        </p:txBody>
      </p:sp>
      <p:sp>
        <p:nvSpPr>
          <p:cNvPr id="34" name="Rounded Rectangle 33"/>
          <p:cNvSpPr/>
          <p:nvPr/>
        </p:nvSpPr>
        <p:spPr bwMode="auto">
          <a:xfrm>
            <a:off x="1751144" y="5403920"/>
            <a:ext cx="2540780" cy="456738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curvf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(…)</a:t>
            </a:r>
          </a:p>
        </p:txBody>
      </p:sp>
      <p:sp>
        <p:nvSpPr>
          <p:cNvPr id="35" name="Rounded Rectangle 34"/>
          <p:cNvSpPr/>
          <p:nvPr/>
        </p:nvSpPr>
        <p:spPr bwMode="auto">
          <a:xfrm>
            <a:off x="1732278" y="5956057"/>
            <a:ext cx="2540780" cy="456738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no_star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(…)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439413" y="3769892"/>
            <a:ext cx="3499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Star catalog search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Curved Connector 37"/>
          <p:cNvCxnSpPr>
            <a:stCxn id="31" idx="1"/>
            <a:endCxn id="35" idx="1"/>
          </p:cNvCxnSpPr>
          <p:nvPr/>
        </p:nvCxnSpPr>
        <p:spPr bwMode="auto">
          <a:xfrm rot="10800000" flipV="1">
            <a:off x="1732278" y="4021246"/>
            <a:ext cx="18866" cy="2163180"/>
          </a:xfrm>
          <a:prstGeom prst="curvedConnector3">
            <a:avLst>
              <a:gd name="adj1" fmla="val 210397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40" name="TextBox 39"/>
          <p:cNvSpPr txBox="1"/>
          <p:nvPr/>
        </p:nvSpPr>
        <p:spPr>
          <a:xfrm rot="16200000">
            <a:off x="671642" y="4799408"/>
            <a:ext cx="888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439413" y="4384704"/>
            <a:ext cx="3414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Star catalog search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439412" y="4942255"/>
            <a:ext cx="3775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Quaternion estimation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58278" y="5454914"/>
            <a:ext cx="3310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EKF vector update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487165" y="5980859"/>
            <a:ext cx="3757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EKF gyro propagation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Straight Connector 36"/>
          <p:cNvCxnSpPr/>
          <p:nvPr/>
        </p:nvCxnSpPr>
        <p:spPr bwMode="auto">
          <a:xfrm>
            <a:off x="885002" y="1946031"/>
            <a:ext cx="5468815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6213964" y="2163889"/>
            <a:ext cx="31051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Star catalog data read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13964" y="3028142"/>
            <a:ext cx="31051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Process measurement data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587569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6666" y="223557"/>
            <a:ext cx="7577525" cy="771525"/>
          </a:xfrm>
        </p:spPr>
        <p:txBody>
          <a:bodyPr/>
          <a:lstStyle/>
          <a:p>
            <a:r>
              <a:rPr lang="en-US" sz="4000" dirty="0" smtClean="0"/>
              <a:t>Extended </a:t>
            </a:r>
            <a:r>
              <a:rPr lang="en-US" sz="4000" dirty="0" err="1" smtClean="0"/>
              <a:t>Kalman</a:t>
            </a:r>
            <a:r>
              <a:rPr lang="en-US" sz="4000" dirty="0" smtClean="0"/>
              <a:t> Filter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55" y="1117600"/>
            <a:ext cx="4676545" cy="5207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51400" y="5862343"/>
            <a:ext cx="4292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/>
              <a:t>Crassidis</a:t>
            </a:r>
            <a:r>
              <a:rPr lang="en-US" sz="1600" dirty="0"/>
              <a:t>, John L., and John L. </a:t>
            </a:r>
            <a:r>
              <a:rPr lang="en-US" sz="1600" dirty="0" err="1"/>
              <a:t>Junkins</a:t>
            </a:r>
            <a:r>
              <a:rPr lang="en-US" sz="1600" dirty="0"/>
              <a:t>. Optimal estimation of dynamic systems. CRC press, 2011.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4875" y="4888382"/>
            <a:ext cx="1421925" cy="6130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184032" y="1283315"/>
                <a:ext cx="534762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032" y="1283315"/>
                <a:ext cx="534762" cy="289182"/>
              </a:xfrm>
              <a:prstGeom prst="rect">
                <a:avLst/>
              </a:prstGeom>
              <a:blipFill rotWithShape="0">
                <a:blip r:embed="rId4"/>
                <a:stretch>
                  <a:fillRect l="-5682" r="-1136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5693394" y="1243240"/>
            <a:ext cx="3422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: reference vector from star catalog</a:t>
            </a:r>
            <a:endParaRPr lang="en-US" sz="1800" dirty="0"/>
          </a:p>
        </p:txBody>
      </p:sp>
      <p:sp>
        <p:nvSpPr>
          <p:cNvPr id="10" name="Oval 9"/>
          <p:cNvSpPr/>
          <p:nvPr/>
        </p:nvSpPr>
        <p:spPr bwMode="auto">
          <a:xfrm>
            <a:off x="3035300" y="1930400"/>
            <a:ext cx="254000" cy="749300"/>
          </a:xfrm>
          <a:prstGeom prst="ellipse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870200" y="2959100"/>
            <a:ext cx="279400" cy="347537"/>
          </a:xfrm>
          <a:prstGeom prst="ellipse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57500" y="5021137"/>
            <a:ext cx="279400" cy="347537"/>
          </a:xfrm>
          <a:prstGeom prst="ellipse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65117" y="4836471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Gyro model :</a:t>
            </a:r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302590" y="1860730"/>
                <a:ext cx="2976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590" y="1860730"/>
                <a:ext cx="297646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8367" t="-6522" r="-42857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5693394" y="1814563"/>
            <a:ext cx="3159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: measurement vector from LRS</a:t>
            </a:r>
            <a:endParaRPr lang="en-US" sz="1800" dirty="0"/>
          </a:p>
        </p:txBody>
      </p:sp>
      <p:cxnSp>
        <p:nvCxnSpPr>
          <p:cNvPr id="17" name="Straight Arrow Connector 16"/>
          <p:cNvCxnSpPr>
            <a:stCxn id="8" idx="1"/>
          </p:cNvCxnSpPr>
          <p:nvPr/>
        </p:nvCxnSpPr>
        <p:spPr bwMode="auto">
          <a:xfrm flipH="1">
            <a:off x="3289300" y="1427906"/>
            <a:ext cx="1894732" cy="87714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>
            <a:stCxn id="14" idx="1"/>
          </p:cNvCxnSpPr>
          <p:nvPr/>
        </p:nvCxnSpPr>
        <p:spPr bwMode="auto">
          <a:xfrm flipH="1">
            <a:off x="3170742" y="1999230"/>
            <a:ext cx="2131848" cy="111476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314826" y="4182350"/>
                <a:ext cx="3415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826" y="4182350"/>
                <a:ext cx="341504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8929" t="-6522" r="-35714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5718794" y="4190780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: Gyro measurement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98037643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atti06.c</a:t>
            </a:r>
            <a:endParaRPr lang="en-US" sz="4000" dirty="0"/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>
            <a:off x="2571749" y="6562725"/>
            <a:ext cx="2838451" cy="2667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Times New Roman" pitchFamily="18" charset="0"/>
                <a:ea typeface="ＭＳ Ｐゴシック" pitchFamily="-107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Times New Roman" pitchFamily="18" charset="0"/>
                <a:ea typeface="ＭＳ Ｐゴシック" pitchFamily="-107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Times New Roman" pitchFamily="18" charset="0"/>
                <a:ea typeface="ＭＳ Ｐゴシック" pitchFamily="-107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Times New Roman" pitchFamily="18" charset="0"/>
                <a:ea typeface="ＭＳ Ｐゴシック" pitchFamily="-107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Times New Roman" pitchFamily="18" charset="0"/>
                <a:ea typeface="ＭＳ Ｐゴシック" pitchFamily="-107" charset="-128"/>
                <a:cs typeface="+mn-cs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Times New Roman" pitchFamily="18" charset="0"/>
                <a:ea typeface="ＭＳ Ｐゴシック" pitchFamily="-107" charset="-128"/>
                <a:cs typeface="+mn-cs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Times New Roman" pitchFamily="18" charset="0"/>
                <a:ea typeface="ＭＳ Ｐゴシック" pitchFamily="-107" charset="-128"/>
                <a:cs typeface="+mn-cs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Times New Roman" pitchFamily="18" charset="0"/>
                <a:ea typeface="ＭＳ Ｐゴシック" pitchFamily="-107" charset="-128"/>
                <a:cs typeface="+mn-cs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Times New Roman" pitchFamily="18" charset="0"/>
                <a:ea typeface="ＭＳ Ｐゴシック" pitchFamily="-107" charset="-128"/>
                <a:cs typeface="+mn-cs"/>
              </a:defRPr>
            </a:lvl9pPr>
          </a:lstStyle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ICESAT-2 PPD ATBD REVIEW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Date Placeholder 5"/>
          <p:cNvSpPr txBox="1">
            <a:spLocks/>
          </p:cNvSpPr>
          <p:nvPr/>
        </p:nvSpPr>
        <p:spPr>
          <a:xfrm>
            <a:off x="438151" y="6562725"/>
            <a:ext cx="1142999" cy="2730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Times New Roman" pitchFamily="18" charset="0"/>
                <a:ea typeface="ＭＳ Ｐゴシック" pitchFamily="-107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Times New Roman" pitchFamily="18" charset="0"/>
                <a:ea typeface="ＭＳ Ｐゴシック" pitchFamily="-107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Times New Roman" pitchFamily="18" charset="0"/>
                <a:ea typeface="ＭＳ Ｐゴシック" pitchFamily="-107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Times New Roman" pitchFamily="18" charset="0"/>
                <a:ea typeface="ＭＳ Ｐゴシック" pitchFamily="-107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Times New Roman" pitchFamily="18" charset="0"/>
                <a:ea typeface="ＭＳ Ｐゴシック" pitchFamily="-107" charset="-128"/>
                <a:cs typeface="+mn-cs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Times New Roman" pitchFamily="18" charset="0"/>
                <a:ea typeface="ＭＳ Ｐゴシック" pitchFamily="-107" charset="-128"/>
                <a:cs typeface="+mn-cs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Times New Roman" pitchFamily="18" charset="0"/>
                <a:ea typeface="ＭＳ Ｐゴシック" pitchFamily="-107" charset="-128"/>
                <a:cs typeface="+mn-cs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Times New Roman" pitchFamily="18" charset="0"/>
                <a:ea typeface="ＭＳ Ｐゴシック" pitchFamily="-107" charset="-128"/>
                <a:cs typeface="+mn-cs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Times New Roman" pitchFamily="18" charset="0"/>
                <a:ea typeface="ＭＳ Ｐゴシック" pitchFamily="-107" charset="-128"/>
                <a:cs typeface="+mn-cs"/>
              </a:defRPr>
            </a:lvl9pPr>
          </a:lstStyle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5/13/2015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685636" y="1996159"/>
            <a:ext cx="1578940" cy="509953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FOV</a:t>
            </a:r>
            <a:r>
              <a:rPr kumimoji="0" lang="en-US" sz="16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star data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2864263" y="1268046"/>
            <a:ext cx="1578940" cy="509953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q initial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1019122" y="2783533"/>
            <a:ext cx="2540780" cy="456738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starID_pm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(…)</a:t>
            </a:r>
          </a:p>
        </p:txBody>
      </p:sp>
      <p:sp>
        <p:nvSpPr>
          <p:cNvPr id="32" name="Rounded Rectangle 31"/>
          <p:cNvSpPr/>
          <p:nvPr/>
        </p:nvSpPr>
        <p:spPr bwMode="auto">
          <a:xfrm>
            <a:off x="3763721" y="2788145"/>
            <a:ext cx="2540780" cy="456738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starID_dm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(…)</a:t>
            </a:r>
          </a:p>
        </p:txBody>
      </p:sp>
      <p:sp>
        <p:nvSpPr>
          <p:cNvPr id="33" name="Rounded Rectangle 32"/>
          <p:cNvSpPr/>
          <p:nvPr/>
        </p:nvSpPr>
        <p:spPr bwMode="auto">
          <a:xfrm>
            <a:off x="1032222" y="4212833"/>
            <a:ext cx="2540780" cy="456738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q_method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(…), QUEST</a:t>
            </a:r>
          </a:p>
        </p:txBody>
      </p:sp>
      <p:sp>
        <p:nvSpPr>
          <p:cNvPr id="34" name="Rounded Rectangle 33"/>
          <p:cNvSpPr/>
          <p:nvPr/>
        </p:nvSpPr>
        <p:spPr bwMode="auto">
          <a:xfrm>
            <a:off x="3763721" y="4234618"/>
            <a:ext cx="2540780" cy="456738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curvf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(…), EKF</a:t>
            </a:r>
          </a:p>
        </p:txBody>
      </p:sp>
      <p:sp>
        <p:nvSpPr>
          <p:cNvPr id="35" name="Rounded Rectangle 34"/>
          <p:cNvSpPr/>
          <p:nvPr/>
        </p:nvSpPr>
        <p:spPr bwMode="auto">
          <a:xfrm>
            <a:off x="2598529" y="5589492"/>
            <a:ext cx="2106016" cy="456738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no_star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(…)</a:t>
            </a:r>
          </a:p>
        </p:txBody>
      </p:sp>
      <p:sp>
        <p:nvSpPr>
          <p:cNvPr id="40" name="TextBox 39"/>
          <p:cNvSpPr txBox="1"/>
          <p:nvPr/>
        </p:nvSpPr>
        <p:spPr>
          <a:xfrm rot="16200000">
            <a:off x="8189065" y="3810073"/>
            <a:ext cx="888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3573002" y="2165492"/>
            <a:ext cx="168651" cy="166419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Straight Arrow Connector 7"/>
          <p:cNvCxnSpPr>
            <a:stCxn id="19" idx="2"/>
            <a:endCxn id="4" idx="0"/>
          </p:cNvCxnSpPr>
          <p:nvPr/>
        </p:nvCxnSpPr>
        <p:spPr bwMode="auto">
          <a:xfrm>
            <a:off x="3653733" y="1777999"/>
            <a:ext cx="3595" cy="38749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/>
          <p:cNvCxnSpPr>
            <a:stCxn id="18" idx="3"/>
            <a:endCxn id="4" idx="2"/>
          </p:cNvCxnSpPr>
          <p:nvPr/>
        </p:nvCxnSpPr>
        <p:spPr bwMode="auto">
          <a:xfrm flipV="1">
            <a:off x="2264576" y="2248702"/>
            <a:ext cx="1308426" cy="243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/>
          <p:cNvCxnSpPr>
            <a:stCxn id="4" idx="3"/>
            <a:endCxn id="31" idx="0"/>
          </p:cNvCxnSpPr>
          <p:nvPr/>
        </p:nvCxnSpPr>
        <p:spPr bwMode="auto">
          <a:xfrm flipH="1">
            <a:off x="2289512" y="2307540"/>
            <a:ext cx="1308188" cy="47599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Straight Arrow Connector 44"/>
          <p:cNvCxnSpPr>
            <a:stCxn id="4" idx="5"/>
            <a:endCxn id="32" idx="0"/>
          </p:cNvCxnSpPr>
          <p:nvPr/>
        </p:nvCxnSpPr>
        <p:spPr bwMode="auto">
          <a:xfrm>
            <a:off x="3716955" y="2307540"/>
            <a:ext cx="1317156" cy="48060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6" name="Oval 45"/>
          <p:cNvSpPr/>
          <p:nvPr/>
        </p:nvSpPr>
        <p:spPr bwMode="auto">
          <a:xfrm>
            <a:off x="3582879" y="3681157"/>
            <a:ext cx="168651" cy="166419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Straight Arrow Connector 46"/>
          <p:cNvCxnSpPr>
            <a:stCxn id="31" idx="2"/>
            <a:endCxn id="46" idx="1"/>
          </p:cNvCxnSpPr>
          <p:nvPr/>
        </p:nvCxnSpPr>
        <p:spPr bwMode="auto">
          <a:xfrm>
            <a:off x="2289512" y="3240271"/>
            <a:ext cx="1318065" cy="46525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/>
          <p:cNvCxnSpPr>
            <a:stCxn id="32" idx="2"/>
            <a:endCxn id="46" idx="7"/>
          </p:cNvCxnSpPr>
          <p:nvPr/>
        </p:nvCxnSpPr>
        <p:spPr bwMode="auto">
          <a:xfrm flipH="1">
            <a:off x="3726832" y="3244883"/>
            <a:ext cx="1307279" cy="46064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1" name="Rounded Rectangle 50"/>
          <p:cNvSpPr/>
          <p:nvPr/>
        </p:nvSpPr>
        <p:spPr bwMode="auto">
          <a:xfrm>
            <a:off x="5380893" y="3513668"/>
            <a:ext cx="1578940" cy="509953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Star reference</a:t>
            </a:r>
          </a:p>
        </p:txBody>
      </p:sp>
      <p:cxnSp>
        <p:nvCxnSpPr>
          <p:cNvPr id="52" name="Straight Arrow Connector 51"/>
          <p:cNvCxnSpPr>
            <a:stCxn id="46" idx="6"/>
            <a:endCxn id="51" idx="1"/>
          </p:cNvCxnSpPr>
          <p:nvPr/>
        </p:nvCxnSpPr>
        <p:spPr bwMode="auto">
          <a:xfrm>
            <a:off x="3751530" y="3764367"/>
            <a:ext cx="1629363" cy="427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Straight Arrow Connector 60"/>
          <p:cNvCxnSpPr>
            <a:stCxn id="46" idx="5"/>
            <a:endCxn id="34" idx="0"/>
          </p:cNvCxnSpPr>
          <p:nvPr/>
        </p:nvCxnSpPr>
        <p:spPr bwMode="auto">
          <a:xfrm>
            <a:off x="3726832" y="3823205"/>
            <a:ext cx="1307279" cy="41141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4" name="Rounded Rectangle 63"/>
          <p:cNvSpPr/>
          <p:nvPr/>
        </p:nvSpPr>
        <p:spPr bwMode="auto">
          <a:xfrm>
            <a:off x="573452" y="5561920"/>
            <a:ext cx="1578940" cy="509953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Gyro data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65" name="Straight Arrow Connector 64"/>
          <p:cNvCxnSpPr>
            <a:stCxn id="64" idx="3"/>
            <a:endCxn id="35" idx="1"/>
          </p:cNvCxnSpPr>
          <p:nvPr/>
        </p:nvCxnSpPr>
        <p:spPr bwMode="auto">
          <a:xfrm>
            <a:off x="2152392" y="5816897"/>
            <a:ext cx="446137" cy="96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2" name="Oval 111"/>
          <p:cNvSpPr/>
          <p:nvPr/>
        </p:nvSpPr>
        <p:spPr bwMode="auto">
          <a:xfrm>
            <a:off x="3569407" y="5093666"/>
            <a:ext cx="168651" cy="166419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6" name="Straight Arrow Connector 115"/>
          <p:cNvCxnSpPr>
            <a:stCxn id="34" idx="2"/>
            <a:endCxn id="112" idx="7"/>
          </p:cNvCxnSpPr>
          <p:nvPr/>
        </p:nvCxnSpPr>
        <p:spPr bwMode="auto">
          <a:xfrm flipH="1">
            <a:off x="3713360" y="4691356"/>
            <a:ext cx="1320751" cy="42668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4" name="Straight Arrow Connector 123"/>
          <p:cNvCxnSpPr>
            <a:stCxn id="112" idx="4"/>
            <a:endCxn id="35" idx="0"/>
          </p:cNvCxnSpPr>
          <p:nvPr/>
        </p:nvCxnSpPr>
        <p:spPr bwMode="auto">
          <a:xfrm flipH="1">
            <a:off x="3651537" y="5260085"/>
            <a:ext cx="2196" cy="32940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8" name="Curved Connector 127"/>
          <p:cNvCxnSpPr>
            <a:stCxn id="35" idx="3"/>
            <a:endCxn id="4" idx="6"/>
          </p:cNvCxnSpPr>
          <p:nvPr/>
        </p:nvCxnSpPr>
        <p:spPr bwMode="auto">
          <a:xfrm flipH="1" flipV="1">
            <a:off x="3741653" y="2248702"/>
            <a:ext cx="962892" cy="3569159"/>
          </a:xfrm>
          <a:prstGeom prst="curvedConnector3">
            <a:avLst>
              <a:gd name="adj1" fmla="val -366159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591673753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atti06.c</a:t>
            </a:r>
            <a:endParaRPr lang="en-US" sz="4000" dirty="0"/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>
            <a:off x="2571749" y="6562725"/>
            <a:ext cx="2838451" cy="2667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Times New Roman" pitchFamily="18" charset="0"/>
                <a:ea typeface="ＭＳ Ｐゴシック" pitchFamily="-107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Times New Roman" pitchFamily="18" charset="0"/>
                <a:ea typeface="ＭＳ Ｐゴシック" pitchFamily="-107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Times New Roman" pitchFamily="18" charset="0"/>
                <a:ea typeface="ＭＳ Ｐゴシック" pitchFamily="-107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Times New Roman" pitchFamily="18" charset="0"/>
                <a:ea typeface="ＭＳ Ｐゴシック" pitchFamily="-107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Times New Roman" pitchFamily="18" charset="0"/>
                <a:ea typeface="ＭＳ Ｐゴシック" pitchFamily="-107" charset="-128"/>
                <a:cs typeface="+mn-cs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Times New Roman" pitchFamily="18" charset="0"/>
                <a:ea typeface="ＭＳ Ｐゴシック" pitchFamily="-107" charset="-128"/>
                <a:cs typeface="+mn-cs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Times New Roman" pitchFamily="18" charset="0"/>
                <a:ea typeface="ＭＳ Ｐゴシック" pitchFamily="-107" charset="-128"/>
                <a:cs typeface="+mn-cs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Times New Roman" pitchFamily="18" charset="0"/>
                <a:ea typeface="ＭＳ Ｐゴシック" pitchFamily="-107" charset="-128"/>
                <a:cs typeface="+mn-cs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Times New Roman" pitchFamily="18" charset="0"/>
                <a:ea typeface="ＭＳ Ｐゴシック" pitchFamily="-107" charset="-128"/>
                <a:cs typeface="+mn-cs"/>
              </a:defRPr>
            </a:lvl9pPr>
          </a:lstStyle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ICESAT-2 PPD ATBD REVIEW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Date Placeholder 5"/>
          <p:cNvSpPr txBox="1">
            <a:spLocks/>
          </p:cNvSpPr>
          <p:nvPr/>
        </p:nvSpPr>
        <p:spPr>
          <a:xfrm>
            <a:off x="438151" y="6562725"/>
            <a:ext cx="1142999" cy="2730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Times New Roman" pitchFamily="18" charset="0"/>
                <a:ea typeface="ＭＳ Ｐゴシック" pitchFamily="-107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Times New Roman" pitchFamily="18" charset="0"/>
                <a:ea typeface="ＭＳ Ｐゴシック" pitchFamily="-107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Times New Roman" pitchFamily="18" charset="0"/>
                <a:ea typeface="ＭＳ Ｐゴシック" pitchFamily="-107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Times New Roman" pitchFamily="18" charset="0"/>
                <a:ea typeface="ＭＳ Ｐゴシック" pitchFamily="-107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Times New Roman" pitchFamily="18" charset="0"/>
                <a:ea typeface="ＭＳ Ｐゴシック" pitchFamily="-107" charset="-128"/>
                <a:cs typeface="+mn-cs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Times New Roman" pitchFamily="18" charset="0"/>
                <a:ea typeface="ＭＳ Ｐゴシック" pitchFamily="-107" charset="-128"/>
                <a:cs typeface="+mn-cs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Times New Roman" pitchFamily="18" charset="0"/>
                <a:ea typeface="ＭＳ Ｐゴシック" pitchFamily="-107" charset="-128"/>
                <a:cs typeface="+mn-cs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Times New Roman" pitchFamily="18" charset="0"/>
                <a:ea typeface="ＭＳ Ｐゴシック" pitchFamily="-107" charset="-128"/>
                <a:cs typeface="+mn-cs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Times New Roman" pitchFamily="18" charset="0"/>
                <a:ea typeface="ＭＳ Ｐゴシック" pitchFamily="-107" charset="-128"/>
                <a:cs typeface="+mn-cs"/>
              </a:defRPr>
            </a:lvl9pPr>
          </a:lstStyle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5/13/2015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98" y="1065591"/>
            <a:ext cx="4466402" cy="5452138"/>
          </a:xfrm>
          <a:prstGeom prst="rect">
            <a:avLst/>
          </a:prstGeom>
        </p:spPr>
      </p:pic>
      <p:sp>
        <p:nvSpPr>
          <p:cNvPr id="36" name="Rounded Rectangle 35"/>
          <p:cNvSpPr/>
          <p:nvPr/>
        </p:nvSpPr>
        <p:spPr bwMode="auto">
          <a:xfrm>
            <a:off x="3990974" y="2288233"/>
            <a:ext cx="1951279" cy="456738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starID_pm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(…)</a:t>
            </a:r>
          </a:p>
        </p:txBody>
      </p:sp>
      <p:sp>
        <p:nvSpPr>
          <p:cNvPr id="38" name="Rounded Rectangle 37"/>
          <p:cNvSpPr/>
          <p:nvPr/>
        </p:nvSpPr>
        <p:spPr bwMode="auto">
          <a:xfrm>
            <a:off x="6183162" y="2288233"/>
            <a:ext cx="1951279" cy="456738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starID_dm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(…)</a:t>
            </a:r>
          </a:p>
        </p:txBody>
      </p:sp>
      <p:sp>
        <p:nvSpPr>
          <p:cNvPr id="41" name="Oval 40"/>
          <p:cNvSpPr/>
          <p:nvPr/>
        </p:nvSpPr>
        <p:spPr bwMode="auto">
          <a:xfrm>
            <a:off x="2692400" y="2438400"/>
            <a:ext cx="279400" cy="347537"/>
          </a:xfrm>
          <a:prstGeom prst="ellipse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Straight Arrow Connector 41"/>
          <p:cNvCxnSpPr>
            <a:stCxn id="36" idx="1"/>
          </p:cNvCxnSpPr>
          <p:nvPr/>
        </p:nvCxnSpPr>
        <p:spPr bwMode="auto">
          <a:xfrm flipH="1">
            <a:off x="2971800" y="2516602"/>
            <a:ext cx="1019174" cy="7419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3" name="Rounded Rectangle 42"/>
          <p:cNvSpPr/>
          <p:nvPr/>
        </p:nvSpPr>
        <p:spPr bwMode="auto">
          <a:xfrm>
            <a:off x="3990974" y="1615159"/>
            <a:ext cx="1951279" cy="477937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FOV</a:t>
            </a:r>
            <a:r>
              <a:rPr kumimoji="0" lang="en-US" sz="16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star data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ounded Rectangle 43"/>
          <p:cNvSpPr/>
          <p:nvPr/>
        </p:nvSpPr>
        <p:spPr bwMode="auto">
          <a:xfrm>
            <a:off x="6187577" y="1615158"/>
            <a:ext cx="1946864" cy="477937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Gyro data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Arrow Connector 12"/>
          <p:cNvCxnSpPr>
            <a:stCxn id="43" idx="2"/>
            <a:endCxn id="36" idx="0"/>
          </p:cNvCxnSpPr>
          <p:nvPr/>
        </p:nvCxnSpPr>
        <p:spPr bwMode="auto">
          <a:xfrm>
            <a:off x="4966614" y="2093096"/>
            <a:ext cx="0" cy="19513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/>
          <p:cNvCxnSpPr>
            <a:stCxn id="43" idx="2"/>
            <a:endCxn id="38" idx="0"/>
          </p:cNvCxnSpPr>
          <p:nvPr/>
        </p:nvCxnSpPr>
        <p:spPr bwMode="auto">
          <a:xfrm>
            <a:off x="4966614" y="2093096"/>
            <a:ext cx="2192188" cy="19513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/>
          <p:cNvCxnSpPr>
            <a:stCxn id="44" idx="2"/>
            <a:endCxn id="38" idx="0"/>
          </p:cNvCxnSpPr>
          <p:nvPr/>
        </p:nvCxnSpPr>
        <p:spPr bwMode="auto">
          <a:xfrm flipH="1">
            <a:off x="7158802" y="2093095"/>
            <a:ext cx="2207" cy="19513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Rounded Rectangle 49"/>
          <p:cNvSpPr/>
          <p:nvPr/>
        </p:nvSpPr>
        <p:spPr bwMode="auto">
          <a:xfrm>
            <a:off x="4348337" y="3588866"/>
            <a:ext cx="1951279" cy="456738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cuvf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(…)</a:t>
            </a:r>
          </a:p>
        </p:txBody>
      </p:sp>
      <p:sp>
        <p:nvSpPr>
          <p:cNvPr id="21" name="Right Brace 20"/>
          <p:cNvSpPr/>
          <p:nvPr/>
        </p:nvSpPr>
        <p:spPr bwMode="auto">
          <a:xfrm>
            <a:off x="3810000" y="2744971"/>
            <a:ext cx="304800" cy="2144529"/>
          </a:xfrm>
          <a:prstGeom prst="rightBrace">
            <a:avLst>
              <a:gd name="adj1" fmla="val 86458"/>
              <a:gd name="adj2" fmla="val 49556"/>
            </a:avLst>
          </a:prstGeom>
          <a:noFill/>
          <a:ln w="25400" cap="flat" cmpd="sng" algn="ctr">
            <a:solidFill>
              <a:schemeClr val="accent5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2321423" y="4045604"/>
            <a:ext cx="279400" cy="347537"/>
          </a:xfrm>
          <a:prstGeom prst="ellipse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Straight Arrow Connector 53"/>
          <p:cNvCxnSpPr/>
          <p:nvPr/>
        </p:nvCxnSpPr>
        <p:spPr bwMode="auto">
          <a:xfrm flipH="1">
            <a:off x="2461123" y="1854126"/>
            <a:ext cx="1501277" cy="219147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Rounded Rectangle 56"/>
          <p:cNvSpPr/>
          <p:nvPr/>
        </p:nvSpPr>
        <p:spPr bwMode="auto">
          <a:xfrm>
            <a:off x="6927525" y="3563291"/>
            <a:ext cx="1912130" cy="456738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q_method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(…)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343325" y="3468494"/>
            <a:ext cx="595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vs</a:t>
            </a:r>
            <a:endParaRPr lang="en-US" dirty="0"/>
          </a:p>
        </p:txBody>
      </p:sp>
      <p:sp>
        <p:nvSpPr>
          <p:cNvPr id="60" name="Rounded Rectangle 59"/>
          <p:cNvSpPr/>
          <p:nvPr/>
        </p:nvSpPr>
        <p:spPr bwMode="auto">
          <a:xfrm>
            <a:off x="5491337" y="5779616"/>
            <a:ext cx="1951279" cy="456738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no_star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(…)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2133600" y="1371600"/>
            <a:ext cx="104775" cy="13335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Elbow Connector 26"/>
          <p:cNvCxnSpPr>
            <a:stCxn id="25" idx="1"/>
            <a:endCxn id="60" idx="1"/>
          </p:cNvCxnSpPr>
          <p:nvPr/>
        </p:nvCxnSpPr>
        <p:spPr bwMode="auto">
          <a:xfrm rot="10800000" flipH="1" flipV="1">
            <a:off x="2133599" y="1438275"/>
            <a:ext cx="3357737" cy="4569710"/>
          </a:xfrm>
          <a:prstGeom prst="bentConnector3">
            <a:avLst>
              <a:gd name="adj1" fmla="val -56822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405303719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Star search methods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278997" y="3921370"/>
            <a:ext cx="84394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StarID_dm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: Direct match methods</a:t>
            </a:r>
          </a:p>
          <a:p>
            <a:pPr marL="1028700" lvl="1" indent="-5715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Check bore direction and we use the angular velocity information</a:t>
            </a:r>
          </a:p>
          <a:p>
            <a:pPr marL="1028700" lvl="1" indent="-5715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Find a zone based on the elevation.</a:t>
            </a:r>
          </a:p>
          <a:p>
            <a:pPr marL="1028700" lvl="1" indent="-5715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Compare it is moved star and a new star.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8997" y="1390127"/>
            <a:ext cx="858600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StarID_pm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: Pattern match methods</a:t>
            </a:r>
          </a:p>
          <a:p>
            <a:pPr marL="1028700" lvl="1" indent="-5715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Check bore direction.</a:t>
            </a:r>
          </a:p>
          <a:p>
            <a:pPr marL="1028700" lvl="1" indent="-5715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Find a cell ID and adjacent cell ID</a:t>
            </a:r>
          </a:p>
          <a:p>
            <a:pPr marL="1028700" lvl="1" indent="-5715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Make a DB for all star in the above cell</a:t>
            </a:r>
          </a:p>
          <a:p>
            <a:pPr marL="1028700" lvl="1" indent="-5715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Find a star based on the relative angle and magnitude</a:t>
            </a:r>
          </a:p>
        </p:txBody>
      </p:sp>
    </p:spTree>
    <p:extLst>
      <p:ext uri="{BB962C8B-B14F-4D97-AF65-F5344CB8AC3E}">
        <p14:creationId xmlns:p14="http://schemas.microsoft.com/office/powerpoint/2010/main" val="929804091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Work Status</a:t>
            </a:r>
            <a:endParaRPr 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278997" y="1390127"/>
            <a:ext cx="81884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Star measurement distortion (caused by the star color)</a:t>
            </a:r>
          </a:p>
          <a:p>
            <a:pPr marL="1028700" lvl="1" indent="-5715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Now reviewing documents.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278997" y="3044339"/>
            <a:ext cx="1576180" cy="1479303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Estimation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EKF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439615" y="2945427"/>
            <a:ext cx="8194431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Rounded Rectangle 7"/>
          <p:cNvSpPr/>
          <p:nvPr/>
        </p:nvSpPr>
        <p:spPr bwMode="auto">
          <a:xfrm>
            <a:off x="3141790" y="3429002"/>
            <a:ext cx="1518138" cy="360484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6 states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4504598" y="3789486"/>
            <a:ext cx="1518138" cy="360484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15 states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5867406" y="4154367"/>
            <a:ext cx="1518138" cy="360484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21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states(?)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278997" y="4654058"/>
            <a:ext cx="1576180" cy="1206013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Star search and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calibration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2069125" y="4664316"/>
            <a:ext cx="2423747" cy="360484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Pattern match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2077919" y="5073159"/>
            <a:ext cx="2423747" cy="360484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Direct match</a:t>
            </a:r>
          </a:p>
        </p:txBody>
      </p:sp>
      <p:sp>
        <p:nvSpPr>
          <p:cNvPr id="15" name="Rounded Rectangle 14"/>
          <p:cNvSpPr/>
          <p:nvPr/>
        </p:nvSpPr>
        <p:spPr bwMode="auto">
          <a:xfrm>
            <a:off x="2077919" y="5499587"/>
            <a:ext cx="6459415" cy="360484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Star measurement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distortion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2069125" y="3044339"/>
            <a:ext cx="1518138" cy="36048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QUEST</a:t>
            </a:r>
          </a:p>
        </p:txBody>
      </p:sp>
      <p:sp>
        <p:nvSpPr>
          <p:cNvPr id="19" name="Rounded Rectangle 18"/>
          <p:cNvSpPr/>
          <p:nvPr/>
        </p:nvSpPr>
        <p:spPr bwMode="auto">
          <a:xfrm>
            <a:off x="278997" y="5990487"/>
            <a:ext cx="1576180" cy="46379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Simulator</a:t>
            </a:r>
          </a:p>
        </p:txBody>
      </p:sp>
      <p:sp>
        <p:nvSpPr>
          <p:cNvPr id="20" name="Rounded Rectangle 19"/>
          <p:cNvSpPr/>
          <p:nvPr/>
        </p:nvSpPr>
        <p:spPr bwMode="auto">
          <a:xfrm>
            <a:off x="3675186" y="6042140"/>
            <a:ext cx="2347550" cy="360484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Star catalog</a:t>
            </a:r>
          </a:p>
        </p:txBody>
      </p:sp>
      <p:sp>
        <p:nvSpPr>
          <p:cNvPr id="21" name="Rounded Rectangle 20"/>
          <p:cNvSpPr/>
          <p:nvPr/>
        </p:nvSpPr>
        <p:spPr bwMode="auto">
          <a:xfrm>
            <a:off x="2130674" y="6042140"/>
            <a:ext cx="1456589" cy="36048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Attitude Dynamics</a:t>
            </a:r>
          </a:p>
        </p:txBody>
      </p:sp>
      <p:cxnSp>
        <p:nvCxnSpPr>
          <p:cNvPr id="22" name="Straight Connector 21"/>
          <p:cNvCxnSpPr/>
          <p:nvPr/>
        </p:nvCxnSpPr>
        <p:spPr bwMode="auto">
          <a:xfrm>
            <a:off x="3640015" y="2373923"/>
            <a:ext cx="0" cy="408035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3141790" y="2432085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9/2</a:t>
            </a:r>
            <a:endParaRPr lang="en-US" sz="2000" dirty="0"/>
          </a:p>
        </p:txBody>
      </p:sp>
      <p:cxnSp>
        <p:nvCxnSpPr>
          <p:cNvPr id="25" name="Straight Connector 24"/>
          <p:cNvCxnSpPr/>
          <p:nvPr/>
        </p:nvCxnSpPr>
        <p:spPr bwMode="auto">
          <a:xfrm>
            <a:off x="4654066" y="2322270"/>
            <a:ext cx="0" cy="408035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4151694" y="2425483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9/9</a:t>
            </a:r>
            <a:endParaRPr lang="en-US" sz="2000" dirty="0"/>
          </a:p>
        </p:txBody>
      </p:sp>
      <p:cxnSp>
        <p:nvCxnSpPr>
          <p:cNvPr id="27" name="Straight Connector 26"/>
          <p:cNvCxnSpPr/>
          <p:nvPr/>
        </p:nvCxnSpPr>
        <p:spPr bwMode="auto">
          <a:xfrm>
            <a:off x="8613535" y="2322270"/>
            <a:ext cx="0" cy="408035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5961195" y="2122457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914654" y="2386434"/>
            <a:ext cx="7586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11/25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12988318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4130" y="3044279"/>
            <a:ext cx="37641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Sub functions </a:t>
            </a:r>
          </a:p>
        </p:txBody>
      </p:sp>
    </p:spTree>
    <p:extLst>
      <p:ext uri="{BB962C8B-B14F-4D97-AF65-F5344CB8AC3E}">
        <p14:creationId xmlns:p14="http://schemas.microsoft.com/office/powerpoint/2010/main" val="2494789285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ETD Center Org w-Function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AETD Center Org w-Functions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AETD Center Org w-Function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ETD Center Org w-Function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ETD Center Org w-Function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ETD Center Org w-Function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ETD Center Org w-Function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ETD Center Org w-Function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ETD Center Org w-Function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35162</TotalTime>
  <Pages>10</Pages>
  <Words>1057</Words>
  <Application>Microsoft Office PowerPoint</Application>
  <PresentationFormat>On-screen Show (4:3)</PresentationFormat>
  <Paragraphs>248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ＭＳ Ｐゴシック</vt:lpstr>
      <vt:lpstr>Arial</vt:lpstr>
      <vt:lpstr>Book Antiqua</vt:lpstr>
      <vt:lpstr>Cambria Math</vt:lpstr>
      <vt:lpstr>Tahoma</vt:lpstr>
      <vt:lpstr>Times New Roman</vt:lpstr>
      <vt:lpstr>Wingdings</vt:lpstr>
      <vt:lpstr>AETD Center Org w-Functions</vt:lpstr>
      <vt:lpstr>ICESat-2 Attitude Determination Code Study</vt:lpstr>
      <vt:lpstr>Overview</vt:lpstr>
      <vt:lpstr>atti06.c</vt:lpstr>
      <vt:lpstr>Extended Kalman Filter</vt:lpstr>
      <vt:lpstr>atti06.c</vt:lpstr>
      <vt:lpstr>atti06.c</vt:lpstr>
      <vt:lpstr>Star search methods</vt:lpstr>
      <vt:lpstr>Work Status</vt:lpstr>
      <vt:lpstr>PowerPoint Presentation</vt:lpstr>
      <vt:lpstr>star()</vt:lpstr>
      <vt:lpstr>starcell()</vt:lpstr>
      <vt:lpstr>celladj()</vt:lpstr>
      <vt:lpstr>starcell2()</vt:lpstr>
      <vt:lpstr>read_gyro(t_gyro, u, b, w, gyro)</vt:lpstr>
      <vt:lpstr>no_stars(t, t_gyro, q, w)</vt:lpstr>
      <vt:lpstr>read_CCD(t, sttr, x, y, xmag)</vt:lpstr>
      <vt:lpstr>sort_CCD(nstar, x, y, xmag)</vt:lpstr>
      <vt:lpstr>q_method(W, V, wgt, mag)</vt:lpstr>
      <vt:lpstr>q_method(W, V, wgt, mag)</vt:lpstr>
      <vt:lpstr>q_method(W, V, wgt, mag)</vt:lpstr>
      <vt:lpstr>Work Status</vt:lpstr>
      <vt:lpstr>Extended Kalman Filter</vt:lpstr>
      <vt:lpstr>Extended Kalman Filter</vt:lpstr>
      <vt:lpstr>Night Sky Test Data : 7 long tracks</vt:lpstr>
      <vt:lpstr>Color Index Statistics</vt:lpstr>
      <vt:lpstr>Convert LRS Star’s Pixel Value to Angle Value</vt:lpstr>
    </vt:vector>
  </TitlesOfParts>
  <Company>AETD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AETD Organization</dc:title>
  <dc:creator>Sandy Hare</dc:creator>
  <cp:lastModifiedBy>Dae Young Lee</cp:lastModifiedBy>
  <cp:revision>1783</cp:revision>
  <cp:lastPrinted>2016-09-09T14:41:10Z</cp:lastPrinted>
  <dcterms:created xsi:type="dcterms:W3CDTF">2009-10-07T18:14:36Z</dcterms:created>
  <dcterms:modified xsi:type="dcterms:W3CDTF">2016-10-14T14:10:32Z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193690</vt:lpwstr>
  </property>
  <property fmtid="{D5CDD505-2E9C-101B-9397-08002B2CF9AE}" pid="3" name="NXPowerLiteSettings">
    <vt:lpwstr>F7000400038000</vt:lpwstr>
  </property>
  <property fmtid="{D5CDD505-2E9C-101B-9397-08002B2CF9AE}" pid="4" name="NXPowerLiteVersion">
    <vt:lpwstr>D5.0.6</vt:lpwstr>
  </property>
</Properties>
</file>