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48" r:id="rId2"/>
    <p:sldId id="374" r:id="rId3"/>
    <p:sldId id="349" r:id="rId4"/>
    <p:sldId id="350" r:id="rId5"/>
    <p:sldId id="379" r:id="rId6"/>
    <p:sldId id="380" r:id="rId7"/>
    <p:sldId id="351" r:id="rId8"/>
    <p:sldId id="383" r:id="rId9"/>
    <p:sldId id="394" r:id="rId10"/>
    <p:sldId id="381" r:id="rId11"/>
    <p:sldId id="382" r:id="rId12"/>
    <p:sldId id="384" r:id="rId13"/>
    <p:sldId id="385" r:id="rId14"/>
    <p:sldId id="393" r:id="rId15"/>
    <p:sldId id="352" r:id="rId16"/>
    <p:sldId id="353" r:id="rId17"/>
    <p:sldId id="386" r:id="rId18"/>
    <p:sldId id="354" r:id="rId19"/>
    <p:sldId id="388" r:id="rId20"/>
    <p:sldId id="389" r:id="rId21"/>
    <p:sldId id="390" r:id="rId22"/>
    <p:sldId id="391" r:id="rId23"/>
    <p:sldId id="392" r:id="rId24"/>
    <p:sldId id="356" r:id="rId25"/>
    <p:sldId id="395" r:id="rId26"/>
    <p:sldId id="357" r:id="rId27"/>
    <p:sldId id="396" r:id="rId28"/>
    <p:sldId id="34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888C9-3F83-4040-B6F1-F2EC87B66BAC}" type="datetimeFigureOut">
              <a:rPr lang="pt-BR" smtClean="0"/>
              <a:t>04/02/2019</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0AB9B-D68E-4BA1-84EE-C66B395EDF7D}" type="slidenum">
              <a:rPr lang="pt-BR" smtClean="0"/>
              <a:t>‹nº›</a:t>
            </a:fld>
            <a:endParaRPr lang="pt-BR"/>
          </a:p>
        </p:txBody>
      </p:sp>
    </p:spTree>
    <p:extLst>
      <p:ext uri="{BB962C8B-B14F-4D97-AF65-F5344CB8AC3E}">
        <p14:creationId xmlns:p14="http://schemas.microsoft.com/office/powerpoint/2010/main" val="415679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C86E058-3503-47B3-86FC-846BF51F297C}" type="datetimeFigureOut">
              <a:rPr lang="pt-BR" smtClean="0"/>
              <a:t>04/02/2019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57743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C86E058-3503-47B3-86FC-846BF51F297C}" type="datetimeFigureOut">
              <a:rPr lang="pt-BR" smtClean="0"/>
              <a:t>04/02/2019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073489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C86E058-3503-47B3-86FC-846BF51F297C}" type="datetimeFigureOut">
              <a:rPr lang="pt-BR" smtClean="0"/>
              <a:t>04/02/2019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91036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C86E058-3503-47B3-86FC-846BF51F297C}" type="datetimeFigureOut">
              <a:rPr lang="pt-BR" smtClean="0"/>
              <a:t>04/02/2019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04103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C86E058-3503-47B3-86FC-846BF51F297C}" type="datetimeFigureOut">
              <a:rPr lang="pt-BR" smtClean="0"/>
              <a:t>04/02/2019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50890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C86E058-3503-47B3-86FC-846BF51F297C}" type="datetimeFigureOut">
              <a:rPr lang="pt-BR" smtClean="0"/>
              <a:t>04/02/2019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277100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C86E058-3503-47B3-86FC-846BF51F297C}" type="datetimeFigureOut">
              <a:rPr lang="pt-BR" smtClean="0"/>
              <a:t>04/02/2019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91315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C86E058-3503-47B3-86FC-846BF51F297C}" type="datetimeFigureOut">
              <a:rPr lang="pt-BR" smtClean="0"/>
              <a:t>04/02/2019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5100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6E058-3503-47B3-86FC-846BF51F297C}" type="datetimeFigureOut">
              <a:rPr lang="pt-BR" smtClean="0"/>
              <a:t>04/02/2019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425713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EC86E058-3503-47B3-86FC-846BF51F297C}" type="datetimeFigureOut">
              <a:rPr lang="pt-BR" smtClean="0"/>
              <a:t>04/02/2019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197958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EC86E058-3503-47B3-86FC-846BF51F297C}" type="datetimeFigureOut">
              <a:rPr lang="pt-BR" smtClean="0"/>
              <a:t>04/02/2019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21855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6E058-3503-47B3-86FC-846BF51F297C}" type="datetimeFigureOut">
              <a:rPr lang="pt-BR" smtClean="0"/>
              <a:t>04/02/2019</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EA84A-49F7-4300-A03E-9639065B1781}" type="slidenum">
              <a:rPr lang="pt-BR" smtClean="0"/>
              <a:t>‹nº›</a:t>
            </a:fld>
            <a:endParaRPr lang="pt-BR"/>
          </a:p>
        </p:txBody>
      </p:sp>
    </p:spTree>
    <p:extLst>
      <p:ext uri="{BB962C8B-B14F-4D97-AF65-F5344CB8AC3E}">
        <p14:creationId xmlns:p14="http://schemas.microsoft.com/office/powerpoint/2010/main" val="146916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agner.vieira@etec.sp.gov.br"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31.jpe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mailto:wagner.vieira@etec.sp.gov.b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5FA8-4107-4380-8C7D-8E49D3D78CB7}"/>
              </a:ext>
            </a:extLst>
          </p:cNvPr>
          <p:cNvSpPr txBox="1">
            <a:spLocks/>
          </p:cNvSpPr>
          <p:nvPr/>
        </p:nvSpPr>
        <p:spPr>
          <a:xfrm>
            <a:off x="1280762" y="1648069"/>
            <a:ext cx="6582476" cy="537525"/>
          </a:xfrm>
          <a:prstGeom prst="rect">
            <a:avLst/>
          </a:prstGeom>
        </p:spPr>
        <p:txBody>
          <a:bodyPr/>
          <a:lstStyle/>
          <a:p>
            <a:pPr algn="ctr">
              <a:lnSpc>
                <a:spcPct val="90000"/>
              </a:lnSpc>
              <a:defRPr/>
            </a:pPr>
            <a:r>
              <a:rPr lang="pt-BR" sz="3600" b="1" spc="-75" dirty="0">
                <a:solidFill>
                  <a:schemeClr val="accent1">
                    <a:lumMod val="75000"/>
                  </a:schemeClr>
                </a:solidFill>
                <a:latin typeface="Segoe"/>
                <a:cs typeface="Arial"/>
              </a:rPr>
              <a:t>Fundamentos de redes locais e remotas</a:t>
            </a:r>
          </a:p>
          <a:p>
            <a:pPr algn="ctr">
              <a:lnSpc>
                <a:spcPct val="90000"/>
              </a:lnSpc>
              <a:defRPr/>
            </a:pPr>
            <a:endParaRPr lang="pt-BR" sz="3600" b="1" spc="-75" dirty="0">
              <a:solidFill>
                <a:schemeClr val="accent1">
                  <a:lumMod val="75000"/>
                </a:schemeClr>
              </a:solidFill>
              <a:latin typeface="Segoe"/>
              <a:cs typeface="Arial"/>
            </a:endParaRPr>
          </a:p>
          <a:p>
            <a:pPr algn="ctr">
              <a:lnSpc>
                <a:spcPct val="90000"/>
              </a:lnSpc>
              <a:defRPr/>
            </a:pPr>
            <a:r>
              <a:rPr lang="pt-BR" sz="3600" b="1" spc="-75" dirty="0">
                <a:solidFill>
                  <a:schemeClr val="accent1">
                    <a:lumMod val="75000"/>
                  </a:schemeClr>
                </a:solidFill>
                <a:latin typeface="Segoe"/>
                <a:cs typeface="Arial"/>
              </a:rPr>
              <a:t>Aula1 – Conceitos iniciais de redes</a:t>
            </a:r>
          </a:p>
        </p:txBody>
      </p:sp>
      <p:sp>
        <p:nvSpPr>
          <p:cNvPr id="4" name="Subtitle 2">
            <a:extLst>
              <a:ext uri="{FF2B5EF4-FFF2-40B4-BE49-F238E27FC236}">
                <a16:creationId xmlns:a16="http://schemas.microsoft.com/office/drawing/2014/main" id="{193D8F89-DC57-44AB-BA24-4308A69EEA28}"/>
              </a:ext>
            </a:extLst>
          </p:cNvPr>
          <p:cNvSpPr txBox="1">
            <a:spLocks/>
          </p:cNvSpPr>
          <p:nvPr/>
        </p:nvSpPr>
        <p:spPr>
          <a:xfrm>
            <a:off x="2483768" y="4941168"/>
            <a:ext cx="6480720" cy="461665"/>
          </a:xfrm>
          <a:prstGeom prst="rect">
            <a:avLst/>
          </a:prstGeom>
        </p:spPr>
        <p:txBody>
          <a:bodyPr>
            <a:noAutofit/>
          </a:body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pt-BR" sz="2000" b="1" i="1" dirty="0">
                <a:solidFill>
                  <a:srgbClr val="0070C0"/>
                </a:solidFill>
                <a:latin typeface="Segoe"/>
              </a:rPr>
              <a:t>		Wagner Cesar Vieira</a:t>
            </a: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kumimoji="0" lang="pt-BR" b="1" i="1" u="none" strike="noStrike" kern="1200" cap="none" spc="0" normalizeH="0" baseline="0" noProof="0" dirty="0">
                <a:ln>
                  <a:noFill/>
                </a:ln>
                <a:solidFill>
                  <a:srgbClr val="0070C0"/>
                </a:solidFill>
                <a:effectLst/>
                <a:uLnTx/>
                <a:uFillTx/>
                <a:latin typeface="Segoe"/>
                <a:ea typeface="+mn-ea"/>
                <a:cs typeface="+mn-cs"/>
              </a:rPr>
              <a:t>	                     </a:t>
            </a:r>
            <a:r>
              <a:rPr kumimoji="0" lang="pt-BR" b="1" i="1" u="none" strike="noStrike" kern="1200" cap="none" spc="0" normalizeH="0" baseline="0" noProof="0" dirty="0">
                <a:ln>
                  <a:noFill/>
                </a:ln>
                <a:solidFill>
                  <a:srgbClr val="0070C0"/>
                </a:solidFill>
                <a:effectLst/>
                <a:uLnTx/>
                <a:uFillTx/>
                <a:latin typeface="Segoe"/>
                <a:ea typeface="+mn-ea"/>
                <a:cs typeface="+mn-cs"/>
                <a:hlinkClick r:id="rId2"/>
              </a:rPr>
              <a:t>wagner.vieira@etec.sp.gov.br</a:t>
            </a: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p:txBody>
      </p:sp>
    </p:spTree>
    <p:extLst>
      <p:ext uri="{BB962C8B-B14F-4D97-AF65-F5344CB8AC3E}">
        <p14:creationId xmlns:p14="http://schemas.microsoft.com/office/powerpoint/2010/main" val="3766909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920E-83AC-472C-A65D-804B6A2B66DE}"/>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err="1">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ArcNet</a:t>
            </a:r>
            <a:endPar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3" name="Retângulo 2">
            <a:extLst>
              <a:ext uri="{FF2B5EF4-FFF2-40B4-BE49-F238E27FC236}">
                <a16:creationId xmlns:a16="http://schemas.microsoft.com/office/drawing/2014/main" id="{D4B8DA43-E9E9-45CA-B291-E508D4B777EC}"/>
              </a:ext>
            </a:extLst>
          </p:cNvPr>
          <p:cNvSpPr/>
          <p:nvPr/>
        </p:nvSpPr>
        <p:spPr>
          <a:xfrm>
            <a:off x="523460" y="1347186"/>
            <a:ext cx="8097079" cy="2000548"/>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Arcnet</a:t>
            </a:r>
            <a:r>
              <a:rPr lang="pt-BR" sz="1900" dirty="0">
                <a:latin typeface="Tahoma" panose="020B0604030504040204" pitchFamily="34" charset="0"/>
                <a:ea typeface="Tahoma" panose="020B0604030504040204" pitchFamily="34" charset="0"/>
                <a:cs typeface="Tahoma" panose="020B0604030504040204" pitchFamily="34" charset="0"/>
              </a:rPr>
              <a:t> é um acrônimo do inglês </a:t>
            </a:r>
            <a:r>
              <a:rPr lang="pt-BR" sz="1900" dirty="0" err="1">
                <a:latin typeface="Tahoma" panose="020B0604030504040204" pitchFamily="34" charset="0"/>
                <a:ea typeface="Tahoma" panose="020B0604030504040204" pitchFamily="34" charset="0"/>
                <a:cs typeface="Tahoma" panose="020B0604030504040204" pitchFamily="34" charset="0"/>
              </a:rPr>
              <a:t>Attached</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Resource</a:t>
            </a:r>
            <a:r>
              <a:rPr lang="pt-BR" sz="1900" dirty="0">
                <a:latin typeface="Tahoma" panose="020B0604030504040204" pitchFamily="34" charset="0"/>
                <a:ea typeface="Tahoma" panose="020B0604030504040204" pitchFamily="34" charset="0"/>
                <a:cs typeface="Tahoma" panose="020B0604030504040204" pitchFamily="34" charset="0"/>
              </a:rPr>
              <a:t> Computer Network, ou Rede de Recursos Anexados. É uma arquitetura utilizada nos anos 70 e é considerada a pioneira das arquiteturas.</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Em uma </a:t>
            </a:r>
            <a:r>
              <a:rPr lang="pt-BR" sz="1900" dirty="0" err="1">
                <a:latin typeface="Tahoma" panose="020B0604030504040204" pitchFamily="34" charset="0"/>
                <a:ea typeface="Tahoma" panose="020B0604030504040204" pitchFamily="34" charset="0"/>
                <a:cs typeface="Tahoma" panose="020B0604030504040204" pitchFamily="34" charset="0"/>
              </a:rPr>
              <a:t>Arcnet</a:t>
            </a:r>
            <a:r>
              <a:rPr lang="pt-BR" sz="1900" dirty="0">
                <a:latin typeface="Tahoma" panose="020B0604030504040204" pitchFamily="34" charset="0"/>
                <a:ea typeface="Tahoma" panose="020B0604030504040204" pitchFamily="34" charset="0"/>
                <a:cs typeface="Tahoma" panose="020B0604030504040204" pitchFamily="34" charset="0"/>
              </a:rPr>
              <a:t>, é possível transmitir dados a uma velocidade de 2,5 </a:t>
            </a:r>
            <a:r>
              <a:rPr lang="pt-BR" sz="1900" dirty="0" err="1">
                <a:latin typeface="Tahoma" panose="020B0604030504040204" pitchFamily="34" charset="0"/>
                <a:ea typeface="Tahoma" panose="020B0604030504040204" pitchFamily="34" charset="0"/>
                <a:cs typeface="Tahoma" panose="020B0604030504040204" pitchFamily="34" charset="0"/>
              </a:rPr>
              <a:t>mbps</a:t>
            </a:r>
            <a:r>
              <a:rPr lang="pt-BR" sz="1900" dirty="0">
                <a:latin typeface="Tahoma" panose="020B0604030504040204" pitchFamily="34" charset="0"/>
                <a:ea typeface="Tahoma" panose="020B0604030504040204" pitchFamily="34" charset="0"/>
                <a:cs typeface="Tahoma" panose="020B0604030504040204" pitchFamily="34" charset="0"/>
              </a:rPr>
              <a:t> (megabits por segundo), o que é considerado muito baixo para os padrões atuais.</a:t>
            </a:r>
          </a:p>
        </p:txBody>
      </p:sp>
      <p:pic>
        <p:nvPicPr>
          <p:cNvPr id="1026" name="Picture 2" descr="Imagem relacionada">
            <a:extLst>
              <a:ext uri="{FF2B5EF4-FFF2-40B4-BE49-F238E27FC236}">
                <a16:creationId xmlns:a16="http://schemas.microsoft.com/office/drawing/2014/main" id="{B3616D75-D435-4745-8581-AAB551FC1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931" y="3429000"/>
            <a:ext cx="5379812" cy="340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95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D6D7E76D-611F-4E35-A469-6B937C0C8B66}"/>
              </a:ext>
            </a:extLst>
          </p:cNvPr>
          <p:cNvSpPr/>
          <p:nvPr/>
        </p:nvSpPr>
        <p:spPr>
          <a:xfrm>
            <a:off x="523461" y="1301452"/>
            <a:ext cx="8097078" cy="1846659"/>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Cadastrado no </a:t>
            </a:r>
            <a:r>
              <a:rPr lang="pt-BR" sz="1900" b="1" dirty="0">
                <a:latin typeface="Tahoma" panose="020B0604030504040204" pitchFamily="34" charset="0"/>
                <a:ea typeface="Tahoma" panose="020B0604030504040204" pitchFamily="34" charset="0"/>
                <a:cs typeface="Tahoma" panose="020B0604030504040204" pitchFamily="34" charset="0"/>
              </a:rPr>
              <a:t>IEEE</a:t>
            </a:r>
            <a:r>
              <a:rPr lang="pt-BR" sz="1900" dirty="0">
                <a:latin typeface="Tahoma" panose="020B0604030504040204" pitchFamily="34" charset="0"/>
                <a:ea typeface="Tahoma" panose="020B0604030504040204" pitchFamily="34" charset="0"/>
                <a:cs typeface="Tahoma" panose="020B0604030504040204" pitchFamily="34" charset="0"/>
              </a:rPr>
              <a:t> (Instituto de Engenheiros Eletricistas e Eletrônicos) com o número </a:t>
            </a:r>
            <a:r>
              <a:rPr lang="pt-BR" sz="1900" b="1" dirty="0">
                <a:latin typeface="Tahoma" panose="020B0604030504040204" pitchFamily="34" charset="0"/>
                <a:ea typeface="Tahoma" panose="020B0604030504040204" pitchFamily="34" charset="0"/>
                <a:cs typeface="Tahoma" panose="020B0604030504040204" pitchFamily="34" charset="0"/>
              </a:rPr>
              <a:t>802.3</a:t>
            </a:r>
            <a:r>
              <a:rPr lang="pt-BR" sz="1900" dirty="0">
                <a:latin typeface="Tahoma" panose="020B0604030504040204" pitchFamily="34" charset="0"/>
                <a:ea typeface="Tahoma" panose="020B0604030504040204" pitchFamily="34" charset="0"/>
                <a:cs typeface="Tahoma" panose="020B0604030504040204" pitchFamily="34" charset="0"/>
              </a:rPr>
              <a:t>, é o padrão mais utilizado em redes locais cabeadas. </a:t>
            </a:r>
          </a:p>
          <a:p>
            <a:pPr algn="just"/>
            <a:r>
              <a:rPr lang="pt-BR" sz="1900" dirty="0">
                <a:latin typeface="Tahoma" panose="020B0604030504040204" pitchFamily="34" charset="0"/>
                <a:ea typeface="Tahoma" panose="020B0604030504040204" pitchFamily="34" charset="0"/>
                <a:cs typeface="Tahoma" panose="020B0604030504040204" pitchFamily="34" charset="0"/>
              </a:rPr>
              <a:t>	Sua tecnologia baseia-se no envio de </a:t>
            </a:r>
            <a:r>
              <a:rPr lang="pt-BR" sz="1900" b="1" dirty="0">
                <a:latin typeface="Tahoma" panose="020B0604030504040204" pitchFamily="34" charset="0"/>
                <a:ea typeface="Tahoma" panose="020B0604030504040204" pitchFamily="34" charset="0"/>
                <a:cs typeface="Tahoma" panose="020B0604030504040204" pitchFamily="34" charset="0"/>
              </a:rPr>
              <a:t>pacotes</a:t>
            </a:r>
            <a:r>
              <a:rPr lang="pt-BR" sz="1900" dirty="0">
                <a:latin typeface="Tahoma" panose="020B0604030504040204" pitchFamily="34" charset="0"/>
                <a:ea typeface="Tahoma" panose="020B0604030504040204" pitchFamily="34" charset="0"/>
                <a:cs typeface="Tahoma" panose="020B0604030504040204" pitchFamily="34" charset="0"/>
              </a:rPr>
              <a:t> por meio de cabos de </a:t>
            </a:r>
            <a:r>
              <a:rPr lang="pt-BR" sz="1900" b="1" dirty="0">
                <a:latin typeface="Tahoma" panose="020B0604030504040204" pitchFamily="34" charset="0"/>
                <a:ea typeface="Tahoma" panose="020B0604030504040204" pitchFamily="34" charset="0"/>
                <a:cs typeface="Tahoma" panose="020B0604030504040204" pitchFamily="34" charset="0"/>
              </a:rPr>
              <a:t>par trançado</a:t>
            </a:r>
            <a:r>
              <a:rPr lang="pt-BR" sz="1900" dirty="0">
                <a:latin typeface="Tahoma" panose="020B0604030504040204" pitchFamily="34" charset="0"/>
                <a:ea typeface="Tahoma" panose="020B0604030504040204" pitchFamily="34" charset="0"/>
                <a:cs typeface="Tahoma" panose="020B0604030504040204" pitchFamily="34" charset="0"/>
              </a:rPr>
              <a:t>, ou seja, pela </a:t>
            </a:r>
            <a:r>
              <a:rPr lang="pt-BR" sz="1900" b="1" dirty="0">
                <a:latin typeface="Tahoma" panose="020B0604030504040204" pitchFamily="34" charset="0"/>
                <a:ea typeface="Tahoma" panose="020B0604030504040204" pitchFamily="34" charset="0"/>
                <a:cs typeface="Tahoma" panose="020B0604030504040204" pitchFamily="34" charset="0"/>
              </a:rPr>
              <a:t>camada física da rede</a:t>
            </a:r>
            <a:r>
              <a:rPr lang="pt-BR" sz="1900" dirty="0">
                <a:latin typeface="Tahoma" panose="020B0604030504040204" pitchFamily="34" charset="0"/>
                <a:ea typeface="Tahoma" panose="020B0604030504040204" pitchFamily="34" charset="0"/>
                <a:cs typeface="Tahoma" panose="020B0604030504040204" pitchFamily="34" charset="0"/>
              </a:rPr>
              <a:t>. Dependendo do tipo de estrutura, pode chegar a </a:t>
            </a:r>
            <a:r>
              <a:rPr lang="pt-BR" sz="1900" b="1" dirty="0">
                <a:latin typeface="Tahoma" panose="020B0604030504040204" pitchFamily="34" charset="0"/>
                <a:ea typeface="Tahoma" panose="020B0604030504040204" pitchFamily="34" charset="0"/>
                <a:cs typeface="Tahoma" panose="020B0604030504040204" pitchFamily="34" charset="0"/>
              </a:rPr>
              <a:t>40 Mbps</a:t>
            </a:r>
            <a:r>
              <a:rPr lang="pt-BR" sz="1900" dirty="0">
                <a:latin typeface="Tahoma" panose="020B0604030504040204" pitchFamily="34" charset="0"/>
                <a:ea typeface="Tahoma" panose="020B0604030504040204" pitchFamily="34" charset="0"/>
                <a:cs typeface="Tahoma" panose="020B0604030504040204" pitchFamily="34" charset="0"/>
              </a:rPr>
              <a:t>.</a:t>
            </a:r>
          </a:p>
        </p:txBody>
      </p:sp>
      <p:pic>
        <p:nvPicPr>
          <p:cNvPr id="2052" name="Picture 4" descr="Resultado de imagem para ethernet">
            <a:extLst>
              <a:ext uri="{FF2B5EF4-FFF2-40B4-BE49-F238E27FC236}">
                <a16:creationId xmlns:a16="http://schemas.microsoft.com/office/drawing/2014/main" id="{CC7568E9-A5DA-42E3-A2CD-7E5F10399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954" y="4323809"/>
            <a:ext cx="3739114" cy="24654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m para ethernet">
            <a:extLst>
              <a:ext uri="{FF2B5EF4-FFF2-40B4-BE49-F238E27FC236}">
                <a16:creationId xmlns:a16="http://schemas.microsoft.com/office/drawing/2014/main" id="{032CFD47-5F38-42D4-ABED-D2AEA460B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61" y="3429000"/>
            <a:ext cx="4076404" cy="230313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FC31E32F-6529-419F-BC6E-01A4B59B9F05}"/>
              </a:ext>
            </a:extLst>
          </p:cNvPr>
          <p:cNvSpPr txBox="1">
            <a:spLocks/>
          </p:cNvSpPr>
          <p:nvPr/>
        </p:nvSpPr>
        <p:spPr>
          <a:xfrm>
            <a:off x="2274290" y="332656"/>
            <a:ext cx="5754093" cy="429348"/>
          </a:xfrm>
          <a:prstGeom prst="rect">
            <a:avLst/>
          </a:prstGeom>
        </p:spPr>
        <p:txBody>
          <a:bodyPr/>
          <a:lstStyle/>
          <a:p>
            <a:pPr lvl="0" algn="ctr" defTabSz="914400">
              <a:lnSpc>
                <a:spcPct val="90000"/>
              </a:lnSpc>
              <a:defRPr/>
            </a:pP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Padrão Ethernet</a:t>
            </a:r>
          </a:p>
        </p:txBody>
      </p:sp>
    </p:spTree>
    <p:extLst>
      <p:ext uri="{BB962C8B-B14F-4D97-AF65-F5344CB8AC3E}">
        <p14:creationId xmlns:p14="http://schemas.microsoft.com/office/powerpoint/2010/main" val="43964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9DFC24E-553D-4C74-9DE3-EDE02F55F4FA}"/>
              </a:ext>
            </a:extLst>
          </p:cNvPr>
          <p:cNvSpPr/>
          <p:nvPr/>
        </p:nvSpPr>
        <p:spPr>
          <a:xfrm>
            <a:off x="510208" y="1318163"/>
            <a:ext cx="8123583" cy="3016210"/>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Sigla em inglês para </a:t>
            </a:r>
            <a:r>
              <a:rPr lang="pt-BR" sz="1900" b="1" dirty="0">
                <a:latin typeface="Tahoma" panose="020B0604030504040204" pitchFamily="34" charset="0"/>
                <a:ea typeface="Tahoma" panose="020B0604030504040204" pitchFamily="34" charset="0"/>
                <a:cs typeface="Tahoma" panose="020B0604030504040204" pitchFamily="34" charset="0"/>
              </a:rPr>
              <a:t>Digital </a:t>
            </a:r>
            <a:r>
              <a:rPr lang="pt-BR" sz="1900" b="1" dirty="0" err="1">
                <a:latin typeface="Tahoma" panose="020B0604030504040204" pitchFamily="34" charset="0"/>
                <a:ea typeface="Tahoma" panose="020B0604030504040204" pitchFamily="34" charset="0"/>
                <a:cs typeface="Tahoma" panose="020B0604030504040204" pitchFamily="34" charset="0"/>
              </a:rPr>
              <a:t>Subscriber</a:t>
            </a:r>
            <a:r>
              <a:rPr lang="pt-BR" sz="1900" b="1" dirty="0">
                <a:latin typeface="Tahoma" panose="020B0604030504040204" pitchFamily="34" charset="0"/>
                <a:ea typeface="Tahoma" panose="020B0604030504040204" pitchFamily="34" charset="0"/>
                <a:cs typeface="Tahoma" panose="020B0604030504040204" pitchFamily="34" charset="0"/>
              </a:rPr>
              <a:t> </a:t>
            </a:r>
            <a:r>
              <a:rPr lang="pt-BR" sz="1900" b="1" dirty="0" err="1">
                <a:latin typeface="Tahoma" panose="020B0604030504040204" pitchFamily="34" charset="0"/>
                <a:ea typeface="Tahoma" panose="020B0604030504040204" pitchFamily="34" charset="0"/>
                <a:cs typeface="Tahoma" panose="020B0604030504040204" pitchFamily="34" charset="0"/>
              </a:rPr>
              <a:t>Line</a:t>
            </a:r>
            <a:r>
              <a:rPr lang="pt-BR" sz="1900" dirty="0">
                <a:latin typeface="Tahoma" panose="020B0604030504040204" pitchFamily="34" charset="0"/>
                <a:ea typeface="Tahoma" panose="020B0604030504040204" pitchFamily="34" charset="0"/>
                <a:cs typeface="Tahoma" panose="020B0604030504040204" pitchFamily="34" charset="0"/>
              </a:rPr>
              <a:t>, que significa Linha de </a:t>
            </a:r>
            <a:r>
              <a:rPr lang="pt-BR" sz="1900" dirty="0" err="1">
                <a:latin typeface="Tahoma" panose="020B0604030504040204" pitchFamily="34" charset="0"/>
                <a:ea typeface="Tahoma" panose="020B0604030504040204" pitchFamily="34" charset="0"/>
                <a:cs typeface="Tahoma" panose="020B0604030504040204" pitchFamily="34" charset="0"/>
              </a:rPr>
              <a:t>Assinador</a:t>
            </a:r>
            <a:r>
              <a:rPr lang="pt-BR" sz="1900" dirty="0">
                <a:latin typeface="Tahoma" panose="020B0604030504040204" pitchFamily="34" charset="0"/>
                <a:ea typeface="Tahoma" panose="020B0604030504040204" pitchFamily="34" charset="0"/>
                <a:cs typeface="Tahoma" panose="020B0604030504040204" pitchFamily="34" charset="0"/>
              </a:rPr>
              <a:t> Digital. É uma tecnologia de comunicação de dados que permite uma transmissão mais rápida através da linha telefônica, com a ajuda de um </a:t>
            </a:r>
            <a:r>
              <a:rPr lang="pt-BR" sz="1900" b="1" dirty="0">
                <a:latin typeface="Tahoma" panose="020B0604030504040204" pitchFamily="34" charset="0"/>
                <a:ea typeface="Tahoma" panose="020B0604030504040204" pitchFamily="34" charset="0"/>
                <a:cs typeface="Tahoma" panose="020B0604030504040204" pitchFamily="34" charset="0"/>
              </a:rPr>
              <a:t>modem</a:t>
            </a:r>
            <a:r>
              <a:rPr lang="pt-BR" sz="1900" dirty="0">
                <a:latin typeface="Tahoma" panose="020B0604030504040204" pitchFamily="34" charset="0"/>
                <a:ea typeface="Tahoma" panose="020B0604030504040204" pitchFamily="34" charset="0"/>
                <a:cs typeface="Tahoma" panose="020B0604030504040204" pitchFamily="34" charset="0"/>
              </a:rPr>
              <a:t> (modulador – </a:t>
            </a:r>
            <a:r>
              <a:rPr lang="pt-BR" sz="1900" dirty="0" err="1">
                <a:latin typeface="Tahoma" panose="020B0604030504040204" pitchFamily="34" charset="0"/>
                <a:ea typeface="Tahoma" panose="020B0604030504040204" pitchFamily="34" charset="0"/>
                <a:cs typeface="Tahoma" panose="020B0604030504040204" pitchFamily="34" charset="0"/>
              </a:rPr>
              <a:t>demodulador</a:t>
            </a:r>
            <a:r>
              <a:rPr lang="pt-BR" sz="1900" dirty="0">
                <a:latin typeface="Tahoma" panose="020B0604030504040204" pitchFamily="34" charset="0"/>
                <a:ea typeface="Tahoma" panose="020B0604030504040204" pitchFamily="34" charset="0"/>
                <a:cs typeface="Tahoma" panose="020B0604030504040204" pitchFamily="34" charset="0"/>
              </a:rPr>
              <a:t>).</a:t>
            </a:r>
          </a:p>
          <a:p>
            <a:pPr algn="just"/>
            <a:r>
              <a:rPr lang="pt-BR" sz="1900" dirty="0">
                <a:latin typeface="Tahoma" panose="020B0604030504040204" pitchFamily="34" charset="0"/>
                <a:ea typeface="Tahoma" panose="020B0604030504040204" pitchFamily="34" charset="0"/>
                <a:cs typeface="Tahoma" panose="020B0604030504040204" pitchFamily="34" charset="0"/>
              </a:rPr>
              <a:t>	O formato mais conhecido dessa tecnologia é o </a:t>
            </a:r>
            <a:r>
              <a:rPr lang="pt-BR" sz="1900" b="1" dirty="0">
                <a:latin typeface="Tahoma" panose="020B0604030504040204" pitchFamily="34" charset="0"/>
                <a:ea typeface="Tahoma" panose="020B0604030504040204" pitchFamily="34" charset="0"/>
                <a:cs typeface="Tahoma" panose="020B0604030504040204" pitchFamily="34" charset="0"/>
              </a:rPr>
              <a:t>ADSL</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Asymmetric</a:t>
            </a:r>
            <a:r>
              <a:rPr lang="pt-BR" sz="1900" dirty="0">
                <a:latin typeface="Tahoma" panose="020B0604030504040204" pitchFamily="34" charset="0"/>
                <a:ea typeface="Tahoma" panose="020B0604030504040204" pitchFamily="34" charset="0"/>
                <a:cs typeface="Tahoma" panose="020B0604030504040204" pitchFamily="34" charset="0"/>
              </a:rPr>
              <a:t> DSL), permite transmissões até </a:t>
            </a:r>
            <a:r>
              <a:rPr lang="pt-BR" sz="1900" b="1" dirty="0">
                <a:latin typeface="Tahoma" panose="020B0604030504040204" pitchFamily="34" charset="0"/>
                <a:ea typeface="Tahoma" panose="020B0604030504040204" pitchFamily="34" charset="0"/>
                <a:cs typeface="Tahoma" panose="020B0604030504040204" pitchFamily="34" charset="0"/>
              </a:rPr>
              <a:t>9 </a:t>
            </a:r>
            <a:r>
              <a:rPr lang="pt-BR" sz="1900" b="1" dirty="0" err="1">
                <a:latin typeface="Tahoma" panose="020B0604030504040204" pitchFamily="34" charset="0"/>
                <a:ea typeface="Tahoma" panose="020B0604030504040204" pitchFamily="34" charset="0"/>
                <a:cs typeface="Tahoma" panose="020B0604030504040204" pitchFamily="34" charset="0"/>
              </a:rPr>
              <a:t>Mbit</a:t>
            </a:r>
            <a:r>
              <a:rPr lang="pt-BR" sz="1900" b="1" dirty="0">
                <a:latin typeface="Tahoma" panose="020B0604030504040204" pitchFamily="34" charset="0"/>
                <a:ea typeface="Tahoma" panose="020B0604030504040204" pitchFamily="34" charset="0"/>
                <a:cs typeface="Tahoma" panose="020B0604030504040204" pitchFamily="34" charset="0"/>
              </a:rPr>
              <a:t>/s </a:t>
            </a:r>
            <a:r>
              <a:rPr lang="pt-BR" sz="1900" dirty="0">
                <a:latin typeface="Tahoma" panose="020B0604030504040204" pitchFamily="34" charset="0"/>
                <a:ea typeface="Tahoma" panose="020B0604030504040204" pitchFamily="34" charset="0"/>
                <a:cs typeface="Tahoma" panose="020B0604030504040204" pitchFamily="34" charset="0"/>
              </a:rPr>
              <a:t>de download, até 1 </a:t>
            </a:r>
            <a:r>
              <a:rPr lang="pt-BR" sz="1900" dirty="0" err="1">
                <a:latin typeface="Tahoma" panose="020B0604030504040204" pitchFamily="34" charset="0"/>
                <a:ea typeface="Tahoma" panose="020B0604030504040204" pitchFamily="34" charset="0"/>
                <a:cs typeface="Tahoma" panose="020B0604030504040204" pitchFamily="34" charset="0"/>
              </a:rPr>
              <a:t>Mbit</a:t>
            </a:r>
            <a:r>
              <a:rPr lang="pt-BR" sz="1900" dirty="0">
                <a:latin typeface="Tahoma" panose="020B0604030504040204" pitchFamily="34" charset="0"/>
                <a:ea typeface="Tahoma" panose="020B0604030504040204" pitchFamily="34" charset="0"/>
                <a:cs typeface="Tahoma" panose="020B0604030504040204" pitchFamily="34" charset="0"/>
              </a:rPr>
              <a:t>/s de upload e ainda reservando o canal para voz. </a:t>
            </a:r>
          </a:p>
          <a:p>
            <a:pPr algn="just"/>
            <a:r>
              <a:rPr lang="pt-BR" sz="1900" dirty="0">
                <a:latin typeface="Tahoma" panose="020B0604030504040204" pitchFamily="34" charset="0"/>
                <a:ea typeface="Tahoma" panose="020B0604030504040204" pitchFamily="34" charset="0"/>
                <a:cs typeface="Tahoma" panose="020B0604030504040204" pitchFamily="34" charset="0"/>
              </a:rPr>
              <a:t>	Estas taxas são mensuradas de acordo com a distância do ponto do assinante até a central, caracterizando assim o limite máximo de taxa para Internet. </a:t>
            </a:r>
          </a:p>
        </p:txBody>
      </p:sp>
      <p:sp>
        <p:nvSpPr>
          <p:cNvPr id="3" name="Title 1">
            <a:extLst>
              <a:ext uri="{FF2B5EF4-FFF2-40B4-BE49-F238E27FC236}">
                <a16:creationId xmlns:a16="http://schemas.microsoft.com/office/drawing/2014/main" id="{5217C8E9-7CEA-4334-B602-E33334777A97}"/>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err="1">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Padr</a:t>
            </a:r>
            <a:r>
              <a:rPr lang="pt-BR" sz="3100" b="1" spc="-1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ão</a:t>
            </a: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DSL</a:t>
            </a:r>
            <a:endPar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4102" name="Picture 6" descr="Imagem relacionada">
            <a:extLst>
              <a:ext uri="{FF2B5EF4-FFF2-40B4-BE49-F238E27FC236}">
                <a16:creationId xmlns:a16="http://schemas.microsoft.com/office/drawing/2014/main" id="{B19C3D34-4997-4203-B1A5-E780AEA8B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290" y="4055412"/>
            <a:ext cx="3463901" cy="27507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m para modem dsl">
            <a:extLst>
              <a:ext uri="{FF2B5EF4-FFF2-40B4-BE49-F238E27FC236}">
                <a16:creationId xmlns:a16="http://schemas.microsoft.com/office/drawing/2014/main" id="{905AB194-F3F4-4686-B774-B87FC45C0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470" y="4864986"/>
            <a:ext cx="2914416" cy="1941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188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49DE93D-6E0B-4951-B2E2-92D55903F31D}"/>
              </a:ext>
            </a:extLst>
          </p:cNvPr>
          <p:cNvSpPr/>
          <p:nvPr/>
        </p:nvSpPr>
        <p:spPr>
          <a:xfrm>
            <a:off x="556591" y="1280925"/>
            <a:ext cx="8030817" cy="1554272"/>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Utilizam uma topologia lógica em </a:t>
            </a:r>
            <a:r>
              <a:rPr lang="pt-BR" sz="1900" b="1" dirty="0">
                <a:latin typeface="Tahoma" panose="020B0604030504040204" pitchFamily="34" charset="0"/>
                <a:ea typeface="Tahoma" panose="020B0604030504040204" pitchFamily="34" charset="0"/>
                <a:cs typeface="Tahoma" panose="020B0604030504040204" pitchFamily="34" charset="0"/>
              </a:rPr>
              <a:t>anel</a:t>
            </a:r>
            <a:r>
              <a:rPr lang="pt-BR" sz="1900" dirty="0">
                <a:latin typeface="Tahoma" panose="020B0604030504040204" pitchFamily="34" charset="0"/>
                <a:ea typeface="Tahoma" panose="020B0604030504040204" pitchFamily="34" charset="0"/>
                <a:cs typeface="Tahoma" panose="020B0604030504040204" pitchFamily="34" charset="0"/>
              </a:rPr>
              <a:t>. Semelhante à topologia </a:t>
            </a:r>
            <a:r>
              <a:rPr lang="pt-BR" sz="1900" b="1" dirty="0">
                <a:latin typeface="Tahoma" panose="020B0604030504040204" pitchFamily="34" charset="0"/>
                <a:ea typeface="Tahoma" panose="020B0604030504040204" pitchFamily="34" charset="0"/>
                <a:cs typeface="Tahoma" panose="020B0604030504040204" pitchFamily="34" charset="0"/>
              </a:rPr>
              <a:t>Ethernet</a:t>
            </a:r>
            <a:r>
              <a:rPr lang="pt-BR" sz="1900" dirty="0">
                <a:latin typeface="Tahoma" panose="020B0604030504040204" pitchFamily="34" charset="0"/>
                <a:ea typeface="Tahoma" panose="020B0604030504040204" pitchFamily="34" charset="0"/>
                <a:cs typeface="Tahoma" panose="020B0604030504040204" pitchFamily="34" charset="0"/>
              </a:rPr>
              <a:t>, utiliza </a:t>
            </a:r>
            <a:r>
              <a:rPr lang="pt-BR" sz="1900" b="1" dirty="0">
                <a:latin typeface="Tahoma" panose="020B0604030504040204" pitchFamily="34" charset="0"/>
                <a:ea typeface="Tahoma" panose="020B0604030504040204" pitchFamily="34" charset="0"/>
                <a:cs typeface="Tahoma" panose="020B0604030504040204" pitchFamily="34" charset="0"/>
              </a:rPr>
              <a:t>hubs</a:t>
            </a:r>
            <a:r>
              <a:rPr lang="pt-BR" sz="1900" dirty="0">
                <a:latin typeface="Tahoma" panose="020B0604030504040204" pitchFamily="34" charset="0"/>
                <a:ea typeface="Tahoma" panose="020B0604030504040204" pitchFamily="34" charset="0"/>
                <a:cs typeface="Tahoma" panose="020B0604030504040204" pitchFamily="34" charset="0"/>
              </a:rPr>
              <a:t> inteligentes com 8 portas em cada. </a:t>
            </a:r>
          </a:p>
          <a:p>
            <a:pPr algn="just"/>
            <a:r>
              <a:rPr lang="pt-BR" sz="1900" dirty="0">
                <a:latin typeface="Tahoma" panose="020B0604030504040204" pitchFamily="34" charset="0"/>
                <a:ea typeface="Tahoma" panose="020B0604030504040204" pitchFamily="34" charset="0"/>
                <a:cs typeface="Tahoma" panose="020B0604030504040204" pitchFamily="34" charset="0"/>
              </a:rPr>
              <a:t>	Os cabos utilizados nas redes Token </a:t>
            </a:r>
            <a:r>
              <a:rPr lang="pt-BR" sz="1900" dirty="0" err="1">
                <a:latin typeface="Tahoma" panose="020B0604030504040204" pitchFamily="34" charset="0"/>
                <a:ea typeface="Tahoma" panose="020B0604030504040204" pitchFamily="34" charset="0"/>
                <a:cs typeface="Tahoma" panose="020B0604030504040204" pitchFamily="34" charset="0"/>
              </a:rPr>
              <a:t>Ring</a:t>
            </a:r>
            <a:r>
              <a:rPr lang="pt-BR" sz="1900" dirty="0">
                <a:latin typeface="Tahoma" panose="020B0604030504040204" pitchFamily="34" charset="0"/>
                <a:ea typeface="Tahoma" panose="020B0604030504040204" pitchFamily="34" charset="0"/>
                <a:cs typeface="Tahoma" panose="020B0604030504040204" pitchFamily="34" charset="0"/>
              </a:rPr>
              <a:t> são de par trançado com blindagem de 150 ohms, podendo chegar até </a:t>
            </a:r>
            <a:r>
              <a:rPr lang="pt-BR" sz="1900" b="1" dirty="0">
                <a:latin typeface="Tahoma" panose="020B0604030504040204" pitchFamily="34" charset="0"/>
                <a:ea typeface="Tahoma" panose="020B0604030504040204" pitchFamily="34" charset="0"/>
                <a:cs typeface="Tahoma" panose="020B0604030504040204" pitchFamily="34" charset="0"/>
              </a:rPr>
              <a:t>100 Mbps</a:t>
            </a:r>
            <a:r>
              <a:rPr lang="pt-BR" sz="1900" dirty="0">
                <a:latin typeface="Tahoma" panose="020B0604030504040204" pitchFamily="34" charset="0"/>
                <a:ea typeface="Tahoma" panose="020B0604030504040204" pitchFamily="34" charset="0"/>
                <a:cs typeface="Tahoma" panose="020B0604030504040204" pitchFamily="34" charset="0"/>
              </a:rPr>
              <a:t>. O cabo Tipo 1A consegue operar com taxas próximas de </a:t>
            </a:r>
            <a:r>
              <a:rPr lang="pt-BR" sz="1900" b="1" dirty="0">
                <a:latin typeface="Tahoma" panose="020B0604030504040204" pitchFamily="34" charset="0"/>
                <a:ea typeface="Tahoma" panose="020B0604030504040204" pitchFamily="34" charset="0"/>
                <a:cs typeface="Tahoma" panose="020B0604030504040204" pitchFamily="34" charset="0"/>
              </a:rPr>
              <a:t>300 Mbps</a:t>
            </a:r>
            <a:r>
              <a:rPr lang="pt-BR" sz="1900" dirty="0">
                <a:latin typeface="Tahoma" panose="020B0604030504040204" pitchFamily="34" charset="0"/>
                <a:ea typeface="Tahoma" panose="020B0604030504040204" pitchFamily="34" charset="0"/>
                <a:cs typeface="Tahoma" panose="020B0604030504040204" pitchFamily="34" charset="0"/>
              </a:rPr>
              <a:t>.</a:t>
            </a:r>
          </a:p>
        </p:txBody>
      </p:sp>
      <p:sp>
        <p:nvSpPr>
          <p:cNvPr id="3" name="Title 1">
            <a:extLst>
              <a:ext uri="{FF2B5EF4-FFF2-40B4-BE49-F238E27FC236}">
                <a16:creationId xmlns:a16="http://schemas.microsoft.com/office/drawing/2014/main" id="{634B0E29-6FD1-4D7D-94CF-9C55109B0B10}"/>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Token </a:t>
            </a:r>
            <a:r>
              <a:rPr kumimoji="0" lang="pt-BR" sz="3100" b="1" i="0" strike="noStrike" kern="1200" cap="none" spc="-100" normalizeH="0" baseline="0" noProof="0" dirty="0" err="1">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Ring</a:t>
            </a:r>
            <a:endPar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5122" name="Picture 2" descr="Resultado de imagem para token ring">
            <a:extLst>
              <a:ext uri="{FF2B5EF4-FFF2-40B4-BE49-F238E27FC236}">
                <a16:creationId xmlns:a16="http://schemas.microsoft.com/office/drawing/2014/main" id="{29171C49-6519-45DE-90BF-8207911ED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1" y="2835197"/>
            <a:ext cx="3744505" cy="295815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sultado de imagem para hubs 8 portas token ring">
            <a:extLst>
              <a:ext uri="{FF2B5EF4-FFF2-40B4-BE49-F238E27FC236}">
                <a16:creationId xmlns:a16="http://schemas.microsoft.com/office/drawing/2014/main" id="{281F6712-3140-42DA-A894-2F84228D0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910087"/>
            <a:ext cx="3744505" cy="2808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7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F673-FAF7-43AB-AC6D-220D223D353F}"/>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Extensão Geográfica</a:t>
            </a:r>
          </a:p>
        </p:txBody>
      </p:sp>
      <p:sp>
        <p:nvSpPr>
          <p:cNvPr id="5" name="CaixaDeTexto 4">
            <a:extLst>
              <a:ext uri="{FF2B5EF4-FFF2-40B4-BE49-F238E27FC236}">
                <a16:creationId xmlns:a16="http://schemas.microsoft.com/office/drawing/2014/main" id="{FB944E4A-0DFC-4CC9-A553-EFE7AB06BD5F}"/>
              </a:ext>
            </a:extLst>
          </p:cNvPr>
          <p:cNvSpPr txBox="1"/>
          <p:nvPr/>
        </p:nvSpPr>
        <p:spPr>
          <a:xfrm>
            <a:off x="583097" y="1391478"/>
            <a:ext cx="7885042" cy="3477875"/>
          </a:xfrm>
          <a:prstGeom prst="rect">
            <a:avLst/>
          </a:prstGeom>
          <a:noFill/>
        </p:spPr>
        <p:txBody>
          <a:bodyPr wrap="square" rtlCol="0">
            <a:spAutoFit/>
          </a:bodyPr>
          <a:lstStyle/>
          <a:p>
            <a:pPr algn="just"/>
            <a:r>
              <a:rPr lang="pt-BR" sz="2000" dirty="0">
                <a:latin typeface="Tahoma" panose="020B0604030504040204" pitchFamily="34" charset="0"/>
                <a:ea typeface="Tahoma" panose="020B0604030504040204" pitchFamily="34" charset="0"/>
                <a:cs typeface="Tahoma" panose="020B0604030504040204" pitchFamily="34" charset="0"/>
              </a:rPr>
              <a:t>	Uma rede de computadores pode ser classificada de acordo com sua extensão física ou abrangência geográfica. Uma rede de poucos metros não possui as mesma características de uma network que liga filiais de uma empresa dispersas num raio de centenas de quilômetros. </a:t>
            </a:r>
          </a:p>
          <a:p>
            <a:pPr algn="just"/>
            <a:r>
              <a:rPr lang="pt-BR" sz="2000" dirty="0">
                <a:latin typeface="Tahoma" panose="020B0604030504040204" pitchFamily="34" charset="0"/>
                <a:ea typeface="Tahoma" panose="020B0604030504040204" pitchFamily="34" charset="0"/>
                <a:cs typeface="Tahoma" panose="020B0604030504040204" pitchFamily="34" charset="0"/>
              </a:rPr>
              <a:t>	Podem ser classificadas por área geográfica:</a:t>
            </a: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LAN – Local </a:t>
            </a:r>
            <a:r>
              <a:rPr lang="pt-BR" sz="2000" dirty="0" err="1">
                <a:latin typeface="Tahoma" panose="020B0604030504040204" pitchFamily="34" charset="0"/>
                <a:ea typeface="Tahoma" panose="020B0604030504040204" pitchFamily="34" charset="0"/>
                <a:cs typeface="Tahoma" panose="020B0604030504040204" pitchFamily="34" charset="0"/>
              </a:rPr>
              <a:t>Area</a:t>
            </a:r>
            <a:r>
              <a:rPr lang="pt-BR" sz="2000" dirty="0">
                <a:latin typeface="Tahoma" panose="020B0604030504040204" pitchFamily="34" charset="0"/>
                <a:ea typeface="Tahoma" panose="020B0604030504040204" pitchFamily="34" charset="0"/>
                <a:cs typeface="Tahoma" panose="020B0604030504040204" pitchFamily="34" charset="0"/>
              </a:rPr>
              <a:t> Network</a:t>
            </a: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PAN – </a:t>
            </a:r>
            <a:r>
              <a:rPr lang="pt-BR" sz="2000" dirty="0" err="1">
                <a:latin typeface="Tahoma" panose="020B0604030504040204" pitchFamily="34" charset="0"/>
                <a:ea typeface="Tahoma" panose="020B0604030504040204" pitchFamily="34" charset="0"/>
                <a:cs typeface="Tahoma" panose="020B0604030504040204" pitchFamily="34" charset="0"/>
              </a:rPr>
              <a:t>Personal</a:t>
            </a:r>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dirty="0" err="1">
                <a:latin typeface="Tahoma" panose="020B0604030504040204" pitchFamily="34" charset="0"/>
                <a:ea typeface="Tahoma" panose="020B0604030504040204" pitchFamily="34" charset="0"/>
                <a:cs typeface="Tahoma" panose="020B0604030504040204" pitchFamily="34" charset="0"/>
              </a:rPr>
              <a:t>Area</a:t>
            </a:r>
            <a:r>
              <a:rPr lang="pt-BR" sz="2000" dirty="0">
                <a:latin typeface="Tahoma" panose="020B0604030504040204" pitchFamily="34" charset="0"/>
                <a:ea typeface="Tahoma" panose="020B0604030504040204" pitchFamily="34" charset="0"/>
                <a:cs typeface="Tahoma" panose="020B0604030504040204" pitchFamily="34" charset="0"/>
              </a:rPr>
              <a:t> Network</a:t>
            </a: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WAN – </a:t>
            </a:r>
            <a:r>
              <a:rPr lang="pt-BR" sz="2000" dirty="0" err="1">
                <a:latin typeface="Tahoma" panose="020B0604030504040204" pitchFamily="34" charset="0"/>
                <a:ea typeface="Tahoma" panose="020B0604030504040204" pitchFamily="34" charset="0"/>
                <a:cs typeface="Tahoma" panose="020B0604030504040204" pitchFamily="34" charset="0"/>
              </a:rPr>
              <a:t>Wide</a:t>
            </a:r>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dirty="0" err="1">
                <a:latin typeface="Tahoma" panose="020B0604030504040204" pitchFamily="34" charset="0"/>
                <a:ea typeface="Tahoma" panose="020B0604030504040204" pitchFamily="34" charset="0"/>
                <a:cs typeface="Tahoma" panose="020B0604030504040204" pitchFamily="34" charset="0"/>
              </a:rPr>
              <a:t>Area</a:t>
            </a:r>
            <a:r>
              <a:rPr lang="pt-BR" sz="2000" dirty="0">
                <a:latin typeface="Tahoma" panose="020B0604030504040204" pitchFamily="34" charset="0"/>
                <a:ea typeface="Tahoma" panose="020B0604030504040204" pitchFamily="34" charset="0"/>
                <a:cs typeface="Tahoma" panose="020B0604030504040204" pitchFamily="34" charset="0"/>
              </a:rPr>
              <a:t> Network</a:t>
            </a: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WLAN – Wireless Local </a:t>
            </a:r>
            <a:r>
              <a:rPr lang="pt-BR" sz="2000" dirty="0" err="1">
                <a:latin typeface="Tahoma" panose="020B0604030504040204" pitchFamily="34" charset="0"/>
                <a:ea typeface="Tahoma" panose="020B0604030504040204" pitchFamily="34" charset="0"/>
                <a:cs typeface="Tahoma" panose="020B0604030504040204" pitchFamily="34" charset="0"/>
              </a:rPr>
              <a:t>Area</a:t>
            </a:r>
            <a:r>
              <a:rPr lang="pt-BR" sz="2000" dirty="0">
                <a:latin typeface="Tahoma" panose="020B0604030504040204" pitchFamily="34" charset="0"/>
                <a:ea typeface="Tahoma" panose="020B0604030504040204" pitchFamily="34" charset="0"/>
                <a:cs typeface="Tahoma" panose="020B0604030504040204" pitchFamily="34" charset="0"/>
              </a:rPr>
              <a:t> Network</a:t>
            </a: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MAN – </a:t>
            </a:r>
            <a:r>
              <a:rPr lang="pt-BR" sz="2000" dirty="0" err="1">
                <a:latin typeface="Tahoma" panose="020B0604030504040204" pitchFamily="34" charset="0"/>
                <a:ea typeface="Tahoma" panose="020B0604030504040204" pitchFamily="34" charset="0"/>
                <a:cs typeface="Tahoma" panose="020B0604030504040204" pitchFamily="34" charset="0"/>
              </a:rPr>
              <a:t>Metropolitan</a:t>
            </a:r>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dirty="0" err="1">
                <a:latin typeface="Tahoma" panose="020B0604030504040204" pitchFamily="34" charset="0"/>
                <a:ea typeface="Tahoma" panose="020B0604030504040204" pitchFamily="34" charset="0"/>
                <a:cs typeface="Tahoma" panose="020B0604030504040204" pitchFamily="34" charset="0"/>
              </a:rPr>
              <a:t>Area</a:t>
            </a:r>
            <a:r>
              <a:rPr lang="pt-BR" sz="2000" dirty="0">
                <a:latin typeface="Tahoma" panose="020B0604030504040204" pitchFamily="34" charset="0"/>
                <a:ea typeface="Tahoma" panose="020B0604030504040204" pitchFamily="34" charset="0"/>
                <a:cs typeface="Tahoma" panose="020B0604030504040204" pitchFamily="34" charset="0"/>
              </a:rPr>
              <a:t> Network</a:t>
            </a:r>
          </a:p>
        </p:txBody>
      </p:sp>
    </p:spTree>
    <p:extLst>
      <p:ext uri="{BB962C8B-B14F-4D97-AF65-F5344CB8AC3E}">
        <p14:creationId xmlns:p14="http://schemas.microsoft.com/office/powerpoint/2010/main" val="273497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77078" y="1307746"/>
            <a:ext cx="8172935" cy="3631763"/>
          </a:xfrm>
          <a:prstGeom prst="rect">
            <a:avLst/>
          </a:prstGeom>
        </p:spPr>
        <p:txBody>
          <a:bodyPr wrap="square">
            <a:spAutoFit/>
          </a:bodyPr>
          <a:lstStyle/>
          <a:p>
            <a:pPr marL="285750" indent="-28575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Redes Locais (Local </a:t>
            </a:r>
            <a:r>
              <a:rPr lang="pt-BR" sz="1900" dirty="0" err="1">
                <a:latin typeface="Tahoma" panose="020B0604030504040204" pitchFamily="34" charset="0"/>
                <a:ea typeface="Tahoma" panose="020B0604030504040204" pitchFamily="34" charset="0"/>
                <a:cs typeface="Tahoma" panose="020B0604030504040204" pitchFamily="34" charset="0"/>
              </a:rPr>
              <a:t>Area</a:t>
            </a:r>
            <a:r>
              <a:rPr lang="pt-BR" sz="1900" dirty="0">
                <a:latin typeface="Tahoma" panose="020B0604030504040204" pitchFamily="34" charset="0"/>
                <a:ea typeface="Tahoma" panose="020B0604030504040204" pitchFamily="34" charset="0"/>
                <a:cs typeface="Tahoma" panose="020B0604030504040204" pitchFamily="34" charset="0"/>
              </a:rPr>
              <a:t> Network – </a:t>
            </a:r>
            <a:r>
              <a:rPr lang="pt-BR" sz="1900" b="1" dirty="0">
                <a:latin typeface="Tahoma" panose="020B0604030504040204" pitchFamily="34" charset="0"/>
                <a:ea typeface="Tahoma" panose="020B0604030504040204" pitchFamily="34" charset="0"/>
                <a:cs typeface="Tahoma" panose="020B0604030504040204" pitchFamily="34" charset="0"/>
              </a:rPr>
              <a:t>LAN</a:t>
            </a:r>
            <a:r>
              <a:rPr lang="pt-BR" sz="1900" dirty="0">
                <a:latin typeface="Tahoma" panose="020B0604030504040204" pitchFamily="34" charset="0"/>
                <a:ea typeface="Tahoma" panose="020B0604030504040204" pitchFamily="34" charset="0"/>
                <a:cs typeface="Tahoma" panose="020B0604030504040204" pitchFamily="34" charset="0"/>
              </a:rPr>
              <a:t>) – redes em que a distância varia de 10m a 1km. Pode ser uma sala, um prédio ou um campus de universidade;</a:t>
            </a: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Redes Pessoais (</a:t>
            </a:r>
            <a:r>
              <a:rPr lang="pt-BR" sz="1900" dirty="0" err="1">
                <a:latin typeface="Tahoma" panose="020B0604030504040204" pitchFamily="34" charset="0"/>
                <a:ea typeface="Tahoma" panose="020B0604030504040204" pitchFamily="34" charset="0"/>
                <a:cs typeface="Tahoma" panose="020B0604030504040204" pitchFamily="34" charset="0"/>
              </a:rPr>
              <a:t>Personal</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Area</a:t>
            </a:r>
            <a:r>
              <a:rPr lang="pt-BR" sz="1900" dirty="0">
                <a:latin typeface="Tahoma" panose="020B0604030504040204" pitchFamily="34" charset="0"/>
                <a:ea typeface="Tahoma" panose="020B0604030504040204" pitchFamily="34" charset="0"/>
                <a:cs typeface="Tahoma" panose="020B0604030504040204" pitchFamily="34" charset="0"/>
              </a:rPr>
              <a:t> Network – </a:t>
            </a:r>
            <a:r>
              <a:rPr lang="pt-BR" sz="1900" b="1" dirty="0">
                <a:latin typeface="Tahoma" panose="020B0604030504040204" pitchFamily="34" charset="0"/>
                <a:ea typeface="Tahoma" panose="020B0604030504040204" pitchFamily="34" charset="0"/>
                <a:cs typeface="Tahoma" panose="020B0604030504040204" pitchFamily="34" charset="0"/>
              </a:rPr>
              <a:t>PAN</a:t>
            </a:r>
            <a:r>
              <a:rPr lang="pt-BR" sz="1900" dirty="0">
                <a:latin typeface="Tahoma" panose="020B0604030504040204" pitchFamily="34" charset="0"/>
                <a:ea typeface="Tahoma" panose="020B0604030504040204" pitchFamily="34" charset="0"/>
                <a:cs typeface="Tahoma" panose="020B0604030504040204" pitchFamily="34" charset="0"/>
              </a:rPr>
              <a:t>) – se comunicam a 1 metro de distância, aproximadamente. Ex.: Redes Bluetooth;</a:t>
            </a: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p:txBody>
      </p:sp>
      <p:pic>
        <p:nvPicPr>
          <p:cNvPr id="4104" name="Picture 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262" y="1970183"/>
            <a:ext cx="2666311" cy="185969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Resultado de imagem para redes loca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185" y="2067339"/>
            <a:ext cx="3525077" cy="17625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m para rede bluetooth">
            <a:extLst>
              <a:ext uri="{FF2B5EF4-FFF2-40B4-BE49-F238E27FC236}">
                <a16:creationId xmlns:a16="http://schemas.microsoft.com/office/drawing/2014/main" id="{9087FB8E-AF28-4FCD-8656-64347B4504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9477" y="4535956"/>
            <a:ext cx="3146096" cy="11631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Resultado de imagem para rede bluetooth">
            <a:extLst>
              <a:ext uri="{FF2B5EF4-FFF2-40B4-BE49-F238E27FC236}">
                <a16:creationId xmlns:a16="http://schemas.microsoft.com/office/drawing/2014/main" id="{EF8228F6-93B9-4F79-BB38-206108BC3C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220" y="4682613"/>
            <a:ext cx="3282853" cy="80263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491AC5C-3040-48E0-A59D-FB55DAF32A2C}"/>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LAN e PAN</a:t>
            </a:r>
          </a:p>
        </p:txBody>
      </p:sp>
    </p:spTree>
    <p:extLst>
      <p:ext uri="{BB962C8B-B14F-4D97-AF65-F5344CB8AC3E}">
        <p14:creationId xmlns:p14="http://schemas.microsoft.com/office/powerpoint/2010/main" val="120317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30924" y="1278728"/>
            <a:ext cx="8103477" cy="3893374"/>
          </a:xfrm>
          <a:prstGeom prst="rect">
            <a:avLst/>
          </a:prstGeom>
        </p:spPr>
        <p:txBody>
          <a:bodyPr wrap="square">
            <a:spAutoFit/>
          </a:bodyPr>
          <a:lstStyle/>
          <a:p>
            <a:pPr marL="342900" indent="-34290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Redes de longa distância (</a:t>
            </a:r>
            <a:r>
              <a:rPr lang="pt-BR" sz="1900" dirty="0" err="1">
                <a:latin typeface="Tahoma" panose="020B0604030504040204" pitchFamily="34" charset="0"/>
                <a:ea typeface="Tahoma" panose="020B0604030504040204" pitchFamily="34" charset="0"/>
                <a:cs typeface="Tahoma" panose="020B0604030504040204" pitchFamily="34" charset="0"/>
              </a:rPr>
              <a:t>Wide</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Area</a:t>
            </a:r>
            <a:r>
              <a:rPr lang="pt-BR" sz="1900" dirty="0">
                <a:latin typeface="Tahoma" panose="020B0604030504040204" pitchFamily="34" charset="0"/>
                <a:ea typeface="Tahoma" panose="020B0604030504040204" pitchFamily="34" charset="0"/>
                <a:cs typeface="Tahoma" panose="020B0604030504040204" pitchFamily="34" charset="0"/>
              </a:rPr>
              <a:t> Network - </a:t>
            </a:r>
            <a:r>
              <a:rPr lang="pt-BR" sz="1900" b="1" dirty="0">
                <a:latin typeface="Tahoma" panose="020B0604030504040204" pitchFamily="34" charset="0"/>
                <a:ea typeface="Tahoma" panose="020B0604030504040204" pitchFamily="34" charset="0"/>
                <a:cs typeface="Tahoma" panose="020B0604030504040204" pitchFamily="34" charset="0"/>
              </a:rPr>
              <a:t>WAN</a:t>
            </a:r>
            <a:r>
              <a:rPr lang="pt-BR" sz="1900" dirty="0">
                <a:latin typeface="Tahoma" panose="020B0604030504040204" pitchFamily="34" charset="0"/>
                <a:ea typeface="Tahoma" panose="020B0604030504040204" pitchFamily="34" charset="0"/>
                <a:cs typeface="Tahoma" panose="020B0604030504040204" pitchFamily="34" charset="0"/>
              </a:rPr>
              <a:t>) – são redes espalhadas pelo mundo podendo ser interconectadas a outras redes, capazes de atingirem distâncias bem maiores, como um continente ou o planeta. Ex.: Internet;</a:t>
            </a:r>
          </a:p>
          <a:p>
            <a:pPr marL="342900" indent="-34290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Rede sem Fio ou Internet sem Fio (Wireless Local </a:t>
            </a:r>
            <a:r>
              <a:rPr lang="pt-BR" sz="1900" dirty="0" err="1">
                <a:latin typeface="Tahoma" panose="020B0604030504040204" pitchFamily="34" charset="0"/>
                <a:ea typeface="Tahoma" panose="020B0604030504040204" pitchFamily="34" charset="0"/>
                <a:cs typeface="Tahoma" panose="020B0604030504040204" pitchFamily="34" charset="0"/>
              </a:rPr>
              <a:t>Area</a:t>
            </a:r>
            <a:r>
              <a:rPr lang="pt-BR" sz="1900" dirty="0">
                <a:latin typeface="Tahoma" panose="020B0604030504040204" pitchFamily="34" charset="0"/>
                <a:ea typeface="Tahoma" panose="020B0604030504040204" pitchFamily="34" charset="0"/>
                <a:cs typeface="Tahoma" panose="020B0604030504040204" pitchFamily="34" charset="0"/>
              </a:rPr>
              <a:t> Network – </a:t>
            </a:r>
            <a:r>
              <a:rPr lang="pt-BR" sz="1900" b="1" dirty="0">
                <a:latin typeface="Tahoma" panose="020B0604030504040204" pitchFamily="34" charset="0"/>
                <a:ea typeface="Tahoma" panose="020B0604030504040204" pitchFamily="34" charset="0"/>
                <a:cs typeface="Tahoma" panose="020B0604030504040204" pitchFamily="34" charset="0"/>
              </a:rPr>
              <a:t>WLAN</a:t>
            </a:r>
            <a:r>
              <a:rPr lang="pt-BR" sz="1900" dirty="0">
                <a:latin typeface="Tahoma" panose="020B0604030504040204" pitchFamily="34" charset="0"/>
                <a:ea typeface="Tahoma" panose="020B0604030504040204" pitchFamily="34" charset="0"/>
                <a:cs typeface="Tahoma" panose="020B0604030504040204" pitchFamily="34" charset="0"/>
              </a:rPr>
              <a:t>) – rede capaz de conectar dispositivos eletrônicos próximos, sem a utilização de cabeamento. </a:t>
            </a:r>
          </a:p>
        </p:txBody>
      </p:sp>
      <p:pic>
        <p:nvPicPr>
          <p:cNvPr id="5122" name="Picture 2" descr="Resultado de imagem para rede w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015" y="2332146"/>
            <a:ext cx="2819506" cy="19007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m para rede w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813" y="2493251"/>
            <a:ext cx="2700063" cy="160023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sultado de imagem para intern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8629" y="2493251"/>
            <a:ext cx="1473558" cy="136746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esultado de imagem para rede wif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827" y="5172102"/>
            <a:ext cx="3810296" cy="153349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sultado de imagem para rede wifi"/>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093026" y="5102228"/>
            <a:ext cx="2233904" cy="1673247"/>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647E2121-79DE-428E-811A-2479AFBEEC39}"/>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WAN e WLAN</a:t>
            </a:r>
          </a:p>
        </p:txBody>
      </p:sp>
    </p:spTree>
    <p:extLst>
      <p:ext uri="{BB962C8B-B14F-4D97-AF65-F5344CB8AC3E}">
        <p14:creationId xmlns:p14="http://schemas.microsoft.com/office/powerpoint/2010/main" val="7035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F30DEF6-663D-4D22-94CA-007C7B67B8B1}"/>
              </a:ext>
            </a:extLst>
          </p:cNvPr>
          <p:cNvSpPr/>
          <p:nvPr/>
        </p:nvSpPr>
        <p:spPr>
          <a:xfrm>
            <a:off x="384313" y="1429863"/>
            <a:ext cx="8229599" cy="969496"/>
          </a:xfrm>
          <a:prstGeom prst="rect">
            <a:avLst/>
          </a:prstGeom>
        </p:spPr>
        <p:txBody>
          <a:bodyPr wrap="square">
            <a:spAutoFit/>
          </a:bodyPr>
          <a:lstStyle/>
          <a:p>
            <a:pPr marL="285750" indent="-28575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Redes Metropolitanas (</a:t>
            </a:r>
            <a:r>
              <a:rPr lang="pt-BR" sz="1900" dirty="0" err="1">
                <a:latin typeface="Tahoma" panose="020B0604030504040204" pitchFamily="34" charset="0"/>
                <a:ea typeface="Tahoma" panose="020B0604030504040204" pitchFamily="34" charset="0"/>
                <a:cs typeface="Tahoma" panose="020B0604030504040204" pitchFamily="34" charset="0"/>
              </a:rPr>
              <a:t>Metropolitan</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Area</a:t>
            </a:r>
            <a:r>
              <a:rPr lang="pt-BR" sz="1900" dirty="0">
                <a:latin typeface="Tahoma" panose="020B0604030504040204" pitchFamily="34" charset="0"/>
                <a:ea typeface="Tahoma" panose="020B0604030504040204" pitchFamily="34" charset="0"/>
                <a:cs typeface="Tahoma" panose="020B0604030504040204" pitchFamily="34" charset="0"/>
              </a:rPr>
              <a:t> Network – </a:t>
            </a:r>
            <a:r>
              <a:rPr lang="pt-BR" sz="1900" b="1" dirty="0">
                <a:latin typeface="Tahoma" panose="020B0604030504040204" pitchFamily="34" charset="0"/>
                <a:ea typeface="Tahoma" panose="020B0604030504040204" pitchFamily="34" charset="0"/>
                <a:cs typeface="Tahoma" panose="020B0604030504040204" pitchFamily="34" charset="0"/>
              </a:rPr>
              <a:t>MAN</a:t>
            </a:r>
            <a:r>
              <a:rPr lang="pt-BR" sz="1900" dirty="0">
                <a:latin typeface="Tahoma" panose="020B0604030504040204" pitchFamily="34" charset="0"/>
                <a:ea typeface="Tahoma" panose="020B0604030504040204" pitchFamily="34" charset="0"/>
                <a:cs typeface="Tahoma" panose="020B0604030504040204" pitchFamily="34" charset="0"/>
              </a:rPr>
              <a:t>) – quando a distância dos equipamentos conectados à uma rede atinge áreas metropolitanas, cerca de 10km. Ex.: TV à cabo;</a:t>
            </a:r>
          </a:p>
        </p:txBody>
      </p:sp>
      <p:pic>
        <p:nvPicPr>
          <p:cNvPr id="6" name="Picture 12" descr="Resultado de imagem para rede tv a cabo">
            <a:extLst>
              <a:ext uri="{FF2B5EF4-FFF2-40B4-BE49-F238E27FC236}">
                <a16:creationId xmlns:a16="http://schemas.microsoft.com/office/drawing/2014/main" id="{95846DBE-1A4F-4948-9714-88C8CD704E85}"/>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742733" y="2571006"/>
            <a:ext cx="5512757" cy="310092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2376BDD-445D-41F3-8E93-509E1B8E628A}"/>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MAN</a:t>
            </a:r>
          </a:p>
        </p:txBody>
      </p:sp>
    </p:spTree>
    <p:extLst>
      <p:ext uri="{BB962C8B-B14F-4D97-AF65-F5344CB8AC3E}">
        <p14:creationId xmlns:p14="http://schemas.microsoft.com/office/powerpoint/2010/main" val="427895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F673-FAF7-43AB-AC6D-220D223D353F}"/>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Topologias de redes</a:t>
            </a:r>
          </a:p>
        </p:txBody>
      </p:sp>
      <p:sp>
        <p:nvSpPr>
          <p:cNvPr id="5" name="CaixaDeTexto 4">
            <a:extLst>
              <a:ext uri="{FF2B5EF4-FFF2-40B4-BE49-F238E27FC236}">
                <a16:creationId xmlns:a16="http://schemas.microsoft.com/office/drawing/2014/main" id="{FB944E4A-0DFC-4CC9-A553-EFE7AB06BD5F}"/>
              </a:ext>
            </a:extLst>
          </p:cNvPr>
          <p:cNvSpPr txBox="1"/>
          <p:nvPr/>
        </p:nvSpPr>
        <p:spPr>
          <a:xfrm>
            <a:off x="580661" y="1338470"/>
            <a:ext cx="7913982" cy="4401205"/>
          </a:xfrm>
          <a:prstGeom prst="rect">
            <a:avLst/>
          </a:prstGeom>
          <a:noFill/>
        </p:spPr>
        <p:txBody>
          <a:bodyPr wrap="square" rtlCol="0">
            <a:spAutoFit/>
          </a:bodyPr>
          <a:lstStyle/>
          <a:p>
            <a:pPr algn="just"/>
            <a:r>
              <a:rPr lang="pt-BR" sz="2000" dirty="0">
                <a:latin typeface="Tahoma" panose="020B0604030504040204" pitchFamily="34" charset="0"/>
                <a:ea typeface="Tahoma" panose="020B0604030504040204" pitchFamily="34" charset="0"/>
                <a:cs typeface="Tahoma" panose="020B0604030504040204" pitchFamily="34" charset="0"/>
              </a:rPr>
              <a:t>	As topologias de redes descrevem o arranjo dos elementos de uma rede (computadores, cabos e outros componentes). São uma espécie de “mapa” da rede, que pode ser físico ou lógico. </a:t>
            </a:r>
          </a:p>
          <a:p>
            <a:pPr algn="just"/>
            <a:r>
              <a:rPr lang="pt-BR" sz="2000" dirty="0">
                <a:latin typeface="Tahoma" panose="020B0604030504040204" pitchFamily="34" charset="0"/>
                <a:ea typeface="Tahoma" panose="020B0604030504040204" pitchFamily="34" charset="0"/>
                <a:cs typeface="Tahoma" panose="020B0604030504040204" pitchFamily="34" charset="0"/>
              </a:rPr>
              <a:t>	A topologia física se refere especificamente à disposição física dos componentes da rede, ao passo que a topologia lógica mostra a forma como os dados trafegam dentro dessa rede, independentemente da topologia física empregada. </a:t>
            </a:r>
          </a:p>
          <a:p>
            <a:pPr algn="just"/>
            <a:r>
              <a:rPr lang="pt-BR" sz="2000" dirty="0">
                <a:latin typeface="Tahoma" panose="020B0604030504040204" pitchFamily="34" charset="0"/>
                <a:ea typeface="Tahoma" panose="020B0604030504040204" pitchFamily="34" charset="0"/>
                <a:cs typeface="Tahoma" panose="020B0604030504040204" pitchFamily="34" charset="0"/>
              </a:rPr>
              <a:t>	Assim, podemos ter uma rede que utiliza uma topologia física específica, e uma topologia lógica diferente.</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Topologia em anel</a:t>
            </a: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Topologia em barramento</a:t>
            </a: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Topologia em estrela</a:t>
            </a: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Topologia em malha</a:t>
            </a:r>
          </a:p>
        </p:txBody>
      </p:sp>
    </p:spTree>
    <p:extLst>
      <p:ext uri="{BB962C8B-B14F-4D97-AF65-F5344CB8AC3E}">
        <p14:creationId xmlns:p14="http://schemas.microsoft.com/office/powerpoint/2010/main" val="4292929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20BABDF-8C0D-459B-9A3D-C3C81DFC5D9B}"/>
              </a:ext>
            </a:extLst>
          </p:cNvPr>
          <p:cNvSpPr/>
          <p:nvPr/>
        </p:nvSpPr>
        <p:spPr>
          <a:xfrm>
            <a:off x="463825" y="1300661"/>
            <a:ext cx="8123583" cy="3908762"/>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Na topologia em anel os dispositivos são conectados em série, formando um circuito fechado (anel). Os dados são transmitidos </a:t>
            </a:r>
            <a:r>
              <a:rPr lang="pt-BR" sz="1900" dirty="0" err="1">
                <a:latin typeface="Tahoma" panose="020B0604030504040204" pitchFamily="34" charset="0"/>
                <a:ea typeface="Tahoma" panose="020B0604030504040204" pitchFamily="34" charset="0"/>
                <a:cs typeface="Tahoma" panose="020B0604030504040204" pitchFamily="34" charset="0"/>
              </a:rPr>
              <a:t>unidirecionalmente</a:t>
            </a:r>
            <a:r>
              <a:rPr lang="pt-BR" sz="1900" dirty="0">
                <a:latin typeface="Tahoma" panose="020B0604030504040204" pitchFamily="34" charset="0"/>
                <a:ea typeface="Tahoma" panose="020B0604030504040204" pitchFamily="34" charset="0"/>
                <a:cs typeface="Tahoma" panose="020B0604030504040204" pitchFamily="34" charset="0"/>
              </a:rPr>
              <a:t> de </a:t>
            </a:r>
            <a:r>
              <a:rPr lang="pt-BR" sz="1900" b="1" dirty="0">
                <a:latin typeface="Tahoma" panose="020B0604030504040204" pitchFamily="34" charset="0"/>
                <a:ea typeface="Tahoma" panose="020B0604030504040204" pitchFamily="34" charset="0"/>
                <a:cs typeface="Tahoma" panose="020B0604030504040204" pitchFamily="34" charset="0"/>
              </a:rPr>
              <a:t>nó em nó </a:t>
            </a:r>
            <a:r>
              <a:rPr lang="pt-BR" sz="1900" dirty="0">
                <a:latin typeface="Tahoma" panose="020B0604030504040204" pitchFamily="34" charset="0"/>
                <a:ea typeface="Tahoma" panose="020B0604030504040204" pitchFamily="34" charset="0"/>
                <a:cs typeface="Tahoma" panose="020B0604030504040204" pitchFamily="34" charset="0"/>
              </a:rPr>
              <a:t>até atingir o seu destino. </a:t>
            </a:r>
          </a:p>
          <a:p>
            <a:pPr algn="just"/>
            <a:r>
              <a:rPr lang="pt-BR" sz="1900" dirty="0">
                <a:latin typeface="Tahoma" panose="020B0604030504040204" pitchFamily="34" charset="0"/>
                <a:ea typeface="Tahoma" panose="020B0604030504040204" pitchFamily="34" charset="0"/>
                <a:cs typeface="Tahoma" panose="020B0604030504040204" pitchFamily="34" charset="0"/>
              </a:rPr>
              <a:t>	Uma mensagem enviada por uma estação passa por outras estações, através das retransmissões, até ser retirada pela estação destino ou pela estação fonte.</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b="1" dirty="0">
                <a:latin typeface="Tahoma" panose="020B0604030504040204" pitchFamily="34" charset="0"/>
                <a:ea typeface="Tahoma" panose="020B0604030504040204" pitchFamily="34" charset="0"/>
                <a:cs typeface="Tahoma" panose="020B0604030504040204" pitchFamily="34" charset="0"/>
              </a:rPr>
              <a:t>Vantagens:</a:t>
            </a:r>
          </a:p>
          <a:p>
            <a:pPr marL="342900" indent="-342900" algn="just">
              <a:buFont typeface="Wingdings" panose="05000000000000000000" pitchFamily="2" charset="2"/>
              <a:buChar char="ü"/>
            </a:pPr>
            <a:r>
              <a:rPr lang="pt-BR" sz="1900" dirty="0">
                <a:latin typeface="Tahoma" panose="020B0604030504040204" pitchFamily="34" charset="0"/>
                <a:ea typeface="Tahoma" panose="020B0604030504040204" pitchFamily="34" charset="0"/>
                <a:cs typeface="Tahoma" panose="020B0604030504040204" pitchFamily="34" charset="0"/>
              </a:rPr>
              <a:t>Todos os computadores acessam a rede igualmente;</a:t>
            </a:r>
          </a:p>
          <a:p>
            <a:pPr marL="342900" indent="-342900" algn="just">
              <a:buFont typeface="Wingdings" panose="05000000000000000000" pitchFamily="2" charset="2"/>
              <a:buChar char="ü"/>
            </a:pPr>
            <a:r>
              <a:rPr lang="pt-BR" sz="1900" dirty="0">
                <a:latin typeface="Tahoma" panose="020B0604030504040204" pitchFamily="34" charset="0"/>
                <a:ea typeface="Tahoma" panose="020B0604030504040204" pitchFamily="34" charset="0"/>
                <a:cs typeface="Tahoma" panose="020B0604030504040204" pitchFamily="34" charset="0"/>
              </a:rPr>
              <a:t>Performance não é impactada com o aumento de usuários.</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b="1" dirty="0">
                <a:latin typeface="Tahoma" panose="020B0604030504040204" pitchFamily="34" charset="0"/>
                <a:ea typeface="Tahoma" panose="020B0604030504040204" pitchFamily="34" charset="0"/>
                <a:cs typeface="Tahoma" panose="020B0604030504040204" pitchFamily="34" charset="0"/>
              </a:rPr>
              <a:t>Desvantagens:</a:t>
            </a:r>
          </a:p>
          <a:p>
            <a:pPr marL="342900" indent="-342900" algn="just">
              <a:buFont typeface="Wingdings" panose="05000000000000000000" pitchFamily="2" charset="2"/>
              <a:buChar char="ü"/>
            </a:pPr>
            <a:r>
              <a:rPr lang="pt-BR" sz="1900" dirty="0">
                <a:latin typeface="Tahoma" panose="020B0604030504040204" pitchFamily="34" charset="0"/>
                <a:ea typeface="Tahoma" panose="020B0604030504040204" pitchFamily="34" charset="0"/>
                <a:cs typeface="Tahoma" panose="020B0604030504040204" pitchFamily="34" charset="0"/>
              </a:rPr>
              <a:t>Falha de um computador pode afetar o restante da rede;</a:t>
            </a:r>
          </a:p>
          <a:p>
            <a:pPr marL="342900" indent="-342900" algn="just">
              <a:buFont typeface="Wingdings" panose="05000000000000000000" pitchFamily="2" charset="2"/>
              <a:buChar char="ü"/>
            </a:pPr>
            <a:r>
              <a:rPr lang="pt-BR" sz="1900" dirty="0">
                <a:latin typeface="Tahoma" panose="020B0604030504040204" pitchFamily="34" charset="0"/>
                <a:ea typeface="Tahoma" panose="020B0604030504040204" pitchFamily="34" charset="0"/>
                <a:cs typeface="Tahoma" panose="020B0604030504040204" pitchFamily="34" charset="0"/>
              </a:rPr>
              <a:t>Problemas são difíceis de isolar.</a:t>
            </a:r>
          </a:p>
        </p:txBody>
      </p:sp>
      <p:sp>
        <p:nvSpPr>
          <p:cNvPr id="3" name="Title 1">
            <a:extLst>
              <a:ext uri="{FF2B5EF4-FFF2-40B4-BE49-F238E27FC236}">
                <a16:creationId xmlns:a16="http://schemas.microsoft.com/office/drawing/2014/main" id="{49604B54-E4AA-4E4E-B0C9-1AA433DCBDCA}"/>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Topologia em anel</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 (Token </a:t>
            </a:r>
            <a:r>
              <a:rPr kumimoji="0" lang="pt-BR" sz="3100" b="1" i="0" strike="noStrike" kern="1200" cap="none" spc="-100" normalizeH="0" baseline="0" noProof="0" dirty="0" err="1">
                <a:ln>
                  <a:noFill/>
                </a:ln>
                <a:solidFill>
                  <a:schemeClr val="accent1">
                    <a:lumMod val="75000"/>
                  </a:schemeClr>
                </a:solidFill>
                <a:effectLst/>
                <a:uLnTx/>
                <a:uFillTx/>
                <a:latin typeface="Segoe"/>
                <a:ea typeface="+mn-ea"/>
                <a:cs typeface="Arial"/>
              </a:rPr>
              <a:t>Ring</a:t>
            </a: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a:t>
            </a:r>
          </a:p>
        </p:txBody>
      </p:sp>
      <p:pic>
        <p:nvPicPr>
          <p:cNvPr id="4" name="Picture 2" descr="Resultado de imagem para topologia estrela">
            <a:extLst>
              <a:ext uri="{FF2B5EF4-FFF2-40B4-BE49-F238E27FC236}">
                <a16:creationId xmlns:a16="http://schemas.microsoft.com/office/drawing/2014/main" id="{C7BFF6D0-A536-40D5-9562-45357DEA3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235" y="4851819"/>
            <a:ext cx="3140765" cy="20061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Resultado de imagem para token ring">
            <a:extLst>
              <a:ext uri="{FF2B5EF4-FFF2-40B4-BE49-F238E27FC236}">
                <a16:creationId xmlns:a16="http://schemas.microsoft.com/office/drawing/2014/main" id="{001A0D1B-953F-427F-916C-018365185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5809" y="5149063"/>
            <a:ext cx="2093007" cy="165347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Topologia de Redes">
            <a:extLst>
              <a:ext uri="{FF2B5EF4-FFF2-40B4-BE49-F238E27FC236}">
                <a16:creationId xmlns:a16="http://schemas.microsoft.com/office/drawing/2014/main" id="{DF251CB1-ACE2-46E3-9D00-0837E155B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985" y="194656"/>
            <a:ext cx="1201694" cy="116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96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9B35-1D01-47F7-8CDF-D481C734C717}"/>
              </a:ext>
            </a:extLst>
          </p:cNvPr>
          <p:cNvSpPr txBox="1">
            <a:spLocks/>
          </p:cNvSpPr>
          <p:nvPr/>
        </p:nvSpPr>
        <p:spPr>
          <a:xfrm>
            <a:off x="2195736" y="332656"/>
            <a:ext cx="4392488"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u="none"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Roteiro de aula</a:t>
            </a:r>
          </a:p>
        </p:txBody>
      </p:sp>
      <p:sp>
        <p:nvSpPr>
          <p:cNvPr id="3" name="CaixaDeTexto 2"/>
          <p:cNvSpPr txBox="1"/>
          <p:nvPr/>
        </p:nvSpPr>
        <p:spPr>
          <a:xfrm>
            <a:off x="593834" y="1443841"/>
            <a:ext cx="7956331" cy="3170099"/>
          </a:xfrm>
          <a:prstGeom prst="rect">
            <a:avLst/>
          </a:prstGeom>
          <a:noFill/>
        </p:spPr>
        <p:txBody>
          <a:bodyPr wrap="square" rtlCol="0">
            <a:spAutoFit/>
          </a:bodyPr>
          <a:lstStyle/>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Introdução</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Internet, intranet e extranet</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Tipos de redes</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Taxas de transmissão</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Arquitetura de redes</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Extensão geográfica</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Topologias</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Meios de transmissão</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Hardware de rede</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Pesquisa</a:t>
            </a:r>
          </a:p>
        </p:txBody>
      </p:sp>
    </p:spTree>
    <p:extLst>
      <p:ext uri="{BB962C8B-B14F-4D97-AF65-F5344CB8AC3E}">
        <p14:creationId xmlns:p14="http://schemas.microsoft.com/office/powerpoint/2010/main" val="1511887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BCFF-BE14-4DD5-9B27-D8B8E809C813}"/>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Topologia em barramento</a:t>
            </a:r>
          </a:p>
        </p:txBody>
      </p:sp>
      <p:pic>
        <p:nvPicPr>
          <p:cNvPr id="6146" name="Picture 2" descr="Topologia de Redes">
            <a:extLst>
              <a:ext uri="{FF2B5EF4-FFF2-40B4-BE49-F238E27FC236}">
                <a16:creationId xmlns:a16="http://schemas.microsoft.com/office/drawing/2014/main" id="{95C984F4-7E5D-4DDC-B797-B00228B4E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478" y="241955"/>
            <a:ext cx="1086678" cy="1054077"/>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2AD16378-6DC1-45C2-92F2-128B8198217A}"/>
              </a:ext>
            </a:extLst>
          </p:cNvPr>
          <p:cNvSpPr/>
          <p:nvPr/>
        </p:nvSpPr>
        <p:spPr>
          <a:xfrm>
            <a:off x="472844" y="1296032"/>
            <a:ext cx="8167573" cy="4555093"/>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Todos os computadores são ligados em um </a:t>
            </a:r>
            <a:r>
              <a:rPr lang="pt-BR" b="1" dirty="0">
                <a:latin typeface="Tahoma" panose="020B0604030504040204" pitchFamily="34" charset="0"/>
                <a:ea typeface="Tahoma" panose="020B0604030504040204" pitchFamily="34" charset="0"/>
                <a:cs typeface="Tahoma" panose="020B0604030504040204" pitchFamily="34" charset="0"/>
              </a:rPr>
              <a:t>mesmo barramento </a:t>
            </a:r>
            <a:r>
              <a:rPr lang="pt-BR" dirty="0">
                <a:latin typeface="Tahoma" panose="020B0604030504040204" pitchFamily="34" charset="0"/>
                <a:ea typeface="Tahoma" panose="020B0604030504040204" pitchFamily="34" charset="0"/>
                <a:cs typeface="Tahoma" panose="020B0604030504040204" pitchFamily="34" charset="0"/>
              </a:rPr>
              <a:t>físico de dados. Apesar de os dados não passarem por dentro de cada um dos nós, apenas uma máquina pode “escrever” no barramento num dado momento. </a:t>
            </a:r>
          </a:p>
          <a:p>
            <a:pPr algn="just"/>
            <a:r>
              <a:rPr lang="pt-BR" dirty="0">
                <a:latin typeface="Tahoma" panose="020B0604030504040204" pitchFamily="34" charset="0"/>
                <a:ea typeface="Tahoma" panose="020B0604030504040204" pitchFamily="34" charset="0"/>
                <a:cs typeface="Tahoma" panose="020B0604030504040204" pitchFamily="34" charset="0"/>
              </a:rPr>
              <a:t>	Quando um computador estiver a transmitir um sinal, toda a rede fica ocupada e se outro computador tentar enviar outro sinal ao mesmo tempo, ocorre uma colisão e é preciso reiniciar a transmissão.</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b="1" dirty="0">
                <a:latin typeface="Tahoma" panose="020B0604030504040204" pitchFamily="34" charset="0"/>
                <a:ea typeface="Tahoma" panose="020B0604030504040204" pitchFamily="34" charset="0"/>
                <a:cs typeface="Tahoma" panose="020B0604030504040204" pitchFamily="34" charset="0"/>
              </a:rPr>
              <a:t>Vantagens:</a:t>
            </a:r>
          </a:p>
          <a:p>
            <a:pPr marL="285750" indent="-285750" algn="just">
              <a:buFont typeface="Wingdings" panose="05000000000000000000" pitchFamily="2" charset="2"/>
              <a:buChar char="ü"/>
            </a:pPr>
            <a:r>
              <a:rPr lang="pt-BR" dirty="0">
                <a:latin typeface="Tahoma" panose="020B0604030504040204" pitchFamily="34" charset="0"/>
                <a:ea typeface="Tahoma" panose="020B0604030504040204" pitchFamily="34" charset="0"/>
                <a:cs typeface="Tahoma" panose="020B0604030504040204" pitchFamily="34" charset="0"/>
              </a:rPr>
              <a:t>Uso de cabo é econômico;</a:t>
            </a:r>
          </a:p>
          <a:p>
            <a:pPr marL="285750" indent="-285750" algn="just">
              <a:buFont typeface="Wingdings" panose="05000000000000000000" pitchFamily="2" charset="2"/>
              <a:buChar char="ü"/>
            </a:pPr>
            <a:r>
              <a:rPr lang="pt-BR" dirty="0">
                <a:latin typeface="Tahoma" panose="020B0604030504040204" pitchFamily="34" charset="0"/>
                <a:ea typeface="Tahoma" panose="020B0604030504040204" pitchFamily="34" charset="0"/>
                <a:cs typeface="Tahoma" panose="020B0604030504040204" pitchFamily="34" charset="0"/>
              </a:rPr>
              <a:t>Mídia é barata, fácil de trabalhar e instalar;</a:t>
            </a:r>
          </a:p>
          <a:p>
            <a:pPr marL="285750" indent="-285750" algn="just">
              <a:buFont typeface="Wingdings" panose="05000000000000000000" pitchFamily="2" charset="2"/>
              <a:buChar char="ü"/>
            </a:pPr>
            <a:r>
              <a:rPr lang="pt-BR" dirty="0">
                <a:latin typeface="Tahoma" panose="020B0604030504040204" pitchFamily="34" charset="0"/>
                <a:ea typeface="Tahoma" panose="020B0604030504040204" pitchFamily="34" charset="0"/>
                <a:cs typeface="Tahoma" panose="020B0604030504040204" pitchFamily="34" charset="0"/>
              </a:rPr>
              <a:t>Simples e relativamente confiável;</a:t>
            </a:r>
          </a:p>
          <a:p>
            <a:pPr marL="285750" indent="-285750" algn="just">
              <a:buFont typeface="Wingdings" panose="05000000000000000000" pitchFamily="2" charset="2"/>
              <a:buChar char="ü"/>
            </a:pPr>
            <a:r>
              <a:rPr lang="pt-BR" dirty="0">
                <a:latin typeface="Tahoma" panose="020B0604030504040204" pitchFamily="34" charset="0"/>
                <a:ea typeface="Tahoma" panose="020B0604030504040204" pitchFamily="34" charset="0"/>
                <a:cs typeface="Tahoma" panose="020B0604030504040204" pitchFamily="34" charset="0"/>
              </a:rPr>
              <a:t>Fácil expansão.</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b="1" dirty="0">
                <a:latin typeface="Tahoma" panose="020B0604030504040204" pitchFamily="34" charset="0"/>
                <a:ea typeface="Tahoma" panose="020B0604030504040204" pitchFamily="34" charset="0"/>
                <a:cs typeface="Tahoma" panose="020B0604030504040204" pitchFamily="34" charset="0"/>
              </a:rPr>
              <a:t>Desvantagens:</a:t>
            </a:r>
          </a:p>
          <a:p>
            <a:pPr marL="285750" indent="-285750" algn="just">
              <a:buFont typeface="Wingdings" panose="05000000000000000000" pitchFamily="2" charset="2"/>
              <a:buChar char="ü"/>
            </a:pPr>
            <a:r>
              <a:rPr lang="pt-BR" dirty="0">
                <a:latin typeface="Tahoma" panose="020B0604030504040204" pitchFamily="34" charset="0"/>
                <a:ea typeface="Tahoma" panose="020B0604030504040204" pitchFamily="34" charset="0"/>
                <a:cs typeface="Tahoma" panose="020B0604030504040204" pitchFamily="34" charset="0"/>
              </a:rPr>
              <a:t>Rede pode ficar extremamente lenta em situações de tráfego pesado;</a:t>
            </a:r>
          </a:p>
          <a:p>
            <a:pPr marL="285750" indent="-285750" algn="just">
              <a:buFont typeface="Wingdings" panose="05000000000000000000" pitchFamily="2" charset="2"/>
              <a:buChar char="ü"/>
            </a:pPr>
            <a:r>
              <a:rPr lang="pt-BR" dirty="0">
                <a:latin typeface="Tahoma" panose="020B0604030504040204" pitchFamily="34" charset="0"/>
                <a:ea typeface="Tahoma" panose="020B0604030504040204" pitchFamily="34" charset="0"/>
                <a:cs typeface="Tahoma" panose="020B0604030504040204" pitchFamily="34" charset="0"/>
              </a:rPr>
              <a:t>Problemas são difíceis de isolar;</a:t>
            </a:r>
          </a:p>
          <a:p>
            <a:pPr marL="285750" indent="-285750" algn="just">
              <a:buFont typeface="Wingdings" panose="05000000000000000000" pitchFamily="2" charset="2"/>
              <a:buChar char="ü"/>
            </a:pPr>
            <a:r>
              <a:rPr lang="pt-BR" dirty="0">
                <a:latin typeface="Tahoma" panose="020B0604030504040204" pitchFamily="34" charset="0"/>
                <a:ea typeface="Tahoma" panose="020B0604030504040204" pitchFamily="34" charset="0"/>
                <a:cs typeface="Tahoma" panose="020B0604030504040204" pitchFamily="34" charset="0"/>
              </a:rPr>
              <a:t>Falha no cabo paralisa a rede inteira.</a:t>
            </a:r>
          </a:p>
        </p:txBody>
      </p:sp>
      <p:pic>
        <p:nvPicPr>
          <p:cNvPr id="5" name="Picture 2" descr="Resultado de imagem para topologia ponto a ponto">
            <a:extLst>
              <a:ext uri="{FF2B5EF4-FFF2-40B4-BE49-F238E27FC236}">
                <a16:creationId xmlns:a16="http://schemas.microsoft.com/office/drawing/2014/main" id="{B0309BE7-756D-4C86-A7C6-023432F0E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037" y="3090914"/>
            <a:ext cx="3033380" cy="18034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Resultado de imagem para topologia barramento">
            <a:extLst>
              <a:ext uri="{FF2B5EF4-FFF2-40B4-BE49-F238E27FC236}">
                <a16:creationId xmlns:a16="http://schemas.microsoft.com/office/drawing/2014/main" id="{7BB8DD4E-8294-4526-ABBA-FF2F97A57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24" y="5938938"/>
            <a:ext cx="39433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3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7B21-1E82-4D48-A8AB-A9BA2845159A}"/>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Topologia em estrela</a:t>
            </a:r>
          </a:p>
        </p:txBody>
      </p:sp>
      <p:sp>
        <p:nvSpPr>
          <p:cNvPr id="3" name="Retângulo 2">
            <a:extLst>
              <a:ext uri="{FF2B5EF4-FFF2-40B4-BE49-F238E27FC236}">
                <a16:creationId xmlns:a16="http://schemas.microsoft.com/office/drawing/2014/main" id="{8C84304E-CAF7-4CA3-8D55-F58A7B0DCE5A}"/>
              </a:ext>
            </a:extLst>
          </p:cNvPr>
          <p:cNvSpPr/>
          <p:nvPr/>
        </p:nvSpPr>
        <p:spPr>
          <a:xfrm>
            <a:off x="450573" y="1295980"/>
            <a:ext cx="8150087" cy="4339650"/>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A mais comum atualmente, a topologia em estrela utiliza cabos de par trançado e um </a:t>
            </a:r>
            <a:r>
              <a:rPr lang="pt-BR" sz="1900" b="1" dirty="0">
                <a:latin typeface="Tahoma" panose="020B0604030504040204" pitchFamily="34" charset="0"/>
                <a:ea typeface="Tahoma" panose="020B0604030504040204" pitchFamily="34" charset="0"/>
                <a:cs typeface="Tahoma" panose="020B0604030504040204" pitchFamily="34" charset="0"/>
              </a:rPr>
              <a:t>concentrador</a:t>
            </a:r>
            <a:r>
              <a:rPr lang="pt-BR" sz="1900" dirty="0">
                <a:latin typeface="Tahoma" panose="020B0604030504040204" pitchFamily="34" charset="0"/>
                <a:ea typeface="Tahoma" panose="020B0604030504040204" pitchFamily="34" charset="0"/>
                <a:cs typeface="Tahoma" panose="020B0604030504040204" pitchFamily="34" charset="0"/>
              </a:rPr>
              <a:t> como ponto central da rede. </a:t>
            </a:r>
          </a:p>
          <a:p>
            <a:pPr algn="just"/>
            <a:r>
              <a:rPr lang="pt-BR" sz="1900" dirty="0">
                <a:latin typeface="Tahoma" panose="020B0604030504040204" pitchFamily="34" charset="0"/>
                <a:ea typeface="Tahoma" panose="020B0604030504040204" pitchFamily="34" charset="0"/>
                <a:cs typeface="Tahoma" panose="020B0604030504040204" pitchFamily="34" charset="0"/>
              </a:rPr>
              <a:t>	O concentrador se encarrega de retransmitir todos os dados para todas as estações, mas com a vantagem de tornar mais fácil a localização dos problemas, já que se um dos cabos, uma das portas do concentrador ou uma das placas de rede estiver com problemas, apenas o nó ligado ao componente defeituoso ficará fora da rede.</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b="1" dirty="0">
                <a:latin typeface="Tahoma" panose="020B0604030504040204" pitchFamily="34" charset="0"/>
                <a:ea typeface="Tahoma" panose="020B0604030504040204" pitchFamily="34" charset="0"/>
                <a:cs typeface="Tahoma" panose="020B0604030504040204" pitchFamily="34" charset="0"/>
              </a:rPr>
              <a:t>Vantagens:</a:t>
            </a:r>
          </a:p>
          <a:p>
            <a:pPr marL="342900" indent="-342900" algn="just">
              <a:buFont typeface="Wingdings" panose="05000000000000000000" pitchFamily="2" charset="2"/>
              <a:buChar char="ü"/>
            </a:pPr>
            <a:r>
              <a:rPr lang="pt-BR" sz="1900" dirty="0">
                <a:latin typeface="Tahoma" panose="020B0604030504040204" pitchFamily="34" charset="0"/>
                <a:ea typeface="Tahoma" panose="020B0604030504040204" pitchFamily="34" charset="0"/>
                <a:cs typeface="Tahoma" panose="020B0604030504040204" pitchFamily="34" charset="0"/>
              </a:rPr>
              <a:t>A codificação e adição de novos computadores é simples;</a:t>
            </a:r>
          </a:p>
          <a:p>
            <a:pPr marL="342900" indent="-342900" algn="just">
              <a:buFont typeface="Wingdings" panose="05000000000000000000" pitchFamily="2" charset="2"/>
              <a:buChar char="ü"/>
            </a:pPr>
            <a:r>
              <a:rPr lang="pt-BR" sz="1900" dirty="0">
                <a:latin typeface="Tahoma" panose="020B0604030504040204" pitchFamily="34" charset="0"/>
                <a:ea typeface="Tahoma" panose="020B0604030504040204" pitchFamily="34" charset="0"/>
                <a:cs typeface="Tahoma" panose="020B0604030504040204" pitchFamily="34" charset="0"/>
              </a:rPr>
              <a:t>Gerenciamento centralizado;</a:t>
            </a:r>
          </a:p>
          <a:p>
            <a:pPr marL="342900" indent="-342900" algn="just">
              <a:buFont typeface="Wingdings" panose="05000000000000000000" pitchFamily="2" charset="2"/>
              <a:buChar char="ü"/>
            </a:pPr>
            <a:r>
              <a:rPr lang="pt-BR" sz="1900" dirty="0">
                <a:latin typeface="Tahoma" panose="020B0604030504040204" pitchFamily="34" charset="0"/>
                <a:ea typeface="Tahoma" panose="020B0604030504040204" pitchFamily="34" charset="0"/>
                <a:cs typeface="Tahoma" panose="020B0604030504040204" pitchFamily="34" charset="0"/>
              </a:rPr>
              <a:t>Falha de um computador não afeta o restante da rede.</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b="1" dirty="0">
                <a:latin typeface="Tahoma" panose="020B0604030504040204" pitchFamily="34" charset="0"/>
                <a:ea typeface="Tahoma" panose="020B0604030504040204" pitchFamily="34" charset="0"/>
                <a:cs typeface="Tahoma" panose="020B0604030504040204" pitchFamily="34" charset="0"/>
              </a:rPr>
              <a:t>Desvantagem:</a:t>
            </a:r>
          </a:p>
          <a:p>
            <a:pPr marL="342900" indent="-342900" algn="just">
              <a:buFont typeface="Wingdings" panose="05000000000000000000" pitchFamily="2" charset="2"/>
              <a:buChar char="ü"/>
            </a:pPr>
            <a:r>
              <a:rPr lang="pt-BR" sz="1900" dirty="0">
                <a:latin typeface="Tahoma" panose="020B0604030504040204" pitchFamily="34" charset="0"/>
                <a:ea typeface="Tahoma" panose="020B0604030504040204" pitchFamily="34" charset="0"/>
                <a:cs typeface="Tahoma" panose="020B0604030504040204" pitchFamily="34" charset="0"/>
              </a:rPr>
              <a:t>Uma falha no dispositivo central paralisa a rede inteira.</a:t>
            </a:r>
          </a:p>
        </p:txBody>
      </p:sp>
      <p:pic>
        <p:nvPicPr>
          <p:cNvPr id="8194" name="Picture 2" descr="Topologia de Redes">
            <a:extLst>
              <a:ext uri="{FF2B5EF4-FFF2-40B4-BE49-F238E27FC236}">
                <a16:creationId xmlns:a16="http://schemas.microsoft.com/office/drawing/2014/main" id="{216FCF21-2105-4960-9ADC-D5E56BBD5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573" y="185978"/>
            <a:ext cx="1187683" cy="11520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sultado de imagem para topologia estrela">
            <a:extLst>
              <a:ext uri="{FF2B5EF4-FFF2-40B4-BE49-F238E27FC236}">
                <a16:creationId xmlns:a16="http://schemas.microsoft.com/office/drawing/2014/main" id="{53B4FA64-115F-45FB-980E-798A8BEB2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902" y="4197768"/>
            <a:ext cx="1989409" cy="14378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Resultado de imagem para topologia estrela">
            <a:extLst>
              <a:ext uri="{FF2B5EF4-FFF2-40B4-BE49-F238E27FC236}">
                <a16:creationId xmlns:a16="http://schemas.microsoft.com/office/drawing/2014/main" id="{859BC457-6A55-4536-B3FA-8C2DE3A436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340" y="5420138"/>
            <a:ext cx="2300579" cy="143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207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961C-6FF2-4153-BB30-586363D138CA}"/>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Topologia em malha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a:t>
            </a:r>
            <a:r>
              <a:rPr kumimoji="0" lang="pt-BR" sz="3100" b="1" i="0" strike="noStrike" kern="1200" cap="none" spc="-100" normalizeH="0" baseline="0" noProof="0" dirty="0" err="1">
                <a:ln>
                  <a:noFill/>
                </a:ln>
                <a:solidFill>
                  <a:schemeClr val="accent1">
                    <a:lumMod val="75000"/>
                  </a:schemeClr>
                </a:solidFill>
                <a:effectLst/>
                <a:uLnTx/>
                <a:uFillTx/>
                <a:latin typeface="Segoe"/>
                <a:ea typeface="+mn-ea"/>
                <a:cs typeface="Arial"/>
              </a:rPr>
              <a:t>mesh</a:t>
            </a: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a:t>
            </a:r>
          </a:p>
        </p:txBody>
      </p:sp>
      <p:sp>
        <p:nvSpPr>
          <p:cNvPr id="3" name="Retângulo 2">
            <a:extLst>
              <a:ext uri="{FF2B5EF4-FFF2-40B4-BE49-F238E27FC236}">
                <a16:creationId xmlns:a16="http://schemas.microsoft.com/office/drawing/2014/main" id="{F94BCD03-7D58-4A93-AD54-BF63D2DA0B69}"/>
              </a:ext>
            </a:extLst>
          </p:cNvPr>
          <p:cNvSpPr/>
          <p:nvPr/>
        </p:nvSpPr>
        <p:spPr>
          <a:xfrm>
            <a:off x="543339" y="1298069"/>
            <a:ext cx="7977809" cy="3323987"/>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Esta topologia é muito utilizada em várias configurações, pois facilita a instalação e configuração de dispositivos em redes mais simples. Todos os nós estão atados a todos os outros nós, como se estivessem entrelaçados. Já que são vários os caminhos possíveis por onde a informação pode fluir da origem até o destino.</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b="1" dirty="0">
                <a:latin typeface="Tahoma" panose="020B0604030504040204" pitchFamily="34" charset="0"/>
                <a:ea typeface="Tahoma" panose="020B0604030504040204" pitchFamily="34" charset="0"/>
                <a:cs typeface="Tahoma" panose="020B0604030504040204" pitchFamily="34" charset="0"/>
              </a:rPr>
              <a:t>Vantagens:</a:t>
            </a:r>
          </a:p>
          <a:p>
            <a:pPr marL="342900" indent="-342900" algn="just">
              <a:buFont typeface="Wingdings" panose="05000000000000000000" pitchFamily="2" charset="2"/>
              <a:buChar char="ü"/>
            </a:pPr>
            <a:r>
              <a:rPr lang="pt-BR" sz="1900" dirty="0">
                <a:latin typeface="Tahoma" panose="020B0604030504040204" pitchFamily="34" charset="0"/>
                <a:ea typeface="Tahoma" panose="020B0604030504040204" pitchFamily="34" charset="0"/>
                <a:cs typeface="Tahoma" panose="020B0604030504040204" pitchFamily="34" charset="0"/>
              </a:rPr>
              <a:t>Maior redundância e confiabilidade;</a:t>
            </a:r>
          </a:p>
          <a:p>
            <a:pPr marL="342900" indent="-342900" algn="just">
              <a:buFont typeface="Wingdings" panose="05000000000000000000" pitchFamily="2" charset="2"/>
              <a:buChar char="ü"/>
            </a:pPr>
            <a:r>
              <a:rPr lang="pt-BR" sz="1900" dirty="0">
                <a:latin typeface="Tahoma" panose="020B0604030504040204" pitchFamily="34" charset="0"/>
                <a:ea typeface="Tahoma" panose="020B0604030504040204" pitchFamily="34" charset="0"/>
                <a:cs typeface="Tahoma" panose="020B0604030504040204" pitchFamily="34" charset="0"/>
              </a:rPr>
              <a:t>Facilidade de diagnóstico.</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b="1" dirty="0">
                <a:latin typeface="Tahoma" panose="020B0604030504040204" pitchFamily="34" charset="0"/>
                <a:ea typeface="Tahoma" panose="020B0604030504040204" pitchFamily="34" charset="0"/>
                <a:cs typeface="Tahoma" panose="020B0604030504040204" pitchFamily="34" charset="0"/>
              </a:rPr>
              <a:t>Desvantagem:</a:t>
            </a:r>
          </a:p>
          <a:p>
            <a:pPr marL="342900" indent="-342900" algn="just">
              <a:buFont typeface="Wingdings" panose="05000000000000000000" pitchFamily="2" charset="2"/>
              <a:buChar char="ü"/>
            </a:pPr>
            <a:r>
              <a:rPr lang="pt-BR" sz="1900" dirty="0">
                <a:latin typeface="Tahoma" panose="020B0604030504040204" pitchFamily="34" charset="0"/>
                <a:ea typeface="Tahoma" panose="020B0604030504040204" pitchFamily="34" charset="0"/>
                <a:cs typeface="Tahoma" panose="020B0604030504040204" pitchFamily="34" charset="0"/>
              </a:rPr>
              <a:t>Instalação dispendiosa.</a:t>
            </a:r>
          </a:p>
        </p:txBody>
      </p:sp>
      <p:pic>
        <p:nvPicPr>
          <p:cNvPr id="9218" name="Picture 2" descr="Topologia de Redes">
            <a:extLst>
              <a:ext uri="{FF2B5EF4-FFF2-40B4-BE49-F238E27FC236}">
                <a16:creationId xmlns:a16="http://schemas.microsoft.com/office/drawing/2014/main" id="{0F29F703-3216-4AEB-912F-D6198B49D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357" y="119480"/>
            <a:ext cx="1324791" cy="128504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m relacionada">
            <a:extLst>
              <a:ext uri="{FF2B5EF4-FFF2-40B4-BE49-F238E27FC236}">
                <a16:creationId xmlns:a16="http://schemas.microsoft.com/office/drawing/2014/main" id="{EE320293-8B63-467A-98DD-027A2D461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4025" y="3585311"/>
            <a:ext cx="4261862" cy="213093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56096740-153F-4B60-B51F-DA7A69CCED70}"/>
              </a:ext>
            </a:extLst>
          </p:cNvPr>
          <p:cNvPicPr>
            <a:picLocks noChangeAspect="1"/>
          </p:cNvPicPr>
          <p:nvPr/>
        </p:nvPicPr>
        <p:blipFill>
          <a:blip r:embed="rId4"/>
          <a:stretch>
            <a:fillRect/>
          </a:stretch>
        </p:blipFill>
        <p:spPr>
          <a:xfrm>
            <a:off x="662609" y="4679497"/>
            <a:ext cx="2824784" cy="2158425"/>
          </a:xfrm>
          <a:prstGeom prst="rect">
            <a:avLst/>
          </a:prstGeom>
        </p:spPr>
      </p:pic>
      <p:sp>
        <p:nvSpPr>
          <p:cNvPr id="5" name="Seta: Dobrada 4">
            <a:extLst>
              <a:ext uri="{FF2B5EF4-FFF2-40B4-BE49-F238E27FC236}">
                <a16:creationId xmlns:a16="http://schemas.microsoft.com/office/drawing/2014/main" id="{305B7F2A-F3DD-4FA3-BD04-C003B269F3C2}"/>
              </a:ext>
            </a:extLst>
          </p:cNvPr>
          <p:cNvSpPr/>
          <p:nvPr/>
        </p:nvSpPr>
        <p:spPr>
          <a:xfrm rot="10800000">
            <a:off x="3615775" y="5758709"/>
            <a:ext cx="2040834" cy="79513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546530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F673-FAF7-43AB-AC6D-220D223D353F}"/>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Meios de transmissão</a:t>
            </a:r>
          </a:p>
        </p:txBody>
      </p:sp>
      <p:sp>
        <p:nvSpPr>
          <p:cNvPr id="5" name="CaixaDeTexto 4">
            <a:extLst>
              <a:ext uri="{FF2B5EF4-FFF2-40B4-BE49-F238E27FC236}">
                <a16:creationId xmlns:a16="http://schemas.microsoft.com/office/drawing/2014/main" id="{FB944E4A-0DFC-4CC9-A553-EFE7AB06BD5F}"/>
              </a:ext>
            </a:extLst>
          </p:cNvPr>
          <p:cNvSpPr txBox="1"/>
          <p:nvPr/>
        </p:nvSpPr>
        <p:spPr>
          <a:xfrm>
            <a:off x="675860" y="1351724"/>
            <a:ext cx="7845287" cy="4401205"/>
          </a:xfrm>
          <a:prstGeom prst="rect">
            <a:avLst/>
          </a:prstGeom>
          <a:noFill/>
        </p:spPr>
        <p:txBody>
          <a:bodyPr wrap="square" rtlCol="0">
            <a:spAutoFit/>
          </a:bodyPr>
          <a:lstStyle/>
          <a:p>
            <a:pPr algn="just"/>
            <a:r>
              <a:rPr lang="pt-BR" sz="2000" dirty="0">
                <a:latin typeface="Tahoma" panose="020B0604030504040204" pitchFamily="34" charset="0"/>
                <a:ea typeface="Tahoma" panose="020B0604030504040204" pitchFamily="34" charset="0"/>
                <a:cs typeface="Tahoma" panose="020B0604030504040204" pitchFamily="34" charset="0"/>
              </a:rPr>
              <a:t>	Qualquer meio físico capaz de transportar informações eletromagnéticas é passível de ser usado em redes de computadores.</a:t>
            </a:r>
          </a:p>
          <a:p>
            <a:pPr algn="just"/>
            <a:r>
              <a:rPr lang="pt-BR" sz="2000" dirty="0">
                <a:latin typeface="Tahoma" panose="020B0604030504040204" pitchFamily="34" charset="0"/>
                <a:ea typeface="Tahoma" panose="020B0604030504040204" pitchFamily="34" charset="0"/>
                <a:cs typeface="Tahoma" panose="020B0604030504040204" pitchFamily="34" charset="0"/>
              </a:rPr>
              <a:t>	Podem ser classificados em:</a:t>
            </a:r>
          </a:p>
          <a:p>
            <a:pPr marL="342900" indent="-34290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Meios de transmissão guiados</a:t>
            </a:r>
          </a:p>
          <a:p>
            <a:pPr algn="just"/>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b="1" dirty="0">
                <a:latin typeface="Tahoma" panose="020B0604030504040204" pitchFamily="34" charset="0"/>
                <a:ea typeface="Tahoma" panose="020B0604030504040204" pitchFamily="34" charset="0"/>
                <a:cs typeface="Tahoma" panose="020B0604030504040204" pitchFamily="34" charset="0"/>
              </a:rPr>
              <a:t>Par trançado</a:t>
            </a:r>
          </a:p>
          <a:p>
            <a:pPr algn="just"/>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b="1" dirty="0">
                <a:latin typeface="Tahoma" panose="020B0604030504040204" pitchFamily="34" charset="0"/>
                <a:ea typeface="Tahoma" panose="020B0604030504040204" pitchFamily="34" charset="0"/>
                <a:cs typeface="Tahoma" panose="020B0604030504040204" pitchFamily="34" charset="0"/>
              </a:rPr>
              <a:t>Cabo coaxial</a:t>
            </a:r>
          </a:p>
          <a:p>
            <a:pPr algn="just"/>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b="1" dirty="0">
                <a:latin typeface="Tahoma" panose="020B0604030504040204" pitchFamily="34" charset="0"/>
                <a:ea typeface="Tahoma" panose="020B0604030504040204" pitchFamily="34" charset="0"/>
                <a:cs typeface="Tahoma" panose="020B0604030504040204" pitchFamily="34" charset="0"/>
              </a:rPr>
              <a:t>Fibra ótica</a:t>
            </a:r>
          </a:p>
          <a:p>
            <a:pPr algn="just"/>
            <a:endParaRPr lang="pt-BR" sz="20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Meios de transmissão sem fio</a:t>
            </a:r>
          </a:p>
          <a:p>
            <a:pPr algn="just"/>
            <a:r>
              <a:rPr lang="pt-BR" sz="2000" dirty="0">
                <a:latin typeface="Tahoma" panose="020B0604030504040204" pitchFamily="34" charset="0"/>
                <a:ea typeface="Tahoma" panose="020B0604030504040204" pitchFamily="34" charset="0"/>
                <a:cs typeface="Tahoma" panose="020B0604030504040204" pitchFamily="34" charset="0"/>
              </a:rPr>
              <a:t>• Radiodifusão</a:t>
            </a:r>
          </a:p>
          <a:p>
            <a:pPr algn="just"/>
            <a:r>
              <a:rPr lang="pt-BR" sz="2000" dirty="0">
                <a:latin typeface="Tahoma" panose="020B0604030504040204" pitchFamily="34" charset="0"/>
                <a:ea typeface="Tahoma" panose="020B0604030504040204" pitchFamily="34" charset="0"/>
                <a:cs typeface="Tahoma" panose="020B0604030504040204" pitchFamily="34" charset="0"/>
              </a:rPr>
              <a:t>• Infravermelho</a:t>
            </a:r>
          </a:p>
          <a:p>
            <a:pPr algn="just"/>
            <a:r>
              <a:rPr lang="pt-BR" sz="2000" dirty="0">
                <a:latin typeface="Tahoma" panose="020B0604030504040204" pitchFamily="34" charset="0"/>
                <a:ea typeface="Tahoma" panose="020B0604030504040204" pitchFamily="34" charset="0"/>
                <a:cs typeface="Tahoma" panose="020B0604030504040204" pitchFamily="34" charset="0"/>
              </a:rPr>
              <a:t>• Micro-ondas</a:t>
            </a:r>
          </a:p>
          <a:p>
            <a:pPr algn="just"/>
            <a:r>
              <a:rPr lang="pt-BR" sz="2000" dirty="0">
                <a:latin typeface="Tahoma" panose="020B0604030504040204" pitchFamily="34" charset="0"/>
                <a:ea typeface="Tahoma" panose="020B0604030504040204" pitchFamily="34" charset="0"/>
                <a:cs typeface="Tahoma" panose="020B0604030504040204" pitchFamily="34" charset="0"/>
              </a:rPr>
              <a:t>• Ondas de luz</a:t>
            </a:r>
          </a:p>
        </p:txBody>
      </p:sp>
    </p:spTree>
    <p:extLst>
      <p:ext uri="{BB962C8B-B14F-4D97-AF65-F5344CB8AC3E}">
        <p14:creationId xmlns:p14="http://schemas.microsoft.com/office/powerpoint/2010/main" val="118960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483475" y="1295340"/>
            <a:ext cx="8103476" cy="3893374"/>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Os cabos ou cabeamentos fazem parte da estrutura física utilizada para conectar computadores em rede, estando relacionados a largura de banda, a taxa de transmissão, padrões internacionais, etc. Os mais utilizados são:</a:t>
            </a:r>
          </a:p>
          <a:p>
            <a:pPr algn="just"/>
            <a:endParaRPr lang="pt-BR" sz="19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Cabos de Par Trançado – cabos caracterizados por sua velocidade, pode ser feito sob medida, comprados em lojas de informática ou produzidos pelo usuário;</a:t>
            </a: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42F0EC8D-3DA6-4642-8028-B83210167215}"/>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Cabo par trançado</a:t>
            </a:r>
          </a:p>
        </p:txBody>
      </p:sp>
      <p:pic>
        <p:nvPicPr>
          <p:cNvPr id="10242" name="Picture 2" descr="Resultado de imagem para par tranÃ§ado">
            <a:extLst>
              <a:ext uri="{FF2B5EF4-FFF2-40B4-BE49-F238E27FC236}">
                <a16:creationId xmlns:a16="http://schemas.microsoft.com/office/drawing/2014/main" id="{08AA4029-99F2-4989-A013-37138CFCA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51" y="3735601"/>
            <a:ext cx="4400786" cy="174564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m relacionada">
            <a:extLst>
              <a:ext uri="{FF2B5EF4-FFF2-40B4-BE49-F238E27FC236}">
                <a16:creationId xmlns:a16="http://schemas.microsoft.com/office/drawing/2014/main" id="{7C39930F-A338-41F3-BB83-80E138C5F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481" y="3453000"/>
            <a:ext cx="4108174" cy="2310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281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483474" y="1295340"/>
            <a:ext cx="8196699" cy="1261884"/>
          </a:xfrm>
          <a:prstGeom prst="rect">
            <a:avLst/>
          </a:prstGeom>
        </p:spPr>
        <p:txBody>
          <a:bodyPr wrap="square">
            <a:spAutoFit/>
          </a:bodyPr>
          <a:lstStyle/>
          <a:p>
            <a:pPr marL="285750" indent="-28575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Cabos Coaxiais – cabos que permitem uma distância maior na transmissão de dados, apesar de serem flexíveis, são caros e frágeis. Eles necessitam de barramento ISA, suporte não encontrado em computadores mais novos;</a:t>
            </a:r>
          </a:p>
        </p:txBody>
      </p:sp>
      <p:pic>
        <p:nvPicPr>
          <p:cNvPr id="5" name="Imagem 4"/>
          <p:cNvPicPr>
            <a:picLocks noChangeAspect="1"/>
          </p:cNvPicPr>
          <p:nvPr/>
        </p:nvPicPr>
        <p:blipFill>
          <a:blip r:embed="rId2"/>
          <a:stretch>
            <a:fillRect/>
          </a:stretch>
        </p:blipFill>
        <p:spPr>
          <a:xfrm>
            <a:off x="787000" y="2890070"/>
            <a:ext cx="4089800" cy="1022450"/>
          </a:xfrm>
          <a:prstGeom prst="rect">
            <a:avLst/>
          </a:prstGeom>
        </p:spPr>
      </p:pic>
      <p:sp>
        <p:nvSpPr>
          <p:cNvPr id="8" name="Title 1">
            <a:extLst>
              <a:ext uri="{FF2B5EF4-FFF2-40B4-BE49-F238E27FC236}">
                <a16:creationId xmlns:a16="http://schemas.microsoft.com/office/drawing/2014/main" id="{EF1A0747-C16C-43F0-A8FD-2ECE17C8D562}"/>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Segoe"/>
                <a:ea typeface="+mn-ea"/>
                <a:cs typeface="Arial"/>
              </a:rPr>
              <a:t>Cabo coaxial</a:t>
            </a:r>
          </a:p>
        </p:txBody>
      </p:sp>
      <p:pic>
        <p:nvPicPr>
          <p:cNvPr id="12290" name="Picture 2" descr="Resultado de imagem para cabo coaxial">
            <a:extLst>
              <a:ext uri="{FF2B5EF4-FFF2-40B4-BE49-F238E27FC236}">
                <a16:creationId xmlns:a16="http://schemas.microsoft.com/office/drawing/2014/main" id="{B6D65604-433D-457F-995C-7E757CE09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500" y="3090560"/>
            <a:ext cx="3917213" cy="244825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a:extLst>
              <a:ext uri="{FF2B5EF4-FFF2-40B4-BE49-F238E27FC236}">
                <a16:creationId xmlns:a16="http://schemas.microsoft.com/office/drawing/2014/main" id="{C2B1C6A5-7A3E-4894-8E03-EE507BF53BD4}"/>
              </a:ext>
            </a:extLst>
          </p:cNvPr>
          <p:cNvPicPr>
            <a:picLocks noChangeAspect="1"/>
          </p:cNvPicPr>
          <p:nvPr/>
        </p:nvPicPr>
        <p:blipFill>
          <a:blip r:embed="rId4"/>
          <a:stretch>
            <a:fillRect/>
          </a:stretch>
        </p:blipFill>
        <p:spPr>
          <a:xfrm>
            <a:off x="787000" y="3866301"/>
            <a:ext cx="3692235" cy="1921379"/>
          </a:xfrm>
          <a:prstGeom prst="rect">
            <a:avLst/>
          </a:prstGeom>
        </p:spPr>
      </p:pic>
    </p:spTree>
    <p:extLst>
      <p:ext uri="{BB962C8B-B14F-4D97-AF65-F5344CB8AC3E}">
        <p14:creationId xmlns:p14="http://schemas.microsoft.com/office/powerpoint/2010/main" val="3399467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67862" y="1294821"/>
            <a:ext cx="8177048" cy="2292935"/>
          </a:xfrm>
          <a:prstGeom prst="rect">
            <a:avLst/>
          </a:prstGeom>
        </p:spPr>
        <p:txBody>
          <a:bodyPr wrap="square">
            <a:spAutoFit/>
          </a:bodyPr>
          <a:lstStyle/>
          <a:p>
            <a:pPr marL="285750" indent="-28575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Cabos de Fibra Óptica – cabos complexos, custo relativo e de difícil instalação. São velozes e imunes a interferências eletromagnéticas.</a:t>
            </a:r>
          </a:p>
          <a:p>
            <a:pPr marL="285750" indent="-285750" algn="just">
              <a:buFont typeface="Wingdings" panose="05000000000000000000" pitchFamily="2" charset="2"/>
              <a:buChar char="q"/>
            </a:pPr>
            <a:endParaRPr lang="pt-BR" sz="10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Uma fonte de luz é ligada e desligada rapidamente a uma extremidade do cabo de transmissão de dados digitais. A luz viaja através dos fios de vidro e de forma contínua reflete fora do interior dos revestimentos plásticos espelhados em um processo conhecido como reflexão total interna.</a:t>
            </a:r>
          </a:p>
        </p:txBody>
      </p:sp>
      <p:pic>
        <p:nvPicPr>
          <p:cNvPr id="9218" name="Picture 2" descr="Resultado de imagem para cabo fibra op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48" y="3283406"/>
            <a:ext cx="3977379" cy="197542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D81AC75-49C7-4A4D-8500-A69C266CE457}"/>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Cabo de fibra óptica</a:t>
            </a:r>
          </a:p>
        </p:txBody>
      </p:sp>
      <p:pic>
        <p:nvPicPr>
          <p:cNvPr id="11266" name="Picture 2" descr="https://www.projetoderedes.com.br/artigos/imagens/Image5.png">
            <a:extLst>
              <a:ext uri="{FF2B5EF4-FFF2-40B4-BE49-F238E27FC236}">
                <a16:creationId xmlns:a16="http://schemas.microsoft.com/office/drawing/2014/main" id="{D54D1036-11CB-458B-9953-0770DF379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707" y="3315263"/>
            <a:ext cx="3787431" cy="354273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www.projetoderedes.com.br/artigos/imagens/Image7.png">
            <a:extLst>
              <a:ext uri="{FF2B5EF4-FFF2-40B4-BE49-F238E27FC236}">
                <a16:creationId xmlns:a16="http://schemas.microsoft.com/office/drawing/2014/main" id="{C10046B9-8DDF-43AC-9AD8-6BA5C44C8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00" y="5075154"/>
            <a:ext cx="3787431" cy="1761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6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51720" y="332656"/>
            <a:ext cx="6480721" cy="561016"/>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2800" b="1" i="0" u="none"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Pesquisa – Quais tecnologias de rede temos na </a:t>
            </a:r>
            <a:r>
              <a:rPr kumimoji="0" lang="pt-BR" sz="2800" b="1" i="0" u="none" strike="noStrike" kern="1200" cap="none" spc="-100" normalizeH="0" baseline="0" noProof="0" dirty="0" err="1">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Etec</a:t>
            </a:r>
            <a:r>
              <a:rPr kumimoji="0" lang="pt-BR" sz="2800" b="1" i="0" u="none"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Prof. </a:t>
            </a:r>
            <a:r>
              <a:rPr kumimoji="0" lang="pt-BR" sz="2800" b="1" i="0" u="none" strike="noStrike" kern="1200" cap="none" spc="-100" normalizeH="0" baseline="0" noProof="0" dirty="0" err="1">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Idio</a:t>
            </a:r>
            <a:r>
              <a:rPr kumimoji="0" lang="pt-BR" sz="2800" b="1" i="0" u="none"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pt-BR" sz="2800" b="1" i="0" u="none" strike="noStrike" kern="1200" cap="none" spc="-100" normalizeH="0" baseline="0" noProof="0" dirty="0" err="1">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Zucchi</a:t>
            </a:r>
            <a:r>
              <a:rPr kumimoji="0" lang="pt-BR" sz="2800" b="1" i="0" u="none"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a:t>
            </a:r>
          </a:p>
          <a:p>
            <a:pPr marL="0" marR="0" lvl="0" indent="0" algn="ctr" defTabSz="914400" rtl="0" eaLnBrk="1" fontAlgn="auto" latinLnBrk="0" hangingPunct="1">
              <a:lnSpc>
                <a:spcPct val="90000"/>
              </a:lnSpc>
              <a:spcBef>
                <a:spcPts val="0"/>
              </a:spcBef>
              <a:spcAft>
                <a:spcPts val="0"/>
              </a:spcAft>
              <a:buClrTx/>
              <a:buSzTx/>
              <a:buFontTx/>
              <a:buNone/>
              <a:tabLst/>
              <a:defRPr/>
            </a:pPr>
            <a:endParaRPr lang="pt-BR" sz="28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o Explicativo em Nuvem 5"/>
          <p:cNvSpPr/>
          <p:nvPr/>
        </p:nvSpPr>
        <p:spPr>
          <a:xfrm>
            <a:off x="340318" y="1484784"/>
            <a:ext cx="3367586" cy="1944216"/>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Retângulo 6"/>
          <p:cNvSpPr/>
          <p:nvPr/>
        </p:nvSpPr>
        <p:spPr>
          <a:xfrm>
            <a:off x="920125" y="1866402"/>
            <a:ext cx="2207971" cy="923330"/>
          </a:xfrm>
          <a:prstGeom prst="rect">
            <a:avLst/>
          </a:prstGeom>
        </p:spPr>
        <p:txBody>
          <a:bodyPr wrap="square">
            <a:spAutoFit/>
          </a:bodyPr>
          <a:lstStyle/>
          <a:p>
            <a:pPr lvl="0" algn="ctr">
              <a:lnSpc>
                <a:spcPct val="90000"/>
              </a:lnSpc>
              <a:defRPr/>
            </a:pPr>
            <a:r>
              <a:rPr lang="pt-BR" sz="2000" b="1" spc="-100" dirty="0">
                <a:latin typeface="Tahoma" panose="020B0604030504040204" pitchFamily="34" charset="0"/>
                <a:ea typeface="Tahoma" panose="020B0604030504040204" pitchFamily="34" charset="0"/>
                <a:cs typeface="Tahoma" panose="020B0604030504040204" pitchFamily="34" charset="0"/>
              </a:rPr>
              <a:t>Arquitetura</a:t>
            </a:r>
          </a:p>
          <a:p>
            <a:pPr lvl="0" algn="ctr">
              <a:lnSpc>
                <a:spcPct val="90000"/>
              </a:lnSpc>
              <a:defRPr/>
            </a:pPr>
            <a:r>
              <a:rPr lang="pt-BR" sz="2000" spc="-100" dirty="0" err="1">
                <a:latin typeface="Tahoma" panose="020B0604030504040204" pitchFamily="34" charset="0"/>
                <a:ea typeface="Tahoma" panose="020B0604030504040204" pitchFamily="34" charset="0"/>
                <a:cs typeface="Tahoma" panose="020B0604030504040204" pitchFamily="34" charset="0"/>
              </a:rPr>
              <a:t>ArcNet</a:t>
            </a:r>
            <a:r>
              <a:rPr lang="pt-BR" sz="2000" spc="-100" dirty="0">
                <a:latin typeface="Tahoma" panose="020B0604030504040204" pitchFamily="34" charset="0"/>
                <a:ea typeface="Tahoma" panose="020B0604030504040204" pitchFamily="34" charset="0"/>
                <a:cs typeface="Tahoma" panose="020B0604030504040204" pitchFamily="34" charset="0"/>
              </a:rPr>
              <a:t>, Ethernet, DSL, Token </a:t>
            </a:r>
            <a:r>
              <a:rPr lang="pt-BR" sz="2000" spc="-100" dirty="0" err="1">
                <a:latin typeface="Tahoma" panose="020B0604030504040204" pitchFamily="34" charset="0"/>
                <a:ea typeface="Tahoma" panose="020B0604030504040204" pitchFamily="34" charset="0"/>
                <a:cs typeface="Tahoma" panose="020B0604030504040204" pitchFamily="34" charset="0"/>
              </a:rPr>
              <a:t>Ring</a:t>
            </a:r>
            <a:r>
              <a:rPr lang="pt-BR" sz="2000" spc="-100" dirty="0">
                <a:latin typeface="Tahoma" panose="020B0604030504040204" pitchFamily="34" charset="0"/>
                <a:ea typeface="Tahoma" panose="020B0604030504040204" pitchFamily="34" charset="0"/>
                <a:cs typeface="Tahoma" panose="020B0604030504040204" pitchFamily="34" charset="0"/>
              </a:rPr>
              <a:t>?</a:t>
            </a:r>
          </a:p>
        </p:txBody>
      </p:sp>
      <p:sp>
        <p:nvSpPr>
          <p:cNvPr id="8" name="Texto Explicativo em Nuvem 7"/>
          <p:cNvSpPr/>
          <p:nvPr/>
        </p:nvSpPr>
        <p:spPr>
          <a:xfrm>
            <a:off x="4287711" y="1238095"/>
            <a:ext cx="3672408" cy="1653302"/>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Retângulo 8"/>
          <p:cNvSpPr/>
          <p:nvPr/>
        </p:nvSpPr>
        <p:spPr>
          <a:xfrm>
            <a:off x="4778575" y="1777777"/>
            <a:ext cx="2557110" cy="646331"/>
          </a:xfrm>
          <a:prstGeom prst="rect">
            <a:avLst/>
          </a:prstGeom>
        </p:spPr>
        <p:txBody>
          <a:bodyPr wrap="none">
            <a:spAutoFit/>
          </a:bodyPr>
          <a:lstStyle/>
          <a:p>
            <a:pPr lvl="0" algn="ctr">
              <a:lnSpc>
                <a:spcPct val="90000"/>
              </a:lnSpc>
              <a:defRPr/>
            </a:pPr>
            <a:r>
              <a:rPr lang="pt-BR" sz="2000" b="1" spc="-100" dirty="0">
                <a:latin typeface="Tahoma" panose="020B0604030504040204" pitchFamily="34" charset="0"/>
                <a:ea typeface="Tahoma" panose="020B0604030504040204" pitchFamily="34" charset="0"/>
                <a:cs typeface="Tahoma" panose="020B0604030504040204" pitchFamily="34" charset="0"/>
              </a:rPr>
              <a:t>Extensão geográfica</a:t>
            </a:r>
          </a:p>
          <a:p>
            <a:pPr lvl="0" algn="ctr">
              <a:lnSpc>
                <a:spcPct val="90000"/>
              </a:lnSpc>
              <a:defRPr/>
            </a:pPr>
            <a:r>
              <a:rPr lang="pt-BR" sz="2000" spc="-100" dirty="0">
                <a:latin typeface="Tahoma" panose="020B0604030504040204" pitchFamily="34" charset="0"/>
                <a:ea typeface="Tahoma" panose="020B0604030504040204" pitchFamily="34" charset="0"/>
                <a:cs typeface="Tahoma" panose="020B0604030504040204" pitchFamily="34" charset="0"/>
              </a:rPr>
              <a:t>LAN, WAN, WLAN?</a:t>
            </a:r>
          </a:p>
        </p:txBody>
      </p:sp>
      <p:sp>
        <p:nvSpPr>
          <p:cNvPr id="10" name="Texto Explicativo em Nuvem 9"/>
          <p:cNvSpPr/>
          <p:nvPr/>
        </p:nvSpPr>
        <p:spPr>
          <a:xfrm>
            <a:off x="4712051" y="3022277"/>
            <a:ext cx="4108422" cy="2278593"/>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5488558" y="3606680"/>
            <a:ext cx="2820451" cy="923330"/>
          </a:xfrm>
          <a:prstGeom prst="rect">
            <a:avLst/>
          </a:prstGeom>
        </p:spPr>
        <p:txBody>
          <a:bodyPr wrap="none">
            <a:spAutoFit/>
          </a:bodyPr>
          <a:lstStyle/>
          <a:p>
            <a:pPr lvl="0" algn="ctr">
              <a:lnSpc>
                <a:spcPct val="90000"/>
              </a:lnSpc>
              <a:defRPr/>
            </a:pPr>
            <a:r>
              <a:rPr lang="pt-BR" sz="2000" b="1" spc="-100" dirty="0">
                <a:latin typeface="Tahoma" panose="020B0604030504040204" pitchFamily="34" charset="0"/>
                <a:ea typeface="Tahoma" panose="020B0604030504040204" pitchFamily="34" charset="0"/>
                <a:cs typeface="Tahoma" panose="020B0604030504040204" pitchFamily="34" charset="0"/>
              </a:rPr>
              <a:t>Meios de transmissão</a:t>
            </a:r>
          </a:p>
          <a:p>
            <a:pPr lvl="0" algn="ctr">
              <a:lnSpc>
                <a:spcPct val="90000"/>
              </a:lnSpc>
              <a:defRPr/>
            </a:pPr>
            <a:r>
              <a:rPr lang="pt-BR" sz="2000" spc="-100" dirty="0">
                <a:latin typeface="Tahoma" panose="020B0604030504040204" pitchFamily="34" charset="0"/>
                <a:ea typeface="Tahoma" panose="020B0604030504040204" pitchFamily="34" charset="0"/>
                <a:cs typeface="Tahoma" panose="020B0604030504040204" pitchFamily="34" charset="0"/>
              </a:rPr>
              <a:t>Fibra óptica, par trançado,</a:t>
            </a:r>
          </a:p>
          <a:p>
            <a:pPr lvl="0" algn="ctr">
              <a:lnSpc>
                <a:spcPct val="90000"/>
              </a:lnSpc>
              <a:defRPr/>
            </a:pPr>
            <a:r>
              <a:rPr lang="pt-BR" sz="2000" spc="-100" dirty="0">
                <a:latin typeface="Tahoma" panose="020B0604030504040204" pitchFamily="34" charset="0"/>
                <a:ea typeface="Tahoma" panose="020B0604030504040204" pitchFamily="34" charset="0"/>
                <a:cs typeface="Tahoma" panose="020B0604030504040204" pitchFamily="34" charset="0"/>
              </a:rPr>
              <a:t>Coaxial?</a:t>
            </a:r>
          </a:p>
        </p:txBody>
      </p:sp>
      <p:sp>
        <p:nvSpPr>
          <p:cNvPr id="14" name="Texto Explicativo em Nuvem 13"/>
          <p:cNvSpPr/>
          <p:nvPr/>
        </p:nvSpPr>
        <p:spPr>
          <a:xfrm>
            <a:off x="755576" y="3606680"/>
            <a:ext cx="3047798" cy="1944216"/>
          </a:xfrm>
          <a:prstGeom prst="cloudCallout">
            <a:avLst>
              <a:gd name="adj1" fmla="val -39965"/>
              <a:gd name="adj2" fmla="val 529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Retângulo 14"/>
          <p:cNvSpPr/>
          <p:nvPr/>
        </p:nvSpPr>
        <p:spPr>
          <a:xfrm>
            <a:off x="1246981" y="4117123"/>
            <a:ext cx="2064988" cy="923330"/>
          </a:xfrm>
          <a:prstGeom prst="rect">
            <a:avLst/>
          </a:prstGeom>
        </p:spPr>
        <p:txBody>
          <a:bodyPr wrap="none">
            <a:spAutoFit/>
          </a:bodyPr>
          <a:lstStyle/>
          <a:p>
            <a:pPr lvl="0" algn="ctr">
              <a:lnSpc>
                <a:spcPct val="90000"/>
              </a:lnSpc>
              <a:defRPr/>
            </a:pPr>
            <a:r>
              <a:rPr lang="pt-BR" sz="2000" b="1" spc="-100" dirty="0">
                <a:latin typeface="Tahoma" panose="020B0604030504040204" pitchFamily="34" charset="0"/>
                <a:ea typeface="Tahoma" panose="020B0604030504040204" pitchFamily="34" charset="0"/>
                <a:cs typeface="Tahoma" panose="020B0604030504040204" pitchFamily="34" charset="0"/>
              </a:rPr>
              <a:t>Topologia</a:t>
            </a:r>
          </a:p>
          <a:p>
            <a:pPr lvl="0" algn="ctr">
              <a:lnSpc>
                <a:spcPct val="90000"/>
              </a:lnSpc>
              <a:defRPr/>
            </a:pPr>
            <a:r>
              <a:rPr lang="pt-BR" sz="2000" spc="-100" dirty="0">
                <a:latin typeface="Tahoma" panose="020B0604030504040204" pitchFamily="34" charset="0"/>
                <a:ea typeface="Tahoma" panose="020B0604030504040204" pitchFamily="34" charset="0"/>
                <a:cs typeface="Tahoma" panose="020B0604030504040204" pitchFamily="34" charset="0"/>
              </a:rPr>
              <a:t>Anel, barramento, </a:t>
            </a:r>
          </a:p>
          <a:p>
            <a:pPr lvl="0" algn="ctr">
              <a:lnSpc>
                <a:spcPct val="90000"/>
              </a:lnSpc>
              <a:defRPr/>
            </a:pPr>
            <a:r>
              <a:rPr lang="pt-BR" sz="2000" spc="-100" dirty="0">
                <a:latin typeface="Tahoma" panose="020B0604030504040204" pitchFamily="34" charset="0"/>
                <a:ea typeface="Tahoma" panose="020B0604030504040204" pitchFamily="34" charset="0"/>
                <a:cs typeface="Tahoma" panose="020B0604030504040204" pitchFamily="34" charset="0"/>
              </a:rPr>
              <a:t>estrela, malha?</a:t>
            </a:r>
          </a:p>
        </p:txBody>
      </p:sp>
    </p:spTree>
    <p:extLst>
      <p:ext uri="{BB962C8B-B14F-4D97-AF65-F5344CB8AC3E}">
        <p14:creationId xmlns:p14="http://schemas.microsoft.com/office/powerpoint/2010/main" val="1295264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628376-F33A-45C2-B506-4955FD2BEAF4}"/>
              </a:ext>
            </a:extLst>
          </p:cNvPr>
          <p:cNvSpPr txBox="1">
            <a:spLocks/>
          </p:cNvSpPr>
          <p:nvPr/>
        </p:nvSpPr>
        <p:spPr>
          <a:xfrm>
            <a:off x="2483768" y="4941168"/>
            <a:ext cx="6480720" cy="461665"/>
          </a:xfrm>
          <a:prstGeom prst="rect">
            <a:avLst/>
          </a:prstGeom>
        </p:spPr>
        <p:txBody>
          <a:bodyPr>
            <a:noAutofit/>
          </a:body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pt-BR" sz="2000" b="1" i="1" dirty="0">
                <a:solidFill>
                  <a:srgbClr val="0070C0"/>
                </a:solidFill>
                <a:latin typeface="Segoe"/>
              </a:rPr>
              <a:t>		Wagner Cesar Vieira</a:t>
            </a: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kumimoji="0" lang="pt-BR" b="1" i="1" u="none" strike="noStrike" kern="1200" cap="none" spc="0" normalizeH="0" baseline="0" noProof="0" dirty="0">
                <a:ln>
                  <a:noFill/>
                </a:ln>
                <a:solidFill>
                  <a:srgbClr val="0070C0"/>
                </a:solidFill>
                <a:effectLst/>
                <a:uLnTx/>
                <a:uFillTx/>
                <a:latin typeface="Segoe"/>
                <a:ea typeface="+mn-ea"/>
                <a:cs typeface="+mn-cs"/>
              </a:rPr>
              <a:t>	                     </a:t>
            </a:r>
            <a:r>
              <a:rPr kumimoji="0" lang="pt-BR" b="1" i="1" u="none" strike="noStrike" kern="1200" cap="none" spc="0" normalizeH="0" baseline="0" noProof="0" dirty="0">
                <a:ln>
                  <a:noFill/>
                </a:ln>
                <a:solidFill>
                  <a:srgbClr val="0070C0"/>
                </a:solidFill>
                <a:effectLst/>
                <a:uLnTx/>
                <a:uFillTx/>
                <a:latin typeface="Segoe"/>
                <a:ea typeface="+mn-ea"/>
                <a:cs typeface="+mn-cs"/>
                <a:hlinkClick r:id="rId2"/>
              </a:rPr>
              <a:t>wagner.vieira@etec.sp.gov.br</a:t>
            </a: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p:txBody>
      </p:sp>
      <p:pic>
        <p:nvPicPr>
          <p:cNvPr id="4" name="Picture 2" descr="Resultado de imagem para dÃºvid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484784"/>
            <a:ext cx="4416425" cy="3031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83476" y="1441977"/>
            <a:ext cx="8135007" cy="3477875"/>
          </a:xfrm>
          <a:prstGeom prst="rect">
            <a:avLst/>
          </a:prstGeom>
        </p:spPr>
        <p:txBody>
          <a:bodyPr wrap="square">
            <a:spAutoFit/>
          </a:bodyPr>
          <a:lstStyle/>
          <a:p>
            <a:pPr algn="just"/>
            <a:r>
              <a:rPr lang="pt-BR" sz="2000" b="1" dirty="0">
                <a:latin typeface="Tahoma" panose="020B0604030504040204" pitchFamily="34" charset="0"/>
                <a:ea typeface="Tahoma" panose="020B0604030504040204" pitchFamily="34" charset="0"/>
                <a:cs typeface="Tahoma" panose="020B0604030504040204" pitchFamily="34" charset="0"/>
              </a:rPr>
              <a:t>Internet. </a:t>
            </a:r>
            <a:r>
              <a:rPr lang="pt-BR" sz="2000" dirty="0">
                <a:latin typeface="Tahoma" panose="020B0604030504040204" pitchFamily="34" charset="0"/>
                <a:ea typeface="Tahoma" panose="020B0604030504040204" pitchFamily="34" charset="0"/>
                <a:cs typeface="Tahoma" panose="020B0604030504040204" pitchFamily="34" charset="0"/>
              </a:rPr>
              <a:t>Uma boa definição seria: é uma rede mundial de computadores. Aprofundando o conceito:</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2000" dirty="0">
                <a:latin typeface="Tahoma" panose="020B0604030504040204" pitchFamily="34" charset="0"/>
                <a:ea typeface="Tahoma" panose="020B0604030504040204" pitchFamily="34" charset="0"/>
                <a:cs typeface="Tahoma" panose="020B0604030504040204" pitchFamily="34" charset="0"/>
              </a:rPr>
              <a:t>a) </a:t>
            </a:r>
            <a:r>
              <a:rPr lang="pt-BR" sz="2000" b="1" dirty="0">
                <a:latin typeface="Tahoma" panose="020B0604030504040204" pitchFamily="34" charset="0"/>
                <a:ea typeface="Tahoma" panose="020B0604030504040204" pitchFamily="34" charset="0"/>
                <a:cs typeface="Tahoma" panose="020B0604030504040204" pitchFamily="34" charset="0"/>
              </a:rPr>
              <a:t>Rede de computadores </a:t>
            </a:r>
            <a:r>
              <a:rPr lang="pt-BR" sz="2000" dirty="0">
                <a:latin typeface="Tahoma" panose="020B0604030504040204" pitchFamily="34" charset="0"/>
                <a:ea typeface="Tahoma" panose="020B0604030504040204" pitchFamily="34" charset="0"/>
                <a:cs typeface="Tahoma" panose="020B0604030504040204" pitchFamily="34" charset="0"/>
              </a:rPr>
              <a:t>é quando se tem 02 (dois) ou mais computadores interligados, como por exemplo numa sala de treinamento de informática, com a fim de compartilhar informações;</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2000" dirty="0">
                <a:latin typeface="Tahoma" panose="020B0604030504040204" pitchFamily="34" charset="0"/>
                <a:ea typeface="Tahoma" panose="020B0604030504040204" pitchFamily="34" charset="0"/>
                <a:cs typeface="Tahoma" panose="020B0604030504040204" pitchFamily="34" charset="0"/>
              </a:rPr>
              <a:t>b) </a:t>
            </a:r>
            <a:r>
              <a:rPr lang="pt-BR" sz="2000" b="1" dirty="0">
                <a:latin typeface="Tahoma" panose="020B0604030504040204" pitchFamily="34" charset="0"/>
                <a:ea typeface="Tahoma" panose="020B0604030504040204" pitchFamily="34" charset="0"/>
                <a:cs typeface="Tahoma" panose="020B0604030504040204" pitchFamily="34" charset="0"/>
              </a:rPr>
              <a:t>Rede mundial </a:t>
            </a:r>
            <a:r>
              <a:rPr lang="pt-BR" sz="2000" dirty="0">
                <a:latin typeface="Tahoma" panose="020B0604030504040204" pitchFamily="34" charset="0"/>
                <a:ea typeface="Tahoma" panose="020B0604030504040204" pitchFamily="34" charset="0"/>
                <a:cs typeface="Tahoma" panose="020B0604030504040204" pitchFamily="34" charset="0"/>
              </a:rPr>
              <a:t>(</a:t>
            </a:r>
            <a:r>
              <a:rPr lang="pt-BR" sz="2000" b="1" dirty="0">
                <a:latin typeface="Tahoma" panose="020B0604030504040204" pitchFamily="34" charset="0"/>
                <a:ea typeface="Tahoma" panose="020B0604030504040204" pitchFamily="34" charset="0"/>
                <a:cs typeface="Tahoma" panose="020B0604030504040204" pitchFamily="34" charset="0"/>
              </a:rPr>
              <a:t>World </a:t>
            </a:r>
            <a:r>
              <a:rPr lang="pt-BR" sz="2000" b="1" dirty="0" err="1">
                <a:latin typeface="Tahoma" panose="020B0604030504040204" pitchFamily="34" charset="0"/>
                <a:ea typeface="Tahoma" panose="020B0604030504040204" pitchFamily="34" charset="0"/>
                <a:cs typeface="Tahoma" panose="020B0604030504040204" pitchFamily="34" charset="0"/>
              </a:rPr>
              <a:t>Wide</a:t>
            </a:r>
            <a:r>
              <a:rPr lang="pt-BR" sz="2000" b="1" dirty="0">
                <a:latin typeface="Tahoma" panose="020B0604030504040204" pitchFamily="34" charset="0"/>
                <a:ea typeface="Tahoma" panose="020B0604030504040204" pitchFamily="34" charset="0"/>
                <a:cs typeface="Tahoma" panose="020B0604030504040204" pitchFamily="34" charset="0"/>
              </a:rPr>
              <a:t> Web ou WWW</a:t>
            </a:r>
            <a:r>
              <a:rPr lang="pt-BR" sz="2000" dirty="0">
                <a:latin typeface="Tahoma" panose="020B0604030504040204" pitchFamily="34" charset="0"/>
                <a:ea typeface="Tahoma" panose="020B0604030504040204" pitchFamily="34" charset="0"/>
                <a:cs typeface="Tahoma" panose="020B0604030504040204" pitchFamily="34" charset="0"/>
              </a:rPr>
              <a:t>) porque as diversas redes de computadores interconectadas estão “espalhadas” pelo mundo todo. Um requisito para fazer acessar a Internet é utilizar o </a:t>
            </a:r>
            <a:r>
              <a:rPr lang="pt-BR" sz="2000" b="1" dirty="0">
                <a:latin typeface="Tahoma" panose="020B0604030504040204" pitchFamily="34" charset="0"/>
                <a:ea typeface="Tahoma" panose="020B0604030504040204" pitchFamily="34" charset="0"/>
                <a:cs typeface="Tahoma" panose="020B0604030504040204" pitchFamily="34" charset="0"/>
              </a:rPr>
              <a:t>TCP/IP </a:t>
            </a:r>
            <a:r>
              <a:rPr lang="pt-BR" sz="2000" dirty="0">
                <a:latin typeface="Tahoma" panose="020B0604030504040204" pitchFamily="34" charset="0"/>
                <a:ea typeface="Tahoma" panose="020B0604030504040204" pitchFamily="34" charset="0"/>
                <a:cs typeface="Tahoma" panose="020B0604030504040204" pitchFamily="34" charset="0"/>
              </a:rPr>
              <a:t>(família de protocolos) e, além disso, ter um endereço </a:t>
            </a:r>
            <a:r>
              <a:rPr lang="pt-BR" sz="2000" b="1" dirty="0">
                <a:latin typeface="Tahoma" panose="020B0604030504040204" pitchFamily="34" charset="0"/>
                <a:ea typeface="Tahoma" panose="020B0604030504040204" pitchFamily="34" charset="0"/>
                <a:cs typeface="Tahoma" panose="020B0604030504040204" pitchFamily="34" charset="0"/>
              </a:rPr>
              <a:t>IP</a:t>
            </a:r>
            <a:r>
              <a:rPr lang="pt-BR" sz="2000" dirty="0">
                <a:latin typeface="Tahoma" panose="020B0604030504040204" pitchFamily="34" charset="0"/>
                <a:ea typeface="Tahoma" panose="020B0604030504040204" pitchFamily="34" charset="0"/>
                <a:cs typeface="Tahoma" panose="020B0604030504040204" pitchFamily="34" charset="0"/>
              </a:rPr>
              <a:t> (endereçamento dos dispositivos conectados) válido para a mesma.</a:t>
            </a:r>
          </a:p>
        </p:txBody>
      </p:sp>
      <p:sp>
        <p:nvSpPr>
          <p:cNvPr id="3" name="Title 1">
            <a:extLst>
              <a:ext uri="{FF2B5EF4-FFF2-40B4-BE49-F238E27FC236}">
                <a16:creationId xmlns:a16="http://schemas.microsoft.com/office/drawing/2014/main" id="{6FE3F673-FAF7-43AB-AC6D-220D223D353F}"/>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u="sng"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Introdução</a:t>
            </a:r>
          </a:p>
        </p:txBody>
      </p:sp>
      <p:pic>
        <p:nvPicPr>
          <p:cNvPr id="2050" name="Picture 2" descr="Resultado de imagem para int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24" y="4919850"/>
            <a:ext cx="3634634" cy="19381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83" y="4919852"/>
            <a:ext cx="3594537" cy="193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4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25975" y="1362809"/>
            <a:ext cx="7998372" cy="2862322"/>
          </a:xfrm>
          <a:prstGeom prst="rect">
            <a:avLst/>
          </a:prstGeom>
        </p:spPr>
        <p:txBody>
          <a:bodyPr wrap="square">
            <a:spAutoFit/>
          </a:bodyPr>
          <a:lstStyle/>
          <a:p>
            <a:pPr algn="just"/>
            <a:r>
              <a:rPr lang="pt-BR" b="1" dirty="0">
                <a:latin typeface="Tahoma" panose="020B0604030504040204" pitchFamily="34" charset="0"/>
                <a:ea typeface="Tahoma" panose="020B0604030504040204" pitchFamily="34" charset="0"/>
                <a:cs typeface="Tahoma" panose="020B0604030504040204" pitchFamily="34" charset="0"/>
              </a:rPr>
              <a:t>INTRANET</a:t>
            </a:r>
          </a:p>
          <a:p>
            <a:pPr algn="just"/>
            <a:r>
              <a:rPr lang="pt-BR" dirty="0">
                <a:latin typeface="Tahoma" panose="020B0604030504040204" pitchFamily="34" charset="0"/>
                <a:ea typeface="Tahoma" panose="020B0604030504040204" pitchFamily="34" charset="0"/>
                <a:cs typeface="Tahoma" panose="020B0604030504040204" pitchFamily="34" charset="0"/>
              </a:rPr>
              <a:t>	A intranet é um espaço restrito a determinado público utilizado para compartilhamento de informações restritas. Geralmente utilizado em servidores locais instalados na empresa.</a:t>
            </a: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b="1" dirty="0">
                <a:latin typeface="Tahoma" panose="020B0604030504040204" pitchFamily="34" charset="0"/>
                <a:ea typeface="Tahoma" panose="020B0604030504040204" pitchFamily="34" charset="0"/>
                <a:cs typeface="Tahoma" panose="020B0604030504040204" pitchFamily="34" charset="0"/>
              </a:rPr>
              <a:t>EXTRANET</a:t>
            </a:r>
          </a:p>
          <a:p>
            <a:pPr algn="just"/>
            <a:r>
              <a:rPr lang="pt-BR" dirty="0">
                <a:latin typeface="Tahoma" panose="020B0604030504040204" pitchFamily="34" charset="0"/>
                <a:ea typeface="Tahoma" panose="020B0604030504040204" pitchFamily="34" charset="0"/>
                <a:cs typeface="Tahoma" panose="020B0604030504040204" pitchFamily="34" charset="0"/>
              </a:rPr>
              <a:t>	A extranet seria uma extensão da intranet. Funciona igualmente como a intranet, porém sua principal característica é a possibilidade de acesso via internet, ou seja, de qualquer lugar do mundo você pode acessar os dados de sua empresa. </a:t>
            </a:r>
          </a:p>
        </p:txBody>
      </p:sp>
      <p:sp>
        <p:nvSpPr>
          <p:cNvPr id="3" name="Title 1">
            <a:extLst>
              <a:ext uri="{FF2B5EF4-FFF2-40B4-BE49-F238E27FC236}">
                <a16:creationId xmlns:a16="http://schemas.microsoft.com/office/drawing/2014/main" id="{6FE3F673-FAF7-43AB-AC6D-220D223D353F}"/>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Definição de Intranet e Extranet</a:t>
            </a:r>
          </a:p>
        </p:txBody>
      </p:sp>
      <p:pic>
        <p:nvPicPr>
          <p:cNvPr id="4" name="Imagem 3"/>
          <p:cNvPicPr>
            <a:picLocks noChangeAspect="1"/>
          </p:cNvPicPr>
          <p:nvPr/>
        </p:nvPicPr>
        <p:blipFill>
          <a:blip r:embed="rId2"/>
          <a:stretch>
            <a:fillRect/>
          </a:stretch>
        </p:blipFill>
        <p:spPr>
          <a:xfrm>
            <a:off x="3152627" y="4183117"/>
            <a:ext cx="5676063" cy="2620289"/>
          </a:xfrm>
          <a:prstGeom prst="rect">
            <a:avLst/>
          </a:prstGeom>
        </p:spPr>
      </p:pic>
      <p:pic>
        <p:nvPicPr>
          <p:cNvPr id="15362" name="Picture 2" descr="Resultado de imagem para intranet extra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87" y="4183117"/>
            <a:ext cx="2785240" cy="1566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89C2116-F0F7-4425-9B06-DE5D08DC9392}"/>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Exemplo de Intranet</a:t>
            </a:r>
          </a:p>
        </p:txBody>
      </p:sp>
      <p:pic>
        <p:nvPicPr>
          <p:cNvPr id="5" name="Imagem 4">
            <a:extLst>
              <a:ext uri="{FF2B5EF4-FFF2-40B4-BE49-F238E27FC236}">
                <a16:creationId xmlns:a16="http://schemas.microsoft.com/office/drawing/2014/main" id="{BC017223-5DC1-416D-8E52-B601585B6CE5}"/>
              </a:ext>
            </a:extLst>
          </p:cNvPr>
          <p:cNvPicPr>
            <a:picLocks noChangeAspect="1"/>
          </p:cNvPicPr>
          <p:nvPr/>
        </p:nvPicPr>
        <p:blipFill>
          <a:blip r:embed="rId2"/>
          <a:stretch>
            <a:fillRect/>
          </a:stretch>
        </p:blipFill>
        <p:spPr>
          <a:xfrm>
            <a:off x="0" y="1364974"/>
            <a:ext cx="9144000" cy="5485547"/>
          </a:xfrm>
          <a:prstGeom prst="rect">
            <a:avLst/>
          </a:prstGeom>
        </p:spPr>
      </p:pic>
      <p:sp>
        <p:nvSpPr>
          <p:cNvPr id="4" name="Elipse 3">
            <a:extLst>
              <a:ext uri="{FF2B5EF4-FFF2-40B4-BE49-F238E27FC236}">
                <a16:creationId xmlns:a16="http://schemas.microsoft.com/office/drawing/2014/main" id="{DAF6CA6C-32E6-406E-A1A1-40787D9F371F}"/>
              </a:ext>
            </a:extLst>
          </p:cNvPr>
          <p:cNvSpPr/>
          <p:nvPr/>
        </p:nvSpPr>
        <p:spPr>
          <a:xfrm>
            <a:off x="675861" y="1543882"/>
            <a:ext cx="1192695" cy="371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1511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700F-714E-48EC-A239-CE9E1E7D81F0}"/>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Exemplo de Extranet</a:t>
            </a:r>
          </a:p>
        </p:txBody>
      </p:sp>
      <p:pic>
        <p:nvPicPr>
          <p:cNvPr id="1026" name="Picture 2" descr="Imagem relacionada">
            <a:extLst>
              <a:ext uri="{FF2B5EF4-FFF2-40B4-BE49-F238E27FC236}">
                <a16:creationId xmlns:a16="http://schemas.microsoft.com/office/drawing/2014/main" id="{B79AC3D7-AF58-45C0-B135-B2B0FE521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378227"/>
            <a:ext cx="7722604" cy="431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66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78069" y="1277541"/>
            <a:ext cx="7966842" cy="2723823"/>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Antigamente, os computadores eram conectados em distâncias curtas, sendo conhecidas como </a:t>
            </a:r>
            <a:r>
              <a:rPr lang="pt-BR" sz="1900" b="1" dirty="0">
                <a:latin typeface="Tahoma" panose="020B0604030504040204" pitchFamily="34" charset="0"/>
                <a:ea typeface="Tahoma" panose="020B0604030504040204" pitchFamily="34" charset="0"/>
                <a:cs typeface="Tahoma" panose="020B0604030504040204" pitchFamily="34" charset="0"/>
              </a:rPr>
              <a:t>redes locais</a:t>
            </a:r>
            <a:r>
              <a:rPr lang="pt-BR" sz="1900" dirty="0">
                <a:latin typeface="Tahoma" panose="020B0604030504040204" pitchFamily="34" charset="0"/>
                <a:ea typeface="Tahoma" panose="020B0604030504040204" pitchFamily="34" charset="0"/>
                <a:cs typeface="Tahoma" panose="020B0604030504040204" pitchFamily="34" charset="0"/>
              </a:rPr>
              <a:t>. Mas, com a evolução das redes de computadores, foi necessário aumentar a distância da troca de informações entre as pessoas. </a:t>
            </a:r>
          </a:p>
          <a:p>
            <a:pPr algn="just"/>
            <a:r>
              <a:rPr lang="pt-BR" sz="1900" dirty="0">
                <a:latin typeface="Tahoma" panose="020B0604030504040204" pitchFamily="34" charset="0"/>
                <a:ea typeface="Tahoma" panose="020B0604030504040204" pitchFamily="34" charset="0"/>
                <a:cs typeface="Tahoma" panose="020B0604030504040204" pitchFamily="34" charset="0"/>
              </a:rPr>
              <a:t>	As redes podem ser classificadas de acordo com sua:</a:t>
            </a:r>
          </a:p>
          <a:p>
            <a:pPr marL="342900" indent="-342900" algn="just">
              <a:buFont typeface="Wingdings" panose="05000000000000000000" pitchFamily="2" charset="2"/>
              <a:buChar char="Ø"/>
            </a:pPr>
            <a:r>
              <a:rPr lang="pt-BR" sz="1900" b="1" dirty="0">
                <a:latin typeface="Tahoma" panose="020B0604030504040204" pitchFamily="34" charset="0"/>
                <a:ea typeface="Tahoma" panose="020B0604030504040204" pitchFamily="34" charset="0"/>
                <a:cs typeface="Tahoma" panose="020B0604030504040204" pitchFamily="34" charset="0"/>
              </a:rPr>
              <a:t>arquitetura</a:t>
            </a:r>
            <a:endParaRPr lang="pt-BR" sz="19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Ø"/>
            </a:pPr>
            <a:r>
              <a:rPr lang="pt-BR" sz="1900" b="1" dirty="0">
                <a:latin typeface="Tahoma" panose="020B0604030504040204" pitchFamily="34" charset="0"/>
                <a:ea typeface="Tahoma" panose="020B0604030504040204" pitchFamily="34" charset="0"/>
                <a:cs typeface="Tahoma" panose="020B0604030504040204" pitchFamily="34" charset="0"/>
              </a:rPr>
              <a:t>extensão geográfica</a:t>
            </a:r>
          </a:p>
          <a:p>
            <a:pPr marL="342900" indent="-342900" algn="just">
              <a:buFont typeface="Wingdings" panose="05000000000000000000" pitchFamily="2" charset="2"/>
              <a:buChar char="Ø"/>
            </a:pPr>
            <a:r>
              <a:rPr lang="pt-BR" sz="1900" b="1" dirty="0">
                <a:latin typeface="Tahoma" panose="020B0604030504040204" pitchFamily="34" charset="0"/>
                <a:ea typeface="Tahoma" panose="020B0604030504040204" pitchFamily="34" charset="0"/>
                <a:cs typeface="Tahoma" panose="020B0604030504040204" pitchFamily="34" charset="0"/>
              </a:rPr>
              <a:t>topologia</a:t>
            </a:r>
          </a:p>
          <a:p>
            <a:pPr marL="342900" indent="-342900" algn="just">
              <a:buFont typeface="Wingdings" panose="05000000000000000000" pitchFamily="2" charset="2"/>
              <a:buChar char="Ø"/>
            </a:pPr>
            <a:r>
              <a:rPr lang="pt-BR" sz="1900" b="1" dirty="0">
                <a:latin typeface="Tahoma" panose="020B0604030504040204" pitchFamily="34" charset="0"/>
                <a:ea typeface="Tahoma" panose="020B0604030504040204" pitchFamily="34" charset="0"/>
                <a:cs typeface="Tahoma" panose="020B0604030504040204" pitchFamily="34" charset="0"/>
              </a:rPr>
              <a:t>meio de transmissão</a:t>
            </a:r>
            <a:endParaRPr lang="pt-BR" sz="1900" dirty="0">
              <a:latin typeface="Tahoma" panose="020B0604030504040204" pitchFamily="34" charset="0"/>
              <a:ea typeface="Tahoma" panose="020B0604030504040204" pitchFamily="34" charset="0"/>
              <a:cs typeface="Tahoma" panose="020B0604030504040204" pitchFamily="34" charset="0"/>
            </a:endParaRPr>
          </a:p>
        </p:txBody>
      </p:sp>
      <p:pic>
        <p:nvPicPr>
          <p:cNvPr id="3076" name="Picture 4" descr="Resultado de imagem para redes loca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69" y="4139863"/>
            <a:ext cx="2428448" cy="155559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m para redes loca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317" y="3891441"/>
            <a:ext cx="1976384" cy="174145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m para redes loca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562" y="3828886"/>
            <a:ext cx="2488755" cy="186656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FE3F673-FAF7-43AB-AC6D-220D223D353F}"/>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Tipos de redes</a:t>
            </a:r>
          </a:p>
        </p:txBody>
      </p:sp>
    </p:spTree>
    <p:extLst>
      <p:ext uri="{BB962C8B-B14F-4D97-AF65-F5344CB8AC3E}">
        <p14:creationId xmlns:p14="http://schemas.microsoft.com/office/powerpoint/2010/main" val="128229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CD66-3EFB-4D8C-B595-814AD1D3D8E3}"/>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Taxas de transmissão e envio de pacotes pela rede</a:t>
            </a:r>
          </a:p>
        </p:txBody>
      </p:sp>
      <p:sp>
        <p:nvSpPr>
          <p:cNvPr id="3" name="Retângulo 2">
            <a:extLst>
              <a:ext uri="{FF2B5EF4-FFF2-40B4-BE49-F238E27FC236}">
                <a16:creationId xmlns:a16="http://schemas.microsoft.com/office/drawing/2014/main" id="{9F4634B7-4B01-4011-87A6-8D1C0CD40B5D}"/>
              </a:ext>
            </a:extLst>
          </p:cNvPr>
          <p:cNvSpPr/>
          <p:nvPr/>
        </p:nvSpPr>
        <p:spPr>
          <a:xfrm>
            <a:off x="434702" y="1474186"/>
            <a:ext cx="7172045" cy="4185761"/>
          </a:xfrm>
          <a:prstGeom prst="rect">
            <a:avLst/>
          </a:prstGeom>
        </p:spPr>
        <p:txBody>
          <a:bodyPr wrap="square">
            <a:spAutoFit/>
          </a:bodyPr>
          <a:lstStyle/>
          <a:p>
            <a:r>
              <a:rPr lang="pt-BR" sz="1900" b="1" dirty="0">
                <a:latin typeface="Tahoma" panose="020B0604030504040204" pitchFamily="34" charset="0"/>
                <a:ea typeface="Tahoma" panose="020B0604030504040204" pitchFamily="34" charset="0"/>
                <a:cs typeface="Tahoma" panose="020B0604030504040204" pitchFamily="34" charset="0"/>
              </a:rPr>
              <a:t>Padrão IEEE 802.3 (Ethernet – redes locais)</a:t>
            </a:r>
          </a:p>
          <a:p>
            <a:pPr marL="342900" indent="-342900">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Ethernet: 		10 Mbps (Megabits por segundo)</a:t>
            </a:r>
          </a:p>
          <a:p>
            <a:pPr marL="342900" indent="-342900">
              <a:buFont typeface="Wingdings" panose="05000000000000000000" pitchFamily="2" charset="2"/>
              <a:buChar char="q"/>
            </a:pPr>
            <a:r>
              <a:rPr lang="pt-BR" sz="1900" dirty="0" err="1">
                <a:latin typeface="Tahoma" panose="020B0604030504040204" pitchFamily="34" charset="0"/>
                <a:ea typeface="Tahoma" panose="020B0604030504040204" pitchFamily="34" charset="0"/>
                <a:cs typeface="Tahoma" panose="020B0604030504040204" pitchFamily="34" charset="0"/>
              </a:rPr>
              <a:t>Fast</a:t>
            </a:r>
            <a:r>
              <a:rPr lang="pt-BR" sz="1900" dirty="0">
                <a:latin typeface="Tahoma" panose="020B0604030504040204" pitchFamily="34" charset="0"/>
                <a:ea typeface="Tahoma" panose="020B0604030504040204" pitchFamily="34" charset="0"/>
                <a:cs typeface="Tahoma" panose="020B0604030504040204" pitchFamily="34" charset="0"/>
              </a:rPr>
              <a:t> Ethernet: 	100 Mbps</a:t>
            </a:r>
          </a:p>
          <a:p>
            <a:pPr marL="342900" indent="-342900">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Gigabit Ethernet:  1000 Mbps (1 </a:t>
            </a:r>
            <a:r>
              <a:rPr lang="pt-BR" sz="1900" dirty="0" err="1">
                <a:latin typeface="Tahoma" panose="020B0604030504040204" pitchFamily="34" charset="0"/>
                <a:ea typeface="Tahoma" panose="020B0604030504040204" pitchFamily="34" charset="0"/>
                <a:cs typeface="Tahoma" panose="020B0604030504040204" pitchFamily="34" charset="0"/>
              </a:rPr>
              <a:t>Gbps</a:t>
            </a:r>
            <a:r>
              <a:rPr lang="pt-BR" sz="1900" dirty="0">
                <a:latin typeface="Tahoma" panose="020B0604030504040204" pitchFamily="34" charset="0"/>
                <a:ea typeface="Tahoma" panose="020B0604030504040204" pitchFamily="34" charset="0"/>
                <a:cs typeface="Tahoma" panose="020B0604030504040204" pitchFamily="34" charset="0"/>
              </a:rPr>
              <a:t> (Gigabit por segundo))</a:t>
            </a:r>
          </a:p>
          <a:p>
            <a:pPr marL="342900" indent="-342900">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IEEE 802.3ae:      10000 Mbps (10 </a:t>
            </a:r>
            <a:r>
              <a:rPr lang="pt-BR" sz="1900" dirty="0" err="1">
                <a:latin typeface="Tahoma" panose="020B0604030504040204" pitchFamily="34" charset="0"/>
                <a:ea typeface="Tahoma" panose="020B0604030504040204" pitchFamily="34" charset="0"/>
                <a:cs typeface="Tahoma" panose="020B0604030504040204" pitchFamily="34" charset="0"/>
              </a:rPr>
              <a:t>Gbps</a:t>
            </a:r>
            <a:r>
              <a:rPr lang="pt-BR" sz="19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40 </a:t>
            </a:r>
            <a:r>
              <a:rPr lang="pt-BR" sz="1900" dirty="0" err="1">
                <a:latin typeface="Tahoma" panose="020B0604030504040204" pitchFamily="34" charset="0"/>
                <a:ea typeface="Tahoma" panose="020B0604030504040204" pitchFamily="34" charset="0"/>
                <a:cs typeface="Tahoma" panose="020B0604030504040204" pitchFamily="34" charset="0"/>
              </a:rPr>
              <a:t>Gbps</a:t>
            </a:r>
            <a:endParaRPr lang="pt-BR" sz="19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q"/>
            </a:pPr>
            <a:endParaRPr lang="pt-BR" sz="1900" dirty="0">
              <a:latin typeface="Tahoma" panose="020B0604030504040204" pitchFamily="34" charset="0"/>
              <a:ea typeface="Tahoma" panose="020B0604030504040204" pitchFamily="34" charset="0"/>
              <a:cs typeface="Tahoma" panose="020B0604030504040204" pitchFamily="34" charset="0"/>
            </a:endParaRPr>
          </a:p>
          <a:p>
            <a:endParaRPr lang="pt-BR" sz="1900" dirty="0">
              <a:latin typeface="Tahoma" panose="020B0604030504040204" pitchFamily="34" charset="0"/>
              <a:ea typeface="Tahoma" panose="020B0604030504040204" pitchFamily="34" charset="0"/>
              <a:cs typeface="Tahoma" panose="020B0604030504040204" pitchFamily="34" charset="0"/>
            </a:endParaRPr>
          </a:p>
          <a:p>
            <a:r>
              <a:rPr lang="pt-BR" sz="1900" b="1" dirty="0">
                <a:latin typeface="Tahoma" panose="020B0604030504040204" pitchFamily="34" charset="0"/>
                <a:ea typeface="Tahoma" panose="020B0604030504040204" pitchFamily="34" charset="0"/>
                <a:cs typeface="Tahoma" panose="020B0604030504040204" pitchFamily="34" charset="0"/>
              </a:rPr>
              <a:t>Padrão IEEE 802.11 (</a:t>
            </a:r>
            <a:r>
              <a:rPr lang="pt-BR" sz="1900" b="1" dirty="0" err="1">
                <a:latin typeface="Tahoma" panose="020B0604030504040204" pitchFamily="34" charset="0"/>
                <a:ea typeface="Tahoma" panose="020B0604030504040204" pitchFamily="34" charset="0"/>
                <a:cs typeface="Tahoma" panose="020B0604030504040204" pitchFamily="34" charset="0"/>
              </a:rPr>
              <a:t>Wi</a:t>
            </a:r>
            <a:r>
              <a:rPr lang="pt-BR" sz="1900" b="1" dirty="0">
                <a:latin typeface="Tahoma" panose="020B0604030504040204" pitchFamily="34" charset="0"/>
                <a:ea typeface="Tahoma" panose="020B0604030504040204" pitchFamily="34" charset="0"/>
                <a:cs typeface="Tahoma" panose="020B0604030504040204" pitchFamily="34" charset="0"/>
              </a:rPr>
              <a:t> </a:t>
            </a:r>
            <a:r>
              <a:rPr lang="pt-BR" sz="1900" b="1" dirty="0" err="1">
                <a:latin typeface="Tahoma" panose="020B0604030504040204" pitchFamily="34" charset="0"/>
                <a:ea typeface="Tahoma" panose="020B0604030504040204" pitchFamily="34" charset="0"/>
                <a:cs typeface="Tahoma" panose="020B0604030504040204" pitchFamily="34" charset="0"/>
              </a:rPr>
              <a:t>Fi</a:t>
            </a:r>
            <a:r>
              <a:rPr lang="pt-BR" sz="1900" b="1"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802.11a: 6 a 54 Mbps</a:t>
            </a:r>
          </a:p>
          <a:p>
            <a:pPr marL="342900" indent="-342900">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802.11b: 5.5 e 11 Mbps</a:t>
            </a:r>
          </a:p>
          <a:p>
            <a:pPr marL="342900" indent="-342900">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802.11g: 1 a 54 Mbps</a:t>
            </a:r>
          </a:p>
          <a:p>
            <a:pPr marL="342900" indent="-342900">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802.11n: 6 a 600 Mbps</a:t>
            </a:r>
          </a:p>
        </p:txBody>
      </p:sp>
      <p:pic>
        <p:nvPicPr>
          <p:cNvPr id="3074" name="Picture 2" descr="Resultado de imagem para wifi">
            <a:extLst>
              <a:ext uri="{FF2B5EF4-FFF2-40B4-BE49-F238E27FC236}">
                <a16:creationId xmlns:a16="http://schemas.microsoft.com/office/drawing/2014/main" id="{CF0A5AB9-CC71-4C65-AD3D-8185F531B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66" y="3319384"/>
            <a:ext cx="1644597" cy="81856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C8CF462A-946F-4537-8EE0-410E4ABA7F9D}"/>
              </a:ext>
            </a:extLst>
          </p:cNvPr>
          <p:cNvPicPr>
            <a:picLocks noChangeAspect="1"/>
          </p:cNvPicPr>
          <p:nvPr/>
        </p:nvPicPr>
        <p:blipFill>
          <a:blip r:embed="rId3"/>
          <a:stretch>
            <a:fillRect/>
          </a:stretch>
        </p:blipFill>
        <p:spPr>
          <a:xfrm>
            <a:off x="7606747" y="1474186"/>
            <a:ext cx="1312793" cy="1267524"/>
          </a:xfrm>
          <a:prstGeom prst="rect">
            <a:avLst/>
          </a:prstGeom>
        </p:spPr>
      </p:pic>
      <p:pic>
        <p:nvPicPr>
          <p:cNvPr id="7" name="Imagem 6">
            <a:extLst>
              <a:ext uri="{FF2B5EF4-FFF2-40B4-BE49-F238E27FC236}">
                <a16:creationId xmlns:a16="http://schemas.microsoft.com/office/drawing/2014/main" id="{05EE761C-0158-42F8-A883-494B876B6D32}"/>
              </a:ext>
            </a:extLst>
          </p:cNvPr>
          <p:cNvPicPr>
            <a:picLocks noChangeAspect="1"/>
          </p:cNvPicPr>
          <p:nvPr/>
        </p:nvPicPr>
        <p:blipFill>
          <a:blip r:embed="rId4"/>
          <a:stretch>
            <a:fillRect/>
          </a:stretch>
        </p:blipFill>
        <p:spPr>
          <a:xfrm>
            <a:off x="4360930" y="2977834"/>
            <a:ext cx="4783070" cy="3861033"/>
          </a:xfrm>
          <a:prstGeom prst="rect">
            <a:avLst/>
          </a:prstGeom>
        </p:spPr>
      </p:pic>
    </p:spTree>
    <p:extLst>
      <p:ext uri="{BB962C8B-B14F-4D97-AF65-F5344CB8AC3E}">
        <p14:creationId xmlns:p14="http://schemas.microsoft.com/office/powerpoint/2010/main" val="95731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B944E4A-0DFC-4CC9-A553-EFE7AB06BD5F}"/>
              </a:ext>
            </a:extLst>
          </p:cNvPr>
          <p:cNvSpPr txBox="1"/>
          <p:nvPr/>
        </p:nvSpPr>
        <p:spPr>
          <a:xfrm>
            <a:off x="556592" y="1338472"/>
            <a:ext cx="7991059" cy="3323987"/>
          </a:xfrm>
          <a:prstGeom prst="rect">
            <a:avLst/>
          </a:prstGeom>
          <a:noFill/>
        </p:spPr>
        <p:txBody>
          <a:bodyPr wrap="square" rtlCol="0">
            <a:spAutoFit/>
          </a:bodyPr>
          <a:lstStyle/>
          <a:p>
            <a:pPr algn="just"/>
            <a:r>
              <a:rPr lang="pt-BR" sz="2000" dirty="0">
                <a:latin typeface="Tahoma" panose="020B0604030504040204" pitchFamily="34" charset="0"/>
                <a:ea typeface="Tahoma" panose="020B0604030504040204" pitchFamily="34" charset="0"/>
                <a:cs typeface="Tahoma" panose="020B0604030504040204" pitchFamily="34" charset="0"/>
              </a:rPr>
              <a:t>	Quando classificamos as redes pela arquitetura, nos referimos às </a:t>
            </a:r>
            <a:r>
              <a:rPr lang="pt-BR" sz="2000" b="1" dirty="0">
                <a:latin typeface="Tahoma" panose="020B0604030504040204" pitchFamily="34" charset="0"/>
                <a:ea typeface="Tahoma" panose="020B0604030504040204" pitchFamily="34" charset="0"/>
                <a:cs typeface="Tahoma" panose="020B0604030504040204" pitchFamily="34" charset="0"/>
              </a:rPr>
              <a:t>camadas</a:t>
            </a:r>
            <a:r>
              <a:rPr lang="pt-BR" sz="2000" dirty="0">
                <a:latin typeface="Tahoma" panose="020B0604030504040204" pitchFamily="34" charset="0"/>
                <a:ea typeface="Tahoma" panose="020B0604030504040204" pitchFamily="34" charset="0"/>
                <a:cs typeface="Tahoma" panose="020B0604030504040204" pitchFamily="34" charset="0"/>
              </a:rPr>
              <a:t> e aos </a:t>
            </a:r>
            <a:r>
              <a:rPr lang="pt-BR" sz="2000" b="1" dirty="0">
                <a:latin typeface="Tahoma" panose="020B0604030504040204" pitchFamily="34" charset="0"/>
                <a:ea typeface="Tahoma" panose="020B0604030504040204" pitchFamily="34" charset="0"/>
                <a:cs typeface="Tahoma" panose="020B0604030504040204" pitchFamily="34" charset="0"/>
              </a:rPr>
              <a:t>protocolos</a:t>
            </a:r>
            <a:r>
              <a:rPr lang="pt-BR" sz="2000" dirty="0">
                <a:latin typeface="Tahoma" panose="020B0604030504040204" pitchFamily="34" charset="0"/>
                <a:ea typeface="Tahoma" panose="020B0604030504040204" pitchFamily="34" charset="0"/>
                <a:cs typeface="Tahoma" panose="020B0604030504040204" pitchFamily="34" charset="0"/>
              </a:rPr>
              <a:t> utilizados pela mesma. Para o desenvolvedor de uma tecnologia, seja hardware ou software, é necessário que conheça a arquitetura para construir corretamente a comunicação de seu projeto com a camada e o protocolo.</a:t>
            </a:r>
          </a:p>
          <a:p>
            <a:pPr algn="just"/>
            <a:r>
              <a:rPr lang="pt-BR" sz="2000" dirty="0">
                <a:latin typeface="Tahoma" panose="020B0604030504040204" pitchFamily="34" charset="0"/>
                <a:ea typeface="Tahoma" panose="020B0604030504040204" pitchFamily="34" charset="0"/>
                <a:cs typeface="Tahoma" panose="020B0604030504040204" pitchFamily="34" charset="0"/>
              </a:rPr>
              <a:t>	As redes podem ser, quando classificadas pela arquitetura:</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pt-BR" sz="2000" dirty="0" err="1">
                <a:latin typeface="Tahoma" panose="020B0604030504040204" pitchFamily="34" charset="0"/>
                <a:ea typeface="Tahoma" panose="020B0604030504040204" pitchFamily="34" charset="0"/>
                <a:cs typeface="Tahoma" panose="020B0604030504040204" pitchFamily="34" charset="0"/>
              </a:rPr>
              <a:t>ArcNet</a:t>
            </a:r>
            <a:endParaRPr lang="pt-BR" sz="20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Padrão Ethernet</a:t>
            </a: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Padrão DSL</a:t>
            </a:r>
          </a:p>
          <a:p>
            <a:pPr marL="285750" indent="-285750" algn="just">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Token </a:t>
            </a:r>
            <a:r>
              <a:rPr lang="pt-BR" sz="2000" dirty="0" err="1">
                <a:latin typeface="Tahoma" panose="020B0604030504040204" pitchFamily="34" charset="0"/>
                <a:ea typeface="Tahoma" panose="020B0604030504040204" pitchFamily="34" charset="0"/>
                <a:cs typeface="Tahoma" panose="020B0604030504040204" pitchFamily="34" charset="0"/>
              </a:rPr>
              <a:t>Ring</a:t>
            </a:r>
            <a:endParaRPr lang="pt-BR" sz="2000"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72F03EEE-40CC-404F-B7E7-7A06D34F151C}"/>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Arquitetura de redes</a:t>
            </a:r>
          </a:p>
        </p:txBody>
      </p:sp>
    </p:spTree>
    <p:extLst>
      <p:ext uri="{BB962C8B-B14F-4D97-AF65-F5344CB8AC3E}">
        <p14:creationId xmlns:p14="http://schemas.microsoft.com/office/powerpoint/2010/main" val="419712097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TotalTime>
  <Words>573</Words>
  <Application>Microsoft Office PowerPoint</Application>
  <PresentationFormat>Apresentação na tela (4:3)</PresentationFormat>
  <Paragraphs>197</Paragraphs>
  <Slides>28</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28</vt:i4>
      </vt:variant>
    </vt:vector>
  </HeadingPairs>
  <TitlesOfParts>
    <vt:vector size="35" baseType="lpstr">
      <vt:lpstr>Arial</vt:lpstr>
      <vt:lpstr>Calibri</vt:lpstr>
      <vt:lpstr>Calibri Light</vt:lpstr>
      <vt:lpstr>Segoe</vt:lpstr>
      <vt:lpstr>Tahoma</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Wagner</dc:creator>
  <cp:lastModifiedBy>Leandra</cp:lastModifiedBy>
  <cp:revision>370</cp:revision>
  <dcterms:created xsi:type="dcterms:W3CDTF">2018-07-16T18:31:51Z</dcterms:created>
  <dcterms:modified xsi:type="dcterms:W3CDTF">2019-02-04T12:46:50Z</dcterms:modified>
</cp:coreProperties>
</file>