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16.jpg" ContentType="image/png"/>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09" r:id="rId2"/>
    <p:sldId id="345" r:id="rId3"/>
    <p:sldId id="346" r:id="rId4"/>
    <p:sldId id="324" r:id="rId5"/>
    <p:sldId id="341" r:id="rId6"/>
    <p:sldId id="343" r:id="rId7"/>
    <p:sldId id="344" r:id="rId8"/>
    <p:sldId id="323" r:id="rId9"/>
    <p:sldId id="326" r:id="rId10"/>
    <p:sldId id="327" r:id="rId11"/>
    <p:sldId id="328" r:id="rId12"/>
    <p:sldId id="329" r:id="rId13"/>
    <p:sldId id="331" r:id="rId14"/>
    <p:sldId id="332" r:id="rId15"/>
    <p:sldId id="333" r:id="rId16"/>
    <p:sldId id="334" r:id="rId17"/>
    <p:sldId id="340" r:id="rId18"/>
    <p:sldId id="342" r:id="rId19"/>
  </p:sldIdLst>
  <p:sldSz cx="9144000" cy="6858000" type="screen4x3"/>
  <p:notesSz cx="7010400" cy="92964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81CD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47" autoAdjust="0"/>
    <p:restoredTop sz="89420" autoAdjust="0"/>
  </p:normalViewPr>
  <p:slideViewPr>
    <p:cSldViewPr>
      <p:cViewPr varScale="1">
        <p:scale>
          <a:sx n="61" d="100"/>
          <a:sy n="61" d="100"/>
        </p:scale>
        <p:origin x="175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pt-BR"/>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E6E5D731-0DF7-43D2-B725-0E85C71BBB5C}" type="datetimeFigureOut">
              <a:rPr lang="pt-BR" smtClean="0"/>
              <a:pPr/>
              <a:t>13/06/2022</a:t>
            </a:fld>
            <a:endParaRPr lang="pt-BR"/>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pt-BR"/>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pt-BR"/>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80FEB37E-E968-4AA8-9CD2-6FAF1C80D007}" type="slidenum">
              <a:rPr lang="pt-BR" smtClean="0"/>
              <a:pPr/>
              <a:t>‹nº›</a:t>
            </a:fld>
            <a:endParaRPr lang="pt-BR"/>
          </a:p>
        </p:txBody>
      </p:sp>
    </p:spTree>
    <p:extLst>
      <p:ext uri="{BB962C8B-B14F-4D97-AF65-F5344CB8AC3E}">
        <p14:creationId xmlns:p14="http://schemas.microsoft.com/office/powerpoint/2010/main" val="686325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pt-BR" dirty="0"/>
              <a:t>A infraestrutura e demanda dos alunos por tecnologia tem</a:t>
            </a:r>
            <a:r>
              <a:rPr lang="pt-BR" baseline="0" dirty="0"/>
              <a:t> sido maior e isto passa a ser cada vez mais um fator de decisão sobre a escolha da universidade para seus estudos.</a:t>
            </a:r>
            <a:endParaRPr lang="pt-BR" dirty="0"/>
          </a:p>
        </p:txBody>
      </p:sp>
      <p:sp>
        <p:nvSpPr>
          <p:cNvPr id="4" name="Slide Number Placeholder 3"/>
          <p:cNvSpPr>
            <a:spLocks noGrp="1"/>
          </p:cNvSpPr>
          <p:nvPr>
            <p:ph type="sldNum" sz="quarter" idx="10"/>
          </p:nvPr>
        </p:nvSpPr>
        <p:spPr/>
        <p:txBody>
          <a:bodyPr/>
          <a:lstStyle/>
          <a:p>
            <a:fld id="{80FEB37E-E968-4AA8-9CD2-6FAF1C80D007}" type="slidenum">
              <a:rPr lang="pt-BR" smtClean="0"/>
              <a:pPr/>
              <a:t>1</a:t>
            </a:fld>
            <a:endParaRPr lang="pt-BR" dirty="0"/>
          </a:p>
        </p:txBody>
      </p:sp>
    </p:spTree>
    <p:extLst>
      <p:ext uri="{BB962C8B-B14F-4D97-AF65-F5344CB8AC3E}">
        <p14:creationId xmlns:p14="http://schemas.microsoft.com/office/powerpoint/2010/main" val="4095352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pt-BR" dirty="0"/>
              <a:t>A infraestrutura e demanda dos alunos por tecnologia tem</a:t>
            </a:r>
            <a:r>
              <a:rPr lang="pt-BR" baseline="0" dirty="0"/>
              <a:t> sido maior e isto passa a ser cada vez mais um fator de decisão sobre a escolha da universidade para seus estudos.</a:t>
            </a:r>
            <a:endParaRPr lang="pt-BR" dirty="0"/>
          </a:p>
        </p:txBody>
      </p:sp>
      <p:sp>
        <p:nvSpPr>
          <p:cNvPr id="4" name="Slide Number Placeholder 3"/>
          <p:cNvSpPr>
            <a:spLocks noGrp="1"/>
          </p:cNvSpPr>
          <p:nvPr>
            <p:ph type="sldNum" sz="quarter" idx="10"/>
          </p:nvPr>
        </p:nvSpPr>
        <p:spPr/>
        <p:txBody>
          <a:bodyPr/>
          <a:lstStyle/>
          <a:p>
            <a:fld id="{80FEB37E-E968-4AA8-9CD2-6FAF1C80D007}" type="slidenum">
              <a:rPr lang="pt-BR" smtClean="0"/>
              <a:pPr/>
              <a:t>14</a:t>
            </a:fld>
            <a:endParaRPr lang="pt-BR" dirty="0"/>
          </a:p>
        </p:txBody>
      </p:sp>
    </p:spTree>
    <p:extLst>
      <p:ext uri="{BB962C8B-B14F-4D97-AF65-F5344CB8AC3E}">
        <p14:creationId xmlns:p14="http://schemas.microsoft.com/office/powerpoint/2010/main" val="2535595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80FEB37E-E968-4AA8-9CD2-6FAF1C80D007}" type="slidenum">
              <a:rPr lang="pt-BR" smtClean="0"/>
              <a:pPr/>
              <a:t>4</a:t>
            </a:fld>
            <a:endParaRPr lang="pt-BR"/>
          </a:p>
        </p:txBody>
      </p:sp>
    </p:spTree>
    <p:extLst>
      <p:ext uri="{BB962C8B-B14F-4D97-AF65-F5344CB8AC3E}">
        <p14:creationId xmlns:p14="http://schemas.microsoft.com/office/powerpoint/2010/main" val="3830425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80FEB37E-E968-4AA8-9CD2-6FAF1C80D007}" type="slidenum">
              <a:rPr lang="pt-BR" smtClean="0"/>
              <a:pPr/>
              <a:t>6</a:t>
            </a:fld>
            <a:endParaRPr lang="pt-BR"/>
          </a:p>
        </p:txBody>
      </p:sp>
    </p:spTree>
    <p:extLst>
      <p:ext uri="{BB962C8B-B14F-4D97-AF65-F5344CB8AC3E}">
        <p14:creationId xmlns:p14="http://schemas.microsoft.com/office/powerpoint/2010/main" val="1058055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80FEB37E-E968-4AA8-9CD2-6FAF1C80D007}" type="slidenum">
              <a:rPr lang="pt-BR" smtClean="0"/>
              <a:pPr/>
              <a:t>8</a:t>
            </a:fld>
            <a:endParaRPr lang="pt-BR"/>
          </a:p>
        </p:txBody>
      </p:sp>
    </p:spTree>
    <p:extLst>
      <p:ext uri="{BB962C8B-B14F-4D97-AF65-F5344CB8AC3E}">
        <p14:creationId xmlns:p14="http://schemas.microsoft.com/office/powerpoint/2010/main" val="855333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pt-BR" dirty="0"/>
              <a:t>A infraestrutura e demanda dos alunos por tecnologia tem</a:t>
            </a:r>
            <a:r>
              <a:rPr lang="pt-BR" baseline="0" dirty="0"/>
              <a:t> sido maior e isto passa a ser cada vez mais um fator de decisão sobre a escolha da universidade para seus estudos.</a:t>
            </a:r>
            <a:endParaRPr lang="pt-BR" dirty="0"/>
          </a:p>
        </p:txBody>
      </p:sp>
      <p:sp>
        <p:nvSpPr>
          <p:cNvPr id="4" name="Slide Number Placeholder 3"/>
          <p:cNvSpPr>
            <a:spLocks noGrp="1"/>
          </p:cNvSpPr>
          <p:nvPr>
            <p:ph type="sldNum" sz="quarter" idx="10"/>
          </p:nvPr>
        </p:nvSpPr>
        <p:spPr/>
        <p:txBody>
          <a:bodyPr/>
          <a:lstStyle/>
          <a:p>
            <a:fld id="{80FEB37E-E968-4AA8-9CD2-6FAF1C80D007}" type="slidenum">
              <a:rPr lang="pt-BR" smtClean="0"/>
              <a:pPr/>
              <a:t>9</a:t>
            </a:fld>
            <a:endParaRPr lang="pt-BR" dirty="0"/>
          </a:p>
        </p:txBody>
      </p:sp>
    </p:spTree>
    <p:extLst>
      <p:ext uri="{BB962C8B-B14F-4D97-AF65-F5344CB8AC3E}">
        <p14:creationId xmlns:p14="http://schemas.microsoft.com/office/powerpoint/2010/main" val="2170079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pt-BR" dirty="0"/>
              <a:t>A infraestrutura e demanda dos alunos por tecnologia tem</a:t>
            </a:r>
            <a:r>
              <a:rPr lang="pt-BR" baseline="0" dirty="0"/>
              <a:t> sido maior e isto passa a ser cada vez mais um fator de decisão sobre a escolha da universidade para seus estudos.</a:t>
            </a:r>
            <a:endParaRPr lang="pt-BR" dirty="0"/>
          </a:p>
        </p:txBody>
      </p:sp>
      <p:sp>
        <p:nvSpPr>
          <p:cNvPr id="4" name="Slide Number Placeholder 3"/>
          <p:cNvSpPr>
            <a:spLocks noGrp="1"/>
          </p:cNvSpPr>
          <p:nvPr>
            <p:ph type="sldNum" sz="quarter" idx="10"/>
          </p:nvPr>
        </p:nvSpPr>
        <p:spPr/>
        <p:txBody>
          <a:bodyPr/>
          <a:lstStyle/>
          <a:p>
            <a:fld id="{80FEB37E-E968-4AA8-9CD2-6FAF1C80D007}" type="slidenum">
              <a:rPr lang="pt-BR" smtClean="0"/>
              <a:pPr/>
              <a:t>10</a:t>
            </a:fld>
            <a:endParaRPr lang="pt-BR" dirty="0"/>
          </a:p>
        </p:txBody>
      </p:sp>
    </p:spTree>
    <p:extLst>
      <p:ext uri="{BB962C8B-B14F-4D97-AF65-F5344CB8AC3E}">
        <p14:creationId xmlns:p14="http://schemas.microsoft.com/office/powerpoint/2010/main" val="2479179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pt-BR" dirty="0"/>
              <a:t>A infraestrutura e demanda dos alunos por tecnologia tem</a:t>
            </a:r>
            <a:r>
              <a:rPr lang="pt-BR" baseline="0" dirty="0"/>
              <a:t> sido maior e isto passa a ser cada vez mais um fator de decisão sobre a escolha da universidade para seus estudos.</a:t>
            </a:r>
            <a:endParaRPr lang="pt-BR" dirty="0"/>
          </a:p>
        </p:txBody>
      </p:sp>
      <p:sp>
        <p:nvSpPr>
          <p:cNvPr id="4" name="Slide Number Placeholder 3"/>
          <p:cNvSpPr>
            <a:spLocks noGrp="1"/>
          </p:cNvSpPr>
          <p:nvPr>
            <p:ph type="sldNum" sz="quarter" idx="10"/>
          </p:nvPr>
        </p:nvSpPr>
        <p:spPr/>
        <p:txBody>
          <a:bodyPr/>
          <a:lstStyle/>
          <a:p>
            <a:fld id="{80FEB37E-E968-4AA8-9CD2-6FAF1C80D007}" type="slidenum">
              <a:rPr lang="pt-BR" smtClean="0"/>
              <a:pPr/>
              <a:t>11</a:t>
            </a:fld>
            <a:endParaRPr lang="pt-BR" dirty="0"/>
          </a:p>
        </p:txBody>
      </p:sp>
    </p:spTree>
    <p:extLst>
      <p:ext uri="{BB962C8B-B14F-4D97-AF65-F5344CB8AC3E}">
        <p14:creationId xmlns:p14="http://schemas.microsoft.com/office/powerpoint/2010/main" val="1228957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pt-BR" dirty="0"/>
              <a:t>A infraestrutura e demanda dos alunos por tecnologia tem</a:t>
            </a:r>
            <a:r>
              <a:rPr lang="pt-BR" baseline="0" dirty="0"/>
              <a:t> sido maior e isto passa a ser cada vez mais um fator de decisão sobre a escolha da universidade para seus estudos.</a:t>
            </a:r>
            <a:endParaRPr lang="pt-BR" dirty="0"/>
          </a:p>
        </p:txBody>
      </p:sp>
      <p:sp>
        <p:nvSpPr>
          <p:cNvPr id="4" name="Slide Number Placeholder 3"/>
          <p:cNvSpPr>
            <a:spLocks noGrp="1"/>
          </p:cNvSpPr>
          <p:nvPr>
            <p:ph type="sldNum" sz="quarter" idx="10"/>
          </p:nvPr>
        </p:nvSpPr>
        <p:spPr/>
        <p:txBody>
          <a:bodyPr/>
          <a:lstStyle/>
          <a:p>
            <a:fld id="{80FEB37E-E968-4AA8-9CD2-6FAF1C80D007}" type="slidenum">
              <a:rPr lang="pt-BR" smtClean="0"/>
              <a:pPr/>
              <a:t>12</a:t>
            </a:fld>
            <a:endParaRPr lang="pt-BR" dirty="0"/>
          </a:p>
        </p:txBody>
      </p:sp>
    </p:spTree>
    <p:extLst>
      <p:ext uri="{BB962C8B-B14F-4D97-AF65-F5344CB8AC3E}">
        <p14:creationId xmlns:p14="http://schemas.microsoft.com/office/powerpoint/2010/main" val="184119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pt-BR" dirty="0"/>
              <a:t>A infraestrutura e demanda dos alunos por tecnologia tem</a:t>
            </a:r>
            <a:r>
              <a:rPr lang="pt-BR" baseline="0" dirty="0"/>
              <a:t> sido maior e isto passa a ser cada vez mais um fator de decisão sobre a escolha da universidade para seus estudos.</a:t>
            </a:r>
            <a:endParaRPr lang="pt-BR" dirty="0"/>
          </a:p>
        </p:txBody>
      </p:sp>
      <p:sp>
        <p:nvSpPr>
          <p:cNvPr id="4" name="Slide Number Placeholder 3"/>
          <p:cNvSpPr>
            <a:spLocks noGrp="1"/>
          </p:cNvSpPr>
          <p:nvPr>
            <p:ph type="sldNum" sz="quarter" idx="10"/>
          </p:nvPr>
        </p:nvSpPr>
        <p:spPr/>
        <p:txBody>
          <a:bodyPr/>
          <a:lstStyle/>
          <a:p>
            <a:fld id="{80FEB37E-E968-4AA8-9CD2-6FAF1C80D007}" type="slidenum">
              <a:rPr lang="pt-BR" smtClean="0"/>
              <a:pPr/>
              <a:t>13</a:t>
            </a:fld>
            <a:endParaRPr lang="pt-BR" dirty="0"/>
          </a:p>
        </p:txBody>
      </p:sp>
    </p:spTree>
    <p:extLst>
      <p:ext uri="{BB962C8B-B14F-4D97-AF65-F5344CB8AC3E}">
        <p14:creationId xmlns:p14="http://schemas.microsoft.com/office/powerpoint/2010/main" val="1743227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AFCFE8C0-A2E6-4A65-A62A-5B310E531FC4}" type="datetimeFigureOut">
              <a:rPr lang="pt-BR" smtClean="0"/>
              <a:pPr/>
              <a:t>13/06/2022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B79DAA1-7105-4190-8F80-0B169A52206F}"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AFCFE8C0-A2E6-4A65-A62A-5B310E531FC4}" type="datetimeFigureOut">
              <a:rPr lang="pt-BR" smtClean="0"/>
              <a:pPr/>
              <a:t>13/06/2022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B79DAA1-7105-4190-8F80-0B169A52206F}"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AFCFE8C0-A2E6-4A65-A62A-5B310E531FC4}" type="datetimeFigureOut">
              <a:rPr lang="pt-BR" smtClean="0"/>
              <a:pPr/>
              <a:t>13/06/2022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B79DAA1-7105-4190-8F80-0B169A52206F}"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AFCFE8C0-A2E6-4A65-A62A-5B310E531FC4}" type="datetimeFigureOut">
              <a:rPr lang="pt-BR" smtClean="0"/>
              <a:pPr/>
              <a:t>13/06/2022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B79DAA1-7105-4190-8F80-0B169A52206F}"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CFE8C0-A2E6-4A65-A62A-5B310E531FC4}" type="datetimeFigureOut">
              <a:rPr lang="pt-BR" smtClean="0"/>
              <a:pPr/>
              <a:t>13/06/2022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B79DAA1-7105-4190-8F80-0B169A52206F}"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AFCFE8C0-A2E6-4A65-A62A-5B310E531FC4}" type="datetimeFigureOut">
              <a:rPr lang="pt-BR" smtClean="0"/>
              <a:pPr/>
              <a:t>13/06/2022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B79DAA1-7105-4190-8F80-0B169A52206F}"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AFCFE8C0-A2E6-4A65-A62A-5B310E531FC4}" type="datetimeFigureOut">
              <a:rPr lang="pt-BR" smtClean="0"/>
              <a:pPr/>
              <a:t>13/06/2022</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AB79DAA1-7105-4190-8F80-0B169A52206F}"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AFCFE8C0-A2E6-4A65-A62A-5B310E531FC4}" type="datetimeFigureOut">
              <a:rPr lang="pt-BR" smtClean="0"/>
              <a:pPr/>
              <a:t>13/06/2022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AB79DAA1-7105-4190-8F80-0B169A52206F}"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CFE8C0-A2E6-4A65-A62A-5B310E531FC4}" type="datetimeFigureOut">
              <a:rPr lang="pt-BR" smtClean="0"/>
              <a:pPr/>
              <a:t>13/06/2022</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AB79DAA1-7105-4190-8F80-0B169A52206F}"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CFE8C0-A2E6-4A65-A62A-5B310E531FC4}" type="datetimeFigureOut">
              <a:rPr lang="pt-BR" smtClean="0"/>
              <a:pPr/>
              <a:t>13/06/2022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B79DAA1-7105-4190-8F80-0B169A52206F}"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CFE8C0-A2E6-4A65-A62A-5B310E531FC4}" type="datetimeFigureOut">
              <a:rPr lang="pt-BR" smtClean="0"/>
              <a:pPr/>
              <a:t>13/06/2022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B79DAA1-7105-4190-8F80-0B169A52206F}"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9000"/>
            <a:lum/>
          </a:blip>
          <a:srcRect/>
          <a:stretch>
            <a:fillRect l="-2000" r="-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CFE8C0-A2E6-4A65-A62A-5B310E531FC4}" type="datetimeFigureOut">
              <a:rPr lang="pt-BR" smtClean="0"/>
              <a:pPr/>
              <a:t>13/06/2022</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79DAA1-7105-4190-8F80-0B169A52206F}"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wagner.vieira@etec.sp.gov.br"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hyperlink" Target="https://pt.wikipedia.org/wiki/Transport_Layer_Security" TargetMode="External"/><Relationship Id="rId13" Type="http://schemas.openxmlformats.org/officeDocument/2006/relationships/image" Target="../media/image15.gif"/><Relationship Id="rId3" Type="http://schemas.openxmlformats.org/officeDocument/2006/relationships/hyperlink" Target="https://pt.wikipedia.org/wiki/Post_Office_Protocol" TargetMode="External"/><Relationship Id="rId7" Type="http://schemas.openxmlformats.org/officeDocument/2006/relationships/hyperlink" Target="https://pt.wikipedia.org/wiki/HTTP" TargetMode="External"/><Relationship Id="rId12"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hyperlink" Target="https://pt.wikipedia.org/wiki/HTTPS" TargetMode="External"/><Relationship Id="rId11" Type="http://schemas.openxmlformats.org/officeDocument/2006/relationships/hyperlink" Target="https://pt.wikipedia.org/wiki/Server_Message_Block" TargetMode="External"/><Relationship Id="rId5" Type="http://schemas.openxmlformats.org/officeDocument/2006/relationships/hyperlink" Target="https://pt.wikipedia.org/wiki/Internet_Message_Access_Protocol" TargetMode="External"/><Relationship Id="rId10" Type="http://schemas.openxmlformats.org/officeDocument/2006/relationships/hyperlink" Target="https://pt.wikipedia.org/wiki/Sasser" TargetMode="External"/><Relationship Id="rId4" Type="http://schemas.openxmlformats.org/officeDocument/2006/relationships/hyperlink" Target="https://pt.wikipedia.org/wiki/NetBIOS" TargetMode="External"/><Relationship Id="rId9" Type="http://schemas.openxmlformats.org/officeDocument/2006/relationships/hyperlink" Target="https://pt.wikipedia.org/wiki/Active_Directory" TargetMode="External"/><Relationship Id="rId14" Type="http://schemas.openxmlformats.org/officeDocument/2006/relationships/image" Target="../media/image16.jpg"/></Relationships>
</file>

<file path=ppt/slides/_rels/slide11.xml.rels><?xml version="1.0" encoding="UTF-8" standalone="yes"?>
<Relationships xmlns="http://schemas.openxmlformats.org/package/2006/relationships"><Relationship Id="rId8" Type="http://schemas.openxmlformats.org/officeDocument/2006/relationships/hyperlink" Target="https://pt.wikipedia.org/wiki/SSL" TargetMode="External"/><Relationship Id="rId13" Type="http://schemas.openxmlformats.org/officeDocument/2006/relationships/hyperlink" Target="https://pt.wikipedia.org/wiki/Lista_de_portas_dos_protocolos_TCP_e_UDP#cite_note-1" TargetMode="External"/><Relationship Id="rId3" Type="http://schemas.openxmlformats.org/officeDocument/2006/relationships/hyperlink" Target="https://pt.wikipedia.org/wiki/Simple_Mail_Transfer_Protocol" TargetMode="External"/><Relationship Id="rId7" Type="http://schemas.openxmlformats.org/officeDocument/2006/relationships/hyperlink" Target="https://pt.wikipedia.org/wiki/LDAP" TargetMode="External"/><Relationship Id="rId12" Type="http://schemas.openxmlformats.org/officeDocument/2006/relationships/hyperlink" Target="https://pt.wikipedia.org/wiki/VMware" TargetMode="External"/><Relationship Id="rId17" Type="http://schemas.openxmlformats.org/officeDocument/2006/relationships/image" Target="../media/image18.png"/><Relationship Id="rId2" Type="http://schemas.openxmlformats.org/officeDocument/2006/relationships/notesSlide" Target="../notesSlides/notesSlide7.xml"/><Relationship Id="rId16"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hyperlink" Target="https://tools.ietf.org/html/rfc2476" TargetMode="External"/><Relationship Id="rId11" Type="http://schemas.openxmlformats.org/officeDocument/2006/relationships/hyperlink" Target="https://pt.wikipedia.org/w/index.php?title=Samba_software&amp;action=edit&amp;redlink=1" TargetMode="External"/><Relationship Id="rId5" Type="http://schemas.openxmlformats.org/officeDocument/2006/relationships/hyperlink" Target="https://pt.wikipedia.org/wiki/SMTP" TargetMode="External"/><Relationship Id="rId15" Type="http://schemas.openxmlformats.org/officeDocument/2006/relationships/hyperlink" Target="https://pt.wikipedia.org/wiki/Post_Office_Protocol" TargetMode="External"/><Relationship Id="rId10" Type="http://schemas.openxmlformats.org/officeDocument/2006/relationships/hyperlink" Target="https://pt.wikipedia.org/wiki/First-person_shooter" TargetMode="External"/><Relationship Id="rId4" Type="http://schemas.openxmlformats.org/officeDocument/2006/relationships/hyperlink" Target="https://pt.wikipedia.org/wiki/Transport_Layer_Security" TargetMode="External"/><Relationship Id="rId9" Type="http://schemas.openxmlformats.org/officeDocument/2006/relationships/hyperlink" Target="https://pt.wikipedia.org/wiki/Doom" TargetMode="External"/><Relationship Id="rId14" Type="http://schemas.openxmlformats.org/officeDocument/2006/relationships/hyperlink" Target="https://pt.wikipedia.org/wiki/Internet_Message_Access_Protoco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pt.wikipedia.org/wiki/SOCKS" TargetMode="External"/><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9.gif"/><Relationship Id="rId5" Type="http://schemas.openxmlformats.org/officeDocument/2006/relationships/hyperlink" Target="https://pt.wikipedia.org/wiki/Microsoft_SQL_Server" TargetMode="External"/><Relationship Id="rId4" Type="http://schemas.openxmlformats.org/officeDocument/2006/relationships/hyperlink" Target="https://pt.wikipedia.org/wiki/Kazaa"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pt.wikipedia.org/wiki/Halo:_Combat_Evolved" TargetMode="External"/><Relationship Id="rId13" Type="http://schemas.openxmlformats.org/officeDocument/2006/relationships/hyperlink" Target="https://pt.wikipedia.org/w/index.php?title=Squid_cache&amp;action=edit&amp;redlink=1" TargetMode="External"/><Relationship Id="rId3" Type="http://schemas.openxmlformats.org/officeDocument/2006/relationships/hyperlink" Target="https://pt.wikipedia.org/wiki/Windows_Live_Messenger" TargetMode="External"/><Relationship Id="rId7" Type="http://schemas.openxmlformats.org/officeDocument/2006/relationships/hyperlink" Target="http://www.bb4.org/" TargetMode="External"/><Relationship Id="rId12" Type="http://schemas.openxmlformats.org/officeDocument/2006/relationships/hyperlink" Target="https://pt.wikipedia.org/wiki/Web_cache" TargetMode="External"/><Relationship Id="rId2" Type="http://schemas.openxmlformats.org/officeDocument/2006/relationships/notesSlide" Target="../notesSlides/notesSlide9.xml"/><Relationship Id="rId16" Type="http://schemas.openxmlformats.org/officeDocument/2006/relationships/image" Target="../media/image23.jpeg"/><Relationship Id="rId1" Type="http://schemas.openxmlformats.org/officeDocument/2006/relationships/slideLayout" Target="../slideLayouts/slideLayout7.xml"/><Relationship Id="rId6" Type="http://schemas.openxmlformats.org/officeDocument/2006/relationships/hyperlink" Target="https://pt.wikipedia.org/wiki/Real_Time_Messaging_Protocol" TargetMode="External"/><Relationship Id="rId11" Type="http://schemas.openxmlformats.org/officeDocument/2006/relationships/hyperlink" Target="https://pt.wikipedia.org/wiki/HTTP" TargetMode="External"/><Relationship Id="rId5" Type="http://schemas.openxmlformats.org/officeDocument/2006/relationships/hyperlink" Target="https://pt.wikipedia.org/wiki/UPnP" TargetMode="External"/><Relationship Id="rId15" Type="http://schemas.openxmlformats.org/officeDocument/2006/relationships/image" Target="../media/image22.jpeg"/><Relationship Id="rId10" Type="http://schemas.openxmlformats.org/officeDocument/2006/relationships/hyperlink" Target="https://pt.wikipedia.org/wiki/Xbox_Live" TargetMode="External"/><Relationship Id="rId4" Type="http://schemas.openxmlformats.org/officeDocument/2006/relationships/hyperlink" Target="https://pt.wikipedia.org/w/index.php?title=SSDP&amp;action=edit&amp;redlink=1" TargetMode="External"/><Relationship Id="rId9" Type="http://schemas.openxmlformats.org/officeDocument/2006/relationships/hyperlink" Target="https://pt.wikipedia.org/wiki/Oracle_database" TargetMode="External"/><Relationship Id="rId14" Type="http://schemas.openxmlformats.org/officeDocument/2006/relationships/image" Target="../media/image21.png"/></Relationships>
</file>

<file path=ppt/slides/_rels/slide14.xml.rels><?xml version="1.0" encoding="UTF-8" standalone="yes"?>
<Relationships xmlns="http://schemas.openxmlformats.org/package/2006/relationships"><Relationship Id="rId8" Type="http://schemas.openxmlformats.org/officeDocument/2006/relationships/hyperlink" Target="https://pt.wikipedia.org/w/index.php?title=Trojan_horse_(computing)&amp;action=edit&amp;redlink=1" TargetMode="External"/><Relationship Id="rId13" Type="http://schemas.openxmlformats.org/officeDocument/2006/relationships/hyperlink" Target="https://pt.wikipedia.org/wiki/HTTP" TargetMode="External"/><Relationship Id="rId3" Type="http://schemas.openxmlformats.org/officeDocument/2006/relationships/hyperlink" Target="https://pt.wikipedia.org/wiki/MySQL" TargetMode="External"/><Relationship Id="rId7" Type="http://schemas.openxmlformats.org/officeDocument/2006/relationships/hyperlink" Target="https://pt.wikipedia.org/w/index.php?title=Radmin&amp;action=edit&amp;redlink=1" TargetMode="External"/><Relationship Id="rId12" Type="http://schemas.openxmlformats.org/officeDocument/2006/relationships/hyperlink" Target="https://pt.wikipedia.org/wiki/Symantec"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hyperlink" Target="https://pt.wikipedia.org/wiki/EMule" TargetMode="External"/><Relationship Id="rId11" Type="http://schemas.openxmlformats.org/officeDocument/2006/relationships/hyperlink" Target="https://pt.wikipedia.org/w/index.php?title=Hotline_Communications&amp;action=edit&amp;redlink=1" TargetMode="External"/><Relationship Id="rId5" Type="http://schemas.openxmlformats.org/officeDocument/2006/relationships/hyperlink" Target="https://pt.wikipedia.org/w/index.php?title=Microsoft_Office_SharePoint_Portal_Server&amp;action=edit&amp;redlink=1" TargetMode="External"/><Relationship Id="rId15" Type="http://schemas.openxmlformats.org/officeDocument/2006/relationships/image" Target="../media/image25.png"/><Relationship Id="rId10" Type="http://schemas.openxmlformats.org/officeDocument/2006/relationships/hyperlink" Target="https://pt.wikipedia.org/wiki/Virtual_Network_Computing" TargetMode="External"/><Relationship Id="rId4" Type="http://schemas.openxmlformats.org/officeDocument/2006/relationships/hyperlink" Target="https://pt.wikipedia.org/wiki/World_of_Warcraft" TargetMode="External"/><Relationship Id="rId9" Type="http://schemas.openxmlformats.org/officeDocument/2006/relationships/hyperlink" Target="https://pt.wikipedia.org/wiki/PostgreSQL" TargetMode="External"/><Relationship Id="rId14" Type="http://schemas.openxmlformats.org/officeDocument/2006/relationships/image" Target="../media/image24.png"/></Relationships>
</file>

<file path=ppt/slides/_rels/slide15.xml.rels><?xml version="1.0" encoding="UTF-8" standalone="yes"?>
<Relationships xmlns="http://schemas.openxmlformats.org/package/2006/relationships"><Relationship Id="rId8" Type="http://schemas.openxmlformats.org/officeDocument/2006/relationships/hyperlink" Target="https://pt.wikipedia.org/w/index.php?title=Web_proxy&amp;action=edit&amp;redlink=1" TargetMode="External"/><Relationship Id="rId13" Type="http://schemas.openxmlformats.org/officeDocument/2006/relationships/image" Target="../media/image26.png"/><Relationship Id="rId3" Type="http://schemas.openxmlformats.org/officeDocument/2006/relationships/hyperlink" Target="https://pt.wikipedia.org/wiki/Battle.net" TargetMode="External"/><Relationship Id="rId7" Type="http://schemas.openxmlformats.org/officeDocument/2006/relationships/hyperlink" Target="https://pt.wikipedia.org/wiki/HTTP" TargetMode="External"/><Relationship Id="rId12" Type="http://schemas.openxmlformats.org/officeDocument/2006/relationships/hyperlink" Target="https://pt.wikipedia.org/wiki/Kaspersky" TargetMode="External"/><Relationship Id="rId2" Type="http://schemas.openxmlformats.org/officeDocument/2006/relationships/hyperlink" Target="https://pt.wikipedia.org/wiki/Blizzard_Entertainment" TargetMode="External"/><Relationship Id="rId1" Type="http://schemas.openxmlformats.org/officeDocument/2006/relationships/slideLayout" Target="../slideLayouts/slideLayout7.xml"/><Relationship Id="rId6" Type="http://schemas.openxmlformats.org/officeDocument/2006/relationships/hyperlink" Target="https://pt.wikipedia.org/wiki/Windows_Live_Messenger" TargetMode="External"/><Relationship Id="rId11" Type="http://schemas.openxmlformats.org/officeDocument/2006/relationships/hyperlink" Target="https://pt.wikipedia.org/w/index.php?title=Jakarta_Tomcat&amp;action=edit&amp;redlink=1" TargetMode="External"/><Relationship Id="rId5" Type="http://schemas.openxmlformats.org/officeDocument/2006/relationships/hyperlink" Target="https://pt.wikipedia.org/wiki/BitTorrent" TargetMode="External"/><Relationship Id="rId15" Type="http://schemas.openxmlformats.org/officeDocument/2006/relationships/image" Target="../media/image28.png"/><Relationship Id="rId10" Type="http://schemas.openxmlformats.org/officeDocument/2006/relationships/hyperlink" Target="https://pt.wikipedia.org/w/index.php?title=Root_(computing)&amp;action=edit&amp;redlink=1" TargetMode="External"/><Relationship Id="rId4" Type="http://schemas.openxmlformats.org/officeDocument/2006/relationships/hyperlink" Target="https://pt.wikipedia.org/w/index.php?title=ArenaNet&amp;action=edit&amp;redlink=1" TargetMode="External"/><Relationship Id="rId9" Type="http://schemas.openxmlformats.org/officeDocument/2006/relationships/hyperlink" Target="https://pt.wikipedia.org/w/index.php?title=Caching&amp;action=edit&amp;redlink=1" TargetMode="External"/><Relationship Id="rId14" Type="http://schemas.openxmlformats.org/officeDocument/2006/relationships/image" Target="../media/image27.gif"/></Relationships>
</file>

<file path=ppt/slides/_rels/slide16.xml.rels><?xml version="1.0" encoding="UTF-8" standalone="yes"?>
<Relationships xmlns="http://schemas.openxmlformats.org/package/2006/relationships"><Relationship Id="rId8" Type="http://schemas.openxmlformats.org/officeDocument/2006/relationships/hyperlink" Target="https://pt.wikipedia.org/wiki/Counter-Strike" TargetMode="External"/><Relationship Id="rId13" Type="http://schemas.openxmlformats.org/officeDocument/2006/relationships/image" Target="../media/image31.gif"/><Relationship Id="rId3" Type="http://schemas.openxmlformats.org/officeDocument/2006/relationships/hyperlink" Target="https://pt.wikipedia.org/wiki/SOAP" TargetMode="External"/><Relationship Id="rId7" Type="http://schemas.openxmlformats.org/officeDocument/2006/relationships/hyperlink" Target="https://pt.wikipedia.org/wiki/Half-Life" TargetMode="External"/><Relationship Id="rId12" Type="http://schemas.openxmlformats.org/officeDocument/2006/relationships/image" Target="../media/image30.jpeg"/><Relationship Id="rId2" Type="http://schemas.openxmlformats.org/officeDocument/2006/relationships/hyperlink" Target="https://pt.wikipedia.org/wiki/WebSphere_Application_Server" TargetMode="External"/><Relationship Id="rId1" Type="http://schemas.openxmlformats.org/officeDocument/2006/relationships/slideLayout" Target="../slideLayouts/slideLayout7.xml"/><Relationship Id="rId6" Type="http://schemas.openxmlformats.org/officeDocument/2006/relationships/hyperlink" Target="https://pt.wikipedia.org/wiki/Minecraft" TargetMode="External"/><Relationship Id="rId11" Type="http://schemas.openxmlformats.org/officeDocument/2006/relationships/image" Target="../media/image29.jpeg"/><Relationship Id="rId5" Type="http://schemas.openxmlformats.org/officeDocument/2006/relationships/hyperlink" Target="https://pt.wikipedia.org/wiki/Hamachi" TargetMode="External"/><Relationship Id="rId10" Type="http://schemas.openxmlformats.org/officeDocument/2006/relationships/hyperlink" Target="https://pt.wikipedia.org/w/index.php?title=Trojan_horse_(computing)&amp;action=edit&amp;redlink=1" TargetMode="External"/><Relationship Id="rId4" Type="http://schemas.openxmlformats.org/officeDocument/2006/relationships/hyperlink" Target="https://pt.wikipedia.org/w/index.php?title=Tor_(anonymity_network)&amp;action=edit&amp;redlink=1" TargetMode="External"/><Relationship Id="rId9" Type="http://schemas.openxmlformats.org/officeDocument/2006/relationships/hyperlink" Target="https://pt.wikipedia.org/wiki/Back_Orifice"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web.mit.edu/rhel-doc/4/RH-DOCS/rhel-sg-pt_br-4/ch-ports.html" TargetMode="External"/><Relationship Id="rId2" Type="http://schemas.openxmlformats.org/officeDocument/2006/relationships/hyperlink" Target="https://www.iana.org/assignments/service-names-port-numbers/service-names-port-numbers.xhtml" TargetMode="External"/><Relationship Id="rId1" Type="http://schemas.openxmlformats.org/officeDocument/2006/relationships/slideLayout" Target="../slideLayouts/slideLayout7.xml"/><Relationship Id="rId5" Type="http://schemas.openxmlformats.org/officeDocument/2006/relationships/hyperlink" Target="http://www.comodobr.com/firewall/comodo_firewall.php" TargetMode="External"/><Relationship Id="rId4" Type="http://schemas.openxmlformats.org/officeDocument/2006/relationships/hyperlink" Target="https://www.infowester.com/firewall.php"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hyperlink" Target="mailto:wagner.vieira@etec.sp.gov.br"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hyperlink" Target="https://pt.wikipedia.org/wiki/Network_News_Transfer_Protocol" TargetMode="External"/><Relationship Id="rId3" Type="http://schemas.openxmlformats.org/officeDocument/2006/relationships/hyperlink" Target="https://pt.wikipedia.org/wiki/Secure_Shell" TargetMode="External"/><Relationship Id="rId7" Type="http://schemas.openxmlformats.org/officeDocument/2006/relationships/hyperlink" Target="https://pt.wikipedia.org/wiki/Post_Office_Protocol" TargetMode="External"/><Relationship Id="rId2" Type="http://schemas.openxmlformats.org/officeDocument/2006/relationships/hyperlink" Target="https://pt.wikipedia.org/wiki/File_Transfer_Protocol" TargetMode="External"/><Relationship Id="rId1" Type="http://schemas.openxmlformats.org/officeDocument/2006/relationships/slideLayout" Target="../slideLayouts/slideLayout7.xml"/><Relationship Id="rId6" Type="http://schemas.openxmlformats.org/officeDocument/2006/relationships/hyperlink" Target="https://pt.wikipedia.org/wiki/Hypertext_Transfer_Protocol" TargetMode="External"/><Relationship Id="rId11" Type="http://schemas.openxmlformats.org/officeDocument/2006/relationships/hyperlink" Target="https://pt.wikipedia.org/wiki/HTTPS" TargetMode="External"/><Relationship Id="rId5" Type="http://schemas.openxmlformats.org/officeDocument/2006/relationships/hyperlink" Target="https://pt.wikipedia.org/wiki/Domain_Name_System" TargetMode="External"/><Relationship Id="rId10" Type="http://schemas.openxmlformats.org/officeDocument/2006/relationships/hyperlink" Target="https://pt.wikipedia.org/wiki/Simple_Network_Management_Protocol" TargetMode="External"/><Relationship Id="rId4" Type="http://schemas.openxmlformats.org/officeDocument/2006/relationships/hyperlink" Target="https://pt.wikipedia.org/wiki/Simple_Mail_Transfer_Protocol" TargetMode="External"/><Relationship Id="rId9" Type="http://schemas.openxmlformats.org/officeDocument/2006/relationships/hyperlink" Target="https://pt.wikipedia.org/wiki/Internet_Message_Access_Protoco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hyperlink" Target="https://pt.wikipedia.org/wiki/WHOIS" TargetMode="External"/><Relationship Id="rId13" Type="http://schemas.openxmlformats.org/officeDocument/2006/relationships/image" Target="../media/image11.jpeg"/><Relationship Id="rId3" Type="http://schemas.openxmlformats.org/officeDocument/2006/relationships/hyperlink" Target="https://pt.wikipedia.org/wiki/File_transfer_protocol" TargetMode="External"/><Relationship Id="rId7" Type="http://schemas.openxmlformats.org/officeDocument/2006/relationships/hyperlink" Target="https://pt.wikipedia.org/wiki/Comit%C3%AA_Gestor_da_Internet_no_Brasil" TargetMode="External"/><Relationship Id="rId12"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hyperlink" Target="https://pt.wikipedia.org/wiki/Simple_Mail_Transfer_Protocol" TargetMode="External"/><Relationship Id="rId11" Type="http://schemas.openxmlformats.org/officeDocument/2006/relationships/hyperlink" Target="https://pt.wikipedia.org/wiki/Skype" TargetMode="External"/><Relationship Id="rId5" Type="http://schemas.openxmlformats.org/officeDocument/2006/relationships/hyperlink" Target="https://pt.wikipedia.org/wiki/Telnet" TargetMode="External"/><Relationship Id="rId15" Type="http://schemas.openxmlformats.org/officeDocument/2006/relationships/image" Target="../media/image13.png"/><Relationship Id="rId10" Type="http://schemas.openxmlformats.org/officeDocument/2006/relationships/hyperlink" Target="https://pt.wikipedia.org/wiki/HTTP" TargetMode="External"/><Relationship Id="rId4" Type="http://schemas.openxmlformats.org/officeDocument/2006/relationships/hyperlink" Target="https://pt.wikipedia.org/wiki/Secure_shell" TargetMode="External"/><Relationship Id="rId9" Type="http://schemas.openxmlformats.org/officeDocument/2006/relationships/hyperlink" Target="https://pt.wikipedia.org/wiki/Domain_Name_System" TargetMode="External"/><Relationship Id="rId1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3"/>
          <p:cNvSpPr>
            <a:spLocks noChangeAspect="1" noChangeArrowheads="1" noTextEdit="1"/>
          </p:cNvSpPr>
          <p:nvPr/>
        </p:nvSpPr>
        <p:spPr bwMode="auto">
          <a:xfrm rot="1618760">
            <a:off x="1287463" y="1344867"/>
            <a:ext cx="6569075" cy="3856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914363" rtl="0"/>
            <a:endParaRPr lang="pt-BR" kern="1200" dirty="0">
              <a:solidFill>
                <a:prstClr val="white"/>
              </a:solidFill>
              <a:latin typeface="Segoe Semibold"/>
              <a:ea typeface="+mn-ea"/>
              <a:cs typeface="+mn-cs"/>
            </a:endParaRPr>
          </a:p>
        </p:txBody>
      </p:sp>
      <p:sp>
        <p:nvSpPr>
          <p:cNvPr id="7" name="Rectangle 6"/>
          <p:cNvSpPr/>
          <p:nvPr/>
        </p:nvSpPr>
        <p:spPr>
          <a:xfrm>
            <a:off x="4426915" y="1574677"/>
            <a:ext cx="4372820" cy="258381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7" name="Subtitle 2"/>
          <p:cNvSpPr txBox="1">
            <a:spLocks/>
          </p:cNvSpPr>
          <p:nvPr/>
        </p:nvSpPr>
        <p:spPr>
          <a:xfrm>
            <a:off x="5652120" y="5830803"/>
            <a:ext cx="3384376" cy="822859"/>
          </a:xfrm>
          <a:prstGeom prst="rect">
            <a:avLst/>
          </a:prstGeom>
        </p:spPr>
        <p:txBody>
          <a:bodyPr>
            <a:noAutofit/>
          </a:bodyPr>
          <a:lstStyle/>
          <a:p>
            <a:pPr marL="0" marR="0" lvl="0" indent="0" algn="l" defTabSz="914400" rtl="0" eaLnBrk="1" fontAlgn="auto" latinLnBrk="0" hangingPunct="1">
              <a:lnSpc>
                <a:spcPct val="90000"/>
              </a:lnSpc>
              <a:spcBef>
                <a:spcPts val="0"/>
              </a:spcBef>
              <a:spcAft>
                <a:spcPts val="0"/>
              </a:spcAft>
              <a:buClrTx/>
              <a:buSzTx/>
              <a:buFont typeface="Arial" pitchFamily="34" charset="0"/>
              <a:buNone/>
              <a:tabLst/>
              <a:defRPr/>
            </a:pPr>
            <a:r>
              <a:rPr lang="pt-BR" sz="2000" b="1" i="1" dirty="0">
                <a:solidFill>
                  <a:srgbClr val="0070C0"/>
                </a:solidFill>
                <a:latin typeface="Segoe"/>
              </a:rPr>
              <a:t>Wagner Cesar Vieira</a:t>
            </a:r>
            <a:r>
              <a:rPr kumimoji="0" lang="pt-BR" b="1" i="1" u="none" strike="noStrike" kern="1200" cap="none" spc="0" normalizeH="0" baseline="0" noProof="0" dirty="0">
                <a:ln>
                  <a:noFill/>
                </a:ln>
                <a:solidFill>
                  <a:srgbClr val="0070C0"/>
                </a:solidFill>
                <a:effectLst/>
                <a:uLnTx/>
                <a:uFillTx/>
                <a:latin typeface="Segoe"/>
                <a:ea typeface="+mn-ea"/>
                <a:cs typeface="+mn-cs"/>
              </a:rPr>
              <a:t>                                                                                                 </a:t>
            </a:r>
            <a:r>
              <a:rPr kumimoji="0" lang="pt-BR" b="1" i="1" u="none" strike="noStrike" kern="1200" cap="none" spc="0" normalizeH="0" baseline="0" noProof="0" dirty="0">
                <a:ln>
                  <a:noFill/>
                </a:ln>
                <a:solidFill>
                  <a:srgbClr val="0070C0"/>
                </a:solidFill>
                <a:effectLst/>
                <a:uLnTx/>
                <a:uFillTx/>
                <a:latin typeface="Segoe"/>
                <a:ea typeface="+mn-ea"/>
                <a:cs typeface="+mn-cs"/>
                <a:hlinkClick r:id="rId3"/>
              </a:rPr>
              <a:t>wagner.vieira@etec.sp.gov.br</a:t>
            </a:r>
            <a:endParaRPr kumimoji="0" lang="pt-BR" b="1" i="1" u="none" strike="noStrike" kern="1200" cap="none" spc="0" normalizeH="0" baseline="0" noProof="0" dirty="0">
              <a:ln>
                <a:noFill/>
              </a:ln>
              <a:solidFill>
                <a:srgbClr val="0070C0"/>
              </a:solidFill>
              <a:effectLst/>
              <a:uLnTx/>
              <a:uFillTx/>
              <a:latin typeface="Segoe"/>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itchFamily="34" charset="0"/>
              <a:buNone/>
              <a:tabLst/>
              <a:defRPr/>
            </a:pPr>
            <a:endParaRPr kumimoji="0" lang="pt-BR" b="1" i="1" u="none" strike="noStrike" kern="1200" cap="none" spc="0" normalizeH="0" baseline="0" noProof="0" dirty="0">
              <a:ln>
                <a:noFill/>
              </a:ln>
              <a:solidFill>
                <a:srgbClr val="0070C0"/>
              </a:solidFill>
              <a:effectLst/>
              <a:uLnTx/>
              <a:uFillTx/>
              <a:latin typeface="Segoe"/>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itchFamily="34" charset="0"/>
              <a:buNone/>
              <a:tabLst/>
              <a:defRPr/>
            </a:pPr>
            <a:endParaRPr kumimoji="0" lang="pt-BR" b="1" i="1" u="none" strike="noStrike" kern="1200" cap="none" spc="0" normalizeH="0" baseline="0" noProof="0" dirty="0">
              <a:ln>
                <a:noFill/>
              </a:ln>
              <a:solidFill>
                <a:srgbClr val="0070C0"/>
              </a:solidFill>
              <a:effectLst/>
              <a:uLnTx/>
              <a:uFillTx/>
              <a:latin typeface="Segoe"/>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itchFamily="34" charset="0"/>
              <a:buNone/>
              <a:tabLst/>
              <a:defRPr/>
            </a:pPr>
            <a:endParaRPr kumimoji="0" lang="pt-BR" b="1" i="1" u="none" strike="noStrike" kern="1200" cap="none" spc="0" normalizeH="0" baseline="0" noProof="0" dirty="0">
              <a:ln>
                <a:noFill/>
              </a:ln>
              <a:solidFill>
                <a:srgbClr val="0070C0"/>
              </a:solidFill>
              <a:effectLst/>
              <a:uLnTx/>
              <a:uFillTx/>
              <a:latin typeface="Segoe"/>
              <a:ea typeface="+mn-ea"/>
              <a:cs typeface="+mn-cs"/>
            </a:endParaRPr>
          </a:p>
        </p:txBody>
      </p:sp>
      <p:sp>
        <p:nvSpPr>
          <p:cNvPr id="3" name="AutoShape 2" descr="data:image/jpeg;base64,/9j/4AAQSkZJRgABAQAAAQABAAD/2wCEAAkGBxITEBUSEhQWFRMUFRgUFxQYExgUGBcVGBQXFhQYFxcYHSggGR0lJxYYITEhJykrLy4vHSAzODMsNygtLisBCgoKDg0OGxAQGi8kICQxNCw3MTQ3LS8uNzcsMDIsLDIsMi8vLCw3NC8sLDUsLDY0NC8sLDAtLCw0LCwtLywtLP/AABEIAH8BjAMBEQACEQEDEQH/xAAcAAEAAgIDAQAAAAAAAAAAAAAABgcEBQIDCAH/xABOEAACAQMCAwQFBQoLBwUBAAABAgMABBEFEgYhMQcTQVEiYXGBkQgUMlKxI0JicoKhsrPB0RUWNVRzdJKTosLSFzQ2Q1NjoxgzlOHiJP/EABsBAQACAwEBAAAAAAAAAAAAAAAEBQIDBgEH/8QAPBEBAAEBBAQKCQQBBQEAAAAAAAECAwQFERJSocEGFSExUXGBkdHhExQiMkFCU2GxFiMzcvA0Q2Jj8ST/2gAMAwEAAhEDEQA/ALxoFAoFAoFAoFAoFAoFAoFAoFAoFAoFAoFAoFAoFAoFAoFAoFAoFAoFAoFAoFAoFAoFAoFAoFAoFAoOMjhRknAHjWNddNFOlVOUQ9ppmqcodPzyP6w+NR/Xbt9Snvhn6G06H355H9YfGnr12+pT3wehr6Hz57H9cfGvOMLrH+7T3w99Daasvnz6P66/GvOMbp9Wnvg9Baasnz+L66/2hXsYhdZ5rWnvg9Ba6sshWB6VLan2gUCgUCgUCgUCgUCgUCgUCgUCgUCgUCgUCgUCgUCgUCgUCgUCgUCgUCgUCgUCgUCgx7/6H5SfprUS/fwT2fmG2x9/v/Etc9wRkljjNcJVe7zVaTTTVPPzJcURPwcfnf4R+BrKfXp54r7qvA0I+2xxM48z8DWqqxvU89FfdPg9iI+2x1NIPX8DWPqtv9OrunwZxl0xsdDmo1rZ10TlXEx18jdS79GuCGKeHIgeWc5+z7a6/g1eK67KqzqnOKcsu3/xFv1EezV8ZSEGulV77QKBQKBQKBQKBQKBQKBQKBQKBQKBQKBQKBQKBQKBQKBQKBQKBQKBQKBQKBQKBQKDG1D/ANs+1f01qFiE5Xeqer8w22Hv9/4aic8vyh+kK4i4f62z/tvTZ92eqfw2ltbgrX0RWu35qvlQfPmq0Gq1mMKy48j9orj+FHv2fVO5YXLmlg6Wfup9g+01s4L81p2b2d/j2Ke3ckc9ysabm9gA6k+qukvN5s7vRp1oFnZ1Wk5Q17a+n1T8RVPPCK76s7EuLhX0us8Rp9RviK8/UdhqVbPFlGG160OB4nT6jfEV7+orDUq2eLKMLtNaGVputpMSACuMdcc858vZVjccQoveloxMZZc/3RrzdKrDLSnPNtAanor7QRXhvjq3u766skV0ltWdTuxhxHIY3ZMHoDjr9YUEluZ1jRpHIVEUuzHoFUZYn1ACgjXCXGqajZzXVtBJmJnRYnKq0jrGrqAckDduAyaDe6LdSy28ck0JgldctCWDlD5bh1oM2gUCgUCgUCgiXDPEl1eztJHDEtgsskIlaRu+cx5G9UA2hSwxgnPjQSHS9UhuEZ4HDqrtGSAQN6HDDmOeD40HZFfxM2xZEL8/RDAn0eTcvV4+VBkUCgUCgUCgUCgUCgUCgUCgUCgUCgUCgUCgxNUP3Jvav6QqvxWcrnaT9m+7/wAkdv4aZ26fjL+kK4nDZzvdn/aE2uPZnqn8N9afRr6Mq3dQKDRcRtgr7D9orkOE8Z12fVO5ZXCM4lrNFbMrexftNbuDMZRadm9sxKMqKOudzZ8RNhU/K/y1u4Rz+1T1+DVh8ZzPZvaGCFpGIUgYA6gnrn91U2GYV65TVVpZZfbNPvF4psIjOM89zJOiy/WH9k/vq0/Tf/Zs80fjOjUnv8mv1SyeEAsQdxI6Y6VBv+FeqUxVpZ5/bJOud6i8TMRTlk7OG5Puh937as+D8ZRadm9ExmMtDt3J5H0ro1I5UFF2kJge91WMEvY63dd6B1e0lKJMuPHGQwz0wTQTztCvPnK2unQNk6g4Lsp+jZph53BHTcMKM9ckUGq4BburPWjF6HdX97sx97sjXZj2YHwoO5+KbtdH0/umD31/3UKSOAQrOMySso5HaAeXmRyPQhINH4ZuYZklfUbmfGe8jkEfdyZUj0VVQY8EhuRPTHjQRrhX+EL6e9L3skUFtqE8Uaoqbn2OMI7FeUajAAHMlmyeQoMjR/nmqvPP88mtLRJnggjt9iu4jba0skjKSdx+96DHvIdmk63fW76hYyt86uLW3+c2sm0K8yMrbUdV6sGAXI65oOns3la7WG7/AIVlnm27rm1PdBFZlIKd0FDR7W6N47fXQdmmtd6rPdSC7ltLSCd7aJIAiySNHgPK8jK3Ik8gP2ZIctHuLz53c6PcXTlxClzb3iogm7nvArq4KlCwPo5xzBJ9ga3sn0SZ9OLC9nQM9wgRRFtRhOfui5Qncdp65HpHlQc+ybRpjbySfPJ9oubpDFiPYW3MveHC7t2Tu5EDIoN5pnD0y3BcoEBKE47sLGImj5RlRukDhSvp/RUnGNzKQmdAoFAoFAoFAoFAoFAoFAoFAoFAoFAoFAoMLWD9xb8n9IVXYv8A6K06ki6/yx/nwaFXyR+MPtFcNhk//ZZf2hY2lOVFXVP4SW0+jX0pTO6gUEd4sUgI2PRGQT5E4xXL8I7GurQriOSM471rhkxMzT8Wr4db7o3sX7WrLg7GXpOze24tGVNHbubPilsLH+V/lrLhH/HR1y04ZGc1dm9g8Oc5GPh6I/S/fXvByMrKvrj8MsUy9iOvcl6rXRqlFePziOL8Y/o1R45GdnT1rzBIztK+ppuE2y5932tWGBRlFfZvZ47GWh27lhx9Kv1A5UEL4J4fkRdTjuosR3V/cyKpKsJIJcAHkTgEZ5HnQYfZtwjcWs00t2d7RKLK1YkE/M42Lq3I8txYDBwRsoOzhnQbmK11dJIyrXN3eSwjcp3pKgEZGDyz68UGJLwpdnSNOEQVL7TzFMsbsNrMgxJEzDIGQeufDqM5ASHRuIbyaWOOTTpoF597JJLEVTCkgJtJMmTgdByOfVQdHZ7pM1v8/wC+Qp32o3E8fNTuicrsb0ScZweR50Go0eO+0qSeBbR7u0kmeeCSF4w8feHcYpEdh0P32fH14AZmg6deiW81SeBRcyxCO3sxKpKxxAlUeX6IZ29w/MA1aabPdapa3cenvYtCztczu0amVSu3utsZPe5+segFBladDe6XPcpHaPd2dxO9zG0ToJInkwXjZHIyuRyIP28g2HCmk3Ml9Pqd5GIJJIltoYN4do4FbeTIy+iWZsHA6dKDv7M9KmttPWKdCkglmbaSp9FpmZTlSRzBFBr+AYbu0klspbV+7NzPMt0HQxGNyXTIzu3E8sY8aCd0CgUCgUCgUCgUCgUCgUCgUCgUCgUCgUCgUGv184t3PkAf8QqBikZ3S0j7JVy5ben/AD4IlHdcwfIg/A1wN3rmwtabWIzynNeWljpUzHS3EXEWBjYP7f8A+a6T9Sz9Lb5K7iz/AJbPNyPE/wD2/wDH/wDVP1JP0tvk94r/AOWzzcRxWM84+Xjhs/mxWdHCLOY0rPk6/J7xTOXJVsbpZUmTlhlYfEV0NNVnb2ecctMqyYrsq8p5JhqLTRzFKxHNCBjzHM5B+NQrjcPVbSvRn2asstvIk3m9+ns6c+eM9zJ1rTmm7sDkq7ix8fDAFMRuM3uaKc8oic58i6XmLCKp+M5ZOdnaLEpZsKqjJJ5AAedTaKLOws9GnkphGma7avpmWtk43twcBJT69q8/Xzaq3jmwz5p2eK1pwO8THPTt8Ec4t4kjuVRUV12sSS2B1GBjBNQMQvtneaYpoieTpW2GYbaXaqqquYnPoz8IOCmyze77WqVgsZafZvQ+EEZTR27lkx9KvHOOVAoMHVdYt7Zd9xNHCvgZHVM+zJ5+6gi03a1oynBuwSPqwzMPiEwaDbaLxvp10QsF3E7Hohbu3PsRwGPwoJDQKDhPMqKzuQqqCzMTgBQMkknoBQUxxJ29IkhSytxKg5d9KxUN61jAzj1kg+oUEp7J+0CXVRcCWFIzB3fNGJDd53ng3TGzz8aDM7Qu0e20sBGBmuHG5YVIXC+DO3PaOXkSfLxoK80zt2uZLiOM2sISSRU5O+4BmAznoevlQWHxz2l2mmSpDKskkrrvKxhfRQkgFixAycHAHlzxyyEn0TVorq3juYG3RSruU4wfIgjwIIIPrFBnUCgUCgUCgUCgUGJqWpwW6d5PLHEn1pHCDPlknmfVQRSftZ0ZG2m7BI+rDM4/tKhBoN7oPFVlef7rcRykDJUNhwPMo2GA91BuaBQfGYAZPIDmT5CgiWp9pmkQNtkvIyw5fcw82PaY1YUHZpHaNpVy4SK7j3sQqq4aIlicADvFXJPkKCVUGm1DiywgkaKa7gjkXG5HlVWGQGGQTkciD76DG/j1pf8APrb+/T99A/j1pf8APrb+/T99Bu7K7jljWWJ1eNxlXUhlYeYI60HfQcJYwylSMgggjzB6ivKqYqiYnml7TVNMxMc8Ind8MsGPdv6PgGHMe8da5214P0zVnZ15R0TC5oxaMvbp5fsx/wCAJfrL8DWr9Oz9TYy41s9Sdj5/F+X6y/A0/TtX1Nj3jaz1Z2H8X5PNfz17+nqvqbPM42o1Z2NhpFlNE3UbT1HP4j11YXDDra6VclpE0zzxltjl50O93uyt492YnpSVOYq3Vzligj3E+mTT+iJAsY57MHLHzY/squvt0tbz7MV5U9His7jfLG7e1NEzV0+CLtwrJ9Yfn/dVfxJVrx3eayjHqNSXU3CEh8ft/dWUYNXHzx3ebOOENMfJKRcOaF3PrJ6nGOnQAeXX4mra63Wm70aMcszzypL9fqr3XpTGURzQlijlUlCfaCtu1vtJ/g5Rb2+1ruRd2TzWFOgZh4sfBenieWAwVNwrwHqOtObqWUrExINzMWctgnIiX74A8uoUcxnligsWHsCsQvp3NwW817tR8Ch+2gjvFHYRNGhksZu+xz7mQBHI/Bceix9RC+2gx+zDtRntJhZaizNBu7vfJnvLd84w5bnsB5EHmvsGKD0MDQVt2/6m0OkbEJHfzJExHL0MNIR7+7A9hNBq/k98OQiya9ZFaaSRkVyMlI0wMLnoSdxJHXl5UFtJAgYsFUMwALAAEgZwCfHGT8aDy/YW41PiYpcZZJbqQsOmY4g5VOXhtjC+yg9NpYQiMRiNBGAAECKFAHQBcYFBCe0Lsug1OZJzM0MqqI2IUOGQEkciRgjJ5591BLeHNFis7WK1hz3cS7QT1JJLMxx4kkk+2g2VAoFAoFAoFAoFBVfHnZlNqmqCZ5RFapCiZ+m7MCxYIvRRzGSfgaDmnYVpmzaXuS31+9TPuHd4/NQVh2icBT6NNFcW8zNCz4jlHoSRyAZCtjxIBII64PIeIXn2X8UnUdOSd8d8pMUuOhkXHpY8NwKtj1mgljsACSQABkk8gAOpJoPOPHPGN3rV6LCw3fNy21VB299jrJKfBBjIB5Aczz6BL9C7BrVUBu55ZJMcxERHGD5DKlm9vL2UGUew+1jnintp5UaKWOTZJtkUhHDFQVClc4686C1qDy92qWffcSzQk7RLLbR7sZxvhhXOPHrQTf8A9P0X8+f+4H+ugf8Ap+i/nz/3A/10FrcL6OLOzhtQ+8Qps3ldu7mTnGTjrQbSgUHRd3CRqWc4A95J8AB4mtdra0WVM11zlENlnZVWlWjS0jcTx/UPxH7MiqicdsOidiwjCrTpcDxXH9Q/EV5x9Yas7PFlGEWmtDrbi+L/AKbfFace2OrOzxZxg1prRtZula4s5O2NlUffEjGfIY6mp10v0XnOaaZiI+Mol7uXq2WlVEzPwbtanIL7QarXNXFuAzRsyHluHQHyPlUS9Xr1eNKaZmOmEy6XObzM001RE9DSNxvD/wBJ/wA1QeOrLVnYsYwG21odTcewj/kyfFf31lGMWU/LLOOD1rPzxtbHQ+Lre4fYAyP4K4HpAddpBwfZ1qXd79ZW06Mckod9wm3utOnOU09MfDrSNTmpirdN/drDFJK5wkaNIx8lVSzfmFB5Y4ZsJNb1rM2cTSNNMQfoxLz2g+AxtjHlkUHqm1tkjRY41CIihVVRgKoGAAPACg7aBQUR8onhdEMWoRrgyN3M2B1baTG59eFZSfUtBLOyni/doLzTZdrBJFfGNzJFH3iYz47cLz+rQVz2q9plvqdpHBDFLGyTCUl9mCBG64G0nn6YoMzs37V7bTrBbWWGZ3V3bcmzbhmyOrA0Eo/2+2X82uP/AB/6qCouE+Jo7XWFv3R2jWSZ9i43YkSRQOZxy3jxoLz4V7YLW+vIrSOCZHlLAM2zaNqM5zhifvaDZcedo8GlyxxzRSyGVC4KbcABsYO4iglOjaitxbQ3Cgqs0SSgHGQHUMAcePOg56jfxQRNNM6xxoMs7EKB7z8MeNBVOt9vVrGxW1t5J8HG9mEKn1qMM2PaBQa+z+UCu7EtiQviUn3EfksgB+IoLf0DV47u2iuYgwSZQ6hgAwHkQCRnl50Gq4y44s9NQG4cmRhlIUAaRh54zgD1kgUFZz/KC9L0LHKeBa4wxHsEZA/PQSzgztfsr6RYZA1tO2AquwZHY9FSQY5+ogZ5YyeVBYtAoFAoKu+UPcoulIjEb5LhNg8fRVyx9gHL3ig5fJ5sWj0lnYYE1w7p61CpHn4o3woMzt01022kuiHD3TCDl4IQWl9xClfyqDR/J34cWO0kvmA7ydjGh8okOGx5bmBz+ItBb9AoFB5o7Qf+LD/WbP8AVwUHpegUCgUCgjfGbkLGPD0j7/QH2MR76ocemfRUx91vhNMTVV2b/BFbW3aViq45DJJz4nA6D1GqS4YfVe88pyyW15vNF3piqqJnPoZh4em80/xfuqz4gr14ROOLHVnZ4vicNy5G4jHjjOfdkVnRgM6UaVfI8rxqz0Z0KZz++WST2NosSbmIVEGSTyAFX9NNFjRlHJTCjmbS2tOmqXRovEXfyygDEabQmepyWyx8ug5VEul89YtK9HmjLLam324eq2dGlPtTnns5GRxBrRtu7fGUYkMPHHLmPWK9vt7m7zTVlnE87G43P1rSpzymOZlxTxXEXLDo49xHkRUqmqi2ozjliUSqm0sLTKeSqENvuCWDHZJhc8gU3EDyzu51U14NTNUzTVlHV5r6z4QTFMRXZ5z055bMpYE/BsoUnvByBOO7x0HnurGcHiImYr2ebdZ8IaZqiJstvkjunuRLEw5ESIf8Qqtu0zTbU5dML6+UxNhaUzqz+FzaZJlK6584R/tXuDHot4w8Ytnud1Q/pUFX/JqtlNxeSY9JYo0B9Tuxb9WtBftAoFBBO26ANodznqpiYe0TIPsJoIJ8nFBJHqMEgDROsIZDzBDiZXBHrHI0Hf278L2VrYQyW1vFE7XKqWRApK91KcezIHwoNh2M8JWFzpKS3FrFLIZJAXZASQGwBmgnP+z7Sv5jb/3YoPPnAOlwy8Qpbyxq8JmuFMZGVwscxUY9WB8KD0Zp3BunwSrNDaQxyJna6oAwyCpwfYSKCnPlKf73a/0LfrKC4uAf5Ksf6pB+pSgojtV4in1TVBYW+Wiil7iJAeTzZ2vI3sOQD0Cgnlk0FtcG9llhZRL3kSXE+BvllQON3/bRshQPPGfM0G+1Xg3T7hSs1pAwIxkRqjAfguuGX3Gg6bmSDSNLYjJhtYzsDHmcse7TPmSwXNBQ3APDkuvalLcXjsY1IkmYcixY4jiT6owD06KvsoPQdnwnYRR92lpbhMYI7lDn8YkEsfWc0FL9uPAEFoqX1ogjjZxHLEvJVYglHQfeg4IIHLpjxoLP7JeJGvtLikkO6aMmCRvEsmMMfWVZSfWTQTKgjvH3Ex06xe7Efe7GRdm/ZncwX6WD5+VBUt38oCcqe6so1bwLzNIAfWoVc/Gg1OhWx168SXUtQhTntW2U7JMZ+hGrAKufMFmPjQei7GzjhiSKJQkcahFUdAoGAKCkPlL3J32UfgFmfHrJjA+w/Ggx7Tje5jsbLStHj33PzdXlkVA+xpB3jBQfRB9PLMeQzjrnAYd3wvxWB3xluS3Uql8Mj8hZMH2Ln2UGTwN2w3UFwLbVMvHu2NIy7JYWzj0wANwB6gjcOfM4xQegFYEZHMHmD5ig839qGg6g+vTz2ttcPhoXjkSB3XckEWCG2lTgj81BzuOJuK4hvdbkKOZJsoyPfiLlQbXhLt2kDrHqEatGSB30QKsvrZMkMPxcH1HpQXpa3CSIskbB0dQyspyGUjIIPiDQdtAoIrx02BF+X9qVQY9/HR1yusGjOa+ze0/C5zK/4q/a1YYB8/Zvbsaj2KOudyexIMV0Tn3PuxQRDtFchIlBIVmYkeBwFxn2ZNUuNVTFFMRPJK/wGmNOurLliIabhDlI3r2/trVgfPX2b2zHp5LPt3Nt2gt9yh/Gb7FrbjXuU9bXgMfuV9UNZwHcEPIuTj0Tjwz6WfsHwr3Bs/R1R92zhBTETZz8eXcsVRkVcucdV2g7t/xW+w1jVzSzs/fjrUnpa5dPap/OK5Gyn96n+0fl9Dvs5WVfVP4XFo/0K7B85aftRtTLo96o6iEv/dkSH9GgqX5N1+FvLmA9ZYVcevu3wR/5M+6g9B0CgUFfdu16I9FlUnBmkijX1nvBIR8I2oIx8mmyIgvJ/B5I4h7Y1Zj+tFBsPlIfyZB/W1/UzUG07BP5Fj/pZf06CxKDzF2a/wDFEf8AT3X6qeg9O0Hn/wCUp/vdr/Qt+soLa4Rm2aJav9Swib4W6n9lBRnYFbCTWQ782jhlkBPP0jtQn24kNB6ZoFBWvygZyujlR0kniQ+wbn+1BQVBwDxdqdlA6WNuJY3k3M/zeSX0tqjbuQ45DBx6/XQSf/ahxD/Mx/8ADm/1UGp4p4v1u/tmtp7M92xUkpaSq2VYMMEk+VBYPyebSaKzuUmjeP7uGAdGQnMagkBh+DQWvQdc8COu11Vl8mUMPVyNBr7nhyykGJLW3ceTQRn7RQVR2sdlNslrJe2K900Q3yQgkoyD6bKD9Egc8DlgHlmg2fYLxlLdQyWlwxeS3CtG5OWaInGGPiVOOfkw8qCM/KVj/wD6bRvAxSD4OD/moJz2GcPR2+lxz7R311mR28dgYiJQfLAzjzY0Fi0FCfKO0FElt71FAaXdFLgY3MoBjY+ZxkZ8lXyoLJ7H9RafRbVnOWVWiz6o5GRP8KrQTKgUFOdvvBsJtjqMShJo2UTbQAJEdggZgOrAlefkTnOBgNb2Rcei307uJju7uVwmT0jIVsfFm+NBetAoIh2gHlD+X/kqhx2PYo65X2BxnNfZvafhNvurexftasMC+fs3tmOe5Z9c7liRdBXQudc6CG9ovSD2v9i1RY57lHa6DAee07N7U8Kf+4fYPtNYYHz19m9ljvNR27md2kNiKD8ZvsWpGMRnRT1nB6M67TqhqOBZB3kmSB9H/NXmETEU1R1NvCKmf25iOncsuOZcfSHxFXGcOa0Z6HC7mXu39IfRPiPI15VMZSys6Z045PipnRl9NfZ+6uPs5/eo/tH5fQL/AD+1X2re0f6Fdk+ds6aIMpVhlWBUg+IIwRQeUr2G40LWcgZMEm+PJwJYGyBzx98pKnyOfKg9O8O67Be26XFu4aNx+UreKOPBh5fsoNnQfGYAZJwBzJPgKDzX2zcZjUbuO1tSZIIW2qVGe+mY7SUA+kB9FfPJIyCKC8Ozrhz5hp0Nscd4AXlI/wCq53MM+OOSg+SighnykP5Mg/ra/qZqDadgn8ix/wBLL+nQWJQeYuzX/iiP+nuv1U9B6doPP/ylP97tf6Fv1lBb/BEQbR7NT0ayhU+wwKDQeeOz7UP4K1xVuDsVHktpmPIAHKhufRQwVs+VB6nBoPtBBO2zTWn0afaMtEUmx6kb0z7lLH3UEM+TdrabLiyYgPvFwg+sCoSTHs2p8fVQXdQKD4DQfaD4DnpQfaCNdpGoxwaTePIQA0EkSg/fPIhRFx482+GaCo/k2WLG7uZ8egkIiz4bncMPzRmgkvyjdHMllBcqM/N5SrHySUAZP5SoPyqDb9hOuJPpKQ7sy2paN18QpZmiOPLBxn8E0Fi0FHfKT1dD81tAQXBadx9UEbI8+30/hQWB2Q6a0GjWqOMMyNKR6pXaRfzMtBMaBQVr2+azHDpTQEjvLl0VV5Z2o6yO2PIbQPawoIF2VcCNd2LTnkDMyrk4yoVOY9Wdw9xoPQ9AoIb2in0Yfa/2LVHjfuUdcugwH3q+zejOi6kIXLFS2cdDjpn99V+H32m7aWlGeayxG41XqKYpnLLPak6ccoBjuX/tCrLjuy1ZVXEVprxtcjx0n/Rf+0tOO7LVk4itNeNrQcT8Qi62YQoE3HmQc5x5eyq+/wB+pvMUxTGWS1w7D5uulnVnnlsc+EDmQ+wfpN+41MwSPf7N6Bj8ZRR1z+ISPjXRnuLZe75yRtuC9NwIwwz4HofdVjfrvNtZ5U88IWD32i620+k92qMs+jolWkljKDhopAR5xt+6uem7W0fLPc7GL1YTGcWlPfHiLpzn/lt71I/ZWM2Ntqz3STfLKPnjvh2Lpb/UrGbO21Ku6WE36x14Zmn2Tq4JHLpyyeZI9VZWNja+lo9ir3o+E9KJe71ZV2VURVGzoSTiMzBFCMVGMqS4RCwjnLBmYbN2RBtDdcnGBuI7BwyX6GWMIyWIy2wuCHKZ9Hdu5+zPPGM880Gl4/4Hg1SDZJ6EqZMUwGShPUEffKfEfZQURJw7ruizM8AlC9DLCO+icDoXXBx4/TUeOKDPXtz1VRtaO2JHIlopAfeBIB+agw73W9f1n7kqzNE33kUfcwn1O5wCPUzEUFndl/ZQlgwuborLdfeKOaQ58QT9J/X4eHnQWhQVf8oKxlm06FYY3kYXSkqiM5A7mUZIUHlzFBsuw+0ki0hElR43EspKupRub8uTDNBPqDzh2d6NcpxIkr28yx9/cne0TquDHNg7iMc8j40Ho+gor5Q2lXE11bGGGWUCFgSkbOAd/QlQcUFtcDxMumWSsCrLawKykEEERKCCDzBoIL2u9l5vibyzwLoDDxkhRMAMKQx5BwBjnyIxzGOYV3o3aFrGkqLaeImNPRWO4jcFQPBHyCV8uox05UGzm7XtYvB3VlbqrHlmKJ5nHszlR7xQXRwbZzLpsEV2CZu6xMHbvCWbO7ecncTnnzoKO417NL7Tbr51pwkeFW3xtFlpYT9VlHpMOZG7mMfS9Ydtj26ajEuyeGGR15FirRsT+EFOM+wCg+z8Y8Q6t9ytomijbkTDG0a4/Cnc+j7iM0F7cMWD29jbW74LwwRRMVORuSNVbBIGRkUGzoPOuq6trukXtwUST5s9xNKqvH30BV5WYEMv0Cc5IBU+YoO3/b5e7cfNrff0z90xn8Xdn89BrZNP13X5lMyOsIOQzIYbeMHqVB5yH2bjz8BQXzwVwrDp1ottF6R+lJIRgySEDcxHh0AA8AB160G01TT47iCSCZd0cqFGXpkEYOD4HyPhQec9U4Y1XQbs3FnveHwmVN6tHnOydB9H2n2g56BnP26ai6d3HbwCU8tyrIxz+Cm7r7c0HZwP2aXuoXfz7VQ6xFu8ZZciWcjGF29UTljw5ABRjmA9BqABgcgPCg84z8a65pVxKjq5gEr7EuImdNpckbJBg4x0w2PVQZMvbxfuNsVtAHPIHEj/AAXcP20GDpHAurazdC4vjJHGcbppV2HYPvYYsDzOMAL1PXqHojR9LitoI7eBdsUShVHq8ST4knJJ8STQZlAoNBxZozXCptYLsLHmCc5x5eyoF/uc3mKYicsllh1+pus1TVGeeSKHhaX6w+Bqs4kr14WnHtnqTsBwxL5j4GnEdevHc849s9Sdj4eGJfMfE/upxHXrx3eZx7Z6k7PFx/ipL5j4k/sH21lGC1a8d3my4/o+FE7PNI+H9D7r2nqensAHgB5ftJq4u12ou9GjSo75e67zXpVdkf5t8MkoC8sVIRGPLYqfCg6/4NTyoH8Gp5UAaanlQZUUQUYFB2UCgUHAxqeZA+FBzoFAoFAoFAoFAoFAoPjKD1GaAqgdBig+0Cg4tGDzIB91ByoFAoFBw7peuBn2Cg50CgUCg4iMA5AGfZQcqBQCKDisajoAPdQcqBQKBQfCKD53Y8qD53Y8qB3Y8qB3Y8qDkFoPtAoFAoFAoFAoFAoFAoFAoFAoFAoFAoFAoFAoFAoFAoFAoFAoFAoFAoFAoFAoFAoFAoFAoFAoFAoFAoFAoFAoFAoFAoFAoFAoFAoFAoFAoFAoFAoFAoFAoFAoFAoFAoFAoFAoFAoFAoP/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 name="Subtitle 2"/>
          <p:cNvSpPr txBox="1">
            <a:spLocks/>
          </p:cNvSpPr>
          <p:nvPr/>
        </p:nvSpPr>
        <p:spPr>
          <a:xfrm>
            <a:off x="653816" y="1335737"/>
            <a:ext cx="7681300" cy="1000132"/>
          </a:xfrm>
          <a:prstGeom prst="rect">
            <a:avLst/>
          </a:prstGeom>
        </p:spPr>
        <p:txBody>
          <a:bodyPr>
            <a:noAutofit/>
          </a:bodyPr>
          <a:lstStyle/>
          <a:p>
            <a:pPr marL="571500" marR="0" lvl="0" indent="-571500"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pt-BR" sz="3600" b="1" u="none" strike="noStrike" kern="1200" cap="none" spc="0" normalizeH="0" baseline="0" noProof="0" dirty="0">
                <a:ln>
                  <a:noFill/>
                </a:ln>
                <a:solidFill>
                  <a:schemeClr val="tx2"/>
                </a:solidFill>
                <a:effectLst/>
                <a:uLnTx/>
                <a:uFillTx/>
                <a:latin typeface="Tahoma" panose="020B0604030504040204" pitchFamily="34" charset="0"/>
                <a:ea typeface="Tahoma" panose="020B0604030504040204" pitchFamily="34" charset="0"/>
                <a:cs typeface="Tahoma" panose="020B0604030504040204" pitchFamily="34" charset="0"/>
              </a:rPr>
              <a:t>Protocolos TCP e UDP</a:t>
            </a:r>
          </a:p>
          <a:p>
            <a:pPr marL="571500" marR="0" lvl="0" indent="-571500"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pt-BR" sz="3600" b="1" u="none" strike="noStrike" kern="1200" cap="none" spc="0" normalizeH="0" baseline="0" noProof="0" dirty="0">
                <a:ln>
                  <a:noFill/>
                </a:ln>
                <a:solidFill>
                  <a:schemeClr val="tx2"/>
                </a:solidFill>
                <a:effectLst/>
                <a:uLnTx/>
                <a:uFillTx/>
                <a:latin typeface="Tahoma" panose="020B0604030504040204" pitchFamily="34" charset="0"/>
                <a:ea typeface="Tahoma" panose="020B0604030504040204" pitchFamily="34" charset="0"/>
                <a:cs typeface="Tahoma" panose="020B0604030504040204" pitchFamily="34" charset="0"/>
              </a:rPr>
              <a:t>Portas de comunicação</a:t>
            </a:r>
          </a:p>
          <a:p>
            <a:pPr marL="571500" marR="0" lvl="0" indent="-571500"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lang="pt-BR" sz="3600" b="1" dirty="0">
                <a:solidFill>
                  <a:schemeClr val="tx2"/>
                </a:solidFill>
                <a:latin typeface="Tahoma" panose="020B0604030504040204" pitchFamily="34" charset="0"/>
                <a:ea typeface="Tahoma" panose="020B0604030504040204" pitchFamily="34" charset="0"/>
                <a:cs typeface="Tahoma" panose="020B0604030504040204" pitchFamily="34" charset="0"/>
              </a:rPr>
              <a:t>Aplicações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3"/>
          <p:cNvSpPr>
            <a:spLocks noChangeAspect="1" noChangeArrowheads="1" noTextEdit="1"/>
          </p:cNvSpPr>
          <p:nvPr/>
        </p:nvSpPr>
        <p:spPr bwMode="auto">
          <a:xfrm rot="1618760">
            <a:off x="1287463" y="1344867"/>
            <a:ext cx="6569075" cy="3856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914363" rtl="0"/>
            <a:endParaRPr lang="pt-BR" kern="1200" dirty="0">
              <a:solidFill>
                <a:prstClr val="white"/>
              </a:solidFill>
              <a:latin typeface="Segoe Semibold"/>
              <a:ea typeface="+mn-ea"/>
              <a:cs typeface="+mn-cs"/>
            </a:endParaRPr>
          </a:p>
        </p:txBody>
      </p:sp>
      <p:sp>
        <p:nvSpPr>
          <p:cNvPr id="7" name="Rectangle 6"/>
          <p:cNvSpPr/>
          <p:nvPr/>
        </p:nvSpPr>
        <p:spPr>
          <a:xfrm>
            <a:off x="4426915" y="1574677"/>
            <a:ext cx="4372820" cy="258381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 name="AutoShape 2" descr="data:image/jpeg;base64,/9j/4AAQSkZJRgABAQAAAQABAAD/2wCEAAkGBxITEBUSEhQWFRMUFRgUFxQYExgUGBcVGBQXFhQYFxcYHSggGR0lJxYYITEhJykrLy4vHSAzODMsNygtLisBCgoKDg0OGxAQGi8kICQxNCw3MTQ3LS8uNzcsMDIsLDIsMi8vLCw3NC8sLDUsLDY0NC8sLDAtLCw0LCwtLywtLP/AABEIAH8BjAMBEQACEQEDEQH/xAAcAAEAAgIDAQAAAAAAAAAAAAAABgcEBQIDCAH/xABOEAACAQMCAwQFBQoLBwUBAAABAgMABBEFEgYhMQcTQVEiYXGBkQgUMlKxI0JicoKhsrPB0RUWNVRzdJKTosLSFzQ2Q1NjoxgzlOHiJP/EABsBAQACAwEBAAAAAAAAAAAAAAAEBQIDBgEH/8QAPBEBAAEBBAQKCQQBBQEAAAAAAAECAwQFERJSocEGFSExUXGBkdHhExQiMkFCU2GxFiMzcvA0Q2Jj8ST/2gAMAwEAAhEDEQA/ALxoFAoFAoFAoFAoFAoFAoFAoFAoFAoFAoFAoFAoFAoFAoFAoFAoFAoFAoFAoFAoFAoFAoFAoFAoFAoOMjhRknAHjWNddNFOlVOUQ9ppmqcodPzyP6w+NR/Xbt9Snvhn6G06H355H9YfGnr12+pT3wehr6Hz57H9cfGvOMLrH+7T3w99Daasvnz6P66/GvOMbp9Wnvg9Baasnz+L66/2hXsYhdZ5rWnvg9Ba6sshWB6VLan2gUCgUCgUCgUCgUCgUCgUCgUCgUCgUCgUCgUCgUCgUCgUCgUCgUCgUCgUCgUCgUCgx7/6H5SfprUS/fwT2fmG2x9/v/Etc9wRkljjNcJVe7zVaTTTVPPzJcURPwcfnf4R+BrKfXp54r7qvA0I+2xxM48z8DWqqxvU89FfdPg9iI+2x1NIPX8DWPqtv9OrunwZxl0xsdDmo1rZ10TlXEx18jdS79GuCGKeHIgeWc5+z7a6/g1eK67KqzqnOKcsu3/xFv1EezV8ZSEGulV77QKBQKBQKBQKBQKBQKBQKBQKBQKBQKBQKBQKBQKBQKBQKBQKBQKBQKBQKBQKBQKDG1D/ANs+1f01qFiE5Xeqer8w22Hv9/4aic8vyh+kK4i4f62z/tvTZ92eqfw2ltbgrX0RWu35qvlQfPmq0Gq1mMKy48j9orj+FHv2fVO5YXLmlg6Wfup9g+01s4L81p2b2d/j2Ke3ckc9ysabm9gA6k+qukvN5s7vRp1oFnZ1Wk5Q17a+n1T8RVPPCK76s7EuLhX0us8Rp9RviK8/UdhqVbPFlGG160OB4nT6jfEV7+orDUq2eLKMLtNaGVputpMSACuMdcc858vZVjccQoveloxMZZc/3RrzdKrDLSnPNtAanor7QRXhvjq3u766skV0ltWdTuxhxHIY3ZMHoDjr9YUEluZ1jRpHIVEUuzHoFUZYn1ACgjXCXGqajZzXVtBJmJnRYnKq0jrGrqAckDduAyaDe6LdSy28ck0JgldctCWDlD5bh1oM2gUCgUCgUCgiXDPEl1eztJHDEtgsskIlaRu+cx5G9UA2hSwxgnPjQSHS9UhuEZ4HDqrtGSAQN6HDDmOeD40HZFfxM2xZEL8/RDAn0eTcvV4+VBkUCgUCgUCgUCgUCgUCgUCgUCgUCgUCgUCgxNUP3Jvav6QqvxWcrnaT9m+7/wAkdv4aZ26fjL+kK4nDZzvdn/aE2uPZnqn8N9afRr6Mq3dQKDRcRtgr7D9orkOE8Z12fVO5ZXCM4lrNFbMrexftNbuDMZRadm9sxKMqKOudzZ8RNhU/K/y1u4Rz+1T1+DVh8ZzPZvaGCFpGIUgYA6gnrn91U2GYV65TVVpZZfbNPvF4psIjOM89zJOiy/WH9k/vq0/Tf/Zs80fjOjUnv8mv1SyeEAsQdxI6Y6VBv+FeqUxVpZ5/bJOud6i8TMRTlk7OG5Puh937as+D8ZRadm9ExmMtDt3J5H0ro1I5UFF2kJge91WMEvY63dd6B1e0lKJMuPHGQwz0wTQTztCvPnK2unQNk6g4Lsp+jZph53BHTcMKM9ckUGq4BburPWjF6HdX97sx97sjXZj2YHwoO5+KbtdH0/umD31/3UKSOAQrOMySso5HaAeXmRyPQhINH4ZuYZklfUbmfGe8jkEfdyZUj0VVQY8EhuRPTHjQRrhX+EL6e9L3skUFtqE8Uaoqbn2OMI7FeUajAAHMlmyeQoMjR/nmqvPP88mtLRJnggjt9iu4jba0skjKSdx+96DHvIdmk63fW76hYyt86uLW3+c2sm0K8yMrbUdV6sGAXI65oOns3la7WG7/AIVlnm27rm1PdBFZlIKd0FDR7W6N47fXQdmmtd6rPdSC7ltLSCd7aJIAiySNHgPK8jK3Ik8gP2ZIctHuLz53c6PcXTlxClzb3iogm7nvArq4KlCwPo5xzBJ9ga3sn0SZ9OLC9nQM9wgRRFtRhOfui5Qncdp65HpHlQc+ybRpjbySfPJ9oubpDFiPYW3MveHC7t2Tu5EDIoN5pnD0y3BcoEBKE47sLGImj5RlRukDhSvp/RUnGNzKQmdAoFAoFAoFAoFAoFAoFAoFAoFAoFAoFAoMLWD9xb8n9IVXYv8A6K06ki6/yx/nwaFXyR+MPtFcNhk//ZZf2hY2lOVFXVP4SW0+jX0pTO6gUEd4sUgI2PRGQT5E4xXL8I7GurQriOSM471rhkxMzT8Wr4db7o3sX7WrLg7GXpOze24tGVNHbubPilsLH+V/lrLhH/HR1y04ZGc1dm9g8Oc5GPh6I/S/fXvByMrKvrj8MsUy9iOvcl6rXRqlFePziOL8Y/o1R45GdnT1rzBIztK+ppuE2y5932tWGBRlFfZvZ47GWh27lhx9Kv1A5UEL4J4fkRdTjuosR3V/cyKpKsJIJcAHkTgEZ5HnQYfZtwjcWs00t2d7RKLK1YkE/M42Lq3I8txYDBwRsoOzhnQbmK11dJIyrXN3eSwjcp3pKgEZGDyz68UGJLwpdnSNOEQVL7TzFMsbsNrMgxJEzDIGQeufDqM5ASHRuIbyaWOOTTpoF597JJLEVTCkgJtJMmTgdByOfVQdHZ7pM1v8/wC+Qp32o3E8fNTuicrsb0ScZweR50Go0eO+0qSeBbR7u0kmeeCSF4w8feHcYpEdh0P32fH14AZmg6deiW81SeBRcyxCO3sxKpKxxAlUeX6IZ29w/MA1aabPdapa3cenvYtCztczu0amVSu3utsZPe5+segFBladDe6XPcpHaPd2dxO9zG0ToJInkwXjZHIyuRyIP28g2HCmk3Ml9Pqd5GIJJIltoYN4do4FbeTIy+iWZsHA6dKDv7M9KmttPWKdCkglmbaSp9FpmZTlSRzBFBr+AYbu0klspbV+7NzPMt0HQxGNyXTIzu3E8sY8aCd0CgUCgUCgUCgUCgUCgUCgUCgUCgUCgUCgUGv184t3PkAf8QqBikZ3S0j7JVy5ben/AD4IlHdcwfIg/A1wN3rmwtabWIzynNeWljpUzHS3EXEWBjYP7f8A+a6T9Sz9Lb5K7iz/AJbPNyPE/wD2/wDH/wDVP1JP0tvk94r/AOWzzcRxWM84+Xjhs/mxWdHCLOY0rPk6/J7xTOXJVsbpZUmTlhlYfEV0NNVnb2ecctMqyYrsq8p5JhqLTRzFKxHNCBjzHM5B+NQrjcPVbSvRn2asstvIk3m9+ns6c+eM9zJ1rTmm7sDkq7ix8fDAFMRuM3uaKc8oic58i6XmLCKp+M5ZOdnaLEpZsKqjJJ5AAedTaKLOws9GnkphGma7avpmWtk43twcBJT69q8/Xzaq3jmwz5p2eK1pwO8THPTt8Ec4t4kjuVRUV12sSS2B1GBjBNQMQvtneaYpoieTpW2GYbaXaqqquYnPoz8IOCmyze77WqVgsZafZvQ+EEZTR27lkx9KvHOOVAoMHVdYt7Zd9xNHCvgZHVM+zJ5+6gi03a1oynBuwSPqwzMPiEwaDbaLxvp10QsF3E7Hohbu3PsRwGPwoJDQKDhPMqKzuQqqCzMTgBQMkknoBQUxxJ29IkhSytxKg5d9KxUN61jAzj1kg+oUEp7J+0CXVRcCWFIzB3fNGJDd53ng3TGzz8aDM7Qu0e20sBGBmuHG5YVIXC+DO3PaOXkSfLxoK80zt2uZLiOM2sISSRU5O+4BmAznoevlQWHxz2l2mmSpDKskkrrvKxhfRQkgFixAycHAHlzxyyEn0TVorq3juYG3RSruU4wfIgjwIIIPrFBnUCgUCgUCgUCgUGJqWpwW6d5PLHEn1pHCDPlknmfVQRSftZ0ZG2m7BI+rDM4/tKhBoN7oPFVlef7rcRykDJUNhwPMo2GA91BuaBQfGYAZPIDmT5CgiWp9pmkQNtkvIyw5fcw82PaY1YUHZpHaNpVy4SK7j3sQqq4aIlicADvFXJPkKCVUGm1DiywgkaKa7gjkXG5HlVWGQGGQTkciD76DG/j1pf8APrb+/T99A/j1pf8APrb+/T99Bu7K7jljWWJ1eNxlXUhlYeYI60HfQcJYwylSMgggjzB6ivKqYqiYnml7TVNMxMc8Ind8MsGPdv6PgGHMe8da5214P0zVnZ15R0TC5oxaMvbp5fsx/wCAJfrL8DWr9Oz9TYy41s9Sdj5/F+X6y/A0/TtX1Nj3jaz1Z2H8X5PNfz17+nqvqbPM42o1Z2NhpFlNE3UbT1HP4j11YXDDra6VclpE0zzxltjl50O93uyt492YnpSVOYq3Vzligj3E+mTT+iJAsY57MHLHzY/squvt0tbz7MV5U9His7jfLG7e1NEzV0+CLtwrJ9Yfn/dVfxJVrx3eayjHqNSXU3CEh8ft/dWUYNXHzx3ebOOENMfJKRcOaF3PrJ6nGOnQAeXX4mra63Wm70aMcszzypL9fqr3XpTGURzQlijlUlCfaCtu1vtJ/g5Rb2+1ruRd2TzWFOgZh4sfBenieWAwVNwrwHqOtObqWUrExINzMWctgnIiX74A8uoUcxnligsWHsCsQvp3NwW817tR8Ch+2gjvFHYRNGhksZu+xz7mQBHI/Bceix9RC+2gx+zDtRntJhZaizNBu7vfJnvLd84w5bnsB5EHmvsGKD0MDQVt2/6m0OkbEJHfzJExHL0MNIR7+7A9hNBq/k98OQiya9ZFaaSRkVyMlI0wMLnoSdxJHXl5UFtJAgYsFUMwALAAEgZwCfHGT8aDy/YW41PiYpcZZJbqQsOmY4g5VOXhtjC+yg9NpYQiMRiNBGAAECKFAHQBcYFBCe0Lsug1OZJzM0MqqI2IUOGQEkciRgjJ5591BLeHNFis7WK1hz3cS7QT1JJLMxx4kkk+2g2VAoFAoFAoFAoFBVfHnZlNqmqCZ5RFapCiZ+m7MCxYIvRRzGSfgaDmnYVpmzaXuS31+9TPuHd4/NQVh2icBT6NNFcW8zNCz4jlHoSRyAZCtjxIBII64PIeIXn2X8UnUdOSd8d8pMUuOhkXHpY8NwKtj1mgljsACSQABkk8gAOpJoPOPHPGN3rV6LCw3fNy21VB299jrJKfBBjIB5Aczz6BL9C7BrVUBu55ZJMcxERHGD5DKlm9vL2UGUew+1jnintp5UaKWOTZJtkUhHDFQVClc4686C1qDy92qWffcSzQk7RLLbR7sZxvhhXOPHrQTf8A9P0X8+f+4H+ugf8Ap+i/nz/3A/10FrcL6OLOzhtQ+8Qps3ldu7mTnGTjrQbSgUHRd3CRqWc4A95J8AB4mtdra0WVM11zlENlnZVWlWjS0jcTx/UPxH7MiqicdsOidiwjCrTpcDxXH9Q/EV5x9Yas7PFlGEWmtDrbi+L/AKbfFace2OrOzxZxg1prRtZula4s5O2NlUffEjGfIY6mp10v0XnOaaZiI+Mol7uXq2WlVEzPwbtanIL7QarXNXFuAzRsyHluHQHyPlUS9Xr1eNKaZmOmEy6XObzM001RE9DSNxvD/wBJ/wA1QeOrLVnYsYwG21odTcewj/kyfFf31lGMWU/LLOOD1rPzxtbHQ+Lre4fYAyP4K4HpAddpBwfZ1qXd79ZW06Mckod9wm3utOnOU09MfDrSNTmpirdN/drDFJK5wkaNIx8lVSzfmFB5Y4ZsJNb1rM2cTSNNMQfoxLz2g+AxtjHlkUHqm1tkjRY41CIihVVRgKoGAAPACg7aBQUR8onhdEMWoRrgyN3M2B1baTG59eFZSfUtBLOyni/doLzTZdrBJFfGNzJFH3iYz47cLz+rQVz2q9plvqdpHBDFLGyTCUl9mCBG64G0nn6YoMzs37V7bTrBbWWGZ3V3bcmzbhmyOrA0Eo/2+2X82uP/AB/6qCouE+Jo7XWFv3R2jWSZ9i43YkSRQOZxy3jxoLz4V7YLW+vIrSOCZHlLAM2zaNqM5zhifvaDZcedo8GlyxxzRSyGVC4KbcABsYO4iglOjaitxbQ3Cgqs0SSgHGQHUMAcePOg56jfxQRNNM6xxoMs7EKB7z8MeNBVOt9vVrGxW1t5J8HG9mEKn1qMM2PaBQa+z+UCu7EtiQviUn3EfksgB+IoLf0DV47u2iuYgwSZQ6hgAwHkQCRnl50Gq4y44s9NQG4cmRhlIUAaRh54zgD1kgUFZz/KC9L0LHKeBa4wxHsEZA/PQSzgztfsr6RYZA1tO2AquwZHY9FSQY5+ogZ5YyeVBYtAoFAoKu+UPcoulIjEb5LhNg8fRVyx9gHL3ig5fJ5sWj0lnYYE1w7p61CpHn4o3woMzt01022kuiHD3TCDl4IQWl9xClfyqDR/J34cWO0kvmA7ydjGh8okOGx5bmBz+ItBb9AoFB5o7Qf+LD/WbP8AVwUHpegUCgUCgjfGbkLGPD0j7/QH2MR76ocemfRUx91vhNMTVV2b/BFbW3aViq45DJJz4nA6D1GqS4YfVe88pyyW15vNF3piqqJnPoZh4em80/xfuqz4gr14ROOLHVnZ4vicNy5G4jHjjOfdkVnRgM6UaVfI8rxqz0Z0KZz++WST2NosSbmIVEGSTyAFX9NNFjRlHJTCjmbS2tOmqXRovEXfyygDEabQmepyWyx8ug5VEul89YtK9HmjLLam324eq2dGlPtTnns5GRxBrRtu7fGUYkMPHHLmPWK9vt7m7zTVlnE87G43P1rSpzymOZlxTxXEXLDo49xHkRUqmqi2ozjliUSqm0sLTKeSqENvuCWDHZJhc8gU3EDyzu51U14NTNUzTVlHV5r6z4QTFMRXZ5z055bMpYE/BsoUnvByBOO7x0HnurGcHiImYr2ebdZ8IaZqiJstvkjunuRLEw5ESIf8Qqtu0zTbU5dML6+UxNhaUzqz+FzaZJlK6584R/tXuDHot4w8Ytnud1Q/pUFX/JqtlNxeSY9JYo0B9Tuxb9WtBftAoFBBO26ANodznqpiYe0TIPsJoIJ8nFBJHqMEgDROsIZDzBDiZXBHrHI0Hf278L2VrYQyW1vFE7XKqWRApK91KcezIHwoNh2M8JWFzpKS3FrFLIZJAXZASQGwBmgnP+z7Sv5jb/3YoPPnAOlwy8Qpbyxq8JmuFMZGVwscxUY9WB8KD0Zp3BunwSrNDaQxyJna6oAwyCpwfYSKCnPlKf73a/0LfrKC4uAf5Ksf6pB+pSgojtV4in1TVBYW+Wiil7iJAeTzZ2vI3sOQD0Cgnlk0FtcG9llhZRL3kSXE+BvllQON3/bRshQPPGfM0G+1Xg3T7hSs1pAwIxkRqjAfguuGX3Gg6bmSDSNLYjJhtYzsDHmcse7TPmSwXNBQ3APDkuvalLcXjsY1IkmYcixY4jiT6owD06KvsoPQdnwnYRR92lpbhMYI7lDn8YkEsfWc0FL9uPAEFoqX1ogjjZxHLEvJVYglHQfeg4IIHLpjxoLP7JeJGvtLikkO6aMmCRvEsmMMfWVZSfWTQTKgjvH3Ex06xe7Efe7GRdm/ZncwX6WD5+VBUt38oCcqe6so1bwLzNIAfWoVc/Gg1OhWx168SXUtQhTntW2U7JMZ+hGrAKufMFmPjQei7GzjhiSKJQkcahFUdAoGAKCkPlL3J32UfgFmfHrJjA+w/Ggx7Tje5jsbLStHj33PzdXlkVA+xpB3jBQfRB9PLMeQzjrnAYd3wvxWB3xluS3Uql8Mj8hZMH2Ln2UGTwN2w3UFwLbVMvHu2NIy7JYWzj0wANwB6gjcOfM4xQegFYEZHMHmD5ig839qGg6g+vTz2ttcPhoXjkSB3XckEWCG2lTgj81BzuOJuK4hvdbkKOZJsoyPfiLlQbXhLt2kDrHqEatGSB30QKsvrZMkMPxcH1HpQXpa3CSIskbB0dQyspyGUjIIPiDQdtAoIrx02BF+X9qVQY9/HR1yusGjOa+ze0/C5zK/4q/a1YYB8/Zvbsaj2KOudyexIMV0Tn3PuxQRDtFchIlBIVmYkeBwFxn2ZNUuNVTFFMRPJK/wGmNOurLliIabhDlI3r2/trVgfPX2b2zHp5LPt3Nt2gt9yh/Gb7FrbjXuU9bXgMfuV9UNZwHcEPIuTj0Tjwz6WfsHwr3Bs/R1R92zhBTETZz8eXcsVRkVcucdV2g7t/xW+w1jVzSzs/fjrUnpa5dPap/OK5Gyn96n+0fl9Dvs5WVfVP4XFo/0K7B85aftRtTLo96o6iEv/dkSH9GgqX5N1+FvLmA9ZYVcevu3wR/5M+6g9B0CgUFfdu16I9FlUnBmkijX1nvBIR8I2oIx8mmyIgvJ/B5I4h7Y1Zj+tFBsPlIfyZB/W1/UzUG07BP5Fj/pZf06CxKDzF2a/wDFEf8AT3X6qeg9O0Hn/wCUp/vdr/Qt+soLa4Rm2aJav9Swib4W6n9lBRnYFbCTWQ782jhlkBPP0jtQn24kNB6ZoFBWvygZyujlR0kniQ+wbn+1BQVBwDxdqdlA6WNuJY3k3M/zeSX0tqjbuQ45DBx6/XQSf/ahxD/Mx/8ADm/1UGp4p4v1u/tmtp7M92xUkpaSq2VYMMEk+VBYPyebSaKzuUmjeP7uGAdGQnMagkBh+DQWvQdc8COu11Vl8mUMPVyNBr7nhyykGJLW3ceTQRn7RQVR2sdlNslrJe2K900Q3yQgkoyD6bKD9Egc8DlgHlmg2fYLxlLdQyWlwxeS3CtG5OWaInGGPiVOOfkw8qCM/KVj/wD6bRvAxSD4OD/moJz2GcPR2+lxz7R311mR28dgYiJQfLAzjzY0Fi0FCfKO0FElt71FAaXdFLgY3MoBjY+ZxkZ8lXyoLJ7H9RafRbVnOWVWiz6o5GRP8KrQTKgUFOdvvBsJtjqMShJo2UTbQAJEdggZgOrAlefkTnOBgNb2Rcei307uJju7uVwmT0jIVsfFm+NBetAoIh2gHlD+X/kqhx2PYo65X2BxnNfZvafhNvurexftasMC+fs3tmOe5Z9c7liRdBXQudc6CG9ovSD2v9i1RY57lHa6DAee07N7U8Kf+4fYPtNYYHz19m9ljvNR27md2kNiKD8ZvsWpGMRnRT1nB6M67TqhqOBZB3kmSB9H/NXmETEU1R1NvCKmf25iOncsuOZcfSHxFXGcOa0Z6HC7mXu39IfRPiPI15VMZSys6Z045PipnRl9NfZ+6uPs5/eo/tH5fQL/AD+1X2re0f6Fdk+ds6aIMpVhlWBUg+IIwRQeUr2G40LWcgZMEm+PJwJYGyBzx98pKnyOfKg9O8O67Be26XFu4aNx+UreKOPBh5fsoNnQfGYAZJwBzJPgKDzX2zcZjUbuO1tSZIIW2qVGe+mY7SUA+kB9FfPJIyCKC8Ozrhz5hp0Nscd4AXlI/wCq53MM+OOSg+SighnykP5Mg/ra/qZqDadgn8ix/wBLL+nQWJQeYuzX/iiP+nuv1U9B6doPP/ylP97tf6Fv1lBb/BEQbR7NT0ayhU+wwKDQeeOz7UP4K1xVuDsVHktpmPIAHKhufRQwVs+VB6nBoPtBBO2zTWn0afaMtEUmx6kb0z7lLH3UEM+TdrabLiyYgPvFwg+sCoSTHs2p8fVQXdQKD4DQfaD4DnpQfaCNdpGoxwaTePIQA0EkSg/fPIhRFx482+GaCo/k2WLG7uZ8egkIiz4bncMPzRmgkvyjdHMllBcqM/N5SrHySUAZP5SoPyqDb9hOuJPpKQ7sy2paN18QpZmiOPLBxn8E0Fi0FHfKT1dD81tAQXBadx9UEbI8+30/hQWB2Q6a0GjWqOMMyNKR6pXaRfzMtBMaBQVr2+azHDpTQEjvLl0VV5Z2o6yO2PIbQPawoIF2VcCNd2LTnkDMyrk4yoVOY9Wdw9xoPQ9AoIb2in0Yfa/2LVHjfuUdcugwH3q+zejOi6kIXLFS2cdDjpn99V+H32m7aWlGeayxG41XqKYpnLLPak6ccoBjuX/tCrLjuy1ZVXEVprxtcjx0n/Rf+0tOO7LVk4itNeNrQcT8Qi62YQoE3HmQc5x5eyq+/wB+pvMUxTGWS1w7D5uulnVnnlsc+EDmQ+wfpN+41MwSPf7N6Bj8ZRR1z+ISPjXRnuLZe75yRtuC9NwIwwz4HofdVjfrvNtZ5U88IWD32i620+k92qMs+jolWkljKDhopAR5xt+6uem7W0fLPc7GL1YTGcWlPfHiLpzn/lt71I/ZWM2Ntqz3STfLKPnjvh2Lpb/UrGbO21Ku6WE36x14Zmn2Tq4JHLpyyeZI9VZWNja+lo9ir3o+E9KJe71ZV2VURVGzoSTiMzBFCMVGMqS4RCwjnLBmYbN2RBtDdcnGBuI7BwyX6GWMIyWIy2wuCHKZ9Hdu5+zPPGM880Gl4/4Hg1SDZJ6EqZMUwGShPUEffKfEfZQURJw7ruizM8AlC9DLCO+icDoXXBx4/TUeOKDPXtz1VRtaO2JHIlopAfeBIB+agw73W9f1n7kqzNE33kUfcwn1O5wCPUzEUFndl/ZQlgwuborLdfeKOaQ58QT9J/X4eHnQWhQVf8oKxlm06FYY3kYXSkqiM5A7mUZIUHlzFBsuw+0ki0hElR43EspKupRub8uTDNBPqDzh2d6NcpxIkr28yx9/cne0TquDHNg7iMc8j40Ho+gor5Q2lXE11bGGGWUCFgSkbOAd/QlQcUFtcDxMumWSsCrLawKykEEERKCCDzBoIL2u9l5vibyzwLoDDxkhRMAMKQx5BwBjnyIxzGOYV3o3aFrGkqLaeImNPRWO4jcFQPBHyCV8uox05UGzm7XtYvB3VlbqrHlmKJ5nHszlR7xQXRwbZzLpsEV2CZu6xMHbvCWbO7ecncTnnzoKO417NL7Tbr51pwkeFW3xtFlpYT9VlHpMOZG7mMfS9Ydtj26ajEuyeGGR15FirRsT+EFOM+wCg+z8Y8Q6t9ytomijbkTDG0a4/Cnc+j7iM0F7cMWD29jbW74LwwRRMVORuSNVbBIGRkUGzoPOuq6trukXtwUST5s9xNKqvH30BV5WYEMv0Cc5IBU+YoO3/b5e7cfNrff0z90xn8Xdn89BrZNP13X5lMyOsIOQzIYbeMHqVB5yH2bjz8BQXzwVwrDp1ottF6R+lJIRgySEDcxHh0AA8AB160G01TT47iCSCZd0cqFGXpkEYOD4HyPhQec9U4Y1XQbs3FnveHwmVN6tHnOydB9H2n2g56BnP26ai6d3HbwCU8tyrIxz+Cm7r7c0HZwP2aXuoXfz7VQ6xFu8ZZciWcjGF29UTljw5ABRjmA9BqABgcgPCg84z8a65pVxKjq5gEr7EuImdNpckbJBg4x0w2PVQZMvbxfuNsVtAHPIHEj/AAXcP20GDpHAurazdC4vjJHGcbppV2HYPvYYsDzOMAL1PXqHojR9LitoI7eBdsUShVHq8ST4knJJ8STQZlAoNBxZozXCptYLsLHmCc5x5eyoF/uc3mKYicsllh1+pus1TVGeeSKHhaX6w+Bqs4kr14WnHtnqTsBwxL5j4GnEdevHc849s9Sdj4eGJfMfE/upxHXrx3eZx7Z6k7PFx/ipL5j4k/sH21lGC1a8d3my4/o+FE7PNI+H9D7r2nqensAHgB5ftJq4u12ou9GjSo75e67zXpVdkf5t8MkoC8sVIRGPLYqfCg6/4NTyoH8Gp5UAaanlQZUUQUYFB2UCgUHAxqeZA+FBzoFAoFAoFAoFAoFAoPjKD1GaAqgdBig+0Cg4tGDzIB91ByoFAoFBw7peuBn2Cg50CgUCg4iMA5AGfZQcqBQCKDisajoAPdQcqBQKBQfCKD53Y8qD53Y8qB3Y8qB3Y8qDkFoPtAoFAoFAoFAoFAoFAoFAoFAoFAoFAoFAoFAoFAoFAoFAoFAoFAoFAoFAoFAoFAoFAoFAoFAoFAoFAoFAoFAoFAoFAoFAoFAoFAoFAoFAoFAoFAoFAoFAoFAoFAoFAoFAoFAoFAoFAoP/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graphicFrame>
        <p:nvGraphicFramePr>
          <p:cNvPr id="4" name="Tabela 3">
            <a:extLst>
              <a:ext uri="{FF2B5EF4-FFF2-40B4-BE49-F238E27FC236}">
                <a16:creationId xmlns:a16="http://schemas.microsoft.com/office/drawing/2014/main" id="{32004F46-C3DE-443E-A36F-99B73DD6A918}"/>
              </a:ext>
            </a:extLst>
          </p:cNvPr>
          <p:cNvGraphicFramePr>
            <a:graphicFrameLocks noGrp="1"/>
          </p:cNvGraphicFramePr>
          <p:nvPr>
            <p:extLst>
              <p:ext uri="{D42A27DB-BD31-4B8C-83A1-F6EECF244321}">
                <p14:modId xmlns:p14="http://schemas.microsoft.com/office/powerpoint/2010/main" val="1380280721"/>
              </p:ext>
            </p:extLst>
          </p:nvPr>
        </p:nvGraphicFramePr>
        <p:xfrm>
          <a:off x="2058253" y="1063490"/>
          <a:ext cx="6588224" cy="5445660"/>
        </p:xfrm>
        <a:graphic>
          <a:graphicData uri="http://schemas.openxmlformats.org/drawingml/2006/table">
            <a:tbl>
              <a:tblPr firstRow="1" firstCol="1" bandRow="1">
                <a:tableStyleId>{5C22544A-7EE6-4342-B048-85BDC9FD1C3A}</a:tableStyleId>
              </a:tblPr>
              <a:tblGrid>
                <a:gridCol w="1040857">
                  <a:extLst>
                    <a:ext uri="{9D8B030D-6E8A-4147-A177-3AD203B41FA5}">
                      <a16:colId xmlns:a16="http://schemas.microsoft.com/office/drawing/2014/main" val="3868218235"/>
                    </a:ext>
                  </a:extLst>
                </a:gridCol>
                <a:gridCol w="4481222">
                  <a:extLst>
                    <a:ext uri="{9D8B030D-6E8A-4147-A177-3AD203B41FA5}">
                      <a16:colId xmlns:a16="http://schemas.microsoft.com/office/drawing/2014/main" val="3286687772"/>
                    </a:ext>
                  </a:extLst>
                </a:gridCol>
                <a:gridCol w="1066145">
                  <a:extLst>
                    <a:ext uri="{9D8B030D-6E8A-4147-A177-3AD203B41FA5}">
                      <a16:colId xmlns:a16="http://schemas.microsoft.com/office/drawing/2014/main" val="400473340"/>
                    </a:ext>
                  </a:extLst>
                </a:gridCol>
              </a:tblGrid>
              <a:tr h="495060">
                <a:tc>
                  <a:txBody>
                    <a:bodyPr/>
                    <a:lstStyle/>
                    <a:p>
                      <a:pPr>
                        <a:lnSpc>
                          <a:spcPct val="107000"/>
                        </a:lnSpc>
                        <a:spcAft>
                          <a:spcPts val="800"/>
                        </a:spcAft>
                      </a:pPr>
                      <a:r>
                        <a:rPr lang="pt-BR" sz="1200">
                          <a:effectLst/>
                        </a:rPr>
                        <a:t>Porta</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800"/>
                        </a:spcAft>
                      </a:pPr>
                      <a:r>
                        <a:rPr lang="pt-BR" sz="1200" dirty="0">
                          <a:effectLst/>
                        </a:rPr>
                        <a:t>Descrição</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800"/>
                        </a:spcAft>
                      </a:pPr>
                      <a:r>
                        <a:rPr lang="pt-BR" sz="1200">
                          <a:effectLst/>
                        </a:rPr>
                        <a:t>Status</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3282062026"/>
                  </a:ext>
                </a:extLst>
              </a:tr>
              <a:tr h="495060">
                <a:tc>
                  <a:txBody>
                    <a:bodyPr/>
                    <a:lstStyle/>
                    <a:p>
                      <a:pPr>
                        <a:lnSpc>
                          <a:spcPct val="107000"/>
                        </a:lnSpc>
                        <a:spcBef>
                          <a:spcPts val="1200"/>
                        </a:spcBef>
                        <a:spcAft>
                          <a:spcPts val="1200"/>
                        </a:spcAft>
                      </a:pPr>
                      <a:r>
                        <a:rPr lang="pt-BR" sz="1200">
                          <a:effectLst/>
                        </a:rPr>
                        <a:t>109/TCP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a:effectLst/>
                        </a:rPr>
                        <a:t>POP (Post Office Protocol): Protocolo de Correio Eletrônico, versão 2</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a:effectLst/>
                        </a:rPr>
                        <a:t> </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2616576923"/>
                  </a:ext>
                </a:extLst>
              </a:tr>
              <a:tr h="495060">
                <a:tc>
                  <a:txBody>
                    <a:bodyPr/>
                    <a:lstStyle/>
                    <a:p>
                      <a:pPr>
                        <a:lnSpc>
                          <a:spcPct val="107000"/>
                        </a:lnSpc>
                        <a:spcBef>
                          <a:spcPts val="1200"/>
                        </a:spcBef>
                        <a:spcAft>
                          <a:spcPts val="1200"/>
                        </a:spcAft>
                      </a:pPr>
                      <a:r>
                        <a:rPr lang="pt-BR" sz="1200">
                          <a:effectLst/>
                        </a:rPr>
                        <a:t>110/TCP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u="sng">
                          <a:effectLst/>
                          <a:hlinkClick r:id="rId3" tooltip="Post Office Protocol"/>
                        </a:rPr>
                        <a:t>POP3</a:t>
                      </a:r>
                      <a:r>
                        <a:rPr lang="pt-BR" sz="1200">
                          <a:effectLst/>
                        </a:rPr>
                        <a:t> (Post Office Protocol version 3): Protocolo de Correio Eletrônico, versão 3 - usada para recebimento de e-mail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a:effectLst/>
                        </a:rPr>
                        <a:t>Oficial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4228667596"/>
                  </a:ext>
                </a:extLst>
              </a:tr>
              <a:tr h="495060">
                <a:tc>
                  <a:txBody>
                    <a:bodyPr/>
                    <a:lstStyle/>
                    <a:p>
                      <a:pPr>
                        <a:lnSpc>
                          <a:spcPct val="107000"/>
                        </a:lnSpc>
                        <a:spcBef>
                          <a:spcPts val="1200"/>
                        </a:spcBef>
                        <a:spcAft>
                          <a:spcPts val="1200"/>
                        </a:spcAft>
                      </a:pPr>
                      <a:r>
                        <a:rPr lang="pt-BR" sz="1200">
                          <a:effectLst/>
                        </a:rPr>
                        <a:t>137/TCP,UDP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u="sng">
                          <a:effectLst/>
                          <a:hlinkClick r:id="rId4" tooltip="NetBIOS"/>
                        </a:rPr>
                        <a:t>NetBIOS</a:t>
                      </a:r>
                      <a:r>
                        <a:rPr lang="pt-BR" sz="1200">
                          <a:effectLst/>
                        </a:rPr>
                        <a:t> NetBIOS Name Service</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a:effectLst/>
                        </a:rPr>
                        <a:t>Oficial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928888131"/>
                  </a:ext>
                </a:extLst>
              </a:tr>
              <a:tr h="495060">
                <a:tc>
                  <a:txBody>
                    <a:bodyPr/>
                    <a:lstStyle/>
                    <a:p>
                      <a:pPr>
                        <a:lnSpc>
                          <a:spcPct val="107000"/>
                        </a:lnSpc>
                        <a:spcBef>
                          <a:spcPts val="1200"/>
                        </a:spcBef>
                        <a:spcAft>
                          <a:spcPts val="1200"/>
                        </a:spcAft>
                      </a:pPr>
                      <a:r>
                        <a:rPr lang="pt-BR" sz="1200">
                          <a:effectLst/>
                        </a:rPr>
                        <a:t>138/TCP,UDP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u="sng">
                          <a:effectLst/>
                          <a:hlinkClick r:id="rId4" tooltip="NetBIOS"/>
                        </a:rPr>
                        <a:t>NetBIOS</a:t>
                      </a:r>
                      <a:r>
                        <a:rPr lang="pt-BR" sz="1200">
                          <a:effectLst/>
                        </a:rPr>
                        <a:t> NetBIOS Datagram Service (Serviço de datagrama NetBios)</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a:effectLst/>
                        </a:rPr>
                        <a:t>Oficial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2296664493"/>
                  </a:ext>
                </a:extLst>
              </a:tr>
              <a:tr h="495060">
                <a:tc>
                  <a:txBody>
                    <a:bodyPr/>
                    <a:lstStyle/>
                    <a:p>
                      <a:pPr>
                        <a:lnSpc>
                          <a:spcPct val="107000"/>
                        </a:lnSpc>
                        <a:spcBef>
                          <a:spcPts val="1200"/>
                        </a:spcBef>
                        <a:spcAft>
                          <a:spcPts val="1200"/>
                        </a:spcAft>
                      </a:pPr>
                      <a:r>
                        <a:rPr lang="pt-BR" sz="1200">
                          <a:effectLst/>
                        </a:rPr>
                        <a:t>139/TCP,UDP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u="sng">
                          <a:effectLst/>
                          <a:hlinkClick r:id="rId4" tooltip="NetBIOS"/>
                        </a:rPr>
                        <a:t>NetBIOS</a:t>
                      </a:r>
                      <a:r>
                        <a:rPr lang="pt-BR" sz="1200">
                          <a:effectLst/>
                        </a:rPr>
                        <a:t> NetBIOS Session Service (Serviço de sessão NetBios)</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a:effectLst/>
                        </a:rPr>
                        <a:t>Oficial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2211438996"/>
                  </a:ext>
                </a:extLst>
              </a:tr>
              <a:tr h="495060">
                <a:tc>
                  <a:txBody>
                    <a:bodyPr/>
                    <a:lstStyle/>
                    <a:p>
                      <a:pPr>
                        <a:lnSpc>
                          <a:spcPct val="107000"/>
                        </a:lnSpc>
                        <a:spcBef>
                          <a:spcPts val="1200"/>
                        </a:spcBef>
                        <a:spcAft>
                          <a:spcPts val="1200"/>
                        </a:spcAft>
                      </a:pPr>
                      <a:r>
                        <a:rPr lang="pt-BR" sz="1200">
                          <a:effectLst/>
                        </a:rPr>
                        <a:t>143/TCP,UDP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u="sng">
                          <a:effectLst/>
                          <a:hlinkClick r:id="rId5" tooltip="Internet Message Access Protocol"/>
                        </a:rPr>
                        <a:t>IMAP4</a:t>
                      </a:r>
                      <a:r>
                        <a:rPr lang="pt-BR" sz="1200">
                          <a:effectLst/>
                        </a:rPr>
                        <a:t> (Internet Message Access Protocol 4) (Protocolo de Acesso a mensagens na Internet) - usada para recebimento de e-mail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a:effectLst/>
                        </a:rPr>
                        <a:t>Oficial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3717301184"/>
                  </a:ext>
                </a:extLst>
              </a:tr>
              <a:tr h="495060">
                <a:tc>
                  <a:txBody>
                    <a:bodyPr/>
                    <a:lstStyle/>
                    <a:p>
                      <a:pPr>
                        <a:lnSpc>
                          <a:spcPct val="107000"/>
                        </a:lnSpc>
                        <a:spcBef>
                          <a:spcPts val="1200"/>
                        </a:spcBef>
                        <a:spcAft>
                          <a:spcPts val="1200"/>
                        </a:spcAft>
                      </a:pPr>
                      <a:r>
                        <a:rPr lang="pt-BR" sz="1200">
                          <a:effectLst/>
                        </a:rPr>
                        <a:t>156/TCP,UDP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a:effectLst/>
                        </a:rPr>
                        <a:t>SQL Service (Serviço SQL)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a:effectLst/>
                        </a:rPr>
                        <a:t>Oficial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2013481020"/>
                  </a:ext>
                </a:extLst>
              </a:tr>
              <a:tr h="495060">
                <a:tc>
                  <a:txBody>
                    <a:bodyPr/>
                    <a:lstStyle/>
                    <a:p>
                      <a:pPr>
                        <a:lnSpc>
                          <a:spcPct val="107000"/>
                        </a:lnSpc>
                        <a:spcBef>
                          <a:spcPts val="1200"/>
                        </a:spcBef>
                        <a:spcAft>
                          <a:spcPts val="1200"/>
                        </a:spcAft>
                      </a:pPr>
                      <a:r>
                        <a:rPr lang="pt-BR" sz="1200">
                          <a:effectLst/>
                        </a:rPr>
                        <a:t>443/TCP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u="sng">
                          <a:effectLst/>
                          <a:hlinkClick r:id="rId6" tooltip="HTTPS"/>
                        </a:rPr>
                        <a:t>HTTPS</a:t>
                      </a:r>
                      <a:r>
                        <a:rPr lang="pt-BR" sz="1200">
                          <a:effectLst/>
                        </a:rPr>
                        <a:t> - </a:t>
                      </a:r>
                      <a:r>
                        <a:rPr lang="pt-BR" sz="1200" u="sng">
                          <a:effectLst/>
                          <a:hlinkClick r:id="rId7" tooltip="HTTP"/>
                        </a:rPr>
                        <a:t>HTTP</a:t>
                      </a:r>
                      <a:r>
                        <a:rPr lang="pt-BR" sz="1200">
                          <a:effectLst/>
                        </a:rPr>
                        <a:t> Protocol over TLS/</a:t>
                      </a:r>
                      <a:r>
                        <a:rPr lang="pt-BR" sz="1200" u="sng">
                          <a:effectLst/>
                          <a:hlinkClick r:id="rId8" tooltip="Transport Layer Security"/>
                        </a:rPr>
                        <a:t>SSL</a:t>
                      </a:r>
                      <a:r>
                        <a:rPr lang="pt-BR" sz="1200">
                          <a:effectLst/>
                        </a:rPr>
                        <a:t> (transmissão segura)(Camada de transporte seguro)</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a:effectLst/>
                        </a:rPr>
                        <a:t>Oficial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2614828156"/>
                  </a:ext>
                </a:extLst>
              </a:tr>
              <a:tr h="495060">
                <a:tc>
                  <a:txBody>
                    <a:bodyPr/>
                    <a:lstStyle/>
                    <a:p>
                      <a:pPr>
                        <a:lnSpc>
                          <a:spcPct val="107000"/>
                        </a:lnSpc>
                        <a:spcBef>
                          <a:spcPts val="1200"/>
                        </a:spcBef>
                        <a:spcAft>
                          <a:spcPts val="1200"/>
                        </a:spcAft>
                      </a:pPr>
                      <a:r>
                        <a:rPr lang="pt-BR" sz="1200">
                          <a:effectLst/>
                        </a:rPr>
                        <a:t>445/TCP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a:effectLst/>
                        </a:rPr>
                        <a:t>Microsoft-DS (</a:t>
                      </a:r>
                      <a:r>
                        <a:rPr lang="pt-BR" sz="1200" u="sng">
                          <a:effectLst/>
                          <a:hlinkClick r:id="rId9" tooltip="Active Directory"/>
                        </a:rPr>
                        <a:t>Active Directory</a:t>
                      </a:r>
                      <a:r>
                        <a:rPr lang="pt-BR" sz="1200">
                          <a:effectLst/>
                        </a:rPr>
                        <a:t>, Windows shares, </a:t>
                      </a:r>
                      <a:r>
                        <a:rPr lang="pt-BR" sz="1200" u="sng">
                          <a:effectLst/>
                          <a:hlinkClick r:id="rId10" tooltip="Sasser"/>
                        </a:rPr>
                        <a:t>Sasser</a:t>
                      </a:r>
                      <a:r>
                        <a:rPr lang="pt-BR" sz="1200">
                          <a:effectLst/>
                        </a:rPr>
                        <a:t> (vírus), Agobot, Zobotworm</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a:effectLst/>
                        </a:rPr>
                        <a:t>Oficial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1951081569"/>
                  </a:ext>
                </a:extLst>
              </a:tr>
              <a:tr h="495060">
                <a:tc>
                  <a:txBody>
                    <a:bodyPr/>
                    <a:lstStyle/>
                    <a:p>
                      <a:pPr>
                        <a:lnSpc>
                          <a:spcPct val="107000"/>
                        </a:lnSpc>
                        <a:spcBef>
                          <a:spcPts val="1200"/>
                        </a:spcBef>
                        <a:spcAft>
                          <a:spcPts val="1200"/>
                        </a:spcAft>
                      </a:pPr>
                      <a:r>
                        <a:rPr lang="pt-BR" sz="1200">
                          <a:effectLst/>
                        </a:rPr>
                        <a:t>445/UDP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a:effectLst/>
                        </a:rPr>
                        <a:t>Microsoft-DS </a:t>
                      </a:r>
                      <a:r>
                        <a:rPr lang="pt-BR" sz="1200" u="sng">
                          <a:effectLst/>
                          <a:hlinkClick r:id="rId11" tooltip="Server Message Block"/>
                        </a:rPr>
                        <a:t>SMB</a:t>
                      </a:r>
                      <a:r>
                        <a:rPr lang="pt-BR" sz="1200">
                          <a:effectLst/>
                        </a:rPr>
                        <a:t> (Bloco de mensagem de servidor) file sharing</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dirty="0">
                          <a:effectLst/>
                        </a:rPr>
                        <a:t>Oficial</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443569376"/>
                  </a:ext>
                </a:extLst>
              </a:tr>
            </a:tbl>
          </a:graphicData>
        </a:graphic>
      </p:graphicFrame>
      <p:pic>
        <p:nvPicPr>
          <p:cNvPr id="4098" name="Picture 2" descr="Resultado de imagem para pop3">
            <a:extLst>
              <a:ext uri="{FF2B5EF4-FFF2-40B4-BE49-F238E27FC236}">
                <a16:creationId xmlns:a16="http://schemas.microsoft.com/office/drawing/2014/main" id="{B89A28D1-5B75-49CC-9943-13674DEB9C0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7523" y="1676455"/>
            <a:ext cx="1528564" cy="119228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esultado de imagem para netbios">
            <a:extLst>
              <a:ext uri="{FF2B5EF4-FFF2-40B4-BE49-F238E27FC236}">
                <a16:creationId xmlns:a16="http://schemas.microsoft.com/office/drawing/2014/main" id="{209B34E4-64BD-4572-8A12-7DDDCB38DF1B}"/>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1030" y="3077535"/>
            <a:ext cx="1813966" cy="554684"/>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m 10">
            <a:extLst>
              <a:ext uri="{FF2B5EF4-FFF2-40B4-BE49-F238E27FC236}">
                <a16:creationId xmlns:a16="http://schemas.microsoft.com/office/drawing/2014/main" id="{A8D2A311-EC4E-47D5-A665-4CFE027318B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1092" y="4055767"/>
            <a:ext cx="1904995" cy="1125778"/>
          </a:xfrm>
          <a:prstGeom prst="rect">
            <a:avLst/>
          </a:prstGeom>
        </p:spPr>
      </p:pic>
    </p:spTree>
    <p:extLst>
      <p:ext uri="{BB962C8B-B14F-4D97-AF65-F5344CB8AC3E}">
        <p14:creationId xmlns:p14="http://schemas.microsoft.com/office/powerpoint/2010/main" val="4237803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ITEBUSEhQWFRMUFRgUFxQYExgUGBcVGBQXFhQYFxcYHSggGR0lJxYYITEhJykrLy4vHSAzODMsNygtLisBCgoKDg0OGxAQGi8kICQxNCw3MTQ3LS8uNzcsMDIsLDIsMi8vLCw3NC8sLDUsLDY0NC8sLDAtLCw0LCwtLywtLP/AABEIAH8BjAMBEQACEQEDEQH/xAAcAAEAAgIDAQAAAAAAAAAAAAAABgcEBQIDCAH/xABOEAACAQMCAwQFBQoLBwUBAAABAgMABBEFEgYhMQcTQVEiYXGBkQgUMlKxI0JicoKhsrPB0RUWNVRzdJKTosLSFzQ2Q1NjoxgzlOHiJP/EABsBAQACAwEBAAAAAAAAAAAAAAAEBQIDBgEH/8QAPBEBAAEBBAQKCQQBBQEAAAAAAAECAwQFERJSocEGFSExUXGBkdHhExQiMkFCU2GxFiMzcvA0Q2Jj8ST/2gAMAwEAAhEDEQA/ALxoFAoFAoFAoFAoFAoFAoFAoFAoFAoFAoFAoFAoFAoFAoFAoFAoFAoFAoFAoFAoFAoFAoFAoFAoFAoOMjhRknAHjWNddNFOlVOUQ9ppmqcodPzyP6w+NR/Xbt9Snvhn6G06H355H9YfGnr12+pT3wehr6Hz57H9cfGvOMLrH+7T3w99Daasvnz6P66/GvOMbp9Wnvg9Baasnz+L66/2hXsYhdZ5rWnvg9Ba6sshWB6VLan2gUCgUCgUCgUCgUCgUCgUCgUCgUCgUCgUCgUCgUCgUCgUCgUCgUCgUCgUCgUCgUCgx7/6H5SfprUS/fwT2fmG2x9/v/Etc9wRkljjNcJVe7zVaTTTVPPzJcURPwcfnf4R+BrKfXp54r7qvA0I+2xxM48z8DWqqxvU89FfdPg9iI+2x1NIPX8DWPqtv9OrunwZxl0xsdDmo1rZ10TlXEx18jdS79GuCGKeHIgeWc5+z7a6/g1eK67KqzqnOKcsu3/xFv1EezV8ZSEGulV77QKBQKBQKBQKBQKBQKBQKBQKBQKBQKBQKBQKBQKBQKBQKBQKBQKBQKBQKBQKBQKDG1D/ANs+1f01qFiE5Xeqer8w22Hv9/4aic8vyh+kK4i4f62z/tvTZ92eqfw2ltbgrX0RWu35qvlQfPmq0Gq1mMKy48j9orj+FHv2fVO5YXLmlg6Wfup9g+01s4L81p2b2d/j2Ke3ckc9ysabm9gA6k+qukvN5s7vRp1oFnZ1Wk5Q17a+n1T8RVPPCK76s7EuLhX0us8Rp9RviK8/UdhqVbPFlGG160OB4nT6jfEV7+orDUq2eLKMLtNaGVputpMSACuMdcc858vZVjccQoveloxMZZc/3RrzdKrDLSnPNtAanor7QRXhvjq3u766skV0ltWdTuxhxHIY3ZMHoDjr9YUEluZ1jRpHIVEUuzHoFUZYn1ACgjXCXGqajZzXVtBJmJnRYnKq0jrGrqAckDduAyaDe6LdSy28ck0JgldctCWDlD5bh1oM2gUCgUCgUCgiXDPEl1eztJHDEtgsskIlaRu+cx5G9UA2hSwxgnPjQSHS9UhuEZ4HDqrtGSAQN6HDDmOeD40HZFfxM2xZEL8/RDAn0eTcvV4+VBkUCgUCgUCgUCgUCgUCgUCgUCgUCgUCgUCgxNUP3Jvav6QqvxWcrnaT9m+7/wAkdv4aZ26fjL+kK4nDZzvdn/aE2uPZnqn8N9afRr6Mq3dQKDRcRtgr7D9orkOE8Z12fVO5ZXCM4lrNFbMrexftNbuDMZRadm9sxKMqKOudzZ8RNhU/K/y1u4Rz+1T1+DVh8ZzPZvaGCFpGIUgYA6gnrn91U2GYV65TVVpZZfbNPvF4psIjOM89zJOiy/WH9k/vq0/Tf/Zs80fjOjUnv8mv1SyeEAsQdxI6Y6VBv+FeqUxVpZ5/bJOud6i8TMRTlk7OG5Puh937as+D8ZRadm9ExmMtDt3J5H0ro1I5UFF2kJge91WMEvY63dd6B1e0lKJMuPHGQwz0wTQTztCvPnK2unQNk6g4Lsp+jZph53BHTcMKM9ckUGq4BburPWjF6HdX97sx97sjXZj2YHwoO5+KbtdH0/umD31/3UKSOAQrOMySso5HaAeXmRyPQhINH4ZuYZklfUbmfGe8jkEfdyZUj0VVQY8EhuRPTHjQRrhX+EL6e9L3skUFtqE8Uaoqbn2OMI7FeUajAAHMlmyeQoMjR/nmqvPP88mtLRJnggjt9iu4jba0skjKSdx+96DHvIdmk63fW76hYyt86uLW3+c2sm0K8yMrbUdV6sGAXI65oOns3la7WG7/AIVlnm27rm1PdBFZlIKd0FDR7W6N47fXQdmmtd6rPdSC7ltLSCd7aJIAiySNHgPK8jK3Ik8gP2ZIctHuLz53c6PcXTlxClzb3iogm7nvArq4KlCwPo5xzBJ9ga3sn0SZ9OLC9nQM9wgRRFtRhOfui5Qncdp65HpHlQc+ybRpjbySfPJ9oubpDFiPYW3MveHC7t2Tu5EDIoN5pnD0y3BcoEBKE47sLGImj5RlRukDhSvp/RUnGNzKQmdAoFAoFAoFAoFAoFAoFAoFAoFAoFAoFAoMLWD9xb8n9IVXYv8A6K06ki6/yx/nwaFXyR+MPtFcNhk//ZZf2hY2lOVFXVP4SW0+jX0pTO6gUEd4sUgI2PRGQT5E4xXL8I7GurQriOSM471rhkxMzT8Wr4db7o3sX7WrLg7GXpOze24tGVNHbubPilsLH+V/lrLhH/HR1y04ZGc1dm9g8Oc5GPh6I/S/fXvByMrKvrj8MsUy9iOvcl6rXRqlFePziOL8Y/o1R45GdnT1rzBIztK+ppuE2y5932tWGBRlFfZvZ47GWh27lhx9Kv1A5UEL4J4fkRdTjuosR3V/cyKpKsJIJcAHkTgEZ5HnQYfZtwjcWs00t2d7RKLK1YkE/M42Lq3I8txYDBwRsoOzhnQbmK11dJIyrXN3eSwjcp3pKgEZGDyz68UGJLwpdnSNOEQVL7TzFMsbsNrMgxJEzDIGQeufDqM5ASHRuIbyaWOOTTpoF597JJLEVTCkgJtJMmTgdByOfVQdHZ7pM1v8/wC+Qp32o3E8fNTuicrsb0ScZweR50Go0eO+0qSeBbR7u0kmeeCSF4w8feHcYpEdh0P32fH14AZmg6deiW81SeBRcyxCO3sxKpKxxAlUeX6IZ29w/MA1aabPdapa3cenvYtCztczu0amVSu3utsZPe5+segFBladDe6XPcpHaPd2dxO9zG0ToJInkwXjZHIyuRyIP28g2HCmk3Ml9Pqd5GIJJIltoYN4do4FbeTIy+iWZsHA6dKDv7M9KmttPWKdCkglmbaSp9FpmZTlSRzBFBr+AYbu0klspbV+7NzPMt0HQxGNyXTIzu3E8sY8aCd0CgUCgUCgUCgUCgUCgUCgUCgUCgUCgUCgUGv184t3PkAf8QqBikZ3S0j7JVy5ben/AD4IlHdcwfIg/A1wN3rmwtabWIzynNeWljpUzHS3EXEWBjYP7f8A+a6T9Sz9Lb5K7iz/AJbPNyPE/wD2/wDH/wDVP1JP0tvk94r/AOWzzcRxWM84+Xjhs/mxWdHCLOY0rPk6/J7xTOXJVsbpZUmTlhlYfEV0NNVnb2ecctMqyYrsq8p5JhqLTRzFKxHNCBjzHM5B+NQrjcPVbSvRn2asstvIk3m9+ns6c+eM9zJ1rTmm7sDkq7ix8fDAFMRuM3uaKc8oic58i6XmLCKp+M5ZOdnaLEpZsKqjJJ5AAedTaKLOws9GnkphGma7avpmWtk43twcBJT69q8/Xzaq3jmwz5p2eK1pwO8THPTt8Ec4t4kjuVRUV12sSS2B1GBjBNQMQvtneaYpoieTpW2GYbaXaqqquYnPoz8IOCmyze77WqVgsZafZvQ+EEZTR27lkx9KvHOOVAoMHVdYt7Zd9xNHCvgZHVM+zJ5+6gi03a1oynBuwSPqwzMPiEwaDbaLxvp10QsF3E7Hohbu3PsRwGPwoJDQKDhPMqKzuQqqCzMTgBQMkknoBQUxxJ29IkhSytxKg5d9KxUN61jAzj1kg+oUEp7J+0CXVRcCWFIzB3fNGJDd53ng3TGzz8aDM7Qu0e20sBGBmuHG5YVIXC+DO3PaOXkSfLxoK80zt2uZLiOM2sISSRU5O+4BmAznoevlQWHxz2l2mmSpDKskkrrvKxhfRQkgFixAycHAHlzxyyEn0TVorq3juYG3RSruU4wfIgjwIIIPrFBnUCgUCgUCgUCgUGJqWpwW6d5PLHEn1pHCDPlknmfVQRSftZ0ZG2m7BI+rDM4/tKhBoN7oPFVlef7rcRykDJUNhwPMo2GA91BuaBQfGYAZPIDmT5CgiWp9pmkQNtkvIyw5fcw82PaY1YUHZpHaNpVy4SK7j3sQqq4aIlicADvFXJPkKCVUGm1DiywgkaKa7gjkXG5HlVWGQGGQTkciD76DG/j1pf8APrb+/T99A/j1pf8APrb+/T99Bu7K7jljWWJ1eNxlXUhlYeYI60HfQcJYwylSMgggjzB6ivKqYqiYnml7TVNMxMc8Ind8MsGPdv6PgGHMe8da5214P0zVnZ15R0TC5oxaMvbp5fsx/wCAJfrL8DWr9Oz9TYy41s9Sdj5/F+X6y/A0/TtX1Nj3jaz1Z2H8X5PNfz17+nqvqbPM42o1Z2NhpFlNE3UbT1HP4j11YXDDra6VclpE0zzxltjl50O93uyt492YnpSVOYq3Vzligj3E+mTT+iJAsY57MHLHzY/squvt0tbz7MV5U9His7jfLG7e1NEzV0+CLtwrJ9Yfn/dVfxJVrx3eayjHqNSXU3CEh8ft/dWUYNXHzx3ebOOENMfJKRcOaF3PrJ6nGOnQAeXX4mra63Wm70aMcszzypL9fqr3XpTGURzQlijlUlCfaCtu1vtJ/g5Rb2+1ruRd2TzWFOgZh4sfBenieWAwVNwrwHqOtObqWUrExINzMWctgnIiX74A8uoUcxnligsWHsCsQvp3NwW817tR8Ch+2gjvFHYRNGhksZu+xz7mQBHI/Bceix9RC+2gx+zDtRntJhZaizNBu7vfJnvLd84w5bnsB5EHmvsGKD0MDQVt2/6m0OkbEJHfzJExHL0MNIR7+7A9hNBq/k98OQiya9ZFaaSRkVyMlI0wMLnoSdxJHXl5UFtJAgYsFUMwALAAEgZwCfHGT8aDy/YW41PiYpcZZJbqQsOmY4g5VOXhtjC+yg9NpYQiMRiNBGAAECKFAHQBcYFBCe0Lsug1OZJzM0MqqI2IUOGQEkciRgjJ5591BLeHNFis7WK1hz3cS7QT1JJLMxx4kkk+2g2VAoFAoFAoFAoFBVfHnZlNqmqCZ5RFapCiZ+m7MCxYIvRRzGSfgaDmnYVpmzaXuS31+9TPuHd4/NQVh2icBT6NNFcW8zNCz4jlHoSRyAZCtjxIBII64PIeIXn2X8UnUdOSd8d8pMUuOhkXHpY8NwKtj1mgljsACSQABkk8gAOpJoPOPHPGN3rV6LCw3fNy21VB299jrJKfBBjIB5Aczz6BL9C7BrVUBu55ZJMcxERHGD5DKlm9vL2UGUew+1jnintp5UaKWOTZJtkUhHDFQVClc4686C1qDy92qWffcSzQk7RLLbR7sZxvhhXOPHrQTf8A9P0X8+f+4H+ugf8Ap+i/nz/3A/10FrcL6OLOzhtQ+8Qps3ldu7mTnGTjrQbSgUHRd3CRqWc4A95J8AB4mtdra0WVM11zlENlnZVWlWjS0jcTx/UPxH7MiqicdsOidiwjCrTpcDxXH9Q/EV5x9Yas7PFlGEWmtDrbi+L/AKbfFace2OrOzxZxg1prRtZula4s5O2NlUffEjGfIY6mp10v0XnOaaZiI+Mol7uXq2WlVEzPwbtanIL7QarXNXFuAzRsyHluHQHyPlUS9Xr1eNKaZmOmEy6XObzM001RE9DSNxvD/wBJ/wA1QeOrLVnYsYwG21odTcewj/kyfFf31lGMWU/LLOOD1rPzxtbHQ+Lre4fYAyP4K4HpAddpBwfZ1qXd79ZW06Mckod9wm3utOnOU09MfDrSNTmpirdN/drDFJK5wkaNIx8lVSzfmFB5Y4ZsJNb1rM2cTSNNMQfoxLz2g+AxtjHlkUHqm1tkjRY41CIihVVRgKoGAAPACg7aBQUR8onhdEMWoRrgyN3M2B1baTG59eFZSfUtBLOyni/doLzTZdrBJFfGNzJFH3iYz47cLz+rQVz2q9plvqdpHBDFLGyTCUl9mCBG64G0nn6YoMzs37V7bTrBbWWGZ3V3bcmzbhmyOrA0Eo/2+2X82uP/AB/6qCouE+Jo7XWFv3R2jWSZ9i43YkSRQOZxy3jxoLz4V7YLW+vIrSOCZHlLAM2zaNqM5zhifvaDZcedo8GlyxxzRSyGVC4KbcABsYO4iglOjaitxbQ3Cgqs0SSgHGQHUMAcePOg56jfxQRNNM6xxoMs7EKB7z8MeNBVOt9vVrGxW1t5J8HG9mEKn1qMM2PaBQa+z+UCu7EtiQviUn3EfksgB+IoLf0DV47u2iuYgwSZQ6hgAwHkQCRnl50Gq4y44s9NQG4cmRhlIUAaRh54zgD1kgUFZz/KC9L0LHKeBa4wxHsEZA/PQSzgztfsr6RYZA1tO2AquwZHY9FSQY5+ogZ5YyeVBYtAoFAoKu+UPcoulIjEb5LhNg8fRVyx9gHL3ig5fJ5sWj0lnYYE1w7p61CpHn4o3woMzt01022kuiHD3TCDl4IQWl9xClfyqDR/J34cWO0kvmA7ydjGh8okOGx5bmBz+ItBb9AoFB5o7Qf+LD/WbP8AVwUHpegUCgUCgjfGbkLGPD0j7/QH2MR76ocemfRUx91vhNMTVV2b/BFbW3aViq45DJJz4nA6D1GqS4YfVe88pyyW15vNF3piqqJnPoZh4em80/xfuqz4gr14ROOLHVnZ4vicNy5G4jHjjOfdkVnRgM6UaVfI8rxqz0Z0KZz++WST2NosSbmIVEGSTyAFX9NNFjRlHJTCjmbS2tOmqXRovEXfyygDEabQmepyWyx8ug5VEul89YtK9HmjLLam324eq2dGlPtTnns5GRxBrRtu7fGUYkMPHHLmPWK9vt7m7zTVlnE87G43P1rSpzymOZlxTxXEXLDo49xHkRUqmqi2ozjliUSqm0sLTKeSqENvuCWDHZJhc8gU3EDyzu51U14NTNUzTVlHV5r6z4QTFMRXZ5z055bMpYE/BsoUnvByBOO7x0HnurGcHiImYr2ebdZ8IaZqiJstvkjunuRLEw5ESIf8Qqtu0zTbU5dML6+UxNhaUzqz+FzaZJlK6584R/tXuDHot4w8Ytnud1Q/pUFX/JqtlNxeSY9JYo0B9Tuxb9WtBftAoFBBO26ANodznqpiYe0TIPsJoIJ8nFBJHqMEgDROsIZDzBDiZXBHrHI0Hf278L2VrYQyW1vFE7XKqWRApK91KcezIHwoNh2M8JWFzpKS3FrFLIZJAXZASQGwBmgnP+z7Sv5jb/3YoPPnAOlwy8Qpbyxq8JmuFMZGVwscxUY9WB8KD0Zp3BunwSrNDaQxyJna6oAwyCpwfYSKCnPlKf73a/0LfrKC4uAf5Ksf6pB+pSgojtV4in1TVBYW+Wiil7iJAeTzZ2vI3sOQD0Cgnlk0FtcG9llhZRL3kSXE+BvllQON3/bRshQPPGfM0G+1Xg3T7hSs1pAwIxkRqjAfguuGX3Gg6bmSDSNLYjJhtYzsDHmcse7TPmSwXNBQ3APDkuvalLcXjsY1IkmYcixY4jiT6owD06KvsoPQdnwnYRR92lpbhMYI7lDn8YkEsfWc0FL9uPAEFoqX1ogjjZxHLEvJVYglHQfeg4IIHLpjxoLP7JeJGvtLikkO6aMmCRvEsmMMfWVZSfWTQTKgjvH3Ex06xe7Efe7GRdm/ZncwX6WD5+VBUt38oCcqe6so1bwLzNIAfWoVc/Gg1OhWx168SXUtQhTntW2U7JMZ+hGrAKufMFmPjQei7GzjhiSKJQkcahFUdAoGAKCkPlL3J32UfgFmfHrJjA+w/Ggx7Tje5jsbLStHj33PzdXlkVA+xpB3jBQfRB9PLMeQzjrnAYd3wvxWB3xluS3Uql8Mj8hZMH2Ln2UGTwN2w3UFwLbVMvHu2NIy7JYWzj0wANwB6gjcOfM4xQegFYEZHMHmD5ig839qGg6g+vTz2ttcPhoXjkSB3XckEWCG2lTgj81BzuOJuK4hvdbkKOZJsoyPfiLlQbXhLt2kDrHqEatGSB30QKsvrZMkMPxcH1HpQXpa3CSIskbB0dQyspyGUjIIPiDQdtAoIrx02BF+X9qVQY9/HR1yusGjOa+ze0/C5zK/4q/a1YYB8/Zvbsaj2KOudyexIMV0Tn3PuxQRDtFchIlBIVmYkeBwFxn2ZNUuNVTFFMRPJK/wGmNOurLliIabhDlI3r2/trVgfPX2b2zHp5LPt3Nt2gt9yh/Gb7FrbjXuU9bXgMfuV9UNZwHcEPIuTj0Tjwz6WfsHwr3Bs/R1R92zhBTETZz8eXcsVRkVcucdV2g7t/xW+w1jVzSzs/fjrUnpa5dPap/OK5Gyn96n+0fl9Dvs5WVfVP4XFo/0K7B85aftRtTLo96o6iEv/dkSH9GgqX5N1+FvLmA9ZYVcevu3wR/5M+6g9B0CgUFfdu16I9FlUnBmkijX1nvBIR8I2oIx8mmyIgvJ/B5I4h7Y1Zj+tFBsPlIfyZB/W1/UzUG07BP5Fj/pZf06CxKDzF2a/wDFEf8AT3X6qeg9O0Hn/wCUp/vdr/Qt+soLa4Rm2aJav9Swib4W6n9lBRnYFbCTWQ782jhlkBPP0jtQn24kNB6ZoFBWvygZyujlR0kniQ+wbn+1BQVBwDxdqdlA6WNuJY3k3M/zeSX0tqjbuQ45DBx6/XQSf/ahxD/Mx/8ADm/1UGp4p4v1u/tmtp7M92xUkpaSq2VYMMEk+VBYPyebSaKzuUmjeP7uGAdGQnMagkBh+DQWvQdc8COu11Vl8mUMPVyNBr7nhyykGJLW3ceTQRn7RQVR2sdlNslrJe2K900Q3yQgkoyD6bKD9Egc8DlgHlmg2fYLxlLdQyWlwxeS3CtG5OWaInGGPiVOOfkw8qCM/KVj/wD6bRvAxSD4OD/moJz2GcPR2+lxz7R311mR28dgYiJQfLAzjzY0Fi0FCfKO0FElt71FAaXdFLgY3MoBjY+ZxkZ8lXyoLJ7H9RafRbVnOWVWiz6o5GRP8KrQTKgUFOdvvBsJtjqMShJo2UTbQAJEdggZgOrAlefkTnOBgNb2Rcei307uJju7uVwmT0jIVsfFm+NBetAoIh2gHlD+X/kqhx2PYo65X2BxnNfZvafhNvurexftasMC+fs3tmOe5Z9c7liRdBXQudc6CG9ovSD2v9i1RY57lHa6DAee07N7U8Kf+4fYPtNYYHz19m9ljvNR27md2kNiKD8ZvsWpGMRnRT1nB6M67TqhqOBZB3kmSB9H/NXmETEU1R1NvCKmf25iOncsuOZcfSHxFXGcOa0Z6HC7mXu39IfRPiPI15VMZSys6Z045PipnRl9NfZ+6uPs5/eo/tH5fQL/AD+1X2re0f6Fdk+ds6aIMpVhlWBUg+IIwRQeUr2G40LWcgZMEm+PJwJYGyBzx98pKnyOfKg9O8O67Be26XFu4aNx+UreKOPBh5fsoNnQfGYAZJwBzJPgKDzX2zcZjUbuO1tSZIIW2qVGe+mY7SUA+kB9FfPJIyCKC8Ozrhz5hp0Nscd4AXlI/wCq53MM+OOSg+SighnykP5Mg/ra/qZqDadgn8ix/wBLL+nQWJQeYuzX/iiP+nuv1U9B6doPP/ylP97tf6Fv1lBb/BEQbR7NT0ayhU+wwKDQeeOz7UP4K1xVuDsVHktpmPIAHKhufRQwVs+VB6nBoPtBBO2zTWn0afaMtEUmx6kb0z7lLH3UEM+TdrabLiyYgPvFwg+sCoSTHs2p8fVQXdQKD4DQfaD4DnpQfaCNdpGoxwaTePIQA0EkSg/fPIhRFx482+GaCo/k2WLG7uZ8egkIiz4bncMPzRmgkvyjdHMllBcqM/N5SrHySUAZP5SoPyqDb9hOuJPpKQ7sy2paN18QpZmiOPLBxn8E0Fi0FHfKT1dD81tAQXBadx9UEbI8+30/hQWB2Q6a0GjWqOMMyNKR6pXaRfzMtBMaBQVr2+azHDpTQEjvLl0VV5Z2o6yO2PIbQPawoIF2VcCNd2LTnkDMyrk4yoVOY9Wdw9xoPQ9AoIb2in0Yfa/2LVHjfuUdcugwH3q+zejOi6kIXLFS2cdDjpn99V+H32m7aWlGeayxG41XqKYpnLLPak6ccoBjuX/tCrLjuy1ZVXEVprxtcjx0n/Rf+0tOO7LVk4itNeNrQcT8Qi62YQoE3HmQc5x5eyq+/wB+pvMUxTGWS1w7D5uulnVnnlsc+EDmQ+wfpN+41MwSPf7N6Bj8ZRR1z+ISPjXRnuLZe75yRtuC9NwIwwz4HofdVjfrvNtZ5U88IWD32i620+k92qMs+jolWkljKDhopAR5xt+6uem7W0fLPc7GL1YTGcWlPfHiLpzn/lt71I/ZWM2Ntqz3STfLKPnjvh2Lpb/UrGbO21Ku6WE36x14Zmn2Tq4JHLpyyeZI9VZWNja+lo9ir3o+E9KJe71ZV2VURVGzoSTiMzBFCMVGMqS4RCwjnLBmYbN2RBtDdcnGBuI7BwyX6GWMIyWIy2wuCHKZ9Hdu5+zPPGM880Gl4/4Hg1SDZJ6EqZMUwGShPUEffKfEfZQURJw7ruizM8AlC9DLCO+icDoXXBx4/TUeOKDPXtz1VRtaO2JHIlopAfeBIB+agw73W9f1n7kqzNE33kUfcwn1O5wCPUzEUFndl/ZQlgwuborLdfeKOaQ58QT9J/X4eHnQWhQVf8oKxlm06FYY3kYXSkqiM5A7mUZIUHlzFBsuw+0ki0hElR43EspKupRub8uTDNBPqDzh2d6NcpxIkr28yx9/cne0TquDHNg7iMc8j40Ho+gor5Q2lXE11bGGGWUCFgSkbOAd/QlQcUFtcDxMumWSsCrLawKykEEERKCCDzBoIL2u9l5vibyzwLoDDxkhRMAMKQx5BwBjnyIxzGOYV3o3aFrGkqLaeImNPRWO4jcFQPBHyCV8uox05UGzm7XtYvB3VlbqrHlmKJ5nHszlR7xQXRwbZzLpsEV2CZu6xMHbvCWbO7ecncTnnzoKO417NL7Tbr51pwkeFW3xtFlpYT9VlHpMOZG7mMfS9Ydtj26ajEuyeGGR15FirRsT+EFOM+wCg+z8Y8Q6t9ytomijbkTDG0a4/Cnc+j7iM0F7cMWD29jbW74LwwRRMVORuSNVbBIGRkUGzoPOuq6trukXtwUST5s9xNKqvH30BV5WYEMv0Cc5IBU+YoO3/b5e7cfNrff0z90xn8Xdn89BrZNP13X5lMyOsIOQzIYbeMHqVB5yH2bjz8BQXzwVwrDp1ottF6R+lJIRgySEDcxHh0AA8AB160G01TT47iCSCZd0cqFGXpkEYOD4HyPhQec9U4Y1XQbs3FnveHwmVN6tHnOydB9H2n2g56BnP26ai6d3HbwCU8tyrIxz+Cm7r7c0HZwP2aXuoXfz7VQ6xFu8ZZciWcjGF29UTljw5ABRjmA9BqABgcgPCg84z8a65pVxKjq5gEr7EuImdNpckbJBg4x0w2PVQZMvbxfuNsVtAHPIHEj/AAXcP20GDpHAurazdC4vjJHGcbppV2HYPvYYsDzOMAL1PXqHojR9LitoI7eBdsUShVHq8ST4knJJ8STQZlAoNBxZozXCptYLsLHmCc5x5eyoF/uc3mKYicsllh1+pus1TVGeeSKHhaX6w+Bqs4kr14WnHtnqTsBwxL5j4GnEdevHc849s9Sdj4eGJfMfE/upxHXrx3eZx7Z6k7PFx/ipL5j4k/sH21lGC1a8d3my4/o+FE7PNI+H9D7r2nqensAHgB5ftJq4u12ou9GjSo75e67zXpVdkf5t8MkoC8sVIRGPLYqfCg6/4NTyoH8Gp5UAaanlQZUUQUYFB2UCgUHAxqeZA+FBzoFAoFAoFAoFAoFAoPjKD1GaAqgdBig+0Cg4tGDzIB91ByoFAoFBw7peuBn2Cg50CgUCg4iMA5AGfZQcqBQCKDisajoAPdQcqBQKBQfCKD53Y8qD53Y8qB3Y8qB3Y8qDkFoPtAoFAoFAoFAoFAoFAoFAoFAoFAoFAoFAoFAoFAoFAoFAoFAoFAoFAoFAoFAoFAoFAoFAoFAoFAoFAoFAoFAoFAoFAoFAoFAoFAoFAoFAoFAoFAoFAoFAoFAoFAoFAoFAoFAoFAoFAoP/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graphicFrame>
        <p:nvGraphicFramePr>
          <p:cNvPr id="8" name="Tabela 7">
            <a:extLst>
              <a:ext uri="{FF2B5EF4-FFF2-40B4-BE49-F238E27FC236}">
                <a16:creationId xmlns:a16="http://schemas.microsoft.com/office/drawing/2014/main" id="{861FF121-BC64-47C2-B687-5F3CA18FB518}"/>
              </a:ext>
            </a:extLst>
          </p:cNvPr>
          <p:cNvGraphicFramePr>
            <a:graphicFrameLocks noGrp="1"/>
          </p:cNvGraphicFramePr>
          <p:nvPr>
            <p:extLst>
              <p:ext uri="{D42A27DB-BD31-4B8C-83A1-F6EECF244321}">
                <p14:modId xmlns:p14="http://schemas.microsoft.com/office/powerpoint/2010/main" val="4104058324"/>
              </p:ext>
            </p:extLst>
          </p:nvPr>
        </p:nvGraphicFramePr>
        <p:xfrm>
          <a:off x="2195736" y="908720"/>
          <a:ext cx="6580110" cy="5702807"/>
        </p:xfrm>
        <a:graphic>
          <a:graphicData uri="http://schemas.openxmlformats.org/drawingml/2006/table">
            <a:tbl>
              <a:tblPr firstRow="1" firstCol="1" bandRow="1">
                <a:tableStyleId>{5C22544A-7EE6-4342-B048-85BDC9FD1C3A}</a:tableStyleId>
              </a:tblPr>
              <a:tblGrid>
                <a:gridCol w="1039576">
                  <a:extLst>
                    <a:ext uri="{9D8B030D-6E8A-4147-A177-3AD203B41FA5}">
                      <a16:colId xmlns:a16="http://schemas.microsoft.com/office/drawing/2014/main" val="1745377562"/>
                    </a:ext>
                  </a:extLst>
                </a:gridCol>
                <a:gridCol w="4475703">
                  <a:extLst>
                    <a:ext uri="{9D8B030D-6E8A-4147-A177-3AD203B41FA5}">
                      <a16:colId xmlns:a16="http://schemas.microsoft.com/office/drawing/2014/main" val="2595153505"/>
                    </a:ext>
                  </a:extLst>
                </a:gridCol>
                <a:gridCol w="1064831">
                  <a:extLst>
                    <a:ext uri="{9D8B030D-6E8A-4147-A177-3AD203B41FA5}">
                      <a16:colId xmlns:a16="http://schemas.microsoft.com/office/drawing/2014/main" val="2777130502"/>
                    </a:ext>
                  </a:extLst>
                </a:gridCol>
              </a:tblGrid>
              <a:tr h="518437">
                <a:tc>
                  <a:txBody>
                    <a:bodyPr/>
                    <a:lstStyle/>
                    <a:p>
                      <a:pPr>
                        <a:lnSpc>
                          <a:spcPct val="107000"/>
                        </a:lnSpc>
                        <a:spcAft>
                          <a:spcPts val="800"/>
                        </a:spcAft>
                      </a:pPr>
                      <a:r>
                        <a:rPr lang="pt-BR" sz="1200" dirty="0">
                          <a:effectLst/>
                        </a:rPr>
                        <a:t>Porta</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800"/>
                        </a:spcAft>
                      </a:pPr>
                      <a:r>
                        <a:rPr lang="pt-BR" sz="1200" dirty="0">
                          <a:effectLst/>
                        </a:rPr>
                        <a:t>Descrição</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800"/>
                        </a:spcAft>
                      </a:pPr>
                      <a:r>
                        <a:rPr lang="pt-BR" sz="1200">
                          <a:effectLst/>
                        </a:rPr>
                        <a:t>Status</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1857026246"/>
                  </a:ext>
                </a:extLst>
              </a:tr>
              <a:tr h="518437">
                <a:tc>
                  <a:txBody>
                    <a:bodyPr/>
                    <a:lstStyle/>
                    <a:p>
                      <a:pPr>
                        <a:lnSpc>
                          <a:spcPct val="107000"/>
                        </a:lnSpc>
                        <a:spcBef>
                          <a:spcPts val="1200"/>
                        </a:spcBef>
                        <a:spcAft>
                          <a:spcPts val="1200"/>
                        </a:spcAft>
                      </a:pPr>
                      <a:r>
                        <a:rPr lang="pt-BR" sz="1200" dirty="0">
                          <a:effectLst/>
                        </a:rPr>
                        <a:t>465/TCP</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u="sng">
                          <a:effectLst/>
                          <a:hlinkClick r:id="rId3" tooltip="Simple Mail Transfer Protocol"/>
                        </a:rPr>
                        <a:t>SMTP</a:t>
                      </a:r>
                      <a:r>
                        <a:rPr lang="pt-BR" sz="1200">
                          <a:effectLst/>
                        </a:rPr>
                        <a:t> over </a:t>
                      </a:r>
                      <a:r>
                        <a:rPr lang="pt-BR" sz="1200" u="sng">
                          <a:effectLst/>
                          <a:hlinkClick r:id="rId4" tooltip="Transport Layer Security"/>
                        </a:rPr>
                        <a:t>SSL</a:t>
                      </a:r>
                      <a:r>
                        <a:rPr lang="pt-BR" sz="1200">
                          <a:effectLst/>
                        </a:rPr>
                        <a:t> - Conflito registrado com protocolo Cisco</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a:effectLst/>
                        </a:rPr>
                        <a:t>Conflito</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617667557"/>
                  </a:ext>
                </a:extLst>
              </a:tr>
              <a:tr h="518437">
                <a:tc>
                  <a:txBody>
                    <a:bodyPr/>
                    <a:lstStyle/>
                    <a:p>
                      <a:pPr>
                        <a:lnSpc>
                          <a:spcPct val="107000"/>
                        </a:lnSpc>
                        <a:spcBef>
                          <a:spcPts val="1200"/>
                        </a:spcBef>
                        <a:spcAft>
                          <a:spcPts val="1200"/>
                        </a:spcAft>
                      </a:pPr>
                      <a:r>
                        <a:rPr lang="pt-BR" sz="1200">
                          <a:effectLst/>
                        </a:rPr>
                        <a:t>546/TCP,UDP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a:effectLst/>
                        </a:rPr>
                        <a:t>DHCPv6 client</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a:effectLst/>
                        </a:rPr>
                        <a:t> </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2710281332"/>
                  </a:ext>
                </a:extLst>
              </a:tr>
              <a:tr h="518437">
                <a:tc>
                  <a:txBody>
                    <a:bodyPr/>
                    <a:lstStyle/>
                    <a:p>
                      <a:pPr>
                        <a:lnSpc>
                          <a:spcPct val="107000"/>
                        </a:lnSpc>
                        <a:spcBef>
                          <a:spcPts val="1200"/>
                        </a:spcBef>
                        <a:spcAft>
                          <a:spcPts val="1200"/>
                        </a:spcAft>
                      </a:pPr>
                      <a:r>
                        <a:rPr lang="pt-BR" sz="105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587/TCP</a:t>
                      </a:r>
                      <a:endParaRPr lang="pt-B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a:lnSpc>
                          <a:spcPct val="107000"/>
                        </a:lnSpc>
                        <a:spcBef>
                          <a:spcPts val="1200"/>
                        </a:spcBef>
                        <a:spcAft>
                          <a:spcPts val="1200"/>
                        </a:spcAft>
                      </a:pPr>
                      <a:r>
                        <a:rPr lang="pt-BR" sz="105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email message submission (</a:t>
                      </a:r>
                      <a:r>
                        <a:rPr lang="pt-BR" sz="1050" u="sng">
                          <a:solidFill>
                            <a:srgbClr val="0B0080"/>
                          </a:solidFill>
                          <a:effectLst/>
                          <a:latin typeface="Arial" panose="020B0604020202020204" pitchFamily="34" charset="0"/>
                          <a:ea typeface="Times New Roman" panose="02020603050405020304" pitchFamily="18" charset="0"/>
                          <a:cs typeface="Times New Roman" panose="02020603050405020304" pitchFamily="18" charset="0"/>
                          <a:hlinkClick r:id="rId5" tooltip="SMTP"/>
                        </a:rPr>
                        <a:t>SMTP</a:t>
                      </a:r>
                      <a:r>
                        <a:rPr lang="pt-BR" sz="105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r>
                        <a:rPr lang="pt-BR" sz="1050" u="sng">
                          <a:solidFill>
                            <a:srgbClr val="663366"/>
                          </a:solidFill>
                          <a:effectLst/>
                          <a:latin typeface="Arial" panose="020B0604020202020204" pitchFamily="34" charset="0"/>
                          <a:ea typeface="Times New Roman" panose="02020603050405020304" pitchFamily="18" charset="0"/>
                          <a:cs typeface="Times New Roman" panose="02020603050405020304" pitchFamily="18" charset="0"/>
                          <a:hlinkClick r:id="rId6"/>
                        </a:rPr>
                        <a:t>RFC 2476</a:t>
                      </a:r>
                      <a:r>
                        <a:rPr lang="pt-BR" sz="105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a:lnSpc>
                          <a:spcPct val="107000"/>
                        </a:lnSpc>
                        <a:spcBef>
                          <a:spcPts val="1200"/>
                        </a:spcBef>
                        <a:spcAft>
                          <a:spcPts val="1200"/>
                        </a:spcAft>
                      </a:pPr>
                      <a:r>
                        <a:rPr lang="pt-BR" sz="105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Oficial</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extLst>
                  <a:ext uri="{0D108BD9-81ED-4DB2-BD59-A6C34878D82A}">
                    <a16:rowId xmlns:a16="http://schemas.microsoft.com/office/drawing/2014/main" val="2461581217"/>
                  </a:ext>
                </a:extLst>
              </a:tr>
              <a:tr h="518437">
                <a:tc>
                  <a:txBody>
                    <a:bodyPr/>
                    <a:lstStyle/>
                    <a:p>
                      <a:pPr>
                        <a:lnSpc>
                          <a:spcPct val="107000"/>
                        </a:lnSpc>
                        <a:spcBef>
                          <a:spcPts val="1200"/>
                        </a:spcBef>
                        <a:spcAft>
                          <a:spcPts val="1200"/>
                        </a:spcAft>
                      </a:pPr>
                      <a:r>
                        <a:rPr lang="pt-BR" sz="1200">
                          <a:effectLst/>
                        </a:rPr>
                        <a:t>636/TCP,UDP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u="sng">
                          <a:effectLst/>
                          <a:hlinkClick r:id="rId7" tooltip="LDAP"/>
                        </a:rPr>
                        <a:t>LDAP</a:t>
                      </a:r>
                      <a:r>
                        <a:rPr lang="pt-BR" sz="1200">
                          <a:effectLst/>
                        </a:rPr>
                        <a:t> sobre </a:t>
                      </a:r>
                      <a:r>
                        <a:rPr lang="pt-BR" sz="1200" u="sng">
                          <a:effectLst/>
                          <a:hlinkClick r:id="rId8" tooltip="SSL"/>
                        </a:rPr>
                        <a:t>SSL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a:effectLst/>
                        </a:rPr>
                        <a:t>Oficial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616846382"/>
                  </a:ext>
                </a:extLst>
              </a:tr>
              <a:tr h="518437">
                <a:tc>
                  <a:txBody>
                    <a:bodyPr/>
                    <a:lstStyle/>
                    <a:p>
                      <a:pPr>
                        <a:lnSpc>
                          <a:spcPct val="107000"/>
                        </a:lnSpc>
                        <a:spcBef>
                          <a:spcPts val="1200"/>
                        </a:spcBef>
                        <a:spcAft>
                          <a:spcPts val="1200"/>
                        </a:spcAft>
                      </a:pPr>
                      <a:r>
                        <a:rPr lang="pt-BR" sz="1200">
                          <a:effectLst/>
                        </a:rPr>
                        <a:t>666/UDP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u="sng">
                          <a:effectLst/>
                          <a:hlinkClick r:id="rId9" tooltip="Doom"/>
                        </a:rPr>
                        <a:t>Doom</a:t>
                      </a:r>
                      <a:r>
                        <a:rPr lang="pt-BR" sz="1200">
                          <a:effectLst/>
                        </a:rPr>
                        <a:t>, First online </a:t>
                      </a:r>
                      <a:r>
                        <a:rPr lang="pt-BR" sz="1200" u="sng">
                          <a:effectLst/>
                          <a:hlinkClick r:id="rId10" tooltip="First-person shooter"/>
                        </a:rPr>
                        <a:t>first-person shooter</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a:effectLst/>
                        </a:rPr>
                        <a:t> </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1959943862"/>
                  </a:ext>
                </a:extLst>
              </a:tr>
              <a:tr h="518437">
                <a:tc>
                  <a:txBody>
                    <a:bodyPr/>
                    <a:lstStyle/>
                    <a:p>
                      <a:pPr>
                        <a:lnSpc>
                          <a:spcPct val="107000"/>
                        </a:lnSpc>
                        <a:spcBef>
                          <a:spcPts val="1200"/>
                        </a:spcBef>
                        <a:spcAft>
                          <a:spcPts val="1200"/>
                        </a:spcAft>
                      </a:pPr>
                      <a:r>
                        <a:rPr lang="pt-BR" sz="1200">
                          <a:effectLst/>
                        </a:rPr>
                        <a:t>901/TCP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u="sng" dirty="0">
                          <a:effectLst/>
                          <a:hlinkClick r:id="rId11" tooltip="Samba software (página não existe)"/>
                        </a:rPr>
                        <a:t>Samba</a:t>
                      </a:r>
                      <a:r>
                        <a:rPr lang="pt-BR" sz="1200" dirty="0">
                          <a:effectLst/>
                        </a:rPr>
                        <a:t> Web </a:t>
                      </a:r>
                      <a:r>
                        <a:rPr lang="pt-BR" sz="1200" dirty="0" err="1">
                          <a:effectLst/>
                        </a:rPr>
                        <a:t>Administration</a:t>
                      </a:r>
                      <a:r>
                        <a:rPr lang="pt-BR" sz="1200" dirty="0">
                          <a:effectLst/>
                        </a:rPr>
                        <a:t> Tool (SWAT)</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a:effectLst/>
                        </a:rPr>
                        <a:t>Não-oficial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2647820728"/>
                  </a:ext>
                </a:extLst>
              </a:tr>
              <a:tr h="518437">
                <a:tc>
                  <a:txBody>
                    <a:bodyPr/>
                    <a:lstStyle/>
                    <a:p>
                      <a:pPr>
                        <a:lnSpc>
                          <a:spcPct val="107000"/>
                        </a:lnSpc>
                        <a:spcBef>
                          <a:spcPts val="1200"/>
                        </a:spcBef>
                        <a:spcAft>
                          <a:spcPts val="1200"/>
                        </a:spcAft>
                      </a:pPr>
                      <a:r>
                        <a:rPr lang="pt-BR" sz="1200">
                          <a:effectLst/>
                        </a:rPr>
                        <a:t>902</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u="sng">
                          <a:effectLst/>
                          <a:hlinkClick r:id="rId12" tooltip="VMware"/>
                        </a:rPr>
                        <a:t>VMware</a:t>
                      </a:r>
                      <a:r>
                        <a:rPr lang="pt-BR" sz="1200">
                          <a:effectLst/>
                        </a:rPr>
                        <a:t> Server Console</a:t>
                      </a:r>
                      <a:r>
                        <a:rPr lang="pt-BR" sz="1200" u="sng" baseline="30000">
                          <a:effectLst/>
                          <a:hlinkClick r:id="rId13"/>
                        </a:rPr>
                        <a:t>[1]</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a:effectLst/>
                        </a:rPr>
                        <a:t>Não-oficial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3722468879"/>
                  </a:ext>
                </a:extLst>
              </a:tr>
              <a:tr h="518437">
                <a:tc>
                  <a:txBody>
                    <a:bodyPr/>
                    <a:lstStyle/>
                    <a:p>
                      <a:pPr>
                        <a:lnSpc>
                          <a:spcPct val="107000"/>
                        </a:lnSpc>
                        <a:spcBef>
                          <a:spcPts val="1200"/>
                        </a:spcBef>
                        <a:spcAft>
                          <a:spcPts val="1200"/>
                        </a:spcAft>
                      </a:pPr>
                      <a:r>
                        <a:rPr lang="pt-BR" sz="1200">
                          <a:effectLst/>
                        </a:rPr>
                        <a:t>904</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u="sng">
                          <a:effectLst/>
                          <a:hlinkClick r:id="rId12" tooltip="VMware"/>
                        </a:rPr>
                        <a:t>VMware</a:t>
                      </a:r>
                      <a:r>
                        <a:rPr lang="pt-BR" sz="1200">
                          <a:effectLst/>
                        </a:rPr>
                        <a:t> Server Alternate (se a porta 902 estiver em uso - ex: SUSE linux)</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a:effectLst/>
                        </a:rPr>
                        <a:t>Não-oficial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3746650548"/>
                  </a:ext>
                </a:extLst>
              </a:tr>
              <a:tr h="518437">
                <a:tc>
                  <a:txBody>
                    <a:bodyPr/>
                    <a:lstStyle/>
                    <a:p>
                      <a:pPr>
                        <a:lnSpc>
                          <a:spcPct val="107000"/>
                        </a:lnSpc>
                        <a:spcBef>
                          <a:spcPts val="1200"/>
                        </a:spcBef>
                        <a:spcAft>
                          <a:spcPts val="1200"/>
                        </a:spcAft>
                      </a:pPr>
                      <a:r>
                        <a:rPr lang="pt-BR" sz="105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993/TCP</a:t>
                      </a:r>
                      <a:endParaRPr lang="pt-B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a:lnSpc>
                          <a:spcPct val="107000"/>
                        </a:lnSpc>
                        <a:spcBef>
                          <a:spcPts val="1200"/>
                        </a:spcBef>
                        <a:spcAft>
                          <a:spcPts val="1200"/>
                        </a:spcAft>
                      </a:pPr>
                      <a:r>
                        <a:rPr lang="pt-BR" sz="1050" u="sng">
                          <a:solidFill>
                            <a:srgbClr val="0B0080"/>
                          </a:solidFill>
                          <a:effectLst/>
                          <a:latin typeface="Arial" panose="020B0604020202020204" pitchFamily="34" charset="0"/>
                          <a:ea typeface="Times New Roman" panose="02020603050405020304" pitchFamily="18" charset="0"/>
                          <a:cs typeface="Times New Roman" panose="02020603050405020304" pitchFamily="18" charset="0"/>
                          <a:hlinkClick r:id="rId14" tooltip="Internet Message Access Protocol"/>
                        </a:rPr>
                        <a:t>IMAP4</a:t>
                      </a:r>
                      <a:r>
                        <a:rPr lang="pt-BR" sz="105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sobre </a:t>
                      </a:r>
                      <a:r>
                        <a:rPr lang="pt-BR" sz="1050" u="sng">
                          <a:solidFill>
                            <a:srgbClr val="0B0080"/>
                          </a:solidFill>
                          <a:effectLst/>
                          <a:latin typeface="Arial" panose="020B0604020202020204" pitchFamily="34" charset="0"/>
                          <a:ea typeface="Times New Roman" panose="02020603050405020304" pitchFamily="18" charset="0"/>
                          <a:cs typeface="Times New Roman" panose="02020603050405020304" pitchFamily="18" charset="0"/>
                          <a:hlinkClick r:id="rId8" tooltip="SSL"/>
                        </a:rPr>
                        <a:t>SSL</a:t>
                      </a:r>
                      <a:r>
                        <a:rPr lang="pt-BR" sz="105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(transmissão segura)</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a:lnSpc>
                          <a:spcPct val="107000"/>
                        </a:lnSpc>
                        <a:spcBef>
                          <a:spcPts val="1200"/>
                        </a:spcBef>
                        <a:spcAft>
                          <a:spcPts val="1200"/>
                        </a:spcAft>
                      </a:pPr>
                      <a:r>
                        <a:rPr lang="pt-BR" sz="105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Oficial</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extLst>
                  <a:ext uri="{0D108BD9-81ED-4DB2-BD59-A6C34878D82A}">
                    <a16:rowId xmlns:a16="http://schemas.microsoft.com/office/drawing/2014/main" val="893352700"/>
                  </a:ext>
                </a:extLst>
              </a:tr>
              <a:tr h="518437">
                <a:tc>
                  <a:txBody>
                    <a:bodyPr/>
                    <a:lstStyle/>
                    <a:p>
                      <a:pPr>
                        <a:lnSpc>
                          <a:spcPct val="107000"/>
                        </a:lnSpc>
                        <a:spcBef>
                          <a:spcPts val="1200"/>
                        </a:spcBef>
                        <a:spcAft>
                          <a:spcPts val="1200"/>
                        </a:spcAft>
                      </a:pPr>
                      <a:r>
                        <a:rPr lang="pt-BR" sz="105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995/TCP</a:t>
                      </a:r>
                      <a:endParaRPr lang="pt-B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a:lnSpc>
                          <a:spcPct val="107000"/>
                        </a:lnSpc>
                        <a:spcBef>
                          <a:spcPts val="1200"/>
                        </a:spcBef>
                        <a:spcAft>
                          <a:spcPts val="1200"/>
                        </a:spcAft>
                      </a:pPr>
                      <a:r>
                        <a:rPr lang="pt-BR" sz="1050" u="sng">
                          <a:solidFill>
                            <a:srgbClr val="0B0080"/>
                          </a:solidFill>
                          <a:effectLst/>
                          <a:latin typeface="Arial" panose="020B0604020202020204" pitchFamily="34" charset="0"/>
                          <a:ea typeface="Times New Roman" panose="02020603050405020304" pitchFamily="18" charset="0"/>
                          <a:cs typeface="Times New Roman" panose="02020603050405020304" pitchFamily="18" charset="0"/>
                          <a:hlinkClick r:id="rId15" tooltip="Post Office Protocol"/>
                        </a:rPr>
                        <a:t>POP3</a:t>
                      </a:r>
                      <a:r>
                        <a:rPr lang="pt-BR" sz="105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sobre </a:t>
                      </a:r>
                      <a:r>
                        <a:rPr lang="pt-BR" sz="1050" u="sng">
                          <a:solidFill>
                            <a:srgbClr val="0B0080"/>
                          </a:solidFill>
                          <a:effectLst/>
                          <a:latin typeface="Arial" panose="020B0604020202020204" pitchFamily="34" charset="0"/>
                          <a:ea typeface="Times New Roman" panose="02020603050405020304" pitchFamily="18" charset="0"/>
                          <a:cs typeface="Times New Roman" panose="02020603050405020304" pitchFamily="18" charset="0"/>
                          <a:hlinkClick r:id="rId8" tooltip="SSL"/>
                        </a:rPr>
                        <a:t>SSL</a:t>
                      </a:r>
                      <a:r>
                        <a:rPr lang="pt-BR" sz="105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(transmissão segura)</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a:lnSpc>
                          <a:spcPct val="107000"/>
                        </a:lnSpc>
                        <a:spcBef>
                          <a:spcPts val="1200"/>
                        </a:spcBef>
                        <a:spcAft>
                          <a:spcPts val="1200"/>
                        </a:spcAft>
                      </a:pPr>
                      <a:r>
                        <a:rPr lang="pt-BR" sz="105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Oficial</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extLst>
                  <a:ext uri="{0D108BD9-81ED-4DB2-BD59-A6C34878D82A}">
                    <a16:rowId xmlns:a16="http://schemas.microsoft.com/office/drawing/2014/main" val="2130611010"/>
                  </a:ext>
                </a:extLst>
              </a:tr>
            </a:tbl>
          </a:graphicData>
        </a:graphic>
      </p:graphicFrame>
      <p:sp>
        <p:nvSpPr>
          <p:cNvPr id="10" name="Title 1">
            <a:extLst>
              <a:ext uri="{FF2B5EF4-FFF2-40B4-BE49-F238E27FC236}">
                <a16:creationId xmlns:a16="http://schemas.microsoft.com/office/drawing/2014/main" id="{592909E6-952A-4953-969C-AAF5AFCD73A3}"/>
              </a:ext>
            </a:extLst>
          </p:cNvPr>
          <p:cNvSpPr txBox="1">
            <a:spLocks/>
          </p:cNvSpPr>
          <p:nvPr/>
        </p:nvSpPr>
        <p:spPr>
          <a:xfrm>
            <a:off x="69889" y="2540762"/>
            <a:ext cx="1977271" cy="866792"/>
          </a:xfrm>
          <a:prstGeom prst="rect">
            <a:avLst/>
          </a:prstGeom>
        </p:spPr>
        <p: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pt-BR" sz="2400" b="1" i="0" u="none" strike="noStrike" kern="1200" cap="none" spc="-100" normalizeH="0" baseline="0" noProof="0" dirty="0">
                <a:ln>
                  <a:noFill/>
                </a:ln>
                <a:solidFill>
                  <a:schemeClr val="accent1">
                    <a:lumMod val="75000"/>
                  </a:schemeClr>
                </a:solidFill>
                <a:effectLst/>
                <a:uLnTx/>
                <a:uFillTx/>
                <a:latin typeface="Segoe"/>
                <a:ea typeface="+mn-ea"/>
                <a:cs typeface="Arial"/>
              </a:rPr>
              <a:t>Portas reconhecidas</a:t>
            </a:r>
          </a:p>
        </p:txBody>
      </p:sp>
      <p:pic>
        <p:nvPicPr>
          <p:cNvPr id="5124" name="Picture 4" descr="Resultado de imagem para imap">
            <a:extLst>
              <a:ext uri="{FF2B5EF4-FFF2-40B4-BE49-F238E27FC236}">
                <a16:creationId xmlns:a16="http://schemas.microsoft.com/office/drawing/2014/main" id="{2716CEA5-ADA5-42BC-91F0-7624D6C7942D}"/>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07975" y="3716905"/>
            <a:ext cx="1842373" cy="1074966"/>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m 10">
            <a:extLst>
              <a:ext uri="{FF2B5EF4-FFF2-40B4-BE49-F238E27FC236}">
                <a16:creationId xmlns:a16="http://schemas.microsoft.com/office/drawing/2014/main" id="{0E45AE5E-AD95-473E-8F55-ED959F3283AF}"/>
              </a:ext>
            </a:extLst>
          </p:cNvPr>
          <p:cNvPicPr>
            <a:picLocks noChangeAspect="1"/>
          </p:cNvPicPr>
          <p:nvPr/>
        </p:nvPicPr>
        <p:blipFill>
          <a:blip r:embed="rId17"/>
          <a:stretch>
            <a:fillRect/>
          </a:stretch>
        </p:blipFill>
        <p:spPr>
          <a:xfrm>
            <a:off x="218465" y="5367382"/>
            <a:ext cx="1680121" cy="920321"/>
          </a:xfrm>
          <a:prstGeom prst="rect">
            <a:avLst/>
          </a:prstGeom>
        </p:spPr>
      </p:pic>
    </p:spTree>
    <p:extLst>
      <p:ext uri="{BB962C8B-B14F-4D97-AF65-F5344CB8AC3E}">
        <p14:creationId xmlns:p14="http://schemas.microsoft.com/office/powerpoint/2010/main" val="776252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426915" y="1574677"/>
            <a:ext cx="4372820" cy="258381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 name="AutoShape 2" descr="data:image/jpeg;base64,/9j/4AAQSkZJRgABAQAAAQABAAD/2wCEAAkGBxITEBUSEhQWFRMUFRgUFxQYExgUGBcVGBQXFhQYFxcYHSggGR0lJxYYITEhJykrLy4vHSAzODMsNygtLisBCgoKDg0OGxAQGi8kICQxNCw3MTQ3LS8uNzcsMDIsLDIsMi8vLCw3NC8sLDUsLDY0NC8sLDAtLCw0LCwtLywtLP/AABEIAH8BjAMBEQACEQEDEQH/xAAcAAEAAgIDAQAAAAAAAAAAAAAABgcEBQIDCAH/xABOEAACAQMCAwQFBQoLBwUBAAABAgMABBEFEgYhMQcTQVEiYXGBkQgUMlKxI0JicoKhsrPB0RUWNVRzdJKTosLSFzQ2Q1NjoxgzlOHiJP/EABsBAQACAwEBAAAAAAAAAAAAAAAEBQIDBgEH/8QAPBEBAAEBBAQKCQQBBQEAAAAAAAECAwQFERJSocEGFSExUXGBkdHhExQiMkFCU2GxFiMzcvA0Q2Jj8ST/2gAMAwEAAhEDEQA/ALxoFAoFAoFAoFAoFAoFAoFAoFAoFAoFAoFAoFAoFAoFAoFAoFAoFAoFAoFAoFAoFAoFAoFAoFAoFAoOMjhRknAHjWNddNFOlVOUQ9ppmqcodPzyP6w+NR/Xbt9Snvhn6G06H355H9YfGnr12+pT3wehr6Hz57H9cfGvOMLrH+7T3w99Daasvnz6P66/GvOMbp9Wnvg9Baasnz+L66/2hXsYhdZ5rWnvg9Ba6sshWB6VLan2gUCgUCgUCgUCgUCgUCgUCgUCgUCgUCgUCgUCgUCgUCgUCgUCgUCgUCgUCgUCgUCgx7/6H5SfprUS/fwT2fmG2x9/v/Etc9wRkljjNcJVe7zVaTTTVPPzJcURPwcfnf4R+BrKfXp54r7qvA0I+2xxM48z8DWqqxvU89FfdPg9iI+2x1NIPX8DWPqtv9OrunwZxl0xsdDmo1rZ10TlXEx18jdS79GuCGKeHIgeWc5+z7a6/g1eK67KqzqnOKcsu3/xFv1EezV8ZSEGulV77QKBQKBQKBQKBQKBQKBQKBQKBQKBQKBQKBQKBQKBQKBQKBQKBQKBQKBQKBQKBQKDG1D/ANs+1f01qFiE5Xeqer8w22Hv9/4aic8vyh+kK4i4f62z/tvTZ92eqfw2ltbgrX0RWu35qvlQfPmq0Gq1mMKy48j9orj+FHv2fVO5YXLmlg6Wfup9g+01s4L81p2b2d/j2Ke3ckc9ysabm9gA6k+qukvN5s7vRp1oFnZ1Wk5Q17a+n1T8RVPPCK76s7EuLhX0us8Rp9RviK8/UdhqVbPFlGG160OB4nT6jfEV7+orDUq2eLKMLtNaGVputpMSACuMdcc858vZVjccQoveloxMZZc/3RrzdKrDLSnPNtAanor7QRXhvjq3u766skV0ltWdTuxhxHIY3ZMHoDjr9YUEluZ1jRpHIVEUuzHoFUZYn1ACgjXCXGqajZzXVtBJmJnRYnKq0jrGrqAckDduAyaDe6LdSy28ck0JgldctCWDlD5bh1oM2gUCgUCgUCgiXDPEl1eztJHDEtgsskIlaRu+cx5G9UA2hSwxgnPjQSHS9UhuEZ4HDqrtGSAQN6HDDmOeD40HZFfxM2xZEL8/RDAn0eTcvV4+VBkUCgUCgUCgUCgUCgUCgUCgUCgUCgUCgUCgxNUP3Jvav6QqvxWcrnaT9m+7/wAkdv4aZ26fjL+kK4nDZzvdn/aE2uPZnqn8N9afRr6Mq3dQKDRcRtgr7D9orkOE8Z12fVO5ZXCM4lrNFbMrexftNbuDMZRadm9sxKMqKOudzZ8RNhU/K/y1u4Rz+1T1+DVh8ZzPZvaGCFpGIUgYA6gnrn91U2GYV65TVVpZZfbNPvF4psIjOM89zJOiy/WH9k/vq0/Tf/Zs80fjOjUnv8mv1SyeEAsQdxI6Y6VBv+FeqUxVpZ5/bJOud6i8TMRTlk7OG5Puh937as+D8ZRadm9ExmMtDt3J5H0ro1I5UFF2kJge91WMEvY63dd6B1e0lKJMuPHGQwz0wTQTztCvPnK2unQNk6g4Lsp+jZph53BHTcMKM9ckUGq4BburPWjF6HdX97sx97sjXZj2YHwoO5+KbtdH0/umD31/3UKSOAQrOMySso5HaAeXmRyPQhINH4ZuYZklfUbmfGe8jkEfdyZUj0VVQY8EhuRPTHjQRrhX+EL6e9L3skUFtqE8Uaoqbn2OMI7FeUajAAHMlmyeQoMjR/nmqvPP88mtLRJnggjt9iu4jba0skjKSdx+96DHvIdmk63fW76hYyt86uLW3+c2sm0K8yMrbUdV6sGAXI65oOns3la7WG7/AIVlnm27rm1PdBFZlIKd0FDR7W6N47fXQdmmtd6rPdSC7ltLSCd7aJIAiySNHgPK8jK3Ik8gP2ZIctHuLz53c6PcXTlxClzb3iogm7nvArq4KlCwPo5xzBJ9ga3sn0SZ9OLC9nQM9wgRRFtRhOfui5Qncdp65HpHlQc+ybRpjbySfPJ9oubpDFiPYW3MveHC7t2Tu5EDIoN5pnD0y3BcoEBKE47sLGImj5RlRukDhSvp/RUnGNzKQmdAoFAoFAoFAoFAoFAoFAoFAoFAoFAoFAoMLWD9xb8n9IVXYv8A6K06ki6/yx/nwaFXyR+MPtFcNhk//ZZf2hY2lOVFXVP4SW0+jX0pTO6gUEd4sUgI2PRGQT5E4xXL8I7GurQriOSM471rhkxMzT8Wr4db7o3sX7WrLg7GXpOze24tGVNHbubPilsLH+V/lrLhH/HR1y04ZGc1dm9g8Oc5GPh6I/S/fXvByMrKvrj8MsUy9iOvcl6rXRqlFePziOL8Y/o1R45GdnT1rzBIztK+ppuE2y5932tWGBRlFfZvZ47GWh27lhx9Kv1A5UEL4J4fkRdTjuosR3V/cyKpKsJIJcAHkTgEZ5HnQYfZtwjcWs00t2d7RKLK1YkE/M42Lq3I8txYDBwRsoOzhnQbmK11dJIyrXN3eSwjcp3pKgEZGDyz68UGJLwpdnSNOEQVL7TzFMsbsNrMgxJEzDIGQeufDqM5ASHRuIbyaWOOTTpoF597JJLEVTCkgJtJMmTgdByOfVQdHZ7pM1v8/wC+Qp32o3E8fNTuicrsb0ScZweR50Go0eO+0qSeBbR7u0kmeeCSF4w8feHcYpEdh0P32fH14AZmg6deiW81SeBRcyxCO3sxKpKxxAlUeX6IZ29w/MA1aabPdapa3cenvYtCztczu0amVSu3utsZPe5+segFBladDe6XPcpHaPd2dxO9zG0ToJInkwXjZHIyuRyIP28g2HCmk3Ml9Pqd5GIJJIltoYN4do4FbeTIy+iWZsHA6dKDv7M9KmttPWKdCkglmbaSp9FpmZTlSRzBFBr+AYbu0klspbV+7NzPMt0HQxGNyXTIzu3E8sY8aCd0CgUCgUCgUCgUCgUCgUCgUCgUCgUCgUCgUGv184t3PkAf8QqBikZ3S0j7JVy5ben/AD4IlHdcwfIg/A1wN3rmwtabWIzynNeWljpUzHS3EXEWBjYP7f8A+a6T9Sz9Lb5K7iz/AJbPNyPE/wD2/wDH/wDVP1JP0tvk94r/AOWzzcRxWM84+Xjhs/mxWdHCLOY0rPk6/J7xTOXJVsbpZUmTlhlYfEV0NNVnb2ecctMqyYrsq8p5JhqLTRzFKxHNCBjzHM5B+NQrjcPVbSvRn2asstvIk3m9+ns6c+eM9zJ1rTmm7sDkq7ix8fDAFMRuM3uaKc8oic58i6XmLCKp+M5ZOdnaLEpZsKqjJJ5AAedTaKLOws9GnkphGma7avpmWtk43twcBJT69q8/Xzaq3jmwz5p2eK1pwO8THPTt8Ec4t4kjuVRUV12sSS2B1GBjBNQMQvtneaYpoieTpW2GYbaXaqqquYnPoz8IOCmyze77WqVgsZafZvQ+EEZTR27lkx9KvHOOVAoMHVdYt7Zd9xNHCvgZHVM+zJ5+6gi03a1oynBuwSPqwzMPiEwaDbaLxvp10QsF3E7Hohbu3PsRwGPwoJDQKDhPMqKzuQqqCzMTgBQMkknoBQUxxJ29IkhSytxKg5d9KxUN61jAzj1kg+oUEp7J+0CXVRcCWFIzB3fNGJDd53ng3TGzz8aDM7Qu0e20sBGBmuHG5YVIXC+DO3PaOXkSfLxoK80zt2uZLiOM2sISSRU5O+4BmAznoevlQWHxz2l2mmSpDKskkrrvKxhfRQkgFixAycHAHlzxyyEn0TVorq3juYG3RSruU4wfIgjwIIIPrFBnUCgUCgUCgUCgUGJqWpwW6d5PLHEn1pHCDPlknmfVQRSftZ0ZG2m7BI+rDM4/tKhBoN7oPFVlef7rcRykDJUNhwPMo2GA91BuaBQfGYAZPIDmT5CgiWp9pmkQNtkvIyw5fcw82PaY1YUHZpHaNpVy4SK7j3sQqq4aIlicADvFXJPkKCVUGm1DiywgkaKa7gjkXG5HlVWGQGGQTkciD76DG/j1pf8APrb+/T99A/j1pf8APrb+/T99Bu7K7jljWWJ1eNxlXUhlYeYI60HfQcJYwylSMgggjzB6ivKqYqiYnml7TVNMxMc8Ind8MsGPdv6PgGHMe8da5214P0zVnZ15R0TC5oxaMvbp5fsx/wCAJfrL8DWr9Oz9TYy41s9Sdj5/F+X6y/A0/TtX1Nj3jaz1Z2H8X5PNfz17+nqvqbPM42o1Z2NhpFlNE3UbT1HP4j11YXDDra6VclpE0zzxltjl50O93uyt492YnpSVOYq3Vzligj3E+mTT+iJAsY57MHLHzY/squvt0tbz7MV5U9His7jfLG7e1NEzV0+CLtwrJ9Yfn/dVfxJVrx3eayjHqNSXU3CEh8ft/dWUYNXHzx3ebOOENMfJKRcOaF3PrJ6nGOnQAeXX4mra63Wm70aMcszzypL9fqr3XpTGURzQlijlUlCfaCtu1vtJ/g5Rb2+1ruRd2TzWFOgZh4sfBenieWAwVNwrwHqOtObqWUrExINzMWctgnIiX74A8uoUcxnligsWHsCsQvp3NwW817tR8Ch+2gjvFHYRNGhksZu+xz7mQBHI/Bceix9RC+2gx+zDtRntJhZaizNBu7vfJnvLd84w5bnsB5EHmvsGKD0MDQVt2/6m0OkbEJHfzJExHL0MNIR7+7A9hNBq/k98OQiya9ZFaaSRkVyMlI0wMLnoSdxJHXl5UFtJAgYsFUMwALAAEgZwCfHGT8aDy/YW41PiYpcZZJbqQsOmY4g5VOXhtjC+yg9NpYQiMRiNBGAAECKFAHQBcYFBCe0Lsug1OZJzM0MqqI2IUOGQEkciRgjJ5591BLeHNFis7WK1hz3cS7QT1JJLMxx4kkk+2g2VAoFAoFAoFAoFBVfHnZlNqmqCZ5RFapCiZ+m7MCxYIvRRzGSfgaDmnYVpmzaXuS31+9TPuHd4/NQVh2icBT6NNFcW8zNCz4jlHoSRyAZCtjxIBII64PIeIXn2X8UnUdOSd8d8pMUuOhkXHpY8NwKtj1mgljsACSQABkk8gAOpJoPOPHPGN3rV6LCw3fNy21VB299jrJKfBBjIB5Aczz6BL9C7BrVUBu55ZJMcxERHGD5DKlm9vL2UGUew+1jnintp5UaKWOTZJtkUhHDFQVClc4686C1qDy92qWffcSzQk7RLLbR7sZxvhhXOPHrQTf8A9P0X8+f+4H+ugf8Ap+i/nz/3A/10FrcL6OLOzhtQ+8Qps3ldu7mTnGTjrQbSgUHRd3CRqWc4A95J8AB4mtdra0WVM11zlENlnZVWlWjS0jcTx/UPxH7MiqicdsOidiwjCrTpcDxXH9Q/EV5x9Yas7PFlGEWmtDrbi+L/AKbfFace2OrOzxZxg1prRtZula4s5O2NlUffEjGfIY6mp10v0XnOaaZiI+Mol7uXq2WlVEzPwbtanIL7QarXNXFuAzRsyHluHQHyPlUS9Xr1eNKaZmOmEy6XObzM001RE9DSNxvD/wBJ/wA1QeOrLVnYsYwG21odTcewj/kyfFf31lGMWU/LLOOD1rPzxtbHQ+Lre4fYAyP4K4HpAddpBwfZ1qXd79ZW06Mckod9wm3utOnOU09MfDrSNTmpirdN/drDFJK5wkaNIx8lVSzfmFB5Y4ZsJNb1rM2cTSNNMQfoxLz2g+AxtjHlkUHqm1tkjRY41CIihVVRgKoGAAPACg7aBQUR8onhdEMWoRrgyN3M2B1baTG59eFZSfUtBLOyni/doLzTZdrBJFfGNzJFH3iYz47cLz+rQVz2q9plvqdpHBDFLGyTCUl9mCBG64G0nn6YoMzs37V7bTrBbWWGZ3V3bcmzbhmyOrA0Eo/2+2X82uP/AB/6qCouE+Jo7XWFv3R2jWSZ9i43YkSRQOZxy3jxoLz4V7YLW+vIrSOCZHlLAM2zaNqM5zhifvaDZcedo8GlyxxzRSyGVC4KbcABsYO4iglOjaitxbQ3Cgqs0SSgHGQHUMAcePOg56jfxQRNNM6xxoMs7EKB7z8MeNBVOt9vVrGxW1t5J8HG9mEKn1qMM2PaBQa+z+UCu7EtiQviUn3EfksgB+IoLf0DV47u2iuYgwSZQ6hgAwHkQCRnl50Gq4y44s9NQG4cmRhlIUAaRh54zgD1kgUFZz/KC9L0LHKeBa4wxHsEZA/PQSzgztfsr6RYZA1tO2AquwZHY9FSQY5+ogZ5YyeVBYtAoFAoKu+UPcoulIjEb5LhNg8fRVyx9gHL3ig5fJ5sWj0lnYYE1w7p61CpHn4o3woMzt01022kuiHD3TCDl4IQWl9xClfyqDR/J34cWO0kvmA7ydjGh8okOGx5bmBz+ItBb9AoFB5o7Qf+LD/WbP8AVwUHpegUCgUCgjfGbkLGPD0j7/QH2MR76ocemfRUx91vhNMTVV2b/BFbW3aViq45DJJz4nA6D1GqS4YfVe88pyyW15vNF3piqqJnPoZh4em80/xfuqz4gr14ROOLHVnZ4vicNy5G4jHjjOfdkVnRgM6UaVfI8rxqz0Z0KZz++WST2NosSbmIVEGSTyAFX9NNFjRlHJTCjmbS2tOmqXRovEXfyygDEabQmepyWyx8ug5VEul89YtK9HmjLLam324eq2dGlPtTnns5GRxBrRtu7fGUYkMPHHLmPWK9vt7m7zTVlnE87G43P1rSpzymOZlxTxXEXLDo49xHkRUqmqi2ozjliUSqm0sLTKeSqENvuCWDHZJhc8gU3EDyzu51U14NTNUzTVlHV5r6z4QTFMRXZ5z055bMpYE/BsoUnvByBOO7x0HnurGcHiImYr2ebdZ8IaZqiJstvkjunuRLEw5ESIf8Qqtu0zTbU5dML6+UxNhaUzqz+FzaZJlK6584R/tXuDHot4w8Ytnud1Q/pUFX/JqtlNxeSY9JYo0B9Tuxb9WtBftAoFBBO26ANodznqpiYe0TIPsJoIJ8nFBJHqMEgDROsIZDzBDiZXBHrHI0Hf278L2VrYQyW1vFE7XKqWRApK91KcezIHwoNh2M8JWFzpKS3FrFLIZJAXZASQGwBmgnP+z7Sv5jb/3YoPPnAOlwy8Qpbyxq8JmuFMZGVwscxUY9WB8KD0Zp3BunwSrNDaQxyJna6oAwyCpwfYSKCnPlKf73a/0LfrKC4uAf5Ksf6pB+pSgojtV4in1TVBYW+Wiil7iJAeTzZ2vI3sOQD0Cgnlk0FtcG9llhZRL3kSXE+BvllQON3/bRshQPPGfM0G+1Xg3T7hSs1pAwIxkRqjAfguuGX3Gg6bmSDSNLYjJhtYzsDHmcse7TPmSwXNBQ3APDkuvalLcXjsY1IkmYcixY4jiT6owD06KvsoPQdnwnYRR92lpbhMYI7lDn8YkEsfWc0FL9uPAEFoqX1ogjjZxHLEvJVYglHQfeg4IIHLpjxoLP7JeJGvtLikkO6aMmCRvEsmMMfWVZSfWTQTKgjvH3Ex06xe7Efe7GRdm/ZncwX6WD5+VBUt38oCcqe6so1bwLzNIAfWoVc/Gg1OhWx168SXUtQhTntW2U7JMZ+hGrAKufMFmPjQei7GzjhiSKJQkcahFUdAoGAKCkPlL3J32UfgFmfHrJjA+w/Ggx7Tje5jsbLStHj33PzdXlkVA+xpB3jBQfRB9PLMeQzjrnAYd3wvxWB3xluS3Uql8Mj8hZMH2Ln2UGTwN2w3UFwLbVMvHu2NIy7JYWzj0wANwB6gjcOfM4xQegFYEZHMHmD5ig839qGg6g+vTz2ttcPhoXjkSB3XckEWCG2lTgj81BzuOJuK4hvdbkKOZJsoyPfiLlQbXhLt2kDrHqEatGSB30QKsvrZMkMPxcH1HpQXpa3CSIskbB0dQyspyGUjIIPiDQdtAoIrx02BF+X9qVQY9/HR1yusGjOa+ze0/C5zK/4q/a1YYB8/Zvbsaj2KOudyexIMV0Tn3PuxQRDtFchIlBIVmYkeBwFxn2ZNUuNVTFFMRPJK/wGmNOurLliIabhDlI3r2/trVgfPX2b2zHp5LPt3Nt2gt9yh/Gb7FrbjXuU9bXgMfuV9UNZwHcEPIuTj0Tjwz6WfsHwr3Bs/R1R92zhBTETZz8eXcsVRkVcucdV2g7t/xW+w1jVzSzs/fjrUnpa5dPap/OK5Gyn96n+0fl9Dvs5WVfVP4XFo/0K7B85aftRtTLo96o6iEv/dkSH9GgqX5N1+FvLmA9ZYVcevu3wR/5M+6g9B0CgUFfdu16I9FlUnBmkijX1nvBIR8I2oIx8mmyIgvJ/B5I4h7Y1Zj+tFBsPlIfyZB/W1/UzUG07BP5Fj/pZf06CxKDzF2a/wDFEf8AT3X6qeg9O0Hn/wCUp/vdr/Qt+soLa4Rm2aJav9Swib4W6n9lBRnYFbCTWQ782jhlkBPP0jtQn24kNB6ZoFBWvygZyujlR0kniQ+wbn+1BQVBwDxdqdlA6WNuJY3k3M/zeSX0tqjbuQ45DBx6/XQSf/ahxD/Mx/8ADm/1UGp4p4v1u/tmtp7M92xUkpaSq2VYMMEk+VBYPyebSaKzuUmjeP7uGAdGQnMagkBh+DQWvQdc8COu11Vl8mUMPVyNBr7nhyykGJLW3ceTQRn7RQVR2sdlNslrJe2K900Q3yQgkoyD6bKD9Egc8DlgHlmg2fYLxlLdQyWlwxeS3CtG5OWaInGGPiVOOfkw8qCM/KVj/wD6bRvAxSD4OD/moJz2GcPR2+lxz7R311mR28dgYiJQfLAzjzY0Fi0FCfKO0FElt71FAaXdFLgY3MoBjY+ZxkZ8lXyoLJ7H9RafRbVnOWVWiz6o5GRP8KrQTKgUFOdvvBsJtjqMShJo2UTbQAJEdggZgOrAlefkTnOBgNb2Rcei307uJju7uVwmT0jIVsfFm+NBetAoIh2gHlD+X/kqhx2PYo65X2BxnNfZvafhNvurexftasMC+fs3tmOe5Z9c7liRdBXQudc6CG9ovSD2v9i1RY57lHa6DAee07N7U8Kf+4fYPtNYYHz19m9ljvNR27md2kNiKD8ZvsWpGMRnRT1nB6M67TqhqOBZB3kmSB9H/NXmETEU1R1NvCKmf25iOncsuOZcfSHxFXGcOa0Z6HC7mXu39IfRPiPI15VMZSys6Z045PipnRl9NfZ+6uPs5/eo/tH5fQL/AD+1X2re0f6Fdk+ds6aIMpVhlWBUg+IIwRQeUr2G40LWcgZMEm+PJwJYGyBzx98pKnyOfKg9O8O67Be26XFu4aNx+UreKOPBh5fsoNnQfGYAZJwBzJPgKDzX2zcZjUbuO1tSZIIW2qVGe+mY7SUA+kB9FfPJIyCKC8Ozrhz5hp0Nscd4AXlI/wCq53MM+OOSg+SighnykP5Mg/ra/qZqDadgn8ix/wBLL+nQWJQeYuzX/iiP+nuv1U9B6doPP/ylP97tf6Fv1lBb/BEQbR7NT0ayhU+wwKDQeeOz7UP4K1xVuDsVHktpmPIAHKhufRQwVs+VB6nBoPtBBO2zTWn0afaMtEUmx6kb0z7lLH3UEM+TdrabLiyYgPvFwg+sCoSTHs2p8fVQXdQKD4DQfaD4DnpQfaCNdpGoxwaTePIQA0EkSg/fPIhRFx482+GaCo/k2WLG7uZ8egkIiz4bncMPzRmgkvyjdHMllBcqM/N5SrHySUAZP5SoPyqDb9hOuJPpKQ7sy2paN18QpZmiOPLBxn8E0Fi0FHfKT1dD81tAQXBadx9UEbI8+30/hQWB2Q6a0GjWqOMMyNKR6pXaRfzMtBMaBQVr2+azHDpTQEjvLl0VV5Z2o6yO2PIbQPawoIF2VcCNd2LTnkDMyrk4yoVOY9Wdw9xoPQ9AoIb2in0Yfa/2LVHjfuUdcugwH3q+zejOi6kIXLFS2cdDjpn99V+H32m7aWlGeayxG41XqKYpnLLPak6ccoBjuX/tCrLjuy1ZVXEVprxtcjx0n/Rf+0tOO7LVk4itNeNrQcT8Qi62YQoE3HmQc5x5eyq+/wB+pvMUxTGWS1w7D5uulnVnnlsc+EDmQ+wfpN+41MwSPf7N6Bj8ZRR1z+ISPjXRnuLZe75yRtuC9NwIwwz4HofdVjfrvNtZ5U88IWD32i620+k92qMs+jolWkljKDhopAR5xt+6uem7W0fLPc7GL1YTGcWlPfHiLpzn/lt71I/ZWM2Ntqz3STfLKPnjvh2Lpb/UrGbO21Ku6WE36x14Zmn2Tq4JHLpyyeZI9VZWNja+lo9ir3o+E9KJe71ZV2VURVGzoSTiMzBFCMVGMqS4RCwjnLBmYbN2RBtDdcnGBuI7BwyX6GWMIyWIy2wuCHKZ9Hdu5+zPPGM880Gl4/4Hg1SDZJ6EqZMUwGShPUEffKfEfZQURJw7ruizM8AlC9DLCO+icDoXXBx4/TUeOKDPXtz1VRtaO2JHIlopAfeBIB+agw73W9f1n7kqzNE33kUfcwn1O5wCPUzEUFndl/ZQlgwuborLdfeKOaQ58QT9J/X4eHnQWhQVf8oKxlm06FYY3kYXSkqiM5A7mUZIUHlzFBsuw+0ki0hElR43EspKupRub8uTDNBPqDzh2d6NcpxIkr28yx9/cne0TquDHNg7iMc8j40Ho+gor5Q2lXE11bGGGWUCFgSkbOAd/QlQcUFtcDxMumWSsCrLawKykEEERKCCDzBoIL2u9l5vibyzwLoDDxkhRMAMKQx5BwBjnyIxzGOYV3o3aFrGkqLaeImNPRWO4jcFQPBHyCV8uox05UGzm7XtYvB3VlbqrHlmKJ5nHszlR7xQXRwbZzLpsEV2CZu6xMHbvCWbO7ecncTnnzoKO417NL7Tbr51pwkeFW3xtFlpYT9VlHpMOZG7mMfS9Ydtj26ajEuyeGGR15FirRsT+EFOM+wCg+z8Y8Q6t9ytomijbkTDG0a4/Cnc+j7iM0F7cMWD29jbW74LwwRRMVORuSNVbBIGRkUGzoPOuq6trukXtwUST5s9xNKqvH30BV5WYEMv0Cc5IBU+YoO3/b5e7cfNrff0z90xn8Xdn89BrZNP13X5lMyOsIOQzIYbeMHqVB5yH2bjz8BQXzwVwrDp1ottF6R+lJIRgySEDcxHh0AA8AB160G01TT47iCSCZd0cqFGXpkEYOD4HyPhQec9U4Y1XQbs3FnveHwmVN6tHnOydB9H2n2g56BnP26ai6d3HbwCU8tyrIxz+Cm7r7c0HZwP2aXuoXfz7VQ6xFu8ZZciWcjGF29UTljw5ABRjmA9BqABgcgPCg84z8a65pVxKjq5gEr7EuImdNpckbJBg4x0w2PVQZMvbxfuNsVtAHPIHEj/AAXcP20GDpHAurazdC4vjJHGcbppV2HYPvYYsDzOMAL1PXqHojR9LitoI7eBdsUShVHq8ST4knJJ8STQZlAoNBxZozXCptYLsLHmCc5x5eyoF/uc3mKYicsllh1+pus1TVGeeSKHhaX6w+Bqs4kr14WnHtnqTsBwxL5j4GnEdevHc849s9Sdj4eGJfMfE/upxHXrx3eZx7Z6k7PFx/ipL5j4k/sH21lGC1a8d3my4/o+FE7PNI+H9D7r2nqensAHgB5ftJq4u12ou9GjSo75e67zXpVdkf5t8MkoC8sVIRGPLYqfCg6/4NTyoH8Gp5UAaanlQZUUQUYFB2UCgUHAxqeZA+FBzoFAoFAoFAoFAoFAoPjKD1GaAqgdBig+0Cg4tGDzIB91ByoFAoFBw7peuBn2Cg50CgUCg4iMA5AGfZQcqBQCKDisajoAPdQcqBQKBQfCKD53Y8qD53Y8qB3Y8qB3Y8qDkFoPtAoFAoFAoFAoFAoFAoFAoFAoFAoFAoFAoFAoFAoFAoFAoFAoFAoFAoFAoFAoFAoFAoFAoFAoFAoFAoFAoFAoFAoFAoFAoFAoFAoFAoFAoFAoFAoFAoFAoFAoFAoFAoFAoFAoFAoFAoP/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graphicFrame>
        <p:nvGraphicFramePr>
          <p:cNvPr id="8" name="Tabela 7">
            <a:extLst>
              <a:ext uri="{FF2B5EF4-FFF2-40B4-BE49-F238E27FC236}">
                <a16:creationId xmlns:a16="http://schemas.microsoft.com/office/drawing/2014/main" id="{85042827-7410-42E5-AFD6-E3FF131AE909}"/>
              </a:ext>
            </a:extLst>
          </p:cNvPr>
          <p:cNvGraphicFramePr>
            <a:graphicFrameLocks noGrp="1"/>
          </p:cNvGraphicFramePr>
          <p:nvPr>
            <p:extLst>
              <p:ext uri="{D42A27DB-BD31-4B8C-83A1-F6EECF244321}">
                <p14:modId xmlns:p14="http://schemas.microsoft.com/office/powerpoint/2010/main" val="1802117476"/>
              </p:ext>
            </p:extLst>
          </p:nvPr>
        </p:nvGraphicFramePr>
        <p:xfrm>
          <a:off x="2334355" y="908720"/>
          <a:ext cx="6512763" cy="5664384"/>
        </p:xfrm>
        <a:graphic>
          <a:graphicData uri="http://schemas.openxmlformats.org/drawingml/2006/table">
            <a:tbl>
              <a:tblPr firstRow="1" firstCol="1" bandRow="1">
                <a:tableStyleId>{5C22544A-7EE6-4342-B048-85BDC9FD1C3A}</a:tableStyleId>
              </a:tblPr>
              <a:tblGrid>
                <a:gridCol w="1028935">
                  <a:extLst>
                    <a:ext uri="{9D8B030D-6E8A-4147-A177-3AD203B41FA5}">
                      <a16:colId xmlns:a16="http://schemas.microsoft.com/office/drawing/2014/main" val="118454121"/>
                    </a:ext>
                  </a:extLst>
                </a:gridCol>
                <a:gridCol w="4429895">
                  <a:extLst>
                    <a:ext uri="{9D8B030D-6E8A-4147-A177-3AD203B41FA5}">
                      <a16:colId xmlns:a16="http://schemas.microsoft.com/office/drawing/2014/main" val="3282292200"/>
                    </a:ext>
                  </a:extLst>
                </a:gridCol>
                <a:gridCol w="1053933">
                  <a:extLst>
                    <a:ext uri="{9D8B030D-6E8A-4147-A177-3AD203B41FA5}">
                      <a16:colId xmlns:a16="http://schemas.microsoft.com/office/drawing/2014/main" val="552992614"/>
                    </a:ext>
                  </a:extLst>
                </a:gridCol>
              </a:tblGrid>
              <a:tr h="514944">
                <a:tc>
                  <a:txBody>
                    <a:bodyPr/>
                    <a:lstStyle/>
                    <a:p>
                      <a:pPr>
                        <a:lnSpc>
                          <a:spcPct val="107000"/>
                        </a:lnSpc>
                        <a:spcAft>
                          <a:spcPts val="800"/>
                        </a:spcAft>
                      </a:pPr>
                      <a:r>
                        <a:rPr lang="pt-BR" sz="1200">
                          <a:effectLst/>
                        </a:rPr>
                        <a:t>Porta</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800"/>
                        </a:spcAft>
                      </a:pPr>
                      <a:r>
                        <a:rPr lang="pt-BR" sz="1200" dirty="0">
                          <a:effectLst/>
                        </a:rPr>
                        <a:t>Descrição</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800"/>
                        </a:spcAft>
                      </a:pPr>
                      <a:r>
                        <a:rPr lang="pt-BR" sz="1200">
                          <a:effectLst/>
                        </a:rPr>
                        <a:t>Status</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2972752292"/>
                  </a:ext>
                </a:extLst>
              </a:tr>
              <a:tr h="514944">
                <a:tc>
                  <a:txBody>
                    <a:bodyPr/>
                    <a:lstStyle/>
                    <a:p>
                      <a:pPr>
                        <a:lnSpc>
                          <a:spcPct val="107000"/>
                        </a:lnSpc>
                        <a:spcBef>
                          <a:spcPts val="1200"/>
                        </a:spcBef>
                        <a:spcAft>
                          <a:spcPts val="1200"/>
                        </a:spcAft>
                      </a:pPr>
                      <a:r>
                        <a:rPr lang="pt-BR" sz="1200">
                          <a:effectLst/>
                        </a:rPr>
                        <a:t>1080/tcp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u="sng" dirty="0">
                          <a:effectLst/>
                          <a:hlinkClick r:id="rId3" tooltip="SOCKS"/>
                        </a:rPr>
                        <a:t>SOCKS</a:t>
                      </a:r>
                      <a:r>
                        <a:rPr lang="pt-BR" sz="1200" dirty="0">
                          <a:effectLst/>
                        </a:rPr>
                        <a:t> proxy</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a:effectLst/>
                        </a:rPr>
                        <a:t>Oficial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2285782491"/>
                  </a:ext>
                </a:extLst>
              </a:tr>
              <a:tr h="514944">
                <a:tc>
                  <a:txBody>
                    <a:bodyPr/>
                    <a:lstStyle/>
                    <a:p>
                      <a:pPr>
                        <a:lnSpc>
                          <a:spcPct val="107000"/>
                        </a:lnSpc>
                        <a:spcBef>
                          <a:spcPts val="1200"/>
                        </a:spcBef>
                        <a:spcAft>
                          <a:spcPts val="1200"/>
                        </a:spcAft>
                      </a:pPr>
                      <a:r>
                        <a:rPr lang="pt-BR" sz="1200">
                          <a:effectLst/>
                        </a:rPr>
                        <a:t>1194/udp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a:effectLst/>
                        </a:rPr>
                        <a:t>OpenVPN</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a:effectLst/>
                        </a:rPr>
                        <a:t>Oficial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2584443173"/>
                  </a:ext>
                </a:extLst>
              </a:tr>
              <a:tr h="514944">
                <a:tc>
                  <a:txBody>
                    <a:bodyPr/>
                    <a:lstStyle/>
                    <a:p>
                      <a:pPr>
                        <a:lnSpc>
                          <a:spcPct val="107000"/>
                        </a:lnSpc>
                        <a:spcBef>
                          <a:spcPts val="1200"/>
                        </a:spcBef>
                        <a:spcAft>
                          <a:spcPts val="1200"/>
                        </a:spcAft>
                      </a:pPr>
                      <a:r>
                        <a:rPr lang="pt-BR" sz="1200">
                          <a:effectLst/>
                        </a:rPr>
                        <a:t>1214/tcp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u="sng">
                          <a:effectLst/>
                          <a:hlinkClick r:id="rId4" tooltip="Kazaa"/>
                        </a:rPr>
                        <a:t>Kazaa</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a:effectLst/>
                        </a:rPr>
                        <a:t>Oficial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4001970965"/>
                  </a:ext>
                </a:extLst>
              </a:tr>
              <a:tr h="514944">
                <a:tc>
                  <a:txBody>
                    <a:bodyPr/>
                    <a:lstStyle/>
                    <a:p>
                      <a:pPr>
                        <a:lnSpc>
                          <a:spcPct val="107000"/>
                        </a:lnSpc>
                        <a:spcBef>
                          <a:spcPts val="1200"/>
                        </a:spcBef>
                        <a:spcAft>
                          <a:spcPts val="1200"/>
                        </a:spcAft>
                      </a:pPr>
                      <a:r>
                        <a:rPr lang="pt-BR" sz="1200">
                          <a:effectLst/>
                        </a:rPr>
                        <a:t>1234/tcp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a:effectLst/>
                        </a:rPr>
                        <a:t>TOTVS</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a:effectLst/>
                        </a:rPr>
                        <a:t>Não-Oficial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119214388"/>
                  </a:ext>
                </a:extLst>
              </a:tr>
              <a:tr h="514944">
                <a:tc>
                  <a:txBody>
                    <a:bodyPr/>
                    <a:lstStyle/>
                    <a:p>
                      <a:pPr>
                        <a:lnSpc>
                          <a:spcPct val="107000"/>
                        </a:lnSpc>
                        <a:spcBef>
                          <a:spcPts val="1200"/>
                        </a:spcBef>
                        <a:spcAft>
                          <a:spcPts val="1200"/>
                        </a:spcAft>
                      </a:pPr>
                      <a:r>
                        <a:rPr lang="pt-BR" sz="1200">
                          <a:effectLst/>
                        </a:rPr>
                        <a:t>1241/tcp,udp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a:effectLst/>
                        </a:rPr>
                        <a:t>Nessus Security Scanner</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a:effectLst/>
                        </a:rPr>
                        <a:t>Oficial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210099624"/>
                  </a:ext>
                </a:extLst>
              </a:tr>
              <a:tr h="514944">
                <a:tc>
                  <a:txBody>
                    <a:bodyPr/>
                    <a:lstStyle/>
                    <a:p>
                      <a:pPr>
                        <a:lnSpc>
                          <a:spcPct val="107000"/>
                        </a:lnSpc>
                        <a:spcBef>
                          <a:spcPts val="1200"/>
                        </a:spcBef>
                        <a:spcAft>
                          <a:spcPts val="1200"/>
                        </a:spcAft>
                      </a:pPr>
                      <a:r>
                        <a:rPr lang="pt-BR" sz="1200">
                          <a:effectLst/>
                        </a:rPr>
                        <a:t>1248/tcp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a:effectLst/>
                        </a:rPr>
                        <a:t>NSClient/NSClient++/NC_Net (Nagios)</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a:effectLst/>
                        </a:rPr>
                        <a:t>Não-oficial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4269342395"/>
                  </a:ext>
                </a:extLst>
              </a:tr>
              <a:tr h="514944">
                <a:tc>
                  <a:txBody>
                    <a:bodyPr/>
                    <a:lstStyle/>
                    <a:p>
                      <a:pPr>
                        <a:lnSpc>
                          <a:spcPct val="107000"/>
                        </a:lnSpc>
                        <a:spcBef>
                          <a:spcPts val="1200"/>
                        </a:spcBef>
                        <a:spcAft>
                          <a:spcPts val="1200"/>
                        </a:spcAft>
                      </a:pPr>
                      <a:r>
                        <a:rPr lang="pt-BR" sz="1200">
                          <a:effectLst/>
                        </a:rPr>
                        <a:t>1270/tcp,udp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a:effectLst/>
                        </a:rPr>
                        <a:t>Microsoft Operations Manager 2005 agent (MOM 2005)</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a:effectLst/>
                        </a:rPr>
                        <a:t>Oficial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4257958681"/>
                  </a:ext>
                </a:extLst>
              </a:tr>
              <a:tr h="514944">
                <a:tc>
                  <a:txBody>
                    <a:bodyPr/>
                    <a:lstStyle/>
                    <a:p>
                      <a:pPr>
                        <a:lnSpc>
                          <a:spcPct val="107000"/>
                        </a:lnSpc>
                        <a:spcBef>
                          <a:spcPts val="1200"/>
                        </a:spcBef>
                        <a:spcAft>
                          <a:spcPts val="1200"/>
                        </a:spcAft>
                      </a:pPr>
                      <a:r>
                        <a:rPr lang="pt-BR" sz="1200">
                          <a:effectLst/>
                        </a:rPr>
                        <a:t>1311/tcp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a:effectLst/>
                        </a:rPr>
                        <a:t>Dell Open Manage Https Port</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a:effectLst/>
                        </a:rPr>
                        <a:t>Não-oficial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3115275944"/>
                  </a:ext>
                </a:extLst>
              </a:tr>
              <a:tr h="514944">
                <a:tc>
                  <a:txBody>
                    <a:bodyPr/>
                    <a:lstStyle/>
                    <a:p>
                      <a:pPr>
                        <a:lnSpc>
                          <a:spcPct val="107000"/>
                        </a:lnSpc>
                        <a:spcBef>
                          <a:spcPts val="1200"/>
                        </a:spcBef>
                        <a:spcAft>
                          <a:spcPts val="1200"/>
                        </a:spcAft>
                      </a:pPr>
                      <a:r>
                        <a:rPr lang="pt-BR" sz="1200">
                          <a:effectLst/>
                        </a:rPr>
                        <a:t>1433/tcp,udp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u="sng">
                          <a:effectLst/>
                          <a:hlinkClick r:id="rId5" tooltip="Microsoft SQL Server"/>
                        </a:rPr>
                        <a:t>Microsoft SQL</a:t>
                      </a:r>
                      <a:r>
                        <a:rPr lang="pt-BR" sz="1200">
                          <a:effectLst/>
                        </a:rPr>
                        <a:t> database system</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a:effectLst/>
                        </a:rPr>
                        <a:t>Oficial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4108953946"/>
                  </a:ext>
                </a:extLst>
              </a:tr>
              <a:tr h="514944">
                <a:tc>
                  <a:txBody>
                    <a:bodyPr/>
                    <a:lstStyle/>
                    <a:p>
                      <a:pPr>
                        <a:lnSpc>
                          <a:spcPct val="107000"/>
                        </a:lnSpc>
                        <a:spcBef>
                          <a:spcPts val="1200"/>
                        </a:spcBef>
                        <a:spcAft>
                          <a:spcPts val="1200"/>
                        </a:spcAft>
                      </a:pPr>
                      <a:r>
                        <a:rPr lang="pt-BR" sz="1200">
                          <a:effectLst/>
                        </a:rPr>
                        <a:t>1434/tcp,udp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a:effectLst/>
                        </a:rPr>
                        <a:t>Microsoft SQL Monitor</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dirty="0">
                          <a:effectLst/>
                        </a:rPr>
                        <a:t>Oficial</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1499875312"/>
                  </a:ext>
                </a:extLst>
              </a:tr>
            </a:tbl>
          </a:graphicData>
        </a:graphic>
      </p:graphicFrame>
      <p:sp>
        <p:nvSpPr>
          <p:cNvPr id="10" name="Title 1">
            <a:extLst>
              <a:ext uri="{FF2B5EF4-FFF2-40B4-BE49-F238E27FC236}">
                <a16:creationId xmlns:a16="http://schemas.microsoft.com/office/drawing/2014/main" id="{F22D0366-F321-4F84-9415-60DD95A156C9}"/>
              </a:ext>
            </a:extLst>
          </p:cNvPr>
          <p:cNvSpPr txBox="1">
            <a:spLocks/>
          </p:cNvSpPr>
          <p:nvPr/>
        </p:nvSpPr>
        <p:spPr>
          <a:xfrm>
            <a:off x="51821" y="1108818"/>
            <a:ext cx="2039576" cy="866792"/>
          </a:xfrm>
          <a:prstGeom prst="rect">
            <a:avLst/>
          </a:prstGeom>
        </p:spPr>
        <p: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pt-BR" sz="2400" b="1" i="0" u="none" strike="noStrike" kern="1200" cap="none" spc="-100" normalizeH="0" baseline="0" noProof="0" dirty="0">
                <a:ln>
                  <a:noFill/>
                </a:ln>
                <a:solidFill>
                  <a:schemeClr val="accent1">
                    <a:lumMod val="75000"/>
                  </a:schemeClr>
                </a:solidFill>
                <a:effectLst/>
                <a:uLnTx/>
                <a:uFillTx/>
                <a:latin typeface="Segoe"/>
                <a:ea typeface="+mn-ea"/>
                <a:cs typeface="Arial"/>
              </a:rPr>
              <a:t>Portas registradas</a:t>
            </a:r>
          </a:p>
        </p:txBody>
      </p:sp>
      <p:pic>
        <p:nvPicPr>
          <p:cNvPr id="6148" name="Picture 4" descr="Resultado de imagem para socks protocol">
            <a:extLst>
              <a:ext uri="{FF2B5EF4-FFF2-40B4-BE49-F238E27FC236}">
                <a16:creationId xmlns:a16="http://schemas.microsoft.com/office/drawing/2014/main" id="{D16DD325-E356-46C9-BB49-CB2F3060262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250" y="2206212"/>
            <a:ext cx="2208944" cy="1104472"/>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Resultado de imagem para vpn">
            <a:extLst>
              <a:ext uri="{FF2B5EF4-FFF2-40B4-BE49-F238E27FC236}">
                <a16:creationId xmlns:a16="http://schemas.microsoft.com/office/drawing/2014/main" id="{2D81C1EF-F04F-4DF9-9F57-0836CFA26B1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5575" y="4252086"/>
            <a:ext cx="1728192" cy="1728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149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3"/>
          <p:cNvSpPr>
            <a:spLocks noChangeAspect="1" noChangeArrowheads="1" noTextEdit="1"/>
          </p:cNvSpPr>
          <p:nvPr/>
        </p:nvSpPr>
        <p:spPr bwMode="auto">
          <a:xfrm rot="1618760">
            <a:off x="1287463" y="1344867"/>
            <a:ext cx="6569075" cy="3856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914363" rtl="0"/>
            <a:endParaRPr lang="pt-BR" kern="1200" dirty="0">
              <a:solidFill>
                <a:prstClr val="white"/>
              </a:solidFill>
              <a:latin typeface="Segoe Semibold"/>
              <a:ea typeface="+mn-ea"/>
              <a:cs typeface="+mn-cs"/>
            </a:endParaRPr>
          </a:p>
        </p:txBody>
      </p:sp>
      <p:sp>
        <p:nvSpPr>
          <p:cNvPr id="7" name="Rectangle 6"/>
          <p:cNvSpPr/>
          <p:nvPr/>
        </p:nvSpPr>
        <p:spPr>
          <a:xfrm>
            <a:off x="4426915" y="1574677"/>
            <a:ext cx="4372820" cy="258381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 name="AutoShape 2" descr="data:image/jpeg;base64,/9j/4AAQSkZJRgABAQAAAQABAAD/2wCEAAkGBxITEBUSEhQWFRMUFRgUFxQYExgUGBcVGBQXFhQYFxcYHSggGR0lJxYYITEhJykrLy4vHSAzODMsNygtLisBCgoKDg0OGxAQGi8kICQxNCw3MTQ3LS8uNzcsMDIsLDIsMi8vLCw3NC8sLDUsLDY0NC8sLDAtLCw0LCwtLywtLP/AABEIAH8BjAMBEQACEQEDEQH/xAAcAAEAAgIDAQAAAAAAAAAAAAAABgcEBQIDCAH/xABOEAACAQMCAwQFBQoLBwUBAAABAgMABBEFEgYhMQcTQVEiYXGBkQgUMlKxI0JicoKhsrPB0RUWNVRzdJKTosLSFzQ2Q1NjoxgzlOHiJP/EABsBAQACAwEBAAAAAAAAAAAAAAAEBQIDBgEH/8QAPBEBAAEBBAQKCQQBBQEAAAAAAAECAwQFERJSocEGFSExUXGBkdHhExQiMkFCU2GxFiMzcvA0Q2Jj8ST/2gAMAwEAAhEDEQA/ALxoFAoFAoFAoFAoFAoFAoFAoFAoFAoFAoFAoFAoFAoFAoFAoFAoFAoFAoFAoFAoFAoFAoFAoFAoFAoOMjhRknAHjWNddNFOlVOUQ9ppmqcodPzyP6w+NR/Xbt9Snvhn6G06H355H9YfGnr12+pT3wehr6Hz57H9cfGvOMLrH+7T3w99Daasvnz6P66/GvOMbp9Wnvg9Baasnz+L66/2hXsYhdZ5rWnvg9Ba6sshWB6VLan2gUCgUCgUCgUCgUCgUCgUCgUCgUCgUCgUCgUCgUCgUCgUCgUCgUCgUCgUCgUCgUCgx7/6H5SfprUS/fwT2fmG2x9/v/Etc9wRkljjNcJVe7zVaTTTVPPzJcURPwcfnf4R+BrKfXp54r7qvA0I+2xxM48z8DWqqxvU89FfdPg9iI+2x1NIPX8DWPqtv9OrunwZxl0xsdDmo1rZ10TlXEx18jdS79GuCGKeHIgeWc5+z7a6/g1eK67KqzqnOKcsu3/xFv1EezV8ZSEGulV77QKBQKBQKBQKBQKBQKBQKBQKBQKBQKBQKBQKBQKBQKBQKBQKBQKBQKBQKBQKBQKDG1D/ANs+1f01qFiE5Xeqer8w22Hv9/4aic8vyh+kK4i4f62z/tvTZ92eqfw2ltbgrX0RWu35qvlQfPmq0Gq1mMKy48j9orj+FHv2fVO5YXLmlg6Wfup9g+01s4L81p2b2d/j2Ke3ckc9ysabm9gA6k+qukvN5s7vRp1oFnZ1Wk5Q17a+n1T8RVPPCK76s7EuLhX0us8Rp9RviK8/UdhqVbPFlGG160OB4nT6jfEV7+orDUq2eLKMLtNaGVputpMSACuMdcc858vZVjccQoveloxMZZc/3RrzdKrDLSnPNtAanor7QRXhvjq3u766skV0ltWdTuxhxHIY3ZMHoDjr9YUEluZ1jRpHIVEUuzHoFUZYn1ACgjXCXGqajZzXVtBJmJnRYnKq0jrGrqAckDduAyaDe6LdSy28ck0JgldctCWDlD5bh1oM2gUCgUCgUCgiXDPEl1eztJHDEtgsskIlaRu+cx5G9UA2hSwxgnPjQSHS9UhuEZ4HDqrtGSAQN6HDDmOeD40HZFfxM2xZEL8/RDAn0eTcvV4+VBkUCgUCgUCgUCgUCgUCgUCgUCgUCgUCgUCgxNUP3Jvav6QqvxWcrnaT9m+7/wAkdv4aZ26fjL+kK4nDZzvdn/aE2uPZnqn8N9afRr6Mq3dQKDRcRtgr7D9orkOE8Z12fVO5ZXCM4lrNFbMrexftNbuDMZRadm9sxKMqKOudzZ8RNhU/K/y1u4Rz+1T1+DVh8ZzPZvaGCFpGIUgYA6gnrn91U2GYV65TVVpZZfbNPvF4psIjOM89zJOiy/WH9k/vq0/Tf/Zs80fjOjUnv8mv1SyeEAsQdxI6Y6VBv+FeqUxVpZ5/bJOud6i8TMRTlk7OG5Puh937as+D8ZRadm9ExmMtDt3J5H0ro1I5UFF2kJge91WMEvY63dd6B1e0lKJMuPHGQwz0wTQTztCvPnK2unQNk6g4Lsp+jZph53BHTcMKM9ckUGq4BburPWjF6HdX97sx97sjXZj2YHwoO5+KbtdH0/umD31/3UKSOAQrOMySso5HaAeXmRyPQhINH4ZuYZklfUbmfGe8jkEfdyZUj0VVQY8EhuRPTHjQRrhX+EL6e9L3skUFtqE8Uaoqbn2OMI7FeUajAAHMlmyeQoMjR/nmqvPP88mtLRJnggjt9iu4jba0skjKSdx+96DHvIdmk63fW76hYyt86uLW3+c2sm0K8yMrbUdV6sGAXI65oOns3la7WG7/AIVlnm27rm1PdBFZlIKd0FDR7W6N47fXQdmmtd6rPdSC7ltLSCd7aJIAiySNHgPK8jK3Ik8gP2ZIctHuLz53c6PcXTlxClzb3iogm7nvArq4KlCwPo5xzBJ9ga3sn0SZ9OLC9nQM9wgRRFtRhOfui5Qncdp65HpHlQc+ybRpjbySfPJ9oubpDFiPYW3MveHC7t2Tu5EDIoN5pnD0y3BcoEBKE47sLGImj5RlRukDhSvp/RUnGNzKQmdAoFAoFAoFAoFAoFAoFAoFAoFAoFAoFAoMLWD9xb8n9IVXYv8A6K06ki6/yx/nwaFXyR+MPtFcNhk//ZZf2hY2lOVFXVP4SW0+jX0pTO6gUEd4sUgI2PRGQT5E4xXL8I7GurQriOSM471rhkxMzT8Wr4db7o3sX7WrLg7GXpOze24tGVNHbubPilsLH+V/lrLhH/HR1y04ZGc1dm9g8Oc5GPh6I/S/fXvByMrKvrj8MsUy9iOvcl6rXRqlFePziOL8Y/o1R45GdnT1rzBIztK+ppuE2y5932tWGBRlFfZvZ47GWh27lhx9Kv1A5UEL4J4fkRdTjuosR3V/cyKpKsJIJcAHkTgEZ5HnQYfZtwjcWs00t2d7RKLK1YkE/M42Lq3I8txYDBwRsoOzhnQbmK11dJIyrXN3eSwjcp3pKgEZGDyz68UGJLwpdnSNOEQVL7TzFMsbsNrMgxJEzDIGQeufDqM5ASHRuIbyaWOOTTpoF597JJLEVTCkgJtJMmTgdByOfVQdHZ7pM1v8/wC+Qp32o3E8fNTuicrsb0ScZweR50Go0eO+0qSeBbR7u0kmeeCSF4w8feHcYpEdh0P32fH14AZmg6deiW81SeBRcyxCO3sxKpKxxAlUeX6IZ29w/MA1aabPdapa3cenvYtCztczu0amVSu3utsZPe5+segFBladDe6XPcpHaPd2dxO9zG0ToJInkwXjZHIyuRyIP28g2HCmk3Ml9Pqd5GIJJIltoYN4do4FbeTIy+iWZsHA6dKDv7M9KmttPWKdCkglmbaSp9FpmZTlSRzBFBr+AYbu0klspbV+7NzPMt0HQxGNyXTIzu3E8sY8aCd0CgUCgUCgUCgUCgUCgUCgUCgUCgUCgUCgUGv184t3PkAf8QqBikZ3S0j7JVy5ben/AD4IlHdcwfIg/A1wN3rmwtabWIzynNeWljpUzHS3EXEWBjYP7f8A+a6T9Sz9Lb5K7iz/AJbPNyPE/wD2/wDH/wDVP1JP0tvk94r/AOWzzcRxWM84+Xjhs/mxWdHCLOY0rPk6/J7xTOXJVsbpZUmTlhlYfEV0NNVnb2ecctMqyYrsq8p5JhqLTRzFKxHNCBjzHM5B+NQrjcPVbSvRn2asstvIk3m9+ns6c+eM9zJ1rTmm7sDkq7ix8fDAFMRuM3uaKc8oic58i6XmLCKp+M5ZOdnaLEpZsKqjJJ5AAedTaKLOws9GnkphGma7avpmWtk43twcBJT69q8/Xzaq3jmwz5p2eK1pwO8THPTt8Ec4t4kjuVRUV12sSS2B1GBjBNQMQvtneaYpoieTpW2GYbaXaqqquYnPoz8IOCmyze77WqVgsZafZvQ+EEZTR27lkx9KvHOOVAoMHVdYt7Zd9xNHCvgZHVM+zJ5+6gi03a1oynBuwSPqwzMPiEwaDbaLxvp10QsF3E7Hohbu3PsRwGPwoJDQKDhPMqKzuQqqCzMTgBQMkknoBQUxxJ29IkhSytxKg5d9KxUN61jAzj1kg+oUEp7J+0CXVRcCWFIzB3fNGJDd53ng3TGzz8aDM7Qu0e20sBGBmuHG5YVIXC+DO3PaOXkSfLxoK80zt2uZLiOM2sISSRU5O+4BmAznoevlQWHxz2l2mmSpDKskkrrvKxhfRQkgFixAycHAHlzxyyEn0TVorq3juYG3RSruU4wfIgjwIIIPrFBnUCgUCgUCgUCgUGJqWpwW6d5PLHEn1pHCDPlknmfVQRSftZ0ZG2m7BI+rDM4/tKhBoN7oPFVlef7rcRykDJUNhwPMo2GA91BuaBQfGYAZPIDmT5CgiWp9pmkQNtkvIyw5fcw82PaY1YUHZpHaNpVy4SK7j3sQqq4aIlicADvFXJPkKCVUGm1DiywgkaKa7gjkXG5HlVWGQGGQTkciD76DG/j1pf8APrb+/T99A/j1pf8APrb+/T99Bu7K7jljWWJ1eNxlXUhlYeYI60HfQcJYwylSMgggjzB6ivKqYqiYnml7TVNMxMc8Ind8MsGPdv6PgGHMe8da5214P0zVnZ15R0TC5oxaMvbp5fsx/wCAJfrL8DWr9Oz9TYy41s9Sdj5/F+X6y/A0/TtX1Nj3jaz1Z2H8X5PNfz17+nqvqbPM42o1Z2NhpFlNE3UbT1HP4j11YXDDra6VclpE0zzxltjl50O93uyt492YnpSVOYq3Vzligj3E+mTT+iJAsY57MHLHzY/squvt0tbz7MV5U9His7jfLG7e1NEzV0+CLtwrJ9Yfn/dVfxJVrx3eayjHqNSXU3CEh8ft/dWUYNXHzx3ebOOENMfJKRcOaF3PrJ6nGOnQAeXX4mra63Wm70aMcszzypL9fqr3XpTGURzQlijlUlCfaCtu1vtJ/g5Rb2+1ruRd2TzWFOgZh4sfBenieWAwVNwrwHqOtObqWUrExINzMWctgnIiX74A8uoUcxnligsWHsCsQvp3NwW817tR8Ch+2gjvFHYRNGhksZu+xz7mQBHI/Bceix9RC+2gx+zDtRntJhZaizNBu7vfJnvLd84w5bnsB5EHmvsGKD0MDQVt2/6m0OkbEJHfzJExHL0MNIR7+7A9hNBq/k98OQiya9ZFaaSRkVyMlI0wMLnoSdxJHXl5UFtJAgYsFUMwALAAEgZwCfHGT8aDy/YW41PiYpcZZJbqQsOmY4g5VOXhtjC+yg9NpYQiMRiNBGAAECKFAHQBcYFBCe0Lsug1OZJzM0MqqI2IUOGQEkciRgjJ5591BLeHNFis7WK1hz3cS7QT1JJLMxx4kkk+2g2VAoFAoFAoFAoFBVfHnZlNqmqCZ5RFapCiZ+m7MCxYIvRRzGSfgaDmnYVpmzaXuS31+9TPuHd4/NQVh2icBT6NNFcW8zNCz4jlHoSRyAZCtjxIBII64PIeIXn2X8UnUdOSd8d8pMUuOhkXHpY8NwKtj1mgljsACSQABkk8gAOpJoPOPHPGN3rV6LCw3fNy21VB299jrJKfBBjIB5Aczz6BL9C7BrVUBu55ZJMcxERHGD5DKlm9vL2UGUew+1jnintp5UaKWOTZJtkUhHDFQVClc4686C1qDy92qWffcSzQk7RLLbR7sZxvhhXOPHrQTf8A9P0X8+f+4H+ugf8Ap+i/nz/3A/10FrcL6OLOzhtQ+8Qps3ldu7mTnGTjrQbSgUHRd3CRqWc4A95J8AB4mtdra0WVM11zlENlnZVWlWjS0jcTx/UPxH7MiqicdsOidiwjCrTpcDxXH9Q/EV5x9Yas7PFlGEWmtDrbi+L/AKbfFace2OrOzxZxg1prRtZula4s5O2NlUffEjGfIY6mp10v0XnOaaZiI+Mol7uXq2WlVEzPwbtanIL7QarXNXFuAzRsyHluHQHyPlUS9Xr1eNKaZmOmEy6XObzM001RE9DSNxvD/wBJ/wA1QeOrLVnYsYwG21odTcewj/kyfFf31lGMWU/LLOOD1rPzxtbHQ+Lre4fYAyP4K4HpAddpBwfZ1qXd79ZW06Mckod9wm3utOnOU09MfDrSNTmpirdN/drDFJK5wkaNIx8lVSzfmFB5Y4ZsJNb1rM2cTSNNMQfoxLz2g+AxtjHlkUHqm1tkjRY41CIihVVRgKoGAAPACg7aBQUR8onhdEMWoRrgyN3M2B1baTG59eFZSfUtBLOyni/doLzTZdrBJFfGNzJFH3iYz47cLz+rQVz2q9plvqdpHBDFLGyTCUl9mCBG64G0nn6YoMzs37V7bTrBbWWGZ3V3bcmzbhmyOrA0Eo/2+2X82uP/AB/6qCouE+Jo7XWFv3R2jWSZ9i43YkSRQOZxy3jxoLz4V7YLW+vIrSOCZHlLAM2zaNqM5zhifvaDZcedo8GlyxxzRSyGVC4KbcABsYO4iglOjaitxbQ3Cgqs0SSgHGQHUMAcePOg56jfxQRNNM6xxoMs7EKB7z8MeNBVOt9vVrGxW1t5J8HG9mEKn1qMM2PaBQa+z+UCu7EtiQviUn3EfksgB+IoLf0DV47u2iuYgwSZQ6hgAwHkQCRnl50Gq4y44s9NQG4cmRhlIUAaRh54zgD1kgUFZz/KC9L0LHKeBa4wxHsEZA/PQSzgztfsr6RYZA1tO2AquwZHY9FSQY5+ogZ5YyeVBYtAoFAoKu+UPcoulIjEb5LhNg8fRVyx9gHL3ig5fJ5sWj0lnYYE1w7p61CpHn4o3woMzt01022kuiHD3TCDl4IQWl9xClfyqDR/J34cWO0kvmA7ydjGh8okOGx5bmBz+ItBb9AoFB5o7Qf+LD/WbP8AVwUHpegUCgUCgjfGbkLGPD0j7/QH2MR76ocemfRUx91vhNMTVV2b/BFbW3aViq45DJJz4nA6D1GqS4YfVe88pyyW15vNF3piqqJnPoZh4em80/xfuqz4gr14ROOLHVnZ4vicNy5G4jHjjOfdkVnRgM6UaVfI8rxqz0Z0KZz++WST2NosSbmIVEGSTyAFX9NNFjRlHJTCjmbS2tOmqXRovEXfyygDEabQmepyWyx8ug5VEul89YtK9HmjLLam324eq2dGlPtTnns5GRxBrRtu7fGUYkMPHHLmPWK9vt7m7zTVlnE87G43P1rSpzymOZlxTxXEXLDo49xHkRUqmqi2ozjliUSqm0sLTKeSqENvuCWDHZJhc8gU3EDyzu51U14NTNUzTVlHV5r6z4QTFMRXZ5z055bMpYE/BsoUnvByBOO7x0HnurGcHiImYr2ebdZ8IaZqiJstvkjunuRLEw5ESIf8Qqtu0zTbU5dML6+UxNhaUzqz+FzaZJlK6584R/tXuDHot4w8Ytnud1Q/pUFX/JqtlNxeSY9JYo0B9Tuxb9WtBftAoFBBO26ANodznqpiYe0TIPsJoIJ8nFBJHqMEgDROsIZDzBDiZXBHrHI0Hf278L2VrYQyW1vFE7XKqWRApK91KcezIHwoNh2M8JWFzpKS3FrFLIZJAXZASQGwBmgnP+z7Sv5jb/3YoPPnAOlwy8Qpbyxq8JmuFMZGVwscxUY9WB8KD0Zp3BunwSrNDaQxyJna6oAwyCpwfYSKCnPlKf73a/0LfrKC4uAf5Ksf6pB+pSgojtV4in1TVBYW+Wiil7iJAeTzZ2vI3sOQD0Cgnlk0FtcG9llhZRL3kSXE+BvllQON3/bRshQPPGfM0G+1Xg3T7hSs1pAwIxkRqjAfguuGX3Gg6bmSDSNLYjJhtYzsDHmcse7TPmSwXNBQ3APDkuvalLcXjsY1IkmYcixY4jiT6owD06KvsoPQdnwnYRR92lpbhMYI7lDn8YkEsfWc0FL9uPAEFoqX1ogjjZxHLEvJVYglHQfeg4IIHLpjxoLP7JeJGvtLikkO6aMmCRvEsmMMfWVZSfWTQTKgjvH3Ex06xe7Efe7GRdm/ZncwX6WD5+VBUt38oCcqe6so1bwLzNIAfWoVc/Gg1OhWx168SXUtQhTntW2U7JMZ+hGrAKufMFmPjQei7GzjhiSKJQkcahFUdAoGAKCkPlL3J32UfgFmfHrJjA+w/Ggx7Tje5jsbLStHj33PzdXlkVA+xpB3jBQfRB9PLMeQzjrnAYd3wvxWB3xluS3Uql8Mj8hZMH2Ln2UGTwN2w3UFwLbVMvHu2NIy7JYWzj0wANwB6gjcOfM4xQegFYEZHMHmD5ig839qGg6g+vTz2ttcPhoXjkSB3XckEWCG2lTgj81BzuOJuK4hvdbkKOZJsoyPfiLlQbXhLt2kDrHqEatGSB30QKsvrZMkMPxcH1HpQXpa3CSIskbB0dQyspyGUjIIPiDQdtAoIrx02BF+X9qVQY9/HR1yusGjOa+ze0/C5zK/4q/a1YYB8/Zvbsaj2KOudyexIMV0Tn3PuxQRDtFchIlBIVmYkeBwFxn2ZNUuNVTFFMRPJK/wGmNOurLliIabhDlI3r2/trVgfPX2b2zHp5LPt3Nt2gt9yh/Gb7FrbjXuU9bXgMfuV9UNZwHcEPIuTj0Tjwz6WfsHwr3Bs/R1R92zhBTETZz8eXcsVRkVcucdV2g7t/xW+w1jVzSzs/fjrUnpa5dPap/OK5Gyn96n+0fl9Dvs5WVfVP4XFo/0K7B85aftRtTLo96o6iEv/dkSH9GgqX5N1+FvLmA9ZYVcevu3wR/5M+6g9B0CgUFfdu16I9FlUnBmkijX1nvBIR8I2oIx8mmyIgvJ/B5I4h7Y1Zj+tFBsPlIfyZB/W1/UzUG07BP5Fj/pZf06CxKDzF2a/wDFEf8AT3X6qeg9O0Hn/wCUp/vdr/Qt+soLa4Rm2aJav9Swib4W6n9lBRnYFbCTWQ782jhlkBPP0jtQn24kNB6ZoFBWvygZyujlR0kniQ+wbn+1BQVBwDxdqdlA6WNuJY3k3M/zeSX0tqjbuQ45DBx6/XQSf/ahxD/Mx/8ADm/1UGp4p4v1u/tmtp7M92xUkpaSq2VYMMEk+VBYPyebSaKzuUmjeP7uGAdGQnMagkBh+DQWvQdc8COu11Vl8mUMPVyNBr7nhyykGJLW3ceTQRn7RQVR2sdlNslrJe2K900Q3yQgkoyD6bKD9Egc8DlgHlmg2fYLxlLdQyWlwxeS3CtG5OWaInGGPiVOOfkw8qCM/KVj/wD6bRvAxSD4OD/moJz2GcPR2+lxz7R311mR28dgYiJQfLAzjzY0Fi0FCfKO0FElt71FAaXdFLgY3MoBjY+ZxkZ8lXyoLJ7H9RafRbVnOWVWiz6o5GRP8KrQTKgUFOdvvBsJtjqMShJo2UTbQAJEdggZgOrAlefkTnOBgNb2Rcei307uJju7uVwmT0jIVsfFm+NBetAoIh2gHlD+X/kqhx2PYo65X2BxnNfZvafhNvurexftasMC+fs3tmOe5Z9c7liRdBXQudc6CG9ovSD2v9i1RY57lHa6DAee07N7U8Kf+4fYPtNYYHz19m9ljvNR27md2kNiKD8ZvsWpGMRnRT1nB6M67TqhqOBZB3kmSB9H/NXmETEU1R1NvCKmf25iOncsuOZcfSHxFXGcOa0Z6HC7mXu39IfRPiPI15VMZSys6Z045PipnRl9NfZ+6uPs5/eo/tH5fQL/AD+1X2re0f6Fdk+ds6aIMpVhlWBUg+IIwRQeUr2G40LWcgZMEm+PJwJYGyBzx98pKnyOfKg9O8O67Be26XFu4aNx+UreKOPBh5fsoNnQfGYAZJwBzJPgKDzX2zcZjUbuO1tSZIIW2qVGe+mY7SUA+kB9FfPJIyCKC8Ozrhz5hp0Nscd4AXlI/wCq53MM+OOSg+SighnykP5Mg/ra/qZqDadgn8ix/wBLL+nQWJQeYuzX/iiP+nuv1U9B6doPP/ylP97tf6Fv1lBb/BEQbR7NT0ayhU+wwKDQeeOz7UP4K1xVuDsVHktpmPIAHKhufRQwVs+VB6nBoPtBBO2zTWn0afaMtEUmx6kb0z7lLH3UEM+TdrabLiyYgPvFwg+sCoSTHs2p8fVQXdQKD4DQfaD4DnpQfaCNdpGoxwaTePIQA0EkSg/fPIhRFx482+GaCo/k2WLG7uZ8egkIiz4bncMPzRmgkvyjdHMllBcqM/N5SrHySUAZP5SoPyqDb9hOuJPpKQ7sy2paN18QpZmiOPLBxn8E0Fi0FHfKT1dD81tAQXBadx9UEbI8+30/hQWB2Q6a0GjWqOMMyNKR6pXaRfzMtBMaBQVr2+azHDpTQEjvLl0VV5Z2o6yO2PIbQPawoIF2VcCNd2LTnkDMyrk4yoVOY9Wdw9xoPQ9AoIb2in0Yfa/2LVHjfuUdcugwH3q+zejOi6kIXLFS2cdDjpn99V+H32m7aWlGeayxG41XqKYpnLLPak6ccoBjuX/tCrLjuy1ZVXEVprxtcjx0n/Rf+0tOO7LVk4itNeNrQcT8Qi62YQoE3HmQc5x5eyq+/wB+pvMUxTGWS1w7D5uulnVnnlsc+EDmQ+wfpN+41MwSPf7N6Bj8ZRR1z+ISPjXRnuLZe75yRtuC9NwIwwz4HofdVjfrvNtZ5U88IWD32i620+k92qMs+jolWkljKDhopAR5xt+6uem7W0fLPc7GL1YTGcWlPfHiLpzn/lt71I/ZWM2Ntqz3STfLKPnjvh2Lpb/UrGbO21Ku6WE36x14Zmn2Tq4JHLpyyeZI9VZWNja+lo9ir3o+E9KJe71ZV2VURVGzoSTiMzBFCMVGMqS4RCwjnLBmYbN2RBtDdcnGBuI7BwyX6GWMIyWIy2wuCHKZ9Hdu5+zPPGM880Gl4/4Hg1SDZJ6EqZMUwGShPUEffKfEfZQURJw7ruizM8AlC9DLCO+icDoXXBx4/TUeOKDPXtz1VRtaO2JHIlopAfeBIB+agw73W9f1n7kqzNE33kUfcwn1O5wCPUzEUFndl/ZQlgwuborLdfeKOaQ58QT9J/X4eHnQWhQVf8oKxlm06FYY3kYXSkqiM5A7mUZIUHlzFBsuw+0ki0hElR43EspKupRub8uTDNBPqDzh2d6NcpxIkr28yx9/cne0TquDHNg7iMc8j40Ho+gor5Q2lXE11bGGGWUCFgSkbOAd/QlQcUFtcDxMumWSsCrLawKykEEERKCCDzBoIL2u9l5vibyzwLoDDxkhRMAMKQx5BwBjnyIxzGOYV3o3aFrGkqLaeImNPRWO4jcFQPBHyCV8uox05UGzm7XtYvB3VlbqrHlmKJ5nHszlR7xQXRwbZzLpsEV2CZu6xMHbvCWbO7ecncTnnzoKO417NL7Tbr51pwkeFW3xtFlpYT9VlHpMOZG7mMfS9Ydtj26ajEuyeGGR15FirRsT+EFOM+wCg+z8Y8Q6t9ytomijbkTDG0a4/Cnc+j7iM0F7cMWD29jbW74LwwRRMVORuSNVbBIGRkUGzoPOuq6trukXtwUST5s9xNKqvH30BV5WYEMv0Cc5IBU+YoO3/b5e7cfNrff0z90xn8Xdn89BrZNP13X5lMyOsIOQzIYbeMHqVB5yH2bjz8BQXzwVwrDp1ottF6R+lJIRgySEDcxHh0AA8AB160G01TT47iCSCZd0cqFGXpkEYOD4HyPhQec9U4Y1XQbs3FnveHwmVN6tHnOydB9H2n2g56BnP26ai6d3HbwCU8tyrIxz+Cm7r7c0HZwP2aXuoXfz7VQ6xFu8ZZciWcjGF29UTljw5ABRjmA9BqABgcgPCg84z8a65pVxKjq5gEr7EuImdNpckbJBg4x0w2PVQZMvbxfuNsVtAHPIHEj/AAXcP20GDpHAurazdC4vjJHGcbppV2HYPvYYsDzOMAL1PXqHojR9LitoI7eBdsUShVHq8ST4knJJ8STQZlAoNBxZozXCptYLsLHmCc5x5eyoF/uc3mKYicsllh1+pus1TVGeeSKHhaX6w+Bqs4kr14WnHtnqTsBwxL5j4GnEdevHc849s9Sdj4eGJfMfE/upxHXrx3eZx7Z6k7PFx/ipL5j4k/sH21lGC1a8d3my4/o+FE7PNI+H9D7r2nqensAHgB5ftJq4u12ou9GjSo75e67zXpVdkf5t8MkoC8sVIRGPLYqfCg6/4NTyoH8Gp5UAaanlQZUUQUYFB2UCgUHAxqeZA+FBzoFAoFAoFAoFAoFAoPjKD1GaAqgdBig+0Cg4tGDzIB91ByoFAoFBw7peuBn2Cg50CgUCg4iMA5AGfZQcqBQCKDisajoAPdQcqBQKBQfCKD53Y8qD53Y8qB3Y8qB3Y8qDkFoPtAoFAoFAoFAoFAoFAoFAoFAoFAoFAoFAoFAoFAoFAoFAoFAoFAoFAoFAoFAoFAoFAoFAoFAoFAoFAoFAoFAoFAoFAoFAoFAoFAoFAoFAoFAoFAoFAoFAoFAoFAoFAoFAoFAoFAoFAoP/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graphicFrame>
        <p:nvGraphicFramePr>
          <p:cNvPr id="8" name="Tabela 7">
            <a:extLst>
              <a:ext uri="{FF2B5EF4-FFF2-40B4-BE49-F238E27FC236}">
                <a16:creationId xmlns:a16="http://schemas.microsoft.com/office/drawing/2014/main" id="{8BE0EDA8-BE6D-4A6D-AFC5-1C96E8035D7B}"/>
              </a:ext>
            </a:extLst>
          </p:cNvPr>
          <p:cNvGraphicFramePr>
            <a:graphicFrameLocks noGrp="1"/>
          </p:cNvGraphicFramePr>
          <p:nvPr>
            <p:extLst>
              <p:ext uri="{D42A27DB-BD31-4B8C-83A1-F6EECF244321}">
                <p14:modId xmlns:p14="http://schemas.microsoft.com/office/powerpoint/2010/main" val="3381566839"/>
              </p:ext>
            </p:extLst>
          </p:nvPr>
        </p:nvGraphicFramePr>
        <p:xfrm>
          <a:off x="2079179" y="903689"/>
          <a:ext cx="6609352" cy="5577484"/>
        </p:xfrm>
        <a:graphic>
          <a:graphicData uri="http://schemas.openxmlformats.org/drawingml/2006/table">
            <a:tbl>
              <a:tblPr firstRow="1" firstCol="1" bandRow="1">
                <a:tableStyleId>{5C22544A-7EE6-4342-B048-85BDC9FD1C3A}</a:tableStyleId>
              </a:tblPr>
              <a:tblGrid>
                <a:gridCol w="1124413">
                  <a:extLst>
                    <a:ext uri="{9D8B030D-6E8A-4147-A177-3AD203B41FA5}">
                      <a16:colId xmlns:a16="http://schemas.microsoft.com/office/drawing/2014/main" val="2014164783"/>
                    </a:ext>
                  </a:extLst>
                </a:gridCol>
                <a:gridCol w="4427032">
                  <a:extLst>
                    <a:ext uri="{9D8B030D-6E8A-4147-A177-3AD203B41FA5}">
                      <a16:colId xmlns:a16="http://schemas.microsoft.com/office/drawing/2014/main" val="3310944845"/>
                    </a:ext>
                  </a:extLst>
                </a:gridCol>
                <a:gridCol w="1057907">
                  <a:extLst>
                    <a:ext uri="{9D8B030D-6E8A-4147-A177-3AD203B41FA5}">
                      <a16:colId xmlns:a16="http://schemas.microsoft.com/office/drawing/2014/main" val="3690144171"/>
                    </a:ext>
                  </a:extLst>
                </a:gridCol>
              </a:tblGrid>
              <a:tr h="507044">
                <a:tc>
                  <a:txBody>
                    <a:bodyPr/>
                    <a:lstStyle/>
                    <a:p>
                      <a:pPr>
                        <a:lnSpc>
                          <a:spcPct val="107000"/>
                        </a:lnSpc>
                        <a:spcAft>
                          <a:spcPts val="800"/>
                        </a:spcAft>
                      </a:pPr>
                      <a:r>
                        <a:rPr lang="pt-BR" sz="1200">
                          <a:effectLst/>
                        </a:rPr>
                        <a:t>Porta</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800"/>
                        </a:spcAft>
                      </a:pPr>
                      <a:r>
                        <a:rPr lang="pt-BR" sz="1200" dirty="0">
                          <a:effectLst/>
                        </a:rPr>
                        <a:t>Descrição</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800"/>
                        </a:spcAft>
                      </a:pPr>
                      <a:r>
                        <a:rPr lang="pt-BR" sz="1200">
                          <a:effectLst/>
                        </a:rPr>
                        <a:t>Status</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4134025222"/>
                  </a:ext>
                </a:extLst>
              </a:tr>
              <a:tr h="507044">
                <a:tc>
                  <a:txBody>
                    <a:bodyPr/>
                    <a:lstStyle/>
                    <a:p>
                      <a:pPr>
                        <a:lnSpc>
                          <a:spcPct val="107000"/>
                        </a:lnSpc>
                        <a:spcBef>
                          <a:spcPts val="1200"/>
                        </a:spcBef>
                        <a:spcAft>
                          <a:spcPts val="1200"/>
                        </a:spcAft>
                      </a:pPr>
                      <a:r>
                        <a:rPr lang="pt-BR" sz="1200">
                          <a:effectLst/>
                        </a:rPr>
                        <a:t>1863/tcp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u="sng" dirty="0">
                          <a:effectLst/>
                          <a:hlinkClick r:id="rId3" tooltip="Windows Live Messenger"/>
                        </a:rPr>
                        <a:t>Windows Live Messenger</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a:effectLst/>
                        </a:rPr>
                        <a:t>Oficial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2310202094"/>
                  </a:ext>
                </a:extLst>
              </a:tr>
              <a:tr h="507044">
                <a:tc>
                  <a:txBody>
                    <a:bodyPr/>
                    <a:lstStyle/>
                    <a:p>
                      <a:pPr>
                        <a:lnSpc>
                          <a:spcPct val="107000"/>
                        </a:lnSpc>
                        <a:spcBef>
                          <a:spcPts val="1200"/>
                        </a:spcBef>
                        <a:spcAft>
                          <a:spcPts val="1200"/>
                        </a:spcAft>
                      </a:pPr>
                      <a:r>
                        <a:rPr lang="pt-BR" sz="1200">
                          <a:effectLst/>
                        </a:rPr>
                        <a:t>1900/udp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a:effectLst/>
                        </a:rPr>
                        <a:t>Microsoft </a:t>
                      </a:r>
                      <a:r>
                        <a:rPr lang="pt-BR" sz="1200" u="sng">
                          <a:effectLst/>
                          <a:hlinkClick r:id="rId4" tooltip="SSDP (página não existe)"/>
                        </a:rPr>
                        <a:t>SSDP</a:t>
                      </a:r>
                      <a:r>
                        <a:rPr lang="pt-BR" sz="1200">
                          <a:effectLst/>
                        </a:rPr>
                        <a:t>. Habilita a descoberta de dispositivos </a:t>
                      </a:r>
                      <a:r>
                        <a:rPr lang="pt-BR" sz="1200" u="sng">
                          <a:effectLst/>
                          <a:hlinkClick r:id="rId5" tooltip="UPnP"/>
                        </a:rPr>
                        <a:t>UPnP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a:effectLst/>
                        </a:rPr>
                        <a:t>Oficial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3202244416"/>
                  </a:ext>
                </a:extLst>
              </a:tr>
              <a:tr h="507044">
                <a:tc>
                  <a:txBody>
                    <a:bodyPr/>
                    <a:lstStyle/>
                    <a:p>
                      <a:pPr>
                        <a:lnSpc>
                          <a:spcPct val="107000"/>
                        </a:lnSpc>
                        <a:spcBef>
                          <a:spcPts val="1200"/>
                        </a:spcBef>
                        <a:spcAft>
                          <a:spcPts val="1200"/>
                        </a:spcAft>
                      </a:pPr>
                      <a:r>
                        <a:rPr lang="pt-BR" sz="1200">
                          <a:effectLst/>
                        </a:rPr>
                        <a:t>1935/tcp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u="sng">
                          <a:effectLst/>
                          <a:hlinkClick r:id="rId6" tooltip="Real Time Messaging Protocol"/>
                        </a:rPr>
                        <a:t>Macromedia Flash Communications Server MX</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a:effectLst/>
                        </a:rPr>
                        <a:t>Oficial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1630746511"/>
                  </a:ext>
                </a:extLst>
              </a:tr>
              <a:tr h="507044">
                <a:tc>
                  <a:txBody>
                    <a:bodyPr/>
                    <a:lstStyle/>
                    <a:p>
                      <a:pPr>
                        <a:lnSpc>
                          <a:spcPct val="107000"/>
                        </a:lnSpc>
                        <a:spcBef>
                          <a:spcPts val="1200"/>
                        </a:spcBef>
                        <a:spcAft>
                          <a:spcPts val="1200"/>
                        </a:spcAft>
                      </a:pPr>
                      <a:r>
                        <a:rPr lang="pt-BR" sz="1200">
                          <a:effectLst/>
                        </a:rPr>
                        <a:t>1984/tcp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u="sng">
                          <a:effectLst/>
                          <a:hlinkClick r:id="rId7"/>
                        </a:rPr>
                        <a:t>Big Brother</a:t>
                      </a:r>
                      <a:r>
                        <a:rPr lang="pt-BR" sz="1200">
                          <a:effectLst/>
                        </a:rPr>
                        <a:t> - network monitoring tool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a:effectLst/>
                        </a:rPr>
                        <a:t>Oficial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4015171745"/>
                  </a:ext>
                </a:extLst>
              </a:tr>
              <a:tr h="507044">
                <a:tc>
                  <a:txBody>
                    <a:bodyPr/>
                    <a:lstStyle/>
                    <a:p>
                      <a:pPr>
                        <a:lnSpc>
                          <a:spcPct val="107000"/>
                        </a:lnSpc>
                        <a:spcBef>
                          <a:spcPts val="1200"/>
                        </a:spcBef>
                        <a:spcAft>
                          <a:spcPts val="1200"/>
                        </a:spcAft>
                      </a:pPr>
                      <a:r>
                        <a:rPr lang="pt-BR" sz="1200">
                          <a:effectLst/>
                        </a:rPr>
                        <a:t>2302/udp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u="sng">
                          <a:effectLst/>
                          <a:hlinkClick r:id="rId8" tooltip="Halo: Combat Evolved"/>
                        </a:rPr>
                        <a:t>Halo: Combat Evolved</a:t>
                      </a:r>
                      <a:r>
                        <a:rPr lang="pt-BR" sz="1200">
                          <a:effectLst/>
                        </a:rPr>
                        <a:t> multiplayer</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a:effectLst/>
                        </a:rPr>
                        <a:t>Não-oficial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477757540"/>
                  </a:ext>
                </a:extLst>
              </a:tr>
              <a:tr h="507044">
                <a:tc>
                  <a:txBody>
                    <a:bodyPr/>
                    <a:lstStyle/>
                    <a:p>
                      <a:pPr>
                        <a:lnSpc>
                          <a:spcPct val="107000"/>
                        </a:lnSpc>
                        <a:spcBef>
                          <a:spcPts val="1200"/>
                        </a:spcBef>
                        <a:spcAft>
                          <a:spcPts val="1200"/>
                        </a:spcAft>
                      </a:pPr>
                      <a:r>
                        <a:rPr lang="pt-BR" sz="1200">
                          <a:effectLst/>
                        </a:rPr>
                        <a:t>2400/TCP,UDP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a:effectLst/>
                        </a:rPr>
                        <a:t>Age of Empire II - The Conquerors</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a:effectLst/>
                        </a:rPr>
                        <a:t>Oficial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3755433173"/>
                  </a:ext>
                </a:extLst>
              </a:tr>
              <a:tr h="507044">
                <a:tc>
                  <a:txBody>
                    <a:bodyPr/>
                    <a:lstStyle/>
                    <a:p>
                      <a:pPr>
                        <a:lnSpc>
                          <a:spcPct val="107000"/>
                        </a:lnSpc>
                        <a:spcBef>
                          <a:spcPts val="1200"/>
                        </a:spcBef>
                        <a:spcAft>
                          <a:spcPts val="1200"/>
                        </a:spcAft>
                      </a:pPr>
                      <a:r>
                        <a:rPr lang="pt-BR" sz="1200">
                          <a:effectLst/>
                        </a:rPr>
                        <a:t>2483/tcp,udp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u="sng">
                          <a:effectLst/>
                          <a:hlinkClick r:id="rId9" tooltip="Oracle database"/>
                        </a:rPr>
                        <a:t>Oracle database</a:t>
                      </a:r>
                      <a:r>
                        <a:rPr lang="pt-BR" sz="1200">
                          <a:effectLst/>
                        </a:rPr>
                        <a:t> listening port for unsecure client connections to the listener, replaces port 1521</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Bef>
                          <a:spcPts val="1200"/>
                        </a:spcBef>
                        <a:spcAft>
                          <a:spcPts val="1200"/>
                        </a:spcAft>
                      </a:pPr>
                      <a:r>
                        <a:rPr lang="pt-BR" sz="1200">
                          <a:effectLst/>
                        </a:rPr>
                        <a:t>Official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3548466769"/>
                  </a:ext>
                </a:extLst>
              </a:tr>
              <a:tr h="507044">
                <a:tc>
                  <a:txBody>
                    <a:bodyPr/>
                    <a:lstStyle/>
                    <a:p>
                      <a:pPr>
                        <a:lnSpc>
                          <a:spcPct val="107000"/>
                        </a:lnSpc>
                        <a:spcAft>
                          <a:spcPts val="0"/>
                        </a:spcAft>
                      </a:pPr>
                      <a:r>
                        <a:rPr lang="pt-BR" sz="1200">
                          <a:effectLst/>
                        </a:rPr>
                        <a:t>2967/tcp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0"/>
                        </a:spcAft>
                      </a:pPr>
                      <a:r>
                        <a:rPr lang="pt-BR" sz="1200">
                          <a:effectLst/>
                        </a:rPr>
                        <a:t>Symantec AntiVirus Corporate Edition</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0"/>
                        </a:spcAft>
                      </a:pPr>
                      <a:r>
                        <a:rPr lang="pt-BR" sz="1200">
                          <a:effectLst/>
                        </a:rPr>
                        <a:t>Não-oficial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1451340379"/>
                  </a:ext>
                </a:extLst>
              </a:tr>
              <a:tr h="507044">
                <a:tc>
                  <a:txBody>
                    <a:bodyPr/>
                    <a:lstStyle/>
                    <a:p>
                      <a:pPr>
                        <a:lnSpc>
                          <a:spcPct val="107000"/>
                        </a:lnSpc>
                        <a:spcAft>
                          <a:spcPts val="0"/>
                        </a:spcAft>
                      </a:pPr>
                      <a:r>
                        <a:rPr lang="pt-BR" sz="1200">
                          <a:effectLst/>
                        </a:rPr>
                        <a:t>3074/tcp,udp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0"/>
                        </a:spcAft>
                      </a:pPr>
                      <a:r>
                        <a:rPr lang="pt-BR" sz="1200" u="sng">
                          <a:effectLst/>
                          <a:hlinkClick r:id="rId10" tooltip="Xbox Live"/>
                        </a:rPr>
                        <a:t>Xbox Live</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0"/>
                        </a:spcAft>
                      </a:pPr>
                      <a:r>
                        <a:rPr lang="pt-BR" sz="1200">
                          <a:effectLst/>
                        </a:rPr>
                        <a:t>Official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2412461078"/>
                  </a:ext>
                </a:extLst>
              </a:tr>
              <a:tr h="507044">
                <a:tc>
                  <a:txBody>
                    <a:bodyPr/>
                    <a:lstStyle/>
                    <a:p>
                      <a:pPr>
                        <a:lnSpc>
                          <a:spcPct val="107000"/>
                        </a:lnSpc>
                        <a:spcAft>
                          <a:spcPts val="0"/>
                        </a:spcAft>
                      </a:pPr>
                      <a:r>
                        <a:rPr lang="pt-BR" sz="1200">
                          <a:effectLst/>
                        </a:rPr>
                        <a:t>3128/tcp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0"/>
                        </a:spcAft>
                      </a:pPr>
                      <a:r>
                        <a:rPr lang="pt-BR" sz="1200" u="sng">
                          <a:effectLst/>
                          <a:hlinkClick r:id="rId11" tooltip="HTTP"/>
                        </a:rPr>
                        <a:t>HTTP</a:t>
                      </a:r>
                      <a:r>
                        <a:rPr lang="pt-BR" sz="1200">
                          <a:effectLst/>
                        </a:rPr>
                        <a:t> used by </a:t>
                      </a:r>
                      <a:r>
                        <a:rPr lang="pt-BR" sz="1200" u="sng">
                          <a:effectLst/>
                          <a:hlinkClick r:id="rId12" tooltip="Web cache"/>
                        </a:rPr>
                        <a:t>web caches</a:t>
                      </a:r>
                      <a:r>
                        <a:rPr lang="pt-BR" sz="1200">
                          <a:effectLst/>
                        </a:rPr>
                        <a:t> and the default port for the </a:t>
                      </a:r>
                      <a:r>
                        <a:rPr lang="pt-BR" sz="1200" u="sng">
                          <a:effectLst/>
                          <a:hlinkClick r:id="rId13" tooltip="Squid cache (página não existe)"/>
                        </a:rPr>
                        <a:t>Squid cache</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0"/>
                        </a:spcAft>
                      </a:pPr>
                      <a:r>
                        <a:rPr lang="pt-BR" sz="1200" dirty="0" err="1">
                          <a:effectLst/>
                        </a:rPr>
                        <a:t>Official</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2171553902"/>
                  </a:ext>
                </a:extLst>
              </a:tr>
            </a:tbl>
          </a:graphicData>
        </a:graphic>
      </p:graphicFrame>
      <p:sp>
        <p:nvSpPr>
          <p:cNvPr id="10" name="Title 1">
            <a:extLst>
              <a:ext uri="{FF2B5EF4-FFF2-40B4-BE49-F238E27FC236}">
                <a16:creationId xmlns:a16="http://schemas.microsoft.com/office/drawing/2014/main" id="{4BB3186C-CBAE-46AD-A6CF-12E1117763F3}"/>
              </a:ext>
            </a:extLst>
          </p:cNvPr>
          <p:cNvSpPr txBox="1">
            <a:spLocks/>
          </p:cNvSpPr>
          <p:nvPr/>
        </p:nvSpPr>
        <p:spPr>
          <a:xfrm>
            <a:off x="99423" y="1419371"/>
            <a:ext cx="1824826" cy="866792"/>
          </a:xfrm>
          <a:prstGeom prst="rect">
            <a:avLst/>
          </a:prstGeom>
        </p:spPr>
        <p: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pt-BR" sz="2400" b="1" i="0" u="none" strike="noStrike" kern="1200" cap="none" spc="-100" normalizeH="0" baseline="0" noProof="0" dirty="0">
                <a:ln>
                  <a:noFill/>
                </a:ln>
                <a:solidFill>
                  <a:schemeClr val="accent1">
                    <a:lumMod val="75000"/>
                  </a:schemeClr>
                </a:solidFill>
                <a:effectLst/>
                <a:uLnTx/>
                <a:uFillTx/>
                <a:latin typeface="Segoe"/>
                <a:ea typeface="+mn-ea"/>
                <a:cs typeface="Arial"/>
              </a:rPr>
              <a:t>Portas registradas</a:t>
            </a:r>
          </a:p>
        </p:txBody>
      </p:sp>
      <p:pic>
        <p:nvPicPr>
          <p:cNvPr id="7170" name="Picture 2" descr="Resultado de imagem para sql server">
            <a:extLst>
              <a:ext uri="{FF2B5EF4-FFF2-40B4-BE49-F238E27FC236}">
                <a16:creationId xmlns:a16="http://schemas.microsoft.com/office/drawing/2014/main" id="{221D759D-0F97-44F6-B7AE-E6B044651F2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5853" y="2538969"/>
            <a:ext cx="1530090" cy="123228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Resultado de imagem para oracle">
            <a:extLst>
              <a:ext uri="{FF2B5EF4-FFF2-40B4-BE49-F238E27FC236}">
                <a16:creationId xmlns:a16="http://schemas.microsoft.com/office/drawing/2014/main" id="{F53D1A31-12EE-4740-8749-0496BA4376B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5640" y="4158488"/>
            <a:ext cx="1824825" cy="866792"/>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Resultado de imagem para halo">
            <a:extLst>
              <a:ext uri="{FF2B5EF4-FFF2-40B4-BE49-F238E27FC236}">
                <a16:creationId xmlns:a16="http://schemas.microsoft.com/office/drawing/2014/main" id="{7D71361E-CF70-4F30-B35B-7896190415FA}"/>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01709" y="5530893"/>
            <a:ext cx="1662637" cy="624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331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ITEBUSEhQWFRMUFRgUFxQYExgUGBcVGBQXFhQYFxcYHSggGR0lJxYYITEhJykrLy4vHSAzODMsNygtLisBCgoKDg0OGxAQGi8kICQxNCw3MTQ3LS8uNzcsMDIsLDIsMi8vLCw3NC8sLDUsLDY0NC8sLDAtLCw0LCwtLywtLP/AABEIAH8BjAMBEQACEQEDEQH/xAAcAAEAAgIDAQAAAAAAAAAAAAAABgcEBQIDCAH/xABOEAACAQMCAwQFBQoLBwUBAAABAgMABBEFEgYhMQcTQVEiYXGBkQgUMlKxI0JicoKhsrPB0RUWNVRzdJKTosLSFzQ2Q1NjoxgzlOHiJP/EABsBAQACAwEBAAAAAAAAAAAAAAAEBQIDBgEH/8QAPBEBAAEBBAQKCQQBBQEAAAAAAAECAwQFERJSocEGFSExUXGBkdHhExQiMkFCU2GxFiMzcvA0Q2Jj8ST/2gAMAwEAAhEDEQA/ALxoFAoFAoFAoFAoFAoFAoFAoFAoFAoFAoFAoFAoFAoFAoFAoFAoFAoFAoFAoFAoFAoFAoFAoFAoFAoOMjhRknAHjWNddNFOlVOUQ9ppmqcodPzyP6w+NR/Xbt9Snvhn6G06H355H9YfGnr12+pT3wehr6Hz57H9cfGvOMLrH+7T3w99Daasvnz6P66/GvOMbp9Wnvg9Baasnz+L66/2hXsYhdZ5rWnvg9Ba6sshWB6VLan2gUCgUCgUCgUCgUCgUCgUCgUCgUCgUCgUCgUCgUCgUCgUCgUCgUCgUCgUCgUCgUCgx7/6H5SfprUS/fwT2fmG2x9/v/Etc9wRkljjNcJVe7zVaTTTVPPzJcURPwcfnf4R+BrKfXp54r7qvA0I+2xxM48z8DWqqxvU89FfdPg9iI+2x1NIPX8DWPqtv9OrunwZxl0xsdDmo1rZ10TlXEx18jdS79GuCGKeHIgeWc5+z7a6/g1eK67KqzqnOKcsu3/xFv1EezV8ZSEGulV77QKBQKBQKBQKBQKBQKBQKBQKBQKBQKBQKBQKBQKBQKBQKBQKBQKBQKBQKBQKBQKDG1D/ANs+1f01qFiE5Xeqer8w22Hv9/4aic8vyh+kK4i4f62z/tvTZ92eqfw2ltbgrX0RWu35qvlQfPmq0Gq1mMKy48j9orj+FHv2fVO5YXLmlg6Wfup9g+01s4L81p2b2d/j2Ke3ckc9ysabm9gA6k+qukvN5s7vRp1oFnZ1Wk5Q17a+n1T8RVPPCK76s7EuLhX0us8Rp9RviK8/UdhqVbPFlGG160OB4nT6jfEV7+orDUq2eLKMLtNaGVputpMSACuMdcc858vZVjccQoveloxMZZc/3RrzdKrDLSnPNtAanor7QRXhvjq3u766skV0ltWdTuxhxHIY3ZMHoDjr9YUEluZ1jRpHIVEUuzHoFUZYn1ACgjXCXGqajZzXVtBJmJnRYnKq0jrGrqAckDduAyaDe6LdSy28ck0JgldctCWDlD5bh1oM2gUCgUCgUCgiXDPEl1eztJHDEtgsskIlaRu+cx5G9UA2hSwxgnPjQSHS9UhuEZ4HDqrtGSAQN6HDDmOeD40HZFfxM2xZEL8/RDAn0eTcvV4+VBkUCgUCgUCgUCgUCgUCgUCgUCgUCgUCgUCgxNUP3Jvav6QqvxWcrnaT9m+7/wAkdv4aZ26fjL+kK4nDZzvdn/aE2uPZnqn8N9afRr6Mq3dQKDRcRtgr7D9orkOE8Z12fVO5ZXCM4lrNFbMrexftNbuDMZRadm9sxKMqKOudzZ8RNhU/K/y1u4Rz+1T1+DVh8ZzPZvaGCFpGIUgYA6gnrn91U2GYV65TVVpZZfbNPvF4psIjOM89zJOiy/WH9k/vq0/Tf/Zs80fjOjUnv8mv1SyeEAsQdxI6Y6VBv+FeqUxVpZ5/bJOud6i8TMRTlk7OG5Puh937as+D8ZRadm9ExmMtDt3J5H0ro1I5UFF2kJge91WMEvY63dd6B1e0lKJMuPHGQwz0wTQTztCvPnK2unQNk6g4Lsp+jZph53BHTcMKM9ckUGq4BburPWjF6HdX97sx97sjXZj2YHwoO5+KbtdH0/umD31/3UKSOAQrOMySso5HaAeXmRyPQhINH4ZuYZklfUbmfGe8jkEfdyZUj0VVQY8EhuRPTHjQRrhX+EL6e9L3skUFtqE8Uaoqbn2OMI7FeUajAAHMlmyeQoMjR/nmqvPP88mtLRJnggjt9iu4jba0skjKSdx+96DHvIdmk63fW76hYyt86uLW3+c2sm0K8yMrbUdV6sGAXI65oOns3la7WG7/AIVlnm27rm1PdBFZlIKd0FDR7W6N47fXQdmmtd6rPdSC7ltLSCd7aJIAiySNHgPK8jK3Ik8gP2ZIctHuLz53c6PcXTlxClzb3iogm7nvArq4KlCwPo5xzBJ9ga3sn0SZ9OLC9nQM9wgRRFtRhOfui5Qncdp65HpHlQc+ybRpjbySfPJ9oubpDFiPYW3MveHC7t2Tu5EDIoN5pnD0y3BcoEBKE47sLGImj5RlRukDhSvp/RUnGNzKQmdAoFAoFAoFAoFAoFAoFAoFAoFAoFAoFAoMLWD9xb8n9IVXYv8A6K06ki6/yx/nwaFXyR+MPtFcNhk//ZZf2hY2lOVFXVP4SW0+jX0pTO6gUEd4sUgI2PRGQT5E4xXL8I7GurQriOSM471rhkxMzT8Wr4db7o3sX7WrLg7GXpOze24tGVNHbubPilsLH+V/lrLhH/HR1y04ZGc1dm9g8Oc5GPh6I/S/fXvByMrKvrj8MsUy9iOvcl6rXRqlFePziOL8Y/o1R45GdnT1rzBIztK+ppuE2y5932tWGBRlFfZvZ47GWh27lhx9Kv1A5UEL4J4fkRdTjuosR3V/cyKpKsJIJcAHkTgEZ5HnQYfZtwjcWs00t2d7RKLK1YkE/M42Lq3I8txYDBwRsoOzhnQbmK11dJIyrXN3eSwjcp3pKgEZGDyz68UGJLwpdnSNOEQVL7TzFMsbsNrMgxJEzDIGQeufDqM5ASHRuIbyaWOOTTpoF597JJLEVTCkgJtJMmTgdByOfVQdHZ7pM1v8/wC+Qp32o3E8fNTuicrsb0ScZweR50Go0eO+0qSeBbR7u0kmeeCSF4w8feHcYpEdh0P32fH14AZmg6deiW81SeBRcyxCO3sxKpKxxAlUeX6IZ29w/MA1aabPdapa3cenvYtCztczu0amVSu3utsZPe5+segFBladDe6XPcpHaPd2dxO9zG0ToJInkwXjZHIyuRyIP28g2HCmk3Ml9Pqd5GIJJIltoYN4do4FbeTIy+iWZsHA6dKDv7M9KmttPWKdCkglmbaSp9FpmZTlSRzBFBr+AYbu0klspbV+7NzPMt0HQxGNyXTIzu3E8sY8aCd0CgUCgUCgUCgUCgUCgUCgUCgUCgUCgUCgUGv184t3PkAf8QqBikZ3S0j7JVy5ben/AD4IlHdcwfIg/A1wN3rmwtabWIzynNeWljpUzHS3EXEWBjYP7f8A+a6T9Sz9Lb5K7iz/AJbPNyPE/wD2/wDH/wDVP1JP0tvk94r/AOWzzcRxWM84+Xjhs/mxWdHCLOY0rPk6/J7xTOXJVsbpZUmTlhlYfEV0NNVnb2ecctMqyYrsq8p5JhqLTRzFKxHNCBjzHM5B+NQrjcPVbSvRn2asstvIk3m9+ns6c+eM9zJ1rTmm7sDkq7ix8fDAFMRuM3uaKc8oic58i6XmLCKp+M5ZOdnaLEpZsKqjJJ5AAedTaKLOws9GnkphGma7avpmWtk43twcBJT69q8/Xzaq3jmwz5p2eK1pwO8THPTt8Ec4t4kjuVRUV12sSS2B1GBjBNQMQvtneaYpoieTpW2GYbaXaqqquYnPoz8IOCmyze77WqVgsZafZvQ+EEZTR27lkx9KvHOOVAoMHVdYt7Zd9xNHCvgZHVM+zJ5+6gi03a1oynBuwSPqwzMPiEwaDbaLxvp10QsF3E7Hohbu3PsRwGPwoJDQKDhPMqKzuQqqCzMTgBQMkknoBQUxxJ29IkhSytxKg5d9KxUN61jAzj1kg+oUEp7J+0CXVRcCWFIzB3fNGJDd53ng3TGzz8aDM7Qu0e20sBGBmuHG5YVIXC+DO3PaOXkSfLxoK80zt2uZLiOM2sISSRU5O+4BmAznoevlQWHxz2l2mmSpDKskkrrvKxhfRQkgFixAycHAHlzxyyEn0TVorq3juYG3RSruU4wfIgjwIIIPrFBnUCgUCgUCgUCgUGJqWpwW6d5PLHEn1pHCDPlknmfVQRSftZ0ZG2m7BI+rDM4/tKhBoN7oPFVlef7rcRykDJUNhwPMo2GA91BuaBQfGYAZPIDmT5CgiWp9pmkQNtkvIyw5fcw82PaY1YUHZpHaNpVy4SK7j3sQqq4aIlicADvFXJPkKCVUGm1DiywgkaKa7gjkXG5HlVWGQGGQTkciD76DG/j1pf8APrb+/T99A/j1pf8APrb+/T99Bu7K7jljWWJ1eNxlXUhlYeYI60HfQcJYwylSMgggjzB6ivKqYqiYnml7TVNMxMc8Ind8MsGPdv6PgGHMe8da5214P0zVnZ15R0TC5oxaMvbp5fsx/wCAJfrL8DWr9Oz9TYy41s9Sdj5/F+X6y/A0/TtX1Nj3jaz1Z2H8X5PNfz17+nqvqbPM42o1Z2NhpFlNE3UbT1HP4j11YXDDra6VclpE0zzxltjl50O93uyt492YnpSVOYq3Vzligj3E+mTT+iJAsY57MHLHzY/squvt0tbz7MV5U9His7jfLG7e1NEzV0+CLtwrJ9Yfn/dVfxJVrx3eayjHqNSXU3CEh8ft/dWUYNXHzx3ebOOENMfJKRcOaF3PrJ6nGOnQAeXX4mra63Wm70aMcszzypL9fqr3XpTGURzQlijlUlCfaCtu1vtJ/g5Rb2+1ruRd2TzWFOgZh4sfBenieWAwVNwrwHqOtObqWUrExINzMWctgnIiX74A8uoUcxnligsWHsCsQvp3NwW817tR8Ch+2gjvFHYRNGhksZu+xz7mQBHI/Bceix9RC+2gx+zDtRntJhZaizNBu7vfJnvLd84w5bnsB5EHmvsGKD0MDQVt2/6m0OkbEJHfzJExHL0MNIR7+7A9hNBq/k98OQiya9ZFaaSRkVyMlI0wMLnoSdxJHXl5UFtJAgYsFUMwALAAEgZwCfHGT8aDy/YW41PiYpcZZJbqQsOmY4g5VOXhtjC+yg9NpYQiMRiNBGAAECKFAHQBcYFBCe0Lsug1OZJzM0MqqI2IUOGQEkciRgjJ5591BLeHNFis7WK1hz3cS7QT1JJLMxx4kkk+2g2VAoFAoFAoFAoFBVfHnZlNqmqCZ5RFapCiZ+m7MCxYIvRRzGSfgaDmnYVpmzaXuS31+9TPuHd4/NQVh2icBT6NNFcW8zNCz4jlHoSRyAZCtjxIBII64PIeIXn2X8UnUdOSd8d8pMUuOhkXHpY8NwKtj1mgljsACSQABkk8gAOpJoPOPHPGN3rV6LCw3fNy21VB299jrJKfBBjIB5Aczz6BL9C7BrVUBu55ZJMcxERHGD5DKlm9vL2UGUew+1jnintp5UaKWOTZJtkUhHDFQVClc4686C1qDy92qWffcSzQk7RLLbR7sZxvhhXOPHrQTf8A9P0X8+f+4H+ugf8Ap+i/nz/3A/10FrcL6OLOzhtQ+8Qps3ldu7mTnGTjrQbSgUHRd3CRqWc4A95J8AB4mtdra0WVM11zlENlnZVWlWjS0jcTx/UPxH7MiqicdsOidiwjCrTpcDxXH9Q/EV5x9Yas7PFlGEWmtDrbi+L/AKbfFace2OrOzxZxg1prRtZula4s5O2NlUffEjGfIY6mp10v0XnOaaZiI+Mol7uXq2WlVEzPwbtanIL7QarXNXFuAzRsyHluHQHyPlUS9Xr1eNKaZmOmEy6XObzM001RE9DSNxvD/wBJ/wA1QeOrLVnYsYwG21odTcewj/kyfFf31lGMWU/LLOOD1rPzxtbHQ+Lre4fYAyP4K4HpAddpBwfZ1qXd79ZW06Mckod9wm3utOnOU09MfDrSNTmpirdN/drDFJK5wkaNIx8lVSzfmFB5Y4ZsJNb1rM2cTSNNMQfoxLz2g+AxtjHlkUHqm1tkjRY41CIihVVRgKoGAAPACg7aBQUR8onhdEMWoRrgyN3M2B1baTG59eFZSfUtBLOyni/doLzTZdrBJFfGNzJFH3iYz47cLz+rQVz2q9plvqdpHBDFLGyTCUl9mCBG64G0nn6YoMzs37V7bTrBbWWGZ3V3bcmzbhmyOrA0Eo/2+2X82uP/AB/6qCouE+Jo7XWFv3R2jWSZ9i43YkSRQOZxy3jxoLz4V7YLW+vIrSOCZHlLAM2zaNqM5zhifvaDZcedo8GlyxxzRSyGVC4KbcABsYO4iglOjaitxbQ3Cgqs0SSgHGQHUMAcePOg56jfxQRNNM6xxoMs7EKB7z8MeNBVOt9vVrGxW1t5J8HG9mEKn1qMM2PaBQa+z+UCu7EtiQviUn3EfksgB+IoLf0DV47u2iuYgwSZQ6hgAwHkQCRnl50Gq4y44s9NQG4cmRhlIUAaRh54zgD1kgUFZz/KC9L0LHKeBa4wxHsEZA/PQSzgztfsr6RYZA1tO2AquwZHY9FSQY5+ogZ5YyeVBYtAoFAoKu+UPcoulIjEb5LhNg8fRVyx9gHL3ig5fJ5sWj0lnYYE1w7p61CpHn4o3woMzt01022kuiHD3TCDl4IQWl9xClfyqDR/J34cWO0kvmA7ydjGh8okOGx5bmBz+ItBb9AoFB5o7Qf+LD/WbP8AVwUHpegUCgUCgjfGbkLGPD0j7/QH2MR76ocemfRUx91vhNMTVV2b/BFbW3aViq45DJJz4nA6D1GqS4YfVe88pyyW15vNF3piqqJnPoZh4em80/xfuqz4gr14ROOLHVnZ4vicNy5G4jHjjOfdkVnRgM6UaVfI8rxqz0Z0KZz++WST2NosSbmIVEGSTyAFX9NNFjRlHJTCjmbS2tOmqXRovEXfyygDEabQmepyWyx8ug5VEul89YtK9HmjLLam324eq2dGlPtTnns5GRxBrRtu7fGUYkMPHHLmPWK9vt7m7zTVlnE87G43P1rSpzymOZlxTxXEXLDo49xHkRUqmqi2ozjliUSqm0sLTKeSqENvuCWDHZJhc8gU3EDyzu51U14NTNUzTVlHV5r6z4QTFMRXZ5z055bMpYE/BsoUnvByBOO7x0HnurGcHiImYr2ebdZ8IaZqiJstvkjunuRLEw5ESIf8Qqtu0zTbU5dML6+UxNhaUzqz+FzaZJlK6584R/tXuDHot4w8Ytnud1Q/pUFX/JqtlNxeSY9JYo0B9Tuxb9WtBftAoFBBO26ANodznqpiYe0TIPsJoIJ8nFBJHqMEgDROsIZDzBDiZXBHrHI0Hf278L2VrYQyW1vFE7XKqWRApK91KcezIHwoNh2M8JWFzpKS3FrFLIZJAXZASQGwBmgnP+z7Sv5jb/3YoPPnAOlwy8Qpbyxq8JmuFMZGVwscxUY9WB8KD0Zp3BunwSrNDaQxyJna6oAwyCpwfYSKCnPlKf73a/0LfrKC4uAf5Ksf6pB+pSgojtV4in1TVBYW+Wiil7iJAeTzZ2vI3sOQD0Cgnlk0FtcG9llhZRL3kSXE+BvllQON3/bRshQPPGfM0G+1Xg3T7hSs1pAwIxkRqjAfguuGX3Gg6bmSDSNLYjJhtYzsDHmcse7TPmSwXNBQ3APDkuvalLcXjsY1IkmYcixY4jiT6owD06KvsoPQdnwnYRR92lpbhMYI7lDn8YkEsfWc0FL9uPAEFoqX1ogjjZxHLEvJVYglHQfeg4IIHLpjxoLP7JeJGvtLikkO6aMmCRvEsmMMfWVZSfWTQTKgjvH3Ex06xe7Efe7GRdm/ZncwX6WD5+VBUt38oCcqe6so1bwLzNIAfWoVc/Gg1OhWx168SXUtQhTntW2U7JMZ+hGrAKufMFmPjQei7GzjhiSKJQkcahFUdAoGAKCkPlL3J32UfgFmfHrJjA+w/Ggx7Tje5jsbLStHj33PzdXlkVA+xpB3jBQfRB9PLMeQzjrnAYd3wvxWB3xluS3Uql8Mj8hZMH2Ln2UGTwN2w3UFwLbVMvHu2NIy7JYWzj0wANwB6gjcOfM4xQegFYEZHMHmD5ig839qGg6g+vTz2ttcPhoXjkSB3XckEWCG2lTgj81BzuOJuK4hvdbkKOZJsoyPfiLlQbXhLt2kDrHqEatGSB30QKsvrZMkMPxcH1HpQXpa3CSIskbB0dQyspyGUjIIPiDQdtAoIrx02BF+X9qVQY9/HR1yusGjOa+ze0/C5zK/4q/a1YYB8/Zvbsaj2KOudyexIMV0Tn3PuxQRDtFchIlBIVmYkeBwFxn2ZNUuNVTFFMRPJK/wGmNOurLliIabhDlI3r2/trVgfPX2b2zHp5LPt3Nt2gt9yh/Gb7FrbjXuU9bXgMfuV9UNZwHcEPIuTj0Tjwz6WfsHwr3Bs/R1R92zhBTETZz8eXcsVRkVcucdV2g7t/xW+w1jVzSzs/fjrUnpa5dPap/OK5Gyn96n+0fl9Dvs5WVfVP4XFo/0K7B85aftRtTLo96o6iEv/dkSH9GgqX5N1+FvLmA9ZYVcevu3wR/5M+6g9B0CgUFfdu16I9FlUnBmkijX1nvBIR8I2oIx8mmyIgvJ/B5I4h7Y1Zj+tFBsPlIfyZB/W1/UzUG07BP5Fj/pZf06CxKDzF2a/wDFEf8AT3X6qeg9O0Hn/wCUp/vdr/Qt+soLa4Rm2aJav9Swib4W6n9lBRnYFbCTWQ782jhlkBPP0jtQn24kNB6ZoFBWvygZyujlR0kniQ+wbn+1BQVBwDxdqdlA6WNuJY3k3M/zeSX0tqjbuQ45DBx6/XQSf/ahxD/Mx/8ADm/1UGp4p4v1u/tmtp7M92xUkpaSq2VYMMEk+VBYPyebSaKzuUmjeP7uGAdGQnMagkBh+DQWvQdc8COu11Vl8mUMPVyNBr7nhyykGJLW3ceTQRn7RQVR2sdlNslrJe2K900Q3yQgkoyD6bKD9Egc8DlgHlmg2fYLxlLdQyWlwxeS3CtG5OWaInGGPiVOOfkw8qCM/KVj/wD6bRvAxSD4OD/moJz2GcPR2+lxz7R311mR28dgYiJQfLAzjzY0Fi0FCfKO0FElt71FAaXdFLgY3MoBjY+ZxkZ8lXyoLJ7H9RafRbVnOWVWiz6o5GRP8KrQTKgUFOdvvBsJtjqMShJo2UTbQAJEdggZgOrAlefkTnOBgNb2Rcei307uJju7uVwmT0jIVsfFm+NBetAoIh2gHlD+X/kqhx2PYo65X2BxnNfZvafhNvurexftasMC+fs3tmOe5Z9c7liRdBXQudc6CG9ovSD2v9i1RY57lHa6DAee07N7U8Kf+4fYPtNYYHz19m9ljvNR27md2kNiKD8ZvsWpGMRnRT1nB6M67TqhqOBZB3kmSB9H/NXmETEU1R1NvCKmf25iOncsuOZcfSHxFXGcOa0Z6HC7mXu39IfRPiPI15VMZSys6Z045PipnRl9NfZ+6uPs5/eo/tH5fQL/AD+1X2re0f6Fdk+ds6aIMpVhlWBUg+IIwRQeUr2G40LWcgZMEm+PJwJYGyBzx98pKnyOfKg9O8O67Be26XFu4aNx+UreKOPBh5fsoNnQfGYAZJwBzJPgKDzX2zcZjUbuO1tSZIIW2qVGe+mY7SUA+kB9FfPJIyCKC8Ozrhz5hp0Nscd4AXlI/wCq53MM+OOSg+SighnykP5Mg/ra/qZqDadgn8ix/wBLL+nQWJQeYuzX/iiP+nuv1U9B6doPP/ylP97tf6Fv1lBb/BEQbR7NT0ayhU+wwKDQeeOz7UP4K1xVuDsVHktpmPIAHKhufRQwVs+VB6nBoPtBBO2zTWn0afaMtEUmx6kb0z7lLH3UEM+TdrabLiyYgPvFwg+sCoSTHs2p8fVQXdQKD4DQfaD4DnpQfaCNdpGoxwaTePIQA0EkSg/fPIhRFx482+GaCo/k2WLG7uZ8egkIiz4bncMPzRmgkvyjdHMllBcqM/N5SrHySUAZP5SoPyqDb9hOuJPpKQ7sy2paN18QpZmiOPLBxn8E0Fi0FHfKT1dD81tAQXBadx9UEbI8+30/hQWB2Q6a0GjWqOMMyNKR6pXaRfzMtBMaBQVr2+azHDpTQEjvLl0VV5Z2o6yO2PIbQPawoIF2VcCNd2LTnkDMyrk4yoVOY9Wdw9xoPQ9AoIb2in0Yfa/2LVHjfuUdcugwH3q+zejOi6kIXLFS2cdDjpn99V+H32m7aWlGeayxG41XqKYpnLLPak6ccoBjuX/tCrLjuy1ZVXEVprxtcjx0n/Rf+0tOO7LVk4itNeNrQcT8Qi62YQoE3HmQc5x5eyq+/wB+pvMUxTGWS1w7D5uulnVnnlsc+EDmQ+wfpN+41MwSPf7N6Bj8ZRR1z+ISPjXRnuLZe75yRtuC9NwIwwz4HofdVjfrvNtZ5U88IWD32i620+k92qMs+jolWkljKDhopAR5xt+6uem7W0fLPc7GL1YTGcWlPfHiLpzn/lt71I/ZWM2Ntqz3STfLKPnjvh2Lpb/UrGbO21Ku6WE36x14Zmn2Tq4JHLpyyeZI9VZWNja+lo9ir3o+E9KJe71ZV2VURVGzoSTiMzBFCMVGMqS4RCwjnLBmYbN2RBtDdcnGBuI7BwyX6GWMIyWIy2wuCHKZ9Hdu5+zPPGM880Gl4/4Hg1SDZJ6EqZMUwGShPUEffKfEfZQURJw7ruizM8AlC9DLCO+icDoXXBx4/TUeOKDPXtz1VRtaO2JHIlopAfeBIB+agw73W9f1n7kqzNE33kUfcwn1O5wCPUzEUFndl/ZQlgwuborLdfeKOaQ58QT9J/X4eHnQWhQVf8oKxlm06FYY3kYXSkqiM5A7mUZIUHlzFBsuw+0ki0hElR43EspKupRub8uTDNBPqDzh2d6NcpxIkr28yx9/cne0TquDHNg7iMc8j40Ho+gor5Q2lXE11bGGGWUCFgSkbOAd/QlQcUFtcDxMumWSsCrLawKykEEERKCCDzBoIL2u9l5vibyzwLoDDxkhRMAMKQx5BwBjnyIxzGOYV3o3aFrGkqLaeImNPRWO4jcFQPBHyCV8uox05UGzm7XtYvB3VlbqrHlmKJ5nHszlR7xQXRwbZzLpsEV2CZu6xMHbvCWbO7ecncTnnzoKO417NL7Tbr51pwkeFW3xtFlpYT9VlHpMOZG7mMfS9Ydtj26ajEuyeGGR15FirRsT+EFOM+wCg+z8Y8Q6t9ytomijbkTDG0a4/Cnc+j7iM0F7cMWD29jbW74LwwRRMVORuSNVbBIGRkUGzoPOuq6trukXtwUST5s9xNKqvH30BV5WYEMv0Cc5IBU+YoO3/b5e7cfNrff0z90xn8Xdn89BrZNP13X5lMyOsIOQzIYbeMHqVB5yH2bjz8BQXzwVwrDp1ottF6R+lJIRgySEDcxHh0AA8AB160G01TT47iCSCZd0cqFGXpkEYOD4HyPhQec9U4Y1XQbs3FnveHwmVN6tHnOydB9H2n2g56BnP26ai6d3HbwCU8tyrIxz+Cm7r7c0HZwP2aXuoXfz7VQ6xFu8ZZciWcjGF29UTljw5ABRjmA9BqABgcgPCg84z8a65pVxKjq5gEr7EuImdNpckbJBg4x0w2PVQZMvbxfuNsVtAHPIHEj/AAXcP20GDpHAurazdC4vjJHGcbppV2HYPvYYsDzOMAL1PXqHojR9LitoI7eBdsUShVHq8ST4knJJ8STQZlAoNBxZozXCptYLsLHmCc5x5eyoF/uc3mKYicsllh1+pus1TVGeeSKHhaX6w+Bqs4kr14WnHtnqTsBwxL5j4GnEdevHc849s9Sdj4eGJfMfE/upxHXrx3eZx7Z6k7PFx/ipL5j4k/sH21lGC1a8d3my4/o+FE7PNI+H9D7r2nqensAHgB5ftJq4u12ou9GjSo75e67zXpVdkf5t8MkoC8sVIRGPLYqfCg6/4NTyoH8Gp5UAaanlQZUUQUYFB2UCgUHAxqeZA+FBzoFAoFAoFAoFAoFAoPjKD1GaAqgdBig+0Cg4tGDzIB91ByoFAoFBw7peuBn2Cg50CgUCg4iMA5AGfZQcqBQCKDisajoAPdQcqBQKBQfCKD53Y8qD53Y8qB3Y8qB3Y8qDkFoPtAoFAoFAoFAoFAoFAoFAoFAoFAoFAoFAoFAoFAoFAoFAoFAoFAoFAoFAoFAoFAoFAoFAoFAoFAoFAoFAoFAoFAoFAoFAoFAoFAoFAoFAoFAoFAoFAoFAoFAoFAoFAoFAoFAoFAoFAoP/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graphicFrame>
        <p:nvGraphicFramePr>
          <p:cNvPr id="4" name="Tabela 3">
            <a:extLst>
              <a:ext uri="{FF2B5EF4-FFF2-40B4-BE49-F238E27FC236}">
                <a16:creationId xmlns:a16="http://schemas.microsoft.com/office/drawing/2014/main" id="{2F185326-4A94-47F4-96CB-7F271DBAA7B3}"/>
              </a:ext>
            </a:extLst>
          </p:cNvPr>
          <p:cNvGraphicFramePr>
            <a:graphicFrameLocks noGrp="1"/>
          </p:cNvGraphicFramePr>
          <p:nvPr>
            <p:extLst>
              <p:ext uri="{D42A27DB-BD31-4B8C-83A1-F6EECF244321}">
                <p14:modId xmlns:p14="http://schemas.microsoft.com/office/powerpoint/2010/main" val="1701066754"/>
              </p:ext>
            </p:extLst>
          </p:nvPr>
        </p:nvGraphicFramePr>
        <p:xfrm>
          <a:off x="2271859" y="922303"/>
          <a:ext cx="6588225" cy="5534078"/>
        </p:xfrm>
        <a:graphic>
          <a:graphicData uri="http://schemas.openxmlformats.org/drawingml/2006/table">
            <a:tbl>
              <a:tblPr firstRow="1" firstCol="1" bandRow="1">
                <a:tableStyleId>{5C22544A-7EE6-4342-B048-85BDC9FD1C3A}</a:tableStyleId>
              </a:tblPr>
              <a:tblGrid>
                <a:gridCol w="1120819">
                  <a:extLst>
                    <a:ext uri="{9D8B030D-6E8A-4147-A177-3AD203B41FA5}">
                      <a16:colId xmlns:a16="http://schemas.microsoft.com/office/drawing/2014/main" val="2898750811"/>
                    </a:ext>
                  </a:extLst>
                </a:gridCol>
                <a:gridCol w="4412880">
                  <a:extLst>
                    <a:ext uri="{9D8B030D-6E8A-4147-A177-3AD203B41FA5}">
                      <a16:colId xmlns:a16="http://schemas.microsoft.com/office/drawing/2014/main" val="2059272342"/>
                    </a:ext>
                  </a:extLst>
                </a:gridCol>
                <a:gridCol w="1054526">
                  <a:extLst>
                    <a:ext uri="{9D8B030D-6E8A-4147-A177-3AD203B41FA5}">
                      <a16:colId xmlns:a16="http://schemas.microsoft.com/office/drawing/2014/main" val="390372263"/>
                    </a:ext>
                  </a:extLst>
                </a:gridCol>
              </a:tblGrid>
              <a:tr h="503098">
                <a:tc>
                  <a:txBody>
                    <a:bodyPr/>
                    <a:lstStyle/>
                    <a:p>
                      <a:pPr>
                        <a:lnSpc>
                          <a:spcPct val="107000"/>
                        </a:lnSpc>
                        <a:spcAft>
                          <a:spcPts val="800"/>
                        </a:spcAft>
                      </a:pPr>
                      <a:r>
                        <a:rPr lang="pt-BR" sz="1200">
                          <a:effectLst/>
                        </a:rPr>
                        <a:t>Porta</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800"/>
                        </a:spcAft>
                      </a:pPr>
                      <a:r>
                        <a:rPr lang="pt-BR" sz="1200" dirty="0">
                          <a:effectLst/>
                        </a:rPr>
                        <a:t>Descrição</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800"/>
                        </a:spcAft>
                      </a:pPr>
                      <a:r>
                        <a:rPr lang="pt-BR" sz="1200">
                          <a:effectLst/>
                        </a:rPr>
                        <a:t>Status</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4279051753"/>
                  </a:ext>
                </a:extLst>
              </a:tr>
              <a:tr h="503098">
                <a:tc>
                  <a:txBody>
                    <a:bodyPr/>
                    <a:lstStyle/>
                    <a:p>
                      <a:pPr>
                        <a:lnSpc>
                          <a:spcPct val="107000"/>
                        </a:lnSpc>
                        <a:spcAft>
                          <a:spcPts val="0"/>
                        </a:spcAft>
                      </a:pPr>
                      <a:r>
                        <a:rPr lang="pt-BR" sz="1200">
                          <a:effectLst/>
                        </a:rPr>
                        <a:t>3306/tcp,udp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0"/>
                        </a:spcAft>
                      </a:pPr>
                      <a:r>
                        <a:rPr lang="pt-BR" sz="1200" u="sng">
                          <a:effectLst/>
                          <a:hlinkClick r:id="rId3" tooltip="MySQL"/>
                        </a:rPr>
                        <a:t>MySQL</a:t>
                      </a:r>
                      <a:r>
                        <a:rPr lang="pt-BR" sz="1200">
                          <a:effectLst/>
                        </a:rPr>
                        <a:t> Database system</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0"/>
                        </a:spcAft>
                      </a:pPr>
                      <a:r>
                        <a:rPr lang="pt-BR" sz="1200">
                          <a:effectLst/>
                        </a:rPr>
                        <a:t>Official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1597379226"/>
                  </a:ext>
                </a:extLst>
              </a:tr>
              <a:tr h="503098">
                <a:tc>
                  <a:txBody>
                    <a:bodyPr/>
                    <a:lstStyle/>
                    <a:p>
                      <a:pPr>
                        <a:lnSpc>
                          <a:spcPct val="107000"/>
                        </a:lnSpc>
                        <a:spcAft>
                          <a:spcPts val="0"/>
                        </a:spcAft>
                      </a:pPr>
                      <a:r>
                        <a:rPr lang="pt-BR" sz="1200">
                          <a:effectLst/>
                        </a:rPr>
                        <a:t>3724/tcp,udp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0"/>
                        </a:spcAft>
                      </a:pPr>
                      <a:r>
                        <a:rPr lang="pt-BR" sz="1200" u="sng">
                          <a:effectLst/>
                          <a:hlinkClick r:id="rId4" tooltip="World of Warcraft"/>
                        </a:rPr>
                        <a:t>World of Warcraft</a:t>
                      </a:r>
                      <a:r>
                        <a:rPr lang="pt-BR" sz="1200">
                          <a:effectLst/>
                        </a:rPr>
                        <a:t> Online gaming MMORPG</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0"/>
                        </a:spcAft>
                      </a:pPr>
                      <a:r>
                        <a:rPr lang="pt-BR" sz="1200">
                          <a:effectLst/>
                        </a:rPr>
                        <a:t>Official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3125661057"/>
                  </a:ext>
                </a:extLst>
              </a:tr>
              <a:tr h="503098">
                <a:tc>
                  <a:txBody>
                    <a:bodyPr/>
                    <a:lstStyle/>
                    <a:p>
                      <a:pPr>
                        <a:lnSpc>
                          <a:spcPct val="107000"/>
                        </a:lnSpc>
                        <a:spcAft>
                          <a:spcPts val="0"/>
                        </a:spcAft>
                      </a:pPr>
                      <a:r>
                        <a:rPr lang="pt-BR" sz="1200">
                          <a:effectLst/>
                        </a:rPr>
                        <a:t>4111/tcp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0"/>
                        </a:spcAft>
                      </a:pPr>
                      <a:r>
                        <a:rPr lang="pt-BR" sz="1200" u="sng">
                          <a:effectLst/>
                          <a:hlinkClick r:id="rId5" tooltip="Microsoft Office SharePoint Portal Server (página não existe)"/>
                        </a:rPr>
                        <a:t>Microsoft Office SharePoint Portal Server</a:t>
                      </a:r>
                      <a:r>
                        <a:rPr lang="pt-BR" sz="1200">
                          <a:effectLst/>
                        </a:rPr>
                        <a:t> - default administration port</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0"/>
                        </a:spcAft>
                      </a:pPr>
                      <a:r>
                        <a:rPr lang="pt-BR" sz="1200" dirty="0">
                          <a:effectLst/>
                        </a:rPr>
                        <a:t>Não-oficial</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670837545"/>
                  </a:ext>
                </a:extLst>
              </a:tr>
              <a:tr h="503098">
                <a:tc>
                  <a:txBody>
                    <a:bodyPr/>
                    <a:lstStyle/>
                    <a:p>
                      <a:pPr>
                        <a:lnSpc>
                          <a:spcPct val="107000"/>
                        </a:lnSpc>
                        <a:spcAft>
                          <a:spcPts val="0"/>
                        </a:spcAft>
                      </a:pPr>
                      <a:r>
                        <a:rPr lang="pt-BR" sz="1200">
                          <a:effectLst/>
                        </a:rPr>
                        <a:t>4672/udp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0"/>
                        </a:spcAft>
                      </a:pPr>
                      <a:r>
                        <a:rPr lang="pt-BR" sz="1200" u="sng">
                          <a:effectLst/>
                          <a:hlinkClick r:id="rId6" tooltip="EMule"/>
                        </a:rPr>
                        <a:t>eMule</a:t>
                      </a:r>
                      <a:r>
                        <a:rPr lang="pt-BR" sz="1200">
                          <a:effectLst/>
                        </a:rPr>
                        <a:t> - port often used</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0"/>
                        </a:spcAft>
                      </a:pPr>
                      <a:r>
                        <a:rPr lang="pt-BR" sz="1200">
                          <a:effectLst/>
                        </a:rPr>
                        <a:t>Não-oficial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1041719861"/>
                  </a:ext>
                </a:extLst>
              </a:tr>
              <a:tr h="503098">
                <a:tc>
                  <a:txBody>
                    <a:bodyPr/>
                    <a:lstStyle/>
                    <a:p>
                      <a:pPr>
                        <a:lnSpc>
                          <a:spcPct val="107000"/>
                        </a:lnSpc>
                        <a:spcAft>
                          <a:spcPts val="0"/>
                        </a:spcAft>
                      </a:pPr>
                      <a:r>
                        <a:rPr lang="pt-BR" sz="1200">
                          <a:effectLst/>
                        </a:rPr>
                        <a:t>4899/tcp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0"/>
                        </a:spcAft>
                      </a:pPr>
                      <a:r>
                        <a:rPr lang="pt-BR" sz="1200" u="sng">
                          <a:effectLst/>
                          <a:hlinkClick r:id="rId7" tooltip="Radmin (página não existe)"/>
                        </a:rPr>
                        <a:t>Radmin</a:t>
                      </a:r>
                      <a:r>
                        <a:rPr lang="pt-BR" sz="1200">
                          <a:effectLst/>
                        </a:rPr>
                        <a:t> remote administration tool (program sometimes used as a </a:t>
                      </a:r>
                      <a:r>
                        <a:rPr lang="pt-BR" sz="1200" u="sng">
                          <a:effectLst/>
                          <a:hlinkClick r:id="rId8" tooltip="Trojan horse (computing) (página não existe)"/>
                        </a:rPr>
                        <a:t>Trojan horse</a:t>
                      </a:r>
                      <a:r>
                        <a:rPr lang="pt-BR" sz="1200">
                          <a:effectLst/>
                        </a:rPr>
                        <a:t>)</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0"/>
                        </a:spcAft>
                      </a:pPr>
                      <a:r>
                        <a:rPr lang="pt-BR" sz="1200">
                          <a:effectLst/>
                        </a:rPr>
                        <a:t>Official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4182855905"/>
                  </a:ext>
                </a:extLst>
              </a:tr>
              <a:tr h="503098">
                <a:tc>
                  <a:txBody>
                    <a:bodyPr/>
                    <a:lstStyle/>
                    <a:p>
                      <a:pPr>
                        <a:lnSpc>
                          <a:spcPct val="107000"/>
                        </a:lnSpc>
                        <a:spcAft>
                          <a:spcPts val="0"/>
                        </a:spcAft>
                      </a:pPr>
                      <a:r>
                        <a:rPr lang="pt-BR" sz="1200">
                          <a:effectLst/>
                        </a:rPr>
                        <a:t>5432/tcp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0"/>
                        </a:spcAft>
                      </a:pPr>
                      <a:r>
                        <a:rPr lang="pt-BR" sz="1200" u="sng">
                          <a:effectLst/>
                          <a:hlinkClick r:id="rId9" tooltip="PostgreSQL"/>
                        </a:rPr>
                        <a:t>PostgreSQL</a:t>
                      </a:r>
                      <a:r>
                        <a:rPr lang="pt-BR" sz="1200">
                          <a:effectLst/>
                        </a:rPr>
                        <a:t> database system</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0"/>
                        </a:spcAft>
                      </a:pPr>
                      <a:r>
                        <a:rPr lang="pt-BR" sz="1200">
                          <a:effectLst/>
                        </a:rPr>
                        <a:t>Official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4028177467"/>
                  </a:ext>
                </a:extLst>
              </a:tr>
              <a:tr h="503098">
                <a:tc>
                  <a:txBody>
                    <a:bodyPr/>
                    <a:lstStyle/>
                    <a:p>
                      <a:pPr>
                        <a:lnSpc>
                          <a:spcPct val="107000"/>
                        </a:lnSpc>
                        <a:spcAft>
                          <a:spcPts val="0"/>
                        </a:spcAft>
                      </a:pPr>
                      <a:r>
                        <a:rPr lang="pt-BR" sz="1200" dirty="0">
                          <a:effectLst/>
                        </a:rPr>
                        <a:t>5500/</a:t>
                      </a:r>
                      <a:r>
                        <a:rPr lang="pt-BR" sz="1200" dirty="0" err="1">
                          <a:effectLst/>
                        </a:rPr>
                        <a:t>tcp</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0"/>
                        </a:spcAft>
                      </a:pPr>
                      <a:r>
                        <a:rPr lang="pt-BR" sz="1200" u="sng">
                          <a:effectLst/>
                          <a:hlinkClick r:id="rId10" tooltip="Virtual Network Computing"/>
                        </a:rPr>
                        <a:t>VNC</a:t>
                      </a:r>
                      <a:r>
                        <a:rPr lang="pt-BR" sz="1200">
                          <a:effectLst/>
                        </a:rPr>
                        <a:t> remote desktop protocol - for incoming listening viewer, </a:t>
                      </a:r>
                      <a:r>
                        <a:rPr lang="pt-BR" sz="1200" u="sng">
                          <a:effectLst/>
                          <a:hlinkClick r:id="rId11" tooltip="Hotline Communications (página não existe)"/>
                        </a:rPr>
                        <a:t>Hotline</a:t>
                      </a:r>
                      <a:r>
                        <a:rPr lang="pt-BR" sz="1200">
                          <a:effectLst/>
                        </a:rPr>
                        <a:t> control connection</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0"/>
                        </a:spcAft>
                      </a:pPr>
                      <a:r>
                        <a:rPr lang="pt-BR" sz="1200">
                          <a:effectLst/>
                        </a:rPr>
                        <a:t>Não-oficial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2793911765"/>
                  </a:ext>
                </a:extLst>
              </a:tr>
              <a:tr h="503098">
                <a:tc>
                  <a:txBody>
                    <a:bodyPr/>
                    <a:lstStyle/>
                    <a:p>
                      <a:pPr>
                        <a:lnSpc>
                          <a:spcPct val="107000"/>
                        </a:lnSpc>
                        <a:spcAft>
                          <a:spcPts val="0"/>
                        </a:spcAft>
                      </a:pPr>
                      <a:r>
                        <a:rPr lang="pt-BR" sz="1200">
                          <a:effectLst/>
                        </a:rPr>
                        <a:t>5631/tcp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0"/>
                        </a:spcAft>
                      </a:pPr>
                      <a:r>
                        <a:rPr lang="pt-BR" sz="1200" u="sng">
                          <a:effectLst/>
                          <a:hlinkClick r:id="rId12" tooltip="Symantec"/>
                        </a:rPr>
                        <a:t>Symantec</a:t>
                      </a:r>
                      <a:r>
                        <a:rPr lang="pt-BR" sz="1200">
                          <a:effectLst/>
                        </a:rPr>
                        <a:t> pcAnywhere</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0"/>
                        </a:spcAft>
                      </a:pPr>
                      <a:r>
                        <a:rPr lang="pt-BR" sz="1200">
                          <a:effectLst/>
                        </a:rPr>
                        <a:t>Official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514746982"/>
                  </a:ext>
                </a:extLst>
              </a:tr>
              <a:tr h="503098">
                <a:tc>
                  <a:txBody>
                    <a:bodyPr/>
                    <a:lstStyle/>
                    <a:p>
                      <a:pPr>
                        <a:lnSpc>
                          <a:spcPct val="107000"/>
                        </a:lnSpc>
                        <a:spcAft>
                          <a:spcPts val="0"/>
                        </a:spcAft>
                      </a:pPr>
                      <a:r>
                        <a:rPr lang="pt-BR" sz="1200">
                          <a:effectLst/>
                        </a:rPr>
                        <a:t>5800/tcp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0"/>
                        </a:spcAft>
                      </a:pPr>
                      <a:r>
                        <a:rPr lang="pt-BR" sz="1200" u="sng">
                          <a:effectLst/>
                          <a:hlinkClick r:id="rId10" tooltip="Virtual Network Computing"/>
                        </a:rPr>
                        <a:t>VNC</a:t>
                      </a:r>
                      <a:r>
                        <a:rPr lang="pt-BR" sz="1200">
                          <a:effectLst/>
                        </a:rPr>
                        <a:t> remote desktop protocol - for use over </a:t>
                      </a:r>
                      <a:r>
                        <a:rPr lang="pt-BR" sz="1200" u="sng">
                          <a:effectLst/>
                          <a:hlinkClick r:id="rId13" tooltip="HTTP"/>
                        </a:rPr>
                        <a:t>HTTP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0"/>
                        </a:spcAft>
                      </a:pPr>
                      <a:r>
                        <a:rPr lang="pt-BR" sz="1200">
                          <a:effectLst/>
                        </a:rPr>
                        <a:t>Não-oficial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1132480098"/>
                  </a:ext>
                </a:extLst>
              </a:tr>
              <a:tr h="503098">
                <a:tc>
                  <a:txBody>
                    <a:bodyPr/>
                    <a:lstStyle/>
                    <a:p>
                      <a:pPr>
                        <a:lnSpc>
                          <a:spcPct val="107000"/>
                        </a:lnSpc>
                        <a:spcAft>
                          <a:spcPts val="0"/>
                        </a:spcAft>
                      </a:pPr>
                      <a:r>
                        <a:rPr lang="pt-BR" sz="1200">
                          <a:effectLst/>
                        </a:rPr>
                        <a:t>5938/tcp,udp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0"/>
                        </a:spcAft>
                      </a:pPr>
                      <a:r>
                        <a:rPr lang="pt-BR" sz="1200">
                          <a:effectLst/>
                        </a:rPr>
                        <a:t>Team Viewer</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0"/>
                        </a:spcAft>
                      </a:pPr>
                      <a:r>
                        <a:rPr lang="pt-BR" sz="1200" dirty="0">
                          <a:effectLst/>
                        </a:rPr>
                        <a:t>Não-oficial</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275657252"/>
                  </a:ext>
                </a:extLst>
              </a:tr>
            </a:tbl>
          </a:graphicData>
        </a:graphic>
      </p:graphicFrame>
      <p:sp>
        <p:nvSpPr>
          <p:cNvPr id="10" name="Title 1">
            <a:extLst>
              <a:ext uri="{FF2B5EF4-FFF2-40B4-BE49-F238E27FC236}">
                <a16:creationId xmlns:a16="http://schemas.microsoft.com/office/drawing/2014/main" id="{578E891F-D81B-4CBF-AD91-CC52BBEA4DAF}"/>
              </a:ext>
            </a:extLst>
          </p:cNvPr>
          <p:cNvSpPr txBox="1">
            <a:spLocks/>
          </p:cNvSpPr>
          <p:nvPr/>
        </p:nvSpPr>
        <p:spPr>
          <a:xfrm>
            <a:off x="288474" y="1211034"/>
            <a:ext cx="1759216" cy="474038"/>
          </a:xfrm>
          <a:prstGeom prst="rect">
            <a:avLst/>
          </a:prstGeom>
        </p:spPr>
        <p: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pt-BR" sz="2200" b="1" i="0" u="none" strike="noStrike" kern="1200" cap="none" spc="-100" normalizeH="0" baseline="0" noProof="0" dirty="0">
                <a:ln>
                  <a:noFill/>
                </a:ln>
                <a:solidFill>
                  <a:schemeClr val="accent1">
                    <a:lumMod val="75000"/>
                  </a:schemeClr>
                </a:solidFill>
                <a:effectLst/>
                <a:uLnTx/>
                <a:uFillTx/>
                <a:latin typeface="Segoe"/>
                <a:ea typeface="+mn-ea"/>
                <a:cs typeface="Arial"/>
              </a:rPr>
              <a:t>Portas registradas</a:t>
            </a:r>
          </a:p>
        </p:txBody>
      </p:sp>
      <p:sp>
        <p:nvSpPr>
          <p:cNvPr id="11" name="Title 1">
            <a:extLst>
              <a:ext uri="{FF2B5EF4-FFF2-40B4-BE49-F238E27FC236}">
                <a16:creationId xmlns:a16="http://schemas.microsoft.com/office/drawing/2014/main" id="{773BD03A-C5DE-4C94-8FCD-0C2995F25C89}"/>
              </a:ext>
            </a:extLst>
          </p:cNvPr>
          <p:cNvSpPr txBox="1">
            <a:spLocks/>
          </p:cNvSpPr>
          <p:nvPr/>
        </p:nvSpPr>
        <p:spPr>
          <a:xfrm>
            <a:off x="237116" y="4008605"/>
            <a:ext cx="1723230" cy="866792"/>
          </a:xfrm>
          <a:prstGeom prst="rect">
            <a:avLst/>
          </a:prstGeom>
        </p:spPr>
        <p: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pt-BR" sz="2400" b="1" i="0" u="none" strike="noStrike" kern="1200" cap="none" spc="-100" normalizeH="0" baseline="0" noProof="0" dirty="0">
                <a:ln>
                  <a:noFill/>
                </a:ln>
                <a:solidFill>
                  <a:schemeClr val="accent1">
                    <a:lumMod val="75000"/>
                  </a:schemeClr>
                </a:solidFill>
                <a:effectLst/>
                <a:uLnTx/>
                <a:uFillTx/>
                <a:latin typeface="Segoe"/>
                <a:ea typeface="+mn-ea"/>
                <a:cs typeface="Arial"/>
              </a:rPr>
              <a:t>Portas dinâmicas</a:t>
            </a:r>
          </a:p>
        </p:txBody>
      </p:sp>
      <p:sp>
        <p:nvSpPr>
          <p:cNvPr id="5" name="Seta: para a Direita 4">
            <a:extLst>
              <a:ext uri="{FF2B5EF4-FFF2-40B4-BE49-F238E27FC236}">
                <a16:creationId xmlns:a16="http://schemas.microsoft.com/office/drawing/2014/main" id="{BF0CB470-EB72-44F2-BBDC-BDE9566078E2}"/>
              </a:ext>
            </a:extLst>
          </p:cNvPr>
          <p:cNvSpPr/>
          <p:nvPr/>
        </p:nvSpPr>
        <p:spPr>
          <a:xfrm>
            <a:off x="448178" y="3472644"/>
            <a:ext cx="1512168" cy="4333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194" name="Picture 2" descr="Resultado de imagem para mysql">
            <a:extLst>
              <a:ext uri="{FF2B5EF4-FFF2-40B4-BE49-F238E27FC236}">
                <a16:creationId xmlns:a16="http://schemas.microsoft.com/office/drawing/2014/main" id="{FA24903F-5B92-4CFB-B87C-D314789B595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5118" y="1992132"/>
            <a:ext cx="1472394" cy="147239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Resultado de imagem para vnc">
            <a:extLst>
              <a:ext uri="{FF2B5EF4-FFF2-40B4-BE49-F238E27FC236}">
                <a16:creationId xmlns:a16="http://schemas.microsoft.com/office/drawing/2014/main" id="{55851764-60AF-4C6C-9BD5-573C70ABA2E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4895" y="4875397"/>
            <a:ext cx="1372267" cy="1372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319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1">
            <a:extLst>
              <a:ext uri="{FF2B5EF4-FFF2-40B4-BE49-F238E27FC236}">
                <a16:creationId xmlns:a16="http://schemas.microsoft.com/office/drawing/2014/main" id="{24F372AB-8E17-4CC0-8F44-D5D53FA0F6C0}"/>
              </a:ext>
            </a:extLst>
          </p:cNvPr>
          <p:cNvGraphicFramePr>
            <a:graphicFrameLocks noGrp="1"/>
          </p:cNvGraphicFramePr>
          <p:nvPr>
            <p:extLst>
              <p:ext uri="{D42A27DB-BD31-4B8C-83A1-F6EECF244321}">
                <p14:modId xmlns:p14="http://schemas.microsoft.com/office/powerpoint/2010/main" val="1437292631"/>
              </p:ext>
            </p:extLst>
          </p:nvPr>
        </p:nvGraphicFramePr>
        <p:xfrm>
          <a:off x="1907704" y="980729"/>
          <a:ext cx="6916596" cy="5617377"/>
        </p:xfrm>
        <a:graphic>
          <a:graphicData uri="http://schemas.openxmlformats.org/drawingml/2006/table">
            <a:tbl>
              <a:tblPr firstRow="1" firstCol="1" bandRow="1">
                <a:tableStyleId>{5C22544A-7EE6-4342-B048-85BDC9FD1C3A}</a:tableStyleId>
              </a:tblPr>
              <a:tblGrid>
                <a:gridCol w="1453147">
                  <a:extLst>
                    <a:ext uri="{9D8B030D-6E8A-4147-A177-3AD203B41FA5}">
                      <a16:colId xmlns:a16="http://schemas.microsoft.com/office/drawing/2014/main" val="1130683166"/>
                    </a:ext>
                  </a:extLst>
                </a:gridCol>
                <a:gridCol w="4356363">
                  <a:extLst>
                    <a:ext uri="{9D8B030D-6E8A-4147-A177-3AD203B41FA5}">
                      <a16:colId xmlns:a16="http://schemas.microsoft.com/office/drawing/2014/main" val="189714229"/>
                    </a:ext>
                  </a:extLst>
                </a:gridCol>
                <a:gridCol w="1107086">
                  <a:extLst>
                    <a:ext uri="{9D8B030D-6E8A-4147-A177-3AD203B41FA5}">
                      <a16:colId xmlns:a16="http://schemas.microsoft.com/office/drawing/2014/main" val="2619707607"/>
                    </a:ext>
                  </a:extLst>
                </a:gridCol>
              </a:tblGrid>
              <a:tr h="496996">
                <a:tc>
                  <a:txBody>
                    <a:bodyPr/>
                    <a:lstStyle/>
                    <a:p>
                      <a:pPr>
                        <a:lnSpc>
                          <a:spcPct val="107000"/>
                        </a:lnSpc>
                        <a:spcAft>
                          <a:spcPts val="800"/>
                        </a:spcAft>
                      </a:pPr>
                      <a:r>
                        <a:rPr lang="pt-BR" sz="1200">
                          <a:effectLst/>
                        </a:rPr>
                        <a:t>Porta</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200" marR="49200" marT="24600" marB="24600" anchor="ctr"/>
                </a:tc>
                <a:tc>
                  <a:txBody>
                    <a:bodyPr/>
                    <a:lstStyle/>
                    <a:p>
                      <a:pPr>
                        <a:lnSpc>
                          <a:spcPct val="107000"/>
                        </a:lnSpc>
                        <a:spcAft>
                          <a:spcPts val="800"/>
                        </a:spcAft>
                      </a:pPr>
                      <a:r>
                        <a:rPr lang="pt-BR" sz="1200" dirty="0">
                          <a:effectLst/>
                        </a:rPr>
                        <a:t>Descrição</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200" marR="49200" marT="24600" marB="24600" anchor="ctr"/>
                </a:tc>
                <a:tc>
                  <a:txBody>
                    <a:bodyPr/>
                    <a:lstStyle/>
                    <a:p>
                      <a:pPr>
                        <a:lnSpc>
                          <a:spcPct val="107000"/>
                        </a:lnSpc>
                        <a:spcAft>
                          <a:spcPts val="800"/>
                        </a:spcAft>
                      </a:pPr>
                      <a:r>
                        <a:rPr lang="pt-BR" sz="1200">
                          <a:effectLst/>
                        </a:rPr>
                        <a:t>Status</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200" marR="49200" marT="24600" marB="24600" anchor="ctr"/>
                </a:tc>
                <a:extLst>
                  <a:ext uri="{0D108BD9-81ED-4DB2-BD59-A6C34878D82A}">
                    <a16:rowId xmlns:a16="http://schemas.microsoft.com/office/drawing/2014/main" val="308646382"/>
                  </a:ext>
                </a:extLst>
              </a:tr>
              <a:tr h="496996">
                <a:tc>
                  <a:txBody>
                    <a:bodyPr/>
                    <a:lstStyle/>
                    <a:p>
                      <a:pPr>
                        <a:lnSpc>
                          <a:spcPct val="107000"/>
                        </a:lnSpc>
                        <a:spcAft>
                          <a:spcPts val="0"/>
                        </a:spcAft>
                      </a:pPr>
                      <a:r>
                        <a:rPr lang="pt-BR" sz="1200">
                          <a:effectLst/>
                        </a:rPr>
                        <a:t>6112/tcp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200" marR="49200" marT="24600" marB="24600" anchor="ctr"/>
                </a:tc>
                <a:tc>
                  <a:txBody>
                    <a:bodyPr/>
                    <a:lstStyle/>
                    <a:p>
                      <a:pPr>
                        <a:lnSpc>
                          <a:spcPct val="107000"/>
                        </a:lnSpc>
                        <a:spcAft>
                          <a:spcPts val="0"/>
                        </a:spcAft>
                      </a:pPr>
                      <a:r>
                        <a:rPr lang="pt-BR" sz="1200" u="sng">
                          <a:effectLst/>
                          <a:hlinkClick r:id="rId2" tooltip="Blizzard Entertainment"/>
                        </a:rPr>
                        <a:t>Blizzard</a:t>
                      </a:r>
                      <a:r>
                        <a:rPr lang="pt-BR" sz="1200">
                          <a:effectLst/>
                        </a:rPr>
                        <a:t>'s </a:t>
                      </a:r>
                      <a:r>
                        <a:rPr lang="pt-BR" sz="1200" u="sng">
                          <a:effectLst/>
                          <a:hlinkClick r:id="rId3" tooltip="Battle.net"/>
                        </a:rPr>
                        <a:t>Battle.net</a:t>
                      </a:r>
                      <a:r>
                        <a:rPr lang="pt-BR" sz="1200">
                          <a:effectLst/>
                        </a:rPr>
                        <a:t> gaming service, </a:t>
                      </a:r>
                      <a:r>
                        <a:rPr lang="pt-BR" sz="1200" u="sng">
                          <a:effectLst/>
                          <a:hlinkClick r:id="rId4" tooltip="ArenaNet (página não existe)"/>
                        </a:rPr>
                        <a:t>ArenaNet</a:t>
                      </a:r>
                      <a:r>
                        <a:rPr lang="pt-BR" sz="1200">
                          <a:effectLst/>
                        </a:rPr>
                        <a:t> gaming service</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200" marR="49200" marT="24600" marB="24600" anchor="ctr"/>
                </a:tc>
                <a:tc>
                  <a:txBody>
                    <a:bodyPr/>
                    <a:lstStyle/>
                    <a:p>
                      <a:pPr>
                        <a:lnSpc>
                          <a:spcPct val="107000"/>
                        </a:lnSpc>
                        <a:spcAft>
                          <a:spcPts val="0"/>
                        </a:spcAft>
                      </a:pPr>
                      <a:r>
                        <a:rPr lang="pt-BR" sz="1200">
                          <a:effectLst/>
                        </a:rPr>
                        <a:t>Não-oficial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200" marR="49200" marT="24600" marB="24600" anchor="ctr"/>
                </a:tc>
                <a:extLst>
                  <a:ext uri="{0D108BD9-81ED-4DB2-BD59-A6C34878D82A}">
                    <a16:rowId xmlns:a16="http://schemas.microsoft.com/office/drawing/2014/main" val="1666749808"/>
                  </a:ext>
                </a:extLst>
              </a:tr>
              <a:tr h="496996">
                <a:tc>
                  <a:txBody>
                    <a:bodyPr/>
                    <a:lstStyle/>
                    <a:p>
                      <a:pPr>
                        <a:lnSpc>
                          <a:spcPct val="107000"/>
                        </a:lnSpc>
                        <a:spcAft>
                          <a:spcPts val="0"/>
                        </a:spcAft>
                      </a:pPr>
                      <a:r>
                        <a:rPr lang="pt-BR" sz="1200">
                          <a:effectLst/>
                        </a:rPr>
                        <a:t>6881-6999/tcp,udp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200" marR="49200" marT="24600" marB="24600" anchor="ctr"/>
                </a:tc>
                <a:tc>
                  <a:txBody>
                    <a:bodyPr/>
                    <a:lstStyle/>
                    <a:p>
                      <a:pPr>
                        <a:lnSpc>
                          <a:spcPct val="107000"/>
                        </a:lnSpc>
                        <a:spcAft>
                          <a:spcPts val="0"/>
                        </a:spcAft>
                      </a:pPr>
                      <a:r>
                        <a:rPr lang="pt-BR" sz="1200" u="sng" dirty="0" err="1">
                          <a:effectLst/>
                          <a:hlinkClick r:id="rId5" tooltip="BitTorrent"/>
                        </a:rPr>
                        <a:t>BitTorrent</a:t>
                      </a:r>
                      <a:r>
                        <a:rPr lang="pt-BR" sz="1200" dirty="0">
                          <a:effectLst/>
                        </a:rPr>
                        <a:t> </a:t>
                      </a:r>
                      <a:r>
                        <a:rPr lang="pt-BR" sz="1200" dirty="0" err="1">
                          <a:effectLst/>
                        </a:rPr>
                        <a:t>full</a:t>
                      </a:r>
                      <a:r>
                        <a:rPr lang="pt-BR" sz="1200" dirty="0">
                          <a:effectLst/>
                        </a:rPr>
                        <a:t> range </a:t>
                      </a:r>
                      <a:r>
                        <a:rPr lang="pt-BR" sz="1200" dirty="0" err="1">
                          <a:effectLst/>
                        </a:rPr>
                        <a:t>of</a:t>
                      </a:r>
                      <a:r>
                        <a:rPr lang="pt-BR" sz="1200" dirty="0">
                          <a:effectLst/>
                        </a:rPr>
                        <a:t> </a:t>
                      </a:r>
                      <a:r>
                        <a:rPr lang="pt-BR" sz="1200" dirty="0" err="1">
                          <a:effectLst/>
                        </a:rPr>
                        <a:t>ports</a:t>
                      </a:r>
                      <a:r>
                        <a:rPr lang="pt-BR" sz="1200" dirty="0">
                          <a:effectLst/>
                        </a:rPr>
                        <a:t> </a:t>
                      </a:r>
                      <a:r>
                        <a:rPr lang="pt-BR" sz="1200" dirty="0" err="1">
                          <a:effectLst/>
                        </a:rPr>
                        <a:t>used</a:t>
                      </a:r>
                      <a:r>
                        <a:rPr lang="pt-BR" sz="1200" dirty="0">
                          <a:effectLst/>
                        </a:rPr>
                        <a:t> </a:t>
                      </a:r>
                      <a:r>
                        <a:rPr lang="pt-BR" sz="1200" dirty="0" err="1">
                          <a:effectLst/>
                        </a:rPr>
                        <a:t>most</a:t>
                      </a:r>
                      <a:r>
                        <a:rPr lang="pt-BR" sz="1200" dirty="0">
                          <a:effectLst/>
                        </a:rPr>
                        <a:t> </a:t>
                      </a:r>
                      <a:r>
                        <a:rPr lang="pt-BR" sz="1200" dirty="0" err="1">
                          <a:effectLst/>
                        </a:rPr>
                        <a:t>often</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200" marR="49200" marT="24600" marB="24600" anchor="ctr"/>
                </a:tc>
                <a:tc>
                  <a:txBody>
                    <a:bodyPr/>
                    <a:lstStyle/>
                    <a:p>
                      <a:pPr>
                        <a:lnSpc>
                          <a:spcPct val="107000"/>
                        </a:lnSpc>
                        <a:spcAft>
                          <a:spcPts val="0"/>
                        </a:spcAft>
                      </a:pPr>
                      <a:r>
                        <a:rPr lang="pt-BR" sz="1200">
                          <a:effectLst/>
                        </a:rPr>
                        <a:t>Não-oficial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200" marR="49200" marT="24600" marB="24600" anchor="ctr"/>
                </a:tc>
                <a:extLst>
                  <a:ext uri="{0D108BD9-81ED-4DB2-BD59-A6C34878D82A}">
                    <a16:rowId xmlns:a16="http://schemas.microsoft.com/office/drawing/2014/main" val="2586351107"/>
                  </a:ext>
                </a:extLst>
              </a:tr>
              <a:tr h="496996">
                <a:tc>
                  <a:txBody>
                    <a:bodyPr/>
                    <a:lstStyle/>
                    <a:p>
                      <a:pPr>
                        <a:lnSpc>
                          <a:spcPct val="107000"/>
                        </a:lnSpc>
                        <a:spcAft>
                          <a:spcPts val="0"/>
                        </a:spcAft>
                      </a:pPr>
                      <a:r>
                        <a:rPr lang="pt-BR" sz="1200">
                          <a:effectLst/>
                        </a:rPr>
                        <a:t>6891-6900/tcp,udp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200" marR="49200" marT="24600" marB="24600" anchor="ctr"/>
                </a:tc>
                <a:tc>
                  <a:txBody>
                    <a:bodyPr/>
                    <a:lstStyle/>
                    <a:p>
                      <a:pPr>
                        <a:lnSpc>
                          <a:spcPct val="107000"/>
                        </a:lnSpc>
                        <a:spcAft>
                          <a:spcPts val="0"/>
                        </a:spcAft>
                      </a:pPr>
                      <a:r>
                        <a:rPr lang="pt-BR" sz="1200" u="sng">
                          <a:effectLst/>
                          <a:hlinkClick r:id="rId6" tooltip="Windows Live Messenger"/>
                        </a:rPr>
                        <a:t>Windows Live Messenger</a:t>
                      </a:r>
                      <a:r>
                        <a:rPr lang="pt-BR" sz="1200">
                          <a:effectLst/>
                        </a:rPr>
                        <a:t> (File transfer)</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200" marR="49200" marT="24600" marB="24600" anchor="ctr"/>
                </a:tc>
                <a:tc>
                  <a:txBody>
                    <a:bodyPr/>
                    <a:lstStyle/>
                    <a:p>
                      <a:pPr>
                        <a:lnSpc>
                          <a:spcPct val="107000"/>
                        </a:lnSpc>
                        <a:spcAft>
                          <a:spcPts val="0"/>
                        </a:spcAft>
                      </a:pPr>
                      <a:r>
                        <a:rPr lang="pt-BR" sz="1200">
                          <a:effectLst/>
                        </a:rPr>
                        <a:t>Official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200" marR="49200" marT="24600" marB="24600" anchor="ctr"/>
                </a:tc>
                <a:extLst>
                  <a:ext uri="{0D108BD9-81ED-4DB2-BD59-A6C34878D82A}">
                    <a16:rowId xmlns:a16="http://schemas.microsoft.com/office/drawing/2014/main" val="659609294"/>
                  </a:ext>
                </a:extLst>
              </a:tr>
              <a:tr h="496996">
                <a:tc>
                  <a:txBody>
                    <a:bodyPr/>
                    <a:lstStyle/>
                    <a:p>
                      <a:pPr>
                        <a:lnSpc>
                          <a:spcPct val="107000"/>
                        </a:lnSpc>
                        <a:spcAft>
                          <a:spcPts val="0"/>
                        </a:spcAft>
                      </a:pPr>
                      <a:r>
                        <a:rPr lang="pt-BR" sz="1200">
                          <a:effectLst/>
                        </a:rPr>
                        <a:t>6901/tcp,udp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200" marR="49200" marT="24600" marB="24600" anchor="ctr"/>
                </a:tc>
                <a:tc>
                  <a:txBody>
                    <a:bodyPr/>
                    <a:lstStyle/>
                    <a:p>
                      <a:pPr>
                        <a:lnSpc>
                          <a:spcPct val="107000"/>
                        </a:lnSpc>
                        <a:spcAft>
                          <a:spcPts val="0"/>
                        </a:spcAft>
                      </a:pPr>
                      <a:r>
                        <a:rPr lang="pt-BR" sz="1200" u="sng">
                          <a:effectLst/>
                          <a:hlinkClick r:id="rId6" tooltip="Windows Live Messenger"/>
                        </a:rPr>
                        <a:t>Windows Live Messenger</a:t>
                      </a:r>
                      <a:r>
                        <a:rPr lang="pt-BR" sz="1200">
                          <a:effectLst/>
                        </a:rPr>
                        <a:t> (Voice)</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200" marR="49200" marT="24600" marB="24600" anchor="ctr"/>
                </a:tc>
                <a:tc>
                  <a:txBody>
                    <a:bodyPr/>
                    <a:lstStyle/>
                    <a:p>
                      <a:pPr>
                        <a:lnSpc>
                          <a:spcPct val="107000"/>
                        </a:lnSpc>
                        <a:spcAft>
                          <a:spcPts val="0"/>
                        </a:spcAft>
                      </a:pPr>
                      <a:r>
                        <a:rPr lang="pt-BR" sz="1200">
                          <a:effectLst/>
                        </a:rPr>
                        <a:t>Official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200" marR="49200" marT="24600" marB="24600" anchor="ctr"/>
                </a:tc>
                <a:extLst>
                  <a:ext uri="{0D108BD9-81ED-4DB2-BD59-A6C34878D82A}">
                    <a16:rowId xmlns:a16="http://schemas.microsoft.com/office/drawing/2014/main" val="1764821983"/>
                  </a:ext>
                </a:extLst>
              </a:tr>
              <a:tr h="496996">
                <a:tc>
                  <a:txBody>
                    <a:bodyPr/>
                    <a:lstStyle/>
                    <a:p>
                      <a:pPr>
                        <a:lnSpc>
                          <a:spcPct val="107000"/>
                        </a:lnSpc>
                        <a:spcAft>
                          <a:spcPts val="0"/>
                        </a:spcAft>
                      </a:pPr>
                      <a:r>
                        <a:rPr lang="pt-BR" sz="1200">
                          <a:effectLst/>
                        </a:rPr>
                        <a:t>6969/tcp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200" marR="49200" marT="24600" marB="24600" anchor="ctr"/>
                </a:tc>
                <a:tc>
                  <a:txBody>
                    <a:bodyPr/>
                    <a:lstStyle/>
                    <a:p>
                      <a:pPr>
                        <a:lnSpc>
                          <a:spcPct val="107000"/>
                        </a:lnSpc>
                        <a:spcAft>
                          <a:spcPts val="0"/>
                        </a:spcAft>
                      </a:pPr>
                      <a:r>
                        <a:rPr lang="pt-BR" sz="1200" u="sng">
                          <a:effectLst/>
                          <a:hlinkClick r:id="rId5" tooltip="BitTorrent"/>
                        </a:rPr>
                        <a:t>BitTorrent</a:t>
                      </a:r>
                      <a:r>
                        <a:rPr lang="pt-BR" sz="1200">
                          <a:effectLst/>
                        </a:rPr>
                        <a:t> tracker port</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200" marR="49200" marT="24600" marB="24600" anchor="ctr"/>
                </a:tc>
                <a:tc>
                  <a:txBody>
                    <a:bodyPr/>
                    <a:lstStyle/>
                    <a:p>
                      <a:pPr>
                        <a:lnSpc>
                          <a:spcPct val="107000"/>
                        </a:lnSpc>
                        <a:spcAft>
                          <a:spcPts val="0"/>
                        </a:spcAft>
                      </a:pPr>
                      <a:r>
                        <a:rPr lang="pt-BR" sz="1200">
                          <a:effectLst/>
                        </a:rPr>
                        <a:t>Não-oficial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200" marR="49200" marT="24600" marB="24600" anchor="ctr"/>
                </a:tc>
                <a:extLst>
                  <a:ext uri="{0D108BD9-81ED-4DB2-BD59-A6C34878D82A}">
                    <a16:rowId xmlns:a16="http://schemas.microsoft.com/office/drawing/2014/main" val="3733526779"/>
                  </a:ext>
                </a:extLst>
              </a:tr>
              <a:tr h="496996">
                <a:tc>
                  <a:txBody>
                    <a:bodyPr/>
                    <a:lstStyle/>
                    <a:p>
                      <a:pPr>
                        <a:lnSpc>
                          <a:spcPct val="107000"/>
                        </a:lnSpc>
                        <a:spcAft>
                          <a:spcPts val="0"/>
                        </a:spcAft>
                      </a:pPr>
                      <a:r>
                        <a:rPr lang="pt-BR" sz="1200">
                          <a:effectLst/>
                        </a:rPr>
                        <a:t>7707/tcp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200" marR="49200" marT="24600" marB="24600" anchor="ctr"/>
                </a:tc>
                <a:tc>
                  <a:txBody>
                    <a:bodyPr/>
                    <a:lstStyle/>
                    <a:p>
                      <a:pPr>
                        <a:lnSpc>
                          <a:spcPct val="107000"/>
                        </a:lnSpc>
                        <a:spcAft>
                          <a:spcPts val="0"/>
                        </a:spcAft>
                      </a:pPr>
                      <a:r>
                        <a:rPr lang="pt-BR" sz="1200">
                          <a:effectLst/>
                        </a:rPr>
                        <a:t>Default port used by Killing Floor game</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200" marR="49200" marT="24600" marB="24600" anchor="ctr"/>
                </a:tc>
                <a:tc>
                  <a:txBody>
                    <a:bodyPr/>
                    <a:lstStyle/>
                    <a:p>
                      <a:pPr>
                        <a:lnSpc>
                          <a:spcPct val="107000"/>
                        </a:lnSpc>
                        <a:spcAft>
                          <a:spcPts val="0"/>
                        </a:spcAft>
                      </a:pPr>
                      <a:r>
                        <a:rPr lang="pt-BR" sz="1200">
                          <a:effectLst/>
                        </a:rPr>
                        <a:t>Oficial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200" marR="49200" marT="24600" marB="24600" anchor="ctr"/>
                </a:tc>
                <a:extLst>
                  <a:ext uri="{0D108BD9-81ED-4DB2-BD59-A6C34878D82A}">
                    <a16:rowId xmlns:a16="http://schemas.microsoft.com/office/drawing/2014/main" val="2003467398"/>
                  </a:ext>
                </a:extLst>
              </a:tr>
              <a:tr h="496996">
                <a:tc>
                  <a:txBody>
                    <a:bodyPr/>
                    <a:lstStyle/>
                    <a:p>
                      <a:pPr>
                        <a:lnSpc>
                          <a:spcPct val="107000"/>
                        </a:lnSpc>
                        <a:spcAft>
                          <a:spcPts val="0"/>
                        </a:spcAft>
                      </a:pPr>
                      <a:r>
                        <a:rPr lang="pt-BR" sz="1200">
                          <a:effectLst/>
                        </a:rPr>
                        <a:t>7777/tcp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200" marR="49200" marT="24600" marB="24600" anchor="ctr"/>
                </a:tc>
                <a:tc>
                  <a:txBody>
                    <a:bodyPr/>
                    <a:lstStyle/>
                    <a:p>
                      <a:pPr>
                        <a:lnSpc>
                          <a:spcPct val="107000"/>
                        </a:lnSpc>
                        <a:spcAft>
                          <a:spcPts val="0"/>
                        </a:spcAft>
                      </a:pPr>
                      <a:r>
                        <a:rPr lang="pt-BR" sz="1200">
                          <a:effectLst/>
                        </a:rPr>
                        <a:t>Default port used by Windows backdoor program tini.exe</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200" marR="49200" marT="24600" marB="24600" anchor="ctr"/>
                </a:tc>
                <a:tc>
                  <a:txBody>
                    <a:bodyPr/>
                    <a:lstStyle/>
                    <a:p>
                      <a:pPr>
                        <a:lnSpc>
                          <a:spcPct val="107000"/>
                        </a:lnSpc>
                        <a:spcAft>
                          <a:spcPts val="0"/>
                        </a:spcAft>
                      </a:pPr>
                      <a:r>
                        <a:rPr lang="pt-BR" sz="1200">
                          <a:effectLst/>
                        </a:rPr>
                        <a:t>Não-oficial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200" marR="49200" marT="24600" marB="24600" anchor="ctr"/>
                </a:tc>
                <a:extLst>
                  <a:ext uri="{0D108BD9-81ED-4DB2-BD59-A6C34878D82A}">
                    <a16:rowId xmlns:a16="http://schemas.microsoft.com/office/drawing/2014/main" val="3518133988"/>
                  </a:ext>
                </a:extLst>
              </a:tr>
              <a:tr h="647417">
                <a:tc>
                  <a:txBody>
                    <a:bodyPr/>
                    <a:lstStyle/>
                    <a:p>
                      <a:pPr>
                        <a:lnSpc>
                          <a:spcPct val="107000"/>
                        </a:lnSpc>
                        <a:spcAft>
                          <a:spcPts val="0"/>
                        </a:spcAft>
                      </a:pPr>
                      <a:r>
                        <a:rPr lang="pt-BR" sz="1200">
                          <a:effectLst/>
                        </a:rPr>
                        <a:t>8080/tcp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200" marR="49200" marT="24600" marB="24600" anchor="ctr"/>
                </a:tc>
                <a:tc>
                  <a:txBody>
                    <a:bodyPr/>
                    <a:lstStyle/>
                    <a:p>
                      <a:pPr>
                        <a:lnSpc>
                          <a:spcPct val="107000"/>
                        </a:lnSpc>
                        <a:spcAft>
                          <a:spcPts val="0"/>
                        </a:spcAft>
                      </a:pPr>
                      <a:r>
                        <a:rPr lang="pt-BR" sz="1200" u="sng">
                          <a:effectLst/>
                          <a:hlinkClick r:id="rId7" tooltip="HTTP"/>
                        </a:rPr>
                        <a:t>HTTP</a:t>
                      </a:r>
                      <a:r>
                        <a:rPr lang="pt-BR" sz="1200">
                          <a:effectLst/>
                        </a:rPr>
                        <a:t> Alternate (http_alt) - commonly used for </a:t>
                      </a:r>
                      <a:r>
                        <a:rPr lang="pt-BR" sz="1200" u="sng">
                          <a:effectLst/>
                          <a:hlinkClick r:id="rId8" tooltip="Web proxy (página não existe)"/>
                        </a:rPr>
                        <a:t>web proxy</a:t>
                      </a:r>
                      <a:r>
                        <a:rPr lang="pt-BR" sz="1200">
                          <a:effectLst/>
                        </a:rPr>
                        <a:t> and </a:t>
                      </a:r>
                      <a:r>
                        <a:rPr lang="pt-BR" sz="1200" u="sng">
                          <a:effectLst/>
                          <a:hlinkClick r:id="rId9" tooltip="Caching (página não existe)"/>
                        </a:rPr>
                        <a:t>caching</a:t>
                      </a:r>
                      <a:r>
                        <a:rPr lang="pt-BR" sz="1200">
                          <a:effectLst/>
                        </a:rPr>
                        <a:t> server, or for running a web server as a non-</a:t>
                      </a:r>
                      <a:r>
                        <a:rPr lang="pt-BR" sz="1200" u="sng">
                          <a:effectLst/>
                          <a:hlinkClick r:id="rId10" tooltip="Root (computing) (página não existe)"/>
                        </a:rPr>
                        <a:t>root</a:t>
                      </a:r>
                      <a:r>
                        <a:rPr lang="pt-BR" sz="1200">
                          <a:effectLst/>
                        </a:rPr>
                        <a:t> user</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200" marR="49200" marT="24600" marB="24600" anchor="ctr"/>
                </a:tc>
                <a:tc>
                  <a:txBody>
                    <a:bodyPr/>
                    <a:lstStyle/>
                    <a:p>
                      <a:pPr>
                        <a:lnSpc>
                          <a:spcPct val="107000"/>
                        </a:lnSpc>
                        <a:spcAft>
                          <a:spcPts val="0"/>
                        </a:spcAft>
                      </a:pPr>
                      <a:r>
                        <a:rPr lang="pt-BR" sz="1200">
                          <a:effectLst/>
                        </a:rPr>
                        <a:t>Official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200" marR="49200" marT="24600" marB="24600" anchor="ctr"/>
                </a:tc>
                <a:extLst>
                  <a:ext uri="{0D108BD9-81ED-4DB2-BD59-A6C34878D82A}">
                    <a16:rowId xmlns:a16="http://schemas.microsoft.com/office/drawing/2014/main" val="2404896772"/>
                  </a:ext>
                </a:extLst>
              </a:tr>
              <a:tr h="496996">
                <a:tc>
                  <a:txBody>
                    <a:bodyPr/>
                    <a:lstStyle/>
                    <a:p>
                      <a:pPr>
                        <a:lnSpc>
                          <a:spcPct val="107000"/>
                        </a:lnSpc>
                        <a:spcAft>
                          <a:spcPts val="0"/>
                        </a:spcAft>
                      </a:pPr>
                      <a:r>
                        <a:rPr lang="pt-BR" sz="1200">
                          <a:effectLst/>
                        </a:rPr>
                        <a:t>8080/tcp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200" marR="49200" marT="24600" marB="24600" anchor="ctr"/>
                </a:tc>
                <a:tc>
                  <a:txBody>
                    <a:bodyPr/>
                    <a:lstStyle/>
                    <a:p>
                      <a:pPr>
                        <a:lnSpc>
                          <a:spcPct val="107000"/>
                        </a:lnSpc>
                        <a:spcAft>
                          <a:spcPts val="0"/>
                        </a:spcAft>
                      </a:pPr>
                      <a:r>
                        <a:rPr lang="pt-BR" sz="1200" u="sng">
                          <a:effectLst/>
                          <a:hlinkClick r:id="rId11" tooltip="Jakarta Tomcat (página não existe)"/>
                        </a:rPr>
                        <a:t>Jakarta Tomcat</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200" marR="49200" marT="24600" marB="24600" anchor="ctr"/>
                </a:tc>
                <a:tc>
                  <a:txBody>
                    <a:bodyPr/>
                    <a:lstStyle/>
                    <a:p>
                      <a:pPr>
                        <a:lnSpc>
                          <a:spcPct val="107000"/>
                        </a:lnSpc>
                        <a:spcAft>
                          <a:spcPts val="0"/>
                        </a:spcAft>
                      </a:pPr>
                      <a:r>
                        <a:rPr lang="pt-BR" sz="1200">
                          <a:effectLst/>
                        </a:rPr>
                        <a:t>Não-oficial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200" marR="49200" marT="24600" marB="24600" anchor="ctr"/>
                </a:tc>
                <a:extLst>
                  <a:ext uri="{0D108BD9-81ED-4DB2-BD59-A6C34878D82A}">
                    <a16:rowId xmlns:a16="http://schemas.microsoft.com/office/drawing/2014/main" val="3182679172"/>
                  </a:ext>
                </a:extLst>
              </a:tr>
              <a:tr h="496996">
                <a:tc>
                  <a:txBody>
                    <a:bodyPr/>
                    <a:lstStyle/>
                    <a:p>
                      <a:pPr>
                        <a:lnSpc>
                          <a:spcPct val="107000"/>
                        </a:lnSpc>
                        <a:spcAft>
                          <a:spcPts val="0"/>
                        </a:spcAft>
                      </a:pPr>
                      <a:r>
                        <a:rPr lang="pt-BR" sz="1200">
                          <a:effectLst/>
                        </a:rPr>
                        <a:t>8086/tcp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200" marR="49200" marT="24600" marB="24600" anchor="ctr"/>
                </a:tc>
                <a:tc>
                  <a:txBody>
                    <a:bodyPr/>
                    <a:lstStyle/>
                    <a:p>
                      <a:pPr>
                        <a:lnSpc>
                          <a:spcPct val="107000"/>
                        </a:lnSpc>
                        <a:spcAft>
                          <a:spcPts val="0"/>
                        </a:spcAft>
                      </a:pPr>
                      <a:r>
                        <a:rPr lang="pt-BR" sz="1200" u="sng">
                          <a:effectLst/>
                          <a:hlinkClick r:id="rId12" tooltip="Kaspersky"/>
                        </a:rPr>
                        <a:t>Kaspersky</a:t>
                      </a:r>
                      <a:r>
                        <a:rPr lang="pt-BR" sz="1200">
                          <a:effectLst/>
                        </a:rPr>
                        <a:t> AV Control Center TCP Port</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200" marR="49200" marT="24600" marB="24600" anchor="ctr"/>
                </a:tc>
                <a:tc>
                  <a:txBody>
                    <a:bodyPr/>
                    <a:lstStyle/>
                    <a:p>
                      <a:pPr>
                        <a:lnSpc>
                          <a:spcPct val="107000"/>
                        </a:lnSpc>
                        <a:spcAft>
                          <a:spcPts val="0"/>
                        </a:spcAft>
                      </a:pPr>
                      <a:r>
                        <a:rPr lang="pt-BR" sz="1200" dirty="0">
                          <a:effectLst/>
                        </a:rPr>
                        <a:t>Não-oficial</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200" marR="49200" marT="24600" marB="24600" anchor="ctr"/>
                </a:tc>
                <a:extLst>
                  <a:ext uri="{0D108BD9-81ED-4DB2-BD59-A6C34878D82A}">
                    <a16:rowId xmlns:a16="http://schemas.microsoft.com/office/drawing/2014/main" val="3323822450"/>
                  </a:ext>
                </a:extLst>
              </a:tr>
            </a:tbl>
          </a:graphicData>
        </a:graphic>
      </p:graphicFrame>
      <p:sp>
        <p:nvSpPr>
          <p:cNvPr id="3" name="Title 1">
            <a:extLst>
              <a:ext uri="{FF2B5EF4-FFF2-40B4-BE49-F238E27FC236}">
                <a16:creationId xmlns:a16="http://schemas.microsoft.com/office/drawing/2014/main" id="{ADEA37D1-866C-4BFF-BE7A-9478731510D9}"/>
              </a:ext>
            </a:extLst>
          </p:cNvPr>
          <p:cNvSpPr txBox="1">
            <a:spLocks/>
          </p:cNvSpPr>
          <p:nvPr/>
        </p:nvSpPr>
        <p:spPr>
          <a:xfrm>
            <a:off x="107815" y="1204141"/>
            <a:ext cx="1640876" cy="866792"/>
          </a:xfrm>
          <a:prstGeom prst="rect">
            <a:avLst/>
          </a:prstGeom>
        </p:spPr>
        <p: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pt-BR" sz="2400" b="1" i="0" u="none" strike="noStrike" kern="1200" cap="none" spc="-100" normalizeH="0" baseline="0" noProof="0" dirty="0">
                <a:ln>
                  <a:noFill/>
                </a:ln>
                <a:solidFill>
                  <a:schemeClr val="accent1">
                    <a:lumMod val="75000"/>
                  </a:schemeClr>
                </a:solidFill>
                <a:effectLst/>
                <a:uLnTx/>
                <a:uFillTx/>
                <a:latin typeface="Segoe"/>
                <a:ea typeface="+mn-ea"/>
                <a:cs typeface="Arial"/>
              </a:rPr>
              <a:t>Portas dinâmicas</a:t>
            </a:r>
          </a:p>
        </p:txBody>
      </p:sp>
      <p:pic>
        <p:nvPicPr>
          <p:cNvPr id="9218" name="Picture 2" descr="Resultado de imagem para bittorrent">
            <a:extLst>
              <a:ext uri="{FF2B5EF4-FFF2-40B4-BE49-F238E27FC236}">
                <a16:creationId xmlns:a16="http://schemas.microsoft.com/office/drawing/2014/main" id="{27D8DC48-D65D-431E-84E1-A7B9EFDE1DBB}"/>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16185" y="2600633"/>
            <a:ext cx="1224136" cy="686194"/>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Resultado de imagem para jakarta tomcat">
            <a:extLst>
              <a:ext uri="{FF2B5EF4-FFF2-40B4-BE49-F238E27FC236}">
                <a16:creationId xmlns:a16="http://schemas.microsoft.com/office/drawing/2014/main" id="{967D5986-EC36-42F5-A4D9-AC906604BF8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3075" y="4003131"/>
            <a:ext cx="1591449" cy="45470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Resultado de imagem para kaspersky">
            <a:extLst>
              <a:ext uri="{FF2B5EF4-FFF2-40B4-BE49-F238E27FC236}">
                <a16:creationId xmlns:a16="http://schemas.microsoft.com/office/drawing/2014/main" id="{226E468B-5695-40BA-8918-91AB3F6C4CDA}"/>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51520" y="5517232"/>
            <a:ext cx="1375425" cy="606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049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1">
            <a:extLst>
              <a:ext uri="{FF2B5EF4-FFF2-40B4-BE49-F238E27FC236}">
                <a16:creationId xmlns:a16="http://schemas.microsoft.com/office/drawing/2014/main" id="{E4C53AAD-41D5-41A4-B419-6E50C0A911A1}"/>
              </a:ext>
            </a:extLst>
          </p:cNvPr>
          <p:cNvGraphicFramePr>
            <a:graphicFrameLocks noGrp="1"/>
          </p:cNvGraphicFramePr>
          <p:nvPr>
            <p:extLst>
              <p:ext uri="{D42A27DB-BD31-4B8C-83A1-F6EECF244321}">
                <p14:modId xmlns:p14="http://schemas.microsoft.com/office/powerpoint/2010/main" val="1837177420"/>
              </p:ext>
            </p:extLst>
          </p:nvPr>
        </p:nvGraphicFramePr>
        <p:xfrm>
          <a:off x="2233071" y="980728"/>
          <a:ext cx="6530174" cy="5649490"/>
        </p:xfrm>
        <a:graphic>
          <a:graphicData uri="http://schemas.openxmlformats.org/drawingml/2006/table">
            <a:tbl>
              <a:tblPr firstRow="1" firstCol="1" bandRow="1">
                <a:tableStyleId>{5C22544A-7EE6-4342-B048-85BDC9FD1C3A}</a:tableStyleId>
              </a:tblPr>
              <a:tblGrid>
                <a:gridCol w="1110943">
                  <a:extLst>
                    <a:ext uri="{9D8B030D-6E8A-4147-A177-3AD203B41FA5}">
                      <a16:colId xmlns:a16="http://schemas.microsoft.com/office/drawing/2014/main" val="2124802400"/>
                    </a:ext>
                  </a:extLst>
                </a:gridCol>
                <a:gridCol w="4373997">
                  <a:extLst>
                    <a:ext uri="{9D8B030D-6E8A-4147-A177-3AD203B41FA5}">
                      <a16:colId xmlns:a16="http://schemas.microsoft.com/office/drawing/2014/main" val="648032483"/>
                    </a:ext>
                  </a:extLst>
                </a:gridCol>
                <a:gridCol w="1045234">
                  <a:extLst>
                    <a:ext uri="{9D8B030D-6E8A-4147-A177-3AD203B41FA5}">
                      <a16:colId xmlns:a16="http://schemas.microsoft.com/office/drawing/2014/main" val="996939080"/>
                    </a:ext>
                  </a:extLst>
                </a:gridCol>
              </a:tblGrid>
              <a:tr h="513590">
                <a:tc>
                  <a:txBody>
                    <a:bodyPr/>
                    <a:lstStyle/>
                    <a:p>
                      <a:pPr>
                        <a:lnSpc>
                          <a:spcPct val="107000"/>
                        </a:lnSpc>
                        <a:spcAft>
                          <a:spcPts val="800"/>
                        </a:spcAft>
                      </a:pPr>
                      <a:r>
                        <a:rPr lang="pt-BR" sz="1200">
                          <a:effectLst/>
                        </a:rPr>
                        <a:t>Porta</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800"/>
                        </a:spcAft>
                      </a:pPr>
                      <a:r>
                        <a:rPr lang="pt-BR" sz="1200" dirty="0">
                          <a:effectLst/>
                        </a:rPr>
                        <a:t>Descrição</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800"/>
                        </a:spcAft>
                      </a:pPr>
                      <a:r>
                        <a:rPr lang="pt-BR" sz="1200">
                          <a:effectLst/>
                        </a:rPr>
                        <a:t>Status</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2938663466"/>
                  </a:ext>
                </a:extLst>
              </a:tr>
              <a:tr h="513590">
                <a:tc>
                  <a:txBody>
                    <a:bodyPr/>
                    <a:lstStyle/>
                    <a:p>
                      <a:pPr>
                        <a:lnSpc>
                          <a:spcPct val="107000"/>
                        </a:lnSpc>
                        <a:spcAft>
                          <a:spcPts val="0"/>
                        </a:spcAft>
                      </a:pPr>
                      <a:r>
                        <a:rPr lang="pt-BR" sz="1200">
                          <a:effectLst/>
                        </a:rPr>
                        <a:t>8880</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0"/>
                        </a:spcAft>
                      </a:pPr>
                      <a:r>
                        <a:rPr lang="pt-BR" sz="1200" u="sng">
                          <a:effectLst/>
                          <a:hlinkClick r:id="rId2" tooltip="WebSphere Application Server"/>
                        </a:rPr>
                        <a:t>WebSphere Application Server</a:t>
                      </a:r>
                      <a:r>
                        <a:rPr lang="pt-BR" sz="1200">
                          <a:effectLst/>
                        </a:rPr>
                        <a:t> </a:t>
                      </a:r>
                      <a:r>
                        <a:rPr lang="pt-BR" sz="1200" u="sng">
                          <a:effectLst/>
                          <a:hlinkClick r:id="rId3" tooltip="SOAP"/>
                        </a:rPr>
                        <a:t>SOAP</a:t>
                      </a:r>
                      <a:r>
                        <a:rPr lang="pt-BR" sz="1200">
                          <a:effectLst/>
                        </a:rPr>
                        <a:t> Connector port</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0"/>
                        </a:spcAft>
                      </a:pPr>
                      <a:r>
                        <a:rPr lang="pt-BR" sz="1200">
                          <a:effectLst/>
                        </a:rPr>
                        <a:t> </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3299641182"/>
                  </a:ext>
                </a:extLst>
              </a:tr>
              <a:tr h="513590">
                <a:tc>
                  <a:txBody>
                    <a:bodyPr/>
                    <a:lstStyle/>
                    <a:p>
                      <a:pPr>
                        <a:lnSpc>
                          <a:spcPct val="107000"/>
                        </a:lnSpc>
                        <a:spcAft>
                          <a:spcPts val="0"/>
                        </a:spcAft>
                      </a:pPr>
                      <a:r>
                        <a:rPr lang="pt-BR" sz="1200">
                          <a:effectLst/>
                        </a:rPr>
                        <a:t>9001</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0"/>
                        </a:spcAft>
                      </a:pPr>
                      <a:r>
                        <a:rPr lang="pt-BR" sz="1200" u="sng">
                          <a:effectLst/>
                          <a:hlinkClick r:id="rId4" tooltip="Tor (anonymity network) (página não existe)"/>
                        </a:rPr>
                        <a:t>Tor</a:t>
                      </a:r>
                      <a:r>
                        <a:rPr lang="pt-BR" sz="1200">
                          <a:effectLst/>
                        </a:rPr>
                        <a:t> network default port</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0"/>
                        </a:spcAft>
                      </a:pPr>
                      <a:r>
                        <a:rPr lang="pt-BR" sz="1200">
                          <a:effectLst/>
                        </a:rPr>
                        <a:t>Não-oficial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483407779"/>
                  </a:ext>
                </a:extLst>
              </a:tr>
              <a:tr h="513590">
                <a:tc>
                  <a:txBody>
                    <a:bodyPr/>
                    <a:lstStyle/>
                    <a:p>
                      <a:pPr>
                        <a:lnSpc>
                          <a:spcPct val="107000"/>
                        </a:lnSpc>
                        <a:spcAft>
                          <a:spcPts val="0"/>
                        </a:spcAft>
                      </a:pPr>
                      <a:r>
                        <a:rPr lang="pt-BR" sz="1200">
                          <a:effectLst/>
                        </a:rPr>
                        <a:t>10480</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0"/>
                        </a:spcAft>
                      </a:pPr>
                      <a:r>
                        <a:rPr lang="pt-BR" sz="1200">
                          <a:effectLst/>
                        </a:rPr>
                        <a:t>SWAT 4 Dedicated Server</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0"/>
                        </a:spcAft>
                      </a:pPr>
                      <a:r>
                        <a:rPr lang="pt-BR" sz="1200">
                          <a:effectLst/>
                        </a:rPr>
                        <a:t>Não-oficial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383384419"/>
                  </a:ext>
                </a:extLst>
              </a:tr>
              <a:tr h="513590">
                <a:tc>
                  <a:txBody>
                    <a:bodyPr/>
                    <a:lstStyle/>
                    <a:p>
                      <a:pPr>
                        <a:lnSpc>
                          <a:spcPct val="107000"/>
                        </a:lnSpc>
                        <a:spcAft>
                          <a:spcPts val="0"/>
                        </a:spcAft>
                      </a:pPr>
                      <a:r>
                        <a:rPr lang="pt-BR" sz="1200">
                          <a:effectLst/>
                        </a:rPr>
                        <a:t>11235</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0"/>
                        </a:spcAft>
                      </a:pPr>
                      <a:r>
                        <a:rPr lang="pt-BR" sz="1200">
                          <a:effectLst/>
                        </a:rPr>
                        <a:t>Savage:Battle for Newerth Server Hosting</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0"/>
                        </a:spcAft>
                      </a:pPr>
                      <a:r>
                        <a:rPr lang="pt-BR" sz="1200">
                          <a:effectLst/>
                        </a:rPr>
                        <a:t>Não-oficial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366788948"/>
                  </a:ext>
                </a:extLst>
              </a:tr>
              <a:tr h="513590">
                <a:tc>
                  <a:txBody>
                    <a:bodyPr/>
                    <a:lstStyle/>
                    <a:p>
                      <a:pPr>
                        <a:lnSpc>
                          <a:spcPct val="107000"/>
                        </a:lnSpc>
                        <a:spcAft>
                          <a:spcPts val="0"/>
                        </a:spcAft>
                      </a:pPr>
                      <a:r>
                        <a:rPr lang="pt-BR" sz="1200" dirty="0">
                          <a:effectLst/>
                        </a:rPr>
                        <a:t>12975/</a:t>
                      </a:r>
                      <a:r>
                        <a:rPr lang="pt-BR" sz="1200" dirty="0" err="1">
                          <a:effectLst/>
                        </a:rPr>
                        <a:t>tcp</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0"/>
                        </a:spcAft>
                      </a:pPr>
                      <a:r>
                        <a:rPr lang="pt-BR" sz="1200">
                          <a:effectLst/>
                        </a:rPr>
                        <a:t>LogMeIn </a:t>
                      </a:r>
                      <a:r>
                        <a:rPr lang="pt-BR" sz="1200" u="sng">
                          <a:effectLst/>
                          <a:hlinkClick r:id="rId5" tooltip="Hamachi"/>
                        </a:rPr>
                        <a:t>Hamachi</a:t>
                      </a:r>
                      <a:r>
                        <a:rPr lang="pt-BR" sz="1200">
                          <a:effectLst/>
                        </a:rPr>
                        <a:t> (VPN tunnel software;also port 32976)</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0"/>
                        </a:spcAft>
                      </a:pPr>
                      <a:r>
                        <a:rPr lang="pt-BR" sz="1200">
                          <a:effectLst/>
                        </a:rPr>
                        <a:t> </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1513107823"/>
                  </a:ext>
                </a:extLst>
              </a:tr>
              <a:tr h="513590">
                <a:tc>
                  <a:txBody>
                    <a:bodyPr/>
                    <a:lstStyle/>
                    <a:p>
                      <a:pPr>
                        <a:lnSpc>
                          <a:spcPct val="107000"/>
                        </a:lnSpc>
                        <a:spcAft>
                          <a:spcPts val="0"/>
                        </a:spcAft>
                      </a:pPr>
                      <a:r>
                        <a:rPr lang="pt-BR" sz="1200">
                          <a:effectLst/>
                        </a:rPr>
                        <a:t>25565/tcp,udp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0"/>
                        </a:spcAft>
                      </a:pPr>
                      <a:r>
                        <a:rPr lang="pt-BR" sz="1200" u="sng">
                          <a:effectLst/>
                          <a:hlinkClick r:id="rId6" tooltip="Minecraft"/>
                        </a:rPr>
                        <a:t>Minecraft</a:t>
                      </a:r>
                      <a:r>
                        <a:rPr lang="pt-BR" sz="1200">
                          <a:effectLst/>
                        </a:rPr>
                        <a:t>: Jogo Online</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0"/>
                        </a:spcAft>
                      </a:pPr>
                      <a:r>
                        <a:rPr lang="pt-BR" sz="1200">
                          <a:effectLst/>
                        </a:rPr>
                        <a:t>Não-oficial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208374559"/>
                  </a:ext>
                </a:extLst>
              </a:tr>
              <a:tr h="513590">
                <a:tc>
                  <a:txBody>
                    <a:bodyPr/>
                    <a:lstStyle/>
                    <a:p>
                      <a:pPr>
                        <a:lnSpc>
                          <a:spcPct val="107000"/>
                        </a:lnSpc>
                        <a:spcAft>
                          <a:spcPts val="0"/>
                        </a:spcAft>
                      </a:pPr>
                      <a:r>
                        <a:rPr lang="pt-BR" sz="1200">
                          <a:effectLst/>
                        </a:rPr>
                        <a:t>25575/tcp,udp</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0"/>
                        </a:spcAft>
                      </a:pPr>
                      <a:r>
                        <a:rPr lang="pt-BR" sz="1200" u="sng">
                          <a:effectLst/>
                          <a:hlinkClick r:id="rId6" tooltip="Minecraft"/>
                        </a:rPr>
                        <a:t>Minecraft</a:t>
                      </a:r>
                      <a:r>
                        <a:rPr lang="pt-BR" sz="1200">
                          <a:effectLst/>
                        </a:rPr>
                        <a:t>: Porta RCON - Jogo Online</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0"/>
                        </a:spcAft>
                      </a:pPr>
                      <a:r>
                        <a:rPr lang="pt-BR" sz="1200">
                          <a:effectLst/>
                        </a:rPr>
                        <a:t>Não-oficial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1981875265"/>
                  </a:ext>
                </a:extLst>
              </a:tr>
              <a:tr h="513590">
                <a:tc>
                  <a:txBody>
                    <a:bodyPr/>
                    <a:lstStyle/>
                    <a:p>
                      <a:pPr>
                        <a:lnSpc>
                          <a:spcPct val="107000"/>
                        </a:lnSpc>
                        <a:spcAft>
                          <a:spcPts val="0"/>
                        </a:spcAft>
                      </a:pPr>
                      <a:r>
                        <a:rPr lang="pt-BR" sz="1200">
                          <a:effectLst/>
                        </a:rPr>
                        <a:t>27010</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0"/>
                        </a:spcAft>
                      </a:pPr>
                      <a:r>
                        <a:rPr lang="pt-BR" sz="1200" u="sng">
                          <a:effectLst/>
                          <a:hlinkClick r:id="rId7" tooltip="Half-Life"/>
                        </a:rPr>
                        <a:t>Half-Life</a:t>
                      </a:r>
                      <a:r>
                        <a:rPr lang="pt-BR" sz="1200">
                          <a:effectLst/>
                        </a:rPr>
                        <a:t> and its mods, such as </a:t>
                      </a:r>
                      <a:r>
                        <a:rPr lang="pt-BR" sz="1200" u="sng">
                          <a:effectLst/>
                          <a:hlinkClick r:id="rId8" tooltip="Counter-Strike"/>
                        </a:rPr>
                        <a:t>Counter-Strike</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0"/>
                        </a:spcAft>
                      </a:pPr>
                      <a:r>
                        <a:rPr lang="pt-BR" sz="1200">
                          <a:effectLst/>
                        </a:rPr>
                        <a:t>Não-oficial</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96649741"/>
                  </a:ext>
                </a:extLst>
              </a:tr>
              <a:tr h="513590">
                <a:tc>
                  <a:txBody>
                    <a:bodyPr/>
                    <a:lstStyle/>
                    <a:p>
                      <a:pPr>
                        <a:lnSpc>
                          <a:spcPct val="107000"/>
                        </a:lnSpc>
                        <a:spcAft>
                          <a:spcPts val="0"/>
                        </a:spcAft>
                      </a:pPr>
                      <a:r>
                        <a:rPr lang="pt-BR" sz="1200" dirty="0">
                          <a:effectLst/>
                        </a:rPr>
                        <a:t>27015</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0"/>
                        </a:spcAft>
                      </a:pPr>
                      <a:r>
                        <a:rPr lang="pt-BR" sz="1200" u="sng">
                          <a:effectLst/>
                          <a:hlinkClick r:id="rId7" tooltip="Half-Life"/>
                        </a:rPr>
                        <a:t>Half-Life</a:t>
                      </a:r>
                      <a:r>
                        <a:rPr lang="pt-BR" sz="1200">
                          <a:effectLst/>
                        </a:rPr>
                        <a:t> and its mods, such as </a:t>
                      </a:r>
                      <a:r>
                        <a:rPr lang="pt-BR" sz="1200" u="sng">
                          <a:effectLst/>
                          <a:hlinkClick r:id="rId8" tooltip="Counter-Strike"/>
                        </a:rPr>
                        <a:t>Counter-Strike</a:t>
                      </a:r>
                      <a:endParaRPr lang="pt-BR" sz="12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0"/>
                        </a:spcAft>
                      </a:pPr>
                      <a:r>
                        <a:rPr lang="pt-BR" sz="1200" dirty="0">
                          <a:effectLst/>
                        </a:rPr>
                        <a:t>Não-oficial</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2428850361"/>
                  </a:ext>
                </a:extLst>
              </a:tr>
              <a:tr h="513590">
                <a:tc>
                  <a:txBody>
                    <a:bodyPr/>
                    <a:lstStyle/>
                    <a:p>
                      <a:pPr>
                        <a:lnSpc>
                          <a:spcPct val="107000"/>
                        </a:lnSpc>
                        <a:spcAft>
                          <a:spcPts val="0"/>
                        </a:spcAft>
                      </a:pPr>
                      <a:r>
                        <a:rPr lang="pt-BR" sz="105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31337/</a:t>
                      </a:r>
                      <a:r>
                        <a:rPr lang="pt-BR" sz="1050" dirty="0" err="1">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tcp</a:t>
                      </a:r>
                      <a:endParaRPr lang="pt-B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a:lnSpc>
                          <a:spcPct val="107000"/>
                        </a:lnSpc>
                        <a:spcAft>
                          <a:spcPts val="0"/>
                        </a:spcAft>
                      </a:pPr>
                      <a:r>
                        <a:rPr lang="pt-BR" sz="1050" u="sng">
                          <a:solidFill>
                            <a:srgbClr val="0B0080"/>
                          </a:solidFill>
                          <a:effectLst/>
                          <a:latin typeface="Arial" panose="020B0604020202020204" pitchFamily="34" charset="0"/>
                          <a:ea typeface="Times New Roman" panose="02020603050405020304" pitchFamily="18" charset="0"/>
                          <a:cs typeface="Times New Roman" panose="02020603050405020304" pitchFamily="18" charset="0"/>
                          <a:hlinkClick r:id="rId9" tooltip="Back Orifice"/>
                        </a:rPr>
                        <a:t>Back Orifice</a:t>
                      </a:r>
                      <a:r>
                        <a:rPr lang="pt-BR" sz="105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 remote administration tool (often </a:t>
                      </a:r>
                      <a:r>
                        <a:rPr lang="pt-BR" sz="1050" u="sng">
                          <a:solidFill>
                            <a:srgbClr val="A55858"/>
                          </a:solidFill>
                          <a:effectLst/>
                          <a:latin typeface="Arial" panose="020B0604020202020204" pitchFamily="34" charset="0"/>
                          <a:ea typeface="Times New Roman" panose="02020603050405020304" pitchFamily="18" charset="0"/>
                          <a:cs typeface="Times New Roman" panose="02020603050405020304" pitchFamily="18" charset="0"/>
                          <a:hlinkClick r:id="rId10" tooltip="Trojan horse (computing) (página não existe)"/>
                        </a:rPr>
                        <a:t>Trojan horse</a:t>
                      </a:r>
                      <a:r>
                        <a:rPr lang="pt-BR" sz="105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a:lnSpc>
                          <a:spcPct val="107000"/>
                        </a:lnSpc>
                        <a:spcAft>
                          <a:spcPts val="0"/>
                        </a:spcAft>
                      </a:pPr>
                      <a:r>
                        <a:rPr lang="pt-BR" sz="105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Não-oficial</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extLst>
                  <a:ext uri="{0D108BD9-81ED-4DB2-BD59-A6C34878D82A}">
                    <a16:rowId xmlns:a16="http://schemas.microsoft.com/office/drawing/2014/main" val="1195227220"/>
                  </a:ext>
                </a:extLst>
              </a:tr>
            </a:tbl>
          </a:graphicData>
        </a:graphic>
      </p:graphicFrame>
      <p:sp>
        <p:nvSpPr>
          <p:cNvPr id="3" name="Title 1">
            <a:extLst>
              <a:ext uri="{FF2B5EF4-FFF2-40B4-BE49-F238E27FC236}">
                <a16:creationId xmlns:a16="http://schemas.microsoft.com/office/drawing/2014/main" id="{65490C5C-C400-4961-9D6E-53F6A5374695}"/>
              </a:ext>
            </a:extLst>
          </p:cNvPr>
          <p:cNvSpPr txBox="1">
            <a:spLocks/>
          </p:cNvSpPr>
          <p:nvPr/>
        </p:nvSpPr>
        <p:spPr>
          <a:xfrm>
            <a:off x="266230" y="1081372"/>
            <a:ext cx="1625019" cy="242482"/>
          </a:xfrm>
          <a:prstGeom prst="rect">
            <a:avLst/>
          </a:prstGeom>
        </p:spPr>
        <p: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pt-BR" sz="2400" b="1" i="0" u="none" strike="noStrike" kern="1200" cap="none" spc="-100" normalizeH="0" baseline="0" noProof="0" dirty="0">
                <a:ln>
                  <a:noFill/>
                </a:ln>
                <a:solidFill>
                  <a:schemeClr val="accent1">
                    <a:lumMod val="75000"/>
                  </a:schemeClr>
                </a:solidFill>
                <a:effectLst/>
                <a:uLnTx/>
                <a:uFillTx/>
                <a:latin typeface="Segoe"/>
                <a:ea typeface="+mn-ea"/>
                <a:cs typeface="Arial"/>
              </a:rPr>
              <a:t>Portas dinâmicas</a:t>
            </a:r>
          </a:p>
        </p:txBody>
      </p:sp>
      <p:pic>
        <p:nvPicPr>
          <p:cNvPr id="10242" name="Picture 2" descr="Resultado de imagem para tor">
            <a:extLst>
              <a:ext uri="{FF2B5EF4-FFF2-40B4-BE49-F238E27FC236}">
                <a16:creationId xmlns:a16="http://schemas.microsoft.com/office/drawing/2014/main" id="{53C7E0F8-3765-472D-A351-1B8E41DBFC0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00696" y="1757485"/>
            <a:ext cx="1625019" cy="850314"/>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Resultado de imagem para counter strike">
            <a:extLst>
              <a:ext uri="{FF2B5EF4-FFF2-40B4-BE49-F238E27FC236}">
                <a16:creationId xmlns:a16="http://schemas.microsoft.com/office/drawing/2014/main" id="{6CECA1BE-1098-4B36-A3C2-87B1331445E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0755" y="2807632"/>
            <a:ext cx="1625019" cy="1957089"/>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Imagem relacionada">
            <a:extLst>
              <a:ext uri="{FF2B5EF4-FFF2-40B4-BE49-F238E27FC236}">
                <a16:creationId xmlns:a16="http://schemas.microsoft.com/office/drawing/2014/main" id="{06CC3EAC-D29F-4C8E-936B-FDA46D0859F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0487" y="5102780"/>
            <a:ext cx="1891673" cy="1347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167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E31B90AD-4BE1-4080-8A93-9B9F0BF7F582}"/>
              </a:ext>
            </a:extLst>
          </p:cNvPr>
          <p:cNvSpPr/>
          <p:nvPr/>
        </p:nvSpPr>
        <p:spPr>
          <a:xfrm>
            <a:off x="683568" y="1124744"/>
            <a:ext cx="7704856" cy="4401205"/>
          </a:xfrm>
          <a:prstGeom prst="rect">
            <a:avLst/>
          </a:prstGeom>
        </p:spPr>
        <p:txBody>
          <a:bodyPr wrap="square">
            <a:spAutoFit/>
          </a:bodyPr>
          <a:lstStyle/>
          <a:p>
            <a:pPr algn="just"/>
            <a:r>
              <a:rPr lang="pt-BR" sz="2000" dirty="0">
                <a:latin typeface="Tahoma" panose="020B0604030504040204" pitchFamily="34" charset="0"/>
                <a:ea typeface="Tahoma" panose="020B0604030504040204" pitchFamily="34" charset="0"/>
                <a:cs typeface="Tahoma" panose="020B0604030504040204" pitchFamily="34" charset="0"/>
              </a:rPr>
              <a:t>IANA – Internet </a:t>
            </a:r>
            <a:r>
              <a:rPr lang="pt-BR" sz="2000" dirty="0" err="1">
                <a:latin typeface="Tahoma" panose="020B0604030504040204" pitchFamily="34" charset="0"/>
                <a:ea typeface="Tahoma" panose="020B0604030504040204" pitchFamily="34" charset="0"/>
                <a:cs typeface="Tahoma" panose="020B0604030504040204" pitchFamily="34" charset="0"/>
              </a:rPr>
              <a:t>Assigned</a:t>
            </a:r>
            <a:r>
              <a:rPr lang="pt-BR" sz="2000" dirty="0">
                <a:latin typeface="Tahoma" panose="020B0604030504040204" pitchFamily="34" charset="0"/>
                <a:ea typeface="Tahoma" panose="020B0604030504040204" pitchFamily="34" charset="0"/>
                <a:cs typeface="Tahoma" panose="020B0604030504040204" pitchFamily="34" charset="0"/>
              </a:rPr>
              <a:t> </a:t>
            </a:r>
            <a:r>
              <a:rPr lang="pt-BR" sz="2000" dirty="0" err="1">
                <a:latin typeface="Tahoma" panose="020B0604030504040204" pitchFamily="34" charset="0"/>
                <a:ea typeface="Tahoma" panose="020B0604030504040204" pitchFamily="34" charset="0"/>
                <a:cs typeface="Tahoma" panose="020B0604030504040204" pitchFamily="34" charset="0"/>
              </a:rPr>
              <a:t>Numbers</a:t>
            </a:r>
            <a:r>
              <a:rPr lang="pt-BR" sz="2000" dirty="0">
                <a:latin typeface="Tahoma" panose="020B0604030504040204" pitchFamily="34" charset="0"/>
                <a:ea typeface="Tahoma" panose="020B0604030504040204" pitchFamily="34" charset="0"/>
                <a:cs typeface="Tahoma" panose="020B0604030504040204" pitchFamily="34" charset="0"/>
              </a:rPr>
              <a:t> </a:t>
            </a:r>
            <a:r>
              <a:rPr lang="pt-BR" sz="2000" dirty="0" err="1">
                <a:latin typeface="Tahoma" panose="020B0604030504040204" pitchFamily="34" charset="0"/>
                <a:ea typeface="Tahoma" panose="020B0604030504040204" pitchFamily="34" charset="0"/>
                <a:cs typeface="Tahoma" panose="020B0604030504040204" pitchFamily="34" charset="0"/>
              </a:rPr>
              <a:t>Authority</a:t>
            </a:r>
            <a:endParaRPr lang="pt-BR" sz="2000" dirty="0">
              <a:latin typeface="Tahoma" panose="020B0604030504040204" pitchFamily="34" charset="0"/>
              <a:ea typeface="Tahoma" panose="020B0604030504040204" pitchFamily="34" charset="0"/>
              <a:cs typeface="Tahoma" panose="020B0604030504040204" pitchFamily="34" charset="0"/>
            </a:endParaRPr>
          </a:p>
          <a:p>
            <a:pPr algn="just"/>
            <a:r>
              <a:rPr lang="pt-BR" sz="2000" dirty="0">
                <a:latin typeface="Tahoma" panose="020B0604030504040204" pitchFamily="34" charset="0"/>
                <a:ea typeface="Tahoma" panose="020B0604030504040204" pitchFamily="34" charset="0"/>
                <a:cs typeface="Tahoma" panose="020B0604030504040204" pitchFamily="34" charset="0"/>
                <a:hlinkClick r:id="rId2"/>
              </a:rPr>
              <a:t>https://www.iana.org/assignments/service-names-port-numbers/service-names-port-numbers.xhtml</a:t>
            </a:r>
            <a:endParaRPr lang="pt-BR" sz="2000" dirty="0">
              <a:latin typeface="Tahoma" panose="020B0604030504040204" pitchFamily="34" charset="0"/>
              <a:ea typeface="Tahoma" panose="020B0604030504040204" pitchFamily="34" charset="0"/>
              <a:cs typeface="Tahoma" panose="020B0604030504040204" pitchFamily="34" charset="0"/>
            </a:endParaRPr>
          </a:p>
          <a:p>
            <a:pPr algn="just"/>
            <a:endParaRPr lang="pt-BR" sz="2000" dirty="0">
              <a:latin typeface="Tahoma" panose="020B0604030504040204" pitchFamily="34" charset="0"/>
              <a:ea typeface="Tahoma" panose="020B0604030504040204" pitchFamily="34" charset="0"/>
              <a:cs typeface="Tahoma" panose="020B0604030504040204" pitchFamily="34" charset="0"/>
            </a:endParaRPr>
          </a:p>
          <a:p>
            <a:pPr algn="just"/>
            <a:r>
              <a:rPr lang="pt-BR" sz="2000" b="1" dirty="0" err="1">
                <a:latin typeface="Tahoma" panose="020B0604030504040204" pitchFamily="34" charset="0"/>
                <a:ea typeface="Tahoma" panose="020B0604030504040204" pitchFamily="34" charset="0"/>
                <a:cs typeface="Tahoma" panose="020B0604030504040204" pitchFamily="34" charset="0"/>
              </a:rPr>
              <a:t>Red</a:t>
            </a:r>
            <a:r>
              <a:rPr lang="pt-BR" sz="2000" b="1" dirty="0">
                <a:latin typeface="Tahoma" panose="020B0604030504040204" pitchFamily="34" charset="0"/>
                <a:ea typeface="Tahoma" panose="020B0604030504040204" pitchFamily="34" charset="0"/>
                <a:cs typeface="Tahoma" panose="020B0604030504040204" pitchFamily="34" charset="0"/>
              </a:rPr>
              <a:t> </a:t>
            </a:r>
            <a:r>
              <a:rPr lang="pt-BR" sz="2000" b="1" dirty="0" err="1">
                <a:latin typeface="Tahoma" panose="020B0604030504040204" pitchFamily="34" charset="0"/>
                <a:ea typeface="Tahoma" panose="020B0604030504040204" pitchFamily="34" charset="0"/>
                <a:cs typeface="Tahoma" panose="020B0604030504040204" pitchFamily="34" charset="0"/>
              </a:rPr>
              <a:t>Hat</a:t>
            </a:r>
            <a:r>
              <a:rPr lang="pt-BR" sz="2000" b="1" dirty="0">
                <a:latin typeface="Tahoma" panose="020B0604030504040204" pitchFamily="34" charset="0"/>
                <a:ea typeface="Tahoma" panose="020B0604030504040204" pitchFamily="34" charset="0"/>
                <a:cs typeface="Tahoma" panose="020B0604030504040204" pitchFamily="34" charset="0"/>
              </a:rPr>
              <a:t> Enterprise Linux 4: Guia de Segurança</a:t>
            </a:r>
          </a:p>
          <a:p>
            <a:pPr algn="just"/>
            <a:r>
              <a:rPr lang="pt-BR" sz="2000" dirty="0">
                <a:latin typeface="Tahoma" panose="020B0604030504040204" pitchFamily="34" charset="0"/>
                <a:ea typeface="Tahoma" panose="020B0604030504040204" pitchFamily="34" charset="0"/>
                <a:cs typeface="Tahoma" panose="020B0604030504040204" pitchFamily="34" charset="0"/>
                <a:hlinkClick r:id="rId3"/>
              </a:rPr>
              <a:t>http://web.mit.edu/rhel-doc/4/RH-DOCS/rhel-sg-pt_br-4/ch-ports.html</a:t>
            </a:r>
            <a:endParaRPr lang="pt-BR" sz="2000" dirty="0">
              <a:latin typeface="Tahoma" panose="020B0604030504040204" pitchFamily="34" charset="0"/>
              <a:ea typeface="Tahoma" panose="020B0604030504040204" pitchFamily="34" charset="0"/>
              <a:cs typeface="Tahoma" panose="020B0604030504040204" pitchFamily="34" charset="0"/>
            </a:endParaRPr>
          </a:p>
          <a:p>
            <a:pPr algn="just"/>
            <a:endParaRPr lang="pt-BR" sz="2000" dirty="0">
              <a:latin typeface="Tahoma" panose="020B0604030504040204" pitchFamily="34" charset="0"/>
              <a:ea typeface="Tahoma" panose="020B0604030504040204" pitchFamily="34" charset="0"/>
              <a:cs typeface="Tahoma" panose="020B0604030504040204" pitchFamily="34" charset="0"/>
            </a:endParaRPr>
          </a:p>
          <a:p>
            <a:pPr algn="just"/>
            <a:r>
              <a:rPr lang="pt-BR" sz="2000" b="1" dirty="0" err="1">
                <a:latin typeface="Tahoma" panose="020B0604030504040204" pitchFamily="34" charset="0"/>
                <a:ea typeface="Tahoma" panose="020B0604030504040204" pitchFamily="34" charset="0"/>
                <a:cs typeface="Tahoma" panose="020B0604030504040204" pitchFamily="34" charset="0"/>
              </a:rPr>
              <a:t>Infowester</a:t>
            </a:r>
            <a:endParaRPr lang="pt-BR" sz="2000" b="1" dirty="0">
              <a:latin typeface="Tahoma" panose="020B0604030504040204" pitchFamily="34" charset="0"/>
              <a:ea typeface="Tahoma" panose="020B0604030504040204" pitchFamily="34" charset="0"/>
              <a:cs typeface="Tahoma" panose="020B0604030504040204" pitchFamily="34" charset="0"/>
            </a:endParaRPr>
          </a:p>
          <a:p>
            <a:pPr algn="just"/>
            <a:r>
              <a:rPr lang="pt-BR" sz="2000" dirty="0">
                <a:latin typeface="Tahoma" panose="020B0604030504040204" pitchFamily="34" charset="0"/>
                <a:ea typeface="Tahoma" panose="020B0604030504040204" pitchFamily="34" charset="0"/>
                <a:cs typeface="Tahoma" panose="020B0604030504040204" pitchFamily="34" charset="0"/>
                <a:hlinkClick r:id="rId4"/>
              </a:rPr>
              <a:t>https://www.infowester.com/firewall.php</a:t>
            </a:r>
            <a:endParaRPr lang="pt-BR" sz="2000" dirty="0">
              <a:latin typeface="Tahoma" panose="020B0604030504040204" pitchFamily="34" charset="0"/>
              <a:ea typeface="Tahoma" panose="020B0604030504040204" pitchFamily="34" charset="0"/>
              <a:cs typeface="Tahoma" panose="020B0604030504040204" pitchFamily="34" charset="0"/>
            </a:endParaRPr>
          </a:p>
          <a:p>
            <a:pPr algn="just"/>
            <a:endParaRPr lang="pt-BR" sz="2000" dirty="0">
              <a:latin typeface="Tahoma" panose="020B0604030504040204" pitchFamily="34" charset="0"/>
              <a:ea typeface="Tahoma" panose="020B0604030504040204" pitchFamily="34" charset="0"/>
              <a:cs typeface="Tahoma" panose="020B0604030504040204" pitchFamily="34" charset="0"/>
            </a:endParaRPr>
          </a:p>
          <a:p>
            <a:pPr algn="just"/>
            <a:r>
              <a:rPr lang="pt-BR" sz="2000" b="1" dirty="0">
                <a:latin typeface="Tahoma" panose="020B0604030504040204" pitchFamily="34" charset="0"/>
                <a:ea typeface="Tahoma" panose="020B0604030504040204" pitchFamily="34" charset="0"/>
                <a:cs typeface="Tahoma" panose="020B0604030504040204" pitchFamily="34" charset="0"/>
              </a:rPr>
              <a:t>Comodo Firewall</a:t>
            </a:r>
          </a:p>
          <a:p>
            <a:pPr algn="just"/>
            <a:r>
              <a:rPr lang="pt-BR" sz="2000" dirty="0">
                <a:latin typeface="Tahoma" panose="020B0604030504040204" pitchFamily="34" charset="0"/>
                <a:ea typeface="Tahoma" panose="020B0604030504040204" pitchFamily="34" charset="0"/>
                <a:cs typeface="Tahoma" panose="020B0604030504040204" pitchFamily="34" charset="0"/>
                <a:hlinkClick r:id="rId5"/>
              </a:rPr>
              <a:t>http://www.comodobr.com/firewall/comodo_firewall.php</a:t>
            </a:r>
            <a:endParaRPr lang="pt-BR" sz="2000" dirty="0">
              <a:latin typeface="Tahoma" panose="020B0604030504040204" pitchFamily="34" charset="0"/>
              <a:ea typeface="Tahoma" panose="020B0604030504040204" pitchFamily="34" charset="0"/>
              <a:cs typeface="Tahoma" panose="020B0604030504040204" pitchFamily="34" charset="0"/>
            </a:endParaRPr>
          </a:p>
          <a:p>
            <a:pPr algn="just"/>
            <a:endParaRPr lang="pt-BR" sz="2000" dirty="0">
              <a:latin typeface="Tahoma" panose="020B0604030504040204" pitchFamily="34" charset="0"/>
              <a:ea typeface="Tahoma" panose="020B0604030504040204" pitchFamily="34" charset="0"/>
              <a:cs typeface="Tahoma" panose="020B0604030504040204" pitchFamily="34" charset="0"/>
            </a:endParaRPr>
          </a:p>
        </p:txBody>
      </p:sp>
      <p:sp>
        <p:nvSpPr>
          <p:cNvPr id="4" name="Title 1">
            <a:extLst>
              <a:ext uri="{FF2B5EF4-FFF2-40B4-BE49-F238E27FC236}">
                <a16:creationId xmlns:a16="http://schemas.microsoft.com/office/drawing/2014/main" id="{5D7AD862-8B1C-445D-BCA2-E1D59BDF5BF6}"/>
              </a:ext>
            </a:extLst>
          </p:cNvPr>
          <p:cNvSpPr txBox="1">
            <a:spLocks/>
          </p:cNvSpPr>
          <p:nvPr/>
        </p:nvSpPr>
        <p:spPr>
          <a:xfrm>
            <a:off x="1619672" y="188640"/>
            <a:ext cx="5256584" cy="506752"/>
          </a:xfrm>
          <a:prstGeom prst="rect">
            <a:avLst/>
          </a:prstGeom>
        </p:spPr>
        <p:txBody>
          <a:bodyPr/>
          <a:lstStyle/>
          <a:p>
            <a:pPr marL="0" marR="0" lvl="0" indent="0" defTabSz="914400" rtl="0" eaLnBrk="1" fontAlgn="auto" latinLnBrk="0" hangingPunct="1">
              <a:lnSpc>
                <a:spcPct val="90000"/>
              </a:lnSpc>
              <a:spcBef>
                <a:spcPts val="0"/>
              </a:spcBef>
              <a:spcAft>
                <a:spcPts val="0"/>
              </a:spcAft>
              <a:buClrTx/>
              <a:buSzTx/>
              <a:buFontTx/>
              <a:buNone/>
              <a:tabLst/>
              <a:defRPr/>
            </a:pPr>
            <a:r>
              <a:rPr kumimoji="0" lang="pt-BR" sz="2800" b="1" i="0" u="none" strike="noStrike" kern="1200" cap="none" spc="-100" normalizeH="0" baseline="0" noProof="0" dirty="0">
                <a:ln>
                  <a:noFill/>
                </a:ln>
                <a:solidFill>
                  <a:schemeClr val="accent1">
                    <a:lumMod val="75000"/>
                  </a:schemeClr>
                </a:solidFill>
                <a:effectLst/>
                <a:uLnTx/>
                <a:uFillTx/>
                <a:latin typeface="Segoe"/>
                <a:ea typeface="+mn-ea"/>
                <a:cs typeface="Arial"/>
              </a:rPr>
              <a:t>Referências</a:t>
            </a:r>
          </a:p>
        </p:txBody>
      </p:sp>
    </p:spTree>
    <p:extLst>
      <p:ext uri="{BB962C8B-B14F-4D97-AF65-F5344CB8AC3E}">
        <p14:creationId xmlns:p14="http://schemas.microsoft.com/office/powerpoint/2010/main" val="1540943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53AE51FD-49DD-4664-86DB-CFCA0C53C4B0}"/>
              </a:ext>
            </a:extLst>
          </p:cNvPr>
          <p:cNvSpPr txBox="1">
            <a:spLocks/>
          </p:cNvSpPr>
          <p:nvPr/>
        </p:nvSpPr>
        <p:spPr>
          <a:xfrm>
            <a:off x="5436096" y="5642863"/>
            <a:ext cx="3384376" cy="180786"/>
          </a:xfrm>
          <a:prstGeom prst="rect">
            <a:avLst/>
          </a:prstGeom>
        </p:spPr>
        <p:txBody>
          <a:bodyPr>
            <a:noAutofit/>
          </a:bodyPr>
          <a:lstStyle/>
          <a:p>
            <a:pPr marL="0" marR="0" lvl="0" indent="0" algn="l" defTabSz="914400" rtl="0" eaLnBrk="1" fontAlgn="auto" latinLnBrk="0" hangingPunct="1">
              <a:lnSpc>
                <a:spcPct val="90000"/>
              </a:lnSpc>
              <a:spcBef>
                <a:spcPts val="0"/>
              </a:spcBef>
              <a:spcAft>
                <a:spcPts val="0"/>
              </a:spcAft>
              <a:buClrTx/>
              <a:buSzTx/>
              <a:buFont typeface="Arial" pitchFamily="34" charset="0"/>
              <a:buNone/>
              <a:tabLst/>
              <a:defRPr/>
            </a:pPr>
            <a:r>
              <a:rPr lang="pt-BR" sz="2000" b="1" i="1" dirty="0">
                <a:solidFill>
                  <a:schemeClr val="bg1"/>
                </a:solidFill>
                <a:latin typeface="Segoe"/>
              </a:rPr>
              <a:t>Wagner Cesar Vieira</a:t>
            </a:r>
            <a:r>
              <a:rPr kumimoji="0" lang="pt-BR" b="1" i="1" u="none" strike="noStrike" kern="1200" cap="none" spc="0" normalizeH="0" baseline="0" noProof="0" dirty="0">
                <a:ln>
                  <a:noFill/>
                </a:ln>
                <a:solidFill>
                  <a:schemeClr val="bg1"/>
                </a:solidFill>
                <a:effectLst/>
                <a:uLnTx/>
                <a:uFillTx/>
                <a:latin typeface="Segoe"/>
                <a:ea typeface="+mn-ea"/>
                <a:cs typeface="+mn-cs"/>
              </a:rPr>
              <a:t>                                                                                                 </a:t>
            </a:r>
            <a:r>
              <a:rPr kumimoji="0" lang="pt-BR" b="1" i="1" u="none" strike="noStrike" kern="1200" cap="none" spc="0" normalizeH="0" baseline="0" noProof="0" dirty="0">
                <a:ln>
                  <a:noFill/>
                </a:ln>
                <a:solidFill>
                  <a:schemeClr val="bg1"/>
                </a:solidFill>
                <a:effectLst/>
                <a:uLnTx/>
                <a:uFillTx/>
                <a:latin typeface="Segoe"/>
                <a:ea typeface="+mn-ea"/>
                <a:cs typeface="+mn-cs"/>
                <a:hlinkClick r:id="rId2"/>
              </a:rPr>
              <a:t>wagner.vieira@etec.sp.gov.br</a:t>
            </a:r>
            <a:endParaRPr kumimoji="0" lang="pt-BR" b="1" i="1" u="none" strike="noStrike" kern="1200" cap="none" spc="0" normalizeH="0" baseline="0" noProof="0" dirty="0">
              <a:ln>
                <a:noFill/>
              </a:ln>
              <a:solidFill>
                <a:schemeClr val="bg1"/>
              </a:solidFill>
              <a:effectLst/>
              <a:uLnTx/>
              <a:uFillTx/>
              <a:latin typeface="Segoe"/>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itchFamily="34" charset="0"/>
              <a:buNone/>
              <a:tabLst/>
              <a:defRPr/>
            </a:pPr>
            <a:endParaRPr kumimoji="0" lang="pt-BR" b="1" i="1" u="none" strike="noStrike" kern="1200" cap="none" spc="0" normalizeH="0" baseline="0" noProof="0" dirty="0">
              <a:ln>
                <a:noFill/>
              </a:ln>
              <a:solidFill>
                <a:srgbClr val="0070C0"/>
              </a:solidFill>
              <a:effectLst/>
              <a:uLnTx/>
              <a:uFillTx/>
              <a:latin typeface="Segoe"/>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itchFamily="34" charset="0"/>
              <a:buNone/>
              <a:tabLst/>
              <a:defRPr/>
            </a:pPr>
            <a:endParaRPr kumimoji="0" lang="pt-BR" b="1" i="1" u="none" strike="noStrike" kern="1200" cap="none" spc="0" normalizeH="0" baseline="0" noProof="0" dirty="0">
              <a:ln>
                <a:noFill/>
              </a:ln>
              <a:solidFill>
                <a:srgbClr val="0070C0"/>
              </a:solidFill>
              <a:effectLst/>
              <a:uLnTx/>
              <a:uFillTx/>
              <a:latin typeface="Segoe"/>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itchFamily="34" charset="0"/>
              <a:buNone/>
              <a:tabLst/>
              <a:defRPr/>
            </a:pPr>
            <a:endParaRPr kumimoji="0" lang="pt-BR" b="1" i="1" u="none" strike="noStrike" kern="1200" cap="none" spc="0" normalizeH="0" baseline="0" noProof="0" dirty="0">
              <a:ln>
                <a:noFill/>
              </a:ln>
              <a:solidFill>
                <a:srgbClr val="0070C0"/>
              </a:solidFill>
              <a:effectLst/>
              <a:uLnTx/>
              <a:uFillTx/>
              <a:latin typeface="Segoe"/>
              <a:ea typeface="+mn-ea"/>
              <a:cs typeface="+mn-cs"/>
            </a:endParaRPr>
          </a:p>
        </p:txBody>
      </p:sp>
      <p:pic>
        <p:nvPicPr>
          <p:cNvPr id="10242" name="Picture 2" descr="Resultado de imagem para obrigado em vÃ¡rios idiomas">
            <a:extLst>
              <a:ext uri="{FF2B5EF4-FFF2-40B4-BE49-F238E27FC236}">
                <a16:creationId xmlns:a16="http://schemas.microsoft.com/office/drawing/2014/main" id="{42849053-148F-465D-A187-6A2E2370DB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5880" y="1124744"/>
            <a:ext cx="673224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152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DA698297-0342-43E5-801F-C19A82C11234}"/>
              </a:ext>
            </a:extLst>
          </p:cNvPr>
          <p:cNvSpPr/>
          <p:nvPr/>
        </p:nvSpPr>
        <p:spPr>
          <a:xfrm>
            <a:off x="611560" y="1052736"/>
            <a:ext cx="7704856" cy="2554545"/>
          </a:xfrm>
          <a:prstGeom prst="rect">
            <a:avLst/>
          </a:prstGeom>
        </p:spPr>
        <p:txBody>
          <a:bodyPr wrap="square">
            <a:spAutoFit/>
          </a:bodyPr>
          <a:lstStyle/>
          <a:p>
            <a:pPr algn="just"/>
            <a:r>
              <a:rPr lang="pt-BR" sz="2000" dirty="0">
                <a:solidFill>
                  <a:srgbClr val="333333"/>
                </a:solidFill>
                <a:latin typeface="Tahoma" panose="020B0604030504040204" pitchFamily="34" charset="0"/>
                <a:ea typeface="Tahoma" panose="020B0604030504040204" pitchFamily="34" charset="0"/>
                <a:cs typeface="Tahoma" panose="020B0604030504040204" pitchFamily="34" charset="0"/>
              </a:rPr>
              <a:t>TCP é uma sigla que significa </a:t>
            </a:r>
            <a:r>
              <a:rPr lang="pt-BR" sz="2000" dirty="0" err="1">
                <a:solidFill>
                  <a:srgbClr val="333333"/>
                </a:solidFill>
                <a:latin typeface="Tahoma" panose="020B0604030504040204" pitchFamily="34" charset="0"/>
                <a:ea typeface="Tahoma" panose="020B0604030504040204" pitchFamily="34" charset="0"/>
                <a:cs typeface="Tahoma" panose="020B0604030504040204" pitchFamily="34" charset="0"/>
              </a:rPr>
              <a:t>Transmission</a:t>
            </a:r>
            <a:r>
              <a:rPr lang="pt-BR" sz="20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pt-BR" sz="2000" dirty="0" err="1">
                <a:solidFill>
                  <a:srgbClr val="333333"/>
                </a:solidFill>
                <a:latin typeface="Tahoma" panose="020B0604030504040204" pitchFamily="34" charset="0"/>
                <a:ea typeface="Tahoma" panose="020B0604030504040204" pitchFamily="34" charset="0"/>
                <a:cs typeface="Tahoma" panose="020B0604030504040204" pitchFamily="34" charset="0"/>
              </a:rPr>
              <a:t>Control</a:t>
            </a:r>
            <a:r>
              <a:rPr lang="pt-BR" sz="20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pt-BR" sz="2000" dirty="0" err="1">
                <a:solidFill>
                  <a:srgbClr val="333333"/>
                </a:solidFill>
                <a:latin typeface="Tahoma" panose="020B0604030504040204" pitchFamily="34" charset="0"/>
                <a:ea typeface="Tahoma" panose="020B0604030504040204" pitchFamily="34" charset="0"/>
                <a:cs typeface="Tahoma" panose="020B0604030504040204" pitchFamily="34" charset="0"/>
              </a:rPr>
              <a:t>Protocol</a:t>
            </a:r>
            <a:r>
              <a:rPr lang="pt-BR" sz="2000" dirty="0">
                <a:solidFill>
                  <a:srgbClr val="333333"/>
                </a:solidFill>
                <a:latin typeface="Tahoma" panose="020B0604030504040204" pitchFamily="34" charset="0"/>
                <a:ea typeface="Tahoma" panose="020B0604030504040204" pitchFamily="34" charset="0"/>
                <a:cs typeface="Tahoma" panose="020B0604030504040204" pitchFamily="34" charset="0"/>
              </a:rPr>
              <a:t> (Protocolo de Controle de Transmissões, em uma tradução livre), que faz referência ao sistema de envio de pacotes mais comum da internet. Ao acessar um site, seu computador manda dados ao servidor pedindo que ele envie os conteúdos da página à máquina que está sendo utilizada — as informações enviadas de volta são “costuradas” pelo seu navegador para mostrar aquilo que você deseja.</a:t>
            </a:r>
            <a:endParaRPr lang="pt-BR" sz="2000" b="0" i="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3" name="Title 1">
            <a:extLst>
              <a:ext uri="{FF2B5EF4-FFF2-40B4-BE49-F238E27FC236}">
                <a16:creationId xmlns:a16="http://schemas.microsoft.com/office/drawing/2014/main" id="{A1763D74-4AE7-4C19-B04F-6432D545CE08}"/>
              </a:ext>
            </a:extLst>
          </p:cNvPr>
          <p:cNvSpPr txBox="1">
            <a:spLocks/>
          </p:cNvSpPr>
          <p:nvPr/>
        </p:nvSpPr>
        <p:spPr>
          <a:xfrm>
            <a:off x="1475656" y="161158"/>
            <a:ext cx="5040560" cy="459530"/>
          </a:xfrm>
          <a:prstGeom prst="rect">
            <a:avLst/>
          </a:prstGeom>
        </p:spPr>
        <p:txBody>
          <a:bodyPr/>
          <a:lstStyle/>
          <a:p>
            <a:pPr lvl="0">
              <a:lnSpc>
                <a:spcPct val="90000"/>
              </a:lnSpc>
              <a:defRPr/>
            </a:pPr>
            <a:r>
              <a:rPr lang="pt-BR" sz="2800" b="1" spc="-100" dirty="0">
                <a:solidFill>
                  <a:schemeClr val="accent1">
                    <a:lumMod val="75000"/>
                  </a:schemeClr>
                </a:solidFill>
                <a:latin typeface="Segoe"/>
                <a:cs typeface="Arial"/>
              </a:rPr>
              <a:t>Como funciona o TCP</a:t>
            </a:r>
          </a:p>
        </p:txBody>
      </p:sp>
      <p:pic>
        <p:nvPicPr>
          <p:cNvPr id="1026" name="Picture 2" descr="Resultado de imagem para funcionamento do tcp">
            <a:extLst>
              <a:ext uri="{FF2B5EF4-FFF2-40B4-BE49-F238E27FC236}">
                <a16:creationId xmlns:a16="http://schemas.microsoft.com/office/drawing/2014/main" id="{0991AD83-384D-4B57-87E6-244877964C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1317" y="3242386"/>
            <a:ext cx="5292080" cy="34513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m para aplicaÃ§Ã£o do tcp email">
            <a:extLst>
              <a:ext uri="{FF2B5EF4-FFF2-40B4-BE49-F238E27FC236}">
                <a16:creationId xmlns:a16="http://schemas.microsoft.com/office/drawing/2014/main" id="{986801FC-1E0A-4A22-BCA5-12636582D5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4947787"/>
            <a:ext cx="4198926" cy="1408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8092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94FB5815-9A8D-4D88-A7E7-65C35FB128E3}"/>
              </a:ext>
            </a:extLst>
          </p:cNvPr>
          <p:cNvSpPr/>
          <p:nvPr/>
        </p:nvSpPr>
        <p:spPr>
          <a:xfrm>
            <a:off x="611560" y="1110862"/>
            <a:ext cx="7776864" cy="2246769"/>
          </a:xfrm>
          <a:prstGeom prst="rect">
            <a:avLst/>
          </a:prstGeom>
        </p:spPr>
        <p:txBody>
          <a:bodyPr wrap="square">
            <a:spAutoFit/>
          </a:bodyPr>
          <a:lstStyle/>
          <a:p>
            <a:pPr algn="just"/>
            <a:r>
              <a:rPr lang="pt-BR" sz="2000" dirty="0">
                <a:solidFill>
                  <a:srgbClr val="333333"/>
                </a:solidFill>
                <a:latin typeface="Tahoma" panose="020B0604030504040204" pitchFamily="34" charset="0"/>
                <a:ea typeface="Tahoma" panose="020B0604030504040204" pitchFamily="34" charset="0"/>
                <a:cs typeface="Tahoma" panose="020B0604030504040204" pitchFamily="34" charset="0"/>
              </a:rPr>
              <a:t>Espécie de “irmão” do protocolo TCP, o UDP (</a:t>
            </a:r>
            <a:r>
              <a:rPr lang="pt-BR" sz="2000" dirty="0" err="1">
                <a:solidFill>
                  <a:srgbClr val="333333"/>
                </a:solidFill>
                <a:latin typeface="Tahoma" panose="020B0604030504040204" pitchFamily="34" charset="0"/>
                <a:ea typeface="Tahoma" panose="020B0604030504040204" pitchFamily="34" charset="0"/>
                <a:cs typeface="Tahoma" panose="020B0604030504040204" pitchFamily="34" charset="0"/>
              </a:rPr>
              <a:t>User</a:t>
            </a:r>
            <a:r>
              <a:rPr lang="pt-BR" sz="20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pt-BR" sz="2000" dirty="0" err="1">
                <a:solidFill>
                  <a:srgbClr val="333333"/>
                </a:solidFill>
                <a:latin typeface="Tahoma" panose="020B0604030504040204" pitchFamily="34" charset="0"/>
                <a:ea typeface="Tahoma" panose="020B0604030504040204" pitchFamily="34" charset="0"/>
                <a:cs typeface="Tahoma" panose="020B0604030504040204" pitchFamily="34" charset="0"/>
              </a:rPr>
              <a:t>Datagram</a:t>
            </a:r>
            <a:r>
              <a:rPr lang="pt-BR" sz="20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pt-BR" sz="2000" dirty="0" err="1">
                <a:solidFill>
                  <a:srgbClr val="333333"/>
                </a:solidFill>
                <a:latin typeface="Tahoma" panose="020B0604030504040204" pitchFamily="34" charset="0"/>
                <a:ea typeface="Tahoma" panose="020B0604030504040204" pitchFamily="34" charset="0"/>
                <a:cs typeface="Tahoma" panose="020B0604030504040204" pitchFamily="34" charset="0"/>
              </a:rPr>
              <a:t>Protocol</a:t>
            </a:r>
            <a:r>
              <a:rPr lang="pt-BR" sz="2000" dirty="0">
                <a:solidFill>
                  <a:srgbClr val="333333"/>
                </a:solidFill>
                <a:latin typeface="Tahoma" panose="020B0604030504040204" pitchFamily="34" charset="0"/>
                <a:ea typeface="Tahoma" panose="020B0604030504040204" pitchFamily="34" charset="0"/>
                <a:cs typeface="Tahoma" panose="020B0604030504040204" pitchFamily="34" charset="0"/>
              </a:rPr>
              <a:t>) também se baseia no envio de pacotes de informações, mas remove toda a parte de verificação de erros da outra tecnologia. O objetivo dessa opção é acelerar o processo de envio de dados, visto que todas as etapas de comunicação necessárias para verificar a integridade de um pacote (e para </a:t>
            </a:r>
            <a:r>
              <a:rPr lang="pt-BR" sz="2000" dirty="0" err="1">
                <a:solidFill>
                  <a:srgbClr val="333333"/>
                </a:solidFill>
                <a:latin typeface="Tahoma" panose="020B0604030504040204" pitchFamily="34" charset="0"/>
                <a:ea typeface="Tahoma" panose="020B0604030504040204" pitchFamily="34" charset="0"/>
                <a:cs typeface="Tahoma" panose="020B0604030504040204" pitchFamily="34" charset="0"/>
              </a:rPr>
              <a:t>reenviá-lo</a:t>
            </a:r>
            <a:r>
              <a:rPr lang="pt-BR" sz="2000" dirty="0">
                <a:solidFill>
                  <a:srgbClr val="333333"/>
                </a:solidFill>
                <a:latin typeface="Tahoma" panose="020B0604030504040204" pitchFamily="34" charset="0"/>
                <a:ea typeface="Tahoma" panose="020B0604030504040204" pitchFamily="34" charset="0"/>
                <a:cs typeface="Tahoma" panose="020B0604030504040204" pitchFamily="34" charset="0"/>
              </a:rPr>
              <a:t>, se necessário) contribuem para deixá-lo mais lento.</a:t>
            </a:r>
            <a:endParaRPr lang="pt-BR" sz="2000" b="0" i="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3" name="Title 1">
            <a:extLst>
              <a:ext uri="{FF2B5EF4-FFF2-40B4-BE49-F238E27FC236}">
                <a16:creationId xmlns:a16="http://schemas.microsoft.com/office/drawing/2014/main" id="{193C90C2-95C6-4ED9-8289-E27590768C24}"/>
              </a:ext>
            </a:extLst>
          </p:cNvPr>
          <p:cNvSpPr txBox="1">
            <a:spLocks/>
          </p:cNvSpPr>
          <p:nvPr/>
        </p:nvSpPr>
        <p:spPr>
          <a:xfrm>
            <a:off x="1619672" y="188640"/>
            <a:ext cx="5040560" cy="432048"/>
          </a:xfrm>
          <a:prstGeom prst="rect">
            <a:avLst/>
          </a:prstGeom>
        </p:spPr>
        <p:txBody>
          <a:bodyPr/>
          <a:lstStyle/>
          <a:p>
            <a:pPr lvl="0">
              <a:lnSpc>
                <a:spcPct val="90000"/>
              </a:lnSpc>
              <a:defRPr/>
            </a:pPr>
            <a:r>
              <a:rPr lang="pt-BR" sz="2800" b="1" spc="-100" dirty="0">
                <a:solidFill>
                  <a:schemeClr val="accent1">
                    <a:lumMod val="75000"/>
                  </a:schemeClr>
                </a:solidFill>
                <a:latin typeface="Segoe"/>
                <a:cs typeface="Arial"/>
              </a:rPr>
              <a:t>Como funciona o UDP</a:t>
            </a:r>
          </a:p>
        </p:txBody>
      </p:sp>
      <p:pic>
        <p:nvPicPr>
          <p:cNvPr id="5" name="Imagem 4">
            <a:extLst>
              <a:ext uri="{FF2B5EF4-FFF2-40B4-BE49-F238E27FC236}">
                <a16:creationId xmlns:a16="http://schemas.microsoft.com/office/drawing/2014/main" id="{BAA873C9-F23E-47ED-963D-1FB8133469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9778" y="3357631"/>
            <a:ext cx="4862662" cy="3211681"/>
          </a:xfrm>
          <a:prstGeom prst="rect">
            <a:avLst/>
          </a:prstGeom>
        </p:spPr>
      </p:pic>
      <p:pic>
        <p:nvPicPr>
          <p:cNvPr id="2050" name="Picture 2" descr="Resultado de imagem para bittorrent">
            <a:extLst>
              <a:ext uri="{FF2B5EF4-FFF2-40B4-BE49-F238E27FC236}">
                <a16:creationId xmlns:a16="http://schemas.microsoft.com/office/drawing/2014/main" id="{CE2E09A6-0349-4568-9F44-C13CA1480E6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410" y="3885131"/>
            <a:ext cx="3312368" cy="2712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487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699729" y="188640"/>
            <a:ext cx="5464559" cy="521800"/>
          </a:xfrm>
          <a:prstGeom prst="rect">
            <a:avLst/>
          </a:prstGeom>
        </p:spPr>
        <p:txBody>
          <a:bodyPr/>
          <a:lstStyle/>
          <a:p>
            <a:pPr marL="0" marR="0" lvl="0" indent="0" defTabSz="914400" rtl="0" eaLnBrk="1" fontAlgn="auto" latinLnBrk="0" hangingPunct="1">
              <a:lnSpc>
                <a:spcPct val="90000"/>
              </a:lnSpc>
              <a:spcBef>
                <a:spcPts val="0"/>
              </a:spcBef>
              <a:spcAft>
                <a:spcPts val="0"/>
              </a:spcAft>
              <a:buClrTx/>
              <a:buSzTx/>
              <a:buFontTx/>
              <a:buNone/>
              <a:tabLst/>
              <a:defRPr/>
            </a:pPr>
            <a:r>
              <a:rPr kumimoji="0" lang="pt-BR" sz="2800" b="1" i="0" u="none" strike="noStrike" kern="1200" cap="none" spc="-100" normalizeH="0" baseline="0" noProof="0" dirty="0">
                <a:ln>
                  <a:noFill/>
                </a:ln>
                <a:solidFill>
                  <a:schemeClr val="accent1">
                    <a:lumMod val="75000"/>
                  </a:schemeClr>
                </a:solidFill>
                <a:effectLst/>
                <a:uLnTx/>
                <a:uFillTx/>
                <a:latin typeface="Segoe"/>
                <a:ea typeface="+mn-ea"/>
                <a:cs typeface="Arial"/>
              </a:rPr>
              <a:t>Portas de comunicação</a:t>
            </a:r>
          </a:p>
        </p:txBody>
      </p:sp>
      <p:sp>
        <p:nvSpPr>
          <p:cNvPr id="2" name="CaixaDeTexto 1">
            <a:extLst>
              <a:ext uri="{FF2B5EF4-FFF2-40B4-BE49-F238E27FC236}">
                <a16:creationId xmlns:a16="http://schemas.microsoft.com/office/drawing/2014/main" id="{62082D62-2E06-4728-811D-1820081BE148}"/>
              </a:ext>
            </a:extLst>
          </p:cNvPr>
          <p:cNvSpPr txBox="1"/>
          <p:nvPr/>
        </p:nvSpPr>
        <p:spPr>
          <a:xfrm>
            <a:off x="827584" y="1052736"/>
            <a:ext cx="7560840" cy="4770537"/>
          </a:xfrm>
          <a:prstGeom prst="rect">
            <a:avLst/>
          </a:prstGeom>
          <a:noFill/>
        </p:spPr>
        <p:txBody>
          <a:bodyPr wrap="square" rtlCol="0">
            <a:spAutoFit/>
          </a:bodyPr>
          <a:lstStyle/>
          <a:p>
            <a:pPr algn="just"/>
            <a:r>
              <a:rPr lang="pt-BR" sz="2000" dirty="0">
                <a:latin typeface="Tahoma" panose="020B0604030504040204" pitchFamily="34" charset="0"/>
                <a:ea typeface="Tahoma" panose="020B0604030504040204" pitchFamily="34" charset="0"/>
                <a:cs typeface="Tahoma" panose="020B0604030504040204" pitchFamily="34" charset="0"/>
              </a:rPr>
              <a:t>Existem milhares de portas de conexão (estas são codificadas em 16 bits, há por conseguinte, 65536 possibilidades), é por isso que uma atribuição standard foi criada pelo IANA (</a:t>
            </a:r>
            <a:r>
              <a:rPr lang="pt-BR" sz="2000" b="1" dirty="0">
                <a:latin typeface="Tahoma" panose="020B0604030504040204" pitchFamily="34" charset="0"/>
                <a:ea typeface="Tahoma" panose="020B0604030504040204" pitchFamily="34" charset="0"/>
                <a:cs typeface="Tahoma" panose="020B0604030504040204" pitchFamily="34" charset="0"/>
              </a:rPr>
              <a:t>Internet </a:t>
            </a:r>
            <a:r>
              <a:rPr lang="pt-BR" sz="2000" b="1" dirty="0" err="1">
                <a:latin typeface="Tahoma" panose="020B0604030504040204" pitchFamily="34" charset="0"/>
                <a:ea typeface="Tahoma" panose="020B0604030504040204" pitchFamily="34" charset="0"/>
                <a:cs typeface="Tahoma" panose="020B0604030504040204" pitchFamily="34" charset="0"/>
              </a:rPr>
              <a:t>Assigned</a:t>
            </a:r>
            <a:r>
              <a:rPr lang="pt-BR" sz="2000" b="1" dirty="0">
                <a:latin typeface="Tahoma" panose="020B0604030504040204" pitchFamily="34" charset="0"/>
                <a:ea typeface="Tahoma" panose="020B0604030504040204" pitchFamily="34" charset="0"/>
                <a:cs typeface="Tahoma" panose="020B0604030504040204" pitchFamily="34" charset="0"/>
              </a:rPr>
              <a:t> </a:t>
            </a:r>
            <a:r>
              <a:rPr lang="pt-BR" sz="2000" b="1" dirty="0" err="1">
                <a:latin typeface="Tahoma" panose="020B0604030504040204" pitchFamily="34" charset="0"/>
                <a:ea typeface="Tahoma" panose="020B0604030504040204" pitchFamily="34" charset="0"/>
                <a:cs typeface="Tahoma" panose="020B0604030504040204" pitchFamily="34" charset="0"/>
              </a:rPr>
              <a:t>Numbers</a:t>
            </a:r>
            <a:r>
              <a:rPr lang="pt-BR" sz="2000" b="1" dirty="0">
                <a:latin typeface="Tahoma" panose="020B0604030504040204" pitchFamily="34" charset="0"/>
                <a:ea typeface="Tahoma" panose="020B0604030504040204" pitchFamily="34" charset="0"/>
                <a:cs typeface="Tahoma" panose="020B0604030504040204" pitchFamily="34" charset="0"/>
              </a:rPr>
              <a:t> </a:t>
            </a:r>
            <a:r>
              <a:rPr lang="pt-BR" sz="2000" b="1" dirty="0" err="1">
                <a:latin typeface="Tahoma" panose="020B0604030504040204" pitchFamily="34" charset="0"/>
                <a:ea typeface="Tahoma" panose="020B0604030504040204" pitchFamily="34" charset="0"/>
                <a:cs typeface="Tahoma" panose="020B0604030504040204" pitchFamily="34" charset="0"/>
              </a:rPr>
              <a:t>Authority</a:t>
            </a:r>
            <a:r>
              <a:rPr lang="pt-BR" sz="2000" dirty="0">
                <a:latin typeface="Tahoma" panose="020B0604030504040204" pitchFamily="34" charset="0"/>
                <a:ea typeface="Tahoma" panose="020B0604030504040204" pitchFamily="34" charset="0"/>
                <a:cs typeface="Tahoma" panose="020B0604030504040204" pitchFamily="34" charset="0"/>
              </a:rPr>
              <a:t>), para ajudar à configuração das redes.</a:t>
            </a:r>
          </a:p>
          <a:p>
            <a:pPr algn="just"/>
            <a:endParaRPr lang="pt-BR" sz="800" dirty="0">
              <a:latin typeface="Tahoma" panose="020B0604030504040204" pitchFamily="34" charset="0"/>
              <a:ea typeface="Tahoma" panose="020B0604030504040204" pitchFamily="34" charset="0"/>
              <a:cs typeface="Tahoma" panose="020B0604030504040204" pitchFamily="34" charset="0"/>
            </a:endParaRPr>
          </a:p>
          <a:p>
            <a:pPr algn="just"/>
            <a:r>
              <a:rPr lang="pt-BR" sz="2000" dirty="0">
                <a:latin typeface="Tahoma" panose="020B0604030504040204" pitchFamily="34" charset="0"/>
                <a:ea typeface="Tahoma" panose="020B0604030504040204" pitchFamily="34" charset="0"/>
                <a:cs typeface="Tahoma" panose="020B0604030504040204" pitchFamily="34" charset="0"/>
              </a:rPr>
              <a:t>• </a:t>
            </a:r>
            <a:r>
              <a:rPr lang="pt-BR" sz="2000" b="1" dirty="0">
                <a:latin typeface="Tahoma" panose="020B0604030504040204" pitchFamily="34" charset="0"/>
                <a:ea typeface="Tahoma" panose="020B0604030504040204" pitchFamily="34" charset="0"/>
                <a:cs typeface="Tahoma" panose="020B0604030504040204" pitchFamily="34" charset="0"/>
              </a:rPr>
              <a:t>As portas 0 a 1023 </a:t>
            </a:r>
            <a:r>
              <a:rPr lang="pt-BR" sz="2000" dirty="0">
                <a:latin typeface="Tahoma" panose="020B0604030504040204" pitchFamily="34" charset="0"/>
                <a:ea typeface="Tahoma" panose="020B0604030504040204" pitchFamily="34" charset="0"/>
                <a:cs typeface="Tahoma" panose="020B0604030504040204" pitchFamily="34" charset="0"/>
              </a:rPr>
              <a:t>são as “portas reconhecidas” ou reservadas (“</a:t>
            </a:r>
            <a:r>
              <a:rPr lang="pt-BR" sz="2000" dirty="0" err="1">
                <a:latin typeface="Tahoma" panose="020B0604030504040204" pitchFamily="34" charset="0"/>
                <a:ea typeface="Tahoma" panose="020B0604030504040204" pitchFamily="34" charset="0"/>
                <a:cs typeface="Tahoma" panose="020B0604030504040204" pitchFamily="34" charset="0"/>
              </a:rPr>
              <a:t>Well</a:t>
            </a:r>
            <a:r>
              <a:rPr lang="pt-BR" sz="2000" dirty="0">
                <a:latin typeface="Tahoma" panose="020B0604030504040204" pitchFamily="34" charset="0"/>
                <a:ea typeface="Tahoma" panose="020B0604030504040204" pitchFamily="34" charset="0"/>
                <a:cs typeface="Tahoma" panose="020B0604030504040204" pitchFamily="34" charset="0"/>
              </a:rPr>
              <a:t> </a:t>
            </a:r>
            <a:r>
              <a:rPr lang="pt-BR" sz="2000" dirty="0" err="1">
                <a:latin typeface="Tahoma" panose="020B0604030504040204" pitchFamily="34" charset="0"/>
                <a:ea typeface="Tahoma" panose="020B0604030504040204" pitchFamily="34" charset="0"/>
                <a:cs typeface="Tahoma" panose="020B0604030504040204" pitchFamily="34" charset="0"/>
              </a:rPr>
              <a:t>Known</a:t>
            </a:r>
            <a:r>
              <a:rPr lang="pt-BR" sz="2000" dirty="0">
                <a:latin typeface="Tahoma" panose="020B0604030504040204" pitchFamily="34" charset="0"/>
                <a:ea typeface="Tahoma" panose="020B0604030504040204" pitchFamily="34" charset="0"/>
                <a:cs typeface="Tahoma" panose="020B0604030504040204" pitchFamily="34" charset="0"/>
              </a:rPr>
              <a:t> </a:t>
            </a:r>
            <a:r>
              <a:rPr lang="pt-BR" sz="2000" dirty="0" err="1">
                <a:latin typeface="Tahoma" panose="020B0604030504040204" pitchFamily="34" charset="0"/>
                <a:ea typeface="Tahoma" panose="020B0604030504040204" pitchFamily="34" charset="0"/>
                <a:cs typeface="Tahoma" panose="020B0604030504040204" pitchFamily="34" charset="0"/>
              </a:rPr>
              <a:t>Ports</a:t>
            </a:r>
            <a:r>
              <a:rPr lang="pt-BR" sz="2000" dirty="0">
                <a:latin typeface="Tahoma" panose="020B0604030504040204" pitchFamily="34" charset="0"/>
                <a:ea typeface="Tahoma" panose="020B0604030504040204" pitchFamily="34" charset="0"/>
                <a:cs typeface="Tahoma" panose="020B0604030504040204" pitchFamily="34" charset="0"/>
              </a:rPr>
              <a:t>”). Geralmente, estão reservadas para os processos sistema (</a:t>
            </a:r>
            <a:r>
              <a:rPr lang="pt-BR" sz="2000" dirty="0" err="1">
                <a:latin typeface="Tahoma" panose="020B0604030504040204" pitchFamily="34" charset="0"/>
                <a:ea typeface="Tahoma" panose="020B0604030504040204" pitchFamily="34" charset="0"/>
                <a:cs typeface="Tahoma" panose="020B0604030504040204" pitchFamily="34" charset="0"/>
              </a:rPr>
              <a:t>daemon</a:t>
            </a:r>
            <a:r>
              <a:rPr lang="pt-BR" sz="2000" dirty="0">
                <a:latin typeface="Tahoma" panose="020B0604030504040204" pitchFamily="34" charset="0"/>
                <a:ea typeface="Tahoma" panose="020B0604030504040204" pitchFamily="34" charset="0"/>
                <a:cs typeface="Tahoma" panose="020B0604030504040204" pitchFamily="34" charset="0"/>
              </a:rPr>
              <a:t>) ou aos programas executados por utilizadores privilegiados. Um administrador rede pode, no entanto, vincular serviços às portas da sua escolha.</a:t>
            </a:r>
          </a:p>
          <a:p>
            <a:pPr algn="just"/>
            <a:endParaRPr lang="pt-BR" sz="800" dirty="0">
              <a:latin typeface="Tahoma" panose="020B0604030504040204" pitchFamily="34" charset="0"/>
              <a:ea typeface="Tahoma" panose="020B0604030504040204" pitchFamily="34" charset="0"/>
              <a:cs typeface="Tahoma" panose="020B0604030504040204" pitchFamily="34" charset="0"/>
            </a:endParaRPr>
          </a:p>
          <a:p>
            <a:pPr algn="just"/>
            <a:r>
              <a:rPr lang="pt-BR" sz="2000" dirty="0">
                <a:latin typeface="Tahoma" panose="020B0604030504040204" pitchFamily="34" charset="0"/>
                <a:ea typeface="Tahoma" panose="020B0604030504040204" pitchFamily="34" charset="0"/>
                <a:cs typeface="Tahoma" panose="020B0604030504040204" pitchFamily="34" charset="0"/>
              </a:rPr>
              <a:t>• </a:t>
            </a:r>
            <a:r>
              <a:rPr lang="pt-BR" sz="2000" b="1" dirty="0">
                <a:latin typeface="Tahoma" panose="020B0604030504040204" pitchFamily="34" charset="0"/>
                <a:ea typeface="Tahoma" panose="020B0604030504040204" pitchFamily="34" charset="0"/>
                <a:cs typeface="Tahoma" panose="020B0604030504040204" pitchFamily="34" charset="0"/>
              </a:rPr>
              <a:t>As portas 1024 a 49151 </a:t>
            </a:r>
            <a:r>
              <a:rPr lang="pt-BR" sz="2000" dirty="0">
                <a:latin typeface="Tahoma" panose="020B0604030504040204" pitchFamily="34" charset="0"/>
                <a:ea typeface="Tahoma" panose="020B0604030504040204" pitchFamily="34" charset="0"/>
                <a:cs typeface="Tahoma" panose="020B0604030504040204" pitchFamily="34" charset="0"/>
              </a:rPr>
              <a:t>chama-se “portas registradas” (“</a:t>
            </a:r>
            <a:r>
              <a:rPr lang="pt-BR" sz="2000" dirty="0" err="1">
                <a:latin typeface="Tahoma" panose="020B0604030504040204" pitchFamily="34" charset="0"/>
                <a:ea typeface="Tahoma" panose="020B0604030504040204" pitchFamily="34" charset="0"/>
                <a:cs typeface="Tahoma" panose="020B0604030504040204" pitchFamily="34" charset="0"/>
              </a:rPr>
              <a:t>Registered</a:t>
            </a:r>
            <a:r>
              <a:rPr lang="pt-BR" sz="2000" dirty="0">
                <a:latin typeface="Tahoma" panose="020B0604030504040204" pitchFamily="34" charset="0"/>
                <a:ea typeface="Tahoma" panose="020B0604030504040204" pitchFamily="34" charset="0"/>
                <a:cs typeface="Tahoma" panose="020B0604030504040204" pitchFamily="34" charset="0"/>
              </a:rPr>
              <a:t> </a:t>
            </a:r>
            <a:r>
              <a:rPr lang="pt-BR" sz="2000" dirty="0" err="1">
                <a:latin typeface="Tahoma" panose="020B0604030504040204" pitchFamily="34" charset="0"/>
                <a:ea typeface="Tahoma" panose="020B0604030504040204" pitchFamily="34" charset="0"/>
                <a:cs typeface="Tahoma" panose="020B0604030504040204" pitchFamily="34" charset="0"/>
              </a:rPr>
              <a:t>Ports</a:t>
            </a:r>
            <a:r>
              <a:rPr lang="pt-BR" sz="2000" dirty="0">
                <a:latin typeface="Tahoma" panose="020B0604030504040204" pitchFamily="34" charset="0"/>
                <a:ea typeface="Tahoma" panose="020B0604030504040204" pitchFamily="34" charset="0"/>
                <a:cs typeface="Tahoma" panose="020B0604030504040204" pitchFamily="34" charset="0"/>
              </a:rPr>
              <a:t>”).</a:t>
            </a:r>
          </a:p>
          <a:p>
            <a:pPr algn="just"/>
            <a:endParaRPr lang="pt-BR" sz="800" dirty="0">
              <a:latin typeface="Tahoma" panose="020B0604030504040204" pitchFamily="34" charset="0"/>
              <a:ea typeface="Tahoma" panose="020B0604030504040204" pitchFamily="34" charset="0"/>
              <a:cs typeface="Tahoma" panose="020B0604030504040204" pitchFamily="34" charset="0"/>
            </a:endParaRPr>
          </a:p>
          <a:p>
            <a:pPr algn="just"/>
            <a:r>
              <a:rPr lang="pt-BR" sz="2000" dirty="0">
                <a:latin typeface="Tahoma" panose="020B0604030504040204" pitchFamily="34" charset="0"/>
                <a:ea typeface="Tahoma" panose="020B0604030504040204" pitchFamily="34" charset="0"/>
                <a:cs typeface="Tahoma" panose="020B0604030504040204" pitchFamily="34" charset="0"/>
              </a:rPr>
              <a:t>• </a:t>
            </a:r>
            <a:r>
              <a:rPr lang="pt-BR" sz="2000" b="1" dirty="0">
                <a:latin typeface="Tahoma" panose="020B0604030504040204" pitchFamily="34" charset="0"/>
                <a:ea typeface="Tahoma" panose="020B0604030504040204" pitchFamily="34" charset="0"/>
                <a:cs typeface="Tahoma" panose="020B0604030504040204" pitchFamily="34" charset="0"/>
              </a:rPr>
              <a:t>As portas 49152 a 65535 </a:t>
            </a:r>
            <a:r>
              <a:rPr lang="pt-BR" sz="2000" dirty="0">
                <a:latin typeface="Tahoma" panose="020B0604030504040204" pitchFamily="34" charset="0"/>
                <a:ea typeface="Tahoma" panose="020B0604030504040204" pitchFamily="34" charset="0"/>
                <a:cs typeface="Tahoma" panose="020B0604030504040204" pitchFamily="34" charset="0"/>
              </a:rPr>
              <a:t>são as “portas dinâmicas e/ou privadas” (“</a:t>
            </a:r>
            <a:r>
              <a:rPr lang="pt-BR" sz="2000" dirty="0" err="1">
                <a:latin typeface="Tahoma" panose="020B0604030504040204" pitchFamily="34" charset="0"/>
                <a:ea typeface="Tahoma" panose="020B0604030504040204" pitchFamily="34" charset="0"/>
                <a:cs typeface="Tahoma" panose="020B0604030504040204" pitchFamily="34" charset="0"/>
              </a:rPr>
              <a:t>Dynamic</a:t>
            </a:r>
            <a:r>
              <a:rPr lang="pt-BR" sz="2000" dirty="0">
                <a:latin typeface="Tahoma" panose="020B0604030504040204" pitchFamily="34" charset="0"/>
                <a:ea typeface="Tahoma" panose="020B0604030504040204" pitchFamily="34" charset="0"/>
                <a:cs typeface="Tahoma" panose="020B0604030504040204" pitchFamily="34" charset="0"/>
              </a:rPr>
              <a:t> </a:t>
            </a:r>
            <a:r>
              <a:rPr lang="pt-BR" sz="2000" dirty="0" err="1">
                <a:latin typeface="Tahoma" panose="020B0604030504040204" pitchFamily="34" charset="0"/>
                <a:ea typeface="Tahoma" panose="020B0604030504040204" pitchFamily="34" charset="0"/>
                <a:cs typeface="Tahoma" panose="020B0604030504040204" pitchFamily="34" charset="0"/>
              </a:rPr>
              <a:t>and</a:t>
            </a:r>
            <a:r>
              <a:rPr lang="pt-BR" sz="2000" dirty="0">
                <a:latin typeface="Tahoma" panose="020B0604030504040204" pitchFamily="34" charset="0"/>
                <a:ea typeface="Tahoma" panose="020B0604030504040204" pitchFamily="34" charset="0"/>
                <a:cs typeface="Tahoma" panose="020B0604030504040204" pitchFamily="34" charset="0"/>
              </a:rPr>
              <a:t>/</a:t>
            </a:r>
            <a:r>
              <a:rPr lang="pt-BR" sz="2000" dirty="0" err="1">
                <a:latin typeface="Tahoma" panose="020B0604030504040204" pitchFamily="34" charset="0"/>
                <a:ea typeface="Tahoma" panose="020B0604030504040204" pitchFamily="34" charset="0"/>
                <a:cs typeface="Tahoma" panose="020B0604030504040204" pitchFamily="34" charset="0"/>
              </a:rPr>
              <a:t>or</a:t>
            </a:r>
            <a:r>
              <a:rPr lang="pt-BR" sz="2000" dirty="0">
                <a:latin typeface="Tahoma" panose="020B0604030504040204" pitchFamily="34" charset="0"/>
                <a:ea typeface="Tahoma" panose="020B0604030504040204" pitchFamily="34" charset="0"/>
                <a:cs typeface="Tahoma" panose="020B0604030504040204" pitchFamily="34" charset="0"/>
              </a:rPr>
              <a:t> Private </a:t>
            </a:r>
            <a:r>
              <a:rPr lang="pt-BR" sz="2000" dirty="0" err="1">
                <a:latin typeface="Tahoma" panose="020B0604030504040204" pitchFamily="34" charset="0"/>
                <a:ea typeface="Tahoma" panose="020B0604030504040204" pitchFamily="34" charset="0"/>
                <a:cs typeface="Tahoma" panose="020B0604030504040204" pitchFamily="34" charset="0"/>
              </a:rPr>
              <a:t>Ports</a:t>
            </a:r>
            <a:r>
              <a:rPr lang="pt-BR" sz="2000" dirty="0">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4041681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030E11F8-AF4D-412A-8A9D-F810DC3F9A33}"/>
              </a:ext>
            </a:extLst>
          </p:cNvPr>
          <p:cNvSpPr/>
          <p:nvPr/>
        </p:nvSpPr>
        <p:spPr>
          <a:xfrm>
            <a:off x="755576" y="1124744"/>
            <a:ext cx="7632848" cy="5016758"/>
          </a:xfrm>
          <a:prstGeom prst="rect">
            <a:avLst/>
          </a:prstGeom>
        </p:spPr>
        <p:txBody>
          <a:bodyPr wrap="square">
            <a:spAutoFit/>
          </a:bodyPr>
          <a:lstStyle/>
          <a:p>
            <a:pPr algn="just"/>
            <a:r>
              <a:rPr lang="pt-BR" sz="2000" dirty="0">
                <a:solidFill>
                  <a:srgbClr val="222222"/>
                </a:solidFill>
                <a:latin typeface="Tahoma" panose="020B0604030504040204" pitchFamily="34" charset="0"/>
                <a:ea typeface="Tahoma" panose="020B0604030504040204" pitchFamily="34" charset="0"/>
                <a:cs typeface="Tahoma" panose="020B0604030504040204" pitchFamily="34" charset="0"/>
              </a:rPr>
              <a:t>Os números de porta são divididos em três faixas: As portas bem conhecidos, os pontos registrados, e as portas dinâmicas ou privadas. As portas bem conhecidas são as de 0 a 1023. Os exemplos incluem:</a:t>
            </a:r>
          </a:p>
          <a:p>
            <a:pPr algn="just"/>
            <a:r>
              <a:rPr lang="pt-BR" sz="2000" dirty="0">
                <a:solidFill>
                  <a:srgbClr val="C30000"/>
                </a:solidFill>
                <a:latin typeface="Tahoma" panose="020B0604030504040204" pitchFamily="34" charset="0"/>
                <a:ea typeface="Tahoma" panose="020B0604030504040204" pitchFamily="34" charset="0"/>
                <a:cs typeface="Tahoma" panose="020B0604030504040204" pitchFamily="34" charset="0"/>
              </a:rPr>
              <a:t>• 20 &amp; 21: </a:t>
            </a:r>
            <a:r>
              <a:rPr lang="pt-BR" sz="2000" dirty="0">
                <a:solidFill>
                  <a:srgbClr val="0B0080"/>
                </a:solidFill>
                <a:latin typeface="Tahoma" panose="020B0604030504040204" pitchFamily="34" charset="0"/>
                <a:ea typeface="Tahoma" panose="020B0604030504040204" pitchFamily="34" charset="0"/>
                <a:cs typeface="Tahoma" panose="020B0604030504040204" pitchFamily="34" charset="0"/>
                <a:hlinkClick r:id="rId2" tooltip="File Transfer Protocol"/>
              </a:rPr>
              <a:t>File </a:t>
            </a:r>
            <a:r>
              <a:rPr lang="pt-BR" sz="2000" dirty="0" err="1">
                <a:solidFill>
                  <a:srgbClr val="0B0080"/>
                </a:solidFill>
                <a:latin typeface="Tahoma" panose="020B0604030504040204" pitchFamily="34" charset="0"/>
                <a:ea typeface="Tahoma" panose="020B0604030504040204" pitchFamily="34" charset="0"/>
                <a:cs typeface="Tahoma" panose="020B0604030504040204" pitchFamily="34" charset="0"/>
                <a:hlinkClick r:id="rId2" tooltip="File Transfer Protocol"/>
              </a:rPr>
              <a:t>Transfer</a:t>
            </a:r>
            <a:r>
              <a:rPr lang="pt-BR" sz="2000" dirty="0">
                <a:solidFill>
                  <a:srgbClr val="0B0080"/>
                </a:solidFill>
                <a:latin typeface="Tahoma" panose="020B0604030504040204" pitchFamily="34" charset="0"/>
                <a:ea typeface="Tahoma" panose="020B0604030504040204" pitchFamily="34" charset="0"/>
                <a:cs typeface="Tahoma" panose="020B0604030504040204" pitchFamily="34" charset="0"/>
                <a:hlinkClick r:id="rId2" tooltip="File Transfer Protocol"/>
              </a:rPr>
              <a:t> </a:t>
            </a:r>
            <a:r>
              <a:rPr lang="pt-BR" sz="2000" dirty="0" err="1">
                <a:solidFill>
                  <a:srgbClr val="0B0080"/>
                </a:solidFill>
                <a:latin typeface="Tahoma" panose="020B0604030504040204" pitchFamily="34" charset="0"/>
                <a:ea typeface="Tahoma" panose="020B0604030504040204" pitchFamily="34" charset="0"/>
                <a:cs typeface="Tahoma" panose="020B0604030504040204" pitchFamily="34" charset="0"/>
                <a:hlinkClick r:id="rId2" tooltip="File Transfer Protocol"/>
              </a:rPr>
              <a:t>Protocol</a:t>
            </a:r>
            <a:r>
              <a:rPr lang="pt-BR" sz="2000" dirty="0">
                <a:solidFill>
                  <a:srgbClr val="C30000"/>
                </a:solidFill>
                <a:latin typeface="Tahoma" panose="020B0604030504040204" pitchFamily="34" charset="0"/>
                <a:ea typeface="Tahoma" panose="020B0604030504040204" pitchFamily="34" charset="0"/>
                <a:cs typeface="Tahoma" panose="020B0604030504040204" pitchFamily="34" charset="0"/>
              </a:rPr>
              <a:t> (FTP)</a:t>
            </a:r>
          </a:p>
          <a:p>
            <a:pPr algn="just"/>
            <a:r>
              <a:rPr lang="pt-BR" sz="2000" dirty="0">
                <a:solidFill>
                  <a:srgbClr val="C30000"/>
                </a:solidFill>
                <a:latin typeface="Tahoma" panose="020B0604030504040204" pitchFamily="34" charset="0"/>
                <a:ea typeface="Tahoma" panose="020B0604030504040204" pitchFamily="34" charset="0"/>
                <a:cs typeface="Tahoma" panose="020B0604030504040204" pitchFamily="34" charset="0"/>
              </a:rPr>
              <a:t>• 22: </a:t>
            </a:r>
            <a:r>
              <a:rPr lang="pt-BR" sz="2000" dirty="0" err="1">
                <a:solidFill>
                  <a:srgbClr val="0B0080"/>
                </a:solidFill>
                <a:latin typeface="Tahoma" panose="020B0604030504040204" pitchFamily="34" charset="0"/>
                <a:ea typeface="Tahoma" panose="020B0604030504040204" pitchFamily="34" charset="0"/>
                <a:cs typeface="Tahoma" panose="020B0604030504040204" pitchFamily="34" charset="0"/>
                <a:hlinkClick r:id="rId3" tooltip="Secure Shell"/>
              </a:rPr>
              <a:t>Secure</a:t>
            </a:r>
            <a:r>
              <a:rPr lang="pt-BR" sz="2000" dirty="0">
                <a:solidFill>
                  <a:srgbClr val="0B0080"/>
                </a:solidFill>
                <a:latin typeface="Tahoma" panose="020B0604030504040204" pitchFamily="34" charset="0"/>
                <a:ea typeface="Tahoma" panose="020B0604030504040204" pitchFamily="34" charset="0"/>
                <a:cs typeface="Tahoma" panose="020B0604030504040204" pitchFamily="34" charset="0"/>
                <a:hlinkClick r:id="rId3" tooltip="Secure Shell"/>
              </a:rPr>
              <a:t> Shell</a:t>
            </a:r>
            <a:r>
              <a:rPr lang="pt-BR" sz="2000" dirty="0">
                <a:solidFill>
                  <a:srgbClr val="C30000"/>
                </a:solidFill>
                <a:latin typeface="Tahoma" panose="020B0604030504040204" pitchFamily="34" charset="0"/>
                <a:ea typeface="Tahoma" panose="020B0604030504040204" pitchFamily="34" charset="0"/>
                <a:cs typeface="Tahoma" panose="020B0604030504040204" pitchFamily="34" charset="0"/>
              </a:rPr>
              <a:t> (SSH)</a:t>
            </a:r>
          </a:p>
          <a:p>
            <a:pPr algn="just"/>
            <a:r>
              <a:rPr lang="pt-BR" sz="2000" dirty="0">
                <a:solidFill>
                  <a:srgbClr val="C30000"/>
                </a:solidFill>
                <a:latin typeface="Tahoma" panose="020B0604030504040204" pitchFamily="34" charset="0"/>
                <a:ea typeface="Tahoma" panose="020B0604030504040204" pitchFamily="34" charset="0"/>
                <a:cs typeface="Tahoma" panose="020B0604030504040204" pitchFamily="34" charset="0"/>
              </a:rPr>
              <a:t>• 23: Telnet </a:t>
            </a:r>
            <a:r>
              <a:rPr lang="pt-BR" sz="2000" dirty="0" err="1">
                <a:solidFill>
                  <a:srgbClr val="C30000"/>
                </a:solidFill>
                <a:latin typeface="Tahoma" panose="020B0604030504040204" pitchFamily="34" charset="0"/>
                <a:ea typeface="Tahoma" panose="020B0604030504040204" pitchFamily="34" charset="0"/>
                <a:cs typeface="Tahoma" panose="020B0604030504040204" pitchFamily="34" charset="0"/>
              </a:rPr>
              <a:t>remote</a:t>
            </a:r>
            <a:r>
              <a:rPr lang="pt-BR" sz="2000" dirty="0">
                <a:solidFill>
                  <a:srgbClr val="C30000"/>
                </a:solidFill>
                <a:latin typeface="Tahoma" panose="020B0604030504040204" pitchFamily="34" charset="0"/>
                <a:ea typeface="Tahoma" panose="020B0604030504040204" pitchFamily="34" charset="0"/>
                <a:cs typeface="Tahoma" panose="020B0604030504040204" pitchFamily="34" charset="0"/>
              </a:rPr>
              <a:t> login </a:t>
            </a:r>
            <a:r>
              <a:rPr lang="pt-BR" sz="2000" dirty="0" err="1">
                <a:solidFill>
                  <a:srgbClr val="C30000"/>
                </a:solidFill>
                <a:latin typeface="Tahoma" panose="020B0604030504040204" pitchFamily="34" charset="0"/>
                <a:ea typeface="Tahoma" panose="020B0604030504040204" pitchFamily="34" charset="0"/>
                <a:cs typeface="Tahoma" panose="020B0604030504040204" pitchFamily="34" charset="0"/>
              </a:rPr>
              <a:t>service</a:t>
            </a:r>
            <a:endParaRPr lang="pt-BR" sz="2000" dirty="0">
              <a:solidFill>
                <a:srgbClr val="C30000"/>
              </a:solidFill>
              <a:latin typeface="Tahoma" panose="020B0604030504040204" pitchFamily="34" charset="0"/>
              <a:ea typeface="Tahoma" panose="020B0604030504040204" pitchFamily="34" charset="0"/>
              <a:cs typeface="Tahoma" panose="020B0604030504040204" pitchFamily="34" charset="0"/>
            </a:endParaRPr>
          </a:p>
          <a:p>
            <a:pPr algn="just"/>
            <a:r>
              <a:rPr lang="pt-BR" sz="2000" dirty="0">
                <a:solidFill>
                  <a:srgbClr val="C30000"/>
                </a:solidFill>
                <a:latin typeface="Tahoma" panose="020B0604030504040204" pitchFamily="34" charset="0"/>
                <a:ea typeface="Tahoma" panose="020B0604030504040204" pitchFamily="34" charset="0"/>
                <a:cs typeface="Tahoma" panose="020B0604030504040204" pitchFamily="34" charset="0"/>
              </a:rPr>
              <a:t>• 25: </a:t>
            </a:r>
            <a:r>
              <a:rPr lang="pt-BR" sz="2000" dirty="0" err="1">
                <a:solidFill>
                  <a:srgbClr val="0B0080"/>
                </a:solidFill>
                <a:latin typeface="Tahoma" panose="020B0604030504040204" pitchFamily="34" charset="0"/>
                <a:ea typeface="Tahoma" panose="020B0604030504040204" pitchFamily="34" charset="0"/>
                <a:cs typeface="Tahoma" panose="020B0604030504040204" pitchFamily="34" charset="0"/>
                <a:hlinkClick r:id="rId4" tooltip="Simple Mail Transfer Protocol"/>
              </a:rPr>
              <a:t>Simple</a:t>
            </a:r>
            <a:r>
              <a:rPr lang="pt-BR" sz="2000" dirty="0">
                <a:solidFill>
                  <a:srgbClr val="0B0080"/>
                </a:solidFill>
                <a:latin typeface="Tahoma" panose="020B0604030504040204" pitchFamily="34" charset="0"/>
                <a:ea typeface="Tahoma" panose="020B0604030504040204" pitchFamily="34" charset="0"/>
                <a:cs typeface="Tahoma" panose="020B0604030504040204" pitchFamily="34" charset="0"/>
                <a:hlinkClick r:id="rId4" tooltip="Simple Mail Transfer Protocol"/>
              </a:rPr>
              <a:t> Mail </a:t>
            </a:r>
            <a:r>
              <a:rPr lang="pt-BR" sz="2000" dirty="0" err="1">
                <a:solidFill>
                  <a:srgbClr val="0B0080"/>
                </a:solidFill>
                <a:latin typeface="Tahoma" panose="020B0604030504040204" pitchFamily="34" charset="0"/>
                <a:ea typeface="Tahoma" panose="020B0604030504040204" pitchFamily="34" charset="0"/>
                <a:cs typeface="Tahoma" panose="020B0604030504040204" pitchFamily="34" charset="0"/>
                <a:hlinkClick r:id="rId4" tooltip="Simple Mail Transfer Protocol"/>
              </a:rPr>
              <a:t>Transfer</a:t>
            </a:r>
            <a:r>
              <a:rPr lang="pt-BR" sz="2000" dirty="0">
                <a:solidFill>
                  <a:srgbClr val="0B0080"/>
                </a:solidFill>
                <a:latin typeface="Tahoma" panose="020B0604030504040204" pitchFamily="34" charset="0"/>
                <a:ea typeface="Tahoma" panose="020B0604030504040204" pitchFamily="34" charset="0"/>
                <a:cs typeface="Tahoma" panose="020B0604030504040204" pitchFamily="34" charset="0"/>
                <a:hlinkClick r:id="rId4" tooltip="Simple Mail Transfer Protocol"/>
              </a:rPr>
              <a:t> </a:t>
            </a:r>
            <a:r>
              <a:rPr lang="pt-BR" sz="2000" dirty="0" err="1">
                <a:solidFill>
                  <a:srgbClr val="0B0080"/>
                </a:solidFill>
                <a:latin typeface="Tahoma" panose="020B0604030504040204" pitchFamily="34" charset="0"/>
                <a:ea typeface="Tahoma" panose="020B0604030504040204" pitchFamily="34" charset="0"/>
                <a:cs typeface="Tahoma" panose="020B0604030504040204" pitchFamily="34" charset="0"/>
                <a:hlinkClick r:id="rId4" tooltip="Simple Mail Transfer Protocol"/>
              </a:rPr>
              <a:t>Protocol</a:t>
            </a:r>
            <a:r>
              <a:rPr lang="pt-BR" sz="2000" dirty="0">
                <a:solidFill>
                  <a:srgbClr val="C30000"/>
                </a:solidFill>
                <a:latin typeface="Tahoma" panose="020B0604030504040204" pitchFamily="34" charset="0"/>
                <a:ea typeface="Tahoma" panose="020B0604030504040204" pitchFamily="34" charset="0"/>
                <a:cs typeface="Tahoma" panose="020B0604030504040204" pitchFamily="34" charset="0"/>
              </a:rPr>
              <a:t> (SMTP)</a:t>
            </a:r>
          </a:p>
          <a:p>
            <a:pPr algn="just"/>
            <a:r>
              <a:rPr lang="pt-BR" sz="2000" dirty="0">
                <a:solidFill>
                  <a:srgbClr val="C30000"/>
                </a:solidFill>
                <a:latin typeface="Tahoma" panose="020B0604030504040204" pitchFamily="34" charset="0"/>
                <a:ea typeface="Tahoma" panose="020B0604030504040204" pitchFamily="34" charset="0"/>
                <a:cs typeface="Tahoma" panose="020B0604030504040204" pitchFamily="34" charset="0"/>
              </a:rPr>
              <a:t>• 53: </a:t>
            </a:r>
            <a:r>
              <a:rPr lang="pt-BR" sz="2000" dirty="0">
                <a:solidFill>
                  <a:srgbClr val="0B0080"/>
                </a:solidFill>
                <a:latin typeface="Tahoma" panose="020B0604030504040204" pitchFamily="34" charset="0"/>
                <a:ea typeface="Tahoma" panose="020B0604030504040204" pitchFamily="34" charset="0"/>
                <a:cs typeface="Tahoma" panose="020B0604030504040204" pitchFamily="34" charset="0"/>
                <a:hlinkClick r:id="rId5" tooltip="Domain Name System"/>
              </a:rPr>
              <a:t>Domain </a:t>
            </a:r>
            <a:r>
              <a:rPr lang="pt-BR" sz="2000" dirty="0" err="1">
                <a:solidFill>
                  <a:srgbClr val="0B0080"/>
                </a:solidFill>
                <a:latin typeface="Tahoma" panose="020B0604030504040204" pitchFamily="34" charset="0"/>
                <a:ea typeface="Tahoma" panose="020B0604030504040204" pitchFamily="34" charset="0"/>
                <a:cs typeface="Tahoma" panose="020B0604030504040204" pitchFamily="34" charset="0"/>
                <a:hlinkClick r:id="rId5" tooltip="Domain Name System"/>
              </a:rPr>
              <a:t>Name</a:t>
            </a:r>
            <a:r>
              <a:rPr lang="pt-BR" sz="2000" dirty="0">
                <a:solidFill>
                  <a:srgbClr val="0B0080"/>
                </a:solidFill>
                <a:latin typeface="Tahoma" panose="020B0604030504040204" pitchFamily="34" charset="0"/>
                <a:ea typeface="Tahoma" panose="020B0604030504040204" pitchFamily="34" charset="0"/>
                <a:cs typeface="Tahoma" panose="020B0604030504040204" pitchFamily="34" charset="0"/>
                <a:hlinkClick r:id="rId5" tooltip="Domain Name System"/>
              </a:rPr>
              <a:t> System</a:t>
            </a:r>
            <a:r>
              <a:rPr lang="pt-BR" sz="2000" dirty="0">
                <a:solidFill>
                  <a:srgbClr val="C30000"/>
                </a:solidFill>
                <a:latin typeface="Tahoma" panose="020B0604030504040204" pitchFamily="34" charset="0"/>
                <a:ea typeface="Tahoma" panose="020B0604030504040204" pitchFamily="34" charset="0"/>
                <a:cs typeface="Tahoma" panose="020B0604030504040204" pitchFamily="34" charset="0"/>
              </a:rPr>
              <a:t> (DNS) </a:t>
            </a:r>
            <a:r>
              <a:rPr lang="pt-BR" sz="2000" dirty="0" err="1">
                <a:solidFill>
                  <a:srgbClr val="C30000"/>
                </a:solidFill>
                <a:latin typeface="Tahoma" panose="020B0604030504040204" pitchFamily="34" charset="0"/>
                <a:ea typeface="Tahoma" panose="020B0604030504040204" pitchFamily="34" charset="0"/>
                <a:cs typeface="Tahoma" panose="020B0604030504040204" pitchFamily="34" charset="0"/>
              </a:rPr>
              <a:t>service</a:t>
            </a:r>
            <a:endParaRPr lang="pt-BR" sz="2000" dirty="0">
              <a:solidFill>
                <a:srgbClr val="C30000"/>
              </a:solidFill>
              <a:latin typeface="Tahoma" panose="020B0604030504040204" pitchFamily="34" charset="0"/>
              <a:ea typeface="Tahoma" panose="020B0604030504040204" pitchFamily="34" charset="0"/>
              <a:cs typeface="Tahoma" panose="020B0604030504040204" pitchFamily="34" charset="0"/>
            </a:endParaRPr>
          </a:p>
          <a:p>
            <a:pPr algn="just"/>
            <a:r>
              <a:rPr lang="pt-BR" sz="2000" dirty="0">
                <a:solidFill>
                  <a:srgbClr val="C30000"/>
                </a:solidFill>
                <a:latin typeface="Tahoma" panose="020B0604030504040204" pitchFamily="34" charset="0"/>
                <a:ea typeface="Tahoma" panose="020B0604030504040204" pitchFamily="34" charset="0"/>
                <a:cs typeface="Tahoma" panose="020B0604030504040204" pitchFamily="34" charset="0"/>
              </a:rPr>
              <a:t>• 80: </a:t>
            </a:r>
            <a:r>
              <a:rPr lang="pt-BR" sz="2000" dirty="0">
                <a:solidFill>
                  <a:srgbClr val="0B0080"/>
                </a:solidFill>
                <a:latin typeface="Tahoma" panose="020B0604030504040204" pitchFamily="34" charset="0"/>
                <a:ea typeface="Tahoma" panose="020B0604030504040204" pitchFamily="34" charset="0"/>
                <a:cs typeface="Tahoma" panose="020B0604030504040204" pitchFamily="34" charset="0"/>
                <a:hlinkClick r:id="rId6" tooltip="Hypertext Transfer Protocol"/>
              </a:rPr>
              <a:t>Hypertext </a:t>
            </a:r>
            <a:r>
              <a:rPr lang="pt-BR" sz="2000" dirty="0" err="1">
                <a:solidFill>
                  <a:srgbClr val="0B0080"/>
                </a:solidFill>
                <a:latin typeface="Tahoma" panose="020B0604030504040204" pitchFamily="34" charset="0"/>
                <a:ea typeface="Tahoma" panose="020B0604030504040204" pitchFamily="34" charset="0"/>
                <a:cs typeface="Tahoma" panose="020B0604030504040204" pitchFamily="34" charset="0"/>
                <a:hlinkClick r:id="rId6" tooltip="Hypertext Transfer Protocol"/>
              </a:rPr>
              <a:t>Transfer</a:t>
            </a:r>
            <a:r>
              <a:rPr lang="pt-BR" sz="2000" dirty="0">
                <a:solidFill>
                  <a:srgbClr val="0B0080"/>
                </a:solidFill>
                <a:latin typeface="Tahoma" panose="020B0604030504040204" pitchFamily="34" charset="0"/>
                <a:ea typeface="Tahoma" panose="020B0604030504040204" pitchFamily="34" charset="0"/>
                <a:cs typeface="Tahoma" panose="020B0604030504040204" pitchFamily="34" charset="0"/>
                <a:hlinkClick r:id="rId6" tooltip="Hypertext Transfer Protocol"/>
              </a:rPr>
              <a:t> </a:t>
            </a:r>
            <a:r>
              <a:rPr lang="pt-BR" sz="2000" dirty="0" err="1">
                <a:solidFill>
                  <a:srgbClr val="0B0080"/>
                </a:solidFill>
                <a:latin typeface="Tahoma" panose="020B0604030504040204" pitchFamily="34" charset="0"/>
                <a:ea typeface="Tahoma" panose="020B0604030504040204" pitchFamily="34" charset="0"/>
                <a:cs typeface="Tahoma" panose="020B0604030504040204" pitchFamily="34" charset="0"/>
                <a:hlinkClick r:id="rId6" tooltip="Hypertext Transfer Protocol"/>
              </a:rPr>
              <a:t>Protocol</a:t>
            </a:r>
            <a:r>
              <a:rPr lang="pt-BR" sz="2000" dirty="0">
                <a:solidFill>
                  <a:srgbClr val="C30000"/>
                </a:solidFill>
                <a:latin typeface="Tahoma" panose="020B0604030504040204" pitchFamily="34" charset="0"/>
                <a:ea typeface="Tahoma" panose="020B0604030504040204" pitchFamily="34" charset="0"/>
                <a:cs typeface="Tahoma" panose="020B0604030504040204" pitchFamily="34" charset="0"/>
              </a:rPr>
              <a:t> (HTTP) </a:t>
            </a:r>
            <a:r>
              <a:rPr lang="pt-BR" sz="2000" dirty="0" err="1">
                <a:solidFill>
                  <a:srgbClr val="C30000"/>
                </a:solidFill>
                <a:latin typeface="Tahoma" panose="020B0604030504040204" pitchFamily="34" charset="0"/>
                <a:ea typeface="Tahoma" panose="020B0604030504040204" pitchFamily="34" charset="0"/>
                <a:cs typeface="Tahoma" panose="020B0604030504040204" pitchFamily="34" charset="0"/>
              </a:rPr>
              <a:t>used</a:t>
            </a:r>
            <a:r>
              <a:rPr lang="pt-BR" sz="2000" dirty="0">
                <a:solidFill>
                  <a:srgbClr val="C30000"/>
                </a:solidFill>
                <a:latin typeface="Tahoma" panose="020B0604030504040204" pitchFamily="34" charset="0"/>
                <a:ea typeface="Tahoma" panose="020B0604030504040204" pitchFamily="34" charset="0"/>
                <a:cs typeface="Tahoma" panose="020B0604030504040204" pitchFamily="34" charset="0"/>
              </a:rPr>
              <a:t> in </a:t>
            </a:r>
            <a:r>
              <a:rPr lang="pt-BR" sz="2000" dirty="0" err="1">
                <a:solidFill>
                  <a:srgbClr val="C30000"/>
                </a:solidFill>
                <a:latin typeface="Tahoma" panose="020B0604030504040204" pitchFamily="34" charset="0"/>
                <a:ea typeface="Tahoma" panose="020B0604030504040204" pitchFamily="34" charset="0"/>
                <a:cs typeface="Tahoma" panose="020B0604030504040204" pitchFamily="34" charset="0"/>
              </a:rPr>
              <a:t>the</a:t>
            </a:r>
            <a:r>
              <a:rPr lang="pt-BR" sz="2000" dirty="0">
                <a:solidFill>
                  <a:srgbClr val="C30000"/>
                </a:solidFill>
                <a:latin typeface="Tahoma" panose="020B0604030504040204" pitchFamily="34" charset="0"/>
                <a:ea typeface="Tahoma" panose="020B0604030504040204" pitchFamily="34" charset="0"/>
                <a:cs typeface="Tahoma" panose="020B0604030504040204" pitchFamily="34" charset="0"/>
              </a:rPr>
              <a:t> World </a:t>
            </a:r>
            <a:r>
              <a:rPr lang="pt-BR" sz="2000" dirty="0" err="1">
                <a:solidFill>
                  <a:srgbClr val="C30000"/>
                </a:solidFill>
                <a:latin typeface="Tahoma" panose="020B0604030504040204" pitchFamily="34" charset="0"/>
                <a:ea typeface="Tahoma" panose="020B0604030504040204" pitchFamily="34" charset="0"/>
                <a:cs typeface="Tahoma" panose="020B0604030504040204" pitchFamily="34" charset="0"/>
              </a:rPr>
              <a:t>Wide</a:t>
            </a:r>
            <a:r>
              <a:rPr lang="pt-BR" sz="2000" dirty="0">
                <a:solidFill>
                  <a:srgbClr val="C30000"/>
                </a:solidFill>
                <a:latin typeface="Tahoma" panose="020B0604030504040204" pitchFamily="34" charset="0"/>
                <a:ea typeface="Tahoma" panose="020B0604030504040204" pitchFamily="34" charset="0"/>
                <a:cs typeface="Tahoma" panose="020B0604030504040204" pitchFamily="34" charset="0"/>
              </a:rPr>
              <a:t> Web</a:t>
            </a:r>
          </a:p>
          <a:p>
            <a:pPr algn="just"/>
            <a:r>
              <a:rPr lang="pt-BR" sz="2000" dirty="0">
                <a:solidFill>
                  <a:srgbClr val="C30000"/>
                </a:solidFill>
                <a:latin typeface="Tahoma" panose="020B0604030504040204" pitchFamily="34" charset="0"/>
                <a:ea typeface="Tahoma" panose="020B0604030504040204" pitchFamily="34" charset="0"/>
                <a:cs typeface="Tahoma" panose="020B0604030504040204" pitchFamily="34" charset="0"/>
              </a:rPr>
              <a:t>• 110: </a:t>
            </a:r>
            <a:r>
              <a:rPr lang="pt-BR" sz="2000" dirty="0">
                <a:solidFill>
                  <a:srgbClr val="0B0080"/>
                </a:solidFill>
                <a:latin typeface="Tahoma" panose="020B0604030504040204" pitchFamily="34" charset="0"/>
                <a:ea typeface="Tahoma" panose="020B0604030504040204" pitchFamily="34" charset="0"/>
                <a:cs typeface="Tahoma" panose="020B0604030504040204" pitchFamily="34" charset="0"/>
                <a:hlinkClick r:id="rId7" tooltip="Post Office Protocol"/>
              </a:rPr>
              <a:t>Post Office </a:t>
            </a:r>
            <a:r>
              <a:rPr lang="pt-BR" sz="2000" dirty="0" err="1">
                <a:solidFill>
                  <a:srgbClr val="0B0080"/>
                </a:solidFill>
                <a:latin typeface="Tahoma" panose="020B0604030504040204" pitchFamily="34" charset="0"/>
                <a:ea typeface="Tahoma" panose="020B0604030504040204" pitchFamily="34" charset="0"/>
                <a:cs typeface="Tahoma" panose="020B0604030504040204" pitchFamily="34" charset="0"/>
                <a:hlinkClick r:id="rId7" tooltip="Post Office Protocol"/>
              </a:rPr>
              <a:t>Protocol</a:t>
            </a:r>
            <a:r>
              <a:rPr lang="pt-BR" sz="2000" dirty="0">
                <a:solidFill>
                  <a:srgbClr val="C30000"/>
                </a:solidFill>
                <a:latin typeface="Tahoma" panose="020B0604030504040204" pitchFamily="34" charset="0"/>
                <a:ea typeface="Tahoma" panose="020B0604030504040204" pitchFamily="34" charset="0"/>
                <a:cs typeface="Tahoma" panose="020B0604030504040204" pitchFamily="34" charset="0"/>
              </a:rPr>
              <a:t> (POP3)</a:t>
            </a:r>
          </a:p>
          <a:p>
            <a:pPr algn="just"/>
            <a:r>
              <a:rPr lang="pt-BR" sz="2000" dirty="0">
                <a:solidFill>
                  <a:srgbClr val="C30000"/>
                </a:solidFill>
                <a:latin typeface="Tahoma" panose="020B0604030504040204" pitchFamily="34" charset="0"/>
                <a:ea typeface="Tahoma" panose="020B0604030504040204" pitchFamily="34" charset="0"/>
                <a:cs typeface="Tahoma" panose="020B0604030504040204" pitchFamily="34" charset="0"/>
              </a:rPr>
              <a:t>• 119: </a:t>
            </a:r>
            <a:r>
              <a:rPr lang="pt-BR" sz="2000" dirty="0">
                <a:solidFill>
                  <a:srgbClr val="0B0080"/>
                </a:solidFill>
                <a:latin typeface="Tahoma" panose="020B0604030504040204" pitchFamily="34" charset="0"/>
                <a:ea typeface="Tahoma" panose="020B0604030504040204" pitchFamily="34" charset="0"/>
                <a:cs typeface="Tahoma" panose="020B0604030504040204" pitchFamily="34" charset="0"/>
                <a:hlinkClick r:id="rId8" tooltip="Network News Transfer Protocol"/>
              </a:rPr>
              <a:t>Network News </a:t>
            </a:r>
            <a:r>
              <a:rPr lang="pt-BR" sz="2000" dirty="0" err="1">
                <a:solidFill>
                  <a:srgbClr val="0B0080"/>
                </a:solidFill>
                <a:latin typeface="Tahoma" panose="020B0604030504040204" pitchFamily="34" charset="0"/>
                <a:ea typeface="Tahoma" panose="020B0604030504040204" pitchFamily="34" charset="0"/>
                <a:cs typeface="Tahoma" panose="020B0604030504040204" pitchFamily="34" charset="0"/>
                <a:hlinkClick r:id="rId8" tooltip="Network News Transfer Protocol"/>
              </a:rPr>
              <a:t>Transfer</a:t>
            </a:r>
            <a:r>
              <a:rPr lang="pt-BR" sz="2000" dirty="0">
                <a:solidFill>
                  <a:srgbClr val="0B0080"/>
                </a:solidFill>
                <a:latin typeface="Tahoma" panose="020B0604030504040204" pitchFamily="34" charset="0"/>
                <a:ea typeface="Tahoma" panose="020B0604030504040204" pitchFamily="34" charset="0"/>
                <a:cs typeface="Tahoma" panose="020B0604030504040204" pitchFamily="34" charset="0"/>
                <a:hlinkClick r:id="rId8" tooltip="Network News Transfer Protocol"/>
              </a:rPr>
              <a:t> </a:t>
            </a:r>
            <a:r>
              <a:rPr lang="pt-BR" sz="2000" dirty="0" err="1">
                <a:solidFill>
                  <a:srgbClr val="0B0080"/>
                </a:solidFill>
                <a:latin typeface="Tahoma" panose="020B0604030504040204" pitchFamily="34" charset="0"/>
                <a:ea typeface="Tahoma" panose="020B0604030504040204" pitchFamily="34" charset="0"/>
                <a:cs typeface="Tahoma" panose="020B0604030504040204" pitchFamily="34" charset="0"/>
                <a:hlinkClick r:id="rId8" tooltip="Network News Transfer Protocol"/>
              </a:rPr>
              <a:t>Protocol</a:t>
            </a:r>
            <a:r>
              <a:rPr lang="pt-BR" sz="2000" dirty="0">
                <a:solidFill>
                  <a:srgbClr val="C30000"/>
                </a:solidFill>
                <a:latin typeface="Tahoma" panose="020B0604030504040204" pitchFamily="34" charset="0"/>
                <a:ea typeface="Tahoma" panose="020B0604030504040204" pitchFamily="34" charset="0"/>
                <a:cs typeface="Tahoma" panose="020B0604030504040204" pitchFamily="34" charset="0"/>
              </a:rPr>
              <a:t> (NNTP)</a:t>
            </a:r>
          </a:p>
          <a:p>
            <a:pPr algn="just"/>
            <a:r>
              <a:rPr lang="pt-BR" sz="2000" dirty="0">
                <a:solidFill>
                  <a:srgbClr val="C30000"/>
                </a:solidFill>
                <a:latin typeface="Tahoma" panose="020B0604030504040204" pitchFamily="34" charset="0"/>
                <a:ea typeface="Tahoma" panose="020B0604030504040204" pitchFamily="34" charset="0"/>
                <a:cs typeface="Tahoma" panose="020B0604030504040204" pitchFamily="34" charset="0"/>
              </a:rPr>
              <a:t>• 143: </a:t>
            </a:r>
            <a:r>
              <a:rPr lang="pt-BR" sz="2000" dirty="0">
                <a:solidFill>
                  <a:srgbClr val="0B0080"/>
                </a:solidFill>
                <a:latin typeface="Tahoma" panose="020B0604030504040204" pitchFamily="34" charset="0"/>
                <a:ea typeface="Tahoma" panose="020B0604030504040204" pitchFamily="34" charset="0"/>
                <a:cs typeface="Tahoma" panose="020B0604030504040204" pitchFamily="34" charset="0"/>
                <a:hlinkClick r:id="rId9" tooltip="Internet Message Access Protocol"/>
              </a:rPr>
              <a:t>Internet </a:t>
            </a:r>
            <a:r>
              <a:rPr lang="pt-BR" sz="2000" dirty="0" err="1">
                <a:solidFill>
                  <a:srgbClr val="0B0080"/>
                </a:solidFill>
                <a:latin typeface="Tahoma" panose="020B0604030504040204" pitchFamily="34" charset="0"/>
                <a:ea typeface="Tahoma" panose="020B0604030504040204" pitchFamily="34" charset="0"/>
                <a:cs typeface="Tahoma" panose="020B0604030504040204" pitchFamily="34" charset="0"/>
                <a:hlinkClick r:id="rId9" tooltip="Internet Message Access Protocol"/>
              </a:rPr>
              <a:t>Message</a:t>
            </a:r>
            <a:r>
              <a:rPr lang="pt-BR" sz="2000" dirty="0">
                <a:solidFill>
                  <a:srgbClr val="0B0080"/>
                </a:solidFill>
                <a:latin typeface="Tahoma" panose="020B0604030504040204" pitchFamily="34" charset="0"/>
                <a:ea typeface="Tahoma" panose="020B0604030504040204" pitchFamily="34" charset="0"/>
                <a:cs typeface="Tahoma" panose="020B0604030504040204" pitchFamily="34" charset="0"/>
                <a:hlinkClick r:id="rId9" tooltip="Internet Message Access Protocol"/>
              </a:rPr>
              <a:t> Access </a:t>
            </a:r>
            <a:r>
              <a:rPr lang="pt-BR" sz="2000" dirty="0" err="1">
                <a:solidFill>
                  <a:srgbClr val="0B0080"/>
                </a:solidFill>
                <a:latin typeface="Tahoma" panose="020B0604030504040204" pitchFamily="34" charset="0"/>
                <a:ea typeface="Tahoma" panose="020B0604030504040204" pitchFamily="34" charset="0"/>
                <a:cs typeface="Tahoma" panose="020B0604030504040204" pitchFamily="34" charset="0"/>
                <a:hlinkClick r:id="rId9" tooltip="Internet Message Access Protocol"/>
              </a:rPr>
              <a:t>Protocol</a:t>
            </a:r>
            <a:r>
              <a:rPr lang="pt-BR" sz="2000" dirty="0">
                <a:solidFill>
                  <a:srgbClr val="C30000"/>
                </a:solidFill>
                <a:latin typeface="Tahoma" panose="020B0604030504040204" pitchFamily="34" charset="0"/>
                <a:ea typeface="Tahoma" panose="020B0604030504040204" pitchFamily="34" charset="0"/>
                <a:cs typeface="Tahoma" panose="020B0604030504040204" pitchFamily="34" charset="0"/>
              </a:rPr>
              <a:t> (IMAP)</a:t>
            </a:r>
          </a:p>
          <a:p>
            <a:pPr algn="just"/>
            <a:r>
              <a:rPr lang="pt-BR" sz="2000" dirty="0">
                <a:solidFill>
                  <a:srgbClr val="C30000"/>
                </a:solidFill>
                <a:latin typeface="Tahoma" panose="020B0604030504040204" pitchFamily="34" charset="0"/>
                <a:ea typeface="Tahoma" panose="020B0604030504040204" pitchFamily="34" charset="0"/>
                <a:cs typeface="Tahoma" panose="020B0604030504040204" pitchFamily="34" charset="0"/>
              </a:rPr>
              <a:t>• 161: </a:t>
            </a:r>
            <a:r>
              <a:rPr lang="pt-BR" sz="2000" dirty="0" err="1">
                <a:solidFill>
                  <a:srgbClr val="0B0080"/>
                </a:solidFill>
                <a:latin typeface="Tahoma" panose="020B0604030504040204" pitchFamily="34" charset="0"/>
                <a:ea typeface="Tahoma" panose="020B0604030504040204" pitchFamily="34" charset="0"/>
                <a:cs typeface="Tahoma" panose="020B0604030504040204" pitchFamily="34" charset="0"/>
                <a:hlinkClick r:id="rId10" tooltip="Simple Network Management Protocol"/>
              </a:rPr>
              <a:t>Simple</a:t>
            </a:r>
            <a:r>
              <a:rPr lang="pt-BR" sz="2000" dirty="0">
                <a:solidFill>
                  <a:srgbClr val="0B0080"/>
                </a:solidFill>
                <a:latin typeface="Tahoma" panose="020B0604030504040204" pitchFamily="34" charset="0"/>
                <a:ea typeface="Tahoma" panose="020B0604030504040204" pitchFamily="34" charset="0"/>
                <a:cs typeface="Tahoma" panose="020B0604030504040204" pitchFamily="34" charset="0"/>
                <a:hlinkClick r:id="rId10" tooltip="Simple Network Management Protocol"/>
              </a:rPr>
              <a:t> Network Management </a:t>
            </a:r>
            <a:r>
              <a:rPr lang="pt-BR" sz="2000" dirty="0" err="1">
                <a:solidFill>
                  <a:srgbClr val="0B0080"/>
                </a:solidFill>
                <a:latin typeface="Tahoma" panose="020B0604030504040204" pitchFamily="34" charset="0"/>
                <a:ea typeface="Tahoma" panose="020B0604030504040204" pitchFamily="34" charset="0"/>
                <a:cs typeface="Tahoma" panose="020B0604030504040204" pitchFamily="34" charset="0"/>
                <a:hlinkClick r:id="rId10" tooltip="Simple Network Management Protocol"/>
              </a:rPr>
              <a:t>Protocol</a:t>
            </a:r>
            <a:r>
              <a:rPr lang="pt-BR" sz="2000" dirty="0">
                <a:solidFill>
                  <a:srgbClr val="C30000"/>
                </a:solidFill>
                <a:latin typeface="Tahoma" panose="020B0604030504040204" pitchFamily="34" charset="0"/>
                <a:ea typeface="Tahoma" panose="020B0604030504040204" pitchFamily="34" charset="0"/>
                <a:cs typeface="Tahoma" panose="020B0604030504040204" pitchFamily="34" charset="0"/>
              </a:rPr>
              <a:t> (SNMP)</a:t>
            </a:r>
          </a:p>
          <a:p>
            <a:pPr algn="just"/>
            <a:r>
              <a:rPr lang="pt-BR" sz="2000" dirty="0">
                <a:solidFill>
                  <a:srgbClr val="C30000"/>
                </a:solidFill>
                <a:latin typeface="Tahoma" panose="020B0604030504040204" pitchFamily="34" charset="0"/>
                <a:ea typeface="Tahoma" panose="020B0604030504040204" pitchFamily="34" charset="0"/>
                <a:cs typeface="Tahoma" panose="020B0604030504040204" pitchFamily="34" charset="0"/>
              </a:rPr>
              <a:t>• 443: HTTP </a:t>
            </a:r>
            <a:r>
              <a:rPr lang="pt-BR" sz="2000" dirty="0" err="1">
                <a:solidFill>
                  <a:srgbClr val="C30000"/>
                </a:solidFill>
                <a:latin typeface="Tahoma" panose="020B0604030504040204" pitchFamily="34" charset="0"/>
                <a:ea typeface="Tahoma" panose="020B0604030504040204" pitchFamily="34" charset="0"/>
                <a:cs typeface="Tahoma" panose="020B0604030504040204" pitchFamily="34" charset="0"/>
              </a:rPr>
              <a:t>Secure</a:t>
            </a:r>
            <a:r>
              <a:rPr lang="pt-BR" sz="2000" dirty="0">
                <a:solidFill>
                  <a:srgbClr val="C30000"/>
                </a:solidFill>
                <a:latin typeface="Tahoma" panose="020B0604030504040204" pitchFamily="34" charset="0"/>
                <a:ea typeface="Tahoma" panose="020B0604030504040204" pitchFamily="34" charset="0"/>
                <a:cs typeface="Tahoma" panose="020B0604030504040204" pitchFamily="34" charset="0"/>
              </a:rPr>
              <a:t> (</a:t>
            </a:r>
            <a:r>
              <a:rPr lang="pt-BR" sz="2000" dirty="0">
                <a:solidFill>
                  <a:srgbClr val="0B0080"/>
                </a:solidFill>
                <a:latin typeface="Tahoma" panose="020B0604030504040204" pitchFamily="34" charset="0"/>
                <a:ea typeface="Tahoma" panose="020B0604030504040204" pitchFamily="34" charset="0"/>
                <a:cs typeface="Tahoma" panose="020B0604030504040204" pitchFamily="34" charset="0"/>
                <a:hlinkClick r:id="rId11" tooltip="HTTPS"/>
              </a:rPr>
              <a:t>HTTPS</a:t>
            </a:r>
            <a:r>
              <a:rPr lang="pt-BR" sz="2000" dirty="0">
                <a:solidFill>
                  <a:srgbClr val="C30000"/>
                </a:solidFill>
                <a:latin typeface="Tahoma" panose="020B0604030504040204" pitchFamily="34" charset="0"/>
                <a:ea typeface="Tahoma" panose="020B0604030504040204" pitchFamily="34" charset="0"/>
                <a:cs typeface="Tahoma" panose="020B0604030504040204" pitchFamily="34" charset="0"/>
              </a:rPr>
              <a:t>)</a:t>
            </a:r>
            <a:endParaRPr lang="pt-BR" sz="2000" b="0" i="0" dirty="0">
              <a:solidFill>
                <a:srgbClr val="C30000"/>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3" name="Title 1">
            <a:extLst>
              <a:ext uri="{FF2B5EF4-FFF2-40B4-BE49-F238E27FC236}">
                <a16:creationId xmlns:a16="http://schemas.microsoft.com/office/drawing/2014/main" id="{83D0CED1-23BF-4AF7-B138-8648CFA78CD3}"/>
              </a:ext>
            </a:extLst>
          </p:cNvPr>
          <p:cNvSpPr txBox="1">
            <a:spLocks/>
          </p:cNvSpPr>
          <p:nvPr/>
        </p:nvSpPr>
        <p:spPr>
          <a:xfrm>
            <a:off x="1403648" y="185944"/>
            <a:ext cx="5976664" cy="434744"/>
          </a:xfrm>
          <a:prstGeom prst="rect">
            <a:avLst/>
          </a:prstGeom>
        </p:spPr>
        <p:txBody>
          <a:bodyPr/>
          <a:lstStyle/>
          <a:p>
            <a:pPr marL="0" marR="0" lvl="0" indent="0" defTabSz="914400" rtl="0" eaLnBrk="1" fontAlgn="auto" latinLnBrk="0" hangingPunct="1">
              <a:lnSpc>
                <a:spcPct val="90000"/>
              </a:lnSpc>
              <a:spcBef>
                <a:spcPts val="0"/>
              </a:spcBef>
              <a:spcAft>
                <a:spcPts val="0"/>
              </a:spcAft>
              <a:buClrTx/>
              <a:buSzTx/>
              <a:buFontTx/>
              <a:buNone/>
              <a:tabLst/>
              <a:defRPr/>
            </a:pPr>
            <a:r>
              <a:rPr kumimoji="0" lang="pt-BR" sz="2800" b="1" i="0" u="none" strike="noStrike" kern="1200" cap="none" spc="-100" normalizeH="0" baseline="0" noProof="0" dirty="0">
                <a:ln>
                  <a:noFill/>
                </a:ln>
                <a:solidFill>
                  <a:schemeClr val="accent1">
                    <a:lumMod val="75000"/>
                  </a:schemeClr>
                </a:solidFill>
                <a:effectLst/>
                <a:uLnTx/>
                <a:uFillTx/>
                <a:latin typeface="Segoe"/>
                <a:ea typeface="+mn-ea"/>
                <a:cs typeface="Arial"/>
              </a:rPr>
              <a:t>Portas de comunicação mais comuns</a:t>
            </a:r>
          </a:p>
        </p:txBody>
      </p:sp>
    </p:spTree>
    <p:extLst>
      <p:ext uri="{BB962C8B-B14F-4D97-AF65-F5344CB8AC3E}">
        <p14:creationId xmlns:p14="http://schemas.microsoft.com/office/powerpoint/2010/main" val="1204970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8" name="Picture 10" descr="Imagem relacionada">
            <a:extLst>
              <a:ext uri="{FF2B5EF4-FFF2-40B4-BE49-F238E27FC236}">
                <a16:creationId xmlns:a16="http://schemas.microsoft.com/office/drawing/2014/main" id="{018145BE-D034-4C96-8B3F-EE7625102A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509" y="1844824"/>
            <a:ext cx="3436421" cy="3918726"/>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m 3">
            <a:extLst>
              <a:ext uri="{FF2B5EF4-FFF2-40B4-BE49-F238E27FC236}">
                <a16:creationId xmlns:a16="http://schemas.microsoft.com/office/drawing/2014/main" id="{4711DE3B-C3AB-4D6B-9E4D-07097A3C0329}"/>
              </a:ext>
            </a:extLst>
          </p:cNvPr>
          <p:cNvPicPr>
            <a:picLocks noChangeAspect="1"/>
          </p:cNvPicPr>
          <p:nvPr/>
        </p:nvPicPr>
        <p:blipFill>
          <a:blip r:embed="rId4"/>
          <a:stretch>
            <a:fillRect/>
          </a:stretch>
        </p:blipFill>
        <p:spPr>
          <a:xfrm>
            <a:off x="2051720" y="861497"/>
            <a:ext cx="6675508" cy="5135006"/>
          </a:xfrm>
          <a:prstGeom prst="rect">
            <a:avLst/>
          </a:prstGeom>
        </p:spPr>
      </p:pic>
    </p:spTree>
    <p:extLst>
      <p:ext uri="{BB962C8B-B14F-4D97-AF65-F5344CB8AC3E}">
        <p14:creationId xmlns:p14="http://schemas.microsoft.com/office/powerpoint/2010/main" val="1315046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DDF30B8C-6D13-40C8-B6A1-7755D2C7B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7" y="0"/>
            <a:ext cx="5760640" cy="6858000"/>
          </a:xfrm>
          <a:prstGeom prst="rect">
            <a:avLst/>
          </a:prstGeom>
        </p:spPr>
      </p:pic>
    </p:spTree>
    <p:extLst>
      <p:ext uri="{BB962C8B-B14F-4D97-AF65-F5344CB8AC3E}">
        <p14:creationId xmlns:p14="http://schemas.microsoft.com/office/powerpoint/2010/main" val="2752585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ela 2">
            <a:extLst>
              <a:ext uri="{FF2B5EF4-FFF2-40B4-BE49-F238E27FC236}">
                <a16:creationId xmlns:a16="http://schemas.microsoft.com/office/drawing/2014/main" id="{8F199119-FDFA-4AF9-BA6D-997EED9196B8}"/>
              </a:ext>
            </a:extLst>
          </p:cNvPr>
          <p:cNvGraphicFramePr>
            <a:graphicFrameLocks noGrp="1"/>
          </p:cNvGraphicFramePr>
          <p:nvPr>
            <p:extLst>
              <p:ext uri="{D42A27DB-BD31-4B8C-83A1-F6EECF244321}">
                <p14:modId xmlns:p14="http://schemas.microsoft.com/office/powerpoint/2010/main" val="568748787"/>
              </p:ext>
            </p:extLst>
          </p:nvPr>
        </p:nvGraphicFramePr>
        <p:xfrm>
          <a:off x="539552" y="1018418"/>
          <a:ext cx="8208912" cy="5290903"/>
        </p:xfrm>
        <a:graphic>
          <a:graphicData uri="http://schemas.openxmlformats.org/drawingml/2006/table">
            <a:tbl>
              <a:tblPr firstRow="1" firstCol="1" bandRow="1">
                <a:tableStyleId>{5C22544A-7EE6-4342-B048-85BDC9FD1C3A}</a:tableStyleId>
              </a:tblPr>
              <a:tblGrid>
                <a:gridCol w="1296907">
                  <a:extLst>
                    <a:ext uri="{9D8B030D-6E8A-4147-A177-3AD203B41FA5}">
                      <a16:colId xmlns:a16="http://schemas.microsoft.com/office/drawing/2014/main" val="3653415168"/>
                    </a:ext>
                  </a:extLst>
                </a:gridCol>
                <a:gridCol w="5264262">
                  <a:extLst>
                    <a:ext uri="{9D8B030D-6E8A-4147-A177-3AD203B41FA5}">
                      <a16:colId xmlns:a16="http://schemas.microsoft.com/office/drawing/2014/main" val="3366957406"/>
                    </a:ext>
                  </a:extLst>
                </a:gridCol>
                <a:gridCol w="1647743">
                  <a:extLst>
                    <a:ext uri="{9D8B030D-6E8A-4147-A177-3AD203B41FA5}">
                      <a16:colId xmlns:a16="http://schemas.microsoft.com/office/drawing/2014/main" val="4193563131"/>
                    </a:ext>
                  </a:extLst>
                </a:gridCol>
              </a:tblGrid>
              <a:tr h="491311">
                <a:tc>
                  <a:txBody>
                    <a:bodyPr/>
                    <a:lstStyle/>
                    <a:p>
                      <a:pPr>
                        <a:lnSpc>
                          <a:spcPct val="107000"/>
                        </a:lnSpc>
                        <a:spcAft>
                          <a:spcPts val="800"/>
                        </a:spcAft>
                      </a:pPr>
                      <a:r>
                        <a:rPr lang="pt-BR" sz="1400" dirty="0">
                          <a:effectLst/>
                        </a:rPr>
                        <a:t>Porta</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800"/>
                        </a:spcAft>
                      </a:pPr>
                      <a:r>
                        <a:rPr lang="pt-BR" sz="1400" dirty="0">
                          <a:effectLst/>
                        </a:rPr>
                        <a:t>Descrição</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800"/>
                        </a:spcAft>
                      </a:pPr>
                      <a:r>
                        <a:rPr lang="pt-BR" sz="1400" dirty="0">
                          <a:effectLst/>
                        </a:rPr>
                        <a:t>Status</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2651443629"/>
                  </a:ext>
                </a:extLst>
              </a:tr>
              <a:tr h="447059">
                <a:tc>
                  <a:txBody>
                    <a:bodyPr/>
                    <a:lstStyle/>
                    <a:p>
                      <a:pPr>
                        <a:lnSpc>
                          <a:spcPct val="107000"/>
                        </a:lnSpc>
                        <a:spcAft>
                          <a:spcPts val="800"/>
                        </a:spcAft>
                      </a:pPr>
                      <a:r>
                        <a:rPr lang="pt-BR" sz="1400">
                          <a:effectLst/>
                        </a:rPr>
                        <a:t>0/TCP,UDP</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800"/>
                        </a:spcAft>
                      </a:pPr>
                      <a:r>
                        <a:rPr lang="pt-BR" sz="1400" dirty="0">
                          <a:effectLst/>
                        </a:rPr>
                        <a:t>Reservada.</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800"/>
                        </a:spcAft>
                      </a:pPr>
                      <a:r>
                        <a:rPr lang="pt-BR" sz="1400">
                          <a:effectLst/>
                        </a:rPr>
                        <a:t>Fora de Serviço</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1374085061"/>
                  </a:ext>
                </a:extLst>
              </a:tr>
              <a:tr h="447059">
                <a:tc>
                  <a:txBody>
                    <a:bodyPr/>
                    <a:lstStyle/>
                    <a:p>
                      <a:pPr>
                        <a:lnSpc>
                          <a:spcPct val="107000"/>
                        </a:lnSpc>
                        <a:spcAft>
                          <a:spcPts val="800"/>
                        </a:spcAft>
                      </a:pPr>
                      <a:r>
                        <a:rPr lang="pt-BR" sz="1400">
                          <a:effectLst/>
                        </a:rPr>
                        <a:t>1/TCP,UDP</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800"/>
                        </a:spcAft>
                      </a:pPr>
                      <a:r>
                        <a:rPr lang="pt-BR" sz="1400">
                          <a:effectLst/>
                        </a:rPr>
                        <a:t>TCPMUX (Serviço de porta TCP multiplexador)</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800"/>
                        </a:spcAft>
                      </a:pPr>
                      <a:r>
                        <a:rPr lang="pt-BR" sz="1400">
                          <a:effectLst/>
                        </a:rPr>
                        <a:t>Oficial</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2422723920"/>
                  </a:ext>
                </a:extLst>
              </a:tr>
              <a:tr h="447059">
                <a:tc>
                  <a:txBody>
                    <a:bodyPr/>
                    <a:lstStyle/>
                    <a:p>
                      <a:pPr>
                        <a:lnSpc>
                          <a:spcPct val="107000"/>
                        </a:lnSpc>
                        <a:spcAft>
                          <a:spcPts val="800"/>
                        </a:spcAft>
                      </a:pPr>
                      <a:r>
                        <a:rPr lang="pt-BR" sz="1400">
                          <a:effectLst/>
                        </a:rPr>
                        <a:t>5/TCP,UDP</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800"/>
                        </a:spcAft>
                      </a:pPr>
                      <a:r>
                        <a:rPr lang="pt-BR" sz="1400">
                          <a:effectLst/>
                        </a:rPr>
                        <a:t>RJE (Remote Job Entry - Entrada de trabalho remoto)</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800"/>
                        </a:spcAft>
                      </a:pPr>
                      <a:r>
                        <a:rPr lang="pt-BR" sz="1400">
                          <a:effectLst/>
                        </a:rPr>
                        <a:t>Oficial</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2899417895"/>
                  </a:ext>
                </a:extLst>
              </a:tr>
              <a:tr h="447059">
                <a:tc>
                  <a:txBody>
                    <a:bodyPr/>
                    <a:lstStyle/>
                    <a:p>
                      <a:pPr>
                        <a:lnSpc>
                          <a:spcPct val="107000"/>
                        </a:lnSpc>
                        <a:spcAft>
                          <a:spcPts val="800"/>
                        </a:spcAft>
                      </a:pPr>
                      <a:r>
                        <a:rPr lang="pt-BR" sz="1400">
                          <a:effectLst/>
                        </a:rPr>
                        <a:t>7/TCP,UDP</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800"/>
                        </a:spcAft>
                      </a:pPr>
                      <a:r>
                        <a:rPr lang="pt-BR" sz="1400" dirty="0">
                          <a:effectLst/>
                        </a:rPr>
                        <a:t>ECHO </a:t>
                      </a:r>
                      <a:r>
                        <a:rPr lang="pt-BR" sz="1400" dirty="0" err="1">
                          <a:effectLst/>
                        </a:rPr>
                        <a:t>protocol</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800"/>
                        </a:spcAft>
                      </a:pPr>
                      <a:r>
                        <a:rPr lang="pt-BR" sz="1400">
                          <a:effectLst/>
                        </a:rPr>
                        <a:t>Oficial</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173827626"/>
                  </a:ext>
                </a:extLst>
              </a:tr>
              <a:tr h="447059">
                <a:tc>
                  <a:txBody>
                    <a:bodyPr/>
                    <a:lstStyle/>
                    <a:p>
                      <a:pPr>
                        <a:lnSpc>
                          <a:spcPct val="107000"/>
                        </a:lnSpc>
                        <a:spcAft>
                          <a:spcPts val="800"/>
                        </a:spcAft>
                      </a:pPr>
                      <a:r>
                        <a:rPr lang="pt-BR" sz="1400">
                          <a:effectLst/>
                        </a:rPr>
                        <a:t>9/TCP,UDP</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800"/>
                        </a:spcAft>
                      </a:pPr>
                      <a:r>
                        <a:rPr lang="pt-BR" sz="1400">
                          <a:effectLst/>
                        </a:rPr>
                        <a:t>DISCARD protocol</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800"/>
                        </a:spcAft>
                      </a:pPr>
                      <a:r>
                        <a:rPr lang="pt-BR" sz="1400">
                          <a:effectLst/>
                        </a:rPr>
                        <a:t>Oficial</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1987550361"/>
                  </a:ext>
                </a:extLst>
              </a:tr>
              <a:tr h="447059">
                <a:tc>
                  <a:txBody>
                    <a:bodyPr/>
                    <a:lstStyle/>
                    <a:p>
                      <a:pPr>
                        <a:lnSpc>
                          <a:spcPct val="107000"/>
                        </a:lnSpc>
                        <a:spcAft>
                          <a:spcPts val="800"/>
                        </a:spcAft>
                      </a:pPr>
                      <a:r>
                        <a:rPr lang="pt-BR" sz="1400">
                          <a:effectLst/>
                        </a:rPr>
                        <a:t>11/TCP,UDP</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800"/>
                        </a:spcAft>
                      </a:pPr>
                      <a:r>
                        <a:rPr lang="pt-BR" sz="1400" dirty="0">
                          <a:effectLst/>
                        </a:rPr>
                        <a:t>SYSTAT </a:t>
                      </a:r>
                      <a:r>
                        <a:rPr lang="pt-BR" sz="1400" dirty="0" err="1">
                          <a:effectLst/>
                        </a:rPr>
                        <a:t>protocol</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800"/>
                        </a:spcAft>
                      </a:pPr>
                      <a:r>
                        <a:rPr lang="pt-BR" sz="1400">
                          <a:effectLst/>
                        </a:rPr>
                        <a:t>Oficial</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3299290523"/>
                  </a:ext>
                </a:extLst>
              </a:tr>
              <a:tr h="447059">
                <a:tc>
                  <a:txBody>
                    <a:bodyPr/>
                    <a:lstStyle/>
                    <a:p>
                      <a:pPr>
                        <a:lnSpc>
                          <a:spcPct val="107000"/>
                        </a:lnSpc>
                        <a:spcAft>
                          <a:spcPts val="800"/>
                        </a:spcAft>
                      </a:pPr>
                      <a:r>
                        <a:rPr lang="pt-BR" sz="1400">
                          <a:effectLst/>
                        </a:rPr>
                        <a:t>13/TCP,UDP</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800"/>
                        </a:spcAft>
                      </a:pPr>
                      <a:r>
                        <a:rPr lang="pt-BR" sz="1400">
                          <a:effectLst/>
                        </a:rPr>
                        <a:t>DAYTIME protocol</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800"/>
                        </a:spcAft>
                      </a:pPr>
                      <a:r>
                        <a:rPr lang="pt-BR" sz="1400">
                          <a:effectLst/>
                        </a:rPr>
                        <a:t>Oficial</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3773025092"/>
                  </a:ext>
                </a:extLst>
              </a:tr>
              <a:tr h="447059">
                <a:tc>
                  <a:txBody>
                    <a:bodyPr/>
                    <a:lstStyle/>
                    <a:p>
                      <a:pPr>
                        <a:lnSpc>
                          <a:spcPct val="107000"/>
                        </a:lnSpc>
                        <a:spcAft>
                          <a:spcPts val="800"/>
                        </a:spcAft>
                      </a:pPr>
                      <a:r>
                        <a:rPr lang="pt-BR" sz="1400">
                          <a:effectLst/>
                        </a:rPr>
                        <a:t>17/TCP,UDP</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800"/>
                        </a:spcAft>
                      </a:pPr>
                      <a:r>
                        <a:rPr lang="pt-BR" sz="1400">
                          <a:effectLst/>
                        </a:rPr>
                        <a:t>QOTD (Quote of the Day) protocol</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800"/>
                        </a:spcAft>
                      </a:pPr>
                      <a:r>
                        <a:rPr lang="pt-BR" sz="1400">
                          <a:effectLst/>
                        </a:rPr>
                        <a:t>Oficial</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559108761"/>
                  </a:ext>
                </a:extLst>
              </a:tr>
              <a:tr h="611560">
                <a:tc>
                  <a:txBody>
                    <a:bodyPr/>
                    <a:lstStyle/>
                    <a:p>
                      <a:pPr>
                        <a:lnSpc>
                          <a:spcPct val="107000"/>
                        </a:lnSpc>
                        <a:spcAft>
                          <a:spcPts val="800"/>
                        </a:spcAft>
                      </a:pPr>
                      <a:r>
                        <a:rPr lang="pt-BR" sz="1400">
                          <a:effectLst/>
                        </a:rPr>
                        <a:t>18/TCP,UDP</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800"/>
                        </a:spcAft>
                      </a:pPr>
                      <a:r>
                        <a:rPr lang="pt-BR" sz="1400">
                          <a:effectLst/>
                        </a:rPr>
                        <a:t>Message Send Protocol (Protocolo de envio de mensagem)</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800"/>
                        </a:spcAft>
                      </a:pPr>
                      <a:r>
                        <a:rPr lang="pt-BR" sz="1400">
                          <a:effectLst/>
                        </a:rPr>
                        <a:t>Oficial</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1116733203"/>
                  </a:ext>
                </a:extLst>
              </a:tr>
              <a:tr h="611560">
                <a:tc>
                  <a:txBody>
                    <a:bodyPr/>
                    <a:lstStyle/>
                    <a:p>
                      <a:pPr>
                        <a:lnSpc>
                          <a:spcPct val="107000"/>
                        </a:lnSpc>
                        <a:spcAft>
                          <a:spcPts val="800"/>
                        </a:spcAft>
                      </a:pPr>
                      <a:r>
                        <a:rPr lang="pt-BR" sz="1400">
                          <a:effectLst/>
                        </a:rPr>
                        <a:t>19/TCP,UDP</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800"/>
                        </a:spcAft>
                      </a:pPr>
                      <a:r>
                        <a:rPr lang="pt-BR" sz="1400" dirty="0">
                          <a:effectLst/>
                        </a:rPr>
                        <a:t>CHARGEN </a:t>
                      </a:r>
                      <a:r>
                        <a:rPr lang="pt-BR" sz="1400" dirty="0" err="1">
                          <a:effectLst/>
                        </a:rPr>
                        <a:t>protocol</a:t>
                      </a:r>
                      <a:r>
                        <a:rPr lang="pt-BR" sz="1400" dirty="0">
                          <a:effectLst/>
                        </a:rPr>
                        <a:t> (</a:t>
                      </a:r>
                      <a:r>
                        <a:rPr lang="pt-BR" sz="1400" dirty="0" err="1">
                          <a:effectLst/>
                        </a:rPr>
                        <a:t>Character</a:t>
                      </a:r>
                      <a:r>
                        <a:rPr lang="pt-BR" sz="1400" dirty="0">
                          <a:effectLst/>
                        </a:rPr>
                        <a:t> </a:t>
                      </a:r>
                      <a:r>
                        <a:rPr lang="pt-BR" sz="1400" dirty="0" err="1">
                          <a:effectLst/>
                        </a:rPr>
                        <a:t>Generator</a:t>
                      </a:r>
                      <a:r>
                        <a:rPr lang="pt-BR" sz="1400" dirty="0">
                          <a:effectLst/>
                        </a:rPr>
                        <a:t> </a:t>
                      </a:r>
                      <a:r>
                        <a:rPr lang="pt-BR" sz="1400" dirty="0" err="1">
                          <a:effectLst/>
                        </a:rPr>
                        <a:t>Protocol</a:t>
                      </a:r>
                      <a:r>
                        <a:rPr lang="pt-BR" sz="1400" dirty="0">
                          <a:effectLst/>
                        </a:rPr>
                        <a:t> - Protocolo de geração de </a:t>
                      </a:r>
                      <a:r>
                        <a:rPr lang="pt-BR" sz="1400" dirty="0" err="1">
                          <a:effectLst/>
                        </a:rPr>
                        <a:t>caracter</a:t>
                      </a:r>
                      <a:r>
                        <a:rPr lang="pt-BR" sz="1400" dirty="0">
                          <a:effectLst/>
                        </a:rPr>
                        <a:t>)</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tc>
                  <a:txBody>
                    <a:bodyPr/>
                    <a:lstStyle/>
                    <a:p>
                      <a:pPr>
                        <a:lnSpc>
                          <a:spcPct val="107000"/>
                        </a:lnSpc>
                        <a:spcAft>
                          <a:spcPts val="800"/>
                        </a:spcAft>
                      </a:pPr>
                      <a:r>
                        <a:rPr lang="pt-BR" sz="1400" dirty="0">
                          <a:effectLst/>
                        </a:rPr>
                        <a:t>Oficial</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9747" marR="49747" marT="24874" marB="24874" anchor="ctr"/>
                </a:tc>
                <a:extLst>
                  <a:ext uri="{0D108BD9-81ED-4DB2-BD59-A6C34878D82A}">
                    <a16:rowId xmlns:a16="http://schemas.microsoft.com/office/drawing/2014/main" val="2190359699"/>
                  </a:ext>
                </a:extLst>
              </a:tr>
            </a:tbl>
          </a:graphicData>
        </a:graphic>
      </p:graphicFrame>
      <p:sp>
        <p:nvSpPr>
          <p:cNvPr id="10" name="Title 1">
            <a:extLst>
              <a:ext uri="{FF2B5EF4-FFF2-40B4-BE49-F238E27FC236}">
                <a16:creationId xmlns:a16="http://schemas.microsoft.com/office/drawing/2014/main" id="{719B241F-CF48-4C67-B4F2-119E6F6BF893}"/>
              </a:ext>
            </a:extLst>
          </p:cNvPr>
          <p:cNvSpPr txBox="1">
            <a:spLocks/>
          </p:cNvSpPr>
          <p:nvPr/>
        </p:nvSpPr>
        <p:spPr>
          <a:xfrm>
            <a:off x="1475656" y="186033"/>
            <a:ext cx="5616624" cy="434655"/>
          </a:xfrm>
          <a:prstGeom prst="rect">
            <a:avLst/>
          </a:prstGeom>
        </p:spPr>
        <p:txBody>
          <a:bodyPr/>
          <a:lstStyle/>
          <a:p>
            <a:pPr marL="0" marR="0" lvl="0" indent="0" defTabSz="914400" rtl="0" eaLnBrk="1" fontAlgn="auto" latinLnBrk="0" hangingPunct="1">
              <a:lnSpc>
                <a:spcPct val="90000"/>
              </a:lnSpc>
              <a:spcBef>
                <a:spcPts val="0"/>
              </a:spcBef>
              <a:spcAft>
                <a:spcPts val="0"/>
              </a:spcAft>
              <a:buClrTx/>
              <a:buSzTx/>
              <a:buFontTx/>
              <a:buNone/>
              <a:tabLst/>
              <a:defRPr/>
            </a:pPr>
            <a:r>
              <a:rPr kumimoji="0" lang="pt-BR" sz="2800" b="1" i="0" u="none" strike="noStrike" kern="1200" cap="none" spc="-100" normalizeH="0" baseline="0" noProof="0" dirty="0">
                <a:ln>
                  <a:noFill/>
                </a:ln>
                <a:solidFill>
                  <a:schemeClr val="accent1">
                    <a:lumMod val="75000"/>
                  </a:schemeClr>
                </a:solidFill>
                <a:effectLst/>
                <a:uLnTx/>
                <a:uFillTx/>
                <a:latin typeface="Segoe"/>
                <a:ea typeface="+mn-ea"/>
                <a:cs typeface="Arial"/>
              </a:rPr>
              <a:t>Portas reconhecidas</a:t>
            </a:r>
          </a:p>
        </p:txBody>
      </p:sp>
      <p:pic>
        <p:nvPicPr>
          <p:cNvPr id="2050" name="Picture 2" descr="Imagem relacionada">
            <a:extLst>
              <a:ext uri="{FF2B5EF4-FFF2-40B4-BE49-F238E27FC236}">
                <a16:creationId xmlns:a16="http://schemas.microsoft.com/office/drawing/2014/main" id="{120F491A-51FE-40CE-834E-26C83F9E7A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3429000"/>
            <a:ext cx="1792273" cy="1491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680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3"/>
          <p:cNvSpPr>
            <a:spLocks noChangeAspect="1" noChangeArrowheads="1" noTextEdit="1"/>
          </p:cNvSpPr>
          <p:nvPr/>
        </p:nvSpPr>
        <p:spPr bwMode="auto">
          <a:xfrm rot="1618760">
            <a:off x="1287463" y="1344867"/>
            <a:ext cx="6569075" cy="3856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defTabSz="914363" rtl="0"/>
            <a:endParaRPr lang="pt-BR" kern="1200" dirty="0">
              <a:solidFill>
                <a:prstClr val="white"/>
              </a:solidFill>
              <a:latin typeface="Segoe Semibold"/>
              <a:ea typeface="+mn-ea"/>
              <a:cs typeface="+mn-cs"/>
            </a:endParaRPr>
          </a:p>
        </p:txBody>
      </p:sp>
      <p:sp>
        <p:nvSpPr>
          <p:cNvPr id="7" name="Rectangle 6"/>
          <p:cNvSpPr/>
          <p:nvPr/>
        </p:nvSpPr>
        <p:spPr>
          <a:xfrm>
            <a:off x="4426915" y="1574677"/>
            <a:ext cx="4372820" cy="258381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 name="AutoShape 2" descr="data:image/jpeg;base64,/9j/4AAQSkZJRgABAQAAAQABAAD/2wCEAAkGBxITEBUSEhQWFRMUFRgUFxQYExgUGBcVGBQXFhQYFxcYHSggGR0lJxYYITEhJykrLy4vHSAzODMsNygtLisBCgoKDg0OGxAQGi8kICQxNCw3MTQ3LS8uNzcsMDIsLDIsMi8vLCw3NC8sLDUsLDY0NC8sLDAtLCw0LCwtLywtLP/AABEIAH8BjAMBEQACEQEDEQH/xAAcAAEAAgIDAQAAAAAAAAAAAAAABgcEBQIDCAH/xABOEAACAQMCAwQFBQoLBwUBAAABAgMABBEFEgYhMQcTQVEiYXGBkQgUMlKxI0JicoKhsrPB0RUWNVRzdJKTosLSFzQ2Q1NjoxgzlOHiJP/EABsBAQACAwEBAAAAAAAAAAAAAAAEBQIDBgEH/8QAPBEBAAEBBAQKCQQBBQEAAAAAAAECAwQFERJSocEGFSExUXGBkdHhExQiMkFCU2GxFiMzcvA0Q2Jj8ST/2gAMAwEAAhEDEQA/ALxoFAoFAoFAoFAoFAoFAoFAoFAoFAoFAoFAoFAoFAoFAoFAoFAoFAoFAoFAoFAoFAoFAoFAoFAoFAoOMjhRknAHjWNddNFOlVOUQ9ppmqcodPzyP6w+NR/Xbt9Snvhn6G06H355H9YfGnr12+pT3wehr6Hz57H9cfGvOMLrH+7T3w99Daasvnz6P66/GvOMbp9Wnvg9Baasnz+L66/2hXsYhdZ5rWnvg9Ba6sshWB6VLan2gUCgUCgUCgUCgUCgUCgUCgUCgUCgUCgUCgUCgUCgUCgUCgUCgUCgUCgUCgUCgUCgx7/6H5SfprUS/fwT2fmG2x9/v/Etc9wRkljjNcJVe7zVaTTTVPPzJcURPwcfnf4R+BrKfXp54r7qvA0I+2xxM48z8DWqqxvU89FfdPg9iI+2x1NIPX8DWPqtv9OrunwZxl0xsdDmo1rZ10TlXEx18jdS79GuCGKeHIgeWc5+z7a6/g1eK67KqzqnOKcsu3/xFv1EezV8ZSEGulV77QKBQKBQKBQKBQKBQKBQKBQKBQKBQKBQKBQKBQKBQKBQKBQKBQKBQKBQKBQKBQKDG1D/ANs+1f01qFiE5Xeqer8w22Hv9/4aic8vyh+kK4i4f62z/tvTZ92eqfw2ltbgrX0RWu35qvlQfPmq0Gq1mMKy48j9orj+FHv2fVO5YXLmlg6Wfup9g+01s4L81p2b2d/j2Ke3ckc9ysabm9gA6k+qukvN5s7vRp1oFnZ1Wk5Q17a+n1T8RVPPCK76s7EuLhX0us8Rp9RviK8/UdhqVbPFlGG160OB4nT6jfEV7+orDUq2eLKMLtNaGVputpMSACuMdcc858vZVjccQoveloxMZZc/3RrzdKrDLSnPNtAanor7QRXhvjq3u766skV0ltWdTuxhxHIY3ZMHoDjr9YUEluZ1jRpHIVEUuzHoFUZYn1ACgjXCXGqajZzXVtBJmJnRYnKq0jrGrqAckDduAyaDe6LdSy28ck0JgldctCWDlD5bh1oM2gUCgUCgUCgiXDPEl1eztJHDEtgsskIlaRu+cx5G9UA2hSwxgnPjQSHS9UhuEZ4HDqrtGSAQN6HDDmOeD40HZFfxM2xZEL8/RDAn0eTcvV4+VBkUCgUCgUCgUCgUCgUCgUCgUCgUCgUCgUCgxNUP3Jvav6QqvxWcrnaT9m+7/wAkdv4aZ26fjL+kK4nDZzvdn/aE2uPZnqn8N9afRr6Mq3dQKDRcRtgr7D9orkOE8Z12fVO5ZXCM4lrNFbMrexftNbuDMZRadm9sxKMqKOudzZ8RNhU/K/y1u4Rz+1T1+DVh8ZzPZvaGCFpGIUgYA6gnrn91U2GYV65TVVpZZfbNPvF4psIjOM89zJOiy/WH9k/vq0/Tf/Zs80fjOjUnv8mv1SyeEAsQdxI6Y6VBv+FeqUxVpZ5/bJOud6i8TMRTlk7OG5Puh937as+D8ZRadm9ExmMtDt3J5H0ro1I5UFF2kJge91WMEvY63dd6B1e0lKJMuPHGQwz0wTQTztCvPnK2unQNk6g4Lsp+jZph53BHTcMKM9ckUGq4BburPWjF6HdX97sx97sjXZj2YHwoO5+KbtdH0/umD31/3UKSOAQrOMySso5HaAeXmRyPQhINH4ZuYZklfUbmfGe8jkEfdyZUj0VVQY8EhuRPTHjQRrhX+EL6e9L3skUFtqE8Uaoqbn2OMI7FeUajAAHMlmyeQoMjR/nmqvPP88mtLRJnggjt9iu4jba0skjKSdx+96DHvIdmk63fW76hYyt86uLW3+c2sm0K8yMrbUdV6sGAXI65oOns3la7WG7/AIVlnm27rm1PdBFZlIKd0FDR7W6N47fXQdmmtd6rPdSC7ltLSCd7aJIAiySNHgPK8jK3Ik8gP2ZIctHuLz53c6PcXTlxClzb3iogm7nvArq4KlCwPo5xzBJ9ga3sn0SZ9OLC9nQM9wgRRFtRhOfui5Qncdp65HpHlQc+ybRpjbySfPJ9oubpDFiPYW3MveHC7t2Tu5EDIoN5pnD0y3BcoEBKE47sLGImj5RlRukDhSvp/RUnGNzKQmdAoFAoFAoFAoFAoFAoFAoFAoFAoFAoFAoMLWD9xb8n9IVXYv8A6K06ki6/yx/nwaFXyR+MPtFcNhk//ZZf2hY2lOVFXVP4SW0+jX0pTO6gUEd4sUgI2PRGQT5E4xXL8I7GurQriOSM471rhkxMzT8Wr4db7o3sX7WrLg7GXpOze24tGVNHbubPilsLH+V/lrLhH/HR1y04ZGc1dm9g8Oc5GPh6I/S/fXvByMrKvrj8MsUy9iOvcl6rXRqlFePziOL8Y/o1R45GdnT1rzBIztK+ppuE2y5932tWGBRlFfZvZ47GWh27lhx9Kv1A5UEL4J4fkRdTjuosR3V/cyKpKsJIJcAHkTgEZ5HnQYfZtwjcWs00t2d7RKLK1YkE/M42Lq3I8txYDBwRsoOzhnQbmK11dJIyrXN3eSwjcp3pKgEZGDyz68UGJLwpdnSNOEQVL7TzFMsbsNrMgxJEzDIGQeufDqM5ASHRuIbyaWOOTTpoF597JJLEVTCkgJtJMmTgdByOfVQdHZ7pM1v8/wC+Qp32o3E8fNTuicrsb0ScZweR50Go0eO+0qSeBbR7u0kmeeCSF4w8feHcYpEdh0P32fH14AZmg6deiW81SeBRcyxCO3sxKpKxxAlUeX6IZ29w/MA1aabPdapa3cenvYtCztczu0amVSu3utsZPe5+segFBladDe6XPcpHaPd2dxO9zG0ToJInkwXjZHIyuRyIP28g2HCmk3Ml9Pqd5GIJJIltoYN4do4FbeTIy+iWZsHA6dKDv7M9KmttPWKdCkglmbaSp9FpmZTlSRzBFBr+AYbu0klspbV+7NzPMt0HQxGNyXTIzu3E8sY8aCd0CgUCgUCgUCgUCgUCgUCgUCgUCgUCgUCgUGv184t3PkAf8QqBikZ3S0j7JVy5ben/AD4IlHdcwfIg/A1wN3rmwtabWIzynNeWljpUzHS3EXEWBjYP7f8A+a6T9Sz9Lb5K7iz/AJbPNyPE/wD2/wDH/wDVP1JP0tvk94r/AOWzzcRxWM84+Xjhs/mxWdHCLOY0rPk6/J7xTOXJVsbpZUmTlhlYfEV0NNVnb2ecctMqyYrsq8p5JhqLTRzFKxHNCBjzHM5B+NQrjcPVbSvRn2asstvIk3m9+ns6c+eM9zJ1rTmm7sDkq7ix8fDAFMRuM3uaKc8oic58i6XmLCKp+M5ZOdnaLEpZsKqjJJ5AAedTaKLOws9GnkphGma7avpmWtk43twcBJT69q8/Xzaq3jmwz5p2eK1pwO8THPTt8Ec4t4kjuVRUV12sSS2B1GBjBNQMQvtneaYpoieTpW2GYbaXaqqquYnPoz8IOCmyze77WqVgsZafZvQ+EEZTR27lkx9KvHOOVAoMHVdYt7Zd9xNHCvgZHVM+zJ5+6gi03a1oynBuwSPqwzMPiEwaDbaLxvp10QsF3E7Hohbu3PsRwGPwoJDQKDhPMqKzuQqqCzMTgBQMkknoBQUxxJ29IkhSytxKg5d9KxUN61jAzj1kg+oUEp7J+0CXVRcCWFIzB3fNGJDd53ng3TGzz8aDM7Qu0e20sBGBmuHG5YVIXC+DO3PaOXkSfLxoK80zt2uZLiOM2sISSRU5O+4BmAznoevlQWHxz2l2mmSpDKskkrrvKxhfRQkgFixAycHAHlzxyyEn0TVorq3juYG3RSruU4wfIgjwIIIPrFBnUCgUCgUCgUCgUGJqWpwW6d5PLHEn1pHCDPlknmfVQRSftZ0ZG2m7BI+rDM4/tKhBoN7oPFVlef7rcRykDJUNhwPMo2GA91BuaBQfGYAZPIDmT5CgiWp9pmkQNtkvIyw5fcw82PaY1YUHZpHaNpVy4SK7j3sQqq4aIlicADvFXJPkKCVUGm1DiywgkaKa7gjkXG5HlVWGQGGQTkciD76DG/j1pf8APrb+/T99A/j1pf8APrb+/T99Bu7K7jljWWJ1eNxlXUhlYeYI60HfQcJYwylSMgggjzB6ivKqYqiYnml7TVNMxMc8Ind8MsGPdv6PgGHMe8da5214P0zVnZ15R0TC5oxaMvbp5fsx/wCAJfrL8DWr9Oz9TYy41s9Sdj5/F+X6y/A0/TtX1Nj3jaz1Z2H8X5PNfz17+nqvqbPM42o1Z2NhpFlNE3UbT1HP4j11YXDDra6VclpE0zzxltjl50O93uyt492YnpSVOYq3Vzligj3E+mTT+iJAsY57MHLHzY/squvt0tbz7MV5U9His7jfLG7e1NEzV0+CLtwrJ9Yfn/dVfxJVrx3eayjHqNSXU3CEh8ft/dWUYNXHzx3ebOOENMfJKRcOaF3PrJ6nGOnQAeXX4mra63Wm70aMcszzypL9fqr3XpTGURzQlijlUlCfaCtu1vtJ/g5Rb2+1ruRd2TzWFOgZh4sfBenieWAwVNwrwHqOtObqWUrExINzMWctgnIiX74A8uoUcxnligsWHsCsQvp3NwW817tR8Ch+2gjvFHYRNGhksZu+xz7mQBHI/Bceix9RC+2gx+zDtRntJhZaizNBu7vfJnvLd84w5bnsB5EHmvsGKD0MDQVt2/6m0OkbEJHfzJExHL0MNIR7+7A9hNBq/k98OQiya9ZFaaSRkVyMlI0wMLnoSdxJHXl5UFtJAgYsFUMwALAAEgZwCfHGT8aDy/YW41PiYpcZZJbqQsOmY4g5VOXhtjC+yg9NpYQiMRiNBGAAECKFAHQBcYFBCe0Lsug1OZJzM0MqqI2IUOGQEkciRgjJ5591BLeHNFis7WK1hz3cS7QT1JJLMxx4kkk+2g2VAoFAoFAoFAoFBVfHnZlNqmqCZ5RFapCiZ+m7MCxYIvRRzGSfgaDmnYVpmzaXuS31+9TPuHd4/NQVh2icBT6NNFcW8zNCz4jlHoSRyAZCtjxIBII64PIeIXn2X8UnUdOSd8d8pMUuOhkXHpY8NwKtj1mgljsACSQABkk8gAOpJoPOPHPGN3rV6LCw3fNy21VB299jrJKfBBjIB5Aczz6BL9C7BrVUBu55ZJMcxERHGD5DKlm9vL2UGUew+1jnintp5UaKWOTZJtkUhHDFQVClc4686C1qDy92qWffcSzQk7RLLbR7sZxvhhXOPHrQTf8A9P0X8+f+4H+ugf8Ap+i/nz/3A/10FrcL6OLOzhtQ+8Qps3ldu7mTnGTjrQbSgUHRd3CRqWc4A95J8AB4mtdra0WVM11zlENlnZVWlWjS0jcTx/UPxH7MiqicdsOidiwjCrTpcDxXH9Q/EV5x9Yas7PFlGEWmtDrbi+L/AKbfFace2OrOzxZxg1prRtZula4s5O2NlUffEjGfIY6mp10v0XnOaaZiI+Mol7uXq2WlVEzPwbtanIL7QarXNXFuAzRsyHluHQHyPlUS9Xr1eNKaZmOmEy6XObzM001RE9DSNxvD/wBJ/wA1QeOrLVnYsYwG21odTcewj/kyfFf31lGMWU/LLOOD1rPzxtbHQ+Lre4fYAyP4K4HpAddpBwfZ1qXd79ZW06Mckod9wm3utOnOU09MfDrSNTmpirdN/drDFJK5wkaNIx8lVSzfmFB5Y4ZsJNb1rM2cTSNNMQfoxLz2g+AxtjHlkUHqm1tkjRY41CIihVVRgKoGAAPACg7aBQUR8onhdEMWoRrgyN3M2B1baTG59eFZSfUtBLOyni/doLzTZdrBJFfGNzJFH3iYz47cLz+rQVz2q9plvqdpHBDFLGyTCUl9mCBG64G0nn6YoMzs37V7bTrBbWWGZ3V3bcmzbhmyOrA0Eo/2+2X82uP/AB/6qCouE+Jo7XWFv3R2jWSZ9i43YkSRQOZxy3jxoLz4V7YLW+vIrSOCZHlLAM2zaNqM5zhifvaDZcedo8GlyxxzRSyGVC4KbcABsYO4iglOjaitxbQ3Cgqs0SSgHGQHUMAcePOg56jfxQRNNM6xxoMs7EKB7z8MeNBVOt9vVrGxW1t5J8HG9mEKn1qMM2PaBQa+z+UCu7EtiQviUn3EfksgB+IoLf0DV47u2iuYgwSZQ6hgAwHkQCRnl50Gq4y44s9NQG4cmRhlIUAaRh54zgD1kgUFZz/KC9L0LHKeBa4wxHsEZA/PQSzgztfsr6RYZA1tO2AquwZHY9FSQY5+ogZ5YyeVBYtAoFAoKu+UPcoulIjEb5LhNg8fRVyx9gHL3ig5fJ5sWj0lnYYE1w7p61CpHn4o3woMzt01022kuiHD3TCDl4IQWl9xClfyqDR/J34cWO0kvmA7ydjGh8okOGx5bmBz+ItBb9AoFB5o7Qf+LD/WbP8AVwUHpegUCgUCgjfGbkLGPD0j7/QH2MR76ocemfRUx91vhNMTVV2b/BFbW3aViq45DJJz4nA6D1GqS4YfVe88pyyW15vNF3piqqJnPoZh4em80/xfuqz4gr14ROOLHVnZ4vicNy5G4jHjjOfdkVnRgM6UaVfI8rxqz0Z0KZz++WST2NosSbmIVEGSTyAFX9NNFjRlHJTCjmbS2tOmqXRovEXfyygDEabQmepyWyx8ug5VEul89YtK9HmjLLam324eq2dGlPtTnns5GRxBrRtu7fGUYkMPHHLmPWK9vt7m7zTVlnE87G43P1rSpzymOZlxTxXEXLDo49xHkRUqmqi2ozjliUSqm0sLTKeSqENvuCWDHZJhc8gU3EDyzu51U14NTNUzTVlHV5r6z4QTFMRXZ5z055bMpYE/BsoUnvByBOO7x0HnurGcHiImYr2ebdZ8IaZqiJstvkjunuRLEw5ESIf8Qqtu0zTbU5dML6+UxNhaUzqz+FzaZJlK6584R/tXuDHot4w8Ytnud1Q/pUFX/JqtlNxeSY9JYo0B9Tuxb9WtBftAoFBBO26ANodznqpiYe0TIPsJoIJ8nFBJHqMEgDROsIZDzBDiZXBHrHI0Hf278L2VrYQyW1vFE7XKqWRApK91KcezIHwoNh2M8JWFzpKS3FrFLIZJAXZASQGwBmgnP+z7Sv5jb/3YoPPnAOlwy8Qpbyxq8JmuFMZGVwscxUY9WB8KD0Zp3BunwSrNDaQxyJna6oAwyCpwfYSKCnPlKf73a/0LfrKC4uAf5Ksf6pB+pSgojtV4in1TVBYW+Wiil7iJAeTzZ2vI3sOQD0Cgnlk0FtcG9llhZRL3kSXE+BvllQON3/bRshQPPGfM0G+1Xg3T7hSs1pAwIxkRqjAfguuGX3Gg6bmSDSNLYjJhtYzsDHmcse7TPmSwXNBQ3APDkuvalLcXjsY1IkmYcixY4jiT6owD06KvsoPQdnwnYRR92lpbhMYI7lDn8YkEsfWc0FL9uPAEFoqX1ogjjZxHLEvJVYglHQfeg4IIHLpjxoLP7JeJGvtLikkO6aMmCRvEsmMMfWVZSfWTQTKgjvH3Ex06xe7Efe7GRdm/ZncwX6WD5+VBUt38oCcqe6so1bwLzNIAfWoVc/Gg1OhWx168SXUtQhTntW2U7JMZ+hGrAKufMFmPjQei7GzjhiSKJQkcahFUdAoGAKCkPlL3J32UfgFmfHrJjA+w/Ggx7Tje5jsbLStHj33PzdXlkVA+xpB3jBQfRB9PLMeQzjrnAYd3wvxWB3xluS3Uql8Mj8hZMH2Ln2UGTwN2w3UFwLbVMvHu2NIy7JYWzj0wANwB6gjcOfM4xQegFYEZHMHmD5ig839qGg6g+vTz2ttcPhoXjkSB3XckEWCG2lTgj81BzuOJuK4hvdbkKOZJsoyPfiLlQbXhLt2kDrHqEatGSB30QKsvrZMkMPxcH1HpQXpa3CSIskbB0dQyspyGUjIIPiDQdtAoIrx02BF+X9qVQY9/HR1yusGjOa+ze0/C5zK/4q/a1YYB8/Zvbsaj2KOudyexIMV0Tn3PuxQRDtFchIlBIVmYkeBwFxn2ZNUuNVTFFMRPJK/wGmNOurLliIabhDlI3r2/trVgfPX2b2zHp5LPt3Nt2gt9yh/Gb7FrbjXuU9bXgMfuV9UNZwHcEPIuTj0Tjwz6WfsHwr3Bs/R1R92zhBTETZz8eXcsVRkVcucdV2g7t/xW+w1jVzSzs/fjrUnpa5dPap/OK5Gyn96n+0fl9Dvs5WVfVP4XFo/0K7B85aftRtTLo96o6iEv/dkSH9GgqX5N1+FvLmA9ZYVcevu3wR/5M+6g9B0CgUFfdu16I9FlUnBmkijX1nvBIR8I2oIx8mmyIgvJ/B5I4h7Y1Zj+tFBsPlIfyZB/W1/UzUG07BP5Fj/pZf06CxKDzF2a/wDFEf8AT3X6qeg9O0Hn/wCUp/vdr/Qt+soLa4Rm2aJav9Swib4W6n9lBRnYFbCTWQ782jhlkBPP0jtQn24kNB6ZoFBWvygZyujlR0kniQ+wbn+1BQVBwDxdqdlA6WNuJY3k3M/zeSX0tqjbuQ45DBx6/XQSf/ahxD/Mx/8ADm/1UGp4p4v1u/tmtp7M92xUkpaSq2VYMMEk+VBYPyebSaKzuUmjeP7uGAdGQnMagkBh+DQWvQdc8COu11Vl8mUMPVyNBr7nhyykGJLW3ceTQRn7RQVR2sdlNslrJe2K900Q3yQgkoyD6bKD9Egc8DlgHlmg2fYLxlLdQyWlwxeS3CtG5OWaInGGPiVOOfkw8qCM/KVj/wD6bRvAxSD4OD/moJz2GcPR2+lxz7R311mR28dgYiJQfLAzjzY0Fi0FCfKO0FElt71FAaXdFLgY3MoBjY+ZxkZ8lXyoLJ7H9RafRbVnOWVWiz6o5GRP8KrQTKgUFOdvvBsJtjqMShJo2UTbQAJEdggZgOrAlefkTnOBgNb2Rcei307uJju7uVwmT0jIVsfFm+NBetAoIh2gHlD+X/kqhx2PYo65X2BxnNfZvafhNvurexftasMC+fs3tmOe5Z9c7liRdBXQudc6CG9ovSD2v9i1RY57lHa6DAee07N7U8Kf+4fYPtNYYHz19m9ljvNR27md2kNiKD8ZvsWpGMRnRT1nB6M67TqhqOBZB3kmSB9H/NXmETEU1R1NvCKmf25iOncsuOZcfSHxFXGcOa0Z6HC7mXu39IfRPiPI15VMZSys6Z045PipnRl9NfZ+6uPs5/eo/tH5fQL/AD+1X2re0f6Fdk+ds6aIMpVhlWBUg+IIwRQeUr2G40LWcgZMEm+PJwJYGyBzx98pKnyOfKg9O8O67Be26XFu4aNx+UreKOPBh5fsoNnQfGYAZJwBzJPgKDzX2zcZjUbuO1tSZIIW2qVGe+mY7SUA+kB9FfPJIyCKC8Ozrhz5hp0Nscd4AXlI/wCq53MM+OOSg+SighnykP5Mg/ra/qZqDadgn8ix/wBLL+nQWJQeYuzX/iiP+nuv1U9B6doPP/ylP97tf6Fv1lBb/BEQbR7NT0ayhU+wwKDQeeOz7UP4K1xVuDsVHktpmPIAHKhufRQwVs+VB6nBoPtBBO2zTWn0afaMtEUmx6kb0z7lLH3UEM+TdrabLiyYgPvFwg+sCoSTHs2p8fVQXdQKD4DQfaD4DnpQfaCNdpGoxwaTePIQA0EkSg/fPIhRFx482+GaCo/k2WLG7uZ8egkIiz4bncMPzRmgkvyjdHMllBcqM/N5SrHySUAZP5SoPyqDb9hOuJPpKQ7sy2paN18QpZmiOPLBxn8E0Fi0FHfKT1dD81tAQXBadx9UEbI8+30/hQWB2Q6a0GjWqOMMyNKR6pXaRfzMtBMaBQVr2+azHDpTQEjvLl0VV5Z2o6yO2PIbQPawoIF2VcCNd2LTnkDMyrk4yoVOY9Wdw9xoPQ9AoIb2in0Yfa/2LVHjfuUdcugwH3q+zejOi6kIXLFS2cdDjpn99V+H32m7aWlGeayxG41XqKYpnLLPak6ccoBjuX/tCrLjuy1ZVXEVprxtcjx0n/Rf+0tOO7LVk4itNeNrQcT8Qi62YQoE3HmQc5x5eyq+/wB+pvMUxTGWS1w7D5uulnVnnlsc+EDmQ+wfpN+41MwSPf7N6Bj8ZRR1z+ISPjXRnuLZe75yRtuC9NwIwwz4HofdVjfrvNtZ5U88IWD32i620+k92qMs+jolWkljKDhopAR5xt+6uem7W0fLPc7GL1YTGcWlPfHiLpzn/lt71I/ZWM2Ntqz3STfLKPnjvh2Lpb/UrGbO21Ku6WE36x14Zmn2Tq4JHLpyyeZI9VZWNja+lo9ir3o+E9KJe71ZV2VURVGzoSTiMzBFCMVGMqS4RCwjnLBmYbN2RBtDdcnGBuI7BwyX6GWMIyWIy2wuCHKZ9Hdu5+zPPGM880Gl4/4Hg1SDZJ6EqZMUwGShPUEffKfEfZQURJw7ruizM8AlC9DLCO+icDoXXBx4/TUeOKDPXtz1VRtaO2JHIlopAfeBIB+agw73W9f1n7kqzNE33kUfcwn1O5wCPUzEUFndl/ZQlgwuborLdfeKOaQ58QT9J/X4eHnQWhQVf8oKxlm06FYY3kYXSkqiM5A7mUZIUHlzFBsuw+0ki0hElR43EspKupRub8uTDNBPqDzh2d6NcpxIkr28yx9/cne0TquDHNg7iMc8j40Ho+gor5Q2lXE11bGGGWUCFgSkbOAd/QlQcUFtcDxMumWSsCrLawKykEEERKCCDzBoIL2u9l5vibyzwLoDDxkhRMAMKQx5BwBjnyIxzGOYV3o3aFrGkqLaeImNPRWO4jcFQPBHyCV8uox05UGzm7XtYvB3VlbqrHlmKJ5nHszlR7xQXRwbZzLpsEV2CZu6xMHbvCWbO7ecncTnnzoKO417NL7Tbr51pwkeFW3xtFlpYT9VlHpMOZG7mMfS9Ydtj26ajEuyeGGR15FirRsT+EFOM+wCg+z8Y8Q6t9ytomijbkTDG0a4/Cnc+j7iM0F7cMWD29jbW74LwwRRMVORuSNVbBIGRkUGzoPOuq6trukXtwUST5s9xNKqvH30BV5WYEMv0Cc5IBU+YoO3/b5e7cfNrff0z90xn8Xdn89BrZNP13X5lMyOsIOQzIYbeMHqVB5yH2bjz8BQXzwVwrDp1ottF6R+lJIRgySEDcxHh0AA8AB160G01TT47iCSCZd0cqFGXpkEYOD4HyPhQec9U4Y1XQbs3FnveHwmVN6tHnOydB9H2n2g56BnP26ai6d3HbwCU8tyrIxz+Cm7r7c0HZwP2aXuoXfz7VQ6xFu8ZZciWcjGF29UTljw5ABRjmA9BqABgcgPCg84z8a65pVxKjq5gEr7EuImdNpckbJBg4x0w2PVQZMvbxfuNsVtAHPIHEj/AAXcP20GDpHAurazdC4vjJHGcbppV2HYPvYYsDzOMAL1PXqHojR9LitoI7eBdsUShVHq8ST4knJJ8STQZlAoNBxZozXCptYLsLHmCc5x5eyoF/uc3mKYicsllh1+pus1TVGeeSKHhaX6w+Bqs4kr14WnHtnqTsBwxL5j4GnEdevHc849s9Sdj4eGJfMfE/upxHXrx3eZx7Z6k7PFx/ipL5j4k/sH21lGC1a8d3my4/o+FE7PNI+H9D7r2nqensAHgB5ftJq4u12ou9GjSo75e67zXpVdkf5t8MkoC8sVIRGPLYqfCg6/4NTyoH8Gp5UAaanlQZUUQUYFB2UCgUHAxqeZA+FBzoFAoFAoFAoFAoFAoPjKD1GaAqgdBig+0Cg4tGDzIB91ByoFAoFBw7peuBn2Cg50CgUCg4iMA5AGfZQcqBQCKDisajoAPdQcqBQKBQfCKD53Y8qD53Y8qB3Y8qB3Y8qDkFoPtAoFAoFAoFAoFAoFAoFAoFAoFAoFAoFAoFAoFAoFAoFAoFAoFAoFAoFAoFAoFAoFAoFAoFAoFAoFAoFAoFAoFAoFAoFAoFAoFAoFAoFAoFAoFAoFAoFAoFAoFAoFAoFAoFAoFAoFAoP/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graphicFrame>
        <p:nvGraphicFramePr>
          <p:cNvPr id="5" name="Tabela 4">
            <a:extLst>
              <a:ext uri="{FF2B5EF4-FFF2-40B4-BE49-F238E27FC236}">
                <a16:creationId xmlns:a16="http://schemas.microsoft.com/office/drawing/2014/main" id="{50B4A9D6-2092-4388-88CF-A0573AD3E5F3}"/>
              </a:ext>
            </a:extLst>
          </p:cNvPr>
          <p:cNvGraphicFramePr>
            <a:graphicFrameLocks noGrp="1"/>
          </p:cNvGraphicFramePr>
          <p:nvPr>
            <p:extLst>
              <p:ext uri="{D42A27DB-BD31-4B8C-83A1-F6EECF244321}">
                <p14:modId xmlns:p14="http://schemas.microsoft.com/office/powerpoint/2010/main" val="1888284322"/>
              </p:ext>
            </p:extLst>
          </p:nvPr>
        </p:nvGraphicFramePr>
        <p:xfrm>
          <a:off x="2475535" y="836712"/>
          <a:ext cx="6271866" cy="5761884"/>
        </p:xfrm>
        <a:graphic>
          <a:graphicData uri="http://schemas.openxmlformats.org/drawingml/2006/table">
            <a:tbl>
              <a:tblPr firstRow="1" firstCol="1" bandRow="1">
                <a:tableStyleId>{5C22544A-7EE6-4342-B048-85BDC9FD1C3A}</a:tableStyleId>
              </a:tblPr>
              <a:tblGrid>
                <a:gridCol w="990877">
                  <a:extLst>
                    <a:ext uri="{9D8B030D-6E8A-4147-A177-3AD203B41FA5}">
                      <a16:colId xmlns:a16="http://schemas.microsoft.com/office/drawing/2014/main" val="2448228872"/>
                    </a:ext>
                  </a:extLst>
                </a:gridCol>
                <a:gridCol w="4537530">
                  <a:extLst>
                    <a:ext uri="{9D8B030D-6E8A-4147-A177-3AD203B41FA5}">
                      <a16:colId xmlns:a16="http://schemas.microsoft.com/office/drawing/2014/main" val="3318727917"/>
                    </a:ext>
                  </a:extLst>
                </a:gridCol>
                <a:gridCol w="743459">
                  <a:extLst>
                    <a:ext uri="{9D8B030D-6E8A-4147-A177-3AD203B41FA5}">
                      <a16:colId xmlns:a16="http://schemas.microsoft.com/office/drawing/2014/main" val="1861864845"/>
                    </a:ext>
                  </a:extLst>
                </a:gridCol>
              </a:tblGrid>
              <a:tr h="493995">
                <a:tc>
                  <a:txBody>
                    <a:bodyPr/>
                    <a:lstStyle/>
                    <a:p>
                      <a:pPr>
                        <a:lnSpc>
                          <a:spcPct val="107000"/>
                        </a:lnSpc>
                        <a:spcAft>
                          <a:spcPts val="800"/>
                        </a:spcAft>
                      </a:pPr>
                      <a:r>
                        <a:rPr lang="pt-BR" sz="1400">
                          <a:effectLst/>
                        </a:rPr>
                        <a:t>Porta</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7742" marR="47742" marT="23871" marB="23871" anchor="ctr"/>
                </a:tc>
                <a:tc>
                  <a:txBody>
                    <a:bodyPr/>
                    <a:lstStyle/>
                    <a:p>
                      <a:pPr>
                        <a:lnSpc>
                          <a:spcPct val="107000"/>
                        </a:lnSpc>
                        <a:spcAft>
                          <a:spcPts val="800"/>
                        </a:spcAft>
                      </a:pPr>
                      <a:r>
                        <a:rPr lang="pt-BR" sz="1400" dirty="0">
                          <a:effectLst/>
                        </a:rPr>
                        <a:t>Descrição</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742" marR="47742" marT="23871" marB="23871" anchor="ctr"/>
                </a:tc>
                <a:tc>
                  <a:txBody>
                    <a:bodyPr/>
                    <a:lstStyle/>
                    <a:p>
                      <a:pPr>
                        <a:lnSpc>
                          <a:spcPct val="107000"/>
                        </a:lnSpc>
                        <a:spcAft>
                          <a:spcPts val="800"/>
                        </a:spcAft>
                      </a:pPr>
                      <a:r>
                        <a:rPr lang="pt-BR" sz="1400">
                          <a:effectLst/>
                        </a:rPr>
                        <a:t>Status</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7742" marR="47742" marT="23871" marB="23871" anchor="ctr"/>
                </a:tc>
                <a:extLst>
                  <a:ext uri="{0D108BD9-81ED-4DB2-BD59-A6C34878D82A}">
                    <a16:rowId xmlns:a16="http://schemas.microsoft.com/office/drawing/2014/main" val="3078066367"/>
                  </a:ext>
                </a:extLst>
              </a:tr>
              <a:tr h="493995">
                <a:tc>
                  <a:txBody>
                    <a:bodyPr/>
                    <a:lstStyle/>
                    <a:p>
                      <a:pPr>
                        <a:lnSpc>
                          <a:spcPct val="107000"/>
                        </a:lnSpc>
                        <a:spcBef>
                          <a:spcPts val="1200"/>
                        </a:spcBef>
                        <a:spcAft>
                          <a:spcPts val="1200"/>
                        </a:spcAft>
                      </a:pPr>
                      <a:r>
                        <a:rPr lang="pt-BR" sz="1200">
                          <a:effectLst/>
                        </a:rPr>
                        <a:t>20/TCP</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7742" marR="47742" marT="23871" marB="23871" anchor="ctr"/>
                </a:tc>
                <a:tc>
                  <a:txBody>
                    <a:bodyPr/>
                    <a:lstStyle/>
                    <a:p>
                      <a:pPr>
                        <a:lnSpc>
                          <a:spcPct val="107000"/>
                        </a:lnSpc>
                        <a:spcBef>
                          <a:spcPts val="1200"/>
                        </a:spcBef>
                        <a:spcAft>
                          <a:spcPts val="1200"/>
                        </a:spcAft>
                      </a:pPr>
                      <a:r>
                        <a:rPr lang="pt-BR" sz="1200" u="sng" dirty="0">
                          <a:effectLst/>
                          <a:hlinkClick r:id="rId3" tooltip="File transfer protocol"/>
                        </a:rPr>
                        <a:t>FTP</a:t>
                      </a:r>
                      <a:r>
                        <a:rPr lang="pt-BR" sz="1200" dirty="0">
                          <a:effectLst/>
                        </a:rPr>
                        <a:t> (File </a:t>
                      </a:r>
                      <a:r>
                        <a:rPr lang="pt-BR" sz="1200" dirty="0" err="1">
                          <a:effectLst/>
                        </a:rPr>
                        <a:t>Transfer</a:t>
                      </a:r>
                      <a:r>
                        <a:rPr lang="pt-BR" sz="1200" dirty="0">
                          <a:effectLst/>
                        </a:rPr>
                        <a:t> </a:t>
                      </a:r>
                      <a:r>
                        <a:rPr lang="pt-BR" sz="1200" dirty="0" err="1">
                          <a:effectLst/>
                        </a:rPr>
                        <a:t>protocol</a:t>
                      </a:r>
                      <a:r>
                        <a:rPr lang="pt-BR" sz="1200" dirty="0">
                          <a:effectLst/>
                        </a:rPr>
                        <a:t> - Protocolo de transferência de arquivo) - data </a:t>
                      </a:r>
                      <a:r>
                        <a:rPr lang="pt-BR" sz="1200" dirty="0" err="1">
                          <a:effectLst/>
                        </a:rPr>
                        <a:t>port</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742" marR="47742" marT="23871" marB="23871" anchor="ctr"/>
                </a:tc>
                <a:tc>
                  <a:txBody>
                    <a:bodyPr/>
                    <a:lstStyle/>
                    <a:p>
                      <a:pPr>
                        <a:lnSpc>
                          <a:spcPct val="107000"/>
                        </a:lnSpc>
                        <a:spcBef>
                          <a:spcPts val="1200"/>
                        </a:spcBef>
                        <a:spcAft>
                          <a:spcPts val="1200"/>
                        </a:spcAft>
                      </a:pPr>
                      <a:r>
                        <a:rPr lang="pt-BR" sz="1200">
                          <a:effectLst/>
                        </a:rPr>
                        <a:t>Oficial</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7742" marR="47742" marT="23871" marB="23871" anchor="ctr"/>
                </a:tc>
                <a:extLst>
                  <a:ext uri="{0D108BD9-81ED-4DB2-BD59-A6C34878D82A}">
                    <a16:rowId xmlns:a16="http://schemas.microsoft.com/office/drawing/2014/main" val="1869999372"/>
                  </a:ext>
                </a:extLst>
              </a:tr>
              <a:tr h="493995">
                <a:tc>
                  <a:txBody>
                    <a:bodyPr/>
                    <a:lstStyle/>
                    <a:p>
                      <a:pPr>
                        <a:lnSpc>
                          <a:spcPct val="107000"/>
                        </a:lnSpc>
                        <a:spcBef>
                          <a:spcPts val="1200"/>
                        </a:spcBef>
                        <a:spcAft>
                          <a:spcPts val="1200"/>
                        </a:spcAft>
                      </a:pPr>
                      <a:r>
                        <a:rPr lang="pt-BR" sz="1200">
                          <a:effectLst/>
                        </a:rPr>
                        <a:t>21/TCP</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7742" marR="47742" marT="23871" marB="23871" anchor="ctr"/>
                </a:tc>
                <a:tc>
                  <a:txBody>
                    <a:bodyPr/>
                    <a:lstStyle/>
                    <a:p>
                      <a:pPr>
                        <a:lnSpc>
                          <a:spcPct val="107000"/>
                        </a:lnSpc>
                        <a:spcBef>
                          <a:spcPts val="1200"/>
                        </a:spcBef>
                        <a:spcAft>
                          <a:spcPts val="1200"/>
                        </a:spcAft>
                      </a:pPr>
                      <a:r>
                        <a:rPr lang="pt-BR" sz="1200" u="sng" dirty="0">
                          <a:effectLst/>
                          <a:hlinkClick r:id="rId3" tooltip="File transfer protocol"/>
                        </a:rPr>
                        <a:t>FTP</a:t>
                      </a:r>
                      <a:r>
                        <a:rPr lang="pt-BR" sz="1200" dirty="0">
                          <a:effectLst/>
                        </a:rPr>
                        <a:t> (File </a:t>
                      </a:r>
                      <a:r>
                        <a:rPr lang="pt-BR" sz="1200" dirty="0" err="1">
                          <a:effectLst/>
                        </a:rPr>
                        <a:t>Transfer</a:t>
                      </a:r>
                      <a:r>
                        <a:rPr lang="pt-BR" sz="1200" dirty="0">
                          <a:effectLst/>
                        </a:rPr>
                        <a:t> </a:t>
                      </a:r>
                      <a:r>
                        <a:rPr lang="pt-BR" sz="1200" dirty="0" err="1">
                          <a:effectLst/>
                        </a:rPr>
                        <a:t>protocol</a:t>
                      </a:r>
                      <a:r>
                        <a:rPr lang="pt-BR" sz="1200" dirty="0">
                          <a:effectLst/>
                        </a:rPr>
                        <a:t> - Protocolo de transferência de arquivo) - </a:t>
                      </a:r>
                      <a:r>
                        <a:rPr lang="pt-BR" sz="1200" dirty="0" err="1">
                          <a:effectLst/>
                        </a:rPr>
                        <a:t>control</a:t>
                      </a:r>
                      <a:r>
                        <a:rPr lang="pt-BR" sz="1200" dirty="0">
                          <a:effectLst/>
                        </a:rPr>
                        <a:t> (</a:t>
                      </a:r>
                      <a:r>
                        <a:rPr lang="pt-BR" sz="1200" dirty="0" err="1">
                          <a:effectLst/>
                        </a:rPr>
                        <a:t>command</a:t>
                      </a:r>
                      <a:r>
                        <a:rPr lang="pt-BR" sz="1200" dirty="0">
                          <a:effectLst/>
                        </a:rPr>
                        <a:t>) </a:t>
                      </a:r>
                      <a:r>
                        <a:rPr lang="pt-BR" sz="1200" dirty="0" err="1">
                          <a:effectLst/>
                        </a:rPr>
                        <a:t>port</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742" marR="47742" marT="23871" marB="23871" anchor="ctr"/>
                </a:tc>
                <a:tc>
                  <a:txBody>
                    <a:bodyPr/>
                    <a:lstStyle/>
                    <a:p>
                      <a:pPr>
                        <a:lnSpc>
                          <a:spcPct val="107000"/>
                        </a:lnSpc>
                        <a:spcBef>
                          <a:spcPts val="1200"/>
                        </a:spcBef>
                        <a:spcAft>
                          <a:spcPts val="1200"/>
                        </a:spcAft>
                      </a:pPr>
                      <a:r>
                        <a:rPr lang="pt-BR" sz="1200">
                          <a:effectLst/>
                        </a:rPr>
                        <a:t>Oficial</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7742" marR="47742" marT="23871" marB="23871" anchor="ctr"/>
                </a:tc>
                <a:extLst>
                  <a:ext uri="{0D108BD9-81ED-4DB2-BD59-A6C34878D82A}">
                    <a16:rowId xmlns:a16="http://schemas.microsoft.com/office/drawing/2014/main" val="682340043"/>
                  </a:ext>
                </a:extLst>
              </a:tr>
              <a:tr h="493995">
                <a:tc>
                  <a:txBody>
                    <a:bodyPr/>
                    <a:lstStyle/>
                    <a:p>
                      <a:pPr>
                        <a:lnSpc>
                          <a:spcPct val="107000"/>
                        </a:lnSpc>
                        <a:spcBef>
                          <a:spcPts val="1200"/>
                        </a:spcBef>
                        <a:spcAft>
                          <a:spcPts val="1200"/>
                        </a:spcAft>
                      </a:pPr>
                      <a:r>
                        <a:rPr lang="pt-BR" sz="1200">
                          <a:effectLst/>
                        </a:rPr>
                        <a:t>22/TCP,UDP</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7742" marR="47742" marT="23871" marB="23871" anchor="ctr"/>
                </a:tc>
                <a:tc>
                  <a:txBody>
                    <a:bodyPr/>
                    <a:lstStyle/>
                    <a:p>
                      <a:pPr>
                        <a:lnSpc>
                          <a:spcPct val="107000"/>
                        </a:lnSpc>
                        <a:spcBef>
                          <a:spcPts val="1200"/>
                        </a:spcBef>
                        <a:spcAft>
                          <a:spcPts val="1200"/>
                        </a:spcAft>
                      </a:pPr>
                      <a:r>
                        <a:rPr lang="pt-BR" sz="1200" u="sng">
                          <a:effectLst/>
                          <a:hlinkClick r:id="rId4" tooltip="Secure shell"/>
                        </a:rPr>
                        <a:t>SSH</a:t>
                      </a:r>
                      <a:r>
                        <a:rPr lang="pt-BR" sz="1200">
                          <a:effectLst/>
                        </a:rPr>
                        <a:t> (Secure Shell - Shell seguro) - Usada para logins seguros, transferência de arquivos e redirecionamento de porta</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7742" marR="47742" marT="23871" marB="23871" anchor="ctr"/>
                </a:tc>
                <a:tc>
                  <a:txBody>
                    <a:bodyPr/>
                    <a:lstStyle/>
                    <a:p>
                      <a:pPr>
                        <a:lnSpc>
                          <a:spcPct val="107000"/>
                        </a:lnSpc>
                        <a:spcBef>
                          <a:spcPts val="1200"/>
                        </a:spcBef>
                        <a:spcAft>
                          <a:spcPts val="1200"/>
                        </a:spcAft>
                      </a:pPr>
                      <a:r>
                        <a:rPr lang="pt-BR" sz="1200">
                          <a:effectLst/>
                        </a:rPr>
                        <a:t>Oficial</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7742" marR="47742" marT="23871" marB="23871" anchor="ctr"/>
                </a:tc>
                <a:extLst>
                  <a:ext uri="{0D108BD9-81ED-4DB2-BD59-A6C34878D82A}">
                    <a16:rowId xmlns:a16="http://schemas.microsoft.com/office/drawing/2014/main" val="3843681898"/>
                  </a:ext>
                </a:extLst>
              </a:tr>
              <a:tr h="493995">
                <a:tc>
                  <a:txBody>
                    <a:bodyPr/>
                    <a:lstStyle/>
                    <a:p>
                      <a:pPr>
                        <a:lnSpc>
                          <a:spcPct val="107000"/>
                        </a:lnSpc>
                        <a:spcBef>
                          <a:spcPts val="1200"/>
                        </a:spcBef>
                        <a:spcAft>
                          <a:spcPts val="1200"/>
                        </a:spcAft>
                      </a:pPr>
                      <a:r>
                        <a:rPr lang="pt-BR" sz="1200">
                          <a:effectLst/>
                        </a:rPr>
                        <a:t>23/TCP,UDP</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7742" marR="47742" marT="23871" marB="23871" anchor="ctr"/>
                </a:tc>
                <a:tc>
                  <a:txBody>
                    <a:bodyPr/>
                    <a:lstStyle/>
                    <a:p>
                      <a:pPr>
                        <a:lnSpc>
                          <a:spcPct val="107000"/>
                        </a:lnSpc>
                        <a:spcBef>
                          <a:spcPts val="1200"/>
                        </a:spcBef>
                        <a:spcAft>
                          <a:spcPts val="1200"/>
                        </a:spcAft>
                      </a:pPr>
                      <a:r>
                        <a:rPr lang="pt-BR" sz="1200" u="sng">
                          <a:effectLst/>
                          <a:hlinkClick r:id="rId5" tooltip="Telnet"/>
                        </a:rPr>
                        <a:t>Telnet</a:t>
                      </a:r>
                      <a:r>
                        <a:rPr lang="pt-BR" sz="1200">
                          <a:effectLst/>
                        </a:rPr>
                        <a:t> protocol - Comunicação de texto sem encriptação</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7742" marR="47742" marT="23871" marB="23871" anchor="ctr"/>
                </a:tc>
                <a:tc>
                  <a:txBody>
                    <a:bodyPr/>
                    <a:lstStyle/>
                    <a:p>
                      <a:pPr>
                        <a:lnSpc>
                          <a:spcPct val="107000"/>
                        </a:lnSpc>
                        <a:spcBef>
                          <a:spcPts val="1200"/>
                        </a:spcBef>
                        <a:spcAft>
                          <a:spcPts val="1200"/>
                        </a:spcAft>
                      </a:pPr>
                      <a:r>
                        <a:rPr lang="pt-BR" sz="1200">
                          <a:effectLst/>
                        </a:rPr>
                        <a:t>Oficial</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7742" marR="47742" marT="23871" marB="23871" anchor="ctr"/>
                </a:tc>
                <a:extLst>
                  <a:ext uri="{0D108BD9-81ED-4DB2-BD59-A6C34878D82A}">
                    <a16:rowId xmlns:a16="http://schemas.microsoft.com/office/drawing/2014/main" val="2586347329"/>
                  </a:ext>
                </a:extLst>
              </a:tr>
              <a:tr h="722203">
                <a:tc>
                  <a:txBody>
                    <a:bodyPr/>
                    <a:lstStyle/>
                    <a:p>
                      <a:pPr>
                        <a:lnSpc>
                          <a:spcPct val="107000"/>
                        </a:lnSpc>
                        <a:spcBef>
                          <a:spcPts val="1200"/>
                        </a:spcBef>
                        <a:spcAft>
                          <a:spcPts val="1200"/>
                        </a:spcAft>
                      </a:pPr>
                      <a:r>
                        <a:rPr lang="pt-BR" sz="1200">
                          <a:effectLst/>
                        </a:rPr>
                        <a:t>25/TCP,UDP</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7742" marR="47742" marT="23871" marB="23871" anchor="ctr"/>
                </a:tc>
                <a:tc>
                  <a:txBody>
                    <a:bodyPr/>
                    <a:lstStyle/>
                    <a:p>
                      <a:pPr>
                        <a:lnSpc>
                          <a:spcPct val="107000"/>
                        </a:lnSpc>
                        <a:spcBef>
                          <a:spcPts val="1200"/>
                        </a:spcBef>
                        <a:spcAft>
                          <a:spcPts val="1200"/>
                        </a:spcAft>
                      </a:pPr>
                      <a:r>
                        <a:rPr lang="pt-BR" sz="1200" u="sng" dirty="0">
                          <a:effectLst/>
                          <a:hlinkClick r:id="rId6" tooltip="Simple Mail Transfer Protocol"/>
                        </a:rPr>
                        <a:t>SMTP</a:t>
                      </a:r>
                      <a:r>
                        <a:rPr lang="pt-BR" sz="1200" dirty="0">
                          <a:effectLst/>
                        </a:rPr>
                        <a:t> (</a:t>
                      </a:r>
                      <a:r>
                        <a:rPr lang="pt-BR" sz="1200" dirty="0" err="1">
                          <a:effectLst/>
                        </a:rPr>
                        <a:t>Simple</a:t>
                      </a:r>
                      <a:r>
                        <a:rPr lang="pt-BR" sz="1200" dirty="0">
                          <a:effectLst/>
                        </a:rPr>
                        <a:t> Mail </a:t>
                      </a:r>
                      <a:r>
                        <a:rPr lang="pt-BR" sz="1200" dirty="0" err="1">
                          <a:effectLst/>
                        </a:rPr>
                        <a:t>Transfer</a:t>
                      </a:r>
                      <a:r>
                        <a:rPr lang="pt-BR" sz="1200" dirty="0">
                          <a:effectLst/>
                        </a:rPr>
                        <a:t> </a:t>
                      </a:r>
                      <a:r>
                        <a:rPr lang="pt-BR" sz="1200" dirty="0" err="1">
                          <a:effectLst/>
                        </a:rPr>
                        <a:t>Protocol</a:t>
                      </a:r>
                      <a:r>
                        <a:rPr lang="pt-BR" sz="1200" dirty="0">
                          <a:effectLst/>
                        </a:rPr>
                        <a:t> - Protocolo simples de envio de e-mail) - usada para roteamento de e-mail entre servidores (Atualmente é utilizada a porta 587,conforme </a:t>
                      </a:r>
                      <a:r>
                        <a:rPr lang="pt-BR" sz="1200" u="sng" dirty="0">
                          <a:effectLst/>
                          <a:hlinkClick r:id="rId7" tooltip="Comitê Gestor da Internet no Brasil"/>
                        </a:rPr>
                        <a:t>Comitê Gestor da Internet no Brasil</a:t>
                      </a:r>
                      <a:r>
                        <a:rPr lang="pt-BR" sz="1200" dirty="0">
                          <a:effectLst/>
                        </a:rPr>
                        <a:t> CGI.br</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742" marR="47742" marT="23871" marB="23871" anchor="ctr"/>
                </a:tc>
                <a:tc>
                  <a:txBody>
                    <a:bodyPr/>
                    <a:lstStyle/>
                    <a:p>
                      <a:pPr>
                        <a:lnSpc>
                          <a:spcPct val="107000"/>
                        </a:lnSpc>
                        <a:spcBef>
                          <a:spcPts val="1200"/>
                        </a:spcBef>
                        <a:spcAft>
                          <a:spcPts val="1200"/>
                        </a:spcAft>
                      </a:pPr>
                      <a:r>
                        <a:rPr lang="pt-BR" sz="1200">
                          <a:effectLst/>
                        </a:rPr>
                        <a:t>Oficial</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7742" marR="47742" marT="23871" marB="23871" anchor="ctr"/>
                </a:tc>
                <a:extLst>
                  <a:ext uri="{0D108BD9-81ED-4DB2-BD59-A6C34878D82A}">
                    <a16:rowId xmlns:a16="http://schemas.microsoft.com/office/drawing/2014/main" val="3321228042"/>
                  </a:ext>
                </a:extLst>
              </a:tr>
              <a:tr h="493995">
                <a:tc>
                  <a:txBody>
                    <a:bodyPr/>
                    <a:lstStyle/>
                    <a:p>
                      <a:pPr>
                        <a:lnSpc>
                          <a:spcPct val="107000"/>
                        </a:lnSpc>
                        <a:spcBef>
                          <a:spcPts val="1200"/>
                        </a:spcBef>
                        <a:spcAft>
                          <a:spcPts val="1200"/>
                        </a:spcAft>
                      </a:pPr>
                      <a:r>
                        <a:rPr lang="pt-BR" sz="1200">
                          <a:effectLst/>
                        </a:rPr>
                        <a:t>43/TCP</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7742" marR="47742" marT="23871" marB="23871" anchor="ctr"/>
                </a:tc>
                <a:tc>
                  <a:txBody>
                    <a:bodyPr/>
                    <a:lstStyle/>
                    <a:p>
                      <a:pPr>
                        <a:lnSpc>
                          <a:spcPct val="107000"/>
                        </a:lnSpc>
                        <a:spcBef>
                          <a:spcPts val="1200"/>
                        </a:spcBef>
                        <a:spcAft>
                          <a:spcPts val="1200"/>
                        </a:spcAft>
                      </a:pPr>
                      <a:r>
                        <a:rPr lang="pt-BR" sz="1200" u="sng">
                          <a:effectLst/>
                          <a:hlinkClick r:id="rId8" tooltip="WHOIS"/>
                        </a:rPr>
                        <a:t>WHOIS</a:t>
                      </a:r>
                      <a:r>
                        <a:rPr lang="pt-BR" sz="1200">
                          <a:effectLst/>
                        </a:rPr>
                        <a:t> (protocolo de consulta de informações de contato e DNSprotocol)</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7742" marR="47742" marT="23871" marB="23871" anchor="ctr"/>
                </a:tc>
                <a:tc>
                  <a:txBody>
                    <a:bodyPr/>
                    <a:lstStyle/>
                    <a:p>
                      <a:pPr>
                        <a:lnSpc>
                          <a:spcPct val="107000"/>
                        </a:lnSpc>
                        <a:spcBef>
                          <a:spcPts val="1200"/>
                        </a:spcBef>
                        <a:spcAft>
                          <a:spcPts val="1200"/>
                        </a:spcAft>
                      </a:pPr>
                      <a:r>
                        <a:rPr lang="pt-BR" sz="1200">
                          <a:effectLst/>
                        </a:rPr>
                        <a:t>Oficial</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7742" marR="47742" marT="23871" marB="23871" anchor="ctr"/>
                </a:tc>
                <a:extLst>
                  <a:ext uri="{0D108BD9-81ED-4DB2-BD59-A6C34878D82A}">
                    <a16:rowId xmlns:a16="http://schemas.microsoft.com/office/drawing/2014/main" val="2035957988"/>
                  </a:ext>
                </a:extLst>
              </a:tr>
              <a:tr h="493995">
                <a:tc>
                  <a:txBody>
                    <a:bodyPr/>
                    <a:lstStyle/>
                    <a:p>
                      <a:pPr>
                        <a:lnSpc>
                          <a:spcPct val="107000"/>
                        </a:lnSpc>
                        <a:spcBef>
                          <a:spcPts val="1200"/>
                        </a:spcBef>
                        <a:spcAft>
                          <a:spcPts val="1200"/>
                        </a:spcAft>
                      </a:pPr>
                      <a:r>
                        <a:rPr lang="pt-BR" sz="1200">
                          <a:effectLst/>
                        </a:rPr>
                        <a:t>53/TCP,UDP</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7742" marR="47742" marT="23871" marB="23871" anchor="ctr"/>
                </a:tc>
                <a:tc>
                  <a:txBody>
                    <a:bodyPr/>
                    <a:lstStyle/>
                    <a:p>
                      <a:pPr>
                        <a:lnSpc>
                          <a:spcPct val="107000"/>
                        </a:lnSpc>
                        <a:spcBef>
                          <a:spcPts val="1200"/>
                        </a:spcBef>
                        <a:spcAft>
                          <a:spcPts val="1200"/>
                        </a:spcAft>
                      </a:pPr>
                      <a:r>
                        <a:rPr lang="pt-BR" sz="1200" u="sng">
                          <a:effectLst/>
                          <a:hlinkClick r:id="rId9" tooltip="Domain Name System"/>
                        </a:rPr>
                        <a:t>DNS</a:t>
                      </a:r>
                      <a:r>
                        <a:rPr lang="pt-BR" sz="1200">
                          <a:effectLst/>
                        </a:rPr>
                        <a:t> (Domain Name System - Sistema de nome de domínio)</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7742" marR="47742" marT="23871" marB="23871" anchor="ctr"/>
                </a:tc>
                <a:tc>
                  <a:txBody>
                    <a:bodyPr/>
                    <a:lstStyle/>
                    <a:p>
                      <a:pPr>
                        <a:lnSpc>
                          <a:spcPct val="107000"/>
                        </a:lnSpc>
                        <a:spcBef>
                          <a:spcPts val="1200"/>
                        </a:spcBef>
                        <a:spcAft>
                          <a:spcPts val="1200"/>
                        </a:spcAft>
                      </a:pPr>
                      <a:r>
                        <a:rPr lang="pt-BR" sz="1200">
                          <a:effectLst/>
                        </a:rPr>
                        <a:t>Oficial</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7742" marR="47742" marT="23871" marB="23871" anchor="ctr"/>
                </a:tc>
                <a:extLst>
                  <a:ext uri="{0D108BD9-81ED-4DB2-BD59-A6C34878D82A}">
                    <a16:rowId xmlns:a16="http://schemas.microsoft.com/office/drawing/2014/main" val="1431727567"/>
                  </a:ext>
                </a:extLst>
              </a:tr>
              <a:tr h="493995">
                <a:tc>
                  <a:txBody>
                    <a:bodyPr/>
                    <a:lstStyle/>
                    <a:p>
                      <a:pPr>
                        <a:lnSpc>
                          <a:spcPct val="107000"/>
                        </a:lnSpc>
                        <a:spcBef>
                          <a:spcPts val="1200"/>
                        </a:spcBef>
                        <a:spcAft>
                          <a:spcPts val="1200"/>
                        </a:spcAft>
                      </a:pPr>
                      <a:r>
                        <a:rPr lang="pt-BR" sz="1200">
                          <a:effectLst/>
                        </a:rPr>
                        <a:t>80/TCP</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7742" marR="47742" marT="23871" marB="23871" anchor="ctr"/>
                </a:tc>
                <a:tc>
                  <a:txBody>
                    <a:bodyPr/>
                    <a:lstStyle/>
                    <a:p>
                      <a:pPr>
                        <a:lnSpc>
                          <a:spcPct val="107000"/>
                        </a:lnSpc>
                        <a:spcBef>
                          <a:spcPts val="1200"/>
                        </a:spcBef>
                        <a:spcAft>
                          <a:spcPts val="1200"/>
                        </a:spcAft>
                      </a:pPr>
                      <a:r>
                        <a:rPr lang="pt-BR" sz="1200" u="sng">
                          <a:effectLst/>
                          <a:hlinkClick r:id="rId10" tooltip="HTTP"/>
                        </a:rPr>
                        <a:t>HTTP</a:t>
                      </a:r>
                      <a:r>
                        <a:rPr lang="pt-BR" sz="1200">
                          <a:effectLst/>
                        </a:rPr>
                        <a:t> (HyperText Transfer Protocol - Procolo de transferência de HiperTexto) - usada para transferir páginas WWW</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7742" marR="47742" marT="23871" marB="23871" anchor="ctr"/>
                </a:tc>
                <a:tc>
                  <a:txBody>
                    <a:bodyPr/>
                    <a:lstStyle/>
                    <a:p>
                      <a:pPr>
                        <a:lnSpc>
                          <a:spcPct val="107000"/>
                        </a:lnSpc>
                        <a:spcBef>
                          <a:spcPts val="1200"/>
                        </a:spcBef>
                        <a:spcAft>
                          <a:spcPts val="1200"/>
                        </a:spcAft>
                      </a:pPr>
                      <a:r>
                        <a:rPr lang="pt-BR" sz="1200">
                          <a:effectLst/>
                        </a:rPr>
                        <a:t>Oficial</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7742" marR="47742" marT="23871" marB="23871" anchor="ctr"/>
                </a:tc>
                <a:extLst>
                  <a:ext uri="{0D108BD9-81ED-4DB2-BD59-A6C34878D82A}">
                    <a16:rowId xmlns:a16="http://schemas.microsoft.com/office/drawing/2014/main" val="3941237072"/>
                  </a:ext>
                </a:extLst>
              </a:tr>
              <a:tr h="493995">
                <a:tc>
                  <a:txBody>
                    <a:bodyPr/>
                    <a:lstStyle/>
                    <a:p>
                      <a:pPr>
                        <a:lnSpc>
                          <a:spcPct val="107000"/>
                        </a:lnSpc>
                        <a:spcBef>
                          <a:spcPts val="1200"/>
                        </a:spcBef>
                        <a:spcAft>
                          <a:spcPts val="1200"/>
                        </a:spcAft>
                      </a:pPr>
                      <a:r>
                        <a:rPr lang="pt-BR" sz="1200">
                          <a:effectLst/>
                        </a:rPr>
                        <a:t>80/TCP</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7742" marR="47742" marT="23871" marB="23871" anchor="ctr"/>
                </a:tc>
                <a:tc>
                  <a:txBody>
                    <a:bodyPr/>
                    <a:lstStyle/>
                    <a:p>
                      <a:pPr>
                        <a:lnSpc>
                          <a:spcPct val="107000"/>
                        </a:lnSpc>
                        <a:spcBef>
                          <a:spcPts val="1200"/>
                        </a:spcBef>
                        <a:spcAft>
                          <a:spcPts val="1200"/>
                        </a:spcAft>
                      </a:pPr>
                      <a:r>
                        <a:rPr lang="pt-BR" sz="1200">
                          <a:effectLst/>
                        </a:rPr>
                        <a:t>HTTP Alternate (HyperText Transfer Protocol - Protocolo de transferência de HiperTexto)</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7742" marR="47742" marT="23871" marB="23871" anchor="ctr"/>
                </a:tc>
                <a:tc>
                  <a:txBody>
                    <a:bodyPr/>
                    <a:lstStyle/>
                    <a:p>
                      <a:pPr>
                        <a:lnSpc>
                          <a:spcPct val="107000"/>
                        </a:lnSpc>
                        <a:spcBef>
                          <a:spcPts val="1200"/>
                        </a:spcBef>
                        <a:spcAft>
                          <a:spcPts val="1200"/>
                        </a:spcAft>
                      </a:pPr>
                      <a:r>
                        <a:rPr lang="pt-BR" sz="1200">
                          <a:effectLst/>
                        </a:rPr>
                        <a:t>Oficial</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7742" marR="47742" marT="23871" marB="23871" anchor="ctr"/>
                </a:tc>
                <a:extLst>
                  <a:ext uri="{0D108BD9-81ED-4DB2-BD59-A6C34878D82A}">
                    <a16:rowId xmlns:a16="http://schemas.microsoft.com/office/drawing/2014/main" val="1728798324"/>
                  </a:ext>
                </a:extLst>
              </a:tr>
              <a:tr h="493995">
                <a:tc>
                  <a:txBody>
                    <a:bodyPr/>
                    <a:lstStyle/>
                    <a:p>
                      <a:pPr>
                        <a:lnSpc>
                          <a:spcPct val="107000"/>
                        </a:lnSpc>
                        <a:spcBef>
                          <a:spcPts val="1200"/>
                        </a:spcBef>
                        <a:spcAft>
                          <a:spcPts val="1200"/>
                        </a:spcAft>
                      </a:pPr>
                      <a:r>
                        <a:rPr lang="pt-BR" sz="1200">
                          <a:effectLst/>
                        </a:rPr>
                        <a:t>81/TCP</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7742" marR="47742" marT="23871" marB="23871" anchor="ctr"/>
                </a:tc>
                <a:tc>
                  <a:txBody>
                    <a:bodyPr/>
                    <a:lstStyle/>
                    <a:p>
                      <a:pPr>
                        <a:lnSpc>
                          <a:spcPct val="107000"/>
                        </a:lnSpc>
                        <a:spcBef>
                          <a:spcPts val="1200"/>
                        </a:spcBef>
                        <a:spcAft>
                          <a:spcPts val="1200"/>
                        </a:spcAft>
                      </a:pPr>
                      <a:r>
                        <a:rPr lang="pt-BR" sz="1200" u="sng">
                          <a:effectLst/>
                          <a:hlinkClick r:id="rId11" tooltip="Skype"/>
                        </a:rPr>
                        <a:t>Skype</a:t>
                      </a:r>
                      <a:r>
                        <a:rPr lang="pt-BR" sz="1200">
                          <a:effectLst/>
                        </a:rPr>
                        <a:t> protocol</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47742" marR="47742" marT="23871" marB="23871" anchor="ctr"/>
                </a:tc>
                <a:tc>
                  <a:txBody>
                    <a:bodyPr/>
                    <a:lstStyle/>
                    <a:p>
                      <a:pPr>
                        <a:lnSpc>
                          <a:spcPct val="107000"/>
                        </a:lnSpc>
                        <a:spcBef>
                          <a:spcPts val="1200"/>
                        </a:spcBef>
                        <a:spcAft>
                          <a:spcPts val="1200"/>
                        </a:spcAft>
                      </a:pPr>
                      <a:r>
                        <a:rPr lang="pt-BR" sz="1200" dirty="0">
                          <a:effectLst/>
                        </a:rPr>
                        <a:t>Oficial</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742" marR="47742" marT="23871" marB="23871" anchor="ctr"/>
                </a:tc>
                <a:extLst>
                  <a:ext uri="{0D108BD9-81ED-4DB2-BD59-A6C34878D82A}">
                    <a16:rowId xmlns:a16="http://schemas.microsoft.com/office/drawing/2014/main" val="3550422140"/>
                  </a:ext>
                </a:extLst>
              </a:tr>
            </a:tbl>
          </a:graphicData>
        </a:graphic>
      </p:graphicFrame>
      <p:sp>
        <p:nvSpPr>
          <p:cNvPr id="12" name="Title 1">
            <a:extLst>
              <a:ext uri="{FF2B5EF4-FFF2-40B4-BE49-F238E27FC236}">
                <a16:creationId xmlns:a16="http://schemas.microsoft.com/office/drawing/2014/main" id="{2BC64025-9AB5-417B-85BB-85AB36686978}"/>
              </a:ext>
            </a:extLst>
          </p:cNvPr>
          <p:cNvSpPr txBox="1">
            <a:spLocks/>
          </p:cNvSpPr>
          <p:nvPr/>
        </p:nvSpPr>
        <p:spPr>
          <a:xfrm>
            <a:off x="137012" y="1108516"/>
            <a:ext cx="2183593" cy="866792"/>
          </a:xfrm>
          <a:prstGeom prst="rect">
            <a:avLst/>
          </a:prstGeom>
        </p:spPr>
        <p: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pt-BR" sz="2400" b="1" i="0" u="none" strike="noStrike" kern="1200" cap="none" spc="-100" normalizeH="0" baseline="0" noProof="0" dirty="0">
                <a:ln>
                  <a:noFill/>
                </a:ln>
                <a:solidFill>
                  <a:schemeClr val="accent1">
                    <a:lumMod val="75000"/>
                  </a:schemeClr>
                </a:solidFill>
                <a:effectLst/>
                <a:uLnTx/>
                <a:uFillTx/>
                <a:latin typeface="Segoe"/>
                <a:ea typeface="+mn-ea"/>
                <a:cs typeface="Arial"/>
              </a:rPr>
              <a:t>Portas reconhecidas</a:t>
            </a:r>
          </a:p>
        </p:txBody>
      </p:sp>
      <p:pic>
        <p:nvPicPr>
          <p:cNvPr id="13" name="Picture 2" descr="Resultado de imagem para ftp">
            <a:extLst>
              <a:ext uri="{FF2B5EF4-FFF2-40B4-BE49-F238E27FC236}">
                <a16:creationId xmlns:a16="http://schemas.microsoft.com/office/drawing/2014/main" id="{E42A61C3-8B78-4288-AE5B-7C02AAD6DC2F}"/>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75543" y="1947923"/>
            <a:ext cx="1633686" cy="96337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Resultado de imagem para ssh">
            <a:extLst>
              <a:ext uri="{FF2B5EF4-FFF2-40B4-BE49-F238E27FC236}">
                <a16:creationId xmlns:a16="http://schemas.microsoft.com/office/drawing/2014/main" id="{8D3278E4-F698-41BE-84F4-F4BE0049591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7910" y="3019225"/>
            <a:ext cx="1633687" cy="8789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Resultado de imagem para smtp">
            <a:extLst>
              <a:ext uri="{FF2B5EF4-FFF2-40B4-BE49-F238E27FC236}">
                <a16:creationId xmlns:a16="http://schemas.microsoft.com/office/drawing/2014/main" id="{275E3A15-A9F2-432E-BBBF-57F56A70A4B9}"/>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71523" y="3921398"/>
            <a:ext cx="1229431" cy="1229431"/>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Resultado de imagem para dns">
            <a:extLst>
              <a:ext uri="{FF2B5EF4-FFF2-40B4-BE49-F238E27FC236}">
                <a16:creationId xmlns:a16="http://schemas.microsoft.com/office/drawing/2014/main" id="{239CEF00-4656-4CC4-B752-CB9EFB034F0C}"/>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02103" y="5153618"/>
            <a:ext cx="1460401" cy="1440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851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2735</TotalTime>
  <Words>2030</Words>
  <Application>Microsoft Office PowerPoint</Application>
  <PresentationFormat>Apresentação na tela (4:3)</PresentationFormat>
  <Paragraphs>367</Paragraphs>
  <Slides>18</Slides>
  <Notes>10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18</vt:i4>
      </vt:variant>
    </vt:vector>
  </HeadingPairs>
  <TitlesOfParts>
    <vt:vector size="25" baseType="lpstr">
      <vt:lpstr>Arial</vt:lpstr>
      <vt:lpstr>Calibri</vt:lpstr>
      <vt:lpstr>Segoe</vt:lpstr>
      <vt:lpstr>Segoe Semibold</vt:lpstr>
      <vt:lpstr>Tahoma</vt:lpstr>
      <vt:lpstr>Wingdings</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v-risen</dc:creator>
  <cp:lastModifiedBy>WAGNER CESAR VIEIRA</cp:lastModifiedBy>
  <cp:revision>524</cp:revision>
  <dcterms:created xsi:type="dcterms:W3CDTF">2009-09-08T14:56:51Z</dcterms:created>
  <dcterms:modified xsi:type="dcterms:W3CDTF">2022-06-14T00:13:02Z</dcterms:modified>
</cp:coreProperties>
</file>