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348" r:id="rId2"/>
    <p:sldId id="374" r:id="rId3"/>
    <p:sldId id="349" r:id="rId4"/>
    <p:sldId id="384" r:id="rId5"/>
    <p:sldId id="398" r:id="rId6"/>
    <p:sldId id="385" r:id="rId7"/>
    <p:sldId id="387" r:id="rId8"/>
    <p:sldId id="388" r:id="rId9"/>
    <p:sldId id="389" r:id="rId10"/>
    <p:sldId id="399" r:id="rId11"/>
    <p:sldId id="400" r:id="rId12"/>
    <p:sldId id="401" r:id="rId13"/>
    <p:sldId id="402" r:id="rId14"/>
    <p:sldId id="403" r:id="rId15"/>
    <p:sldId id="404" r:id="rId16"/>
    <p:sldId id="405" r:id="rId17"/>
    <p:sldId id="406" r:id="rId18"/>
    <p:sldId id="407" r:id="rId19"/>
    <p:sldId id="408" r:id="rId20"/>
    <p:sldId id="409" r:id="rId21"/>
    <p:sldId id="396" r:id="rId22"/>
    <p:sldId id="410" r:id="rId23"/>
    <p:sldId id="34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888C9-3F83-4040-B6F1-F2EC87B66BAC}" type="datetimeFigureOut">
              <a:rPr lang="pt-BR" smtClean="0"/>
              <a:t>27/02/2019</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0AB9B-D68E-4BA1-84EE-C66B395EDF7D}" type="slidenum">
              <a:rPr lang="pt-BR" smtClean="0"/>
              <a:t>‹nº›</a:t>
            </a:fld>
            <a:endParaRPr lang="pt-BR"/>
          </a:p>
        </p:txBody>
      </p:sp>
    </p:spTree>
    <p:extLst>
      <p:ext uri="{BB962C8B-B14F-4D97-AF65-F5344CB8AC3E}">
        <p14:creationId xmlns:p14="http://schemas.microsoft.com/office/powerpoint/2010/main" val="415679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83B313D-00BB-4770-9137-2A25369BB1AC}" type="slidenum">
              <a:rPr lang="pt-BR" smtClean="0"/>
              <a:t>7</a:t>
            </a:fld>
            <a:endParaRPr lang="pt-BR"/>
          </a:p>
        </p:txBody>
      </p:sp>
    </p:spTree>
    <p:extLst>
      <p:ext uri="{BB962C8B-B14F-4D97-AF65-F5344CB8AC3E}">
        <p14:creationId xmlns:p14="http://schemas.microsoft.com/office/powerpoint/2010/main" val="1565748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C86E058-3503-47B3-86FC-846BF51F297C}" type="datetimeFigureOut">
              <a:rPr lang="pt-BR" smtClean="0"/>
              <a:t>27/02/2019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357743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C86E058-3503-47B3-86FC-846BF51F297C}" type="datetimeFigureOut">
              <a:rPr lang="pt-BR" smtClean="0"/>
              <a:t>27/02/2019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3073489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C86E058-3503-47B3-86FC-846BF51F297C}" type="datetimeFigureOut">
              <a:rPr lang="pt-BR" smtClean="0"/>
              <a:t>27/02/2019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91036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C86E058-3503-47B3-86FC-846BF51F297C}" type="datetimeFigureOut">
              <a:rPr lang="pt-BR" smtClean="0"/>
              <a:t>27/02/2019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304103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EC86E058-3503-47B3-86FC-846BF51F297C}" type="datetimeFigureOut">
              <a:rPr lang="pt-BR" smtClean="0"/>
              <a:t>27/02/2019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350890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C86E058-3503-47B3-86FC-846BF51F297C}" type="datetimeFigureOut">
              <a:rPr lang="pt-BR" smtClean="0"/>
              <a:t>27/02/2019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277100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C86E058-3503-47B3-86FC-846BF51F297C}" type="datetimeFigureOut">
              <a:rPr lang="pt-BR" smtClean="0"/>
              <a:t>27/02/2019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3913152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C86E058-3503-47B3-86FC-846BF51F297C}" type="datetimeFigureOut">
              <a:rPr lang="pt-BR" smtClean="0"/>
              <a:t>27/02/2019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35100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6E058-3503-47B3-86FC-846BF51F297C}" type="datetimeFigureOut">
              <a:rPr lang="pt-BR" smtClean="0"/>
              <a:t>27/02/2019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4257133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EC86E058-3503-47B3-86FC-846BF51F297C}" type="datetimeFigureOut">
              <a:rPr lang="pt-BR" smtClean="0"/>
              <a:t>27/02/2019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197958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EC86E058-3503-47B3-86FC-846BF51F297C}" type="datetimeFigureOut">
              <a:rPr lang="pt-BR" smtClean="0"/>
              <a:t>27/02/2019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99EA84A-49F7-4300-A03E-9639065B1781}" type="slidenum">
              <a:rPr lang="pt-BR" smtClean="0"/>
              <a:t>‹nº›</a:t>
            </a:fld>
            <a:endParaRPr lang="pt-BR"/>
          </a:p>
        </p:txBody>
      </p:sp>
    </p:spTree>
    <p:extLst>
      <p:ext uri="{BB962C8B-B14F-4D97-AF65-F5344CB8AC3E}">
        <p14:creationId xmlns:p14="http://schemas.microsoft.com/office/powerpoint/2010/main" val="21855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6E058-3503-47B3-86FC-846BF51F297C}" type="datetimeFigureOut">
              <a:rPr lang="pt-BR" smtClean="0"/>
              <a:t>27/02/2019</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EA84A-49F7-4300-A03E-9639065B1781}" type="slidenum">
              <a:rPr lang="pt-BR" smtClean="0"/>
              <a:t>‹nº›</a:t>
            </a:fld>
            <a:endParaRPr lang="pt-BR"/>
          </a:p>
        </p:txBody>
      </p:sp>
    </p:spTree>
    <p:extLst>
      <p:ext uri="{BB962C8B-B14F-4D97-AF65-F5344CB8AC3E}">
        <p14:creationId xmlns:p14="http://schemas.microsoft.com/office/powerpoint/2010/main" val="146916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agner.vieira@etec.sp.gov.br"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mailto:wagner.vieira@etec.sp.gov.b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5FA8-4107-4380-8C7D-8E49D3D78CB7}"/>
              </a:ext>
            </a:extLst>
          </p:cNvPr>
          <p:cNvSpPr txBox="1">
            <a:spLocks/>
          </p:cNvSpPr>
          <p:nvPr/>
        </p:nvSpPr>
        <p:spPr>
          <a:xfrm>
            <a:off x="1280762" y="1648069"/>
            <a:ext cx="6582476" cy="537525"/>
          </a:xfrm>
          <a:prstGeom prst="rect">
            <a:avLst/>
          </a:prstGeom>
        </p:spPr>
        <p:txBody>
          <a:bodyPr/>
          <a:lstStyle/>
          <a:p>
            <a:pPr algn="ctr">
              <a:lnSpc>
                <a:spcPct val="90000"/>
              </a:lnSpc>
              <a:defRPr/>
            </a:pPr>
            <a:r>
              <a:rPr lang="pt-BR" sz="3600" b="1" spc="-75" dirty="0">
                <a:solidFill>
                  <a:schemeClr val="accent1">
                    <a:lumMod val="75000"/>
                  </a:schemeClr>
                </a:solidFill>
                <a:latin typeface="Segoe"/>
                <a:cs typeface="Arial"/>
              </a:rPr>
              <a:t>Fundamentos de redes locais e remotas</a:t>
            </a:r>
          </a:p>
          <a:p>
            <a:pPr algn="ctr">
              <a:lnSpc>
                <a:spcPct val="90000"/>
              </a:lnSpc>
              <a:defRPr/>
            </a:pPr>
            <a:endParaRPr lang="pt-BR" sz="3600" b="1" spc="-75" dirty="0">
              <a:solidFill>
                <a:schemeClr val="accent1">
                  <a:lumMod val="75000"/>
                </a:schemeClr>
              </a:solidFill>
              <a:latin typeface="Segoe"/>
              <a:cs typeface="Arial"/>
            </a:endParaRPr>
          </a:p>
          <a:p>
            <a:pPr algn="ctr">
              <a:lnSpc>
                <a:spcPct val="90000"/>
              </a:lnSpc>
              <a:defRPr/>
            </a:pPr>
            <a:r>
              <a:rPr lang="pt-BR" sz="3600" b="1" spc="-75" dirty="0">
                <a:solidFill>
                  <a:schemeClr val="accent1">
                    <a:lumMod val="75000"/>
                  </a:schemeClr>
                </a:solidFill>
                <a:latin typeface="Segoe"/>
                <a:cs typeface="Arial"/>
              </a:rPr>
              <a:t>Aula2 – Equipamentos de rede</a:t>
            </a:r>
          </a:p>
        </p:txBody>
      </p:sp>
      <p:sp>
        <p:nvSpPr>
          <p:cNvPr id="4" name="Subtitle 2">
            <a:extLst>
              <a:ext uri="{FF2B5EF4-FFF2-40B4-BE49-F238E27FC236}">
                <a16:creationId xmlns:a16="http://schemas.microsoft.com/office/drawing/2014/main" id="{193D8F89-DC57-44AB-BA24-4308A69EEA28}"/>
              </a:ext>
            </a:extLst>
          </p:cNvPr>
          <p:cNvSpPr txBox="1">
            <a:spLocks/>
          </p:cNvSpPr>
          <p:nvPr/>
        </p:nvSpPr>
        <p:spPr>
          <a:xfrm>
            <a:off x="2483768" y="4941168"/>
            <a:ext cx="6480720" cy="461665"/>
          </a:xfrm>
          <a:prstGeom prst="rect">
            <a:avLst/>
          </a:prstGeom>
        </p:spPr>
        <p:txBody>
          <a:bodyPr>
            <a:noAutofit/>
          </a:body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pt-BR" sz="2000" b="1" i="1" dirty="0">
                <a:solidFill>
                  <a:srgbClr val="0070C0"/>
                </a:solidFill>
                <a:latin typeface="Segoe"/>
              </a:rPr>
              <a:t>		Wagner Cesar Vieira</a:t>
            </a:r>
          </a:p>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kumimoji="0" lang="pt-BR" b="1" i="1" u="none" strike="noStrike" kern="1200" cap="none" spc="0" normalizeH="0" baseline="0" noProof="0" dirty="0">
                <a:ln>
                  <a:noFill/>
                </a:ln>
                <a:solidFill>
                  <a:srgbClr val="0070C0"/>
                </a:solidFill>
                <a:effectLst/>
                <a:uLnTx/>
                <a:uFillTx/>
                <a:latin typeface="Segoe"/>
                <a:ea typeface="+mn-ea"/>
                <a:cs typeface="+mn-cs"/>
              </a:rPr>
              <a:t>	                     </a:t>
            </a:r>
            <a:r>
              <a:rPr kumimoji="0" lang="pt-BR" b="1" i="1" u="none" strike="noStrike" kern="1200" cap="none" spc="0" normalizeH="0" baseline="0" noProof="0" dirty="0">
                <a:ln>
                  <a:noFill/>
                </a:ln>
                <a:solidFill>
                  <a:srgbClr val="0070C0"/>
                </a:solidFill>
                <a:effectLst/>
                <a:uLnTx/>
                <a:uFillTx/>
                <a:latin typeface="Segoe"/>
                <a:ea typeface="+mn-ea"/>
                <a:cs typeface="+mn-cs"/>
                <a:hlinkClick r:id="rId2"/>
              </a:rPr>
              <a:t>wagner.vieira@etec.sp.gov.br</a:t>
            </a:r>
            <a:endParaRPr kumimoji="0" lang="pt-BR" b="1" i="1" u="none" strike="noStrike" kern="1200" cap="none" spc="0" normalizeH="0" baseline="0" noProof="0" dirty="0">
              <a:ln>
                <a:noFill/>
              </a:ln>
              <a:solidFill>
                <a:srgbClr val="0070C0"/>
              </a:solidFill>
              <a:effectLst/>
              <a:uLnTx/>
              <a:uFillTx/>
              <a:latin typeface="Segoe"/>
              <a:ea typeface="+mn-ea"/>
              <a:cs typeface="+mn-cs"/>
            </a:endParaRPr>
          </a:p>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endParaRPr kumimoji="0" lang="pt-BR" b="1" i="1" u="none" strike="noStrike" kern="1200" cap="none" spc="0" normalizeH="0" baseline="0" noProof="0" dirty="0">
              <a:ln>
                <a:noFill/>
              </a:ln>
              <a:solidFill>
                <a:srgbClr val="0070C0"/>
              </a:solidFill>
              <a:effectLst/>
              <a:uLnTx/>
              <a:uFillTx/>
              <a:latin typeface="Segoe"/>
              <a:ea typeface="+mn-ea"/>
              <a:cs typeface="+mn-cs"/>
            </a:endParaRPr>
          </a:p>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endParaRPr kumimoji="0" lang="pt-BR" b="1" i="1" u="none" strike="noStrike" kern="1200" cap="none" spc="0" normalizeH="0" baseline="0" noProof="0" dirty="0">
              <a:ln>
                <a:noFill/>
              </a:ln>
              <a:solidFill>
                <a:srgbClr val="0070C0"/>
              </a:solidFill>
              <a:effectLst/>
              <a:uLnTx/>
              <a:uFillTx/>
              <a:latin typeface="Segoe"/>
              <a:ea typeface="+mn-ea"/>
              <a:cs typeface="+mn-cs"/>
            </a:endParaRPr>
          </a:p>
        </p:txBody>
      </p:sp>
    </p:spTree>
    <p:extLst>
      <p:ext uri="{BB962C8B-B14F-4D97-AF65-F5344CB8AC3E}">
        <p14:creationId xmlns:p14="http://schemas.microsoft.com/office/powerpoint/2010/main" val="3766909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83476" y="1349213"/>
            <a:ext cx="8135007" cy="4093428"/>
          </a:xfrm>
          <a:prstGeom prst="rect">
            <a:avLst/>
          </a:prstGeom>
        </p:spPr>
        <p:txBody>
          <a:bodyPr wrap="square">
            <a:spAutoFit/>
          </a:bodyPr>
          <a:lstStyle/>
          <a:p>
            <a:pPr algn="just"/>
            <a:r>
              <a:rPr lang="pt-BR" sz="2000" dirty="0">
                <a:latin typeface="Tahoma" panose="020B0604030504040204" pitchFamily="34" charset="0"/>
                <a:ea typeface="Tahoma" panose="020B0604030504040204" pitchFamily="34" charset="0"/>
                <a:cs typeface="Tahoma" panose="020B0604030504040204" pitchFamily="34" charset="0"/>
              </a:rPr>
              <a:t>	Equipamentos de uma rede estão divididos em dois grupos:</a:t>
            </a:r>
          </a:p>
          <a:p>
            <a:pPr marL="342900" indent="-342900" algn="just">
              <a:buFont typeface="Wingdings" panose="05000000000000000000" pitchFamily="2" charset="2"/>
              <a:buChar char="q"/>
            </a:pPr>
            <a:r>
              <a:rPr lang="pt-BR" sz="2000" b="1" dirty="0">
                <a:latin typeface="Tahoma" panose="020B0604030504040204" pitchFamily="34" charset="0"/>
                <a:ea typeface="Tahoma" panose="020B0604030504040204" pitchFamily="34" charset="0"/>
                <a:cs typeface="Tahoma" panose="020B0604030504040204" pitchFamily="34" charset="0"/>
              </a:rPr>
              <a:t>Passivos</a:t>
            </a:r>
            <a:r>
              <a:rPr lang="pt-BR" sz="2000" dirty="0">
                <a:latin typeface="Tahoma" panose="020B0604030504040204" pitchFamily="34" charset="0"/>
                <a:ea typeface="Tahoma" panose="020B0604030504040204" pitchFamily="34" charset="0"/>
                <a:cs typeface="Tahoma" panose="020B0604030504040204" pitchFamily="34" charset="0"/>
              </a:rPr>
              <a:t>: necessários para a transmissão física dos sinais (dados)</a:t>
            </a:r>
          </a:p>
          <a:p>
            <a:pPr marL="342900" indent="-342900" algn="just">
              <a:buFont typeface="Wingdings" panose="05000000000000000000" pitchFamily="2" charset="2"/>
              <a:buChar char="ü"/>
            </a:pPr>
            <a:r>
              <a:rPr lang="pt-BR" sz="2000" dirty="0">
                <a:latin typeface="Tahoma" panose="020B0604030504040204" pitchFamily="34" charset="0"/>
                <a:ea typeface="Tahoma" panose="020B0604030504040204" pitchFamily="34" charset="0"/>
                <a:cs typeface="Tahoma" panose="020B0604030504040204" pitchFamily="34" charset="0"/>
              </a:rPr>
              <a:t>Antenas</a:t>
            </a:r>
          </a:p>
          <a:p>
            <a:pPr marL="342900" indent="-342900" algn="just">
              <a:buFont typeface="Wingdings" panose="05000000000000000000" pitchFamily="2" charset="2"/>
              <a:buChar char="ü"/>
            </a:pPr>
            <a:r>
              <a:rPr lang="pt-BR" sz="2000" dirty="0">
                <a:latin typeface="Tahoma" panose="020B0604030504040204" pitchFamily="34" charset="0"/>
                <a:ea typeface="Tahoma" panose="020B0604030504040204" pitchFamily="34" charset="0"/>
                <a:cs typeface="Tahoma" panose="020B0604030504040204" pitchFamily="34" charset="0"/>
              </a:rPr>
              <a:t>Cabos</a:t>
            </a:r>
          </a:p>
          <a:p>
            <a:pPr marL="342900" indent="-342900" algn="just">
              <a:buFont typeface="Wingdings" panose="05000000000000000000" pitchFamily="2" charset="2"/>
              <a:buChar char="ü"/>
            </a:pPr>
            <a:r>
              <a:rPr lang="pt-BR" sz="2000" dirty="0">
                <a:latin typeface="Tahoma" panose="020B0604030504040204" pitchFamily="34" charset="0"/>
                <a:ea typeface="Tahoma" panose="020B0604030504040204" pitchFamily="34" charset="0"/>
                <a:cs typeface="Tahoma" panose="020B0604030504040204" pitchFamily="34" charset="0"/>
              </a:rPr>
              <a:t>Conectores</a:t>
            </a:r>
          </a:p>
          <a:p>
            <a:pPr marL="342900" indent="-342900" algn="just">
              <a:buFont typeface="Wingdings" panose="05000000000000000000" pitchFamily="2" charset="2"/>
              <a:buChar char="ü"/>
            </a:pPr>
            <a:r>
              <a:rPr lang="pt-BR" sz="2000" dirty="0">
                <a:latin typeface="Tahoma" panose="020B0604030504040204" pitchFamily="34" charset="0"/>
                <a:ea typeface="Tahoma" panose="020B0604030504040204" pitchFamily="34" charset="0"/>
                <a:cs typeface="Tahoma" panose="020B0604030504040204" pitchFamily="34" charset="0"/>
              </a:rPr>
              <a:t>Patch </a:t>
            </a:r>
            <a:r>
              <a:rPr lang="pt-BR" sz="2000" dirty="0" err="1">
                <a:latin typeface="Tahoma" panose="020B0604030504040204" pitchFamily="34" charset="0"/>
                <a:ea typeface="Tahoma" panose="020B0604030504040204" pitchFamily="34" charset="0"/>
                <a:cs typeface="Tahoma" panose="020B0604030504040204" pitchFamily="34" charset="0"/>
              </a:rPr>
              <a:t>panel</a:t>
            </a:r>
            <a:endParaRPr lang="pt-BR" sz="2000"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r>
              <a:rPr lang="pt-BR" sz="2000" dirty="0">
                <a:latin typeface="Tahoma" panose="020B0604030504040204" pitchFamily="34" charset="0"/>
                <a:ea typeface="Tahoma" panose="020B0604030504040204" pitchFamily="34" charset="0"/>
                <a:cs typeface="Tahoma" panose="020B0604030504040204" pitchFamily="34" charset="0"/>
              </a:rPr>
              <a:t>Além de toda a infraestrutura necessária (racks, dutos, etc.)</a:t>
            </a:r>
          </a:p>
          <a:p>
            <a:pPr algn="just"/>
            <a:endParaRPr lang="pt-BR" sz="2000"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pt-BR" sz="2000" b="1" dirty="0">
                <a:latin typeface="Tahoma" panose="020B0604030504040204" pitchFamily="34" charset="0"/>
                <a:ea typeface="Tahoma" panose="020B0604030504040204" pitchFamily="34" charset="0"/>
                <a:cs typeface="Tahoma" panose="020B0604030504040204" pitchFamily="34" charset="0"/>
              </a:rPr>
              <a:t>Ativos</a:t>
            </a:r>
            <a:r>
              <a:rPr lang="pt-BR" sz="2000" dirty="0">
                <a:latin typeface="Tahoma" panose="020B0604030504040204" pitchFamily="34" charset="0"/>
                <a:ea typeface="Tahoma" panose="020B0604030504040204" pitchFamily="34" charset="0"/>
                <a:cs typeface="Tahoma" panose="020B0604030504040204" pitchFamily="34" charset="0"/>
              </a:rPr>
              <a:t>: responsáveis pela geração dos sinais. Trabalham em diferentes camadas:</a:t>
            </a:r>
          </a:p>
          <a:p>
            <a:pPr marL="342900" indent="-342900" algn="just">
              <a:buFont typeface="Wingdings" panose="05000000000000000000" pitchFamily="2" charset="2"/>
              <a:buChar char="ü"/>
            </a:pPr>
            <a:r>
              <a:rPr lang="pt-BR" sz="2000" dirty="0">
                <a:latin typeface="Tahoma" panose="020B0604030504040204" pitchFamily="34" charset="0"/>
                <a:ea typeface="Tahoma" panose="020B0604030504040204" pitchFamily="34" charset="0"/>
                <a:cs typeface="Tahoma" panose="020B0604030504040204" pitchFamily="34" charset="0"/>
              </a:rPr>
              <a:t>Física: repetidores e hubs</a:t>
            </a:r>
          </a:p>
          <a:p>
            <a:pPr marL="342900" indent="-342900" algn="just">
              <a:buFont typeface="Wingdings" panose="05000000000000000000" pitchFamily="2" charset="2"/>
              <a:buChar char="ü"/>
            </a:pPr>
            <a:r>
              <a:rPr lang="pt-BR" sz="2000" dirty="0">
                <a:latin typeface="Tahoma" panose="020B0604030504040204" pitchFamily="34" charset="0"/>
                <a:ea typeface="Tahoma" panose="020B0604030504040204" pitchFamily="34" charset="0"/>
                <a:cs typeface="Tahoma" panose="020B0604030504040204" pitchFamily="34" charset="0"/>
              </a:rPr>
              <a:t>Enlace: bridges e switches</a:t>
            </a:r>
          </a:p>
          <a:p>
            <a:pPr marL="342900" indent="-342900" algn="just">
              <a:buFont typeface="Wingdings" panose="05000000000000000000" pitchFamily="2" charset="2"/>
              <a:buChar char="ü"/>
            </a:pPr>
            <a:r>
              <a:rPr lang="pt-BR" sz="2000" dirty="0">
                <a:latin typeface="Tahoma" panose="020B0604030504040204" pitchFamily="34" charset="0"/>
                <a:ea typeface="Tahoma" panose="020B0604030504040204" pitchFamily="34" charset="0"/>
                <a:cs typeface="Tahoma" panose="020B0604030504040204" pitchFamily="34" charset="0"/>
              </a:rPr>
              <a:t>Rede: roteadores</a:t>
            </a:r>
          </a:p>
        </p:txBody>
      </p:sp>
      <p:sp>
        <p:nvSpPr>
          <p:cNvPr id="3" name="Title 1">
            <a:extLst>
              <a:ext uri="{FF2B5EF4-FFF2-40B4-BE49-F238E27FC236}">
                <a16:creationId xmlns:a16="http://schemas.microsoft.com/office/drawing/2014/main" id="{6FE3F673-FAF7-43AB-AC6D-220D223D353F}"/>
              </a:ext>
            </a:extLst>
          </p:cNvPr>
          <p:cNvSpPr txBox="1">
            <a:spLocks/>
          </p:cNvSpPr>
          <p:nvPr/>
        </p:nvSpPr>
        <p:spPr>
          <a:xfrm>
            <a:off x="2274290" y="332656"/>
            <a:ext cx="61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Equipamentos de interconexão</a:t>
            </a:r>
          </a:p>
        </p:txBody>
      </p:sp>
    </p:spTree>
    <p:extLst>
      <p:ext uri="{BB962C8B-B14F-4D97-AF65-F5344CB8AC3E}">
        <p14:creationId xmlns:p14="http://schemas.microsoft.com/office/powerpoint/2010/main" val="298276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F8D5DE2-F112-41F4-8B96-F619EB2D3056}"/>
              </a:ext>
            </a:extLst>
          </p:cNvPr>
          <p:cNvSpPr/>
          <p:nvPr/>
        </p:nvSpPr>
        <p:spPr>
          <a:xfrm>
            <a:off x="589721" y="1318163"/>
            <a:ext cx="7964557" cy="2031325"/>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Por definição, uma antena é um dispositivo criado para transmitir ou receber energia eletromagnética, casando essas fontes de energia e o espaço. Muitas vezes também são chamadas de sistemas irradiantes. Note que o mesmo dispositivo pode ser usado para transmitir ou receber esta energia.</a:t>
            </a:r>
          </a:p>
          <a:p>
            <a:pPr algn="just"/>
            <a:r>
              <a:rPr lang="pt-BR" dirty="0">
                <a:latin typeface="Tahoma" panose="020B0604030504040204" pitchFamily="34" charset="0"/>
                <a:ea typeface="Tahoma" panose="020B0604030504040204" pitchFamily="34" charset="0"/>
                <a:cs typeface="Tahoma" panose="020B0604030504040204" pitchFamily="34" charset="0"/>
              </a:rPr>
              <a:t>	Vamos começar vendo uma representação simplificada de um sistema de transmissão e recepção.</a:t>
            </a:r>
          </a:p>
        </p:txBody>
      </p:sp>
      <p:sp>
        <p:nvSpPr>
          <p:cNvPr id="3" name="Title 1">
            <a:extLst>
              <a:ext uri="{FF2B5EF4-FFF2-40B4-BE49-F238E27FC236}">
                <a16:creationId xmlns:a16="http://schemas.microsoft.com/office/drawing/2014/main" id="{7B605F4C-8E5C-4D26-A7B2-B6A56C21C0A8}"/>
              </a:ext>
            </a:extLst>
          </p:cNvPr>
          <p:cNvSpPr txBox="1">
            <a:spLocks/>
          </p:cNvSpPr>
          <p:nvPr/>
        </p:nvSpPr>
        <p:spPr>
          <a:xfrm>
            <a:off x="2274290" y="332656"/>
            <a:ext cx="61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Antenas</a:t>
            </a:r>
          </a:p>
        </p:txBody>
      </p:sp>
      <p:pic>
        <p:nvPicPr>
          <p:cNvPr id="3074" name="Picture 2" descr="http://www.telecomhall.com/Data/Sites/2/siteimages/course/011/course_011_h.JPG">
            <a:extLst>
              <a:ext uri="{FF2B5EF4-FFF2-40B4-BE49-F238E27FC236}">
                <a16:creationId xmlns:a16="http://schemas.microsoft.com/office/drawing/2014/main" id="{FB7C472A-982F-4305-B147-1A3E612D8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6" y="3296480"/>
            <a:ext cx="671512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m relacionada">
            <a:extLst>
              <a:ext uri="{FF2B5EF4-FFF2-40B4-BE49-F238E27FC236}">
                <a16:creationId xmlns:a16="http://schemas.microsoft.com/office/drawing/2014/main" id="{64DD9FBF-1511-4A57-9CD9-C0CC9BF53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574" y="4905393"/>
            <a:ext cx="1912454" cy="19124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m para antenaS 12dbi">
            <a:extLst>
              <a:ext uri="{FF2B5EF4-FFF2-40B4-BE49-F238E27FC236}">
                <a16:creationId xmlns:a16="http://schemas.microsoft.com/office/drawing/2014/main" id="{FB186AFA-557F-43AA-B905-53AEBFCF9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029" y="4839529"/>
            <a:ext cx="2177293" cy="19783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ultado de imagem para antenaS 12dbi">
            <a:extLst>
              <a:ext uri="{FF2B5EF4-FFF2-40B4-BE49-F238E27FC236}">
                <a16:creationId xmlns:a16="http://schemas.microsoft.com/office/drawing/2014/main" id="{A0ECF446-B969-4748-805F-F9E96CC6B5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3323" y="4879286"/>
            <a:ext cx="2201058" cy="197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601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m para tipos de cabos de rede">
            <a:extLst>
              <a:ext uri="{FF2B5EF4-FFF2-40B4-BE49-F238E27FC236}">
                <a16:creationId xmlns:a16="http://schemas.microsoft.com/office/drawing/2014/main" id="{FAB4E883-98A5-4A39-B6A5-B91D80D97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01" y="1391478"/>
            <a:ext cx="4231999" cy="264324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m relacionada">
            <a:extLst>
              <a:ext uri="{FF2B5EF4-FFF2-40B4-BE49-F238E27FC236}">
                <a16:creationId xmlns:a16="http://schemas.microsoft.com/office/drawing/2014/main" id="{65BB8E75-0CB6-4813-B876-BE577E344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01149"/>
            <a:ext cx="4359965" cy="305866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A9F6380A-8E8C-4815-B920-6AF5A05DFD64}"/>
              </a:ext>
            </a:extLst>
          </p:cNvPr>
          <p:cNvSpPr txBox="1">
            <a:spLocks/>
          </p:cNvSpPr>
          <p:nvPr/>
        </p:nvSpPr>
        <p:spPr>
          <a:xfrm>
            <a:off x="2274290" y="332656"/>
            <a:ext cx="6154093" cy="493586"/>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Cabos e conectores</a:t>
            </a:r>
          </a:p>
        </p:txBody>
      </p:sp>
      <p:pic>
        <p:nvPicPr>
          <p:cNvPr id="4102" name="Picture 6" descr="Resultado de imagem para conectores fibra Ã³ptica">
            <a:extLst>
              <a:ext uri="{FF2B5EF4-FFF2-40B4-BE49-F238E27FC236}">
                <a16:creationId xmlns:a16="http://schemas.microsoft.com/office/drawing/2014/main" id="{A4CBF740-7DF1-494C-9D42-2112492E89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26" y="4214758"/>
            <a:ext cx="4646324" cy="264324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esultado de imagem para conectores coaxiais">
            <a:extLst>
              <a:ext uri="{FF2B5EF4-FFF2-40B4-BE49-F238E27FC236}">
                <a16:creationId xmlns:a16="http://schemas.microsoft.com/office/drawing/2014/main" id="{6A2CB60F-5AB1-4475-81DA-F3732D2CC8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476" y="4214757"/>
            <a:ext cx="3257123" cy="264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206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E0D9-24E0-4D16-91DF-93082293FC52}"/>
              </a:ext>
            </a:extLst>
          </p:cNvPr>
          <p:cNvSpPr txBox="1">
            <a:spLocks/>
          </p:cNvSpPr>
          <p:nvPr/>
        </p:nvSpPr>
        <p:spPr>
          <a:xfrm>
            <a:off x="2274290" y="332656"/>
            <a:ext cx="61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Patch </a:t>
            </a:r>
            <a:r>
              <a:rPr kumimoji="0" lang="pt-BR" sz="3100" b="1" i="0" strike="noStrike" kern="1200" cap="none" spc="-100" normalizeH="0" baseline="0" noProof="0" dirty="0" err="1">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Panel</a:t>
            </a:r>
            <a:r>
              <a:rPr kumimoji="0" lang="pt-BR" sz="3100" b="1" i="0"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 e Rack</a:t>
            </a:r>
          </a:p>
        </p:txBody>
      </p:sp>
      <p:sp>
        <p:nvSpPr>
          <p:cNvPr id="3" name="Retângulo 2">
            <a:extLst>
              <a:ext uri="{FF2B5EF4-FFF2-40B4-BE49-F238E27FC236}">
                <a16:creationId xmlns:a16="http://schemas.microsoft.com/office/drawing/2014/main" id="{E48CAD61-B4DD-44F2-AD91-3594A348929B}"/>
              </a:ext>
            </a:extLst>
          </p:cNvPr>
          <p:cNvSpPr/>
          <p:nvPr/>
        </p:nvSpPr>
        <p:spPr>
          <a:xfrm>
            <a:off x="569843" y="1342505"/>
            <a:ext cx="8004313" cy="2031325"/>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Os </a:t>
            </a:r>
            <a:r>
              <a:rPr lang="pt-BR" b="1" dirty="0" err="1">
                <a:latin typeface="Tahoma" panose="020B0604030504040204" pitchFamily="34" charset="0"/>
                <a:ea typeface="Tahoma" panose="020B0604030504040204" pitchFamily="34" charset="0"/>
                <a:cs typeface="Tahoma" panose="020B0604030504040204" pitchFamily="34" charset="0"/>
              </a:rPr>
              <a:t>pacth</a:t>
            </a:r>
            <a:r>
              <a:rPr lang="pt-BR" b="1" dirty="0">
                <a:latin typeface="Tahoma" panose="020B0604030504040204" pitchFamily="34" charset="0"/>
                <a:ea typeface="Tahoma" panose="020B0604030504040204" pitchFamily="34" charset="0"/>
                <a:cs typeface="Tahoma" panose="020B0604030504040204" pitchFamily="34" charset="0"/>
              </a:rPr>
              <a:t> </a:t>
            </a:r>
            <a:r>
              <a:rPr lang="pt-BR" b="1" dirty="0" err="1">
                <a:latin typeface="Tahoma" panose="020B0604030504040204" pitchFamily="34" charset="0"/>
                <a:ea typeface="Tahoma" panose="020B0604030504040204" pitchFamily="34" charset="0"/>
                <a:cs typeface="Tahoma" panose="020B0604030504040204" pitchFamily="34" charset="0"/>
              </a:rPr>
              <a:t>panels</a:t>
            </a:r>
            <a:r>
              <a:rPr lang="pt-BR" b="1" dirty="0">
                <a:latin typeface="Tahoma" panose="020B0604030504040204" pitchFamily="34" charset="0"/>
                <a:ea typeface="Tahoma" panose="020B0604030504040204" pitchFamily="34" charset="0"/>
                <a:cs typeface="Tahoma" panose="020B0604030504040204" pitchFamily="34" charset="0"/>
              </a:rPr>
              <a:t> </a:t>
            </a:r>
            <a:r>
              <a:rPr lang="pt-BR" dirty="0">
                <a:latin typeface="Tahoma" panose="020B0604030504040204" pitchFamily="34" charset="0"/>
                <a:ea typeface="Tahoma" panose="020B0604030504040204" pitchFamily="34" charset="0"/>
                <a:cs typeface="Tahoma" panose="020B0604030504040204" pitchFamily="34" charset="0"/>
              </a:rPr>
              <a:t>são utilizados para organizar os cabos, e possibilitam uma fácil identificação dos pontos de rede no </a:t>
            </a:r>
            <a:r>
              <a:rPr lang="pt-BR" b="1" dirty="0">
                <a:latin typeface="Tahoma" panose="020B0604030504040204" pitchFamily="34" charset="0"/>
                <a:ea typeface="Tahoma" panose="020B0604030504040204" pitchFamily="34" charset="0"/>
                <a:cs typeface="Tahoma" panose="020B0604030504040204" pitchFamily="34" charset="0"/>
              </a:rPr>
              <a:t>rack</a:t>
            </a:r>
            <a:r>
              <a:rPr lang="pt-BR" dirty="0">
                <a:latin typeface="Tahoma" panose="020B0604030504040204" pitchFamily="34" charset="0"/>
                <a:ea typeface="Tahoma" panose="020B0604030504040204" pitchFamily="34" charset="0"/>
                <a:cs typeface="Tahoma" panose="020B0604030504040204" pitchFamily="34" charset="0"/>
              </a:rPr>
              <a:t>. Eles são utilizados para fazer a conexão entre o cabeamento que sai do </a:t>
            </a:r>
            <a:r>
              <a:rPr lang="pt-BR" b="1" dirty="0">
                <a:latin typeface="Tahoma" panose="020B0604030504040204" pitchFamily="34" charset="0"/>
                <a:ea typeface="Tahoma" panose="020B0604030504040204" pitchFamily="34" charset="0"/>
                <a:cs typeface="Tahoma" panose="020B0604030504040204" pitchFamily="34" charset="0"/>
              </a:rPr>
              <a:t>rack</a:t>
            </a:r>
            <a:r>
              <a:rPr lang="pt-BR" dirty="0">
                <a:latin typeface="Tahoma" panose="020B0604030504040204" pitchFamily="34" charset="0"/>
                <a:ea typeface="Tahoma" panose="020B0604030504040204" pitchFamily="34" charset="0"/>
                <a:cs typeface="Tahoma" panose="020B0604030504040204" pitchFamily="34" charset="0"/>
              </a:rPr>
              <a:t> e chegam às tomadas (cabeamento horizontal) ou em outro patch </a:t>
            </a:r>
            <a:r>
              <a:rPr lang="pt-BR" dirty="0" err="1">
                <a:latin typeface="Tahoma" panose="020B0604030504040204" pitchFamily="34" charset="0"/>
                <a:ea typeface="Tahoma" panose="020B0604030504040204" pitchFamily="34" charset="0"/>
                <a:cs typeface="Tahoma" panose="020B0604030504040204" pitchFamily="34" charset="0"/>
              </a:rPr>
              <a:t>panel</a:t>
            </a:r>
            <a:r>
              <a:rPr lang="pt-BR" dirty="0">
                <a:latin typeface="Tahoma" panose="020B0604030504040204" pitchFamily="34" charset="0"/>
                <a:ea typeface="Tahoma" panose="020B0604030504040204" pitchFamily="34" charset="0"/>
                <a:cs typeface="Tahoma" panose="020B0604030504040204" pitchFamily="34" charset="0"/>
              </a:rPr>
              <a:t> interligando outro rack (cabeamento vertical). Isso permite que a mudança de um determinado usuário seja feita fisicamente no rack sem a necessidade de alterar o cabeamento horizontal.</a:t>
            </a:r>
          </a:p>
        </p:txBody>
      </p:sp>
      <p:pic>
        <p:nvPicPr>
          <p:cNvPr id="5124" name="Picture 4" descr="Imagem relacionada">
            <a:extLst>
              <a:ext uri="{FF2B5EF4-FFF2-40B4-BE49-F238E27FC236}">
                <a16:creationId xmlns:a16="http://schemas.microsoft.com/office/drawing/2014/main" id="{32269ECE-78D5-4AD1-8C99-B08EDB002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12" y="3316827"/>
            <a:ext cx="3432313" cy="17763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m relacionada">
            <a:extLst>
              <a:ext uri="{FF2B5EF4-FFF2-40B4-BE49-F238E27FC236}">
                <a16:creationId xmlns:a16="http://schemas.microsoft.com/office/drawing/2014/main" id="{5EE12086-6AC8-445C-B33B-2AB971075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18" y="5091830"/>
            <a:ext cx="3856382" cy="176617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m relacionada">
            <a:extLst>
              <a:ext uri="{FF2B5EF4-FFF2-40B4-BE49-F238E27FC236}">
                <a16:creationId xmlns:a16="http://schemas.microsoft.com/office/drawing/2014/main" id="{DD0B2130-BD71-487D-A90D-7420705EE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4664" y="3207027"/>
            <a:ext cx="4014780"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610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3E68629-3B1D-44CC-A736-497CD85A3AD3}"/>
              </a:ext>
            </a:extLst>
          </p:cNvPr>
          <p:cNvSpPr/>
          <p:nvPr/>
        </p:nvSpPr>
        <p:spPr>
          <a:xfrm>
            <a:off x="596349" y="1312615"/>
            <a:ext cx="7938052" cy="2862322"/>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Os </a:t>
            </a:r>
            <a:r>
              <a:rPr lang="pt-BR" b="1" dirty="0">
                <a:latin typeface="Tahoma" panose="020B0604030504040204" pitchFamily="34" charset="0"/>
                <a:ea typeface="Tahoma" panose="020B0604030504040204" pitchFamily="34" charset="0"/>
                <a:cs typeface="Tahoma" panose="020B0604030504040204" pitchFamily="34" charset="0"/>
              </a:rPr>
              <a:t>repetidores</a:t>
            </a:r>
            <a:r>
              <a:rPr lang="pt-BR" dirty="0">
                <a:latin typeface="Tahoma" panose="020B0604030504040204" pitchFamily="34" charset="0"/>
                <a:ea typeface="Tahoma" panose="020B0604030504040204" pitchFamily="34" charset="0"/>
                <a:cs typeface="Tahoma" panose="020B0604030504040204" pitchFamily="34" charset="0"/>
              </a:rPr>
              <a:t> são dispositivos de hardware utilizados para a conexão de dois ou mais segmentos de uma rede local. Eles recebem e amplificam o sinal proveniente de um segmento de rede e repetem esse mesmo sinal no outro segmento.</a:t>
            </a:r>
          </a:p>
          <a:p>
            <a:pPr algn="just"/>
            <a:r>
              <a:rPr lang="pt-BR" dirty="0">
                <a:latin typeface="Tahoma" panose="020B0604030504040204" pitchFamily="34" charset="0"/>
                <a:ea typeface="Tahoma" panose="020B0604030504040204" pitchFamily="34" charset="0"/>
                <a:cs typeface="Tahoma" panose="020B0604030504040204" pitchFamily="34" charset="0"/>
              </a:rPr>
              <a:t>	Alguns modelos disponíveis no mercado possuem recursos de "</a:t>
            </a:r>
            <a:r>
              <a:rPr lang="pt-BR" dirty="0" err="1">
                <a:latin typeface="Tahoma" panose="020B0604030504040204" pitchFamily="34" charset="0"/>
                <a:ea typeface="Tahoma" panose="020B0604030504040204" pitchFamily="34" charset="0"/>
                <a:cs typeface="Tahoma" panose="020B0604030504040204" pitchFamily="34" charset="0"/>
              </a:rPr>
              <a:t>auto-particionamento</a:t>
            </a:r>
            <a:r>
              <a:rPr lang="pt-BR" dirty="0">
                <a:latin typeface="Tahoma" panose="020B0604030504040204" pitchFamily="34" charset="0"/>
                <a:ea typeface="Tahoma" panose="020B0604030504040204" pitchFamily="34" charset="0"/>
                <a:cs typeface="Tahoma" panose="020B0604030504040204" pitchFamily="34" charset="0"/>
              </a:rPr>
              <a:t>", ou seja, ocorrendo uma falha dos segmentos da rede, o dispositivo irá isolar o acesso à conexão defeituosa, permitindo que a transmissão de dados aos segmentos remanescentes não seja afetada.</a:t>
            </a:r>
          </a:p>
          <a:p>
            <a:pPr algn="just"/>
            <a:r>
              <a:rPr lang="pt-BR" dirty="0">
                <a:latin typeface="Tahoma" panose="020B0604030504040204" pitchFamily="34" charset="0"/>
                <a:ea typeface="Tahoma" panose="020B0604030504040204" pitchFamily="34" charset="0"/>
                <a:cs typeface="Tahoma" panose="020B0604030504040204" pitchFamily="34" charset="0"/>
              </a:rPr>
              <a:t>	Um repetidor atua na camada física do modelo OSI, exercendo função de regenerador de sinal entre dois segmentos de redes locais.</a:t>
            </a:r>
          </a:p>
        </p:txBody>
      </p:sp>
      <p:sp>
        <p:nvSpPr>
          <p:cNvPr id="3" name="Title 1">
            <a:extLst>
              <a:ext uri="{FF2B5EF4-FFF2-40B4-BE49-F238E27FC236}">
                <a16:creationId xmlns:a16="http://schemas.microsoft.com/office/drawing/2014/main" id="{50220E1E-2047-40B8-A754-8B9923952ADB}"/>
              </a:ext>
            </a:extLst>
          </p:cNvPr>
          <p:cNvSpPr txBox="1">
            <a:spLocks/>
          </p:cNvSpPr>
          <p:nvPr/>
        </p:nvSpPr>
        <p:spPr>
          <a:xfrm>
            <a:off x="2274290" y="332656"/>
            <a:ext cx="6154093" cy="429348"/>
          </a:xfrm>
          <a:prstGeom prst="rect">
            <a:avLst/>
          </a:prstGeom>
        </p:spPr>
        <p:txBody>
          <a:bodyPr/>
          <a:lstStyle/>
          <a:p>
            <a:pPr lvl="0" algn="ctr" defTabSz="914400">
              <a:lnSpc>
                <a:spcPct val="90000"/>
              </a:lnSpc>
              <a:defRPr/>
            </a:pPr>
            <a:r>
              <a:rPr lang="pt-BR" sz="31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Repetidores (</a:t>
            </a:r>
            <a:r>
              <a:rPr lang="pt-BR" sz="3100" b="1" spc="-1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Repeaters</a:t>
            </a:r>
            <a:r>
              <a:rPr lang="pt-BR" sz="31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p>
        </p:txBody>
      </p:sp>
      <p:pic>
        <p:nvPicPr>
          <p:cNvPr id="6146" name="Picture 2" descr="Resultado de imagem para esquema do repetidor">
            <a:extLst>
              <a:ext uri="{FF2B5EF4-FFF2-40B4-BE49-F238E27FC236}">
                <a16:creationId xmlns:a16="http://schemas.microsoft.com/office/drawing/2014/main" id="{FEE8CA2D-E367-460D-9EBD-A141ABA81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93" y="4174937"/>
            <a:ext cx="3538329" cy="23588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sultado de imagem para repetidor">
            <a:extLst>
              <a:ext uri="{FF2B5EF4-FFF2-40B4-BE49-F238E27FC236}">
                <a16:creationId xmlns:a16="http://schemas.microsoft.com/office/drawing/2014/main" id="{6CEE0BF8-E3E9-48EF-BCD9-3230C0590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288" y="4491004"/>
            <a:ext cx="2596366" cy="235433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esultado de imagem para repetidor ethernet">
            <a:extLst>
              <a:ext uri="{FF2B5EF4-FFF2-40B4-BE49-F238E27FC236}">
                <a16:creationId xmlns:a16="http://schemas.microsoft.com/office/drawing/2014/main" id="{E8CF8235-B160-45C0-B114-80FBD12DDA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2415" y="4174937"/>
            <a:ext cx="2422125" cy="1247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499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5CB5359-754A-4BFE-AAEA-9EF51E6A68A4}"/>
              </a:ext>
            </a:extLst>
          </p:cNvPr>
          <p:cNvSpPr/>
          <p:nvPr/>
        </p:nvSpPr>
        <p:spPr>
          <a:xfrm>
            <a:off x="596348" y="1301958"/>
            <a:ext cx="7951304" cy="2862322"/>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Um </a:t>
            </a:r>
            <a:r>
              <a:rPr lang="pt-BR" b="1" dirty="0">
                <a:latin typeface="Tahoma" panose="020B0604030504040204" pitchFamily="34" charset="0"/>
                <a:ea typeface="Tahoma" panose="020B0604030504040204" pitchFamily="34" charset="0"/>
                <a:cs typeface="Tahoma" panose="020B0604030504040204" pitchFamily="34" charset="0"/>
              </a:rPr>
              <a:t>hub</a:t>
            </a:r>
            <a:r>
              <a:rPr lang="pt-BR" dirty="0">
                <a:latin typeface="Tahoma" panose="020B0604030504040204" pitchFamily="34" charset="0"/>
                <a:ea typeface="Tahoma" panose="020B0604030504040204" pitchFamily="34" charset="0"/>
                <a:cs typeface="Tahoma" panose="020B0604030504040204" pitchFamily="34" charset="0"/>
              </a:rPr>
              <a:t>, concentrador ou </a:t>
            </a:r>
            <a:r>
              <a:rPr lang="pt-BR" dirty="0" err="1">
                <a:latin typeface="Tahoma" panose="020B0604030504040204" pitchFamily="34" charset="0"/>
                <a:ea typeface="Tahoma" panose="020B0604030504040204" pitchFamily="34" charset="0"/>
                <a:cs typeface="Tahoma" panose="020B0604030504040204" pitchFamily="34" charset="0"/>
              </a:rPr>
              <a:t>Multiport</a:t>
            </a:r>
            <a:r>
              <a:rPr lang="pt-BR" dirty="0">
                <a:latin typeface="Tahoma" panose="020B0604030504040204" pitchFamily="34" charset="0"/>
                <a:ea typeface="Tahoma" panose="020B0604030504040204" pitchFamily="34" charset="0"/>
                <a:cs typeface="Tahoma" panose="020B0604030504040204" pitchFamily="34" charset="0"/>
              </a:rPr>
              <a:t> </a:t>
            </a:r>
            <a:r>
              <a:rPr lang="pt-BR" dirty="0" err="1">
                <a:latin typeface="Tahoma" panose="020B0604030504040204" pitchFamily="34" charset="0"/>
                <a:ea typeface="Tahoma" panose="020B0604030504040204" pitchFamily="34" charset="0"/>
                <a:cs typeface="Tahoma" panose="020B0604030504040204" pitchFamily="34" charset="0"/>
              </a:rPr>
              <a:t>Repeater</a:t>
            </a:r>
            <a:r>
              <a:rPr lang="pt-BR" dirty="0">
                <a:latin typeface="Tahoma" panose="020B0604030504040204" pitchFamily="34" charset="0"/>
                <a:ea typeface="Tahoma" panose="020B0604030504040204" pitchFamily="34" charset="0"/>
                <a:cs typeface="Tahoma" panose="020B0604030504040204" pitchFamily="34" charset="0"/>
              </a:rPr>
              <a:t>, nada mais é do que um repetidor que, promove um ponto de conexão física entre os equipamentos de uma rede. São equipamentos usados para conferir uma maior flexibilidade a </a:t>
            </a:r>
            <a:r>
              <a:rPr lang="pt-BR" dirty="0" err="1">
                <a:latin typeface="Tahoma" panose="020B0604030504040204" pitchFamily="34" charset="0"/>
                <a:ea typeface="Tahoma" panose="020B0604030504040204" pitchFamily="34" charset="0"/>
                <a:cs typeface="Tahoma" panose="020B0604030504040204" pitchFamily="34" charset="0"/>
              </a:rPr>
              <a:t>LAN’s</a:t>
            </a:r>
            <a:r>
              <a:rPr lang="pt-BR" dirty="0">
                <a:latin typeface="Tahoma" panose="020B0604030504040204" pitchFamily="34" charset="0"/>
                <a:ea typeface="Tahoma" panose="020B0604030504040204" pitchFamily="34" charset="0"/>
                <a:cs typeface="Tahoma" panose="020B0604030504040204" pitchFamily="34" charset="0"/>
              </a:rPr>
              <a:t> Ethernet e são utilizados para conectar os equipamentos que compõem esta LAN.</a:t>
            </a:r>
          </a:p>
          <a:p>
            <a:pPr algn="just"/>
            <a:r>
              <a:rPr lang="pt-BR" dirty="0">
                <a:latin typeface="Tahoma" panose="020B0604030504040204" pitchFamily="34" charset="0"/>
                <a:ea typeface="Tahoma" panose="020B0604030504040204" pitchFamily="34" charset="0"/>
                <a:cs typeface="Tahoma" panose="020B0604030504040204" pitchFamily="34" charset="0"/>
              </a:rPr>
              <a:t>	O Hub é basicamente um </a:t>
            </a:r>
            <a:r>
              <a:rPr lang="pt-BR" dirty="0" err="1">
                <a:latin typeface="Tahoma" panose="020B0604030504040204" pitchFamily="34" charset="0"/>
                <a:ea typeface="Tahoma" panose="020B0604030504040204" pitchFamily="34" charset="0"/>
                <a:cs typeface="Tahoma" panose="020B0604030504040204" pitchFamily="34" charset="0"/>
              </a:rPr>
              <a:t>pólo</a:t>
            </a:r>
            <a:r>
              <a:rPr lang="pt-BR" dirty="0">
                <a:latin typeface="Tahoma" panose="020B0604030504040204" pitchFamily="34" charset="0"/>
                <a:ea typeface="Tahoma" panose="020B0604030504040204" pitchFamily="34" charset="0"/>
                <a:cs typeface="Tahoma" panose="020B0604030504040204" pitchFamily="34" charset="0"/>
              </a:rPr>
              <a:t> concentrador de fiação e cada equipamento conectado a ele fica em um seguimento próprio. Por isso, isoladamente um hub não pode ser considerado como um equipamento de interconexão de redes, ao menos que tenha sua função associada a outros equipamentos, como repetidores. </a:t>
            </a:r>
          </a:p>
        </p:txBody>
      </p:sp>
      <p:sp>
        <p:nvSpPr>
          <p:cNvPr id="3" name="Title 1">
            <a:extLst>
              <a:ext uri="{FF2B5EF4-FFF2-40B4-BE49-F238E27FC236}">
                <a16:creationId xmlns:a16="http://schemas.microsoft.com/office/drawing/2014/main" id="{D21F9912-532B-4130-BF72-AF52E039483E}"/>
              </a:ext>
            </a:extLst>
          </p:cNvPr>
          <p:cNvSpPr txBox="1">
            <a:spLocks/>
          </p:cNvSpPr>
          <p:nvPr/>
        </p:nvSpPr>
        <p:spPr>
          <a:xfrm>
            <a:off x="2274290" y="332656"/>
            <a:ext cx="6154093" cy="429348"/>
          </a:xfrm>
          <a:prstGeom prst="rect">
            <a:avLst/>
          </a:prstGeom>
        </p:spPr>
        <p:txBody>
          <a:bodyPr/>
          <a:lstStyle/>
          <a:p>
            <a:pPr lvl="0" algn="ctr" defTabSz="914400">
              <a:lnSpc>
                <a:spcPct val="90000"/>
              </a:lnSpc>
              <a:defRPr/>
            </a:pPr>
            <a:r>
              <a:rPr lang="pt-BR" sz="31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Hub</a:t>
            </a:r>
          </a:p>
        </p:txBody>
      </p:sp>
      <p:pic>
        <p:nvPicPr>
          <p:cNvPr id="7170" name="Picture 2" descr="Resultado de imagem para hub">
            <a:extLst>
              <a:ext uri="{FF2B5EF4-FFF2-40B4-BE49-F238E27FC236}">
                <a16:creationId xmlns:a16="http://schemas.microsoft.com/office/drawing/2014/main" id="{4504D599-9687-4C1D-97AE-4CBD63552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08" y="4147929"/>
            <a:ext cx="2697646" cy="269764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sultado de imagem para hub">
            <a:extLst>
              <a:ext uri="{FF2B5EF4-FFF2-40B4-BE49-F238E27FC236}">
                <a16:creationId xmlns:a16="http://schemas.microsoft.com/office/drawing/2014/main" id="{963DE363-225D-4985-9F7F-DDEDE726A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6768" y="4147929"/>
            <a:ext cx="5198697" cy="2710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44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DAB3E1C-A8F2-452D-96CD-A2416C026A56}"/>
              </a:ext>
            </a:extLst>
          </p:cNvPr>
          <p:cNvSpPr/>
          <p:nvPr/>
        </p:nvSpPr>
        <p:spPr>
          <a:xfrm>
            <a:off x="596348" y="1300661"/>
            <a:ext cx="7951304" cy="3139321"/>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As </a:t>
            </a:r>
            <a:r>
              <a:rPr lang="pt-BR" b="1" dirty="0">
                <a:latin typeface="Tahoma" panose="020B0604030504040204" pitchFamily="34" charset="0"/>
                <a:ea typeface="Tahoma" panose="020B0604030504040204" pitchFamily="34" charset="0"/>
                <a:cs typeface="Tahoma" panose="020B0604030504040204" pitchFamily="34" charset="0"/>
              </a:rPr>
              <a:t>Bridges</a:t>
            </a:r>
            <a:r>
              <a:rPr lang="pt-BR" dirty="0">
                <a:latin typeface="Tahoma" panose="020B0604030504040204" pitchFamily="34" charset="0"/>
                <a:ea typeface="Tahoma" panose="020B0604030504040204" pitchFamily="34" charset="0"/>
                <a:cs typeface="Tahoma" panose="020B0604030504040204" pitchFamily="34" charset="0"/>
              </a:rPr>
              <a:t> (ou pontes) são equipamentos que possuem a capacidade de segmentar uma rede local em várias </a:t>
            </a:r>
            <a:r>
              <a:rPr lang="pt-BR" dirty="0" err="1">
                <a:latin typeface="Tahoma" panose="020B0604030504040204" pitchFamily="34" charset="0"/>
                <a:ea typeface="Tahoma" panose="020B0604030504040204" pitchFamily="34" charset="0"/>
                <a:cs typeface="Tahoma" panose="020B0604030504040204" pitchFamily="34" charset="0"/>
              </a:rPr>
              <a:t>sub-redes</a:t>
            </a:r>
            <a:r>
              <a:rPr lang="pt-BR" dirty="0">
                <a:latin typeface="Tahoma" panose="020B0604030504040204" pitchFamily="34" charset="0"/>
                <a:ea typeface="Tahoma" panose="020B0604030504040204" pitchFamily="34" charset="0"/>
                <a:cs typeface="Tahoma" panose="020B0604030504040204" pitchFamily="34" charset="0"/>
              </a:rPr>
              <a:t>, e com isto conseguem diminuir o fluxo de dados (o tráfego). Quando uma estação envia um sinal, apenas as estações que estão em seu segmento a recebem, e somente quando o destino esta fora do segmento é permitido a passagem do sinal. Assim, a principal função das bridges é </a:t>
            </a:r>
            <a:r>
              <a:rPr lang="pt-BR" b="1" dirty="0">
                <a:latin typeface="Tahoma" panose="020B0604030504040204" pitchFamily="34" charset="0"/>
                <a:ea typeface="Tahoma" panose="020B0604030504040204" pitchFamily="34" charset="0"/>
                <a:cs typeface="Tahoma" panose="020B0604030504040204" pitchFamily="34" charset="0"/>
              </a:rPr>
              <a:t>filtrar pacotes</a:t>
            </a:r>
            <a:r>
              <a:rPr lang="pt-BR" dirty="0">
                <a:latin typeface="Tahoma" panose="020B0604030504040204" pitchFamily="34" charset="0"/>
                <a:ea typeface="Tahoma" panose="020B0604030504040204" pitchFamily="34" charset="0"/>
                <a:cs typeface="Tahoma" panose="020B0604030504040204" pitchFamily="34" charset="0"/>
              </a:rPr>
              <a:t> entre segmentos de </a:t>
            </a:r>
            <a:r>
              <a:rPr lang="pt-BR" dirty="0" err="1">
                <a:latin typeface="Tahoma" panose="020B0604030504040204" pitchFamily="34" charset="0"/>
                <a:ea typeface="Tahoma" panose="020B0604030504040204" pitchFamily="34" charset="0"/>
                <a:cs typeface="Tahoma" panose="020B0604030504040204" pitchFamily="34" charset="0"/>
              </a:rPr>
              <a:t>LAN’s</a:t>
            </a:r>
            <a:r>
              <a:rPr lang="pt-BR" dirty="0">
                <a:latin typeface="Tahoma" panose="020B0604030504040204" pitchFamily="34" charset="0"/>
                <a:ea typeface="Tahoma" panose="020B0604030504040204" pitchFamily="34" charset="0"/>
                <a:cs typeface="Tahoma" panose="020B0604030504040204" pitchFamily="34" charset="0"/>
              </a:rPr>
              <a:t>.</a:t>
            </a:r>
          </a:p>
          <a:p>
            <a:pPr algn="just"/>
            <a:r>
              <a:rPr lang="pt-BR" dirty="0">
                <a:latin typeface="Tahoma" panose="020B0604030504040204" pitchFamily="34" charset="0"/>
                <a:ea typeface="Tahoma" panose="020B0604030504040204" pitchFamily="34" charset="0"/>
                <a:cs typeface="Tahoma" panose="020B0604030504040204" pitchFamily="34" charset="0"/>
              </a:rPr>
              <a:t>	As Bridges também podem converter padrões, como por exemplo, de Ethernet para Token-</a:t>
            </a:r>
            <a:r>
              <a:rPr lang="pt-BR" dirty="0" err="1">
                <a:latin typeface="Tahoma" panose="020B0604030504040204" pitchFamily="34" charset="0"/>
                <a:ea typeface="Tahoma" panose="020B0604030504040204" pitchFamily="34" charset="0"/>
                <a:cs typeface="Tahoma" panose="020B0604030504040204" pitchFamily="34" charset="0"/>
              </a:rPr>
              <a:t>Ring</a:t>
            </a:r>
            <a:r>
              <a:rPr lang="pt-BR" dirty="0">
                <a:latin typeface="Tahoma" panose="020B0604030504040204" pitchFamily="34" charset="0"/>
                <a:ea typeface="Tahoma" panose="020B0604030504040204" pitchFamily="34" charset="0"/>
                <a:cs typeface="Tahoma" panose="020B0604030504040204" pitchFamily="34" charset="0"/>
              </a:rPr>
              <a:t>. Porém, estes dispositivos operam na camada "interconexão" do modelo OSI, verificando somente endereços físicos (MAC </a:t>
            </a:r>
            <a:r>
              <a:rPr lang="pt-BR" dirty="0" err="1">
                <a:latin typeface="Tahoma" panose="020B0604030504040204" pitchFamily="34" charset="0"/>
                <a:ea typeface="Tahoma" panose="020B0604030504040204" pitchFamily="34" charset="0"/>
                <a:cs typeface="Tahoma" panose="020B0604030504040204" pitchFamily="34" charset="0"/>
              </a:rPr>
              <a:t>address</a:t>
            </a:r>
            <a:r>
              <a:rPr lang="pt-BR" dirty="0">
                <a:latin typeface="Tahoma" panose="020B0604030504040204" pitchFamily="34" charset="0"/>
                <a:ea typeface="Tahoma" panose="020B0604030504040204" pitchFamily="34" charset="0"/>
                <a:cs typeface="Tahoma" panose="020B0604030504040204" pitchFamily="34" charset="0"/>
              </a:rPr>
              <a:t>), atribuídos pelas placas de rede.</a:t>
            </a:r>
          </a:p>
        </p:txBody>
      </p:sp>
      <p:sp>
        <p:nvSpPr>
          <p:cNvPr id="3" name="Title 1">
            <a:extLst>
              <a:ext uri="{FF2B5EF4-FFF2-40B4-BE49-F238E27FC236}">
                <a16:creationId xmlns:a16="http://schemas.microsoft.com/office/drawing/2014/main" id="{263E490E-46DB-4B70-8EF2-D52D023D5AAE}"/>
              </a:ext>
            </a:extLst>
          </p:cNvPr>
          <p:cNvSpPr txBox="1">
            <a:spLocks/>
          </p:cNvSpPr>
          <p:nvPr/>
        </p:nvSpPr>
        <p:spPr>
          <a:xfrm>
            <a:off x="2274290" y="332656"/>
            <a:ext cx="6154093" cy="429348"/>
          </a:xfrm>
          <a:prstGeom prst="rect">
            <a:avLst/>
          </a:prstGeom>
        </p:spPr>
        <p:txBody>
          <a:bodyPr/>
          <a:lstStyle/>
          <a:p>
            <a:pPr lvl="0" algn="ctr" defTabSz="914400">
              <a:lnSpc>
                <a:spcPct val="90000"/>
              </a:lnSpc>
              <a:defRPr/>
            </a:pPr>
            <a:r>
              <a:rPr lang="pt-BR" sz="31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Bridge</a:t>
            </a:r>
          </a:p>
        </p:txBody>
      </p:sp>
      <p:pic>
        <p:nvPicPr>
          <p:cNvPr id="8194" name="Picture 2" descr="Resultado de imagem para bridge de rede">
            <a:extLst>
              <a:ext uri="{FF2B5EF4-FFF2-40B4-BE49-F238E27FC236}">
                <a16:creationId xmlns:a16="http://schemas.microsoft.com/office/drawing/2014/main" id="{784A73DF-3488-4FCD-8906-3F5971EBE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517" y="4543579"/>
            <a:ext cx="2382492" cy="231442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Resultado de imagem para bridge wireless">
            <a:extLst>
              <a:ext uri="{FF2B5EF4-FFF2-40B4-BE49-F238E27FC236}">
                <a16:creationId xmlns:a16="http://schemas.microsoft.com/office/drawing/2014/main" id="{6D6D0D91-8B64-420F-B911-F8307B15A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2993" y="4319089"/>
            <a:ext cx="2857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Imagem relacionada">
            <a:extLst>
              <a:ext uri="{FF2B5EF4-FFF2-40B4-BE49-F238E27FC236}">
                <a16:creationId xmlns:a16="http://schemas.microsoft.com/office/drawing/2014/main" id="{FAD34D3C-D24C-45DB-B72A-3BE520A389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6351" y="4372098"/>
            <a:ext cx="2473634"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563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EB56-8B28-4BE4-99BF-D8D672F41C23}"/>
              </a:ext>
            </a:extLst>
          </p:cNvPr>
          <p:cNvSpPr txBox="1">
            <a:spLocks/>
          </p:cNvSpPr>
          <p:nvPr/>
        </p:nvSpPr>
        <p:spPr>
          <a:xfrm>
            <a:off x="2274290" y="332656"/>
            <a:ext cx="6154093" cy="429348"/>
          </a:xfrm>
          <a:prstGeom prst="rect">
            <a:avLst/>
          </a:prstGeom>
        </p:spPr>
        <p:txBody>
          <a:bodyPr/>
          <a:lstStyle/>
          <a:p>
            <a:pPr lvl="0" algn="ctr" defTabSz="914400">
              <a:lnSpc>
                <a:spcPct val="90000"/>
              </a:lnSpc>
              <a:defRPr/>
            </a:pPr>
            <a:r>
              <a:rPr lang="pt-BR" sz="31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Switch</a:t>
            </a:r>
          </a:p>
        </p:txBody>
      </p:sp>
      <p:sp>
        <p:nvSpPr>
          <p:cNvPr id="3" name="Retângulo 2">
            <a:extLst>
              <a:ext uri="{FF2B5EF4-FFF2-40B4-BE49-F238E27FC236}">
                <a16:creationId xmlns:a16="http://schemas.microsoft.com/office/drawing/2014/main" id="{0AE649DF-1672-41CA-B9AE-DDF0BF2DFA1C}"/>
              </a:ext>
            </a:extLst>
          </p:cNvPr>
          <p:cNvSpPr/>
          <p:nvPr/>
        </p:nvSpPr>
        <p:spPr>
          <a:xfrm>
            <a:off x="490331" y="1309231"/>
            <a:ext cx="7938052" cy="3139321"/>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Trata-se de uma evolução do </a:t>
            </a:r>
            <a:r>
              <a:rPr lang="pt-BR" b="1" dirty="0">
                <a:latin typeface="Tahoma" panose="020B0604030504040204" pitchFamily="34" charset="0"/>
                <a:ea typeface="Tahoma" panose="020B0604030504040204" pitchFamily="34" charset="0"/>
                <a:cs typeface="Tahoma" panose="020B0604030504040204" pitchFamily="34" charset="0"/>
              </a:rPr>
              <a:t>hub</a:t>
            </a:r>
            <a:r>
              <a:rPr lang="pt-BR" dirty="0">
                <a:latin typeface="Tahoma" panose="020B0604030504040204" pitchFamily="34" charset="0"/>
                <a:ea typeface="Tahoma" panose="020B0604030504040204" pitchFamily="34" charset="0"/>
                <a:cs typeface="Tahoma" panose="020B0604030504040204" pitchFamily="34" charset="0"/>
              </a:rPr>
              <a:t>, com funções de pontes e roteadores e hardware especial que lhe confere baixo custo e alta eficiência. Ele possui barramentos internos comutáveis que permitem chavear conexões, tornando-o temporariamente dedicado a dois nós que podem assim usufruir toda capacidade do meio físico existente.</a:t>
            </a:r>
          </a:p>
          <a:p>
            <a:pPr algn="just"/>
            <a:r>
              <a:rPr lang="pt-BR" dirty="0">
                <a:latin typeface="Tahoma" panose="020B0604030504040204" pitchFamily="34" charset="0"/>
                <a:ea typeface="Tahoma" panose="020B0604030504040204" pitchFamily="34" charset="0"/>
                <a:cs typeface="Tahoma" panose="020B0604030504040204" pitchFamily="34" charset="0"/>
              </a:rPr>
              <a:t>	Em outras palavras, o switch permite a troca de mensagens entre várias estações ao mesmo tempo e não apenas permite compartilhar um meio para isso, como acontece com o hub. Desta forma estações podem obter para si taxas efetivas de transmissão bem maiores do que as observadas anteriormente.</a:t>
            </a:r>
          </a:p>
          <a:p>
            <a:pPr algn="just"/>
            <a:r>
              <a:rPr lang="pt-BR" dirty="0">
                <a:latin typeface="Tahoma" panose="020B0604030504040204" pitchFamily="34" charset="0"/>
                <a:ea typeface="Tahoma" panose="020B0604030504040204" pitchFamily="34" charset="0"/>
                <a:cs typeface="Tahoma" panose="020B0604030504040204" pitchFamily="34" charset="0"/>
              </a:rPr>
              <a:t>	</a:t>
            </a:r>
          </a:p>
        </p:txBody>
      </p:sp>
      <p:pic>
        <p:nvPicPr>
          <p:cNvPr id="7" name="Imagem 6">
            <a:extLst>
              <a:ext uri="{FF2B5EF4-FFF2-40B4-BE49-F238E27FC236}">
                <a16:creationId xmlns:a16="http://schemas.microsoft.com/office/drawing/2014/main" id="{BC1D9101-E722-4287-998C-E031EA4901B2}"/>
              </a:ext>
            </a:extLst>
          </p:cNvPr>
          <p:cNvPicPr>
            <a:picLocks noChangeAspect="1"/>
          </p:cNvPicPr>
          <p:nvPr/>
        </p:nvPicPr>
        <p:blipFill>
          <a:blip r:embed="rId2"/>
          <a:stretch>
            <a:fillRect/>
          </a:stretch>
        </p:blipFill>
        <p:spPr>
          <a:xfrm>
            <a:off x="4876801" y="4752975"/>
            <a:ext cx="3886200" cy="2105025"/>
          </a:xfrm>
          <a:prstGeom prst="rect">
            <a:avLst/>
          </a:prstGeom>
        </p:spPr>
      </p:pic>
      <p:pic>
        <p:nvPicPr>
          <p:cNvPr id="9220" name="Picture 4" descr="Resultado de imagem para switches gerenciÃ¡veis">
            <a:extLst>
              <a:ext uri="{FF2B5EF4-FFF2-40B4-BE49-F238E27FC236}">
                <a16:creationId xmlns:a16="http://schemas.microsoft.com/office/drawing/2014/main" id="{5413D164-067C-437C-89BC-63071B3BD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4223694"/>
            <a:ext cx="4442791" cy="233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866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2B4618B-99F3-4395-B7BE-23B665FD762C}"/>
              </a:ext>
            </a:extLst>
          </p:cNvPr>
          <p:cNvSpPr/>
          <p:nvPr/>
        </p:nvSpPr>
        <p:spPr>
          <a:xfrm>
            <a:off x="602974" y="1333649"/>
            <a:ext cx="7938052" cy="3693319"/>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A placa de rede ou adaptador de LAN ou ainda </a:t>
            </a:r>
            <a:r>
              <a:rPr lang="pt-BR" b="1" dirty="0">
                <a:latin typeface="Tahoma" panose="020B0604030504040204" pitchFamily="34" charset="0"/>
                <a:ea typeface="Tahoma" panose="020B0604030504040204" pitchFamily="34" charset="0"/>
                <a:cs typeface="Tahoma" panose="020B0604030504040204" pitchFamily="34" charset="0"/>
              </a:rPr>
              <a:t>NIC</a:t>
            </a:r>
            <a:r>
              <a:rPr lang="pt-BR" dirty="0">
                <a:latin typeface="Tahoma" panose="020B0604030504040204" pitchFamily="34" charset="0"/>
                <a:ea typeface="Tahoma" panose="020B0604030504040204" pitchFamily="34" charset="0"/>
                <a:cs typeface="Tahoma" panose="020B0604030504040204" pitchFamily="34" charset="0"/>
              </a:rPr>
              <a:t> (Network Interface </a:t>
            </a:r>
            <a:r>
              <a:rPr lang="pt-BR" dirty="0" err="1">
                <a:latin typeface="Tahoma" panose="020B0604030504040204" pitchFamily="34" charset="0"/>
                <a:ea typeface="Tahoma" panose="020B0604030504040204" pitchFamily="34" charset="0"/>
                <a:cs typeface="Tahoma" panose="020B0604030504040204" pitchFamily="34" charset="0"/>
              </a:rPr>
              <a:t>Card</a:t>
            </a:r>
            <a:r>
              <a:rPr lang="pt-BR" dirty="0">
                <a:latin typeface="Tahoma" panose="020B0604030504040204" pitchFamily="34" charset="0"/>
                <a:ea typeface="Tahoma" panose="020B0604030504040204" pitchFamily="34" charset="0"/>
                <a:cs typeface="Tahoma" panose="020B0604030504040204" pitchFamily="34" charset="0"/>
              </a:rPr>
              <a:t>) funciona como uma interface entre o computador e o cabeamento da rede. Suas principais funções são: mover os dados para dentro da memória RAM do computador, gerar o sinal elétrico que trafega através do cabo da rede e controlar o fluxo de dados no sistema de cabeamento da rede.</a:t>
            </a:r>
          </a:p>
          <a:p>
            <a:pPr algn="just"/>
            <a:r>
              <a:rPr lang="pt-BR" dirty="0">
                <a:latin typeface="Tahoma" panose="020B0604030504040204" pitchFamily="34" charset="0"/>
                <a:ea typeface="Tahoma" panose="020B0604030504040204" pitchFamily="34" charset="0"/>
                <a:cs typeface="Tahoma" panose="020B0604030504040204" pitchFamily="34" charset="0"/>
              </a:rPr>
              <a:t>	A placa de rede possui uma área de armazenamento (buffer) que retém os dados por um certo período de tempo para compatibilizar a velocidade de tráfego, pois, no computador, os dados são processados em "bytes" (forma paralela) e no cabeamento da rede o tráfego é processado 1 bit por vez (forma serial).</a:t>
            </a:r>
          </a:p>
          <a:p>
            <a:pPr algn="just"/>
            <a:r>
              <a:rPr lang="pt-BR" dirty="0">
                <a:latin typeface="Tahoma" panose="020B0604030504040204" pitchFamily="34" charset="0"/>
                <a:ea typeface="Tahoma" panose="020B0604030504040204" pitchFamily="34" charset="0"/>
                <a:cs typeface="Tahoma" panose="020B0604030504040204" pitchFamily="34" charset="0"/>
              </a:rPr>
              <a:t>	A técnica que os adaptadores da LAN utilizam para controlar o acesso ao cabo e o tipo de conector deste cabo são atributos da arquitetura da rede utilizada.</a:t>
            </a:r>
          </a:p>
        </p:txBody>
      </p:sp>
      <p:sp>
        <p:nvSpPr>
          <p:cNvPr id="3" name="Title 1">
            <a:extLst>
              <a:ext uri="{FF2B5EF4-FFF2-40B4-BE49-F238E27FC236}">
                <a16:creationId xmlns:a16="http://schemas.microsoft.com/office/drawing/2014/main" id="{75710A76-F768-41AA-8ACF-76FA9D28743A}"/>
              </a:ext>
            </a:extLst>
          </p:cNvPr>
          <p:cNvSpPr txBox="1">
            <a:spLocks/>
          </p:cNvSpPr>
          <p:nvPr/>
        </p:nvSpPr>
        <p:spPr>
          <a:xfrm>
            <a:off x="2274290" y="332656"/>
            <a:ext cx="6154093" cy="429348"/>
          </a:xfrm>
          <a:prstGeom prst="rect">
            <a:avLst/>
          </a:prstGeom>
        </p:spPr>
        <p:txBody>
          <a:bodyPr/>
          <a:lstStyle/>
          <a:p>
            <a:pPr lvl="0" algn="ctr" defTabSz="914400">
              <a:lnSpc>
                <a:spcPct val="90000"/>
              </a:lnSpc>
              <a:defRPr/>
            </a:pPr>
            <a:r>
              <a:rPr lang="pt-BR" sz="31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Placa de rede</a:t>
            </a:r>
          </a:p>
        </p:txBody>
      </p:sp>
      <p:pic>
        <p:nvPicPr>
          <p:cNvPr id="4" name="Picture 8" descr="Resultado de imagem para placa de rede">
            <a:extLst>
              <a:ext uri="{FF2B5EF4-FFF2-40B4-BE49-F238E27FC236}">
                <a16:creationId xmlns:a16="http://schemas.microsoft.com/office/drawing/2014/main" id="{83EDF9E5-022D-41DF-91C9-FCB078726531}"/>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220276" y="4735979"/>
            <a:ext cx="2122022" cy="21220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Resultado de imagem para placa de rede">
            <a:extLst>
              <a:ext uri="{FF2B5EF4-FFF2-40B4-BE49-F238E27FC236}">
                <a16:creationId xmlns:a16="http://schemas.microsoft.com/office/drawing/2014/main" id="{66EE1A7C-F383-4EB0-A4F5-EF9C9F945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626" y="4781994"/>
            <a:ext cx="3410761" cy="206351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Resultado de imagem para placa de rede">
            <a:extLst>
              <a:ext uri="{FF2B5EF4-FFF2-40B4-BE49-F238E27FC236}">
                <a16:creationId xmlns:a16="http://schemas.microsoft.com/office/drawing/2014/main" id="{79896C19-1F3D-4DCD-B938-4DEC20551E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7" y="5026968"/>
            <a:ext cx="2729397" cy="1818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096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53D9-6A9E-43D1-9A72-93A1264F928C}"/>
              </a:ext>
            </a:extLst>
          </p:cNvPr>
          <p:cNvSpPr txBox="1">
            <a:spLocks/>
          </p:cNvSpPr>
          <p:nvPr/>
        </p:nvSpPr>
        <p:spPr>
          <a:xfrm>
            <a:off x="2274290" y="332656"/>
            <a:ext cx="6154093" cy="429348"/>
          </a:xfrm>
          <a:prstGeom prst="rect">
            <a:avLst/>
          </a:prstGeom>
        </p:spPr>
        <p:txBody>
          <a:bodyPr/>
          <a:lstStyle/>
          <a:p>
            <a:pPr lvl="0" algn="ctr" defTabSz="914400">
              <a:lnSpc>
                <a:spcPct val="90000"/>
              </a:lnSpc>
              <a:defRPr/>
            </a:pPr>
            <a:r>
              <a:rPr lang="pt-BR" sz="31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Roteador (</a:t>
            </a:r>
            <a:r>
              <a:rPr lang="pt-BR" sz="3100" b="1" spc="-1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Router</a:t>
            </a:r>
            <a:r>
              <a:rPr lang="pt-BR" sz="31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p>
        </p:txBody>
      </p:sp>
      <p:sp>
        <p:nvSpPr>
          <p:cNvPr id="3" name="Retângulo 2">
            <a:extLst>
              <a:ext uri="{FF2B5EF4-FFF2-40B4-BE49-F238E27FC236}">
                <a16:creationId xmlns:a16="http://schemas.microsoft.com/office/drawing/2014/main" id="{262079B2-152F-44F9-8822-739E7F60E16E}"/>
              </a:ext>
            </a:extLst>
          </p:cNvPr>
          <p:cNvSpPr/>
          <p:nvPr/>
        </p:nvSpPr>
        <p:spPr>
          <a:xfrm>
            <a:off x="543339" y="1304046"/>
            <a:ext cx="8057321" cy="2585323"/>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O Roteador é um equipamento responsável pela interligação das redes locais entre si e redes remotas em tempo integral. </a:t>
            </a:r>
          </a:p>
          <a:p>
            <a:pPr algn="just"/>
            <a:r>
              <a:rPr lang="pt-BR" dirty="0">
                <a:latin typeface="Tahoma" panose="020B0604030504040204" pitchFamily="34" charset="0"/>
                <a:ea typeface="Tahoma" panose="020B0604030504040204" pitchFamily="34" charset="0"/>
                <a:cs typeface="Tahoma" panose="020B0604030504040204" pitchFamily="34" charset="0"/>
              </a:rPr>
              <a:t>	Em outras palavras, permite que uma máquina de uma dada rede LAN comunique-se com máquinas de outra rede LAN remota, como se as redes LAN fossem uma só. Para isso, ele usa protocolos de comunicação padrão como TCP/IP, SPX/IPX, </a:t>
            </a:r>
            <a:r>
              <a:rPr lang="pt-BR" dirty="0" err="1">
                <a:latin typeface="Tahoma" panose="020B0604030504040204" pitchFamily="34" charset="0"/>
                <a:ea typeface="Tahoma" panose="020B0604030504040204" pitchFamily="34" charset="0"/>
                <a:cs typeface="Tahoma" panose="020B0604030504040204" pitchFamily="34" charset="0"/>
              </a:rPr>
              <a:t>Appletalk</a:t>
            </a:r>
            <a:r>
              <a:rPr lang="pt-BR" dirty="0">
                <a:latin typeface="Tahoma" panose="020B0604030504040204" pitchFamily="34" charset="0"/>
                <a:ea typeface="Tahoma" panose="020B0604030504040204" pitchFamily="34" charset="0"/>
                <a:cs typeface="Tahoma" panose="020B0604030504040204" pitchFamily="34" charset="0"/>
              </a:rPr>
              <a:t>, etc. </a:t>
            </a:r>
          </a:p>
          <a:p>
            <a:pPr algn="just"/>
            <a:r>
              <a:rPr lang="pt-BR" dirty="0">
                <a:latin typeface="Tahoma" panose="020B0604030504040204" pitchFamily="34" charset="0"/>
                <a:ea typeface="Tahoma" panose="020B0604030504040204" pitchFamily="34" charset="0"/>
                <a:cs typeface="Tahoma" panose="020B0604030504040204" pitchFamily="34" charset="0"/>
              </a:rPr>
              <a:t>	Têm a função de decidir o melhor caminho para os "pacotes" percorrerem até o seu destino entre as várias </a:t>
            </a:r>
            <a:r>
              <a:rPr lang="pt-BR" dirty="0" err="1">
                <a:latin typeface="Tahoma" panose="020B0604030504040204" pitchFamily="34" charset="0"/>
                <a:ea typeface="Tahoma" panose="020B0604030504040204" pitchFamily="34" charset="0"/>
                <a:cs typeface="Tahoma" panose="020B0604030504040204" pitchFamily="34" charset="0"/>
              </a:rPr>
              <a:t>LAN’s</a:t>
            </a:r>
            <a:r>
              <a:rPr lang="pt-BR" dirty="0">
                <a:latin typeface="Tahoma" panose="020B0604030504040204" pitchFamily="34" charset="0"/>
                <a:ea typeface="Tahoma" panose="020B0604030504040204" pitchFamily="34" charset="0"/>
                <a:cs typeface="Tahoma" panose="020B0604030504040204" pitchFamily="34" charset="0"/>
              </a:rPr>
              <a:t> e dividem-nas logicamente, mantendo a identidade de cada </a:t>
            </a:r>
            <a:r>
              <a:rPr lang="pt-BR" dirty="0" err="1">
                <a:latin typeface="Tahoma" panose="020B0604030504040204" pitchFamily="34" charset="0"/>
                <a:ea typeface="Tahoma" panose="020B0604030504040204" pitchFamily="34" charset="0"/>
                <a:cs typeface="Tahoma" panose="020B0604030504040204" pitchFamily="34" charset="0"/>
              </a:rPr>
              <a:t>sub-rede</a:t>
            </a:r>
            <a:r>
              <a:rPr lang="pt-BR" dirty="0">
                <a:latin typeface="Tahoma" panose="020B0604030504040204" pitchFamily="34" charset="0"/>
                <a:ea typeface="Tahoma" panose="020B0604030504040204" pitchFamily="34" charset="0"/>
                <a:cs typeface="Tahoma" panose="020B0604030504040204" pitchFamily="34" charset="0"/>
              </a:rPr>
              <a:t>.</a:t>
            </a:r>
          </a:p>
        </p:txBody>
      </p:sp>
      <p:pic>
        <p:nvPicPr>
          <p:cNvPr id="4" name="Picture 6" descr="Imagem relacionada">
            <a:extLst>
              <a:ext uri="{FF2B5EF4-FFF2-40B4-BE49-F238E27FC236}">
                <a16:creationId xmlns:a16="http://schemas.microsoft.com/office/drawing/2014/main" id="{386EB2DF-1E84-4465-9A90-6B7515D8F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960" y="3868050"/>
            <a:ext cx="2054088" cy="186648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E066BA09-0736-4015-9753-FBC1690572F3}"/>
              </a:ext>
            </a:extLst>
          </p:cNvPr>
          <p:cNvPicPr>
            <a:picLocks noChangeAspect="1"/>
          </p:cNvPicPr>
          <p:nvPr/>
        </p:nvPicPr>
        <p:blipFill>
          <a:blip r:embed="rId3"/>
          <a:stretch>
            <a:fillRect/>
          </a:stretch>
        </p:blipFill>
        <p:spPr>
          <a:xfrm>
            <a:off x="520448" y="3896603"/>
            <a:ext cx="3582951" cy="1801831"/>
          </a:xfrm>
          <a:prstGeom prst="rect">
            <a:avLst/>
          </a:prstGeom>
        </p:spPr>
      </p:pic>
      <p:pic>
        <p:nvPicPr>
          <p:cNvPr id="6" name="Imagem 5">
            <a:extLst>
              <a:ext uri="{FF2B5EF4-FFF2-40B4-BE49-F238E27FC236}">
                <a16:creationId xmlns:a16="http://schemas.microsoft.com/office/drawing/2014/main" id="{1FCA0E85-34B3-4E6F-BAE8-CDCD281B8B18}"/>
              </a:ext>
            </a:extLst>
          </p:cNvPr>
          <p:cNvPicPr>
            <a:picLocks noChangeAspect="1"/>
          </p:cNvPicPr>
          <p:nvPr/>
        </p:nvPicPr>
        <p:blipFill>
          <a:blip r:embed="rId4"/>
          <a:stretch>
            <a:fillRect/>
          </a:stretch>
        </p:blipFill>
        <p:spPr>
          <a:xfrm>
            <a:off x="2158075" y="5833215"/>
            <a:ext cx="6720882" cy="1024785"/>
          </a:xfrm>
          <a:prstGeom prst="rect">
            <a:avLst/>
          </a:prstGeom>
        </p:spPr>
      </p:pic>
      <p:pic>
        <p:nvPicPr>
          <p:cNvPr id="7" name="Imagem 6">
            <a:extLst>
              <a:ext uri="{FF2B5EF4-FFF2-40B4-BE49-F238E27FC236}">
                <a16:creationId xmlns:a16="http://schemas.microsoft.com/office/drawing/2014/main" id="{75831F57-F96A-43D7-8BA8-386989ED3728}"/>
              </a:ext>
            </a:extLst>
          </p:cNvPr>
          <p:cNvPicPr>
            <a:picLocks noChangeAspect="1"/>
          </p:cNvPicPr>
          <p:nvPr/>
        </p:nvPicPr>
        <p:blipFill>
          <a:blip r:embed="rId5"/>
          <a:stretch>
            <a:fillRect/>
          </a:stretch>
        </p:blipFill>
        <p:spPr>
          <a:xfrm>
            <a:off x="6517679" y="3878709"/>
            <a:ext cx="2361278" cy="1866487"/>
          </a:xfrm>
          <a:prstGeom prst="rect">
            <a:avLst/>
          </a:prstGeom>
        </p:spPr>
      </p:pic>
    </p:spTree>
    <p:extLst>
      <p:ext uri="{BB962C8B-B14F-4D97-AF65-F5344CB8AC3E}">
        <p14:creationId xmlns:p14="http://schemas.microsoft.com/office/powerpoint/2010/main" val="40500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9B35-1D01-47F7-8CDF-D481C734C717}"/>
              </a:ext>
            </a:extLst>
          </p:cNvPr>
          <p:cNvSpPr txBox="1">
            <a:spLocks/>
          </p:cNvSpPr>
          <p:nvPr/>
        </p:nvSpPr>
        <p:spPr>
          <a:xfrm>
            <a:off x="2195736" y="332656"/>
            <a:ext cx="4392488"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u="none"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Roteiro de aula</a:t>
            </a:r>
          </a:p>
        </p:txBody>
      </p:sp>
      <p:sp>
        <p:nvSpPr>
          <p:cNvPr id="3" name="CaixaDeTexto 2"/>
          <p:cNvSpPr txBox="1"/>
          <p:nvPr/>
        </p:nvSpPr>
        <p:spPr>
          <a:xfrm>
            <a:off x="593834" y="1443841"/>
            <a:ext cx="7956331" cy="3477875"/>
          </a:xfrm>
          <a:prstGeom prst="rect">
            <a:avLst/>
          </a:prstGeom>
          <a:noFill/>
        </p:spPr>
        <p:txBody>
          <a:bodyPr wrap="square" rtlCol="0">
            <a:spAutoFit/>
          </a:bodyPr>
          <a:lstStyle/>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Introdução</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Modelo OSI</a:t>
            </a:r>
          </a:p>
          <a:p>
            <a:pPr marL="800100" lvl="1"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Camadas do modelo OSI</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Tipos de redes</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Taxas de transmissão</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Arquitetura de redes</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Extensão geográfica</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Topologias</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Meios de transmissão</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Hardware de rede</a:t>
            </a:r>
          </a:p>
          <a:p>
            <a:pPr marL="342900" indent="-34290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Pesquisa</a:t>
            </a:r>
          </a:p>
        </p:txBody>
      </p:sp>
    </p:spTree>
    <p:extLst>
      <p:ext uri="{BB962C8B-B14F-4D97-AF65-F5344CB8AC3E}">
        <p14:creationId xmlns:p14="http://schemas.microsoft.com/office/powerpoint/2010/main" val="1511887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Resultado de imagem para modem">
            <a:extLst>
              <a:ext uri="{FF2B5EF4-FFF2-40B4-BE49-F238E27FC236}">
                <a16:creationId xmlns:a16="http://schemas.microsoft.com/office/drawing/2014/main" id="{1886EC96-DC82-46D4-8EA6-BCB23FAAC370}"/>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02973" y="4254944"/>
            <a:ext cx="3956211" cy="2225369"/>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9C47118D-9C6A-470E-B749-6492BE8A49F0}"/>
              </a:ext>
            </a:extLst>
          </p:cNvPr>
          <p:cNvSpPr/>
          <p:nvPr/>
        </p:nvSpPr>
        <p:spPr>
          <a:xfrm>
            <a:off x="602974" y="1321187"/>
            <a:ext cx="7938052" cy="3139321"/>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O </a:t>
            </a:r>
            <a:r>
              <a:rPr lang="pt-BR" b="1" dirty="0">
                <a:latin typeface="Tahoma" panose="020B0604030504040204" pitchFamily="34" charset="0"/>
                <a:ea typeface="Tahoma" panose="020B0604030504040204" pitchFamily="34" charset="0"/>
                <a:cs typeface="Tahoma" panose="020B0604030504040204" pitchFamily="34" charset="0"/>
              </a:rPr>
              <a:t>Modem</a:t>
            </a:r>
            <a:r>
              <a:rPr lang="pt-BR" dirty="0">
                <a:latin typeface="Tahoma" panose="020B0604030504040204" pitchFamily="34" charset="0"/>
                <a:ea typeface="Tahoma" panose="020B0604030504040204" pitchFamily="34" charset="0"/>
                <a:cs typeface="Tahoma" panose="020B0604030504040204" pitchFamily="34" charset="0"/>
              </a:rPr>
              <a:t> é um dispositivo conversor de sinais que faz a comunicação entre computadores através de uma linha dedicada para esse fim. Seu nome é a contração das palavras </a:t>
            </a:r>
            <a:r>
              <a:rPr lang="pt-BR" b="1" dirty="0" err="1">
                <a:latin typeface="Tahoma" panose="020B0604030504040204" pitchFamily="34" charset="0"/>
                <a:ea typeface="Tahoma" panose="020B0604030504040204" pitchFamily="34" charset="0"/>
                <a:cs typeface="Tahoma" panose="020B0604030504040204" pitchFamily="34" charset="0"/>
              </a:rPr>
              <a:t>MO</a:t>
            </a:r>
            <a:r>
              <a:rPr lang="pt-BR" dirty="0" err="1">
                <a:latin typeface="Tahoma" panose="020B0604030504040204" pitchFamily="34" charset="0"/>
                <a:ea typeface="Tahoma" panose="020B0604030504040204" pitchFamily="34" charset="0"/>
                <a:cs typeface="Tahoma" panose="020B0604030504040204" pitchFamily="34" charset="0"/>
              </a:rPr>
              <a:t>dulador</a:t>
            </a:r>
            <a:r>
              <a:rPr lang="pt-BR" dirty="0">
                <a:latin typeface="Tahoma" panose="020B0604030504040204" pitchFamily="34" charset="0"/>
                <a:ea typeface="Tahoma" panose="020B0604030504040204" pitchFamily="34" charset="0"/>
                <a:cs typeface="Tahoma" panose="020B0604030504040204" pitchFamily="34" charset="0"/>
              </a:rPr>
              <a:t> e </a:t>
            </a:r>
            <a:r>
              <a:rPr lang="pt-BR" b="1" dirty="0" err="1">
                <a:latin typeface="Tahoma" panose="020B0604030504040204" pitchFamily="34" charset="0"/>
                <a:ea typeface="Tahoma" panose="020B0604030504040204" pitchFamily="34" charset="0"/>
                <a:cs typeface="Tahoma" panose="020B0604030504040204" pitchFamily="34" charset="0"/>
              </a:rPr>
              <a:t>DEM</a:t>
            </a:r>
            <a:r>
              <a:rPr lang="pt-BR" dirty="0" err="1">
                <a:latin typeface="Tahoma" panose="020B0604030504040204" pitchFamily="34" charset="0"/>
                <a:ea typeface="Tahoma" panose="020B0604030504040204" pitchFamily="34" charset="0"/>
                <a:cs typeface="Tahoma" panose="020B0604030504040204" pitchFamily="34" charset="0"/>
              </a:rPr>
              <a:t>odulador</a:t>
            </a:r>
            <a:r>
              <a:rPr lang="pt-BR" dirty="0">
                <a:latin typeface="Tahoma" panose="020B0604030504040204" pitchFamily="34" charset="0"/>
                <a:ea typeface="Tahoma" panose="020B0604030504040204" pitchFamily="34" charset="0"/>
                <a:cs typeface="Tahoma" panose="020B0604030504040204" pitchFamily="34" charset="0"/>
              </a:rPr>
              <a:t>, pois essas são suas principais funções.</a:t>
            </a:r>
          </a:p>
          <a:p>
            <a:pPr algn="just"/>
            <a:r>
              <a:rPr lang="pt-BR" dirty="0">
                <a:latin typeface="Tahoma" panose="020B0604030504040204" pitchFamily="34" charset="0"/>
                <a:ea typeface="Tahoma" panose="020B0604030504040204" pitchFamily="34" charset="0"/>
                <a:cs typeface="Tahoma" panose="020B0604030504040204" pitchFamily="34" charset="0"/>
              </a:rPr>
              <a:t>	Executa uma transformação, por modulação (modem analógico) ou por codificação (modem digital), dos sinais emitidos pelo computador, gerando sinais analógicos adequados à transmissão sobre uma linha telefônica, por exemplo. No destino, um equipamento igual </a:t>
            </a:r>
            <a:r>
              <a:rPr lang="pt-BR" b="1" dirty="0" err="1">
                <a:latin typeface="Tahoma" panose="020B0604030504040204" pitchFamily="34" charset="0"/>
                <a:ea typeface="Tahoma" panose="020B0604030504040204" pitchFamily="34" charset="0"/>
                <a:cs typeface="Tahoma" panose="020B0604030504040204" pitchFamily="34" charset="0"/>
              </a:rPr>
              <a:t>demodula</a:t>
            </a:r>
            <a:r>
              <a:rPr lang="pt-BR" dirty="0">
                <a:latin typeface="Tahoma" panose="020B0604030504040204" pitchFamily="34" charset="0"/>
                <a:ea typeface="Tahoma" panose="020B0604030504040204" pitchFamily="34" charset="0"/>
                <a:cs typeface="Tahoma" panose="020B0604030504040204" pitchFamily="34" charset="0"/>
              </a:rPr>
              <a:t> (modem analógico) ou decodifica (modem digital) a informação, entregando o sinal digital restaurado ao equipamento terminal a ele associado.</a:t>
            </a:r>
          </a:p>
          <a:p>
            <a:pPr algn="just"/>
            <a:endParaRPr lang="pt-BR"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D026D639-347A-42D9-AB5C-D73E054A11F5}"/>
              </a:ext>
            </a:extLst>
          </p:cNvPr>
          <p:cNvSpPr txBox="1">
            <a:spLocks/>
          </p:cNvSpPr>
          <p:nvPr/>
        </p:nvSpPr>
        <p:spPr>
          <a:xfrm>
            <a:off x="2274290" y="332656"/>
            <a:ext cx="6154093" cy="429348"/>
          </a:xfrm>
          <a:prstGeom prst="rect">
            <a:avLst/>
          </a:prstGeom>
        </p:spPr>
        <p:txBody>
          <a:bodyPr/>
          <a:lstStyle/>
          <a:p>
            <a:pPr lvl="0" algn="ctr" defTabSz="914400">
              <a:lnSpc>
                <a:spcPct val="90000"/>
              </a:lnSpc>
              <a:defRPr/>
            </a:pPr>
            <a:r>
              <a:rPr lang="pt-BR" sz="31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Modem</a:t>
            </a:r>
          </a:p>
        </p:txBody>
      </p:sp>
    </p:spTree>
    <p:extLst>
      <p:ext uri="{BB962C8B-B14F-4D97-AF65-F5344CB8AC3E}">
        <p14:creationId xmlns:p14="http://schemas.microsoft.com/office/powerpoint/2010/main" val="274359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51720" y="332656"/>
            <a:ext cx="6480721" cy="561016"/>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2800" b="1" i="0" u="none"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Pesquisa – Quais tecnologias de rede temos na </a:t>
            </a:r>
            <a:r>
              <a:rPr kumimoji="0" lang="pt-BR" sz="2800" b="1" i="0" u="none" strike="noStrike" kern="1200" cap="none" spc="-100" normalizeH="0" baseline="0" noProof="0" dirty="0" err="1">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Etec</a:t>
            </a:r>
            <a:r>
              <a:rPr kumimoji="0" lang="pt-BR" sz="2800" b="1" i="0" u="none"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 Prof. </a:t>
            </a:r>
            <a:r>
              <a:rPr kumimoji="0" lang="pt-BR" sz="2800" b="1" i="0" u="none" strike="noStrike" kern="1200" cap="none" spc="-100" normalizeH="0" baseline="0" noProof="0" dirty="0" err="1">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Idio</a:t>
            </a:r>
            <a:r>
              <a:rPr kumimoji="0" lang="pt-BR" sz="2800" b="1" i="0" u="none"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pt-BR" sz="2800" b="1" i="0" u="none" strike="noStrike" kern="1200" cap="none" spc="-100" normalizeH="0" baseline="0" noProof="0" dirty="0" err="1">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Zucchi</a:t>
            </a:r>
            <a:r>
              <a:rPr kumimoji="0" lang="pt-BR" sz="2800" b="1" i="0" u="none"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a:t>
            </a:r>
          </a:p>
          <a:p>
            <a:pPr marL="0" marR="0" lvl="0" indent="0" algn="ctr" defTabSz="914400" rtl="0" eaLnBrk="1" fontAlgn="auto" latinLnBrk="0" hangingPunct="1">
              <a:lnSpc>
                <a:spcPct val="90000"/>
              </a:lnSpc>
              <a:spcBef>
                <a:spcPts val="0"/>
              </a:spcBef>
              <a:spcAft>
                <a:spcPts val="0"/>
              </a:spcAft>
              <a:buClrTx/>
              <a:buSzTx/>
              <a:buFontTx/>
              <a:buNone/>
              <a:tabLst/>
              <a:defRPr/>
            </a:pPr>
            <a:endParaRPr lang="pt-BR" sz="28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o Explicativo em Nuvem 5"/>
          <p:cNvSpPr/>
          <p:nvPr/>
        </p:nvSpPr>
        <p:spPr>
          <a:xfrm>
            <a:off x="340318" y="1484784"/>
            <a:ext cx="3367586" cy="1944216"/>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Retângulo 6"/>
          <p:cNvSpPr/>
          <p:nvPr/>
        </p:nvSpPr>
        <p:spPr>
          <a:xfrm>
            <a:off x="920125" y="1866402"/>
            <a:ext cx="2207971" cy="923330"/>
          </a:xfrm>
          <a:prstGeom prst="rect">
            <a:avLst/>
          </a:prstGeom>
        </p:spPr>
        <p:txBody>
          <a:bodyPr wrap="square">
            <a:spAutoFit/>
          </a:bodyPr>
          <a:lstStyle/>
          <a:p>
            <a:pPr lvl="0" algn="ctr">
              <a:lnSpc>
                <a:spcPct val="90000"/>
              </a:lnSpc>
              <a:defRPr/>
            </a:pPr>
            <a:r>
              <a:rPr lang="pt-BR" sz="2000" b="1" spc="-100" dirty="0">
                <a:latin typeface="Tahoma" panose="020B0604030504040204" pitchFamily="34" charset="0"/>
                <a:ea typeface="Tahoma" panose="020B0604030504040204" pitchFamily="34" charset="0"/>
                <a:cs typeface="Tahoma" panose="020B0604030504040204" pitchFamily="34" charset="0"/>
              </a:rPr>
              <a:t>Arquitetura</a:t>
            </a:r>
          </a:p>
          <a:p>
            <a:pPr lvl="0" algn="ctr">
              <a:lnSpc>
                <a:spcPct val="90000"/>
              </a:lnSpc>
              <a:defRPr/>
            </a:pPr>
            <a:r>
              <a:rPr lang="pt-BR" sz="2000" spc="-100" dirty="0" err="1">
                <a:latin typeface="Tahoma" panose="020B0604030504040204" pitchFamily="34" charset="0"/>
                <a:ea typeface="Tahoma" panose="020B0604030504040204" pitchFamily="34" charset="0"/>
                <a:cs typeface="Tahoma" panose="020B0604030504040204" pitchFamily="34" charset="0"/>
              </a:rPr>
              <a:t>ArcNet</a:t>
            </a:r>
            <a:r>
              <a:rPr lang="pt-BR" sz="2000" spc="-100" dirty="0">
                <a:latin typeface="Tahoma" panose="020B0604030504040204" pitchFamily="34" charset="0"/>
                <a:ea typeface="Tahoma" panose="020B0604030504040204" pitchFamily="34" charset="0"/>
                <a:cs typeface="Tahoma" panose="020B0604030504040204" pitchFamily="34" charset="0"/>
              </a:rPr>
              <a:t>, Ethernet, DSL, Token </a:t>
            </a:r>
            <a:r>
              <a:rPr lang="pt-BR" sz="2000" spc="-100" dirty="0" err="1">
                <a:latin typeface="Tahoma" panose="020B0604030504040204" pitchFamily="34" charset="0"/>
                <a:ea typeface="Tahoma" panose="020B0604030504040204" pitchFamily="34" charset="0"/>
                <a:cs typeface="Tahoma" panose="020B0604030504040204" pitchFamily="34" charset="0"/>
              </a:rPr>
              <a:t>Ring</a:t>
            </a:r>
            <a:r>
              <a:rPr lang="pt-BR" sz="2000" spc="-100" dirty="0">
                <a:latin typeface="Tahoma" panose="020B0604030504040204" pitchFamily="34" charset="0"/>
                <a:ea typeface="Tahoma" panose="020B0604030504040204" pitchFamily="34" charset="0"/>
                <a:cs typeface="Tahoma" panose="020B0604030504040204" pitchFamily="34" charset="0"/>
              </a:rPr>
              <a:t>?</a:t>
            </a:r>
          </a:p>
        </p:txBody>
      </p:sp>
      <p:sp>
        <p:nvSpPr>
          <p:cNvPr id="8" name="Texto Explicativo em Nuvem 7"/>
          <p:cNvSpPr/>
          <p:nvPr/>
        </p:nvSpPr>
        <p:spPr>
          <a:xfrm>
            <a:off x="4287711" y="1238095"/>
            <a:ext cx="3672408" cy="1653302"/>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Retângulo 8"/>
          <p:cNvSpPr/>
          <p:nvPr/>
        </p:nvSpPr>
        <p:spPr>
          <a:xfrm>
            <a:off x="4778575" y="1777777"/>
            <a:ext cx="2557110" cy="646331"/>
          </a:xfrm>
          <a:prstGeom prst="rect">
            <a:avLst/>
          </a:prstGeom>
        </p:spPr>
        <p:txBody>
          <a:bodyPr wrap="none">
            <a:spAutoFit/>
          </a:bodyPr>
          <a:lstStyle/>
          <a:p>
            <a:pPr lvl="0" algn="ctr">
              <a:lnSpc>
                <a:spcPct val="90000"/>
              </a:lnSpc>
              <a:defRPr/>
            </a:pPr>
            <a:r>
              <a:rPr lang="pt-BR" sz="2000" b="1" spc="-100" dirty="0">
                <a:latin typeface="Tahoma" panose="020B0604030504040204" pitchFamily="34" charset="0"/>
                <a:ea typeface="Tahoma" panose="020B0604030504040204" pitchFamily="34" charset="0"/>
                <a:cs typeface="Tahoma" panose="020B0604030504040204" pitchFamily="34" charset="0"/>
              </a:rPr>
              <a:t>Extensão geográfica</a:t>
            </a:r>
          </a:p>
          <a:p>
            <a:pPr lvl="0" algn="ctr">
              <a:lnSpc>
                <a:spcPct val="90000"/>
              </a:lnSpc>
              <a:defRPr/>
            </a:pPr>
            <a:r>
              <a:rPr lang="pt-BR" sz="2000" spc="-100" dirty="0">
                <a:latin typeface="Tahoma" panose="020B0604030504040204" pitchFamily="34" charset="0"/>
                <a:ea typeface="Tahoma" panose="020B0604030504040204" pitchFamily="34" charset="0"/>
                <a:cs typeface="Tahoma" panose="020B0604030504040204" pitchFamily="34" charset="0"/>
              </a:rPr>
              <a:t>LAN, WAN, WLAN?</a:t>
            </a:r>
          </a:p>
        </p:txBody>
      </p:sp>
      <p:sp>
        <p:nvSpPr>
          <p:cNvPr id="10" name="Texto Explicativo em Nuvem 9"/>
          <p:cNvSpPr/>
          <p:nvPr/>
        </p:nvSpPr>
        <p:spPr>
          <a:xfrm>
            <a:off x="4712051" y="3022277"/>
            <a:ext cx="4108422" cy="2278593"/>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5488558" y="3606680"/>
            <a:ext cx="2820451" cy="923330"/>
          </a:xfrm>
          <a:prstGeom prst="rect">
            <a:avLst/>
          </a:prstGeom>
        </p:spPr>
        <p:txBody>
          <a:bodyPr wrap="none">
            <a:spAutoFit/>
          </a:bodyPr>
          <a:lstStyle/>
          <a:p>
            <a:pPr lvl="0" algn="ctr">
              <a:lnSpc>
                <a:spcPct val="90000"/>
              </a:lnSpc>
              <a:defRPr/>
            </a:pPr>
            <a:r>
              <a:rPr lang="pt-BR" sz="2000" b="1" spc="-100" dirty="0">
                <a:latin typeface="Tahoma" panose="020B0604030504040204" pitchFamily="34" charset="0"/>
                <a:ea typeface="Tahoma" panose="020B0604030504040204" pitchFamily="34" charset="0"/>
                <a:cs typeface="Tahoma" panose="020B0604030504040204" pitchFamily="34" charset="0"/>
              </a:rPr>
              <a:t>Meios de transmissão</a:t>
            </a:r>
          </a:p>
          <a:p>
            <a:pPr lvl="0" algn="ctr">
              <a:lnSpc>
                <a:spcPct val="90000"/>
              </a:lnSpc>
              <a:defRPr/>
            </a:pPr>
            <a:r>
              <a:rPr lang="pt-BR" sz="2000" spc="-100" dirty="0">
                <a:latin typeface="Tahoma" panose="020B0604030504040204" pitchFamily="34" charset="0"/>
                <a:ea typeface="Tahoma" panose="020B0604030504040204" pitchFamily="34" charset="0"/>
                <a:cs typeface="Tahoma" panose="020B0604030504040204" pitchFamily="34" charset="0"/>
              </a:rPr>
              <a:t>Fibra óptica, par trançado,</a:t>
            </a:r>
          </a:p>
          <a:p>
            <a:pPr lvl="0" algn="ctr">
              <a:lnSpc>
                <a:spcPct val="90000"/>
              </a:lnSpc>
              <a:defRPr/>
            </a:pPr>
            <a:r>
              <a:rPr lang="pt-BR" sz="2000" spc="-100" dirty="0">
                <a:latin typeface="Tahoma" panose="020B0604030504040204" pitchFamily="34" charset="0"/>
                <a:ea typeface="Tahoma" panose="020B0604030504040204" pitchFamily="34" charset="0"/>
                <a:cs typeface="Tahoma" panose="020B0604030504040204" pitchFamily="34" charset="0"/>
              </a:rPr>
              <a:t>Coaxial?</a:t>
            </a:r>
          </a:p>
        </p:txBody>
      </p:sp>
      <p:sp>
        <p:nvSpPr>
          <p:cNvPr id="14" name="Texto Explicativo em Nuvem 13"/>
          <p:cNvSpPr/>
          <p:nvPr/>
        </p:nvSpPr>
        <p:spPr>
          <a:xfrm>
            <a:off x="755576" y="3606680"/>
            <a:ext cx="3047798" cy="1944216"/>
          </a:xfrm>
          <a:prstGeom prst="cloudCallout">
            <a:avLst>
              <a:gd name="adj1" fmla="val -39965"/>
              <a:gd name="adj2" fmla="val 529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Retângulo 14"/>
          <p:cNvSpPr/>
          <p:nvPr/>
        </p:nvSpPr>
        <p:spPr>
          <a:xfrm>
            <a:off x="1246981" y="4117123"/>
            <a:ext cx="2064988" cy="923330"/>
          </a:xfrm>
          <a:prstGeom prst="rect">
            <a:avLst/>
          </a:prstGeom>
        </p:spPr>
        <p:txBody>
          <a:bodyPr wrap="none">
            <a:spAutoFit/>
          </a:bodyPr>
          <a:lstStyle/>
          <a:p>
            <a:pPr lvl="0" algn="ctr">
              <a:lnSpc>
                <a:spcPct val="90000"/>
              </a:lnSpc>
              <a:defRPr/>
            </a:pPr>
            <a:r>
              <a:rPr lang="pt-BR" sz="2000" b="1" spc="-100" dirty="0">
                <a:latin typeface="Tahoma" panose="020B0604030504040204" pitchFamily="34" charset="0"/>
                <a:ea typeface="Tahoma" panose="020B0604030504040204" pitchFamily="34" charset="0"/>
                <a:cs typeface="Tahoma" panose="020B0604030504040204" pitchFamily="34" charset="0"/>
              </a:rPr>
              <a:t>Topologia</a:t>
            </a:r>
          </a:p>
          <a:p>
            <a:pPr lvl="0" algn="ctr">
              <a:lnSpc>
                <a:spcPct val="90000"/>
              </a:lnSpc>
              <a:defRPr/>
            </a:pPr>
            <a:r>
              <a:rPr lang="pt-BR" sz="2000" spc="-100" dirty="0">
                <a:latin typeface="Tahoma" panose="020B0604030504040204" pitchFamily="34" charset="0"/>
                <a:ea typeface="Tahoma" panose="020B0604030504040204" pitchFamily="34" charset="0"/>
                <a:cs typeface="Tahoma" panose="020B0604030504040204" pitchFamily="34" charset="0"/>
              </a:rPr>
              <a:t>Anel, barramento, </a:t>
            </a:r>
          </a:p>
          <a:p>
            <a:pPr lvl="0" algn="ctr">
              <a:lnSpc>
                <a:spcPct val="90000"/>
              </a:lnSpc>
              <a:defRPr/>
            </a:pPr>
            <a:r>
              <a:rPr lang="pt-BR" sz="2000" spc="-100" dirty="0">
                <a:latin typeface="Tahoma" panose="020B0604030504040204" pitchFamily="34" charset="0"/>
                <a:ea typeface="Tahoma" panose="020B0604030504040204" pitchFamily="34" charset="0"/>
                <a:cs typeface="Tahoma" panose="020B0604030504040204" pitchFamily="34" charset="0"/>
              </a:rPr>
              <a:t>estrela, malha?</a:t>
            </a:r>
          </a:p>
        </p:txBody>
      </p:sp>
    </p:spTree>
    <p:extLst>
      <p:ext uri="{BB962C8B-B14F-4D97-AF65-F5344CB8AC3E}">
        <p14:creationId xmlns:p14="http://schemas.microsoft.com/office/powerpoint/2010/main" val="1295264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418F-D03A-41AF-8B1A-E4C287C41F2E}"/>
              </a:ext>
            </a:extLst>
          </p:cNvPr>
          <p:cNvSpPr txBox="1">
            <a:spLocks/>
          </p:cNvSpPr>
          <p:nvPr/>
        </p:nvSpPr>
        <p:spPr>
          <a:xfrm>
            <a:off x="2274290" y="332656"/>
            <a:ext cx="6154093" cy="429348"/>
          </a:xfrm>
          <a:prstGeom prst="rect">
            <a:avLst/>
          </a:prstGeom>
        </p:spPr>
        <p:txBody>
          <a:bodyPr/>
          <a:lstStyle/>
          <a:p>
            <a:pPr lvl="0" algn="ctr" defTabSz="914400">
              <a:lnSpc>
                <a:spcPct val="90000"/>
              </a:lnSpc>
              <a:defRPr/>
            </a:pPr>
            <a:r>
              <a:rPr lang="pt-BR" sz="31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Divisão de tarefas</a:t>
            </a:r>
          </a:p>
        </p:txBody>
      </p:sp>
      <p:sp>
        <p:nvSpPr>
          <p:cNvPr id="3" name="CaixaDeTexto 2">
            <a:extLst>
              <a:ext uri="{FF2B5EF4-FFF2-40B4-BE49-F238E27FC236}">
                <a16:creationId xmlns:a16="http://schemas.microsoft.com/office/drawing/2014/main" id="{E9D2EC7A-E159-49A9-A5A0-EB385C0AAB62}"/>
              </a:ext>
            </a:extLst>
          </p:cNvPr>
          <p:cNvSpPr txBox="1"/>
          <p:nvPr/>
        </p:nvSpPr>
        <p:spPr>
          <a:xfrm>
            <a:off x="516835" y="1364974"/>
            <a:ext cx="8083826" cy="2893100"/>
          </a:xfrm>
          <a:prstGeom prst="rect">
            <a:avLst/>
          </a:prstGeom>
          <a:noFill/>
        </p:spPr>
        <p:txBody>
          <a:bodyPr wrap="square" rtlCol="0">
            <a:spAutoFit/>
          </a:bodyPr>
          <a:lstStyle/>
          <a:p>
            <a:pPr marL="285750" indent="-285750" algn="just">
              <a:buFont typeface="Wingdings" panose="05000000000000000000" pitchFamily="2" charset="2"/>
              <a:buChar char="q"/>
            </a:pPr>
            <a:r>
              <a:rPr lang="pt-BR" b="1" dirty="0">
                <a:latin typeface="Tahoma" panose="020B0604030504040204" pitchFamily="34" charset="0"/>
                <a:ea typeface="Tahoma" panose="020B0604030504040204" pitchFamily="34" charset="0"/>
                <a:cs typeface="Tahoma" panose="020B0604030504040204" pitchFamily="34" charset="0"/>
              </a:rPr>
              <a:t>Equipe 1</a:t>
            </a:r>
            <a:r>
              <a:rPr lang="pt-BR" dirty="0">
                <a:latin typeface="Tahoma" panose="020B0604030504040204" pitchFamily="34" charset="0"/>
                <a:ea typeface="Tahoma" panose="020B0604030504040204" pitchFamily="34" charset="0"/>
                <a:cs typeface="Tahoma" panose="020B0604030504040204" pitchFamily="34" charset="0"/>
              </a:rPr>
              <a:t>: 20 alunos realizando um inventário de rede através de softwares como </a:t>
            </a:r>
            <a:r>
              <a:rPr lang="en-US" dirty="0">
                <a:latin typeface="Tahoma" panose="020B0604030504040204" pitchFamily="34" charset="0"/>
                <a:ea typeface="Tahoma" panose="020B0604030504040204" pitchFamily="34" charset="0"/>
                <a:cs typeface="Tahoma" panose="020B0604030504040204" pitchFamily="34" charset="0"/>
              </a:rPr>
              <a:t> Microsoft Assessment and Planning (MAP) Toolkit </a:t>
            </a:r>
            <a:r>
              <a:rPr lang="en-US" dirty="0" err="1">
                <a:latin typeface="Tahoma" panose="020B0604030504040204" pitchFamily="34" charset="0"/>
                <a:ea typeface="Tahoma" panose="020B0604030504040204" pitchFamily="34" charset="0"/>
                <a:cs typeface="Tahoma" panose="020B0604030504040204" pitchFamily="34" charset="0"/>
              </a:rPr>
              <a:t>ou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Acronus</a:t>
            </a:r>
            <a:r>
              <a:rPr lang="en-US" dirty="0">
                <a:latin typeface="Tahoma" panose="020B0604030504040204" pitchFamily="34" charset="0"/>
                <a:ea typeface="Tahoma" panose="020B0604030504040204" pitchFamily="34" charset="0"/>
                <a:cs typeface="Tahoma" panose="020B0604030504040204" pitchFamily="34" charset="0"/>
              </a:rPr>
              <a:t> Deep Inventory </a:t>
            </a:r>
            <a:r>
              <a:rPr lang="en-US" dirty="0" err="1">
                <a:latin typeface="Tahoma" panose="020B0604030504040204" pitchFamily="34" charset="0"/>
                <a:ea typeface="Tahoma" panose="020B0604030504040204" pitchFamily="34" charset="0"/>
                <a:cs typeface="Tahoma" panose="020B0604030504040204" pitchFamily="34" charset="0"/>
              </a:rPr>
              <a:t>ou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SpiceWorks</a:t>
            </a:r>
            <a:r>
              <a:rPr lang="en-US" dirty="0">
                <a:latin typeface="Tahoma" panose="020B0604030504040204" pitchFamily="34" charset="0"/>
                <a:ea typeface="Tahoma" panose="020B0604030504040204" pitchFamily="34" charset="0"/>
                <a:cs typeface="Tahoma" panose="020B0604030504040204" pitchFamily="34" charset="0"/>
              </a:rPr>
              <a:t> Inventory; (</a:t>
            </a:r>
            <a:r>
              <a:rPr lang="en-US" dirty="0" err="1">
                <a:latin typeface="Tahoma" panose="020B0604030504040204" pitchFamily="34" charset="0"/>
                <a:ea typeface="Tahoma" panose="020B0604030504040204" pitchFamily="34" charset="0"/>
                <a:cs typeface="Tahoma" panose="020B0604030504040204" pitchFamily="34" charset="0"/>
              </a:rPr>
              <a:t>todos</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os</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softwares</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estão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disponíveis</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em</a:t>
            </a:r>
            <a:r>
              <a:rPr lang="en-US">
                <a:latin typeface="Tahoma" panose="020B0604030504040204" pitchFamily="34" charset="0"/>
                <a:ea typeface="Tahoma" panose="020B0604030504040204" pitchFamily="34" charset="0"/>
                <a:cs typeface="Tahoma" panose="020B0604030504040204" pitchFamily="34" charset="0"/>
              </a:rPr>
              <a:t> \\lab3-professor\compart)</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en-US" sz="10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en-US" b="1" dirty="0" err="1">
                <a:latin typeface="Tahoma" panose="020B0604030504040204" pitchFamily="34" charset="0"/>
                <a:ea typeface="Tahoma" panose="020B0604030504040204" pitchFamily="34" charset="0"/>
                <a:cs typeface="Tahoma" panose="020B0604030504040204" pitchFamily="34" charset="0"/>
              </a:rPr>
              <a:t>Equipe</a:t>
            </a:r>
            <a:r>
              <a:rPr lang="en-US" b="1" dirty="0">
                <a:latin typeface="Tahoma" panose="020B0604030504040204" pitchFamily="34" charset="0"/>
                <a:ea typeface="Tahoma" panose="020B0604030504040204" pitchFamily="34" charset="0"/>
                <a:cs typeface="Tahoma" panose="020B0604030504040204" pitchFamily="34" charset="0"/>
              </a:rPr>
              <a:t> 2</a:t>
            </a:r>
            <a:r>
              <a:rPr lang="en-US" dirty="0">
                <a:latin typeface="Tahoma" panose="020B0604030504040204" pitchFamily="34" charset="0"/>
                <a:ea typeface="Tahoma" panose="020B0604030504040204" pitchFamily="34" charset="0"/>
                <a:cs typeface="Tahoma" panose="020B0604030504040204" pitchFamily="34" charset="0"/>
              </a:rPr>
              <a:t>: 10 </a:t>
            </a:r>
            <a:r>
              <a:rPr lang="en-US" dirty="0" err="1">
                <a:latin typeface="Tahoma" panose="020B0604030504040204" pitchFamily="34" charset="0"/>
                <a:ea typeface="Tahoma" panose="020B0604030504040204" pitchFamily="34" charset="0"/>
                <a:cs typeface="Tahoma" panose="020B0604030504040204" pitchFamily="34" charset="0"/>
              </a:rPr>
              <a:t>alunos</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acompanhando</a:t>
            </a:r>
            <a:r>
              <a:rPr lang="en-US" dirty="0">
                <a:latin typeface="Tahoma" panose="020B0604030504040204" pitchFamily="34" charset="0"/>
                <a:ea typeface="Tahoma" panose="020B0604030504040204" pitchFamily="34" charset="0"/>
                <a:cs typeface="Tahoma" panose="020B0604030504040204" pitchFamily="34" charset="0"/>
              </a:rPr>
              <a:t> o Prof. Wagner </a:t>
            </a:r>
            <a:r>
              <a:rPr lang="en-US" dirty="0" err="1">
                <a:latin typeface="Tahoma" panose="020B0604030504040204" pitchFamily="34" charset="0"/>
                <a:ea typeface="Tahoma" panose="020B0604030504040204" pitchFamily="34" charset="0"/>
                <a:cs typeface="Tahoma" panose="020B0604030504040204" pitchFamily="34" charset="0"/>
              </a:rPr>
              <a:t>na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visita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monitorada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ao</a:t>
            </a:r>
            <a:r>
              <a:rPr lang="en-US" dirty="0">
                <a:latin typeface="Tahoma" panose="020B0604030504040204" pitchFamily="34" charset="0"/>
                <a:ea typeface="Tahoma" panose="020B0604030504040204" pitchFamily="34" charset="0"/>
                <a:cs typeface="Tahoma" panose="020B0604030504040204" pitchFamily="34" charset="0"/>
              </a:rPr>
              <a:t> rack da </a:t>
            </a:r>
            <a:r>
              <a:rPr lang="en-US" dirty="0" err="1">
                <a:latin typeface="Tahoma" panose="020B0604030504040204" pitchFamily="34" charset="0"/>
                <a:ea typeface="Tahoma" panose="020B0604030504040204" pitchFamily="34" charset="0"/>
                <a:cs typeface="Tahoma" panose="020B0604030504040204" pitchFamily="34" charset="0"/>
              </a:rPr>
              <a:t>secretaria</a:t>
            </a:r>
            <a:r>
              <a:rPr lang="en-US" dirty="0">
                <a:latin typeface="Tahoma" panose="020B0604030504040204" pitchFamily="34" charset="0"/>
                <a:ea typeface="Tahoma" panose="020B0604030504040204" pitchFamily="34" charset="0"/>
                <a:cs typeface="Tahoma" panose="020B0604030504040204" pitchFamily="34" charset="0"/>
              </a:rPr>
              <a:t> no </a:t>
            </a:r>
            <a:r>
              <a:rPr lang="en-US" dirty="0" err="1">
                <a:latin typeface="Tahoma" panose="020B0604030504040204" pitchFamily="34" charset="0"/>
                <a:ea typeface="Tahoma" panose="020B0604030504040204" pitchFamily="34" charset="0"/>
                <a:cs typeface="Tahoma" panose="020B0604030504040204" pitchFamily="34" charset="0"/>
              </a:rPr>
              <a:t>bloco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administrativo</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10 </a:t>
            </a:r>
            <a:r>
              <a:rPr lang="en-US" dirty="0" err="1">
                <a:solidFill>
                  <a:srgbClr val="FF0000"/>
                </a:solidFill>
                <a:latin typeface="Tahoma" panose="020B0604030504040204" pitchFamily="34" charset="0"/>
                <a:ea typeface="Tahoma" panose="020B0604030504040204" pitchFamily="34" charset="0"/>
                <a:cs typeface="Tahoma" panose="020B0604030504040204" pitchFamily="34" charset="0"/>
              </a:rPr>
              <a:t>minutos</a:t>
            </a:r>
            <a:endParaRPr lang="en-US"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en-US" sz="10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r>
              <a:rPr lang="en-US" b="1" dirty="0" err="1">
                <a:latin typeface="Tahoma" panose="020B0604030504040204" pitchFamily="34" charset="0"/>
                <a:ea typeface="Tahoma" panose="020B0604030504040204" pitchFamily="34" charset="0"/>
                <a:cs typeface="Tahoma" panose="020B0604030504040204" pitchFamily="34" charset="0"/>
              </a:rPr>
              <a:t>Equipe</a:t>
            </a:r>
            <a:r>
              <a:rPr lang="en-US" b="1" dirty="0">
                <a:latin typeface="Tahoma" panose="020B0604030504040204" pitchFamily="34" charset="0"/>
                <a:ea typeface="Tahoma" panose="020B0604030504040204" pitchFamily="34" charset="0"/>
                <a:cs typeface="Tahoma" panose="020B0604030504040204" pitchFamily="34" charset="0"/>
              </a:rPr>
              <a:t> 3</a:t>
            </a:r>
            <a:r>
              <a:rPr lang="en-US" dirty="0">
                <a:latin typeface="Tahoma" panose="020B0604030504040204" pitchFamily="34" charset="0"/>
                <a:ea typeface="Tahoma" panose="020B0604030504040204" pitchFamily="34" charset="0"/>
                <a:cs typeface="Tahoma" panose="020B0604030504040204" pitchFamily="34" charset="0"/>
              </a:rPr>
              <a:t>: 10 </a:t>
            </a:r>
            <a:r>
              <a:rPr lang="en-US" dirty="0" err="1">
                <a:latin typeface="Tahoma" panose="020B0604030504040204" pitchFamily="34" charset="0"/>
                <a:ea typeface="Tahoma" panose="020B0604030504040204" pitchFamily="34" charset="0"/>
                <a:cs typeface="Tahoma" panose="020B0604030504040204" pitchFamily="34" charset="0"/>
              </a:rPr>
              <a:t>alunos</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acompanhando</a:t>
            </a:r>
            <a:r>
              <a:rPr lang="en-US" dirty="0">
                <a:latin typeface="Tahoma" panose="020B0604030504040204" pitchFamily="34" charset="0"/>
                <a:ea typeface="Tahoma" panose="020B0604030504040204" pitchFamily="34" charset="0"/>
                <a:cs typeface="Tahoma" panose="020B0604030504040204" pitchFamily="34" charset="0"/>
              </a:rPr>
              <a:t> o </a:t>
            </a:r>
            <a:r>
              <a:rPr lang="en-US" dirty="0" err="1">
                <a:latin typeface="Tahoma" panose="020B0604030504040204" pitchFamily="34" charset="0"/>
                <a:ea typeface="Tahoma" panose="020B0604030504040204" pitchFamily="34" charset="0"/>
                <a:cs typeface="Tahoma" panose="020B0604030504040204" pitchFamily="34" charset="0"/>
              </a:rPr>
              <a:t>Auxiliar</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Docente</a:t>
            </a:r>
            <a:r>
              <a:rPr lang="en-US" dirty="0">
                <a:latin typeface="Tahoma" panose="020B0604030504040204" pitchFamily="34" charset="0"/>
                <a:ea typeface="Tahoma" panose="020B0604030504040204" pitchFamily="34" charset="0"/>
                <a:cs typeface="Tahoma" panose="020B0604030504040204" pitchFamily="34" charset="0"/>
              </a:rPr>
              <a:t> e Professor </a:t>
            </a:r>
            <a:r>
              <a:rPr lang="en-US" dirty="0" err="1">
                <a:latin typeface="Tahoma" panose="020B0604030504040204" pitchFamily="34" charset="0"/>
                <a:ea typeface="Tahoma" panose="020B0604030504040204" pitchFamily="34" charset="0"/>
                <a:cs typeface="Tahoma" panose="020B0604030504040204" pitchFamily="34" charset="0"/>
              </a:rPr>
              <a:t>Maike</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visita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monitorada</a:t>
            </a:r>
            <a:r>
              <a:rPr lang="en-US" dirty="0">
                <a:latin typeface="Tahoma" panose="020B0604030504040204" pitchFamily="34" charset="0"/>
                <a:ea typeface="Tahoma" panose="020B0604030504040204" pitchFamily="34" charset="0"/>
                <a:cs typeface="Tahoma" panose="020B0604030504040204" pitchFamily="34" charset="0"/>
              </a:rPr>
              <a:t> à </a:t>
            </a:r>
            <a:r>
              <a:rPr lang="en-US" dirty="0" err="1">
                <a:latin typeface="Tahoma" panose="020B0604030504040204" pitchFamily="34" charset="0"/>
                <a:ea typeface="Tahoma" panose="020B0604030504040204" pitchFamily="34" charset="0"/>
                <a:cs typeface="Tahoma" panose="020B0604030504040204" pitchFamily="34" charset="0"/>
              </a:rPr>
              <a:t>sala</a:t>
            </a:r>
            <a:r>
              <a:rPr lang="en-US" dirty="0">
                <a:latin typeface="Tahoma" panose="020B0604030504040204" pitchFamily="34" charset="0"/>
                <a:ea typeface="Tahoma" panose="020B0604030504040204" pitchFamily="34" charset="0"/>
                <a:cs typeface="Tahoma" panose="020B0604030504040204" pitchFamily="34" charset="0"/>
              </a:rPr>
              <a:t> do </a:t>
            </a:r>
            <a:r>
              <a:rPr lang="en-US" dirty="0" err="1">
                <a:latin typeface="Tahoma" panose="020B0604030504040204" pitchFamily="34" charset="0"/>
                <a:ea typeface="Tahoma" panose="020B0604030504040204" pitchFamily="34" charset="0"/>
                <a:cs typeface="Tahoma" panose="020B0604030504040204" pitchFamily="34" charset="0"/>
              </a:rPr>
              <a:t>servidor</a:t>
            </a:r>
            <a:r>
              <a:rPr lang="en-US" dirty="0">
                <a:latin typeface="Tahoma" panose="020B0604030504040204" pitchFamily="34" charset="0"/>
                <a:ea typeface="Tahoma" panose="020B0604030504040204" pitchFamily="34" charset="0"/>
                <a:cs typeface="Tahoma" panose="020B0604030504040204" pitchFamily="34" charset="0"/>
              </a:rPr>
              <a:t> para </a:t>
            </a:r>
            <a:r>
              <a:rPr lang="en-US" dirty="0" err="1">
                <a:latin typeface="Tahoma" panose="020B0604030504040204" pitchFamily="34" charset="0"/>
                <a:ea typeface="Tahoma" panose="020B0604030504040204" pitchFamily="34" charset="0"/>
                <a:cs typeface="Tahoma" panose="020B0604030504040204" pitchFamily="34" charset="0"/>
              </a:rPr>
              <a:t>conhecer</a:t>
            </a:r>
            <a:r>
              <a:rPr lang="en-US" dirty="0">
                <a:latin typeface="Tahoma" panose="020B0604030504040204" pitchFamily="34" charset="0"/>
                <a:ea typeface="Tahoma" panose="020B0604030504040204" pitchFamily="34" charset="0"/>
                <a:cs typeface="Tahoma" panose="020B0604030504040204" pitchFamily="34" charset="0"/>
              </a:rPr>
              <a:t> o rack do </a:t>
            </a:r>
            <a:r>
              <a:rPr lang="en-US" dirty="0" err="1">
                <a:latin typeface="Tahoma" panose="020B0604030504040204" pitchFamily="34" charset="0"/>
                <a:ea typeface="Tahoma" panose="020B0604030504040204" pitchFamily="34" charset="0"/>
                <a:cs typeface="Tahoma" panose="020B0604030504040204" pitchFamily="34" charset="0"/>
              </a:rPr>
              <a:t>bloco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pedagógico</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10 </a:t>
            </a:r>
            <a:r>
              <a:rPr lang="en-US" dirty="0" err="1">
                <a:solidFill>
                  <a:srgbClr val="FF0000"/>
                </a:solidFill>
                <a:latin typeface="Tahoma" panose="020B0604030504040204" pitchFamily="34" charset="0"/>
                <a:ea typeface="Tahoma" panose="020B0604030504040204" pitchFamily="34" charset="0"/>
                <a:cs typeface="Tahoma" panose="020B0604030504040204" pitchFamily="34" charset="0"/>
              </a:rPr>
              <a:t>minutos</a:t>
            </a:r>
            <a:endParaRPr lang="pt-BR"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27546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628376-F33A-45C2-B506-4955FD2BEAF4}"/>
              </a:ext>
            </a:extLst>
          </p:cNvPr>
          <p:cNvSpPr txBox="1">
            <a:spLocks/>
          </p:cNvSpPr>
          <p:nvPr/>
        </p:nvSpPr>
        <p:spPr>
          <a:xfrm>
            <a:off x="2483768" y="4941168"/>
            <a:ext cx="6480720" cy="461665"/>
          </a:xfrm>
          <a:prstGeom prst="rect">
            <a:avLst/>
          </a:prstGeom>
        </p:spPr>
        <p:txBody>
          <a:bodyPr>
            <a:noAutofit/>
          </a:bodyPr>
          <a:lstStyle/>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lang="pt-BR" sz="2000" b="1" i="1" dirty="0">
                <a:solidFill>
                  <a:srgbClr val="0070C0"/>
                </a:solidFill>
                <a:latin typeface="Segoe"/>
              </a:rPr>
              <a:t>		Wagner Cesar Vieira</a:t>
            </a:r>
          </a:p>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r>
              <a:rPr kumimoji="0" lang="pt-BR" b="1" i="1" u="none" strike="noStrike" kern="1200" cap="none" spc="0" normalizeH="0" baseline="0" noProof="0" dirty="0">
                <a:ln>
                  <a:noFill/>
                </a:ln>
                <a:solidFill>
                  <a:srgbClr val="0070C0"/>
                </a:solidFill>
                <a:effectLst/>
                <a:uLnTx/>
                <a:uFillTx/>
                <a:latin typeface="Segoe"/>
                <a:ea typeface="+mn-ea"/>
                <a:cs typeface="+mn-cs"/>
              </a:rPr>
              <a:t>	                     </a:t>
            </a:r>
            <a:r>
              <a:rPr kumimoji="0" lang="pt-BR" b="1" i="1" u="none" strike="noStrike" kern="1200" cap="none" spc="0" normalizeH="0" baseline="0" noProof="0" dirty="0">
                <a:ln>
                  <a:noFill/>
                </a:ln>
                <a:solidFill>
                  <a:srgbClr val="0070C0"/>
                </a:solidFill>
                <a:effectLst/>
                <a:uLnTx/>
                <a:uFillTx/>
                <a:latin typeface="Segoe"/>
                <a:ea typeface="+mn-ea"/>
                <a:cs typeface="+mn-cs"/>
                <a:hlinkClick r:id="rId2"/>
              </a:rPr>
              <a:t>wagner.vieira@etec.sp.gov.br</a:t>
            </a:r>
            <a:endParaRPr kumimoji="0" lang="pt-BR" b="1" i="1" u="none" strike="noStrike" kern="1200" cap="none" spc="0" normalizeH="0" baseline="0" noProof="0" dirty="0">
              <a:ln>
                <a:noFill/>
              </a:ln>
              <a:solidFill>
                <a:srgbClr val="0070C0"/>
              </a:solidFill>
              <a:effectLst/>
              <a:uLnTx/>
              <a:uFillTx/>
              <a:latin typeface="Segoe"/>
              <a:ea typeface="+mn-ea"/>
              <a:cs typeface="+mn-cs"/>
            </a:endParaRPr>
          </a:p>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endParaRPr kumimoji="0" lang="pt-BR" b="1" i="1" u="none" strike="noStrike" kern="1200" cap="none" spc="0" normalizeH="0" baseline="0" noProof="0" dirty="0">
              <a:ln>
                <a:noFill/>
              </a:ln>
              <a:solidFill>
                <a:srgbClr val="0070C0"/>
              </a:solidFill>
              <a:effectLst/>
              <a:uLnTx/>
              <a:uFillTx/>
              <a:latin typeface="Segoe"/>
              <a:ea typeface="+mn-ea"/>
              <a:cs typeface="+mn-cs"/>
            </a:endParaRPr>
          </a:p>
          <a:p>
            <a:pPr marL="0" marR="0" lvl="0" indent="0" algn="ctr" defTabSz="914400" rtl="0" eaLnBrk="1" fontAlgn="auto" latinLnBrk="0" hangingPunct="1">
              <a:lnSpc>
                <a:spcPct val="90000"/>
              </a:lnSpc>
              <a:spcBef>
                <a:spcPts val="0"/>
              </a:spcBef>
              <a:spcAft>
                <a:spcPts val="0"/>
              </a:spcAft>
              <a:buClrTx/>
              <a:buSzTx/>
              <a:buFont typeface="Arial" pitchFamily="34" charset="0"/>
              <a:buNone/>
              <a:tabLst/>
              <a:defRPr/>
            </a:pPr>
            <a:endParaRPr kumimoji="0" lang="pt-BR" b="1" i="1" u="none" strike="noStrike" kern="1200" cap="none" spc="0" normalizeH="0" baseline="0" noProof="0" dirty="0">
              <a:ln>
                <a:noFill/>
              </a:ln>
              <a:solidFill>
                <a:srgbClr val="0070C0"/>
              </a:solidFill>
              <a:effectLst/>
              <a:uLnTx/>
              <a:uFillTx/>
              <a:latin typeface="Segoe"/>
              <a:ea typeface="+mn-ea"/>
              <a:cs typeface="+mn-cs"/>
            </a:endParaRPr>
          </a:p>
        </p:txBody>
      </p:sp>
      <p:pic>
        <p:nvPicPr>
          <p:cNvPr id="4" name="Picture 2" descr="Resultado de imagem para dÃºvid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484784"/>
            <a:ext cx="4416425" cy="3031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3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83476" y="1309457"/>
            <a:ext cx="8135007" cy="2308324"/>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Para que uma rede de computadores possa funcionar é necessário que existam, além do cabeamento propriamente dito, dispositivos de hardware e software cuja função é controlar a comunicação entre os diversos componentes da rede.</a:t>
            </a:r>
          </a:p>
          <a:p>
            <a:pPr algn="just"/>
            <a:r>
              <a:rPr lang="pt-BR" dirty="0">
                <a:latin typeface="Tahoma" panose="020B0604030504040204" pitchFamily="34" charset="0"/>
                <a:ea typeface="Tahoma" panose="020B0604030504040204" pitchFamily="34" charset="0"/>
                <a:cs typeface="Tahoma" panose="020B0604030504040204" pitchFamily="34" charset="0"/>
              </a:rPr>
              <a:t>	Vários dispositivos são usados em uma rede, cada um deles possuindo funções específicas. </a:t>
            </a:r>
          </a:p>
          <a:p>
            <a:pPr algn="just"/>
            <a:r>
              <a:rPr lang="pt-BR" dirty="0">
                <a:latin typeface="Tahoma" panose="020B0604030504040204" pitchFamily="34" charset="0"/>
                <a:ea typeface="Tahoma" panose="020B0604030504040204" pitchFamily="34" charset="0"/>
                <a:cs typeface="Tahoma" panose="020B0604030504040204" pitchFamily="34" charset="0"/>
              </a:rPr>
              <a:t>	Além disso, estes dispositivos devem seguir certas regras de comunicação, além do compartilhamento de dados entre camadas.</a:t>
            </a:r>
          </a:p>
        </p:txBody>
      </p:sp>
      <p:sp>
        <p:nvSpPr>
          <p:cNvPr id="3" name="Title 1">
            <a:extLst>
              <a:ext uri="{FF2B5EF4-FFF2-40B4-BE49-F238E27FC236}">
                <a16:creationId xmlns:a16="http://schemas.microsoft.com/office/drawing/2014/main" id="{6FE3F673-FAF7-43AB-AC6D-220D223D353F}"/>
              </a:ext>
            </a:extLst>
          </p:cNvPr>
          <p:cNvSpPr txBox="1">
            <a:spLocks/>
          </p:cNvSpPr>
          <p:nvPr/>
        </p:nvSpPr>
        <p:spPr>
          <a:xfrm>
            <a:off x="2274290" y="332656"/>
            <a:ext cx="5754093" cy="429348"/>
          </a:xfrm>
          <a:prstGeom prst="rect">
            <a:avLst/>
          </a:prstGeo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pt-BR" sz="3100" b="1" i="0" u="sng" strike="noStrike" kern="1200" cap="none" spc="-100" normalizeH="0" baseline="0" noProof="0" dirty="0">
                <a:ln>
                  <a:noFill/>
                </a:ln>
                <a:solidFill>
                  <a:schemeClr val="accent1">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Introdução</a:t>
            </a:r>
          </a:p>
        </p:txBody>
      </p:sp>
      <p:pic>
        <p:nvPicPr>
          <p:cNvPr id="4" name="Picture 2" descr="https://www.projetoderedes.com.br/tutoriais/imagens/Image48.gif">
            <a:extLst>
              <a:ext uri="{FF2B5EF4-FFF2-40B4-BE49-F238E27FC236}">
                <a16:creationId xmlns:a16="http://schemas.microsoft.com/office/drawing/2014/main" id="{FDBDB8BC-0AAE-4A74-AB81-9E0BF2F5A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743" y="3564773"/>
            <a:ext cx="5252566" cy="324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4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A7CE63A-41DE-47E5-A096-8A6C89C754DE}"/>
              </a:ext>
            </a:extLst>
          </p:cNvPr>
          <p:cNvSpPr/>
          <p:nvPr/>
        </p:nvSpPr>
        <p:spPr>
          <a:xfrm>
            <a:off x="450685" y="1293795"/>
            <a:ext cx="8189731" cy="2308324"/>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Modelo de referência da </a:t>
            </a:r>
            <a:r>
              <a:rPr lang="pt-BR" b="1" dirty="0">
                <a:latin typeface="Tahoma" panose="020B0604030504040204" pitchFamily="34" charset="0"/>
                <a:ea typeface="Tahoma" panose="020B0604030504040204" pitchFamily="34" charset="0"/>
                <a:cs typeface="Tahoma" panose="020B0604030504040204" pitchFamily="34" charset="0"/>
              </a:rPr>
              <a:t>ISO </a:t>
            </a:r>
            <a:r>
              <a:rPr lang="pt-BR" dirty="0">
                <a:latin typeface="Tahoma" panose="020B0604030504040204" pitchFamily="34" charset="0"/>
                <a:ea typeface="Tahoma" panose="020B0604030504040204" pitchFamily="34" charset="0"/>
                <a:cs typeface="Tahoma" panose="020B0604030504040204" pitchFamily="34" charset="0"/>
              </a:rPr>
              <a:t>(</a:t>
            </a:r>
            <a:r>
              <a:rPr lang="pt-BR" dirty="0" err="1">
                <a:latin typeface="Tahoma" panose="020B0604030504040204" pitchFamily="34" charset="0"/>
                <a:ea typeface="Tahoma" panose="020B0604030504040204" pitchFamily="34" charset="0"/>
                <a:cs typeface="Tahoma" panose="020B0604030504040204" pitchFamily="34" charset="0"/>
              </a:rPr>
              <a:t>International</a:t>
            </a:r>
            <a:r>
              <a:rPr lang="pt-BR" dirty="0">
                <a:latin typeface="Tahoma" panose="020B0604030504040204" pitchFamily="34" charset="0"/>
                <a:ea typeface="Tahoma" panose="020B0604030504040204" pitchFamily="34" charset="0"/>
                <a:cs typeface="Tahoma" panose="020B0604030504040204" pitchFamily="34" charset="0"/>
              </a:rPr>
              <a:t> </a:t>
            </a:r>
            <a:r>
              <a:rPr lang="pt-BR" dirty="0" err="1">
                <a:latin typeface="Tahoma" panose="020B0604030504040204" pitchFamily="34" charset="0"/>
                <a:ea typeface="Tahoma" panose="020B0604030504040204" pitchFamily="34" charset="0"/>
                <a:cs typeface="Tahoma" panose="020B0604030504040204" pitchFamily="34" charset="0"/>
              </a:rPr>
              <a:t>Organization</a:t>
            </a:r>
            <a:r>
              <a:rPr lang="pt-BR" dirty="0">
                <a:latin typeface="Tahoma" panose="020B0604030504040204" pitchFamily="34" charset="0"/>
                <a:ea typeface="Tahoma" panose="020B0604030504040204" pitchFamily="34" charset="0"/>
                <a:cs typeface="Tahoma" panose="020B0604030504040204" pitchFamily="34" charset="0"/>
              </a:rPr>
              <a:t> for </a:t>
            </a:r>
            <a:r>
              <a:rPr lang="pt-BR" dirty="0" err="1">
                <a:latin typeface="Tahoma" panose="020B0604030504040204" pitchFamily="34" charset="0"/>
                <a:ea typeface="Tahoma" panose="020B0604030504040204" pitchFamily="34" charset="0"/>
                <a:cs typeface="Tahoma" panose="020B0604030504040204" pitchFamily="34" charset="0"/>
              </a:rPr>
              <a:t>Standardization</a:t>
            </a:r>
            <a:r>
              <a:rPr lang="pt-BR" dirty="0">
                <a:latin typeface="Tahoma" panose="020B0604030504040204" pitchFamily="34" charset="0"/>
                <a:ea typeface="Tahoma" panose="020B0604030504040204" pitchFamily="34" charset="0"/>
                <a:cs typeface="Tahoma" panose="020B0604030504040204" pitchFamily="34" charset="0"/>
              </a:rPr>
              <a:t>), tem como principal objetivo ser um modelo padrão para </a:t>
            </a:r>
            <a:r>
              <a:rPr lang="pt-BR" b="1" dirty="0">
                <a:latin typeface="Tahoma" panose="020B0604030504040204" pitchFamily="34" charset="0"/>
                <a:ea typeface="Tahoma" panose="020B0604030504040204" pitchFamily="34" charset="0"/>
                <a:cs typeface="Tahoma" panose="020B0604030504040204" pitchFamily="34" charset="0"/>
              </a:rPr>
              <a:t>protocolos</a:t>
            </a:r>
            <a:r>
              <a:rPr lang="pt-BR" dirty="0">
                <a:latin typeface="Tahoma" panose="020B0604030504040204" pitchFamily="34" charset="0"/>
                <a:ea typeface="Tahoma" panose="020B0604030504040204" pitchFamily="34" charset="0"/>
                <a:cs typeface="Tahoma" panose="020B0604030504040204" pitchFamily="34" charset="0"/>
              </a:rPr>
              <a:t> de comunicação entre diversos tipos de sistema, garantindo a comunicação </a:t>
            </a:r>
            <a:r>
              <a:rPr lang="pt-BR" b="1" dirty="0" err="1">
                <a:latin typeface="Tahoma" panose="020B0604030504040204" pitchFamily="34" charset="0"/>
                <a:ea typeface="Tahoma" panose="020B0604030504040204" pitchFamily="34" charset="0"/>
                <a:cs typeface="Tahoma" panose="020B0604030504040204" pitchFamily="34" charset="0"/>
              </a:rPr>
              <a:t>end-to-end</a:t>
            </a:r>
            <a:r>
              <a:rPr lang="pt-BR" dirty="0">
                <a:latin typeface="Tahoma" panose="020B0604030504040204" pitchFamily="34" charset="0"/>
                <a:ea typeface="Tahoma" panose="020B0604030504040204" pitchFamily="34" charset="0"/>
                <a:cs typeface="Tahoma" panose="020B0604030504040204" pitchFamily="34" charset="0"/>
              </a:rPr>
              <a:t>, o </a:t>
            </a:r>
            <a:r>
              <a:rPr lang="pt-BR" b="1" dirty="0">
                <a:latin typeface="Tahoma" panose="020B0604030504040204" pitchFamily="34" charset="0"/>
                <a:ea typeface="Tahoma" panose="020B0604030504040204" pitchFamily="34" charset="0"/>
                <a:cs typeface="Tahoma" panose="020B0604030504040204" pitchFamily="34" charset="0"/>
              </a:rPr>
              <a:t>Modelo OSI </a:t>
            </a:r>
            <a:r>
              <a:rPr lang="pt-BR" dirty="0">
                <a:latin typeface="Tahoma" panose="020B0604030504040204" pitchFamily="34" charset="0"/>
                <a:ea typeface="Tahoma" panose="020B0604030504040204" pitchFamily="34" charset="0"/>
                <a:cs typeface="Tahoma" panose="020B0604030504040204" pitchFamily="34" charset="0"/>
              </a:rPr>
              <a:t>(em inglês Open Systems </a:t>
            </a:r>
            <a:r>
              <a:rPr lang="pt-BR" dirty="0" err="1">
                <a:latin typeface="Tahoma" panose="020B0604030504040204" pitchFamily="34" charset="0"/>
                <a:ea typeface="Tahoma" panose="020B0604030504040204" pitchFamily="34" charset="0"/>
                <a:cs typeface="Tahoma" panose="020B0604030504040204" pitchFamily="34" charset="0"/>
              </a:rPr>
              <a:t>Interconnection</a:t>
            </a:r>
            <a:r>
              <a:rPr lang="pt-BR" dirty="0">
                <a:latin typeface="Tahoma" panose="020B0604030504040204" pitchFamily="34" charset="0"/>
                <a:ea typeface="Tahoma" panose="020B0604030504040204" pitchFamily="34" charset="0"/>
                <a:cs typeface="Tahoma" panose="020B0604030504040204" pitchFamily="34" charset="0"/>
              </a:rPr>
              <a:t>) foi lançado em 1984.</a:t>
            </a:r>
          </a:p>
          <a:p>
            <a:pPr algn="just"/>
            <a:r>
              <a:rPr lang="pt-BR" dirty="0">
                <a:latin typeface="Tahoma" panose="020B0604030504040204" pitchFamily="34" charset="0"/>
                <a:ea typeface="Tahoma" panose="020B0604030504040204" pitchFamily="34" charset="0"/>
                <a:cs typeface="Tahoma" panose="020B0604030504040204" pitchFamily="34" charset="0"/>
              </a:rPr>
              <a:t>	Trata-se de uma arquitetura modelo que divide as redes de computadores em 7 camadas para obter camadas de abstração. Cada protocolo realiza a inserção de uma funcionalidade assinalada a uma camada específica.</a:t>
            </a:r>
          </a:p>
        </p:txBody>
      </p:sp>
      <p:sp>
        <p:nvSpPr>
          <p:cNvPr id="4" name="Title 1">
            <a:extLst>
              <a:ext uri="{FF2B5EF4-FFF2-40B4-BE49-F238E27FC236}">
                <a16:creationId xmlns:a16="http://schemas.microsoft.com/office/drawing/2014/main" id="{1907BF9C-0F04-4EF9-B3F3-37DB10E97F3E}"/>
              </a:ext>
            </a:extLst>
          </p:cNvPr>
          <p:cNvSpPr txBox="1">
            <a:spLocks/>
          </p:cNvSpPr>
          <p:nvPr/>
        </p:nvSpPr>
        <p:spPr>
          <a:xfrm>
            <a:off x="2491026" y="369354"/>
            <a:ext cx="4315570" cy="518542"/>
          </a:xfrm>
          <a:prstGeom prst="rect">
            <a:avLst/>
          </a:prstGeom>
        </p:spPr>
        <p:txBody>
          <a:bodyPr/>
          <a:lstStyle/>
          <a:p>
            <a:pPr algn="ctr">
              <a:lnSpc>
                <a:spcPct val="90000"/>
              </a:lnSpc>
              <a:defRPr/>
            </a:pPr>
            <a:r>
              <a:rPr lang="pt-BR" sz="2800" b="1" spc="-75"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Modelo OSI</a:t>
            </a:r>
          </a:p>
        </p:txBody>
      </p:sp>
      <p:pic>
        <p:nvPicPr>
          <p:cNvPr id="5" name="Picture 2" descr="Resultado de imagem para modelo osi">
            <a:extLst>
              <a:ext uri="{FF2B5EF4-FFF2-40B4-BE49-F238E27FC236}">
                <a16:creationId xmlns:a16="http://schemas.microsoft.com/office/drawing/2014/main" id="{68E56FE4-140C-4C78-8E33-6D03719CB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763" y="3602118"/>
            <a:ext cx="4006035" cy="325588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descr="Uma imagem contendo captura de tela&#10;&#10;Descrição gerada automaticamente">
            <a:extLst>
              <a:ext uri="{FF2B5EF4-FFF2-40B4-BE49-F238E27FC236}">
                <a16:creationId xmlns:a16="http://schemas.microsoft.com/office/drawing/2014/main" id="{F2F57E09-8329-4D9B-96B3-8E68C7F35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433" y="4032048"/>
            <a:ext cx="4124325" cy="2800350"/>
          </a:xfrm>
          <a:prstGeom prst="rect">
            <a:avLst/>
          </a:prstGeom>
        </p:spPr>
      </p:pic>
    </p:spTree>
    <p:extLst>
      <p:ext uri="{BB962C8B-B14F-4D97-AF65-F5344CB8AC3E}">
        <p14:creationId xmlns:p14="http://schemas.microsoft.com/office/powerpoint/2010/main" val="27866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camada de rede modelo osi">
            <a:extLst>
              <a:ext uri="{FF2B5EF4-FFF2-40B4-BE49-F238E27FC236}">
                <a16:creationId xmlns:a16="http://schemas.microsoft.com/office/drawing/2014/main" id="{5E1452F0-E5B7-4343-987B-6D354B753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95732"/>
            <a:ext cx="4765529" cy="32978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m relacionada">
            <a:extLst>
              <a:ext uri="{FF2B5EF4-FFF2-40B4-BE49-F238E27FC236}">
                <a16:creationId xmlns:a16="http://schemas.microsoft.com/office/drawing/2014/main" id="{72E68A44-7E8A-435E-B727-95AC02171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090" y="952207"/>
            <a:ext cx="4857750" cy="424140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DCEB14A1-218A-41FC-9EDF-5DDBE9F613A5}"/>
              </a:ext>
            </a:extLst>
          </p:cNvPr>
          <p:cNvSpPr txBox="1">
            <a:spLocks/>
          </p:cNvSpPr>
          <p:nvPr/>
        </p:nvSpPr>
        <p:spPr>
          <a:xfrm>
            <a:off x="2382765" y="319439"/>
            <a:ext cx="5409513" cy="632768"/>
          </a:xfrm>
          <a:prstGeom prst="rect">
            <a:avLst/>
          </a:prstGeom>
        </p:spPr>
        <p:txBody>
          <a:bodyPr/>
          <a:lstStyle/>
          <a:p>
            <a:pPr>
              <a:lnSpc>
                <a:spcPct val="90000"/>
              </a:lnSpc>
              <a:defRPr/>
            </a:pPr>
            <a:r>
              <a:rPr lang="pt-BR" sz="2800" b="1" spc="-75"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Modelo OSI - Aspectos gerais</a:t>
            </a:r>
          </a:p>
        </p:txBody>
      </p:sp>
    </p:spTree>
    <p:extLst>
      <p:ext uri="{BB962C8B-B14F-4D97-AF65-F5344CB8AC3E}">
        <p14:creationId xmlns:p14="http://schemas.microsoft.com/office/powerpoint/2010/main" val="317500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B7D958F-EECE-48D1-9F93-D30D6714C734}"/>
              </a:ext>
            </a:extLst>
          </p:cNvPr>
          <p:cNvSpPr/>
          <p:nvPr/>
        </p:nvSpPr>
        <p:spPr>
          <a:xfrm>
            <a:off x="466645" y="1319610"/>
            <a:ext cx="8219364" cy="4247317"/>
          </a:xfrm>
          <a:prstGeom prst="rect">
            <a:avLst/>
          </a:prstGeom>
        </p:spPr>
        <p:txBody>
          <a:bodyPr wrap="square">
            <a:spAutoFit/>
          </a:bodyPr>
          <a:lstStyle/>
          <a:p>
            <a:pPr algn="just"/>
            <a:r>
              <a:rPr lang="pt-BR" b="1" dirty="0">
                <a:latin typeface="Tahoma" panose="020B0604030504040204" pitchFamily="34" charset="0"/>
                <a:ea typeface="Tahoma" panose="020B0604030504040204" pitchFamily="34" charset="0"/>
                <a:cs typeface="Tahoma" panose="020B0604030504040204" pitchFamily="34" charset="0"/>
              </a:rPr>
              <a:t>1. Camada Física</a:t>
            </a:r>
          </a:p>
          <a:p>
            <a:pPr algn="just"/>
            <a:r>
              <a:rPr lang="pt-BR" dirty="0">
                <a:latin typeface="Tahoma" panose="020B0604030504040204" pitchFamily="34" charset="0"/>
                <a:ea typeface="Tahoma" panose="020B0604030504040204" pitchFamily="34" charset="0"/>
                <a:cs typeface="Tahoma" panose="020B0604030504040204" pitchFamily="34" charset="0"/>
              </a:rPr>
              <a:t>	Camada inferior do modelo OSI, está encarregada da transmissão e recepção do fluxo de bits brutos não estruturados através de um meio físico. Ela descreve as interfaces eléctricas/ópticas, mecânicas e funcionais com o meio físico e transporta os sinais para todas as camadas superiores. Cabos Ethernet e de fibra óptica operam na camada 1.</a:t>
            </a: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r>
              <a:rPr lang="pt-BR" b="1" dirty="0">
                <a:latin typeface="Tahoma" panose="020B0604030504040204" pitchFamily="34" charset="0"/>
                <a:ea typeface="Tahoma" panose="020B0604030504040204" pitchFamily="34" charset="0"/>
                <a:cs typeface="Tahoma" panose="020B0604030504040204" pitchFamily="34" charset="0"/>
              </a:rPr>
              <a:t>2. Camada de Vínculo de Dados ou Enlace</a:t>
            </a:r>
          </a:p>
          <a:p>
            <a:pPr algn="just"/>
            <a:r>
              <a:rPr lang="pt-BR" dirty="0">
                <a:latin typeface="Tahoma" panose="020B0604030504040204" pitchFamily="34" charset="0"/>
                <a:ea typeface="Tahoma" panose="020B0604030504040204" pitchFamily="34" charset="0"/>
                <a:cs typeface="Tahoma" panose="020B0604030504040204" pitchFamily="34" charset="0"/>
              </a:rPr>
              <a:t>	Esta camada proporciona uma transferência de quadros de dados sem erros de um nó para outro através da camada física, permitindo que as camadas acima dela assumam a transmissão praticamente sem erros através do vínculo.</a:t>
            </a:r>
          </a:p>
        </p:txBody>
      </p:sp>
      <p:sp>
        <p:nvSpPr>
          <p:cNvPr id="3" name="Title 1">
            <a:extLst>
              <a:ext uri="{FF2B5EF4-FFF2-40B4-BE49-F238E27FC236}">
                <a16:creationId xmlns:a16="http://schemas.microsoft.com/office/drawing/2014/main" id="{21D35541-6E52-4A30-AD4D-E8817E16208B}"/>
              </a:ext>
            </a:extLst>
          </p:cNvPr>
          <p:cNvSpPr txBox="1">
            <a:spLocks/>
          </p:cNvSpPr>
          <p:nvPr/>
        </p:nvSpPr>
        <p:spPr>
          <a:xfrm>
            <a:off x="2802810" y="326467"/>
            <a:ext cx="4976216" cy="544283"/>
          </a:xfrm>
          <a:prstGeom prst="rect">
            <a:avLst/>
          </a:prstGeom>
        </p:spPr>
        <p:txBody>
          <a:bodyPr/>
          <a:lstStyle/>
          <a:p>
            <a:pPr algn="ctr">
              <a:lnSpc>
                <a:spcPct val="90000"/>
              </a:lnSpc>
              <a:defRPr/>
            </a:pPr>
            <a:r>
              <a:rPr lang="pt-BR" sz="2800" b="1" spc="-75"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Camadas física e de enlace</a:t>
            </a:r>
          </a:p>
        </p:txBody>
      </p:sp>
      <p:pic>
        <p:nvPicPr>
          <p:cNvPr id="4" name="Imagem 3">
            <a:extLst>
              <a:ext uri="{FF2B5EF4-FFF2-40B4-BE49-F238E27FC236}">
                <a16:creationId xmlns:a16="http://schemas.microsoft.com/office/drawing/2014/main" id="{DCC10C14-9726-4E5A-B44F-C15437207FFD}"/>
              </a:ext>
            </a:extLst>
          </p:cNvPr>
          <p:cNvPicPr>
            <a:picLocks noChangeAspect="1"/>
          </p:cNvPicPr>
          <p:nvPr/>
        </p:nvPicPr>
        <p:blipFill>
          <a:blip r:embed="rId2"/>
          <a:stretch>
            <a:fillRect/>
          </a:stretch>
        </p:blipFill>
        <p:spPr>
          <a:xfrm>
            <a:off x="6152486" y="2917320"/>
            <a:ext cx="2361741" cy="1191275"/>
          </a:xfrm>
          <a:prstGeom prst="rect">
            <a:avLst/>
          </a:prstGeom>
        </p:spPr>
      </p:pic>
      <p:pic>
        <p:nvPicPr>
          <p:cNvPr id="4098" name="Picture 2" descr="Resultado de imagem para fibra optica">
            <a:extLst>
              <a:ext uri="{FF2B5EF4-FFF2-40B4-BE49-F238E27FC236}">
                <a16:creationId xmlns:a16="http://schemas.microsoft.com/office/drawing/2014/main" id="{690E5C28-A9F1-4615-A173-DCC2519F7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70174"/>
            <a:ext cx="1408705" cy="9396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m para camada de enlace">
            <a:extLst>
              <a:ext uri="{FF2B5EF4-FFF2-40B4-BE49-F238E27FC236}">
                <a16:creationId xmlns:a16="http://schemas.microsoft.com/office/drawing/2014/main" id="{8817F999-5D6D-4CFC-9840-78F4E6BCF7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777" y="5399668"/>
            <a:ext cx="3465500" cy="1458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98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7BC8822-98FA-4523-93CC-76CECE6908EF}"/>
              </a:ext>
            </a:extLst>
          </p:cNvPr>
          <p:cNvSpPr/>
          <p:nvPr/>
        </p:nvSpPr>
        <p:spPr>
          <a:xfrm>
            <a:off x="540995" y="1306170"/>
            <a:ext cx="8249478" cy="4524315"/>
          </a:xfrm>
          <a:prstGeom prst="rect">
            <a:avLst/>
          </a:prstGeom>
        </p:spPr>
        <p:txBody>
          <a:bodyPr wrap="square">
            <a:spAutoFit/>
          </a:bodyPr>
          <a:lstStyle/>
          <a:p>
            <a:pPr algn="just"/>
            <a:r>
              <a:rPr lang="pt-BR" b="1" dirty="0">
                <a:latin typeface="Tahoma" panose="020B0604030504040204" pitchFamily="34" charset="0"/>
                <a:ea typeface="Tahoma" panose="020B0604030504040204" pitchFamily="34" charset="0"/>
                <a:cs typeface="Tahoma" panose="020B0604030504040204" pitchFamily="34" charset="0"/>
              </a:rPr>
              <a:t>3. Camada de Rede</a:t>
            </a:r>
          </a:p>
          <a:p>
            <a:pPr algn="just"/>
            <a:r>
              <a:rPr lang="pt-BR" dirty="0">
                <a:latin typeface="Tahoma" panose="020B0604030504040204" pitchFamily="34" charset="0"/>
                <a:ea typeface="Tahoma" panose="020B0604030504040204" pitchFamily="34" charset="0"/>
                <a:cs typeface="Tahoma" panose="020B0604030504040204" pitchFamily="34" charset="0"/>
              </a:rPr>
              <a:t>	A camada de rede controla a operação da </a:t>
            </a:r>
            <a:r>
              <a:rPr lang="pt-BR" dirty="0" err="1">
                <a:latin typeface="Tahoma" panose="020B0604030504040204" pitchFamily="34" charset="0"/>
                <a:ea typeface="Tahoma" panose="020B0604030504040204" pitchFamily="34" charset="0"/>
                <a:cs typeface="Tahoma" panose="020B0604030504040204" pitchFamily="34" charset="0"/>
              </a:rPr>
              <a:t>sub-rede</a:t>
            </a:r>
            <a:r>
              <a:rPr lang="pt-BR" dirty="0">
                <a:latin typeface="Tahoma" panose="020B0604030504040204" pitchFamily="34" charset="0"/>
                <a:ea typeface="Tahoma" panose="020B0604030504040204" pitchFamily="34" charset="0"/>
                <a:cs typeface="Tahoma" panose="020B0604030504040204" pitchFamily="34" charset="0"/>
              </a:rPr>
              <a:t>, decidindo que caminho físico os dados devem seguir com base nas condições da rede, na prioridade do serviço e em outros fatores. É o lugar onde a parte "IP” de “TCP/IP” acontece. Ela fornece o roteamento de quadros entre redes, controle de tráfego da </a:t>
            </a:r>
            <a:r>
              <a:rPr lang="pt-BR" dirty="0" err="1">
                <a:latin typeface="Tahoma" panose="020B0604030504040204" pitchFamily="34" charset="0"/>
                <a:ea typeface="Tahoma" panose="020B0604030504040204" pitchFamily="34" charset="0"/>
                <a:cs typeface="Tahoma" panose="020B0604030504040204" pitchFamily="34" charset="0"/>
              </a:rPr>
              <a:t>sub-rede</a:t>
            </a:r>
            <a:r>
              <a:rPr lang="pt-BR" dirty="0">
                <a:latin typeface="Tahoma" panose="020B0604030504040204" pitchFamily="34" charset="0"/>
                <a:ea typeface="Tahoma" panose="020B0604030504040204" pitchFamily="34" charset="0"/>
                <a:cs typeface="Tahoma" panose="020B0604030504040204" pitchFamily="34" charset="0"/>
              </a:rPr>
              <a:t>.</a:t>
            </a: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endParaRPr lang="pt-BR" sz="1200" dirty="0">
              <a:latin typeface="Tahoma" panose="020B0604030504040204" pitchFamily="34" charset="0"/>
              <a:ea typeface="Tahoma" panose="020B0604030504040204" pitchFamily="34" charset="0"/>
              <a:cs typeface="Tahoma" panose="020B0604030504040204" pitchFamily="34" charset="0"/>
            </a:endParaRPr>
          </a:p>
          <a:p>
            <a:pPr algn="just"/>
            <a:r>
              <a:rPr lang="pt-BR" b="1" dirty="0">
                <a:latin typeface="Tahoma" panose="020B0604030504040204" pitchFamily="34" charset="0"/>
                <a:ea typeface="Tahoma" panose="020B0604030504040204" pitchFamily="34" charset="0"/>
                <a:cs typeface="Tahoma" panose="020B0604030504040204" pitchFamily="34" charset="0"/>
              </a:rPr>
              <a:t>4. Camada de Transporte</a:t>
            </a:r>
          </a:p>
          <a:p>
            <a:pPr algn="just"/>
            <a:r>
              <a:rPr lang="pt-BR" dirty="0">
                <a:latin typeface="Tahoma" panose="020B0604030504040204" pitchFamily="34" charset="0"/>
                <a:ea typeface="Tahoma" panose="020B0604030504040204" pitchFamily="34" charset="0"/>
                <a:cs typeface="Tahoma" panose="020B0604030504040204" pitchFamily="34" charset="0"/>
              </a:rPr>
              <a:t>	Esta camada garante que as mensagens sejam entregues sem erros, em sequência e sem perdas ou duplicações. O tamanho e a complexidade de um protocolo de transporte depende do tipo de serviço que ele pode obter da camada de rede. </a:t>
            </a:r>
          </a:p>
        </p:txBody>
      </p:sp>
      <p:sp>
        <p:nvSpPr>
          <p:cNvPr id="3" name="Title 1">
            <a:extLst>
              <a:ext uri="{FF2B5EF4-FFF2-40B4-BE49-F238E27FC236}">
                <a16:creationId xmlns:a16="http://schemas.microsoft.com/office/drawing/2014/main" id="{4C3F506E-B207-4239-9FCD-E60433ED85B1}"/>
              </a:ext>
            </a:extLst>
          </p:cNvPr>
          <p:cNvSpPr txBox="1">
            <a:spLocks/>
          </p:cNvSpPr>
          <p:nvPr/>
        </p:nvSpPr>
        <p:spPr>
          <a:xfrm>
            <a:off x="2345634" y="350571"/>
            <a:ext cx="6188765" cy="506678"/>
          </a:xfrm>
          <a:prstGeom prst="rect">
            <a:avLst/>
          </a:prstGeom>
        </p:spPr>
        <p:txBody>
          <a:bodyPr/>
          <a:lstStyle/>
          <a:p>
            <a:pPr algn="ctr">
              <a:lnSpc>
                <a:spcPct val="90000"/>
              </a:lnSpc>
              <a:defRPr/>
            </a:pPr>
            <a:r>
              <a:rPr lang="pt-BR" sz="2800" b="1" spc="-75"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Camadas de rede e de transporte</a:t>
            </a:r>
          </a:p>
        </p:txBody>
      </p:sp>
      <p:pic>
        <p:nvPicPr>
          <p:cNvPr id="4" name="Picture 2" descr="Imagem relacionada">
            <a:extLst>
              <a:ext uri="{FF2B5EF4-FFF2-40B4-BE49-F238E27FC236}">
                <a16:creationId xmlns:a16="http://schemas.microsoft.com/office/drawing/2014/main" id="{39757EE7-2D61-4BBA-9CA5-C29E69BD0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3071" y="2850559"/>
            <a:ext cx="3317642" cy="143553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sultado de imagem para camada de transporte">
            <a:extLst>
              <a:ext uri="{FF2B5EF4-FFF2-40B4-BE49-F238E27FC236}">
                <a16:creationId xmlns:a16="http://schemas.microsoft.com/office/drawing/2014/main" id="{AC6E030C-7EFC-494D-B58B-4073CABEA2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3478" y="5422463"/>
            <a:ext cx="2826995" cy="14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06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1CB648E5-3765-45E8-9EFD-9D173C69D246}"/>
              </a:ext>
            </a:extLst>
          </p:cNvPr>
          <p:cNvSpPr/>
          <p:nvPr/>
        </p:nvSpPr>
        <p:spPr>
          <a:xfrm>
            <a:off x="487017" y="1372431"/>
            <a:ext cx="8120270" cy="4524315"/>
          </a:xfrm>
          <a:prstGeom prst="rect">
            <a:avLst/>
          </a:prstGeom>
        </p:spPr>
        <p:txBody>
          <a:bodyPr wrap="square">
            <a:spAutoFit/>
          </a:bodyPr>
          <a:lstStyle/>
          <a:p>
            <a:pPr algn="just"/>
            <a:r>
              <a:rPr lang="pt-BR" b="1" dirty="0">
                <a:latin typeface="Tahoma" panose="020B0604030504040204" pitchFamily="34" charset="0"/>
                <a:ea typeface="Tahoma" panose="020B0604030504040204" pitchFamily="34" charset="0"/>
                <a:cs typeface="Tahoma" panose="020B0604030504040204" pitchFamily="34" charset="0"/>
              </a:rPr>
              <a:t>5. Camada de Sessão</a:t>
            </a:r>
          </a:p>
          <a:p>
            <a:pPr algn="just"/>
            <a:r>
              <a:rPr lang="pt-BR" dirty="0">
                <a:latin typeface="Tahoma" panose="020B0604030504040204" pitchFamily="34" charset="0"/>
                <a:ea typeface="Tahoma" panose="020B0604030504040204" pitchFamily="34" charset="0"/>
                <a:cs typeface="Tahoma" panose="020B0604030504040204" pitchFamily="34" charset="0"/>
              </a:rPr>
              <a:t>	Esta camada é responsável por iniciar e encerrar conexões de rede. Exemplos da camada de sessão são as funções do RPC (Remote Procedure </a:t>
            </a:r>
            <a:r>
              <a:rPr lang="pt-BR" dirty="0" err="1">
                <a:latin typeface="Tahoma" panose="020B0604030504040204" pitchFamily="34" charset="0"/>
                <a:ea typeface="Tahoma" panose="020B0604030504040204" pitchFamily="34" charset="0"/>
                <a:cs typeface="Tahoma" panose="020B0604030504040204" pitchFamily="34" charset="0"/>
              </a:rPr>
              <a:t>Call</a:t>
            </a:r>
            <a:r>
              <a:rPr lang="pt-BR" dirty="0">
                <a:latin typeface="Tahoma" panose="020B0604030504040204" pitchFamily="34" charset="0"/>
                <a:ea typeface="Tahoma" panose="020B0604030504040204" pitchFamily="34" charset="0"/>
                <a:cs typeface="Tahoma" panose="020B0604030504040204" pitchFamily="34" charset="0"/>
              </a:rPr>
              <a:t>) e a parte de login de uma sessão SQL.</a:t>
            </a: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endParaRPr lang="pt-BR" sz="1200" dirty="0">
              <a:latin typeface="Tahoma" panose="020B0604030504040204" pitchFamily="34" charset="0"/>
              <a:ea typeface="Tahoma" panose="020B0604030504040204" pitchFamily="34" charset="0"/>
              <a:cs typeface="Tahoma" panose="020B0604030504040204" pitchFamily="34" charset="0"/>
            </a:endParaRPr>
          </a:p>
          <a:p>
            <a:pPr algn="just"/>
            <a:r>
              <a:rPr lang="pt-BR" b="1" dirty="0">
                <a:latin typeface="Tahoma" panose="020B0604030504040204" pitchFamily="34" charset="0"/>
                <a:ea typeface="Tahoma" panose="020B0604030504040204" pitchFamily="34" charset="0"/>
                <a:cs typeface="Tahoma" panose="020B0604030504040204" pitchFamily="34" charset="0"/>
              </a:rPr>
              <a:t>6. Camada de Apresentação</a:t>
            </a:r>
          </a:p>
          <a:p>
            <a:pPr algn="just"/>
            <a:r>
              <a:rPr lang="pt-BR" dirty="0">
                <a:latin typeface="Tahoma" panose="020B0604030504040204" pitchFamily="34" charset="0"/>
                <a:ea typeface="Tahoma" panose="020B0604030504040204" pitchFamily="34" charset="0"/>
                <a:cs typeface="Tahoma" panose="020B0604030504040204" pitchFamily="34" charset="0"/>
              </a:rPr>
              <a:t>	Esta camada formata os dados a serem apresentados na camada de aplicativo. Ela pode ser considerada o tradutor da rede. Pode converter dados de um formato usado pela camada de aplicativo ou aplicação em um formato comum na estação de envio e, em seguida, converter esse formato comum em um formato conhecido pela camada de aplicativo na estação de recepção.</a:t>
            </a:r>
          </a:p>
        </p:txBody>
      </p:sp>
      <p:sp>
        <p:nvSpPr>
          <p:cNvPr id="3" name="Title 1">
            <a:extLst>
              <a:ext uri="{FF2B5EF4-FFF2-40B4-BE49-F238E27FC236}">
                <a16:creationId xmlns:a16="http://schemas.microsoft.com/office/drawing/2014/main" id="{3F07643A-035C-4F55-9642-5DAF3E47462D}"/>
              </a:ext>
            </a:extLst>
          </p:cNvPr>
          <p:cNvSpPr txBox="1">
            <a:spLocks/>
          </p:cNvSpPr>
          <p:nvPr/>
        </p:nvSpPr>
        <p:spPr>
          <a:xfrm>
            <a:off x="2398644" y="327050"/>
            <a:ext cx="5944502" cy="509754"/>
          </a:xfrm>
          <a:prstGeom prst="rect">
            <a:avLst/>
          </a:prstGeom>
        </p:spPr>
        <p:txBody>
          <a:bodyPr/>
          <a:lstStyle/>
          <a:p>
            <a:pPr algn="ctr">
              <a:lnSpc>
                <a:spcPct val="90000"/>
              </a:lnSpc>
              <a:defRPr/>
            </a:pPr>
            <a:r>
              <a:rPr lang="pt-BR" sz="2800" b="1" spc="-75"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Camadas Sessão e Apresentação</a:t>
            </a:r>
          </a:p>
        </p:txBody>
      </p:sp>
      <p:pic>
        <p:nvPicPr>
          <p:cNvPr id="4" name="Imagem 3">
            <a:extLst>
              <a:ext uri="{FF2B5EF4-FFF2-40B4-BE49-F238E27FC236}">
                <a16:creationId xmlns:a16="http://schemas.microsoft.com/office/drawing/2014/main" id="{C8548301-F471-4A4B-B600-ACAC5913C554}"/>
              </a:ext>
            </a:extLst>
          </p:cNvPr>
          <p:cNvPicPr>
            <a:picLocks noChangeAspect="1"/>
          </p:cNvPicPr>
          <p:nvPr/>
        </p:nvPicPr>
        <p:blipFill>
          <a:blip r:embed="rId2"/>
          <a:stretch>
            <a:fillRect/>
          </a:stretch>
        </p:blipFill>
        <p:spPr>
          <a:xfrm>
            <a:off x="586408" y="2582767"/>
            <a:ext cx="3673759" cy="1293843"/>
          </a:xfrm>
          <a:prstGeom prst="rect">
            <a:avLst/>
          </a:prstGeom>
        </p:spPr>
      </p:pic>
      <p:pic>
        <p:nvPicPr>
          <p:cNvPr id="4098" name="Picture 2" descr="Resultado de imagem para ssh">
            <a:extLst>
              <a:ext uri="{FF2B5EF4-FFF2-40B4-BE49-F238E27FC236}">
                <a16:creationId xmlns:a16="http://schemas.microsoft.com/office/drawing/2014/main" id="{B716E04B-EE4F-40DA-B81F-9D523EAA5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08" y="2582767"/>
            <a:ext cx="3818838" cy="116355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784A51E5-4A5F-434C-A47F-069C15D4B706}"/>
              </a:ext>
            </a:extLst>
          </p:cNvPr>
          <p:cNvPicPr>
            <a:picLocks noChangeAspect="1"/>
          </p:cNvPicPr>
          <p:nvPr/>
        </p:nvPicPr>
        <p:blipFill>
          <a:blip r:embed="rId4"/>
          <a:stretch>
            <a:fillRect/>
          </a:stretch>
        </p:blipFill>
        <p:spPr>
          <a:xfrm>
            <a:off x="5164246" y="5836206"/>
            <a:ext cx="3574238" cy="1011986"/>
          </a:xfrm>
          <a:prstGeom prst="rect">
            <a:avLst/>
          </a:prstGeom>
          <a:ln>
            <a:solidFill>
              <a:schemeClr val="accent1"/>
            </a:solidFill>
          </a:ln>
        </p:spPr>
      </p:pic>
    </p:spTree>
    <p:extLst>
      <p:ext uri="{BB962C8B-B14F-4D97-AF65-F5344CB8AC3E}">
        <p14:creationId xmlns:p14="http://schemas.microsoft.com/office/powerpoint/2010/main" val="231607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152B40A-4950-4344-80EE-A0A296563114}"/>
              </a:ext>
            </a:extLst>
          </p:cNvPr>
          <p:cNvSpPr/>
          <p:nvPr/>
        </p:nvSpPr>
        <p:spPr>
          <a:xfrm>
            <a:off x="461353" y="1330295"/>
            <a:ext cx="8247797" cy="1477328"/>
          </a:xfrm>
          <a:prstGeom prst="rect">
            <a:avLst/>
          </a:prstGeom>
        </p:spPr>
        <p:txBody>
          <a:bodyPr wrap="square">
            <a:spAutoFit/>
          </a:bodyPr>
          <a:lstStyle/>
          <a:p>
            <a:pPr algn="just"/>
            <a:r>
              <a:rPr lang="pt-BR" b="1" dirty="0">
                <a:latin typeface="Tahoma" panose="020B0604030504040204" pitchFamily="34" charset="0"/>
                <a:ea typeface="Tahoma" panose="020B0604030504040204" pitchFamily="34" charset="0"/>
                <a:cs typeface="Tahoma" panose="020B0604030504040204" pitchFamily="34" charset="0"/>
              </a:rPr>
              <a:t>7. Camada de Aplicativo ou Aplicação</a:t>
            </a:r>
          </a:p>
          <a:p>
            <a:pPr algn="just"/>
            <a:r>
              <a:rPr lang="pt-BR" dirty="0">
                <a:latin typeface="Tahoma" panose="020B0604030504040204" pitchFamily="34" charset="0"/>
                <a:ea typeface="Tahoma" panose="020B0604030504040204" pitchFamily="34" charset="0"/>
                <a:cs typeface="Tahoma" panose="020B0604030504040204" pitchFamily="34" charset="0"/>
              </a:rPr>
              <a:t>	Serve como janela onde os processos de aplicativos e usuários podem acessar serviços de rede. Essa camada contém uma variedade de funções normalmente necessárias. É aqui que encontramos, Telnet, FTP, SMTP e tantos outros.</a:t>
            </a:r>
          </a:p>
        </p:txBody>
      </p:sp>
      <p:sp>
        <p:nvSpPr>
          <p:cNvPr id="4" name="Title 1">
            <a:extLst>
              <a:ext uri="{FF2B5EF4-FFF2-40B4-BE49-F238E27FC236}">
                <a16:creationId xmlns:a16="http://schemas.microsoft.com/office/drawing/2014/main" id="{489D6E64-4849-4942-BAFE-FF8C822B4455}"/>
              </a:ext>
            </a:extLst>
          </p:cNvPr>
          <p:cNvSpPr txBox="1">
            <a:spLocks/>
          </p:cNvSpPr>
          <p:nvPr/>
        </p:nvSpPr>
        <p:spPr>
          <a:xfrm>
            <a:off x="2449934" y="316345"/>
            <a:ext cx="5912187" cy="540905"/>
          </a:xfrm>
          <a:prstGeom prst="rect">
            <a:avLst/>
          </a:prstGeom>
        </p:spPr>
        <p:txBody>
          <a:bodyPr/>
          <a:lstStyle/>
          <a:p>
            <a:pPr algn="ctr">
              <a:lnSpc>
                <a:spcPct val="90000"/>
              </a:lnSpc>
              <a:defRPr/>
            </a:pPr>
            <a:r>
              <a:rPr lang="pt-BR" sz="3200" b="1" spc="-75"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Camada de aplicação</a:t>
            </a:r>
          </a:p>
        </p:txBody>
      </p:sp>
      <p:pic>
        <p:nvPicPr>
          <p:cNvPr id="3" name="Imagem 2">
            <a:extLst>
              <a:ext uri="{FF2B5EF4-FFF2-40B4-BE49-F238E27FC236}">
                <a16:creationId xmlns:a16="http://schemas.microsoft.com/office/drawing/2014/main" id="{69B53FF3-88A8-4E15-A1F7-4AF9BF461361}"/>
              </a:ext>
            </a:extLst>
          </p:cNvPr>
          <p:cNvPicPr>
            <a:picLocks noChangeAspect="1"/>
          </p:cNvPicPr>
          <p:nvPr/>
        </p:nvPicPr>
        <p:blipFill>
          <a:blip r:embed="rId2"/>
          <a:stretch>
            <a:fillRect/>
          </a:stretch>
        </p:blipFill>
        <p:spPr>
          <a:xfrm>
            <a:off x="562098" y="2847379"/>
            <a:ext cx="3775675" cy="3153371"/>
          </a:xfrm>
          <a:prstGeom prst="rect">
            <a:avLst/>
          </a:prstGeom>
          <a:ln>
            <a:solidFill>
              <a:schemeClr val="accent1"/>
            </a:solidFill>
          </a:ln>
        </p:spPr>
      </p:pic>
      <p:pic>
        <p:nvPicPr>
          <p:cNvPr id="5" name="Imagem 4">
            <a:extLst>
              <a:ext uri="{FF2B5EF4-FFF2-40B4-BE49-F238E27FC236}">
                <a16:creationId xmlns:a16="http://schemas.microsoft.com/office/drawing/2014/main" id="{C99C9159-13E9-4B33-B6CB-2A3F9EBAC0CE}"/>
              </a:ext>
            </a:extLst>
          </p:cNvPr>
          <p:cNvPicPr>
            <a:picLocks noChangeAspect="1"/>
          </p:cNvPicPr>
          <p:nvPr/>
        </p:nvPicPr>
        <p:blipFill>
          <a:blip r:embed="rId3"/>
          <a:stretch>
            <a:fillRect/>
          </a:stretch>
        </p:blipFill>
        <p:spPr>
          <a:xfrm>
            <a:off x="4432732" y="2847380"/>
            <a:ext cx="2555624" cy="2304034"/>
          </a:xfrm>
          <a:prstGeom prst="rect">
            <a:avLst/>
          </a:prstGeom>
          <a:ln>
            <a:solidFill>
              <a:schemeClr val="accent1"/>
            </a:solidFill>
          </a:ln>
        </p:spPr>
      </p:pic>
      <p:pic>
        <p:nvPicPr>
          <p:cNvPr id="7" name="Imagem 6">
            <a:extLst>
              <a:ext uri="{FF2B5EF4-FFF2-40B4-BE49-F238E27FC236}">
                <a16:creationId xmlns:a16="http://schemas.microsoft.com/office/drawing/2014/main" id="{437E1D05-62BA-4EB1-861D-8B6380C53116}"/>
              </a:ext>
            </a:extLst>
          </p:cNvPr>
          <p:cNvPicPr>
            <a:picLocks noChangeAspect="1"/>
          </p:cNvPicPr>
          <p:nvPr/>
        </p:nvPicPr>
        <p:blipFill>
          <a:blip r:embed="rId4"/>
          <a:stretch>
            <a:fillRect/>
          </a:stretch>
        </p:blipFill>
        <p:spPr>
          <a:xfrm>
            <a:off x="7083314" y="2847380"/>
            <a:ext cx="1710687" cy="2304034"/>
          </a:xfrm>
          <a:prstGeom prst="rect">
            <a:avLst/>
          </a:prstGeom>
          <a:ln>
            <a:solidFill>
              <a:schemeClr val="accent1"/>
            </a:solidFill>
          </a:ln>
        </p:spPr>
      </p:pic>
    </p:spTree>
    <p:extLst>
      <p:ext uri="{BB962C8B-B14F-4D97-AF65-F5344CB8AC3E}">
        <p14:creationId xmlns:p14="http://schemas.microsoft.com/office/powerpoint/2010/main" val="1841934924"/>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590</TotalTime>
  <Words>263</Words>
  <Application>Microsoft Office PowerPoint</Application>
  <PresentationFormat>Apresentação na tela (4:3)</PresentationFormat>
  <Paragraphs>122</Paragraphs>
  <Slides>23</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23</vt:i4>
      </vt:variant>
    </vt:vector>
  </HeadingPairs>
  <TitlesOfParts>
    <vt:vector size="30" baseType="lpstr">
      <vt:lpstr>Arial</vt:lpstr>
      <vt:lpstr>Calibri</vt:lpstr>
      <vt:lpstr>Calibri Light</vt:lpstr>
      <vt:lpstr>Segoe</vt:lpstr>
      <vt:lpstr>Tahoma</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Wagner</dc:creator>
  <cp:lastModifiedBy>Wagner</cp:lastModifiedBy>
  <cp:revision>442</cp:revision>
  <dcterms:created xsi:type="dcterms:W3CDTF">2018-07-16T18:31:51Z</dcterms:created>
  <dcterms:modified xsi:type="dcterms:W3CDTF">2019-02-27T03:58:57Z</dcterms:modified>
</cp:coreProperties>
</file>