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80" r:id="rId2"/>
    <p:sldId id="381" r:id="rId3"/>
    <p:sldId id="382" r:id="rId4"/>
    <p:sldId id="404" r:id="rId5"/>
    <p:sldId id="405" r:id="rId6"/>
    <p:sldId id="402" r:id="rId7"/>
    <p:sldId id="383" r:id="rId8"/>
    <p:sldId id="391" r:id="rId9"/>
    <p:sldId id="392" r:id="rId10"/>
    <p:sldId id="394" r:id="rId11"/>
    <p:sldId id="400" r:id="rId12"/>
    <p:sldId id="407" r:id="rId13"/>
    <p:sldId id="408" r:id="rId14"/>
    <p:sldId id="406" r:id="rId15"/>
    <p:sldId id="409" r:id="rId16"/>
    <p:sldId id="410" r:id="rId17"/>
    <p:sldId id="411" r:id="rId18"/>
    <p:sldId id="413" r:id="rId19"/>
    <p:sldId id="412" r:id="rId20"/>
    <p:sldId id="414" r:id="rId21"/>
    <p:sldId id="393" r:id="rId22"/>
    <p:sldId id="415" r:id="rId23"/>
    <p:sldId id="401" r:id="rId24"/>
    <p:sldId id="399" r:id="rId25"/>
    <p:sldId id="395" r:id="rId26"/>
    <p:sldId id="396" r:id="rId27"/>
    <p:sldId id="417" r:id="rId28"/>
    <p:sldId id="397" r:id="rId29"/>
    <p:sldId id="416" r:id="rId30"/>
    <p:sldId id="418" r:id="rId31"/>
    <p:sldId id="419" r:id="rId32"/>
    <p:sldId id="379"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C1BCC-C7E7-4C0C-9D53-ACAF0FDF13BA}" type="datetimeFigureOut">
              <a:rPr lang="pt-BR" smtClean="0"/>
              <a:t>14/05/2019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B313D-00BB-4770-9137-2A25369BB1AC}" type="slidenum">
              <a:rPr lang="pt-BR" smtClean="0"/>
              <a:t>‹nº›</a:t>
            </a:fld>
            <a:endParaRPr lang="pt-BR"/>
          </a:p>
        </p:txBody>
      </p:sp>
    </p:spTree>
    <p:extLst>
      <p:ext uri="{BB962C8B-B14F-4D97-AF65-F5344CB8AC3E}">
        <p14:creationId xmlns:p14="http://schemas.microsoft.com/office/powerpoint/2010/main" val="122996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99333-313A-4312-B180-2E7F7B69FB8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A8D138C-338E-4FF0-BA80-1112CBFD7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21DE03E-A980-4A5A-B024-EFE6553E5ACA}"/>
              </a:ext>
            </a:extLst>
          </p:cNvPr>
          <p:cNvSpPr>
            <a:spLocks noGrp="1"/>
          </p:cNvSpPr>
          <p:nvPr>
            <p:ph type="dt" sz="half" idx="10"/>
          </p:nvPr>
        </p:nvSpPr>
        <p:spPr/>
        <p:txBody>
          <a:bodyPr/>
          <a:lstStyle/>
          <a:p>
            <a:fld id="{31F2A38E-955F-498E-9B9D-A0E215999181}" type="datetimeFigureOut">
              <a:rPr lang="pt-BR" smtClean="0"/>
              <a:t>14/05/2019</a:t>
            </a:fld>
            <a:endParaRPr lang="pt-BR"/>
          </a:p>
        </p:txBody>
      </p:sp>
      <p:sp>
        <p:nvSpPr>
          <p:cNvPr id="5" name="Espaço Reservado para Rodapé 4">
            <a:extLst>
              <a:ext uri="{FF2B5EF4-FFF2-40B4-BE49-F238E27FC236}">
                <a16:creationId xmlns:a16="http://schemas.microsoft.com/office/drawing/2014/main" id="{B03A6E97-3141-430C-AD91-7799D8E43ED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3D5B2EB-B981-458F-8BF0-3BC9B02D6210}"/>
              </a:ext>
            </a:extLst>
          </p:cNvPr>
          <p:cNvSpPr>
            <a:spLocks noGrp="1"/>
          </p:cNvSpPr>
          <p:nvPr>
            <p:ph type="sldNum" sz="quarter" idx="12"/>
          </p:nvPr>
        </p:nvSpPr>
        <p:spPr/>
        <p:txBody>
          <a:bodyPr/>
          <a:lstStyle/>
          <a:p>
            <a:fld id="{8D1ACA42-3592-4E1D-B855-07B5899368C8}" type="slidenum">
              <a:rPr lang="pt-BR" smtClean="0"/>
              <a:t>‹nº›</a:t>
            </a:fld>
            <a:endParaRPr lang="pt-BR"/>
          </a:p>
        </p:txBody>
      </p:sp>
    </p:spTree>
    <p:extLst>
      <p:ext uri="{BB962C8B-B14F-4D97-AF65-F5344CB8AC3E}">
        <p14:creationId xmlns:p14="http://schemas.microsoft.com/office/powerpoint/2010/main" val="1263562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B16B7-19B7-494A-B13C-5EEAA23C0CD1}"/>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BA3190FF-98C0-49D3-9967-00B6466787DF}"/>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5098E7C-2144-4D43-90C5-9C5CACEEF6CA}"/>
              </a:ext>
            </a:extLst>
          </p:cNvPr>
          <p:cNvSpPr>
            <a:spLocks noGrp="1"/>
          </p:cNvSpPr>
          <p:nvPr>
            <p:ph type="dt" sz="half" idx="10"/>
          </p:nvPr>
        </p:nvSpPr>
        <p:spPr/>
        <p:txBody>
          <a:bodyPr/>
          <a:lstStyle/>
          <a:p>
            <a:fld id="{31F2A38E-955F-498E-9B9D-A0E215999181}" type="datetimeFigureOut">
              <a:rPr lang="pt-BR" smtClean="0"/>
              <a:t>14/05/2019</a:t>
            </a:fld>
            <a:endParaRPr lang="pt-BR"/>
          </a:p>
        </p:txBody>
      </p:sp>
      <p:sp>
        <p:nvSpPr>
          <p:cNvPr id="5" name="Espaço Reservado para Rodapé 4">
            <a:extLst>
              <a:ext uri="{FF2B5EF4-FFF2-40B4-BE49-F238E27FC236}">
                <a16:creationId xmlns:a16="http://schemas.microsoft.com/office/drawing/2014/main" id="{D02DFA8F-C2D2-4D97-AD02-85380F9AD2B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ED9B4A2-38DF-43CA-9229-151AF781CD66}"/>
              </a:ext>
            </a:extLst>
          </p:cNvPr>
          <p:cNvSpPr>
            <a:spLocks noGrp="1"/>
          </p:cNvSpPr>
          <p:nvPr>
            <p:ph type="sldNum" sz="quarter" idx="12"/>
          </p:nvPr>
        </p:nvSpPr>
        <p:spPr/>
        <p:txBody>
          <a:bodyPr/>
          <a:lstStyle/>
          <a:p>
            <a:fld id="{8D1ACA42-3592-4E1D-B855-07B5899368C8}" type="slidenum">
              <a:rPr lang="pt-BR" smtClean="0"/>
              <a:t>‹nº›</a:t>
            </a:fld>
            <a:endParaRPr lang="pt-BR"/>
          </a:p>
        </p:txBody>
      </p:sp>
    </p:spTree>
    <p:extLst>
      <p:ext uri="{BB962C8B-B14F-4D97-AF65-F5344CB8AC3E}">
        <p14:creationId xmlns:p14="http://schemas.microsoft.com/office/powerpoint/2010/main" val="26526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5557AA0-97A3-4C5A-A088-824E7CAE4A6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951965D-EF39-4E3C-8272-DD40F817FD4D}"/>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1FBE70C-20B8-4073-9322-D95119625798}"/>
              </a:ext>
            </a:extLst>
          </p:cNvPr>
          <p:cNvSpPr>
            <a:spLocks noGrp="1"/>
          </p:cNvSpPr>
          <p:nvPr>
            <p:ph type="dt" sz="half" idx="10"/>
          </p:nvPr>
        </p:nvSpPr>
        <p:spPr/>
        <p:txBody>
          <a:bodyPr/>
          <a:lstStyle/>
          <a:p>
            <a:fld id="{31F2A38E-955F-498E-9B9D-A0E215999181}" type="datetimeFigureOut">
              <a:rPr lang="pt-BR" smtClean="0"/>
              <a:t>14/05/2019</a:t>
            </a:fld>
            <a:endParaRPr lang="pt-BR"/>
          </a:p>
        </p:txBody>
      </p:sp>
      <p:sp>
        <p:nvSpPr>
          <p:cNvPr id="5" name="Espaço Reservado para Rodapé 4">
            <a:extLst>
              <a:ext uri="{FF2B5EF4-FFF2-40B4-BE49-F238E27FC236}">
                <a16:creationId xmlns:a16="http://schemas.microsoft.com/office/drawing/2014/main" id="{F875766A-1737-47DF-8508-34B4DA5646D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E64D4EE-CF84-4B29-9617-9B33905B4A15}"/>
              </a:ext>
            </a:extLst>
          </p:cNvPr>
          <p:cNvSpPr>
            <a:spLocks noGrp="1"/>
          </p:cNvSpPr>
          <p:nvPr>
            <p:ph type="sldNum" sz="quarter" idx="12"/>
          </p:nvPr>
        </p:nvSpPr>
        <p:spPr/>
        <p:txBody>
          <a:bodyPr/>
          <a:lstStyle/>
          <a:p>
            <a:fld id="{8D1ACA42-3592-4E1D-B855-07B5899368C8}" type="slidenum">
              <a:rPr lang="pt-BR" smtClean="0"/>
              <a:t>‹nº›</a:t>
            </a:fld>
            <a:endParaRPr lang="pt-BR"/>
          </a:p>
        </p:txBody>
      </p:sp>
    </p:spTree>
    <p:extLst>
      <p:ext uri="{BB962C8B-B14F-4D97-AF65-F5344CB8AC3E}">
        <p14:creationId xmlns:p14="http://schemas.microsoft.com/office/powerpoint/2010/main" val="262135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EED03-F954-4691-BCC7-34DB34133A8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C6E5961-05A9-4B33-A891-459F716FDC82}"/>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004420B-6B4B-460F-B012-5E4B7A8C086E}"/>
              </a:ext>
            </a:extLst>
          </p:cNvPr>
          <p:cNvSpPr>
            <a:spLocks noGrp="1"/>
          </p:cNvSpPr>
          <p:nvPr>
            <p:ph type="dt" sz="half" idx="10"/>
          </p:nvPr>
        </p:nvSpPr>
        <p:spPr/>
        <p:txBody>
          <a:bodyPr/>
          <a:lstStyle/>
          <a:p>
            <a:fld id="{31F2A38E-955F-498E-9B9D-A0E215999181}" type="datetimeFigureOut">
              <a:rPr lang="pt-BR" smtClean="0"/>
              <a:t>14/05/2019</a:t>
            </a:fld>
            <a:endParaRPr lang="pt-BR"/>
          </a:p>
        </p:txBody>
      </p:sp>
      <p:sp>
        <p:nvSpPr>
          <p:cNvPr id="5" name="Espaço Reservado para Rodapé 4">
            <a:extLst>
              <a:ext uri="{FF2B5EF4-FFF2-40B4-BE49-F238E27FC236}">
                <a16:creationId xmlns:a16="http://schemas.microsoft.com/office/drawing/2014/main" id="{82C2BBF3-4413-400C-9207-D06830AC2F1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9356E43-CAC8-4004-81FB-60BDD819F314}"/>
              </a:ext>
            </a:extLst>
          </p:cNvPr>
          <p:cNvSpPr>
            <a:spLocks noGrp="1"/>
          </p:cNvSpPr>
          <p:nvPr>
            <p:ph type="sldNum" sz="quarter" idx="12"/>
          </p:nvPr>
        </p:nvSpPr>
        <p:spPr/>
        <p:txBody>
          <a:bodyPr/>
          <a:lstStyle/>
          <a:p>
            <a:fld id="{8D1ACA42-3592-4E1D-B855-07B5899368C8}" type="slidenum">
              <a:rPr lang="pt-BR" smtClean="0"/>
              <a:t>‹nº›</a:t>
            </a:fld>
            <a:endParaRPr lang="pt-BR"/>
          </a:p>
        </p:txBody>
      </p:sp>
    </p:spTree>
    <p:extLst>
      <p:ext uri="{BB962C8B-B14F-4D97-AF65-F5344CB8AC3E}">
        <p14:creationId xmlns:p14="http://schemas.microsoft.com/office/powerpoint/2010/main" val="414861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7B8CA-9FEA-4F7A-865A-4A2F24FC959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7B36ED4-01A7-4623-AA1A-1651DE453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D83581D9-8E1A-41C2-A24D-B6EBC81ACEC9}"/>
              </a:ext>
            </a:extLst>
          </p:cNvPr>
          <p:cNvSpPr>
            <a:spLocks noGrp="1"/>
          </p:cNvSpPr>
          <p:nvPr>
            <p:ph type="dt" sz="half" idx="10"/>
          </p:nvPr>
        </p:nvSpPr>
        <p:spPr/>
        <p:txBody>
          <a:bodyPr/>
          <a:lstStyle/>
          <a:p>
            <a:fld id="{31F2A38E-955F-498E-9B9D-A0E215999181}" type="datetimeFigureOut">
              <a:rPr lang="pt-BR" smtClean="0"/>
              <a:t>14/05/2019</a:t>
            </a:fld>
            <a:endParaRPr lang="pt-BR"/>
          </a:p>
        </p:txBody>
      </p:sp>
      <p:sp>
        <p:nvSpPr>
          <p:cNvPr id="5" name="Espaço Reservado para Rodapé 4">
            <a:extLst>
              <a:ext uri="{FF2B5EF4-FFF2-40B4-BE49-F238E27FC236}">
                <a16:creationId xmlns:a16="http://schemas.microsoft.com/office/drawing/2014/main" id="{769CA668-422D-41F9-AB20-2838E55FDD4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6CC268A-07AD-4D4F-8DBF-EE4BEAEF4720}"/>
              </a:ext>
            </a:extLst>
          </p:cNvPr>
          <p:cNvSpPr>
            <a:spLocks noGrp="1"/>
          </p:cNvSpPr>
          <p:nvPr>
            <p:ph type="sldNum" sz="quarter" idx="12"/>
          </p:nvPr>
        </p:nvSpPr>
        <p:spPr/>
        <p:txBody>
          <a:bodyPr/>
          <a:lstStyle/>
          <a:p>
            <a:fld id="{8D1ACA42-3592-4E1D-B855-07B5899368C8}" type="slidenum">
              <a:rPr lang="pt-BR" smtClean="0"/>
              <a:t>‹nº›</a:t>
            </a:fld>
            <a:endParaRPr lang="pt-BR"/>
          </a:p>
        </p:txBody>
      </p:sp>
    </p:spTree>
    <p:extLst>
      <p:ext uri="{BB962C8B-B14F-4D97-AF65-F5344CB8AC3E}">
        <p14:creationId xmlns:p14="http://schemas.microsoft.com/office/powerpoint/2010/main" val="171497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AEDB79-5B73-4273-BA1B-27F88430D72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30ECE62-1490-433B-ADD5-4D863B41526B}"/>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3DABB09-2AED-4E40-A0DF-3C42DCCC8DD5}"/>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A900CE5-DD2F-41C3-9724-D135EB8E5977}"/>
              </a:ext>
            </a:extLst>
          </p:cNvPr>
          <p:cNvSpPr>
            <a:spLocks noGrp="1"/>
          </p:cNvSpPr>
          <p:nvPr>
            <p:ph type="dt" sz="half" idx="10"/>
          </p:nvPr>
        </p:nvSpPr>
        <p:spPr/>
        <p:txBody>
          <a:bodyPr/>
          <a:lstStyle/>
          <a:p>
            <a:fld id="{31F2A38E-955F-498E-9B9D-A0E215999181}" type="datetimeFigureOut">
              <a:rPr lang="pt-BR" smtClean="0"/>
              <a:t>14/05/2019</a:t>
            </a:fld>
            <a:endParaRPr lang="pt-BR"/>
          </a:p>
        </p:txBody>
      </p:sp>
      <p:sp>
        <p:nvSpPr>
          <p:cNvPr id="6" name="Espaço Reservado para Rodapé 5">
            <a:extLst>
              <a:ext uri="{FF2B5EF4-FFF2-40B4-BE49-F238E27FC236}">
                <a16:creationId xmlns:a16="http://schemas.microsoft.com/office/drawing/2014/main" id="{7DA0F73D-BFAB-4A2D-B929-A77F2FE9CDD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BA0FE6E-98AE-4411-B8E9-37A20805673B}"/>
              </a:ext>
            </a:extLst>
          </p:cNvPr>
          <p:cNvSpPr>
            <a:spLocks noGrp="1"/>
          </p:cNvSpPr>
          <p:nvPr>
            <p:ph type="sldNum" sz="quarter" idx="12"/>
          </p:nvPr>
        </p:nvSpPr>
        <p:spPr/>
        <p:txBody>
          <a:bodyPr/>
          <a:lstStyle/>
          <a:p>
            <a:fld id="{8D1ACA42-3592-4E1D-B855-07B5899368C8}" type="slidenum">
              <a:rPr lang="pt-BR" smtClean="0"/>
              <a:t>‹nº›</a:t>
            </a:fld>
            <a:endParaRPr lang="pt-BR"/>
          </a:p>
        </p:txBody>
      </p:sp>
    </p:spTree>
    <p:extLst>
      <p:ext uri="{BB962C8B-B14F-4D97-AF65-F5344CB8AC3E}">
        <p14:creationId xmlns:p14="http://schemas.microsoft.com/office/powerpoint/2010/main" val="335909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132853-A2AD-4027-9F0E-A4391743493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9E4837E-2599-42B4-82DE-2F8FEED62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CB6D583-41EB-4B7A-A05E-21107502A052}"/>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7922E70-0A9F-444C-9B1D-C31415ED4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ED498DCC-6540-43CF-945B-2D50BEF55734}"/>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F73EDBF-AEFA-4848-9E23-3A7B2329054C}"/>
              </a:ext>
            </a:extLst>
          </p:cNvPr>
          <p:cNvSpPr>
            <a:spLocks noGrp="1"/>
          </p:cNvSpPr>
          <p:nvPr>
            <p:ph type="dt" sz="half" idx="10"/>
          </p:nvPr>
        </p:nvSpPr>
        <p:spPr/>
        <p:txBody>
          <a:bodyPr/>
          <a:lstStyle/>
          <a:p>
            <a:fld id="{31F2A38E-955F-498E-9B9D-A0E215999181}" type="datetimeFigureOut">
              <a:rPr lang="pt-BR" smtClean="0"/>
              <a:t>14/05/2019</a:t>
            </a:fld>
            <a:endParaRPr lang="pt-BR"/>
          </a:p>
        </p:txBody>
      </p:sp>
      <p:sp>
        <p:nvSpPr>
          <p:cNvPr id="8" name="Espaço Reservado para Rodapé 7">
            <a:extLst>
              <a:ext uri="{FF2B5EF4-FFF2-40B4-BE49-F238E27FC236}">
                <a16:creationId xmlns:a16="http://schemas.microsoft.com/office/drawing/2014/main" id="{62CAEE71-7614-4D9B-B290-963E7DF5DB2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710CC07-2C65-4F7F-9C57-11C82E2A4517}"/>
              </a:ext>
            </a:extLst>
          </p:cNvPr>
          <p:cNvSpPr>
            <a:spLocks noGrp="1"/>
          </p:cNvSpPr>
          <p:nvPr>
            <p:ph type="sldNum" sz="quarter" idx="12"/>
          </p:nvPr>
        </p:nvSpPr>
        <p:spPr/>
        <p:txBody>
          <a:bodyPr/>
          <a:lstStyle/>
          <a:p>
            <a:fld id="{8D1ACA42-3592-4E1D-B855-07B5899368C8}" type="slidenum">
              <a:rPr lang="pt-BR" smtClean="0"/>
              <a:t>‹nº›</a:t>
            </a:fld>
            <a:endParaRPr lang="pt-BR"/>
          </a:p>
        </p:txBody>
      </p:sp>
    </p:spTree>
    <p:extLst>
      <p:ext uri="{BB962C8B-B14F-4D97-AF65-F5344CB8AC3E}">
        <p14:creationId xmlns:p14="http://schemas.microsoft.com/office/powerpoint/2010/main" val="65886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7EF22F-7C25-4D16-A53D-0523CB0EBC9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D41C059-BB03-4D59-94FC-CB129F7CD4CF}"/>
              </a:ext>
            </a:extLst>
          </p:cNvPr>
          <p:cNvSpPr>
            <a:spLocks noGrp="1"/>
          </p:cNvSpPr>
          <p:nvPr>
            <p:ph type="dt" sz="half" idx="10"/>
          </p:nvPr>
        </p:nvSpPr>
        <p:spPr/>
        <p:txBody>
          <a:bodyPr/>
          <a:lstStyle/>
          <a:p>
            <a:fld id="{31F2A38E-955F-498E-9B9D-A0E215999181}" type="datetimeFigureOut">
              <a:rPr lang="pt-BR" smtClean="0"/>
              <a:t>14/05/2019</a:t>
            </a:fld>
            <a:endParaRPr lang="pt-BR"/>
          </a:p>
        </p:txBody>
      </p:sp>
      <p:sp>
        <p:nvSpPr>
          <p:cNvPr id="4" name="Espaço Reservado para Rodapé 3">
            <a:extLst>
              <a:ext uri="{FF2B5EF4-FFF2-40B4-BE49-F238E27FC236}">
                <a16:creationId xmlns:a16="http://schemas.microsoft.com/office/drawing/2014/main" id="{D5768D1E-6045-4286-AF39-D4AAAB64D96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F11A86E-2E0A-4438-9B4E-2157BECC07E6}"/>
              </a:ext>
            </a:extLst>
          </p:cNvPr>
          <p:cNvSpPr>
            <a:spLocks noGrp="1"/>
          </p:cNvSpPr>
          <p:nvPr>
            <p:ph type="sldNum" sz="quarter" idx="12"/>
          </p:nvPr>
        </p:nvSpPr>
        <p:spPr/>
        <p:txBody>
          <a:bodyPr/>
          <a:lstStyle/>
          <a:p>
            <a:fld id="{8D1ACA42-3592-4E1D-B855-07B5899368C8}" type="slidenum">
              <a:rPr lang="pt-BR" smtClean="0"/>
              <a:t>‹nº›</a:t>
            </a:fld>
            <a:endParaRPr lang="pt-BR"/>
          </a:p>
        </p:txBody>
      </p:sp>
    </p:spTree>
    <p:extLst>
      <p:ext uri="{BB962C8B-B14F-4D97-AF65-F5344CB8AC3E}">
        <p14:creationId xmlns:p14="http://schemas.microsoft.com/office/powerpoint/2010/main" val="287347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1A3408C-711B-4D53-9C1B-D4FBD12DFEFA}"/>
              </a:ext>
            </a:extLst>
          </p:cNvPr>
          <p:cNvSpPr>
            <a:spLocks noGrp="1"/>
          </p:cNvSpPr>
          <p:nvPr>
            <p:ph type="dt" sz="half" idx="10"/>
          </p:nvPr>
        </p:nvSpPr>
        <p:spPr/>
        <p:txBody>
          <a:bodyPr/>
          <a:lstStyle/>
          <a:p>
            <a:fld id="{31F2A38E-955F-498E-9B9D-A0E215999181}" type="datetimeFigureOut">
              <a:rPr lang="pt-BR" smtClean="0"/>
              <a:t>14/05/2019</a:t>
            </a:fld>
            <a:endParaRPr lang="pt-BR"/>
          </a:p>
        </p:txBody>
      </p:sp>
      <p:sp>
        <p:nvSpPr>
          <p:cNvPr id="3" name="Espaço Reservado para Rodapé 2">
            <a:extLst>
              <a:ext uri="{FF2B5EF4-FFF2-40B4-BE49-F238E27FC236}">
                <a16:creationId xmlns:a16="http://schemas.microsoft.com/office/drawing/2014/main" id="{F801AFAE-F1BB-4EB7-AE8B-F798EAB1A06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2655D12-2117-4090-88A2-AFE0C7C4D325}"/>
              </a:ext>
            </a:extLst>
          </p:cNvPr>
          <p:cNvSpPr>
            <a:spLocks noGrp="1"/>
          </p:cNvSpPr>
          <p:nvPr>
            <p:ph type="sldNum" sz="quarter" idx="12"/>
          </p:nvPr>
        </p:nvSpPr>
        <p:spPr/>
        <p:txBody>
          <a:bodyPr/>
          <a:lstStyle/>
          <a:p>
            <a:fld id="{8D1ACA42-3592-4E1D-B855-07B5899368C8}" type="slidenum">
              <a:rPr lang="pt-BR" smtClean="0"/>
              <a:t>‹nº›</a:t>
            </a:fld>
            <a:endParaRPr lang="pt-BR"/>
          </a:p>
        </p:txBody>
      </p:sp>
    </p:spTree>
    <p:extLst>
      <p:ext uri="{BB962C8B-B14F-4D97-AF65-F5344CB8AC3E}">
        <p14:creationId xmlns:p14="http://schemas.microsoft.com/office/powerpoint/2010/main" val="385904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92B1D-EA7A-406D-99C0-9805ECDE4A2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DA04ABB-DB5C-494B-A8A7-45BF52062C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3568FBB-E408-4648-AB28-A58F6ABB4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954A0F82-0327-4D60-BF80-4B8E59592C54}"/>
              </a:ext>
            </a:extLst>
          </p:cNvPr>
          <p:cNvSpPr>
            <a:spLocks noGrp="1"/>
          </p:cNvSpPr>
          <p:nvPr>
            <p:ph type="dt" sz="half" idx="10"/>
          </p:nvPr>
        </p:nvSpPr>
        <p:spPr/>
        <p:txBody>
          <a:bodyPr/>
          <a:lstStyle/>
          <a:p>
            <a:fld id="{31F2A38E-955F-498E-9B9D-A0E215999181}" type="datetimeFigureOut">
              <a:rPr lang="pt-BR" smtClean="0"/>
              <a:t>14/05/2019</a:t>
            </a:fld>
            <a:endParaRPr lang="pt-BR"/>
          </a:p>
        </p:txBody>
      </p:sp>
      <p:sp>
        <p:nvSpPr>
          <p:cNvPr id="6" name="Espaço Reservado para Rodapé 5">
            <a:extLst>
              <a:ext uri="{FF2B5EF4-FFF2-40B4-BE49-F238E27FC236}">
                <a16:creationId xmlns:a16="http://schemas.microsoft.com/office/drawing/2014/main" id="{5421E93A-553D-453A-ABE7-51A511EE561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BA227CC-0DE2-417F-8DA6-297EB65450E5}"/>
              </a:ext>
            </a:extLst>
          </p:cNvPr>
          <p:cNvSpPr>
            <a:spLocks noGrp="1"/>
          </p:cNvSpPr>
          <p:nvPr>
            <p:ph type="sldNum" sz="quarter" idx="12"/>
          </p:nvPr>
        </p:nvSpPr>
        <p:spPr/>
        <p:txBody>
          <a:bodyPr/>
          <a:lstStyle/>
          <a:p>
            <a:fld id="{8D1ACA42-3592-4E1D-B855-07B5899368C8}" type="slidenum">
              <a:rPr lang="pt-BR" smtClean="0"/>
              <a:t>‹nº›</a:t>
            </a:fld>
            <a:endParaRPr lang="pt-BR"/>
          </a:p>
        </p:txBody>
      </p:sp>
    </p:spTree>
    <p:extLst>
      <p:ext uri="{BB962C8B-B14F-4D97-AF65-F5344CB8AC3E}">
        <p14:creationId xmlns:p14="http://schemas.microsoft.com/office/powerpoint/2010/main" val="119882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DC2EB-5EB4-4EE1-9039-8B3AD556F5E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15B7E17-D4A3-4F36-980F-3E4FEB6E8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275B1A7-C6F6-41A5-93DD-046638220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BEBB6FFA-510B-4D0A-8919-A2FEFFC78907}"/>
              </a:ext>
            </a:extLst>
          </p:cNvPr>
          <p:cNvSpPr>
            <a:spLocks noGrp="1"/>
          </p:cNvSpPr>
          <p:nvPr>
            <p:ph type="dt" sz="half" idx="10"/>
          </p:nvPr>
        </p:nvSpPr>
        <p:spPr/>
        <p:txBody>
          <a:bodyPr/>
          <a:lstStyle/>
          <a:p>
            <a:fld id="{31F2A38E-955F-498E-9B9D-A0E215999181}" type="datetimeFigureOut">
              <a:rPr lang="pt-BR" smtClean="0"/>
              <a:t>14/05/2019</a:t>
            </a:fld>
            <a:endParaRPr lang="pt-BR"/>
          </a:p>
        </p:txBody>
      </p:sp>
      <p:sp>
        <p:nvSpPr>
          <p:cNvPr id="6" name="Espaço Reservado para Rodapé 5">
            <a:extLst>
              <a:ext uri="{FF2B5EF4-FFF2-40B4-BE49-F238E27FC236}">
                <a16:creationId xmlns:a16="http://schemas.microsoft.com/office/drawing/2014/main" id="{473DC51B-2B34-4BBB-9AD1-B30ADABEFEB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B03F3F8-C144-4A11-88F5-58C96155A1E2}"/>
              </a:ext>
            </a:extLst>
          </p:cNvPr>
          <p:cNvSpPr>
            <a:spLocks noGrp="1"/>
          </p:cNvSpPr>
          <p:nvPr>
            <p:ph type="sldNum" sz="quarter" idx="12"/>
          </p:nvPr>
        </p:nvSpPr>
        <p:spPr/>
        <p:txBody>
          <a:bodyPr/>
          <a:lstStyle/>
          <a:p>
            <a:fld id="{8D1ACA42-3592-4E1D-B855-07B5899368C8}" type="slidenum">
              <a:rPr lang="pt-BR" smtClean="0"/>
              <a:t>‹nº›</a:t>
            </a:fld>
            <a:endParaRPr lang="pt-BR"/>
          </a:p>
        </p:txBody>
      </p:sp>
    </p:spTree>
    <p:extLst>
      <p:ext uri="{BB962C8B-B14F-4D97-AF65-F5344CB8AC3E}">
        <p14:creationId xmlns:p14="http://schemas.microsoft.com/office/powerpoint/2010/main" val="112426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9DA61B8-6BDE-49CD-9183-C804D16CC4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255748C-4F86-4986-9EAD-61B098EEB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A2F8A31-5B72-4AAE-8660-0F2EAABBC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2A38E-955F-498E-9B9D-A0E215999181}" type="datetimeFigureOut">
              <a:rPr lang="pt-BR" smtClean="0"/>
              <a:t>14/05/2019</a:t>
            </a:fld>
            <a:endParaRPr lang="pt-BR"/>
          </a:p>
        </p:txBody>
      </p:sp>
      <p:sp>
        <p:nvSpPr>
          <p:cNvPr id="5" name="Espaço Reservado para Rodapé 4">
            <a:extLst>
              <a:ext uri="{FF2B5EF4-FFF2-40B4-BE49-F238E27FC236}">
                <a16:creationId xmlns:a16="http://schemas.microsoft.com/office/drawing/2014/main" id="{8C647592-3276-4E00-8634-349B08DFDD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D8A8131-A348-46E2-BFC7-265120AA7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ACA42-3592-4E1D-B855-07B5899368C8}" type="slidenum">
              <a:rPr lang="pt-BR" smtClean="0"/>
              <a:t>‹nº›</a:t>
            </a:fld>
            <a:endParaRPr lang="pt-BR"/>
          </a:p>
        </p:txBody>
      </p:sp>
    </p:spTree>
    <p:extLst>
      <p:ext uri="{BB962C8B-B14F-4D97-AF65-F5344CB8AC3E}">
        <p14:creationId xmlns:p14="http://schemas.microsoft.com/office/powerpoint/2010/main" val="1680815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agner.vieira@etec.sp.gov.br"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hyperlink" Target="https://help.one.com/hc/pt-br/articles/115005594485-Configura%C3%A7%C3%A3o-do-Microsoft-Outlook-2016#step-7" TargetMode="External"/><Relationship Id="rId13" Type="http://schemas.openxmlformats.org/officeDocument/2006/relationships/hyperlink" Target="https://help.one.com/hc/pt-br/articles/115005594485-Configura%C3%A7%C3%A3o-do-Microsoft-Outlook-2016#step-12" TargetMode="External"/><Relationship Id="rId3" Type="http://schemas.openxmlformats.org/officeDocument/2006/relationships/hyperlink" Target="https://help.one.com/hc/pt-br/articles/115005594485-Configura%C3%A7%C3%A3o-do-Microsoft-Outlook-2016#step-2" TargetMode="External"/><Relationship Id="rId7" Type="http://schemas.openxmlformats.org/officeDocument/2006/relationships/hyperlink" Target="https://help.one.com/hc/pt-br/articles/115005594485-Configura%C3%A7%C3%A3o-do-Microsoft-Outlook-2016#step-6" TargetMode="External"/><Relationship Id="rId12" Type="http://schemas.openxmlformats.org/officeDocument/2006/relationships/hyperlink" Target="https://help.one.com/hc/pt-br/articles/115005594485-Configura%C3%A7%C3%A3o-do-Microsoft-Outlook-2016#step-11" TargetMode="External"/><Relationship Id="rId2" Type="http://schemas.openxmlformats.org/officeDocument/2006/relationships/hyperlink" Target="https://help.one.com/hc/pt-br/articles/115005594485-Configura%C3%A7%C3%A3o-do-Microsoft-Outlook-2016#step-1" TargetMode="External"/><Relationship Id="rId1" Type="http://schemas.openxmlformats.org/officeDocument/2006/relationships/slideLayout" Target="../slideLayouts/slideLayout7.xml"/><Relationship Id="rId6" Type="http://schemas.openxmlformats.org/officeDocument/2006/relationships/hyperlink" Target="https://help.one.com/hc/pt-br/articles/115005594485-Configura%C3%A7%C3%A3o-do-Microsoft-Outlook-2016#step-5" TargetMode="External"/><Relationship Id="rId11" Type="http://schemas.openxmlformats.org/officeDocument/2006/relationships/hyperlink" Target="https://help.one.com/hc/pt-br/articles/115005594485-Configura%C3%A7%C3%A3o-do-Microsoft-Outlook-2016#step-10" TargetMode="External"/><Relationship Id="rId5" Type="http://schemas.openxmlformats.org/officeDocument/2006/relationships/hyperlink" Target="https://help.one.com/hc/pt-br/articles/115005594485-Configura%C3%A7%C3%A3o-do-Microsoft-Outlook-2016#step-4" TargetMode="External"/><Relationship Id="rId15" Type="http://schemas.openxmlformats.org/officeDocument/2006/relationships/image" Target="../media/image37.png"/><Relationship Id="rId10" Type="http://schemas.openxmlformats.org/officeDocument/2006/relationships/hyperlink" Target="https://help.one.com/hc/pt-br/articles/115005594485-Configura%C3%A7%C3%A3o-do-Microsoft-Outlook-2016#step-9" TargetMode="External"/><Relationship Id="rId4" Type="http://schemas.openxmlformats.org/officeDocument/2006/relationships/hyperlink" Target="https://help.one.com/hc/pt-br/articles/115005594485-Configura%C3%A7%C3%A3o-do-Microsoft-Outlook-2016#step-3" TargetMode="External"/><Relationship Id="rId9" Type="http://schemas.openxmlformats.org/officeDocument/2006/relationships/hyperlink" Target="https://help.one.com/hc/pt-br/articles/115005594485-Configura%C3%A7%C3%A3o-do-Microsoft-Outlook-2016#step-8" TargetMode="External"/><Relationship Id="rId14" Type="http://schemas.openxmlformats.org/officeDocument/2006/relationships/hyperlink" Target="https://help.one.com/hc/pt-br/articles/115005594485-Configura%C3%A7%C3%A3o-do-Microsoft-Outlook-2016#step-1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mailto:wagner.vieira@etec.sp.gov.br"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628376-F33A-45C2-B506-4955FD2BEAF4}"/>
              </a:ext>
            </a:extLst>
          </p:cNvPr>
          <p:cNvSpPr txBox="1">
            <a:spLocks/>
          </p:cNvSpPr>
          <p:nvPr/>
        </p:nvSpPr>
        <p:spPr>
          <a:xfrm>
            <a:off x="8434315" y="4927522"/>
            <a:ext cx="3569073" cy="461665"/>
          </a:xfrm>
          <a:prstGeom prst="rect">
            <a:avLst/>
          </a:prstGeom>
        </p:spPr>
        <p:txBody>
          <a:bodyPr>
            <a:noAutofit/>
          </a:bodyPr>
          <a:lstStyle/>
          <a:p>
            <a:pPr algn="ctr">
              <a:lnSpc>
                <a:spcPct val="90000"/>
              </a:lnSpc>
              <a:defRPr/>
            </a:pPr>
            <a:r>
              <a:rPr lang="pt-BR" sz="2000" b="1" dirty="0">
                <a:solidFill>
                  <a:srgbClr val="0070C0"/>
                </a:solidFill>
                <a:latin typeface="Segoe"/>
              </a:rPr>
              <a:t>Wagner Cesar Vieira</a:t>
            </a:r>
            <a:r>
              <a:rPr lang="pt-BR" b="1" dirty="0">
                <a:solidFill>
                  <a:srgbClr val="0070C0"/>
                </a:solidFill>
                <a:latin typeface="Segoe"/>
              </a:rPr>
              <a:t>	                     </a:t>
            </a:r>
            <a:r>
              <a:rPr lang="pt-BR" b="1" dirty="0">
                <a:solidFill>
                  <a:srgbClr val="0070C0"/>
                </a:solidFill>
                <a:latin typeface="Segoe"/>
                <a:hlinkClick r:id="rId2"/>
              </a:rPr>
              <a:t>wagner.vieira@etec.sp.gov.br</a:t>
            </a:r>
            <a:endParaRPr lang="pt-BR" b="1" dirty="0">
              <a:solidFill>
                <a:srgbClr val="0070C0"/>
              </a:solidFill>
              <a:latin typeface="Segoe"/>
            </a:endParaRPr>
          </a:p>
          <a:p>
            <a:pPr algn="ctr">
              <a:lnSpc>
                <a:spcPct val="90000"/>
              </a:lnSpc>
              <a:defRPr/>
            </a:pPr>
            <a:endParaRPr lang="pt-BR" b="1" dirty="0">
              <a:solidFill>
                <a:srgbClr val="0070C0"/>
              </a:solidFill>
              <a:latin typeface="Segoe"/>
            </a:endParaRPr>
          </a:p>
          <a:p>
            <a:pPr algn="ctr">
              <a:lnSpc>
                <a:spcPct val="90000"/>
              </a:lnSpc>
              <a:defRPr/>
            </a:pPr>
            <a:endParaRPr lang="pt-BR" b="1" dirty="0">
              <a:solidFill>
                <a:srgbClr val="0070C0"/>
              </a:solidFill>
              <a:latin typeface="Segoe"/>
            </a:endParaRPr>
          </a:p>
        </p:txBody>
      </p:sp>
      <p:sp>
        <p:nvSpPr>
          <p:cNvPr id="5" name="Title 1">
            <a:extLst>
              <a:ext uri="{FF2B5EF4-FFF2-40B4-BE49-F238E27FC236}">
                <a16:creationId xmlns:a16="http://schemas.microsoft.com/office/drawing/2014/main" id="{696FF5F0-FB61-4695-8566-37D263ADE530}"/>
              </a:ext>
            </a:extLst>
          </p:cNvPr>
          <p:cNvSpPr txBox="1">
            <a:spLocks/>
          </p:cNvSpPr>
          <p:nvPr/>
        </p:nvSpPr>
        <p:spPr>
          <a:xfrm>
            <a:off x="821140" y="1682053"/>
            <a:ext cx="10549719" cy="1856130"/>
          </a:xfrm>
          <a:prstGeom prst="rect">
            <a:avLst/>
          </a:prstGeom>
        </p:spPr>
        <p:txBody>
          <a:bodyPr/>
          <a:lstStyle/>
          <a:p>
            <a:pPr algn="ctr">
              <a:lnSpc>
                <a:spcPct val="90000"/>
              </a:lnSpc>
              <a:defRPr/>
            </a:pPr>
            <a:r>
              <a:rPr lang="pt-BR" sz="36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Fundamentos de Redes Locais e Remotas</a:t>
            </a:r>
          </a:p>
          <a:p>
            <a:pPr algn="ctr">
              <a:lnSpc>
                <a:spcPct val="90000"/>
              </a:lnSpc>
              <a:defRPr/>
            </a:pPr>
            <a:endParaRPr lang="pt-BR" sz="36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a:p>
            <a:pPr algn="ctr">
              <a:lnSpc>
                <a:spcPct val="90000"/>
              </a:lnSpc>
              <a:defRPr/>
            </a:pPr>
            <a:r>
              <a:rPr lang="pt-BR" sz="36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Aula3 – Protocolos de rede</a:t>
            </a:r>
          </a:p>
        </p:txBody>
      </p:sp>
    </p:spTree>
    <p:extLst>
      <p:ext uri="{BB962C8B-B14F-4D97-AF65-F5344CB8AC3E}">
        <p14:creationId xmlns:p14="http://schemas.microsoft.com/office/powerpoint/2010/main" val="2514693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4797AC1-BB5F-4CC0-9C8B-9C874062B736}"/>
              </a:ext>
            </a:extLst>
          </p:cNvPr>
          <p:cNvSpPr/>
          <p:nvPr/>
        </p:nvSpPr>
        <p:spPr>
          <a:xfrm>
            <a:off x="655982" y="1315210"/>
            <a:ext cx="10880035" cy="4355038"/>
          </a:xfrm>
          <a:prstGeom prst="rect">
            <a:avLst/>
          </a:prstGeom>
        </p:spPr>
        <p:txBody>
          <a:bodyPr wrap="square">
            <a:spAutoFit/>
          </a:bodyPr>
          <a:lstStyle/>
          <a:p>
            <a:pPr algn="just"/>
            <a:r>
              <a:rPr lang="pt-BR" sz="1900" b="1" dirty="0">
                <a:latin typeface="Tahoma" panose="020B0604030504040204" pitchFamily="34" charset="0"/>
                <a:ea typeface="Tahoma" panose="020B0604030504040204" pitchFamily="34" charset="0"/>
                <a:cs typeface="Tahoma" panose="020B0604030504040204" pitchFamily="34" charset="0"/>
              </a:rPr>
              <a:t>	FTP</a:t>
            </a:r>
            <a:r>
              <a:rPr lang="pt-BR" sz="1900" dirty="0">
                <a:latin typeface="Tahoma" panose="020B0604030504040204" pitchFamily="34" charset="0"/>
                <a:ea typeface="Tahoma" panose="020B0604030504040204" pitchFamily="34" charset="0"/>
                <a:cs typeface="Tahoma" panose="020B0604030504040204" pitchFamily="34" charset="0"/>
              </a:rPr>
              <a:t> é a sigla para File </a:t>
            </a:r>
            <a:r>
              <a:rPr lang="pt-BR" sz="1900" dirty="0" err="1">
                <a:latin typeface="Tahoma" panose="020B0604030504040204" pitchFamily="34" charset="0"/>
                <a:ea typeface="Tahoma" panose="020B0604030504040204" pitchFamily="34" charset="0"/>
                <a:cs typeface="Tahoma" panose="020B0604030504040204" pitchFamily="34" charset="0"/>
              </a:rPr>
              <a:t>Transfer</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Protocol</a:t>
            </a:r>
            <a:r>
              <a:rPr lang="pt-BR" sz="1900" dirty="0">
                <a:latin typeface="Tahoma" panose="020B0604030504040204" pitchFamily="34" charset="0"/>
                <a:ea typeface="Tahoma" panose="020B0604030504040204" pitchFamily="34" charset="0"/>
                <a:cs typeface="Tahoma" panose="020B0604030504040204" pitchFamily="34" charset="0"/>
              </a:rPr>
              <a:t>, que significa Protocolo de Transferência de Arquivos. Ele surgiu antes mesmo do padrão TCP/IP, que é a base das conexões de internet. E é o modo mais simples de transferir dados entre duas máquinas pela rede. </a:t>
            </a:r>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O protocolo FTP funciona com dois tipos de conexão:</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Cliente. É o computador que faz o pedido de conexão com o servidor para pegar algum arquivo ou documento dele.</a:t>
            </a:r>
          </a:p>
          <a:p>
            <a:pPr marL="342900" indent="-34290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Servidor. É o computador que recebe o pedido de conexão com o cliente para fornecer um arquivo ou documento dele.</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A conexão do cliente com servidor feita pelo cliente na </a:t>
            </a:r>
            <a:r>
              <a:rPr lang="pt-BR" sz="1900" b="1" dirty="0">
                <a:latin typeface="Tahoma" panose="020B0604030504040204" pitchFamily="34" charset="0"/>
                <a:ea typeface="Tahoma" panose="020B0604030504040204" pitchFamily="34" charset="0"/>
                <a:cs typeface="Tahoma" panose="020B0604030504040204" pitchFamily="34" charset="0"/>
              </a:rPr>
              <a:t>porta 21 </a:t>
            </a:r>
            <a:r>
              <a:rPr lang="pt-BR" sz="1900" dirty="0">
                <a:latin typeface="Tahoma" panose="020B0604030504040204" pitchFamily="34" charset="0"/>
                <a:ea typeface="Tahoma" panose="020B0604030504040204" pitchFamily="34" charset="0"/>
                <a:cs typeface="Tahoma" panose="020B0604030504040204" pitchFamily="34" charset="0"/>
              </a:rPr>
              <a:t>do servidor. Essa conexão fica aberta durante toda a sessão para permitir os comandos necessários, como identificação de contas e senhas.</a:t>
            </a:r>
          </a:p>
          <a:p>
            <a:pPr algn="just"/>
            <a:r>
              <a:rPr lang="pt-BR" sz="1900" dirty="0">
                <a:latin typeface="Tahoma" panose="020B0604030504040204" pitchFamily="34" charset="0"/>
                <a:ea typeface="Tahoma" panose="020B0604030504040204" pitchFamily="34" charset="0"/>
                <a:cs typeface="Tahoma" panose="020B0604030504040204" pitchFamily="34" charset="0"/>
              </a:rPr>
              <a:t>	Na transferência de arquivos, a conexão é ativada pela </a:t>
            </a:r>
            <a:r>
              <a:rPr lang="pt-BR" sz="1900" b="1" dirty="0">
                <a:latin typeface="Tahoma" panose="020B0604030504040204" pitchFamily="34" charset="0"/>
                <a:ea typeface="Tahoma" panose="020B0604030504040204" pitchFamily="34" charset="0"/>
                <a:cs typeface="Tahoma" panose="020B0604030504040204" pitchFamily="34" charset="0"/>
              </a:rPr>
              <a:t>porta 20 </a:t>
            </a:r>
            <a:r>
              <a:rPr lang="pt-BR" sz="1900" dirty="0">
                <a:latin typeface="Tahoma" panose="020B0604030504040204" pitchFamily="34" charset="0"/>
                <a:ea typeface="Tahoma" panose="020B0604030504040204" pitchFamily="34" charset="0"/>
                <a:cs typeface="Tahoma" panose="020B0604030504040204" pitchFamily="34" charset="0"/>
              </a:rPr>
              <a:t>do servidor a alguma porta do cliente previamente estabelecida ou comunicada pelo próprio servidor.</a:t>
            </a:r>
          </a:p>
        </p:txBody>
      </p:sp>
      <p:sp>
        <p:nvSpPr>
          <p:cNvPr id="3" name="Title 1">
            <a:extLst>
              <a:ext uri="{FF2B5EF4-FFF2-40B4-BE49-F238E27FC236}">
                <a16:creationId xmlns:a16="http://schemas.microsoft.com/office/drawing/2014/main" id="{3EF37C0B-7CBF-4055-967C-A3A531CB1BF6}"/>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FTP</a:t>
            </a:r>
          </a:p>
        </p:txBody>
      </p:sp>
      <p:pic>
        <p:nvPicPr>
          <p:cNvPr id="4" name="Picture 6" descr="Imagem relacionada">
            <a:extLst>
              <a:ext uri="{FF2B5EF4-FFF2-40B4-BE49-F238E27FC236}">
                <a16:creationId xmlns:a16="http://schemas.microsoft.com/office/drawing/2014/main" id="{E95C3C10-C136-4785-827A-6047C8F8B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341" y="219485"/>
            <a:ext cx="1026981" cy="102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10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7AB0CFD-94B9-4F10-8FBA-33372591AFBD}"/>
              </a:ext>
            </a:extLst>
          </p:cNvPr>
          <p:cNvSpPr/>
          <p:nvPr/>
        </p:nvSpPr>
        <p:spPr>
          <a:xfrm>
            <a:off x="675249" y="1303162"/>
            <a:ext cx="10888394" cy="2308324"/>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O </a:t>
            </a:r>
            <a:r>
              <a:rPr lang="pt-BR" b="1" dirty="0">
                <a:latin typeface="Tahoma" panose="020B0604030504040204" pitchFamily="34" charset="0"/>
                <a:ea typeface="Tahoma" panose="020B0604030504040204" pitchFamily="34" charset="0"/>
                <a:cs typeface="Tahoma" panose="020B0604030504040204" pitchFamily="34" charset="0"/>
              </a:rPr>
              <a:t>IP</a:t>
            </a:r>
            <a:r>
              <a:rPr lang="pt-BR" dirty="0">
                <a:latin typeface="Tahoma" panose="020B0604030504040204" pitchFamily="34" charset="0"/>
                <a:ea typeface="Tahoma" panose="020B0604030504040204" pitchFamily="34" charset="0"/>
                <a:cs typeface="Tahoma" panose="020B0604030504040204" pitchFamily="34" charset="0"/>
              </a:rPr>
              <a:t> (Internet </a:t>
            </a:r>
            <a:r>
              <a:rPr lang="pt-BR" dirty="0" err="1">
                <a:latin typeface="Tahoma" panose="020B0604030504040204" pitchFamily="34" charset="0"/>
                <a:ea typeface="Tahoma" panose="020B0604030504040204" pitchFamily="34" charset="0"/>
                <a:cs typeface="Tahoma" panose="020B0604030504040204" pitchFamily="34" charset="0"/>
              </a:rPr>
              <a:t>Protocol</a:t>
            </a:r>
            <a:r>
              <a:rPr lang="pt-BR" dirty="0">
                <a:latin typeface="Tahoma" panose="020B0604030504040204" pitchFamily="34" charset="0"/>
                <a:ea typeface="Tahoma" panose="020B0604030504040204" pitchFamily="34" charset="0"/>
                <a:cs typeface="Tahoma" panose="020B0604030504040204" pitchFamily="34" charset="0"/>
              </a:rPr>
              <a:t>) é o principal protocolo de comunicação da Internet. Para um dispositivo navegar pela Internet, precisa ter um endereço único, ou seja, um endereço IP. Ele é o responsável por endereçar e encaminhar os </a:t>
            </a:r>
            <a:r>
              <a:rPr lang="pt-BR" b="1" dirty="0">
                <a:latin typeface="Tahoma" panose="020B0604030504040204" pitchFamily="34" charset="0"/>
                <a:ea typeface="Tahoma" panose="020B0604030504040204" pitchFamily="34" charset="0"/>
                <a:cs typeface="Tahoma" panose="020B0604030504040204" pitchFamily="34" charset="0"/>
              </a:rPr>
              <a:t>pacotes</a:t>
            </a:r>
            <a:r>
              <a:rPr lang="pt-BR" dirty="0">
                <a:latin typeface="Tahoma" panose="020B0604030504040204" pitchFamily="34" charset="0"/>
                <a:ea typeface="Tahoma" panose="020B0604030504040204" pitchFamily="34" charset="0"/>
                <a:cs typeface="Tahoma" panose="020B0604030504040204" pitchFamily="34" charset="0"/>
              </a:rPr>
              <a:t> que trafegam pela rede mundial de computadores. </a:t>
            </a:r>
          </a:p>
          <a:p>
            <a:pPr algn="just"/>
            <a:r>
              <a:rPr lang="pt-BR" b="1" dirty="0">
                <a:latin typeface="Tahoma" panose="020B0604030504040204" pitchFamily="34" charset="0"/>
                <a:ea typeface="Tahoma" panose="020B0604030504040204" pitchFamily="34" charset="0"/>
                <a:cs typeface="Tahoma" panose="020B0604030504040204" pitchFamily="34" charset="0"/>
              </a:rPr>
              <a:t>	Pacotes</a:t>
            </a:r>
            <a:r>
              <a:rPr lang="pt-BR" dirty="0">
                <a:latin typeface="Tahoma" panose="020B0604030504040204" pitchFamily="34" charset="0"/>
                <a:ea typeface="Tahoma" panose="020B0604030504040204" pitchFamily="34" charset="0"/>
                <a:cs typeface="Tahoma" panose="020B0604030504040204" pitchFamily="34" charset="0"/>
              </a:rPr>
              <a:t> são os blocos de informações enviados na Internet e podem ser considerados como as cartas enviadas pelo serviço de correios. </a:t>
            </a:r>
          </a:p>
          <a:p>
            <a:pPr algn="just"/>
            <a:r>
              <a:rPr lang="pt-BR" dirty="0">
                <a:latin typeface="Tahoma" panose="020B0604030504040204" pitchFamily="34" charset="0"/>
                <a:ea typeface="Tahoma" panose="020B0604030504040204" pitchFamily="34" charset="0"/>
                <a:cs typeface="Tahoma" panose="020B0604030504040204" pitchFamily="34" charset="0"/>
              </a:rPr>
              <a:t>	Os pacotes da Internet são divididos em duas partes: o cabeçalho, que, como um envelope, possui as informações de endereçamento da correspondência, e dados, que é a mensagem a ser transmitida propriamente dita. </a:t>
            </a:r>
          </a:p>
        </p:txBody>
      </p:sp>
      <p:sp>
        <p:nvSpPr>
          <p:cNvPr id="3" name="Title 1">
            <a:extLst>
              <a:ext uri="{FF2B5EF4-FFF2-40B4-BE49-F238E27FC236}">
                <a16:creationId xmlns:a16="http://schemas.microsoft.com/office/drawing/2014/main" id="{1D9403F6-3919-4C73-82D4-8D55A8856463}"/>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IP – Internet </a:t>
            </a:r>
            <a:r>
              <a:rPr lang="pt-BR" sz="3200" b="1" spc="-1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Protocol</a:t>
            </a:r>
            <a:endPar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0" name="Imagem 9" descr="Uma imagem contendo captura de tela&#10;&#10;Descrição gerada automaticamente">
            <a:extLst>
              <a:ext uri="{FF2B5EF4-FFF2-40B4-BE49-F238E27FC236}">
                <a16:creationId xmlns:a16="http://schemas.microsoft.com/office/drawing/2014/main" id="{973133F8-60D6-42BF-9E0F-39CE3C53F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748" y="3611486"/>
            <a:ext cx="8968795" cy="3246514"/>
          </a:xfrm>
          <a:prstGeom prst="rect">
            <a:avLst/>
          </a:prstGeom>
        </p:spPr>
      </p:pic>
    </p:spTree>
    <p:extLst>
      <p:ext uri="{BB962C8B-B14F-4D97-AF65-F5344CB8AC3E}">
        <p14:creationId xmlns:p14="http://schemas.microsoft.com/office/powerpoint/2010/main" val="351579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A539E78-E7B7-4F10-8F05-C8A3CDCEEFB5}"/>
              </a:ext>
            </a:extLst>
          </p:cNvPr>
          <p:cNvSpPr/>
          <p:nvPr/>
        </p:nvSpPr>
        <p:spPr>
          <a:xfrm>
            <a:off x="618978" y="1330471"/>
            <a:ext cx="10944665" cy="4478149"/>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Como já foi dito, o endereço IP é dividido em duas partes. A primeira identifica a rede à qual um equipamento está ligado e a segunda identifica esse equipamento dentro dessa rede. Assim, os primeiros </a:t>
            </a:r>
            <a:r>
              <a:rPr lang="pt-BR" sz="1900" dirty="0" err="1">
                <a:latin typeface="Tahoma" panose="020B0604030504040204" pitchFamily="34" charset="0"/>
                <a:ea typeface="Tahoma" panose="020B0604030504040204" pitchFamily="34" charset="0"/>
                <a:cs typeface="Tahoma" panose="020B0604030504040204" pitchFamily="34" charset="0"/>
              </a:rPr>
              <a:t>octectos</a:t>
            </a:r>
            <a:r>
              <a:rPr lang="pt-BR" sz="1900" dirty="0">
                <a:latin typeface="Tahoma" panose="020B0604030504040204" pitchFamily="34" charset="0"/>
                <a:ea typeface="Tahoma" panose="020B0604030504040204" pitchFamily="34" charset="0"/>
                <a:cs typeface="Tahoma" panose="020B0604030504040204" pitchFamily="34" charset="0"/>
              </a:rPr>
              <a:t> servem sempre para identificar a rede e os últimos octetos para identificar as máquinas(hosts). </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Assim, foram definidas classes de endereços, de modo a permitir uma maior gama de endereços. Foram definidas 5 classes: A,B,C,D,E. Vamos concentrar-nos nas primeiras três classes:</a:t>
            </a:r>
          </a:p>
          <a:p>
            <a:pPr marL="285750" indent="-28575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Classe A : apenas o primeiro </a:t>
            </a:r>
            <a:r>
              <a:rPr lang="pt-BR" sz="1900" dirty="0" err="1">
                <a:latin typeface="Tahoma" panose="020B0604030504040204" pitchFamily="34" charset="0"/>
                <a:ea typeface="Tahoma" panose="020B0604030504040204" pitchFamily="34" charset="0"/>
                <a:cs typeface="Tahoma" panose="020B0604030504040204" pitchFamily="34" charset="0"/>
              </a:rPr>
              <a:t>octecto</a:t>
            </a:r>
            <a:r>
              <a:rPr lang="pt-BR" sz="1900" dirty="0">
                <a:latin typeface="Tahoma" panose="020B0604030504040204" pitchFamily="34" charset="0"/>
                <a:ea typeface="Tahoma" panose="020B0604030504040204" pitchFamily="34" charset="0"/>
                <a:cs typeface="Tahoma" panose="020B0604030504040204" pitchFamily="34" charset="0"/>
              </a:rPr>
              <a:t> identifica a rede e os últimos três </a:t>
            </a:r>
            <a:r>
              <a:rPr lang="pt-BR" sz="1900" dirty="0" err="1">
                <a:latin typeface="Tahoma" panose="020B0604030504040204" pitchFamily="34" charset="0"/>
                <a:ea typeface="Tahoma" panose="020B0604030504040204" pitchFamily="34" charset="0"/>
                <a:cs typeface="Tahoma" panose="020B0604030504040204" pitchFamily="34" charset="0"/>
              </a:rPr>
              <a:t>octectos</a:t>
            </a:r>
            <a:r>
              <a:rPr lang="pt-BR" sz="1900" dirty="0">
                <a:latin typeface="Tahoma" panose="020B0604030504040204" pitchFamily="34" charset="0"/>
                <a:ea typeface="Tahoma" panose="020B0604030504040204" pitchFamily="34" charset="0"/>
                <a:cs typeface="Tahoma" panose="020B0604030504040204" pitchFamily="34" charset="0"/>
              </a:rPr>
              <a:t> identificam os hosts; isto quer dizer que poderíamos ter, no máximo, 254 (o 0 e o 255 não contam) redes e 256x256x254 (ver figura 2)</a:t>
            </a:r>
          </a:p>
          <a:p>
            <a:pPr marL="285750" indent="-28575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Classe B: os dois primeiros </a:t>
            </a:r>
            <a:r>
              <a:rPr lang="pt-BR" sz="1900" dirty="0" err="1">
                <a:latin typeface="Tahoma" panose="020B0604030504040204" pitchFamily="34" charset="0"/>
                <a:ea typeface="Tahoma" panose="020B0604030504040204" pitchFamily="34" charset="0"/>
                <a:cs typeface="Tahoma" panose="020B0604030504040204" pitchFamily="34" charset="0"/>
              </a:rPr>
              <a:t>octectos</a:t>
            </a:r>
            <a:r>
              <a:rPr lang="pt-BR" sz="1900" dirty="0">
                <a:latin typeface="Tahoma" panose="020B0604030504040204" pitchFamily="34" charset="0"/>
                <a:ea typeface="Tahoma" panose="020B0604030504040204" pitchFamily="34" charset="0"/>
                <a:cs typeface="Tahoma" panose="020B0604030504040204" pitchFamily="34" charset="0"/>
              </a:rPr>
              <a:t> identificam a rede e os outros dois identificam os hosts; neste caso, podemos ter mais redes, mas menos hosts em cada rede </a:t>
            </a:r>
          </a:p>
          <a:p>
            <a:pPr marL="285750" indent="-285750" algn="just">
              <a:buFont typeface="Wingdings" panose="05000000000000000000" pitchFamily="2" charset="2"/>
              <a:buChar char="q"/>
            </a:pPr>
            <a:r>
              <a:rPr lang="pt-BR" sz="1900" dirty="0">
                <a:latin typeface="Tahoma" panose="020B0604030504040204" pitchFamily="34" charset="0"/>
                <a:ea typeface="Tahoma" panose="020B0604030504040204" pitchFamily="34" charset="0"/>
                <a:cs typeface="Tahoma" panose="020B0604030504040204" pitchFamily="34" charset="0"/>
              </a:rPr>
              <a:t>Classe C: os três primeiros </a:t>
            </a:r>
            <a:r>
              <a:rPr lang="pt-BR" sz="1900" dirty="0" err="1">
                <a:latin typeface="Tahoma" panose="020B0604030504040204" pitchFamily="34" charset="0"/>
                <a:ea typeface="Tahoma" panose="020B0604030504040204" pitchFamily="34" charset="0"/>
                <a:cs typeface="Tahoma" panose="020B0604030504040204" pitchFamily="34" charset="0"/>
              </a:rPr>
              <a:t>octectos</a:t>
            </a:r>
            <a:r>
              <a:rPr lang="pt-BR" sz="1900" dirty="0">
                <a:latin typeface="Tahoma" panose="020B0604030504040204" pitchFamily="34" charset="0"/>
                <a:ea typeface="Tahoma" panose="020B0604030504040204" pitchFamily="34" charset="0"/>
                <a:cs typeface="Tahoma" panose="020B0604030504040204" pitchFamily="34" charset="0"/>
              </a:rPr>
              <a:t> identificam as redes possíveis e apenas o último </a:t>
            </a:r>
            <a:r>
              <a:rPr lang="pt-BR" sz="1900" dirty="0" err="1">
                <a:latin typeface="Tahoma" panose="020B0604030504040204" pitchFamily="34" charset="0"/>
                <a:ea typeface="Tahoma" panose="020B0604030504040204" pitchFamily="34" charset="0"/>
                <a:cs typeface="Tahoma" panose="020B0604030504040204" pitchFamily="34" charset="0"/>
              </a:rPr>
              <a:t>octecto</a:t>
            </a:r>
            <a:r>
              <a:rPr lang="pt-BR" sz="1900" dirty="0">
                <a:latin typeface="Tahoma" panose="020B0604030504040204" pitchFamily="34" charset="0"/>
                <a:ea typeface="Tahoma" panose="020B0604030504040204" pitchFamily="34" charset="0"/>
                <a:cs typeface="Tahoma" panose="020B0604030504040204" pitchFamily="34" charset="0"/>
              </a:rPr>
              <a:t> identifica os hosts; aqui, podemos ter muito menos hosts em cada rede (254), mas muitas redes... </a:t>
            </a:r>
          </a:p>
        </p:txBody>
      </p:sp>
      <p:sp>
        <p:nvSpPr>
          <p:cNvPr id="3" name="Title 1">
            <a:extLst>
              <a:ext uri="{FF2B5EF4-FFF2-40B4-BE49-F238E27FC236}">
                <a16:creationId xmlns:a16="http://schemas.microsoft.com/office/drawing/2014/main" id="{ACD2A35E-F99D-4D42-98C3-B4568B1BB4AD}"/>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Classes de endereço IP</a:t>
            </a:r>
          </a:p>
        </p:txBody>
      </p:sp>
    </p:spTree>
    <p:extLst>
      <p:ext uri="{BB962C8B-B14F-4D97-AF65-F5344CB8AC3E}">
        <p14:creationId xmlns:p14="http://schemas.microsoft.com/office/powerpoint/2010/main" val="58449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5F853FF-3971-4B82-BA2B-BA677BEA4611}"/>
              </a:ext>
            </a:extLst>
          </p:cNvPr>
          <p:cNvSpPr/>
          <p:nvPr/>
        </p:nvSpPr>
        <p:spPr>
          <a:xfrm>
            <a:off x="595532" y="1397675"/>
            <a:ext cx="11000935" cy="1754326"/>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Ao instalar uma rede TCP/IP é necessário analisar qual classe de endereços mais adequada, baseado no número de nós da rede. Por exemplo, com um endereço classe C, é possível endereçar apenas 254 nós de rede; com um endereço B já é possível endereçar até 65,534 nós e com endereços de classe A é possível endereçar até 16,777,214.</a:t>
            </a:r>
          </a:p>
          <a:p>
            <a:pPr algn="just"/>
            <a:r>
              <a:rPr lang="pt-BR" dirty="0">
                <a:latin typeface="Tahoma" panose="020B0604030504040204" pitchFamily="34" charset="0"/>
                <a:ea typeface="Tahoma" panose="020B0604030504040204" pitchFamily="34" charset="0"/>
                <a:cs typeface="Tahoma" panose="020B0604030504040204" pitchFamily="34" charset="0"/>
              </a:rPr>
              <a:t>	Nota: a classe C é a classe mais comum..</a:t>
            </a:r>
          </a:p>
          <a:p>
            <a:pPr algn="just"/>
            <a:r>
              <a:rPr lang="pt-BR" dirty="0">
                <a:latin typeface="Tahoma" panose="020B0604030504040204" pitchFamily="34" charset="0"/>
                <a:ea typeface="Tahoma" panose="020B0604030504040204" pitchFamily="34" charset="0"/>
                <a:cs typeface="Tahoma" panose="020B0604030504040204" pitchFamily="34" charset="0"/>
              </a:rPr>
              <a:t>	Vejamos alguns exemplos de endereços IP válidos: </a:t>
            </a:r>
          </a:p>
        </p:txBody>
      </p:sp>
      <p:pic>
        <p:nvPicPr>
          <p:cNvPr id="3" name="Imagem 2">
            <a:extLst>
              <a:ext uri="{FF2B5EF4-FFF2-40B4-BE49-F238E27FC236}">
                <a16:creationId xmlns:a16="http://schemas.microsoft.com/office/drawing/2014/main" id="{77CC817F-0026-438F-B0BB-0016EE0322DB}"/>
              </a:ext>
            </a:extLst>
          </p:cNvPr>
          <p:cNvPicPr>
            <a:picLocks noChangeAspect="1"/>
          </p:cNvPicPr>
          <p:nvPr/>
        </p:nvPicPr>
        <p:blipFill>
          <a:blip r:embed="rId2"/>
          <a:stretch>
            <a:fillRect/>
          </a:stretch>
        </p:blipFill>
        <p:spPr>
          <a:xfrm>
            <a:off x="412747" y="3152001"/>
            <a:ext cx="11366506" cy="2308324"/>
          </a:xfrm>
          <a:prstGeom prst="rect">
            <a:avLst/>
          </a:prstGeom>
        </p:spPr>
      </p:pic>
      <p:sp>
        <p:nvSpPr>
          <p:cNvPr id="4" name="Title 1">
            <a:extLst>
              <a:ext uri="{FF2B5EF4-FFF2-40B4-BE49-F238E27FC236}">
                <a16:creationId xmlns:a16="http://schemas.microsoft.com/office/drawing/2014/main" id="{8CB14B2B-6ED1-493E-B767-A5AD47C9F054}"/>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Classes de endereço IP</a:t>
            </a:r>
          </a:p>
        </p:txBody>
      </p:sp>
    </p:spTree>
    <p:extLst>
      <p:ext uri="{BB962C8B-B14F-4D97-AF65-F5344CB8AC3E}">
        <p14:creationId xmlns:p14="http://schemas.microsoft.com/office/powerpoint/2010/main" val="167449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0FB37E0-0B27-4ED7-BB1D-2CF628625013}"/>
              </a:ext>
            </a:extLst>
          </p:cNvPr>
          <p:cNvSpPr/>
          <p:nvPr/>
        </p:nvSpPr>
        <p:spPr>
          <a:xfrm>
            <a:off x="745588" y="1376683"/>
            <a:ext cx="11015003" cy="1754326"/>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O que diferencia uma classe de endereços de outra é o valor do primeiro </a:t>
            </a:r>
            <a:r>
              <a:rPr lang="pt-BR" dirty="0" err="1">
                <a:latin typeface="Tahoma" panose="020B0604030504040204" pitchFamily="34" charset="0"/>
                <a:ea typeface="Tahoma" panose="020B0604030504040204" pitchFamily="34" charset="0"/>
                <a:cs typeface="Tahoma" panose="020B0604030504040204" pitchFamily="34" charset="0"/>
              </a:rPr>
              <a:t>octecto</a:t>
            </a:r>
            <a:r>
              <a:rPr lang="pt-BR" dirty="0">
                <a:latin typeface="Tahoma" panose="020B0604030504040204" pitchFamily="34" charset="0"/>
                <a:ea typeface="Tahoma" panose="020B0604030504040204" pitchFamily="34" charset="0"/>
                <a:cs typeface="Tahoma" panose="020B0604030504040204" pitchFamily="34" charset="0"/>
              </a:rPr>
              <a:t>. Assim, em relação ao primeiro </a:t>
            </a:r>
            <a:r>
              <a:rPr lang="pt-BR" dirty="0" err="1">
                <a:latin typeface="Tahoma" panose="020B0604030504040204" pitchFamily="34" charset="0"/>
                <a:ea typeface="Tahoma" panose="020B0604030504040204" pitchFamily="34" charset="0"/>
                <a:cs typeface="Tahoma" panose="020B0604030504040204" pitchFamily="34" charset="0"/>
              </a:rPr>
              <a:t>octecto</a:t>
            </a:r>
            <a:r>
              <a:rPr lang="pt-BR" dirty="0">
                <a:latin typeface="Tahoma" panose="020B0604030504040204" pitchFamily="34" charset="0"/>
                <a:ea typeface="Tahoma" panose="020B0604030504040204" pitchFamily="34" charset="0"/>
                <a:cs typeface="Tahoma" panose="020B0604030504040204" pitchFamily="34" charset="0"/>
              </a:rPr>
              <a:t>:</a:t>
            </a: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dirty="0">
                <a:latin typeface="Tahoma" panose="020B0604030504040204" pitchFamily="34" charset="0"/>
                <a:ea typeface="Tahoma" panose="020B0604030504040204" pitchFamily="34" charset="0"/>
                <a:cs typeface="Tahoma" panose="020B0604030504040204" pitchFamily="34" charset="0"/>
              </a:rPr>
              <a:t>Nota: se reparares, há um salto entre o 126 e o 128; isto acontece porque os endereços entre 127.0.0.0 e 127.255.255.255 estão reservados para </a:t>
            </a:r>
            <a:r>
              <a:rPr lang="pt-BR" dirty="0" err="1">
                <a:latin typeface="Tahoma" panose="020B0604030504040204" pitchFamily="34" charset="0"/>
                <a:ea typeface="Tahoma" panose="020B0604030504040204" pitchFamily="34" charset="0"/>
                <a:cs typeface="Tahoma" panose="020B0604030504040204" pitchFamily="34" charset="0"/>
              </a:rPr>
              <a:t>loopback</a:t>
            </a:r>
            <a:r>
              <a:rPr lang="pt-BR" dirty="0">
                <a:latin typeface="Tahoma" panose="020B0604030504040204" pitchFamily="34" charset="0"/>
                <a:ea typeface="Tahoma" panose="020B0604030504040204" pitchFamily="34" charset="0"/>
                <a:cs typeface="Tahoma" panose="020B0604030504040204" pitchFamily="34" charset="0"/>
              </a:rPr>
              <a:t>.</a:t>
            </a:r>
          </a:p>
        </p:txBody>
      </p:sp>
      <p:pic>
        <p:nvPicPr>
          <p:cNvPr id="5" name="Imagem 4">
            <a:extLst>
              <a:ext uri="{FF2B5EF4-FFF2-40B4-BE49-F238E27FC236}">
                <a16:creationId xmlns:a16="http://schemas.microsoft.com/office/drawing/2014/main" id="{CAE64475-9D7A-4744-A3B6-84ADDC436052}"/>
              </a:ext>
            </a:extLst>
          </p:cNvPr>
          <p:cNvPicPr>
            <a:picLocks noChangeAspect="1"/>
          </p:cNvPicPr>
          <p:nvPr/>
        </p:nvPicPr>
        <p:blipFill>
          <a:blip r:embed="rId2"/>
          <a:stretch>
            <a:fillRect/>
          </a:stretch>
        </p:blipFill>
        <p:spPr>
          <a:xfrm>
            <a:off x="1072629" y="1969970"/>
            <a:ext cx="10046742" cy="567752"/>
          </a:xfrm>
          <a:prstGeom prst="rect">
            <a:avLst/>
          </a:prstGeom>
        </p:spPr>
      </p:pic>
      <p:pic>
        <p:nvPicPr>
          <p:cNvPr id="6" name="Imagem 5">
            <a:extLst>
              <a:ext uri="{FF2B5EF4-FFF2-40B4-BE49-F238E27FC236}">
                <a16:creationId xmlns:a16="http://schemas.microsoft.com/office/drawing/2014/main" id="{22279533-17ED-4BBB-9E2D-753314C4411A}"/>
              </a:ext>
            </a:extLst>
          </p:cNvPr>
          <p:cNvPicPr>
            <a:picLocks noChangeAspect="1"/>
          </p:cNvPicPr>
          <p:nvPr/>
        </p:nvPicPr>
        <p:blipFill>
          <a:blip r:embed="rId3"/>
          <a:stretch>
            <a:fillRect/>
          </a:stretch>
        </p:blipFill>
        <p:spPr>
          <a:xfrm>
            <a:off x="3035332" y="3102873"/>
            <a:ext cx="5874280" cy="2682021"/>
          </a:xfrm>
          <a:prstGeom prst="rect">
            <a:avLst/>
          </a:prstGeom>
        </p:spPr>
      </p:pic>
      <p:sp>
        <p:nvSpPr>
          <p:cNvPr id="7" name="Title 1">
            <a:extLst>
              <a:ext uri="{FF2B5EF4-FFF2-40B4-BE49-F238E27FC236}">
                <a16:creationId xmlns:a16="http://schemas.microsoft.com/office/drawing/2014/main" id="{2A648198-B7FD-44FE-BD67-93C8E0103850}"/>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Classes de endereço IP</a:t>
            </a:r>
          </a:p>
        </p:txBody>
      </p:sp>
    </p:spTree>
    <p:extLst>
      <p:ext uri="{BB962C8B-B14F-4D97-AF65-F5344CB8AC3E}">
        <p14:creationId xmlns:p14="http://schemas.microsoft.com/office/powerpoint/2010/main" val="284905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A63BF98-07C0-4559-B9A7-D8A0333D0222}"/>
              </a:ext>
            </a:extLst>
          </p:cNvPr>
          <p:cNvSpPr/>
          <p:nvPr/>
        </p:nvSpPr>
        <p:spPr>
          <a:xfrm>
            <a:off x="686972" y="1393101"/>
            <a:ext cx="10818055" cy="4001095"/>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Dos mais de 4 biliões de endereços disponíveis, três faixas de endereços são reservadas para redes privadas (uma para cada classe). Os endereços que estão dentro destas faixas não podem ser encaminhados (“roteados”) para fora da rede privada – ou seja, não podem comunicar diretamente com redes públicas (</a:t>
            </a:r>
            <a:r>
              <a:rPr lang="pt-BR" dirty="0" err="1">
                <a:latin typeface="Tahoma" panose="020B0604030504040204" pitchFamily="34" charset="0"/>
                <a:ea typeface="Tahoma" panose="020B0604030504040204" pitchFamily="34" charset="0"/>
                <a:cs typeface="Tahoma" panose="020B0604030504040204" pitchFamily="34" charset="0"/>
              </a:rPr>
              <a:t>ex</a:t>
            </a:r>
            <a:r>
              <a:rPr lang="pt-BR" dirty="0">
                <a:latin typeface="Tahoma" panose="020B0604030504040204" pitchFamily="34" charset="0"/>
                <a:ea typeface="Tahoma" panose="020B0604030504040204" pitchFamily="34" charset="0"/>
                <a:cs typeface="Tahoma" panose="020B0604030504040204" pitchFamily="34" charset="0"/>
              </a:rPr>
              <a:t>: a Internet). Dentro das classes A, B e C foram reservadas redes (norma RFC 1918) que são conhecidas como endereços de rede privados.</a:t>
            </a:r>
          </a:p>
          <a:p>
            <a:pPr algn="just"/>
            <a:r>
              <a:rPr lang="pt-BR" dirty="0">
                <a:latin typeface="Tahoma" panose="020B0604030504040204" pitchFamily="34" charset="0"/>
                <a:ea typeface="Tahoma" panose="020B0604030504040204" pitchFamily="34" charset="0"/>
                <a:cs typeface="Tahoma" panose="020B0604030504040204" pitchFamily="34" charset="0"/>
              </a:rPr>
              <a:t>	Estes blocos de endereços são os que devem ser utilizados, por exemplo, nas redes domésticas (ou em empresas, escolas, etc...).</a:t>
            </a:r>
          </a:p>
          <a:p>
            <a:pPr algn="just"/>
            <a:r>
              <a:rPr lang="pt-BR" dirty="0">
                <a:latin typeface="Tahoma" panose="020B0604030504040204" pitchFamily="34" charset="0"/>
                <a:ea typeface="Tahoma" panose="020B0604030504040204" pitchFamily="34" charset="0"/>
                <a:cs typeface="Tahoma" panose="020B0604030504040204" pitchFamily="34" charset="0"/>
              </a:rPr>
              <a:t>	A seguir são apresentados as três faixas reservadas para redes privadas:</a:t>
            </a: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b="1" dirty="0">
                <a:latin typeface="Tahoma" panose="020B0604030504040204" pitchFamily="34" charset="0"/>
                <a:ea typeface="Tahoma" panose="020B0604030504040204" pitchFamily="34" charset="0"/>
                <a:cs typeface="Tahoma" panose="020B0604030504040204" pitchFamily="34" charset="0"/>
              </a:rPr>
              <a:t>Faixa de endereços para cada classe:    Início	            Fim 	        Nº redes  Total de hosts</a:t>
            </a:r>
          </a:p>
          <a:p>
            <a:pPr algn="just"/>
            <a:r>
              <a:rPr lang="pt-BR" dirty="0">
                <a:latin typeface="Tahoma" panose="020B0604030504040204" pitchFamily="34" charset="0"/>
                <a:ea typeface="Tahoma" panose="020B0604030504040204" pitchFamily="34" charset="0"/>
                <a:cs typeface="Tahoma" panose="020B0604030504040204" pitchFamily="34" charset="0"/>
              </a:rPr>
              <a:t>		A 			10.0.0.0        10.255.255.255 	 1 	16.777.216</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dirty="0">
                <a:latin typeface="Tahoma" panose="020B0604030504040204" pitchFamily="34" charset="0"/>
                <a:ea typeface="Tahoma" panose="020B0604030504040204" pitchFamily="34" charset="0"/>
                <a:cs typeface="Tahoma" panose="020B0604030504040204" pitchFamily="34" charset="0"/>
              </a:rPr>
              <a:t>		B 			172.16.0.0     172.31.255.255 	 16 	  1.048.576</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dirty="0">
                <a:latin typeface="Tahoma" panose="020B0604030504040204" pitchFamily="34" charset="0"/>
                <a:ea typeface="Tahoma" panose="020B0604030504040204" pitchFamily="34" charset="0"/>
                <a:cs typeface="Tahoma" panose="020B0604030504040204" pitchFamily="34" charset="0"/>
              </a:rPr>
              <a:t>		C 			192.168.0.0    192.168.255.255 	 256 	      65.536 </a:t>
            </a:r>
          </a:p>
        </p:txBody>
      </p:sp>
      <p:sp>
        <p:nvSpPr>
          <p:cNvPr id="3" name="Title 1">
            <a:extLst>
              <a:ext uri="{FF2B5EF4-FFF2-40B4-BE49-F238E27FC236}">
                <a16:creationId xmlns:a16="http://schemas.microsoft.com/office/drawing/2014/main" id="{D65EBD7B-C428-4A37-9AC6-62B74A42F9F4}"/>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Endereços de redes privadas</a:t>
            </a:r>
          </a:p>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Endereços mágicos</a:t>
            </a:r>
          </a:p>
        </p:txBody>
      </p:sp>
    </p:spTree>
    <p:extLst>
      <p:ext uri="{BB962C8B-B14F-4D97-AF65-F5344CB8AC3E}">
        <p14:creationId xmlns:p14="http://schemas.microsoft.com/office/powerpoint/2010/main" val="122464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m relacionada">
            <a:extLst>
              <a:ext uri="{FF2B5EF4-FFF2-40B4-BE49-F238E27FC236}">
                <a16:creationId xmlns:a16="http://schemas.microsoft.com/office/drawing/2014/main" id="{AC7D5206-615E-4F67-A883-207732FB3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696"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2BDA7B6-B86D-4AC8-8AC9-84ACED1E8957}"/>
              </a:ext>
            </a:extLst>
          </p:cNvPr>
          <p:cNvSpPr txBox="1">
            <a:spLocks/>
          </p:cNvSpPr>
          <p:nvPr/>
        </p:nvSpPr>
        <p:spPr>
          <a:xfrm>
            <a:off x="556846" y="1541585"/>
            <a:ext cx="3916681"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Calculadora IP</a:t>
            </a:r>
          </a:p>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Instalação </a:t>
            </a:r>
            <a:r>
              <a:rPr lang="pt-BR" sz="3200" b="1" spc="-10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 execução</a:t>
            </a:r>
            <a:endPar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89832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321E650-86DE-42A0-9055-AFC73FB67660}"/>
              </a:ext>
            </a:extLst>
          </p:cNvPr>
          <p:cNvSpPr/>
          <p:nvPr/>
        </p:nvSpPr>
        <p:spPr>
          <a:xfrm>
            <a:off x="422029" y="1430778"/>
            <a:ext cx="5866228" cy="3139321"/>
          </a:xfrm>
          <a:prstGeom prst="rect">
            <a:avLst/>
          </a:prstGeom>
        </p:spPr>
        <p:txBody>
          <a:bodyPr wrap="square">
            <a:spAutoFit/>
          </a:bodyPr>
          <a:lstStyle/>
          <a:p>
            <a:pPr marL="285750" indent="-285750" algn="just">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Questão 1: Suponha um host com endereço IP 10.1.1.185 e máscara de </a:t>
            </a:r>
            <a:r>
              <a:rPr lang="pt-BR" dirty="0" err="1">
                <a:latin typeface="Tahoma" panose="020B0604030504040204" pitchFamily="34" charset="0"/>
                <a:ea typeface="Tahoma" panose="020B0604030504040204" pitchFamily="34" charset="0"/>
                <a:cs typeface="Tahoma" panose="020B0604030504040204" pitchFamily="34" charset="0"/>
              </a:rPr>
              <a:t>sub-rede</a:t>
            </a:r>
            <a:r>
              <a:rPr lang="pt-BR" dirty="0">
                <a:latin typeface="Tahoma" panose="020B0604030504040204" pitchFamily="34" charset="0"/>
                <a:ea typeface="Tahoma" panose="020B0604030504040204" pitchFamily="34" charset="0"/>
                <a:cs typeface="Tahoma" panose="020B0604030504040204" pitchFamily="34" charset="0"/>
              </a:rPr>
              <a:t> 255.255.255.128. A </a:t>
            </a:r>
            <a:r>
              <a:rPr lang="pt-BR" dirty="0" err="1">
                <a:latin typeface="Tahoma" panose="020B0604030504040204" pitchFamily="34" charset="0"/>
                <a:ea typeface="Tahoma" panose="020B0604030504040204" pitchFamily="34" charset="0"/>
                <a:cs typeface="Tahoma" panose="020B0604030504040204" pitchFamily="34" charset="0"/>
              </a:rPr>
              <a:t>sub-rede</a:t>
            </a:r>
            <a:r>
              <a:rPr lang="pt-BR" dirty="0">
                <a:latin typeface="Tahoma" panose="020B0604030504040204" pitchFamily="34" charset="0"/>
                <a:ea typeface="Tahoma" panose="020B0604030504040204" pitchFamily="34" charset="0"/>
                <a:cs typeface="Tahoma" panose="020B0604030504040204" pitchFamily="34" charset="0"/>
              </a:rPr>
              <a:t> à qual o host pertence, o endereço de broadcast e a faixa de </a:t>
            </a:r>
            <a:r>
              <a:rPr lang="pt-BR" dirty="0" err="1">
                <a:latin typeface="Tahoma" panose="020B0604030504040204" pitchFamily="34" charset="0"/>
                <a:ea typeface="Tahoma" panose="020B0604030504040204" pitchFamily="34" charset="0"/>
                <a:cs typeface="Tahoma" panose="020B0604030504040204" pitchFamily="34" charset="0"/>
              </a:rPr>
              <a:t>IPs</a:t>
            </a:r>
            <a:r>
              <a:rPr lang="pt-BR" dirty="0">
                <a:latin typeface="Tahoma" panose="020B0604030504040204" pitchFamily="34" charset="0"/>
                <a:ea typeface="Tahoma" panose="020B0604030504040204" pitchFamily="34" charset="0"/>
                <a:cs typeface="Tahoma" panose="020B0604030504040204" pitchFamily="34" charset="0"/>
              </a:rPr>
              <a:t> disponível para os hosts dessa </a:t>
            </a:r>
            <a:r>
              <a:rPr lang="pt-BR" dirty="0" err="1">
                <a:latin typeface="Tahoma" panose="020B0604030504040204" pitchFamily="34" charset="0"/>
                <a:ea typeface="Tahoma" panose="020B0604030504040204" pitchFamily="34" charset="0"/>
                <a:cs typeface="Tahoma" panose="020B0604030504040204" pitchFamily="34" charset="0"/>
              </a:rPr>
              <a:t>sub-rede</a:t>
            </a:r>
            <a:r>
              <a:rPr lang="pt-BR" dirty="0">
                <a:latin typeface="Tahoma" panose="020B0604030504040204" pitchFamily="34" charset="0"/>
                <a:ea typeface="Tahoma" panose="020B0604030504040204" pitchFamily="34" charset="0"/>
                <a:cs typeface="Tahoma" panose="020B0604030504040204" pitchFamily="34" charset="0"/>
              </a:rPr>
              <a:t> são, respectivamente:</a:t>
            </a:r>
          </a:p>
          <a:p>
            <a:pPr marL="285750" indent="-285750" algn="just">
              <a:buFont typeface="Wingdings" panose="05000000000000000000" pitchFamily="2" charset="2"/>
              <a:buChar char="q"/>
            </a:pPr>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dirty="0">
                <a:solidFill>
                  <a:srgbClr val="00B050"/>
                </a:solidFill>
                <a:latin typeface="Tahoma" panose="020B0604030504040204" pitchFamily="34" charset="0"/>
                <a:ea typeface="Tahoma" panose="020B0604030504040204" pitchFamily="34" charset="0"/>
                <a:cs typeface="Tahoma" panose="020B0604030504040204" pitchFamily="34" charset="0"/>
              </a:rPr>
              <a:t>A. 10.1.1.128/25   10.1.1.255   10.1.1.129–10.1.1.254</a:t>
            </a:r>
          </a:p>
          <a:p>
            <a:pPr algn="just"/>
            <a:r>
              <a:rPr lang="pt-BR" dirty="0">
                <a:latin typeface="Tahoma" panose="020B0604030504040204" pitchFamily="34" charset="0"/>
                <a:ea typeface="Tahoma" panose="020B0604030504040204" pitchFamily="34" charset="0"/>
                <a:cs typeface="Tahoma" panose="020B0604030504040204" pitchFamily="34" charset="0"/>
              </a:rPr>
              <a:t>B. 10.1.1.128/26   10.1.1.255   10.1.1.128–10.1.1.255</a:t>
            </a:r>
          </a:p>
          <a:p>
            <a:pPr algn="just"/>
            <a:r>
              <a:rPr lang="pt-BR" dirty="0">
                <a:latin typeface="Tahoma" panose="020B0604030504040204" pitchFamily="34" charset="0"/>
                <a:ea typeface="Tahoma" panose="020B0604030504040204" pitchFamily="34" charset="0"/>
                <a:cs typeface="Tahoma" panose="020B0604030504040204" pitchFamily="34" charset="0"/>
              </a:rPr>
              <a:t>C. 10.1.1.128/26   10.1.1.128   10.1.1.129–10.1.1.254</a:t>
            </a:r>
          </a:p>
          <a:p>
            <a:pPr algn="just"/>
            <a:r>
              <a:rPr lang="pt-BR" dirty="0">
                <a:latin typeface="Tahoma" panose="020B0604030504040204" pitchFamily="34" charset="0"/>
                <a:ea typeface="Tahoma" panose="020B0604030504040204" pitchFamily="34" charset="0"/>
                <a:cs typeface="Tahoma" panose="020B0604030504040204" pitchFamily="34" charset="0"/>
              </a:rPr>
              <a:t>D. 10.1.1.255/25   10.1.1.128   10.1.1.128–10.1.1.255</a:t>
            </a:r>
          </a:p>
          <a:p>
            <a:pPr algn="just"/>
            <a:endParaRPr lang="pt-BR" dirty="0">
              <a:latin typeface="Tahoma" panose="020B0604030504040204" pitchFamily="34" charset="0"/>
              <a:ea typeface="Tahoma" panose="020B0604030504040204" pitchFamily="34" charset="0"/>
              <a:cs typeface="Tahoma" panose="020B0604030504040204" pitchFamily="34" charset="0"/>
            </a:endParaRPr>
          </a:p>
        </p:txBody>
      </p:sp>
      <p:sp>
        <p:nvSpPr>
          <p:cNvPr id="3" name="Title 1">
            <a:extLst>
              <a:ext uri="{FF2B5EF4-FFF2-40B4-BE49-F238E27FC236}">
                <a16:creationId xmlns:a16="http://schemas.microsoft.com/office/drawing/2014/main" id="{EEC091C9-3EFA-441A-A193-22ADAB65F825}"/>
              </a:ext>
            </a:extLst>
          </p:cNvPr>
          <p:cNvSpPr txBox="1">
            <a:spLocks/>
          </p:cNvSpPr>
          <p:nvPr/>
        </p:nvSpPr>
        <p:spPr>
          <a:xfrm>
            <a:off x="3754749" y="303628"/>
            <a:ext cx="7626014"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Exercícios de endereçamento IP</a:t>
            </a:r>
          </a:p>
        </p:txBody>
      </p:sp>
      <p:pic>
        <p:nvPicPr>
          <p:cNvPr id="5" name="Imagem 4">
            <a:extLst>
              <a:ext uri="{FF2B5EF4-FFF2-40B4-BE49-F238E27FC236}">
                <a16:creationId xmlns:a16="http://schemas.microsoft.com/office/drawing/2014/main" id="{F5D761A2-93D9-448E-B345-01510E67BDF3}"/>
              </a:ext>
            </a:extLst>
          </p:cNvPr>
          <p:cNvPicPr>
            <a:picLocks noChangeAspect="1"/>
          </p:cNvPicPr>
          <p:nvPr/>
        </p:nvPicPr>
        <p:blipFill>
          <a:blip r:embed="rId2"/>
          <a:stretch>
            <a:fillRect/>
          </a:stretch>
        </p:blipFill>
        <p:spPr>
          <a:xfrm>
            <a:off x="6383594" y="1430779"/>
            <a:ext cx="5386378" cy="5363408"/>
          </a:xfrm>
          <a:prstGeom prst="rect">
            <a:avLst/>
          </a:prstGeom>
        </p:spPr>
      </p:pic>
    </p:spTree>
    <p:extLst>
      <p:ext uri="{BB962C8B-B14F-4D97-AF65-F5344CB8AC3E}">
        <p14:creationId xmlns:p14="http://schemas.microsoft.com/office/powerpoint/2010/main" val="2593037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63B253-025D-4567-BFEC-4CCE6F42FEED}"/>
              </a:ext>
            </a:extLst>
          </p:cNvPr>
          <p:cNvSpPr/>
          <p:nvPr/>
        </p:nvSpPr>
        <p:spPr>
          <a:xfrm>
            <a:off x="548641" y="1346370"/>
            <a:ext cx="5547359" cy="2585323"/>
          </a:xfrm>
          <a:prstGeom prst="rect">
            <a:avLst/>
          </a:prstGeom>
        </p:spPr>
        <p:txBody>
          <a:bodyPr wrap="square">
            <a:spAutoFit/>
          </a:bodyPr>
          <a:lstStyle/>
          <a:p>
            <a:pPr marL="285750" indent="-285750" algn="just">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Questão 2: Suponha que o administrador de uma rede está utilizando o seguinte prefixo para uma de suas </a:t>
            </a:r>
            <a:r>
              <a:rPr lang="pt-BR" dirty="0" err="1">
                <a:latin typeface="Tahoma" panose="020B0604030504040204" pitchFamily="34" charset="0"/>
                <a:ea typeface="Tahoma" panose="020B0604030504040204" pitchFamily="34" charset="0"/>
                <a:cs typeface="Tahoma" panose="020B0604030504040204" pitchFamily="34" charset="0"/>
              </a:rPr>
              <a:t>sub-redes</a:t>
            </a:r>
            <a:r>
              <a:rPr lang="pt-BR" dirty="0">
                <a:latin typeface="Tahoma" panose="020B0604030504040204" pitchFamily="34" charset="0"/>
                <a:ea typeface="Tahoma" panose="020B0604030504040204" pitchFamily="34" charset="0"/>
                <a:cs typeface="Tahoma" panose="020B0604030504040204" pitchFamily="34" charset="0"/>
              </a:rPr>
              <a:t>: 128.208.0.64/26. O endereço IP pertencente a essa </a:t>
            </a:r>
            <a:r>
              <a:rPr lang="pt-BR" dirty="0" err="1">
                <a:latin typeface="Tahoma" panose="020B0604030504040204" pitchFamily="34" charset="0"/>
                <a:ea typeface="Tahoma" panose="020B0604030504040204" pitchFamily="34" charset="0"/>
                <a:cs typeface="Tahoma" panose="020B0604030504040204" pitchFamily="34" charset="0"/>
              </a:rPr>
              <a:t>sub-rede</a:t>
            </a:r>
            <a:r>
              <a:rPr lang="pt-BR" dirty="0">
                <a:latin typeface="Tahoma" panose="020B0604030504040204" pitchFamily="34" charset="0"/>
                <a:ea typeface="Tahoma" panose="020B0604030504040204" pitchFamily="34" charset="0"/>
                <a:cs typeface="Tahoma" panose="020B0604030504040204" pitchFamily="34" charset="0"/>
              </a:rPr>
              <a:t> é:</a:t>
            </a:r>
          </a:p>
          <a:p>
            <a:pPr marL="285750" indent="-285750" algn="just">
              <a:buFont typeface="Wingdings" panose="05000000000000000000" pitchFamily="2" charset="2"/>
              <a:buChar char="q"/>
            </a:pPr>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dirty="0">
                <a:latin typeface="Tahoma" panose="020B0604030504040204" pitchFamily="34" charset="0"/>
                <a:ea typeface="Tahoma" panose="020B0604030504040204" pitchFamily="34" charset="0"/>
                <a:cs typeface="Tahoma" panose="020B0604030504040204" pitchFamily="34" charset="0"/>
              </a:rPr>
              <a:t>A. 128.208.0.56</a:t>
            </a:r>
          </a:p>
          <a:p>
            <a:pPr algn="just"/>
            <a:r>
              <a:rPr lang="pt-BR" dirty="0">
                <a:solidFill>
                  <a:srgbClr val="00B050"/>
                </a:solidFill>
                <a:latin typeface="Tahoma" panose="020B0604030504040204" pitchFamily="34" charset="0"/>
                <a:ea typeface="Tahoma" panose="020B0604030504040204" pitchFamily="34" charset="0"/>
                <a:cs typeface="Tahoma" panose="020B0604030504040204" pitchFamily="34" charset="0"/>
              </a:rPr>
              <a:t>B. 128.208.0.122</a:t>
            </a:r>
          </a:p>
          <a:p>
            <a:pPr algn="just"/>
            <a:r>
              <a:rPr lang="pt-BR" dirty="0">
                <a:latin typeface="Tahoma" panose="020B0604030504040204" pitchFamily="34" charset="0"/>
                <a:ea typeface="Tahoma" panose="020B0604030504040204" pitchFamily="34" charset="0"/>
                <a:cs typeface="Tahoma" panose="020B0604030504040204" pitchFamily="34" charset="0"/>
              </a:rPr>
              <a:t>C. 128.208.0.160</a:t>
            </a:r>
          </a:p>
          <a:p>
            <a:pPr algn="just"/>
            <a:r>
              <a:rPr lang="pt-BR" dirty="0">
                <a:latin typeface="Tahoma" panose="020B0604030504040204" pitchFamily="34" charset="0"/>
                <a:ea typeface="Tahoma" panose="020B0604030504040204" pitchFamily="34" charset="0"/>
                <a:cs typeface="Tahoma" panose="020B0604030504040204" pitchFamily="34" charset="0"/>
              </a:rPr>
              <a:t>D. 128.208.0.225</a:t>
            </a:r>
          </a:p>
        </p:txBody>
      </p:sp>
      <p:sp>
        <p:nvSpPr>
          <p:cNvPr id="3" name="Title 1">
            <a:extLst>
              <a:ext uri="{FF2B5EF4-FFF2-40B4-BE49-F238E27FC236}">
                <a16:creationId xmlns:a16="http://schemas.microsoft.com/office/drawing/2014/main" id="{ADA7640F-B19C-43E6-A4DB-C92C75298F67}"/>
              </a:ext>
            </a:extLst>
          </p:cNvPr>
          <p:cNvSpPr txBox="1">
            <a:spLocks/>
          </p:cNvSpPr>
          <p:nvPr/>
        </p:nvSpPr>
        <p:spPr>
          <a:xfrm>
            <a:off x="3754749" y="303628"/>
            <a:ext cx="7626014"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Exercícios de endereçamento IP</a:t>
            </a:r>
          </a:p>
        </p:txBody>
      </p:sp>
      <p:pic>
        <p:nvPicPr>
          <p:cNvPr id="4" name="Imagem 3">
            <a:extLst>
              <a:ext uri="{FF2B5EF4-FFF2-40B4-BE49-F238E27FC236}">
                <a16:creationId xmlns:a16="http://schemas.microsoft.com/office/drawing/2014/main" id="{58AFDE1B-A0FD-4CAC-938D-D2F7FED07227}"/>
              </a:ext>
            </a:extLst>
          </p:cNvPr>
          <p:cNvPicPr>
            <a:picLocks noChangeAspect="1"/>
          </p:cNvPicPr>
          <p:nvPr/>
        </p:nvPicPr>
        <p:blipFill>
          <a:blip r:embed="rId2"/>
          <a:stretch>
            <a:fillRect/>
          </a:stretch>
        </p:blipFill>
        <p:spPr>
          <a:xfrm>
            <a:off x="6407794" y="1491175"/>
            <a:ext cx="5401301" cy="5366825"/>
          </a:xfrm>
          <a:prstGeom prst="rect">
            <a:avLst/>
          </a:prstGeom>
        </p:spPr>
      </p:pic>
    </p:spTree>
    <p:extLst>
      <p:ext uri="{BB962C8B-B14F-4D97-AF65-F5344CB8AC3E}">
        <p14:creationId xmlns:p14="http://schemas.microsoft.com/office/powerpoint/2010/main" val="2153631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C59D-AEA0-44B3-BF53-BC411698CBF8}"/>
              </a:ext>
            </a:extLst>
          </p:cNvPr>
          <p:cNvSpPr txBox="1">
            <a:spLocks/>
          </p:cNvSpPr>
          <p:nvPr/>
        </p:nvSpPr>
        <p:spPr>
          <a:xfrm>
            <a:off x="3754749" y="303628"/>
            <a:ext cx="7626014"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Exercícios de endereçamento IP</a:t>
            </a:r>
          </a:p>
        </p:txBody>
      </p:sp>
      <p:sp>
        <p:nvSpPr>
          <p:cNvPr id="3" name="Retângulo 2">
            <a:extLst>
              <a:ext uri="{FF2B5EF4-FFF2-40B4-BE49-F238E27FC236}">
                <a16:creationId xmlns:a16="http://schemas.microsoft.com/office/drawing/2014/main" id="{C5197445-CBC0-4944-807A-2CB3C5AA1BEF}"/>
              </a:ext>
            </a:extLst>
          </p:cNvPr>
          <p:cNvSpPr/>
          <p:nvPr/>
        </p:nvSpPr>
        <p:spPr>
          <a:xfrm>
            <a:off x="604912" y="1350725"/>
            <a:ext cx="5491088" cy="4247317"/>
          </a:xfrm>
          <a:prstGeom prst="rect">
            <a:avLst/>
          </a:prstGeom>
        </p:spPr>
        <p:txBody>
          <a:bodyPr wrap="square">
            <a:spAutoFit/>
          </a:bodyPr>
          <a:lstStyle/>
          <a:p>
            <a:pPr marL="285750" indent="-285750" algn="just">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Questão 3: O endereçamento IP é a forma de identificar os hosts na rede e assim permitir que os serviços sejam acessíveis. Qual a reposta CORRETA em relação ao endereço IP 10.0.0.0/29?</a:t>
            </a:r>
          </a:p>
          <a:p>
            <a:pPr marL="285750" indent="-285750" algn="just">
              <a:buFont typeface="Wingdings" panose="05000000000000000000" pitchFamily="2" charset="2"/>
              <a:buChar char="q"/>
            </a:pPr>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dirty="0">
                <a:latin typeface="Tahoma" panose="020B0604030504040204" pitchFamily="34" charset="0"/>
                <a:ea typeface="Tahoma" panose="020B0604030504040204" pitchFamily="34" charset="0"/>
                <a:cs typeface="Tahoma" panose="020B0604030504040204" pitchFamily="34" charset="0"/>
              </a:rPr>
              <a:t>A. A </a:t>
            </a:r>
            <a:r>
              <a:rPr lang="pt-BR" dirty="0" err="1">
                <a:latin typeface="Tahoma" panose="020B0604030504040204" pitchFamily="34" charset="0"/>
                <a:ea typeface="Tahoma" panose="020B0604030504040204" pitchFamily="34" charset="0"/>
                <a:cs typeface="Tahoma" panose="020B0604030504040204" pitchFamily="34" charset="0"/>
              </a:rPr>
              <a:t>subrede</a:t>
            </a:r>
            <a:r>
              <a:rPr lang="pt-BR" dirty="0">
                <a:latin typeface="Tahoma" panose="020B0604030504040204" pitchFamily="34" charset="0"/>
                <a:ea typeface="Tahoma" panose="020B0604030504040204" pitchFamily="34" charset="0"/>
                <a:cs typeface="Tahoma" panose="020B0604030504040204" pitchFamily="34" charset="0"/>
              </a:rPr>
              <a:t> inicia no endereço 10.0.0.0 e termina em 10.255.255.255.</a:t>
            </a:r>
          </a:p>
          <a:p>
            <a:pPr algn="just"/>
            <a:r>
              <a:rPr lang="pt-BR" dirty="0">
                <a:latin typeface="Tahoma" panose="020B0604030504040204" pitchFamily="34" charset="0"/>
                <a:ea typeface="Tahoma" panose="020B0604030504040204" pitchFamily="34" charset="0"/>
                <a:cs typeface="Tahoma" panose="020B0604030504040204" pitchFamily="34" charset="0"/>
              </a:rPr>
              <a:t>B. A máscara de </a:t>
            </a:r>
            <a:r>
              <a:rPr lang="pt-BR" dirty="0" err="1">
                <a:latin typeface="Tahoma" panose="020B0604030504040204" pitchFamily="34" charset="0"/>
                <a:ea typeface="Tahoma" panose="020B0604030504040204" pitchFamily="34" charset="0"/>
                <a:cs typeface="Tahoma" panose="020B0604030504040204" pitchFamily="34" charset="0"/>
              </a:rPr>
              <a:t>subrede</a:t>
            </a:r>
            <a:r>
              <a:rPr lang="pt-BR" dirty="0">
                <a:latin typeface="Tahoma" panose="020B0604030504040204" pitchFamily="34" charset="0"/>
                <a:ea typeface="Tahoma" panose="020B0604030504040204" pitchFamily="34" charset="0"/>
                <a:cs typeface="Tahoma" panose="020B0604030504040204" pitchFamily="34" charset="0"/>
              </a:rPr>
              <a:t> usada é 255.255.255.29.</a:t>
            </a:r>
          </a:p>
          <a:p>
            <a:pPr algn="just"/>
            <a:r>
              <a:rPr lang="pt-BR" dirty="0">
                <a:solidFill>
                  <a:srgbClr val="00B050"/>
                </a:solidFill>
                <a:latin typeface="Tahoma" panose="020B0604030504040204" pitchFamily="34" charset="0"/>
                <a:ea typeface="Tahoma" panose="020B0604030504040204" pitchFamily="34" charset="0"/>
                <a:cs typeface="Tahoma" panose="020B0604030504040204" pitchFamily="34" charset="0"/>
              </a:rPr>
              <a:t>C. A máscara de </a:t>
            </a:r>
            <a:r>
              <a:rPr lang="pt-BR" dirty="0" err="1">
                <a:solidFill>
                  <a:srgbClr val="00B050"/>
                </a:solidFill>
                <a:latin typeface="Tahoma" panose="020B0604030504040204" pitchFamily="34" charset="0"/>
                <a:ea typeface="Tahoma" panose="020B0604030504040204" pitchFamily="34" charset="0"/>
                <a:cs typeface="Tahoma" panose="020B0604030504040204" pitchFamily="34" charset="0"/>
              </a:rPr>
              <a:t>subrede</a:t>
            </a:r>
            <a:r>
              <a:rPr lang="pt-BR" dirty="0">
                <a:solidFill>
                  <a:srgbClr val="00B050"/>
                </a:solidFill>
                <a:latin typeface="Tahoma" panose="020B0604030504040204" pitchFamily="34" charset="0"/>
                <a:ea typeface="Tahoma" panose="020B0604030504040204" pitchFamily="34" charset="0"/>
                <a:cs typeface="Tahoma" panose="020B0604030504040204" pitchFamily="34" charset="0"/>
              </a:rPr>
              <a:t> usada é 255.255.255.248.</a:t>
            </a:r>
          </a:p>
          <a:p>
            <a:pPr algn="just"/>
            <a:r>
              <a:rPr lang="pt-BR" dirty="0">
                <a:latin typeface="Tahoma" panose="020B0604030504040204" pitchFamily="34" charset="0"/>
                <a:ea typeface="Tahoma" panose="020B0604030504040204" pitchFamily="34" charset="0"/>
                <a:cs typeface="Tahoma" panose="020B0604030504040204" pitchFamily="34" charset="0"/>
              </a:rPr>
              <a:t>D. A </a:t>
            </a:r>
            <a:r>
              <a:rPr lang="pt-BR" dirty="0" err="1">
                <a:latin typeface="Tahoma" panose="020B0604030504040204" pitchFamily="34" charset="0"/>
                <a:ea typeface="Tahoma" panose="020B0604030504040204" pitchFamily="34" charset="0"/>
                <a:cs typeface="Tahoma" panose="020B0604030504040204" pitchFamily="34" charset="0"/>
              </a:rPr>
              <a:t>subrede</a:t>
            </a:r>
            <a:r>
              <a:rPr lang="pt-BR" dirty="0">
                <a:latin typeface="Tahoma" panose="020B0604030504040204" pitchFamily="34" charset="0"/>
                <a:ea typeface="Tahoma" panose="020B0604030504040204" pitchFamily="34" charset="0"/>
                <a:cs typeface="Tahoma" panose="020B0604030504040204" pitchFamily="34" charset="0"/>
              </a:rPr>
              <a:t> inicia em 10.0.0.0 e termina em 10.0.0.29.</a:t>
            </a:r>
          </a:p>
          <a:p>
            <a:pPr algn="just"/>
            <a:r>
              <a:rPr lang="pt-BR" dirty="0">
                <a:latin typeface="Tahoma" panose="020B0604030504040204" pitchFamily="34" charset="0"/>
                <a:ea typeface="Tahoma" panose="020B0604030504040204" pitchFamily="34" charset="0"/>
                <a:cs typeface="Tahoma" panose="020B0604030504040204" pitchFamily="34" charset="0"/>
              </a:rPr>
              <a:t>E. A </a:t>
            </a:r>
            <a:r>
              <a:rPr lang="pt-BR" dirty="0" err="1">
                <a:latin typeface="Tahoma" panose="020B0604030504040204" pitchFamily="34" charset="0"/>
                <a:ea typeface="Tahoma" panose="020B0604030504040204" pitchFamily="34" charset="0"/>
                <a:cs typeface="Tahoma" panose="020B0604030504040204" pitchFamily="34" charset="0"/>
              </a:rPr>
              <a:t>subrede</a:t>
            </a:r>
            <a:r>
              <a:rPr lang="pt-BR" dirty="0">
                <a:latin typeface="Tahoma" panose="020B0604030504040204" pitchFamily="34" charset="0"/>
                <a:ea typeface="Tahoma" panose="020B0604030504040204" pitchFamily="34" charset="0"/>
                <a:cs typeface="Tahoma" panose="020B0604030504040204" pitchFamily="34" charset="0"/>
              </a:rPr>
              <a:t> contém 29 hosts.</a:t>
            </a: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pt-BR" dirty="0">
              <a:latin typeface="Tahoma" panose="020B0604030504040204" pitchFamily="34" charset="0"/>
              <a:ea typeface="Tahoma" panose="020B0604030504040204" pitchFamily="34" charset="0"/>
              <a:cs typeface="Tahoma" panose="020B0604030504040204" pitchFamily="34" charset="0"/>
            </a:endParaRPr>
          </a:p>
        </p:txBody>
      </p:sp>
      <p:pic>
        <p:nvPicPr>
          <p:cNvPr id="4" name="Imagem 3">
            <a:extLst>
              <a:ext uri="{FF2B5EF4-FFF2-40B4-BE49-F238E27FC236}">
                <a16:creationId xmlns:a16="http://schemas.microsoft.com/office/drawing/2014/main" id="{249323B2-0274-46B8-B3F9-68E523894631}"/>
              </a:ext>
            </a:extLst>
          </p:cNvPr>
          <p:cNvPicPr>
            <a:picLocks noChangeAspect="1"/>
          </p:cNvPicPr>
          <p:nvPr/>
        </p:nvPicPr>
        <p:blipFill>
          <a:blip r:embed="rId2"/>
          <a:stretch>
            <a:fillRect/>
          </a:stretch>
        </p:blipFill>
        <p:spPr>
          <a:xfrm>
            <a:off x="6380230" y="1350725"/>
            <a:ext cx="5541406" cy="5517826"/>
          </a:xfrm>
          <a:prstGeom prst="rect">
            <a:avLst/>
          </a:prstGeom>
        </p:spPr>
      </p:pic>
    </p:spTree>
    <p:extLst>
      <p:ext uri="{BB962C8B-B14F-4D97-AF65-F5344CB8AC3E}">
        <p14:creationId xmlns:p14="http://schemas.microsoft.com/office/powerpoint/2010/main" val="228605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30F7C5-4F39-4D4A-AF23-DD6C8AEA6B8E}"/>
              </a:ext>
            </a:extLst>
          </p:cNvPr>
          <p:cNvSpPr txBox="1">
            <a:spLocks/>
          </p:cNvSpPr>
          <p:nvPr/>
        </p:nvSpPr>
        <p:spPr>
          <a:xfrm>
            <a:off x="3138986" y="330925"/>
            <a:ext cx="1924334" cy="638066"/>
          </a:xfrm>
          <a:prstGeom prst="rect">
            <a:avLst/>
          </a:prstGeom>
        </p:spPr>
        <p:txBody>
          <a:bodyPr/>
          <a:lstStyle/>
          <a:p>
            <a:pPr algn="ctr">
              <a:lnSpc>
                <a:spcPct val="90000"/>
              </a:lnSpc>
              <a:defRPr/>
            </a:pPr>
            <a:r>
              <a:rPr lang="pt-BR" sz="36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Agenda</a:t>
            </a:r>
          </a:p>
        </p:txBody>
      </p:sp>
      <p:sp>
        <p:nvSpPr>
          <p:cNvPr id="3" name="CaixaDeTexto 2">
            <a:extLst>
              <a:ext uri="{FF2B5EF4-FFF2-40B4-BE49-F238E27FC236}">
                <a16:creationId xmlns:a16="http://schemas.microsoft.com/office/drawing/2014/main" id="{C3AC7C96-07D5-4DDD-95A2-5DA688DB00B5}"/>
              </a:ext>
            </a:extLst>
          </p:cNvPr>
          <p:cNvSpPr txBox="1"/>
          <p:nvPr/>
        </p:nvSpPr>
        <p:spPr>
          <a:xfrm>
            <a:off x="611560" y="1412776"/>
            <a:ext cx="7848872" cy="2554545"/>
          </a:xfrm>
          <a:prstGeom prst="rect">
            <a:avLst/>
          </a:prstGeom>
          <a:noFill/>
        </p:spPr>
        <p:txBody>
          <a:bodyPr wrap="square" rtlCol="0">
            <a:spAutoFit/>
          </a:bodyPr>
          <a:lstStyle/>
          <a:p>
            <a:pPr marL="285750" indent="-28575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Introdução</a:t>
            </a:r>
          </a:p>
          <a:p>
            <a:pPr marL="285750" indent="-28575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Modelo OSI</a:t>
            </a:r>
          </a:p>
          <a:p>
            <a:pPr marL="285750" indent="-28575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Camada de transporte: TCP e UDP</a:t>
            </a:r>
          </a:p>
          <a:p>
            <a:pPr marL="285750" indent="-28575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Protocolos de rede</a:t>
            </a:r>
          </a:p>
          <a:p>
            <a:pPr marL="285750" indent="-28575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Tipos de protocolos</a:t>
            </a:r>
          </a:p>
          <a:p>
            <a:pPr marL="742950" lvl="1" indent="-28575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Família TCP/IP</a:t>
            </a:r>
          </a:p>
          <a:p>
            <a:pPr marL="1200150" lvl="2" indent="-28575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HTTP, FTP, DNS, POP, SMTP</a:t>
            </a:r>
          </a:p>
          <a:p>
            <a:pPr marL="285750" indent="-285750">
              <a:buFont typeface="Wingdings" panose="05000000000000000000" pitchFamily="2" charset="2"/>
              <a:buChar char="q"/>
            </a:pPr>
            <a:r>
              <a:rPr lang="pt-BR" sz="2000" dirty="0">
                <a:latin typeface="Tahoma" panose="020B0604030504040204" pitchFamily="34" charset="0"/>
                <a:ea typeface="Tahoma" panose="020B0604030504040204" pitchFamily="34" charset="0"/>
                <a:cs typeface="Tahoma" panose="020B0604030504040204" pitchFamily="34" charset="0"/>
              </a:rPr>
              <a:t>Pesquisa</a:t>
            </a:r>
          </a:p>
        </p:txBody>
      </p:sp>
    </p:spTree>
    <p:extLst>
      <p:ext uri="{BB962C8B-B14F-4D97-AF65-F5344CB8AC3E}">
        <p14:creationId xmlns:p14="http://schemas.microsoft.com/office/powerpoint/2010/main" val="1266671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3E605E6-9CDA-40F9-8FE2-8DC4082DF8AE}"/>
              </a:ext>
            </a:extLst>
          </p:cNvPr>
          <p:cNvSpPr/>
          <p:nvPr/>
        </p:nvSpPr>
        <p:spPr>
          <a:xfrm>
            <a:off x="520506" y="1388574"/>
            <a:ext cx="5345722" cy="2585323"/>
          </a:xfrm>
          <a:prstGeom prst="rect">
            <a:avLst/>
          </a:prstGeom>
        </p:spPr>
        <p:txBody>
          <a:bodyPr wrap="square">
            <a:spAutoFit/>
          </a:bodyPr>
          <a:lstStyle/>
          <a:p>
            <a:pPr marL="285750" indent="-285750" algn="just">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Questão 4: Assinale a alternativa que contém um endereço IP de host que pertença à rede 172.16.0.0/255.255.224.0?</a:t>
            </a:r>
          </a:p>
          <a:p>
            <a:pPr marL="285750" indent="-285750" algn="just">
              <a:buFont typeface="Wingdings" panose="05000000000000000000" pitchFamily="2" charset="2"/>
              <a:buChar char="q"/>
            </a:pPr>
            <a:endParaRPr lang="pt-BR" dirty="0">
              <a:latin typeface="Tahoma" panose="020B0604030504040204" pitchFamily="34" charset="0"/>
              <a:ea typeface="Tahoma" panose="020B0604030504040204" pitchFamily="34" charset="0"/>
              <a:cs typeface="Tahoma" panose="020B0604030504040204" pitchFamily="34" charset="0"/>
            </a:endParaRPr>
          </a:p>
          <a:p>
            <a:pPr algn="just"/>
            <a:r>
              <a:rPr lang="pt-BR" dirty="0">
                <a:latin typeface="Tahoma" panose="020B0604030504040204" pitchFamily="34" charset="0"/>
                <a:ea typeface="Tahoma" panose="020B0604030504040204" pitchFamily="34" charset="0"/>
                <a:cs typeface="Tahoma" panose="020B0604030504040204" pitchFamily="34" charset="0"/>
              </a:rPr>
              <a:t>A. 172.16.31.255</a:t>
            </a:r>
          </a:p>
          <a:p>
            <a:pPr algn="just"/>
            <a:r>
              <a:rPr lang="pt-BR" dirty="0">
                <a:solidFill>
                  <a:srgbClr val="00B050"/>
                </a:solidFill>
                <a:latin typeface="Tahoma" panose="020B0604030504040204" pitchFamily="34" charset="0"/>
                <a:ea typeface="Tahoma" panose="020B0604030504040204" pitchFamily="34" charset="0"/>
                <a:cs typeface="Tahoma" panose="020B0604030504040204" pitchFamily="34" charset="0"/>
              </a:rPr>
              <a:t>B. 172.16.32.10</a:t>
            </a:r>
          </a:p>
          <a:p>
            <a:pPr algn="just"/>
            <a:r>
              <a:rPr lang="pt-BR" dirty="0">
                <a:latin typeface="Tahoma" panose="020B0604030504040204" pitchFamily="34" charset="0"/>
                <a:ea typeface="Tahoma" panose="020B0604030504040204" pitchFamily="34" charset="0"/>
                <a:cs typeface="Tahoma" panose="020B0604030504040204" pitchFamily="34" charset="0"/>
              </a:rPr>
              <a:t>C. 172.16.16.16</a:t>
            </a:r>
          </a:p>
          <a:p>
            <a:pPr algn="just"/>
            <a:r>
              <a:rPr lang="pt-BR" dirty="0">
                <a:latin typeface="Tahoma" panose="020B0604030504040204" pitchFamily="34" charset="0"/>
                <a:ea typeface="Tahoma" panose="020B0604030504040204" pitchFamily="34" charset="0"/>
                <a:cs typeface="Tahoma" panose="020B0604030504040204" pitchFamily="34" charset="0"/>
              </a:rPr>
              <a:t>D. 192.16.0.1</a:t>
            </a:r>
          </a:p>
          <a:p>
            <a:pPr algn="just"/>
            <a:r>
              <a:rPr lang="pt-BR" dirty="0">
                <a:latin typeface="Tahoma" panose="020B0604030504040204" pitchFamily="34" charset="0"/>
                <a:ea typeface="Tahoma" panose="020B0604030504040204" pitchFamily="34" charset="0"/>
                <a:cs typeface="Tahoma" panose="020B0604030504040204" pitchFamily="34" charset="0"/>
              </a:rPr>
              <a:t>E. 10.16.30.30</a:t>
            </a:r>
            <a:endParaRPr lang="pt-BR" dirty="0"/>
          </a:p>
        </p:txBody>
      </p:sp>
      <p:sp>
        <p:nvSpPr>
          <p:cNvPr id="3" name="Title 1">
            <a:extLst>
              <a:ext uri="{FF2B5EF4-FFF2-40B4-BE49-F238E27FC236}">
                <a16:creationId xmlns:a16="http://schemas.microsoft.com/office/drawing/2014/main" id="{2CF36DBE-49F6-4FE9-92E3-1BF12A7DB605}"/>
              </a:ext>
            </a:extLst>
          </p:cNvPr>
          <p:cNvSpPr txBox="1">
            <a:spLocks/>
          </p:cNvSpPr>
          <p:nvPr/>
        </p:nvSpPr>
        <p:spPr>
          <a:xfrm>
            <a:off x="3754749" y="303628"/>
            <a:ext cx="7626014"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Exercícios de endereçamento IP</a:t>
            </a:r>
          </a:p>
        </p:txBody>
      </p:sp>
      <p:pic>
        <p:nvPicPr>
          <p:cNvPr id="5" name="Imagem 4">
            <a:extLst>
              <a:ext uri="{FF2B5EF4-FFF2-40B4-BE49-F238E27FC236}">
                <a16:creationId xmlns:a16="http://schemas.microsoft.com/office/drawing/2014/main" id="{E8E1F94D-958E-4F0A-B7DE-5ECB4E9E060D}"/>
              </a:ext>
            </a:extLst>
          </p:cNvPr>
          <p:cNvPicPr>
            <a:picLocks noChangeAspect="1"/>
          </p:cNvPicPr>
          <p:nvPr/>
        </p:nvPicPr>
        <p:blipFill>
          <a:blip r:embed="rId2"/>
          <a:stretch>
            <a:fillRect/>
          </a:stretch>
        </p:blipFill>
        <p:spPr>
          <a:xfrm>
            <a:off x="520506" y="4155299"/>
            <a:ext cx="5501498" cy="2702701"/>
          </a:xfrm>
          <a:prstGeom prst="rect">
            <a:avLst/>
          </a:prstGeom>
        </p:spPr>
      </p:pic>
      <p:pic>
        <p:nvPicPr>
          <p:cNvPr id="6" name="Imagem 5">
            <a:extLst>
              <a:ext uri="{FF2B5EF4-FFF2-40B4-BE49-F238E27FC236}">
                <a16:creationId xmlns:a16="http://schemas.microsoft.com/office/drawing/2014/main" id="{5EFB4723-156C-403C-9041-060D52EA5924}"/>
              </a:ext>
            </a:extLst>
          </p:cNvPr>
          <p:cNvPicPr>
            <a:picLocks noChangeAspect="1"/>
          </p:cNvPicPr>
          <p:nvPr/>
        </p:nvPicPr>
        <p:blipFill>
          <a:blip r:embed="rId3"/>
          <a:stretch>
            <a:fillRect/>
          </a:stretch>
        </p:blipFill>
        <p:spPr>
          <a:xfrm>
            <a:off x="6299695" y="1388574"/>
            <a:ext cx="5504637" cy="5469426"/>
          </a:xfrm>
          <a:prstGeom prst="rect">
            <a:avLst/>
          </a:prstGeom>
        </p:spPr>
      </p:pic>
    </p:spTree>
    <p:extLst>
      <p:ext uri="{BB962C8B-B14F-4D97-AF65-F5344CB8AC3E}">
        <p14:creationId xmlns:p14="http://schemas.microsoft.com/office/powerpoint/2010/main" val="91107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m para dhcp">
            <a:extLst>
              <a:ext uri="{FF2B5EF4-FFF2-40B4-BE49-F238E27FC236}">
                <a16:creationId xmlns:a16="http://schemas.microsoft.com/office/drawing/2014/main" id="{F6D6D921-E099-42B6-B2BB-F471DDB30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69" y="4370720"/>
            <a:ext cx="3949709" cy="2487280"/>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87ECA87C-2E9D-410F-9F8F-751B2481EE07}"/>
              </a:ext>
            </a:extLst>
          </p:cNvPr>
          <p:cNvSpPr/>
          <p:nvPr/>
        </p:nvSpPr>
        <p:spPr>
          <a:xfrm>
            <a:off x="728869" y="1339121"/>
            <a:ext cx="10734261" cy="3031599"/>
          </a:xfrm>
          <a:prstGeom prst="rect">
            <a:avLst/>
          </a:prstGeom>
        </p:spPr>
        <p:txBody>
          <a:bodyPr wrap="square">
            <a:spAutoFit/>
          </a:bodyPr>
          <a:lstStyle/>
          <a:p>
            <a:pPr algn="just"/>
            <a:r>
              <a:rPr lang="pt-BR" sz="1900" b="1" dirty="0">
                <a:latin typeface="Tahoma" panose="020B0604030504040204" pitchFamily="34" charset="0"/>
                <a:ea typeface="Tahoma" panose="020B0604030504040204" pitchFamily="34" charset="0"/>
                <a:cs typeface="Tahoma" panose="020B0604030504040204" pitchFamily="34" charset="0"/>
              </a:rPr>
              <a:t>	DHCP</a:t>
            </a:r>
            <a:r>
              <a:rPr lang="pt-BR" sz="1900" dirty="0">
                <a:latin typeface="Tahoma" panose="020B0604030504040204" pitchFamily="34" charset="0"/>
                <a:ea typeface="Tahoma" panose="020B0604030504040204" pitchFamily="34" charset="0"/>
                <a:cs typeface="Tahoma" panose="020B0604030504040204" pitchFamily="34" charset="0"/>
              </a:rPr>
              <a:t> é o acrônimo para </a:t>
            </a:r>
            <a:r>
              <a:rPr lang="pt-BR" sz="1900" dirty="0" err="1">
                <a:latin typeface="Tahoma" panose="020B0604030504040204" pitchFamily="34" charset="0"/>
                <a:ea typeface="Tahoma" panose="020B0604030504040204" pitchFamily="34" charset="0"/>
                <a:cs typeface="Tahoma" panose="020B0604030504040204" pitchFamily="34" charset="0"/>
              </a:rPr>
              <a:t>Dynamic</a:t>
            </a:r>
            <a:r>
              <a:rPr lang="pt-BR" sz="1900" dirty="0">
                <a:latin typeface="Tahoma" panose="020B0604030504040204" pitchFamily="34" charset="0"/>
                <a:ea typeface="Tahoma" panose="020B0604030504040204" pitchFamily="34" charset="0"/>
                <a:cs typeface="Tahoma" panose="020B0604030504040204" pitchFamily="34" charset="0"/>
              </a:rPr>
              <a:t> Host </a:t>
            </a:r>
            <a:r>
              <a:rPr lang="pt-BR" sz="1900" dirty="0" err="1">
                <a:latin typeface="Tahoma" panose="020B0604030504040204" pitchFamily="34" charset="0"/>
                <a:ea typeface="Tahoma" panose="020B0604030504040204" pitchFamily="34" charset="0"/>
                <a:cs typeface="Tahoma" panose="020B0604030504040204" pitchFamily="34" charset="0"/>
              </a:rPr>
              <a:t>Configuration</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Protocol</a:t>
            </a:r>
            <a:r>
              <a:rPr lang="pt-BR" sz="1900" dirty="0">
                <a:latin typeface="Tahoma" panose="020B0604030504040204" pitchFamily="34" charset="0"/>
                <a:ea typeface="Tahoma" panose="020B0604030504040204" pitchFamily="34" charset="0"/>
                <a:cs typeface="Tahoma" panose="020B0604030504040204" pitchFamily="34" charset="0"/>
              </a:rPr>
              <a:t>, que significa, em português adaptado, Protocolo de Configuração Dinâmica de Endereços de Rede. Ele permite que os computadores consigam um endereço de IP automaticamente.</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Por meio de um servidor, o protocolo DHCP é capaz de obter, sem a necessidade de configuração manual, endereços de </a:t>
            </a:r>
            <a:r>
              <a:rPr lang="pt-BR" sz="1900" dirty="0" err="1">
                <a:latin typeface="Tahoma" panose="020B0604030504040204" pitchFamily="34" charset="0"/>
                <a:ea typeface="Tahoma" panose="020B0604030504040204" pitchFamily="34" charset="0"/>
                <a:cs typeface="Tahoma" panose="020B0604030504040204" pitchFamily="34" charset="0"/>
              </a:rPr>
              <a:t>IPs</a:t>
            </a:r>
            <a:r>
              <a:rPr lang="pt-BR" sz="1900" dirty="0">
                <a:latin typeface="Tahoma" panose="020B0604030504040204" pitchFamily="34" charset="0"/>
                <a:ea typeface="Tahoma" panose="020B0604030504040204" pitchFamily="34" charset="0"/>
                <a:cs typeface="Tahoma" panose="020B0604030504040204" pitchFamily="34" charset="0"/>
              </a:rPr>
              <a:t> para cada um dos computadores (ou dispositivos móveis) ligados a uma rede de internet.</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Uma vez que uma máquina obtém um endereço de IP, ele fica indisponível para uso naquele momento. Quando ela é desligada ou desconectada da internet, o endereço de IP, antes volta a ficar disponível para ser usado por qualquer nova máquina ligada na conexão. </a:t>
            </a:r>
          </a:p>
        </p:txBody>
      </p:sp>
      <p:sp>
        <p:nvSpPr>
          <p:cNvPr id="3" name="Title 1">
            <a:extLst>
              <a:ext uri="{FF2B5EF4-FFF2-40B4-BE49-F238E27FC236}">
                <a16:creationId xmlns:a16="http://schemas.microsoft.com/office/drawing/2014/main" id="{4777A45E-E330-425C-97D2-F1921652BB5F}"/>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DHCP</a:t>
            </a:r>
          </a:p>
        </p:txBody>
      </p:sp>
      <p:pic>
        <p:nvPicPr>
          <p:cNvPr id="5122" name="Picture 2" descr="Resultado de imagem para dhcp server">
            <a:extLst>
              <a:ext uri="{FF2B5EF4-FFF2-40B4-BE49-F238E27FC236}">
                <a16:creationId xmlns:a16="http://schemas.microsoft.com/office/drawing/2014/main" id="{8F11D8AE-7456-4EF0-A8ED-941819686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387" y="4369056"/>
            <a:ext cx="4584895" cy="248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799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A9661C7D-049A-4B04-97BD-06E5FC6D5CE1}"/>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945466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F1E076C-8F38-4F17-B163-E7735FE5365F}"/>
              </a:ext>
            </a:extLst>
          </p:cNvPr>
          <p:cNvSpPr/>
          <p:nvPr/>
        </p:nvSpPr>
        <p:spPr>
          <a:xfrm>
            <a:off x="675249" y="1345365"/>
            <a:ext cx="10944665" cy="2862322"/>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O </a:t>
            </a:r>
            <a:r>
              <a:rPr lang="pt-BR" b="1" dirty="0">
                <a:latin typeface="Tahoma" panose="020B0604030504040204" pitchFamily="34" charset="0"/>
                <a:ea typeface="Tahoma" panose="020B0604030504040204" pitchFamily="34" charset="0"/>
                <a:cs typeface="Tahoma" panose="020B0604030504040204" pitchFamily="34" charset="0"/>
              </a:rPr>
              <a:t>DNS</a:t>
            </a:r>
            <a:r>
              <a:rPr lang="pt-BR" dirty="0">
                <a:latin typeface="Tahoma" panose="020B0604030504040204" pitchFamily="34" charset="0"/>
                <a:ea typeface="Tahoma" panose="020B0604030504040204" pitchFamily="34" charset="0"/>
                <a:cs typeface="Tahoma" panose="020B0604030504040204" pitchFamily="34" charset="0"/>
              </a:rPr>
              <a:t>, do inglês Domain </a:t>
            </a:r>
            <a:r>
              <a:rPr lang="pt-BR" dirty="0" err="1">
                <a:latin typeface="Tahoma" panose="020B0604030504040204" pitchFamily="34" charset="0"/>
                <a:ea typeface="Tahoma" panose="020B0604030504040204" pitchFamily="34" charset="0"/>
                <a:cs typeface="Tahoma" panose="020B0604030504040204" pitchFamily="34" charset="0"/>
              </a:rPr>
              <a:t>Name</a:t>
            </a:r>
            <a:r>
              <a:rPr lang="pt-BR" dirty="0">
                <a:latin typeface="Tahoma" panose="020B0604030504040204" pitchFamily="34" charset="0"/>
                <a:ea typeface="Tahoma" panose="020B0604030504040204" pitchFamily="34" charset="0"/>
                <a:cs typeface="Tahoma" panose="020B0604030504040204" pitchFamily="34" charset="0"/>
              </a:rPr>
              <a:t> System (Sistema de Nomes de Domínios), funciona como um sistema de tradução de endereços IP para nomes de domínios. Na verdade, é graças ao DNS que podemos digitar um endereço na barra de endereços do seu navegador para acessar um site, e não um monte de números e pontos.</a:t>
            </a:r>
          </a:p>
          <a:p>
            <a:pPr algn="just"/>
            <a:r>
              <a:rPr lang="pt-BR" dirty="0">
                <a:latin typeface="Tahoma" panose="020B0604030504040204" pitchFamily="34" charset="0"/>
                <a:ea typeface="Tahoma" panose="020B0604030504040204" pitchFamily="34" charset="0"/>
                <a:cs typeface="Tahoma" panose="020B0604030504040204" pitchFamily="34" charset="0"/>
              </a:rPr>
              <a:t>	Existem duas formas de acessar uma página na internet: </a:t>
            </a:r>
          </a:p>
          <a:p>
            <a:pPr marL="285750" indent="-285750" algn="just">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pelo nome de domínio ou </a:t>
            </a:r>
          </a:p>
          <a:p>
            <a:pPr marL="285750" indent="-285750" algn="just">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pelo endereço IP dos servidores nos quais ela está hospedada. </a:t>
            </a:r>
          </a:p>
          <a:p>
            <a:pPr algn="just"/>
            <a:r>
              <a:rPr lang="pt-BR" dirty="0">
                <a:latin typeface="Tahoma" panose="020B0604030504040204" pitchFamily="34" charset="0"/>
                <a:ea typeface="Tahoma" panose="020B0604030504040204" pitchFamily="34" charset="0"/>
                <a:cs typeface="Tahoma" panose="020B0604030504040204" pitchFamily="34" charset="0"/>
              </a:rPr>
              <a:t>	Cada servidor possui um endereço </a:t>
            </a:r>
            <a:r>
              <a:rPr lang="pt-BR" b="1" dirty="0">
                <a:latin typeface="Tahoma" panose="020B0604030504040204" pitchFamily="34" charset="0"/>
                <a:ea typeface="Tahoma" panose="020B0604030504040204" pitchFamily="34" charset="0"/>
                <a:cs typeface="Tahoma" panose="020B0604030504040204" pitchFamily="34" charset="0"/>
              </a:rPr>
              <a:t>IP único</a:t>
            </a:r>
            <a:r>
              <a:rPr lang="pt-BR" dirty="0">
                <a:latin typeface="Tahoma" panose="020B0604030504040204" pitchFamily="34" charset="0"/>
                <a:ea typeface="Tahoma" panose="020B0604030504040204" pitchFamily="34" charset="0"/>
                <a:cs typeface="Tahoma" panose="020B0604030504040204" pitchFamily="34" charset="0"/>
              </a:rPr>
              <a:t>, logo, cada domínio leva a um </a:t>
            </a:r>
            <a:r>
              <a:rPr lang="pt-BR" b="1" dirty="0">
                <a:latin typeface="Tahoma" panose="020B0604030504040204" pitchFamily="34" charset="0"/>
                <a:ea typeface="Tahoma" panose="020B0604030504040204" pitchFamily="34" charset="0"/>
                <a:cs typeface="Tahoma" panose="020B0604030504040204" pitchFamily="34" charset="0"/>
              </a:rPr>
              <a:t>IP específico</a:t>
            </a:r>
            <a:r>
              <a:rPr lang="pt-BR" dirty="0">
                <a:latin typeface="Tahoma" panose="020B0604030504040204" pitchFamily="34" charset="0"/>
                <a:ea typeface="Tahoma" panose="020B0604030504040204" pitchFamily="34" charset="0"/>
                <a:cs typeface="Tahoma" panose="020B0604030504040204" pitchFamily="34" charset="0"/>
              </a:rPr>
              <a:t>. Por isso, não é possível ter dois sites diferentes com </a:t>
            </a:r>
            <a:r>
              <a:rPr lang="pt-BR" dirty="0" err="1">
                <a:latin typeface="Tahoma" panose="020B0604030504040204" pitchFamily="34" charset="0"/>
                <a:ea typeface="Tahoma" panose="020B0604030504040204" pitchFamily="34" charset="0"/>
                <a:cs typeface="Tahoma" panose="020B0604030504040204" pitchFamily="34" charset="0"/>
              </a:rPr>
              <a:t>URLs</a:t>
            </a:r>
            <a:r>
              <a:rPr lang="pt-BR" dirty="0">
                <a:latin typeface="Tahoma" panose="020B0604030504040204" pitchFamily="34" charset="0"/>
                <a:ea typeface="Tahoma" panose="020B0604030504040204" pitchFamily="34" charset="0"/>
                <a:cs typeface="Tahoma" panose="020B0604030504040204" pitchFamily="34" charset="0"/>
              </a:rPr>
              <a:t> iguais. Do contrário, diversos endereços diferentes poderiam encaminhar você para o mesmo site.</a:t>
            </a:r>
          </a:p>
        </p:txBody>
      </p:sp>
      <p:sp>
        <p:nvSpPr>
          <p:cNvPr id="3" name="Title 1">
            <a:extLst>
              <a:ext uri="{FF2B5EF4-FFF2-40B4-BE49-F238E27FC236}">
                <a16:creationId xmlns:a16="http://schemas.microsoft.com/office/drawing/2014/main" id="{5C9C45B9-1321-4B91-9514-BE3177C80961}"/>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DNS</a:t>
            </a:r>
          </a:p>
        </p:txBody>
      </p:sp>
      <p:pic>
        <p:nvPicPr>
          <p:cNvPr id="1026" name="Picture 2" descr="Resultado de imagem para dns">
            <a:extLst>
              <a:ext uri="{FF2B5EF4-FFF2-40B4-BE49-F238E27FC236}">
                <a16:creationId xmlns:a16="http://schemas.microsoft.com/office/drawing/2014/main" id="{4CBFCF59-7630-4967-B6B3-4C548A5CD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49" y="4207687"/>
            <a:ext cx="4473525" cy="26503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m para dns">
            <a:extLst>
              <a:ext uri="{FF2B5EF4-FFF2-40B4-BE49-F238E27FC236}">
                <a16:creationId xmlns:a16="http://schemas.microsoft.com/office/drawing/2014/main" id="{128C39E0-8599-4E4B-BB76-E6143F1FA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043" y="4023360"/>
            <a:ext cx="6148110" cy="273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686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CCFBA64-985C-412D-A637-8CFE3A539E7B}"/>
              </a:ext>
            </a:extLst>
          </p:cNvPr>
          <p:cNvSpPr txBox="1">
            <a:spLocks/>
          </p:cNvSpPr>
          <p:nvPr/>
        </p:nvSpPr>
        <p:spPr>
          <a:xfrm>
            <a:off x="379828" y="1879209"/>
            <a:ext cx="2405575"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DNS</a:t>
            </a:r>
          </a:p>
        </p:txBody>
      </p:sp>
      <p:pic>
        <p:nvPicPr>
          <p:cNvPr id="1026" name="Picture 2" descr="lista-dos-servidores-dns-para-2019">
            <a:extLst>
              <a:ext uri="{FF2B5EF4-FFF2-40B4-BE49-F238E27FC236}">
                <a16:creationId xmlns:a16="http://schemas.microsoft.com/office/drawing/2014/main" id="{9BDD534A-B77C-4F1E-BB83-D65AAEFAF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338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DC89C41-FCE4-4046-BB14-A0AA2B2A493A}"/>
              </a:ext>
            </a:extLst>
          </p:cNvPr>
          <p:cNvSpPr/>
          <p:nvPr/>
        </p:nvSpPr>
        <p:spPr>
          <a:xfrm>
            <a:off x="728869" y="1352373"/>
            <a:ext cx="10734261" cy="3031599"/>
          </a:xfrm>
          <a:prstGeom prst="rect">
            <a:avLst/>
          </a:prstGeom>
        </p:spPr>
        <p:txBody>
          <a:bodyPr wrap="square">
            <a:spAutoFit/>
          </a:bodyPr>
          <a:lstStyle/>
          <a:p>
            <a:pPr algn="just"/>
            <a:r>
              <a:rPr lang="pt-BR" sz="1900" b="1" dirty="0">
                <a:latin typeface="Tahoma" panose="020B0604030504040204" pitchFamily="34" charset="0"/>
                <a:ea typeface="Tahoma" panose="020B0604030504040204" pitchFamily="34" charset="0"/>
                <a:cs typeface="Tahoma" panose="020B0604030504040204" pitchFamily="34" charset="0"/>
              </a:rPr>
              <a:t>	SSH</a:t>
            </a:r>
            <a:r>
              <a:rPr lang="pt-BR" sz="1900" dirty="0">
                <a:latin typeface="Tahoma" panose="020B0604030504040204" pitchFamily="34" charset="0"/>
                <a:ea typeface="Tahoma" panose="020B0604030504040204" pitchFamily="34" charset="0"/>
                <a:cs typeface="Tahoma" panose="020B0604030504040204" pitchFamily="34" charset="0"/>
              </a:rPr>
              <a:t> é a sigla para </a:t>
            </a:r>
            <a:r>
              <a:rPr lang="pt-BR" sz="1900" dirty="0" err="1">
                <a:latin typeface="Tahoma" panose="020B0604030504040204" pitchFamily="34" charset="0"/>
                <a:ea typeface="Tahoma" panose="020B0604030504040204" pitchFamily="34" charset="0"/>
                <a:cs typeface="Tahoma" panose="020B0604030504040204" pitchFamily="34" charset="0"/>
              </a:rPr>
              <a:t>Secure</a:t>
            </a:r>
            <a:r>
              <a:rPr lang="pt-BR" sz="1900" dirty="0">
                <a:latin typeface="Tahoma" panose="020B0604030504040204" pitchFamily="34" charset="0"/>
                <a:ea typeface="Tahoma" panose="020B0604030504040204" pitchFamily="34" charset="0"/>
                <a:cs typeface="Tahoma" panose="020B0604030504040204" pitchFamily="34" charset="0"/>
              </a:rPr>
              <a:t> Shell que, em português adaptado, significa Bloqueio de Segurança. É um dos protocolos específicos de segurança de troca de arquivos entre cliente e servidor.</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O protocolo SSH funciona a partir de uma chave pública, que verifica e autentica a legitimidade do servidor que o cliente quer acessar (ou vice-versa). Esse acesso é feito por um login e senha, tornando a conexão entre computadores mais protegida.</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Com o SSH, o usuário de internet consegue definir um sistema de proteção para seu site sem comprometer o desempenho dele. Ele fortifica a segurança do seu projeto ao mesmo tempo em que trabalha na transferência de arquivos de uma maneira confiável e estável.</a:t>
            </a:r>
          </a:p>
        </p:txBody>
      </p:sp>
      <p:sp>
        <p:nvSpPr>
          <p:cNvPr id="3" name="Title 1">
            <a:extLst>
              <a:ext uri="{FF2B5EF4-FFF2-40B4-BE49-F238E27FC236}">
                <a16:creationId xmlns:a16="http://schemas.microsoft.com/office/drawing/2014/main" id="{A5EAFADE-FF14-4A3E-AD0F-1804B8214AF8}"/>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SSH</a:t>
            </a:r>
          </a:p>
        </p:txBody>
      </p:sp>
      <p:pic>
        <p:nvPicPr>
          <p:cNvPr id="6146" name="Picture 2" descr="Resultado de imagem para ssh">
            <a:extLst>
              <a:ext uri="{FF2B5EF4-FFF2-40B4-BE49-F238E27FC236}">
                <a16:creationId xmlns:a16="http://schemas.microsoft.com/office/drawing/2014/main" id="{A68DC3DA-0E92-4205-9C1C-4289AAF48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0931" y="4383971"/>
            <a:ext cx="8763000" cy="24592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970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CBBA9F8-58AD-4A19-B1CE-3F6A62B774FD}"/>
              </a:ext>
            </a:extLst>
          </p:cNvPr>
          <p:cNvSpPr/>
          <p:nvPr/>
        </p:nvSpPr>
        <p:spPr>
          <a:xfrm>
            <a:off x="702365" y="1305342"/>
            <a:ext cx="10866783" cy="3031599"/>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b="1" dirty="0">
                <a:latin typeface="Tahoma" panose="020B0604030504040204" pitchFamily="34" charset="0"/>
                <a:ea typeface="Tahoma" panose="020B0604030504040204" pitchFamily="34" charset="0"/>
                <a:cs typeface="Tahoma" panose="020B0604030504040204" pitchFamily="34" charset="0"/>
              </a:rPr>
              <a:t>POP</a:t>
            </a:r>
            <a:r>
              <a:rPr lang="pt-BR" sz="1900" dirty="0">
                <a:latin typeface="Tahoma" panose="020B0604030504040204" pitchFamily="34" charset="0"/>
                <a:ea typeface="Tahoma" panose="020B0604030504040204" pitchFamily="34" charset="0"/>
                <a:cs typeface="Tahoma" panose="020B0604030504040204" pitchFamily="34" charset="0"/>
              </a:rPr>
              <a:t> é o acrônimo para Post Office </a:t>
            </a:r>
            <a:r>
              <a:rPr lang="pt-BR" sz="1900" dirty="0" err="1">
                <a:latin typeface="Tahoma" panose="020B0604030504040204" pitchFamily="34" charset="0"/>
                <a:ea typeface="Tahoma" panose="020B0604030504040204" pitchFamily="34" charset="0"/>
                <a:cs typeface="Tahoma" panose="020B0604030504040204" pitchFamily="34" charset="0"/>
              </a:rPr>
              <a:t>Protocol</a:t>
            </a:r>
            <a:r>
              <a:rPr lang="pt-BR" sz="1900" dirty="0">
                <a:latin typeface="Tahoma" panose="020B0604030504040204" pitchFamily="34" charset="0"/>
                <a:ea typeface="Tahoma" panose="020B0604030504040204" pitchFamily="34" charset="0"/>
                <a:cs typeface="Tahoma" panose="020B0604030504040204" pitchFamily="34" charset="0"/>
              </a:rPr>
              <a:t>, que significa Protocolo de Correios. Ele é usado para mensagens eletrônicas, ou seja, os populares e-mails. Atualmente, é utilizada a versão 3 deste protocolo, ou seja, </a:t>
            </a:r>
            <a:r>
              <a:rPr lang="pt-BR" sz="1900" b="1" dirty="0">
                <a:latin typeface="Tahoma" panose="020B0604030504040204" pitchFamily="34" charset="0"/>
                <a:ea typeface="Tahoma" panose="020B0604030504040204" pitchFamily="34" charset="0"/>
                <a:cs typeface="Tahoma" panose="020B0604030504040204" pitchFamily="34" charset="0"/>
              </a:rPr>
              <a:t>POP3</a:t>
            </a:r>
            <a:r>
              <a:rPr lang="pt-BR" sz="1900" dirty="0">
                <a:latin typeface="Tahoma" panose="020B0604030504040204" pitchFamily="34" charset="0"/>
                <a:ea typeface="Tahoma" panose="020B0604030504040204" pitchFamily="34" charset="0"/>
                <a:cs typeface="Tahoma" panose="020B0604030504040204" pitchFamily="34" charset="0"/>
              </a:rPr>
              <a:t>.</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O protocolo </a:t>
            </a:r>
            <a:r>
              <a:rPr lang="pt-BR" sz="1900" b="1" dirty="0">
                <a:latin typeface="Tahoma" panose="020B0604030504040204" pitchFamily="34" charset="0"/>
                <a:ea typeface="Tahoma" panose="020B0604030504040204" pitchFamily="34" charset="0"/>
                <a:cs typeface="Tahoma" panose="020B0604030504040204" pitchFamily="34" charset="0"/>
              </a:rPr>
              <a:t>POP3</a:t>
            </a:r>
            <a:r>
              <a:rPr lang="pt-BR" sz="1900" dirty="0">
                <a:latin typeface="Tahoma" panose="020B0604030504040204" pitchFamily="34" charset="0"/>
                <a:ea typeface="Tahoma" panose="020B0604030504040204" pitchFamily="34" charset="0"/>
                <a:cs typeface="Tahoma" panose="020B0604030504040204" pitchFamily="34" charset="0"/>
              </a:rPr>
              <a:t> funciona como se fosse uma caixa-postal dos Correios. Um servidor de e-mail recebe e armazena diversas mensagens. Então, o cliente se conecta e se autentica ao servidor da caixa de correio para poder acessar e ler essas mensagens lá guardadas.</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Com isso, as mensagens armazenadas no servidor são transferidas em sequência para a máquina do cliente. No final, a conexão é terminada e o cliente pode ler suas mensagens até mesmo quando estiver offline. Esta é uma das suas grandes características, inclusive.</a:t>
            </a:r>
          </a:p>
        </p:txBody>
      </p:sp>
      <p:sp>
        <p:nvSpPr>
          <p:cNvPr id="3" name="Title 1">
            <a:extLst>
              <a:ext uri="{FF2B5EF4-FFF2-40B4-BE49-F238E27FC236}">
                <a16:creationId xmlns:a16="http://schemas.microsoft.com/office/drawing/2014/main" id="{E3060A2A-6BA9-45A7-B7B3-9FDBB05424BE}"/>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POP</a:t>
            </a:r>
          </a:p>
        </p:txBody>
      </p:sp>
      <p:pic>
        <p:nvPicPr>
          <p:cNvPr id="7170" name="Picture 2" descr="Resultado de imagem para pop3">
            <a:extLst>
              <a:ext uri="{FF2B5EF4-FFF2-40B4-BE49-F238E27FC236}">
                <a16:creationId xmlns:a16="http://schemas.microsoft.com/office/drawing/2014/main" id="{6E7FB219-896F-452E-9CF6-53DB7C16F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898" y="4336941"/>
            <a:ext cx="4684098" cy="25210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6B5CBA2A-028F-4EDB-BE10-4972EC1309F2}"/>
              </a:ext>
            </a:extLst>
          </p:cNvPr>
          <p:cNvPicPr>
            <a:picLocks noChangeAspect="1"/>
          </p:cNvPicPr>
          <p:nvPr/>
        </p:nvPicPr>
        <p:blipFill>
          <a:blip r:embed="rId3"/>
          <a:stretch>
            <a:fillRect/>
          </a:stretch>
        </p:blipFill>
        <p:spPr>
          <a:xfrm>
            <a:off x="7427742" y="4336941"/>
            <a:ext cx="4401795" cy="2521059"/>
          </a:xfrm>
          <a:prstGeom prst="rect">
            <a:avLst/>
          </a:prstGeom>
          <a:ln>
            <a:solidFill>
              <a:schemeClr val="accent1"/>
            </a:solidFill>
          </a:ln>
        </p:spPr>
      </p:pic>
    </p:spTree>
    <p:extLst>
      <p:ext uri="{BB962C8B-B14F-4D97-AF65-F5344CB8AC3E}">
        <p14:creationId xmlns:p14="http://schemas.microsoft.com/office/powerpoint/2010/main" val="3854127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FC439F7-9D00-4EA6-B7D2-59A26366534E}"/>
              </a:ext>
            </a:extLst>
          </p:cNvPr>
          <p:cNvSpPr/>
          <p:nvPr/>
        </p:nvSpPr>
        <p:spPr>
          <a:xfrm>
            <a:off x="665871" y="1382214"/>
            <a:ext cx="10860258" cy="4185761"/>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b="1" dirty="0">
                <a:latin typeface="Tahoma" panose="020B0604030504040204" pitchFamily="34" charset="0"/>
                <a:ea typeface="Tahoma" panose="020B0604030504040204" pitchFamily="34" charset="0"/>
                <a:cs typeface="Tahoma" panose="020B0604030504040204" pitchFamily="34" charset="0"/>
              </a:rPr>
              <a:t>IMAP</a:t>
            </a:r>
            <a:r>
              <a:rPr lang="pt-BR" sz="1900" dirty="0">
                <a:latin typeface="Tahoma" panose="020B0604030504040204" pitchFamily="34" charset="0"/>
                <a:ea typeface="Tahoma" panose="020B0604030504040204" pitchFamily="34" charset="0"/>
                <a:cs typeface="Tahoma" panose="020B0604030504040204" pitchFamily="34" charset="0"/>
              </a:rPr>
              <a:t> e </a:t>
            </a:r>
            <a:r>
              <a:rPr lang="pt-BR" sz="1900" b="1" dirty="0">
                <a:latin typeface="Tahoma" panose="020B0604030504040204" pitchFamily="34" charset="0"/>
                <a:ea typeface="Tahoma" panose="020B0604030504040204" pitchFamily="34" charset="0"/>
                <a:cs typeface="Tahoma" panose="020B0604030504040204" pitchFamily="34" charset="0"/>
              </a:rPr>
              <a:t>POP</a:t>
            </a:r>
            <a:r>
              <a:rPr lang="pt-BR" sz="1900" dirty="0">
                <a:latin typeface="Tahoma" panose="020B0604030504040204" pitchFamily="34" charset="0"/>
                <a:ea typeface="Tahoma" panose="020B0604030504040204" pitchFamily="34" charset="0"/>
                <a:cs typeface="Tahoma" panose="020B0604030504040204" pitchFamily="34" charset="0"/>
              </a:rPr>
              <a:t> são dois métodos para acessar o </a:t>
            </a:r>
            <a:r>
              <a:rPr lang="pt-BR" sz="1900" dirty="0" err="1">
                <a:latin typeface="Tahoma" panose="020B0604030504040204" pitchFamily="34" charset="0"/>
                <a:ea typeface="Tahoma" panose="020B0604030504040204" pitchFamily="34" charset="0"/>
                <a:cs typeface="Tahoma" panose="020B0604030504040204" pitchFamily="34" charset="0"/>
              </a:rPr>
              <a:t>email</a:t>
            </a:r>
            <a:r>
              <a:rPr lang="pt-BR" sz="1900" dirty="0">
                <a:latin typeface="Tahoma" panose="020B0604030504040204" pitchFamily="34" charset="0"/>
                <a:ea typeface="Tahoma" panose="020B0604030504040204" pitchFamily="34" charset="0"/>
                <a:cs typeface="Tahoma" panose="020B0604030504040204" pitchFamily="34" charset="0"/>
              </a:rPr>
              <a:t>. IMAP é o método recomendado quando você precisa verificar seus </a:t>
            </a:r>
            <a:r>
              <a:rPr lang="pt-BR" sz="1900" dirty="0" err="1">
                <a:latin typeface="Tahoma" panose="020B0604030504040204" pitchFamily="34" charset="0"/>
                <a:ea typeface="Tahoma" panose="020B0604030504040204" pitchFamily="34" charset="0"/>
                <a:cs typeface="Tahoma" panose="020B0604030504040204" pitchFamily="34" charset="0"/>
              </a:rPr>
              <a:t>emails</a:t>
            </a:r>
            <a:r>
              <a:rPr lang="pt-BR" sz="1900" dirty="0">
                <a:latin typeface="Tahoma" panose="020B0604030504040204" pitchFamily="34" charset="0"/>
                <a:ea typeface="Tahoma" panose="020B0604030504040204" pitchFamily="34" charset="0"/>
                <a:cs typeface="Tahoma" panose="020B0604030504040204" pitchFamily="34" charset="0"/>
              </a:rPr>
              <a:t> de vários dispositivos diferentes, como um telefone, laptop e Tablet.</a:t>
            </a:r>
          </a:p>
          <a:p>
            <a:pPr algn="just"/>
            <a:endParaRPr lang="pt-BR" sz="1900" dirty="0">
              <a:latin typeface="Tahoma" panose="020B0604030504040204" pitchFamily="34" charset="0"/>
              <a:ea typeface="Tahoma" panose="020B0604030504040204" pitchFamily="34" charset="0"/>
              <a:cs typeface="Tahoma" panose="020B0604030504040204" pitchFamily="34" charset="0"/>
            </a:endParaRPr>
          </a:p>
          <a:p>
            <a:pPr algn="just"/>
            <a:r>
              <a:rPr lang="pt-BR" sz="1900" b="1" dirty="0">
                <a:latin typeface="Tahoma" panose="020B0604030504040204" pitchFamily="34" charset="0"/>
                <a:ea typeface="Tahoma" panose="020B0604030504040204" pitchFamily="34" charset="0"/>
                <a:cs typeface="Tahoma" panose="020B0604030504040204" pitchFamily="34" charset="0"/>
              </a:rPr>
              <a:t>IMAP</a:t>
            </a:r>
          </a:p>
          <a:p>
            <a:pPr algn="just"/>
            <a:r>
              <a:rPr lang="pt-BR" sz="1900" dirty="0">
                <a:latin typeface="Tahoma" panose="020B0604030504040204" pitchFamily="34" charset="0"/>
                <a:ea typeface="Tahoma" panose="020B0604030504040204" pitchFamily="34" charset="0"/>
                <a:cs typeface="Tahoma" panose="020B0604030504040204" pitchFamily="34" charset="0"/>
              </a:rPr>
              <a:t>	O IMAP permite que você acesse seu </a:t>
            </a:r>
            <a:r>
              <a:rPr lang="pt-BR" sz="1900" dirty="0" err="1">
                <a:latin typeface="Tahoma" panose="020B0604030504040204" pitchFamily="34" charset="0"/>
                <a:ea typeface="Tahoma" panose="020B0604030504040204" pitchFamily="34" charset="0"/>
                <a:cs typeface="Tahoma" panose="020B0604030504040204" pitchFamily="34" charset="0"/>
              </a:rPr>
              <a:t>email</a:t>
            </a:r>
            <a:r>
              <a:rPr lang="pt-BR" sz="1900" dirty="0">
                <a:latin typeface="Tahoma" panose="020B0604030504040204" pitchFamily="34" charset="0"/>
                <a:ea typeface="Tahoma" panose="020B0604030504040204" pitchFamily="34" charset="0"/>
                <a:cs typeface="Tahoma" panose="020B0604030504040204" pitchFamily="34" charset="0"/>
              </a:rPr>
              <a:t> em qualquer lugar, em qualquer dispositivo. Ao ler uma mensagem de </a:t>
            </a:r>
            <a:r>
              <a:rPr lang="pt-BR" sz="1900" dirty="0" err="1">
                <a:latin typeface="Tahoma" panose="020B0604030504040204" pitchFamily="34" charset="0"/>
                <a:ea typeface="Tahoma" panose="020B0604030504040204" pitchFamily="34" charset="0"/>
                <a:cs typeface="Tahoma" panose="020B0604030504040204" pitchFamily="34" charset="0"/>
              </a:rPr>
              <a:t>email</a:t>
            </a:r>
            <a:r>
              <a:rPr lang="pt-BR" sz="1900" dirty="0">
                <a:latin typeface="Tahoma" panose="020B0604030504040204" pitchFamily="34" charset="0"/>
                <a:ea typeface="Tahoma" panose="020B0604030504040204" pitchFamily="34" charset="0"/>
                <a:cs typeface="Tahoma" panose="020B0604030504040204" pitchFamily="34" charset="0"/>
              </a:rPr>
              <a:t> usando IMAP, você não está, na verdade, baixando ou armazenando em seu computador; em vez disso, você está lendo o serviço de </a:t>
            </a:r>
            <a:r>
              <a:rPr lang="pt-BR" sz="1900" dirty="0" err="1">
                <a:latin typeface="Tahoma" panose="020B0604030504040204" pitchFamily="34" charset="0"/>
                <a:ea typeface="Tahoma" panose="020B0604030504040204" pitchFamily="34" charset="0"/>
                <a:cs typeface="Tahoma" panose="020B0604030504040204" pitchFamily="34" charset="0"/>
              </a:rPr>
              <a:t>email</a:t>
            </a:r>
            <a:r>
              <a:rPr lang="pt-BR" sz="1900" dirty="0">
                <a:latin typeface="Tahoma" panose="020B0604030504040204" pitchFamily="34" charset="0"/>
                <a:ea typeface="Tahoma" panose="020B0604030504040204" pitchFamily="34" charset="0"/>
                <a:cs typeface="Tahoma" panose="020B0604030504040204" pitchFamily="34" charset="0"/>
              </a:rPr>
              <a:t>. Como resultado, você pode verificar seu </a:t>
            </a:r>
            <a:r>
              <a:rPr lang="pt-BR" sz="1900" dirty="0" err="1">
                <a:latin typeface="Tahoma" panose="020B0604030504040204" pitchFamily="34" charset="0"/>
                <a:ea typeface="Tahoma" panose="020B0604030504040204" pitchFamily="34" charset="0"/>
                <a:cs typeface="Tahoma" panose="020B0604030504040204" pitchFamily="34" charset="0"/>
              </a:rPr>
              <a:t>email</a:t>
            </a:r>
            <a:r>
              <a:rPr lang="pt-BR" sz="1900" dirty="0">
                <a:latin typeface="Tahoma" panose="020B0604030504040204" pitchFamily="34" charset="0"/>
                <a:ea typeface="Tahoma" panose="020B0604030504040204" pitchFamily="34" charset="0"/>
                <a:cs typeface="Tahoma" panose="020B0604030504040204" pitchFamily="34" charset="0"/>
              </a:rPr>
              <a:t> de diferentes dispositivos, em qualquer lugar do mundo: seu telefone, computador, computador de um amigo.</a:t>
            </a:r>
          </a:p>
          <a:p>
            <a:pPr algn="just"/>
            <a:endParaRPr lang="pt-BR" sz="19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O IMAP apenas baixa uma mensagem quando você clica nela, e os anexos não são baixados automaticamente. Dessa forma, você pode verificar suas mensagens muito mais rapidamente do que o POP.</a:t>
            </a:r>
          </a:p>
        </p:txBody>
      </p:sp>
      <p:sp>
        <p:nvSpPr>
          <p:cNvPr id="3" name="Title 1">
            <a:extLst>
              <a:ext uri="{FF2B5EF4-FFF2-40B4-BE49-F238E27FC236}">
                <a16:creationId xmlns:a16="http://schemas.microsoft.com/office/drawing/2014/main" id="{E8586BF6-7CB4-4794-8057-E89F1230C9AF}"/>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POP e IMAP</a:t>
            </a:r>
          </a:p>
        </p:txBody>
      </p:sp>
    </p:spTree>
    <p:extLst>
      <p:ext uri="{BB962C8B-B14F-4D97-AF65-F5344CB8AC3E}">
        <p14:creationId xmlns:p14="http://schemas.microsoft.com/office/powerpoint/2010/main" val="2842649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F8AC5AB-37B4-42BA-9162-08735E82947E}"/>
              </a:ext>
            </a:extLst>
          </p:cNvPr>
          <p:cNvSpPr/>
          <p:nvPr/>
        </p:nvSpPr>
        <p:spPr>
          <a:xfrm>
            <a:off x="583095" y="1305342"/>
            <a:ext cx="11052313" cy="3031599"/>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b="1" dirty="0">
                <a:latin typeface="Tahoma" panose="020B0604030504040204" pitchFamily="34" charset="0"/>
                <a:ea typeface="Tahoma" panose="020B0604030504040204" pitchFamily="34" charset="0"/>
                <a:cs typeface="Tahoma" panose="020B0604030504040204" pitchFamily="34" charset="0"/>
              </a:rPr>
              <a:t>SMTP</a:t>
            </a:r>
            <a:r>
              <a:rPr lang="pt-BR" sz="1900" dirty="0">
                <a:latin typeface="Tahoma" panose="020B0604030504040204" pitchFamily="34" charset="0"/>
                <a:ea typeface="Tahoma" panose="020B0604030504040204" pitchFamily="34" charset="0"/>
                <a:cs typeface="Tahoma" panose="020B0604030504040204" pitchFamily="34" charset="0"/>
              </a:rPr>
              <a:t> é a sigla para </a:t>
            </a:r>
            <a:r>
              <a:rPr lang="pt-BR" sz="1900" dirty="0" err="1">
                <a:latin typeface="Tahoma" panose="020B0604030504040204" pitchFamily="34" charset="0"/>
                <a:ea typeface="Tahoma" panose="020B0604030504040204" pitchFamily="34" charset="0"/>
                <a:cs typeface="Tahoma" panose="020B0604030504040204" pitchFamily="34" charset="0"/>
              </a:rPr>
              <a:t>Simple</a:t>
            </a:r>
            <a:r>
              <a:rPr lang="pt-BR" sz="1900" dirty="0">
                <a:latin typeface="Tahoma" panose="020B0604030504040204" pitchFamily="34" charset="0"/>
                <a:ea typeface="Tahoma" panose="020B0604030504040204" pitchFamily="34" charset="0"/>
                <a:cs typeface="Tahoma" panose="020B0604030504040204" pitchFamily="34" charset="0"/>
              </a:rPr>
              <a:t> Mail </a:t>
            </a:r>
            <a:r>
              <a:rPr lang="pt-BR" sz="1900" dirty="0" err="1">
                <a:latin typeface="Tahoma" panose="020B0604030504040204" pitchFamily="34" charset="0"/>
                <a:ea typeface="Tahoma" panose="020B0604030504040204" pitchFamily="34" charset="0"/>
                <a:cs typeface="Tahoma" panose="020B0604030504040204" pitchFamily="34" charset="0"/>
              </a:rPr>
              <a:t>Transfer</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Protocol</a:t>
            </a:r>
            <a:r>
              <a:rPr lang="pt-BR" sz="1900" dirty="0">
                <a:latin typeface="Tahoma" panose="020B0604030504040204" pitchFamily="34" charset="0"/>
                <a:ea typeface="Tahoma" panose="020B0604030504040204" pitchFamily="34" charset="0"/>
                <a:cs typeface="Tahoma" panose="020B0604030504040204" pitchFamily="34" charset="0"/>
              </a:rPr>
              <a:t>, que significa Protocolo de Transferência de Correio Simples. Diferente do POP3, o protocolo SMTP é voltado para o envio de mensagens eletrônicas (e-mails).</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A mensagem sai da máquina do cliente e, depois de ter um ou mais destinatários determinados, é autenticada e enviada para o servidor. Lá, os destinatários recebem as mensagens enviadas para o servidor, que são codificadas e recebidas pelo protocolo POP3.</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O protocolo SMTP é eficiente por sua simplicidade, mas também é um pouco limitado. Ele se baseia somente em texto. Ou seja, para envio de arquivos, pastas ou mídias, é preciso extensões que convertem esses arquivos no formato de texto.</a:t>
            </a:r>
          </a:p>
        </p:txBody>
      </p:sp>
      <p:sp>
        <p:nvSpPr>
          <p:cNvPr id="3" name="Title 1">
            <a:extLst>
              <a:ext uri="{FF2B5EF4-FFF2-40B4-BE49-F238E27FC236}">
                <a16:creationId xmlns:a16="http://schemas.microsoft.com/office/drawing/2014/main" id="{7544F08C-7E45-4151-95D7-A04923D67CC2}"/>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SMTP</a:t>
            </a:r>
          </a:p>
        </p:txBody>
      </p:sp>
      <p:pic>
        <p:nvPicPr>
          <p:cNvPr id="8194" name="Picture 2" descr="Imagem relacionada">
            <a:extLst>
              <a:ext uri="{FF2B5EF4-FFF2-40B4-BE49-F238E27FC236}">
                <a16:creationId xmlns:a16="http://schemas.microsoft.com/office/drawing/2014/main" id="{604BE4FE-1B21-49C2-B9B3-8079A8AE9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914" y="4336941"/>
            <a:ext cx="7398494" cy="251754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8" descr="Resultado de imagem para smtp">
            <a:extLst>
              <a:ext uri="{FF2B5EF4-FFF2-40B4-BE49-F238E27FC236}">
                <a16:creationId xmlns:a16="http://schemas.microsoft.com/office/drawing/2014/main" id="{CA646AC7-0328-4B32-AFDB-D9E51976065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9902" y="4336940"/>
            <a:ext cx="1412115" cy="141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22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2FDED8-AA83-4D19-9C1A-C28AB6E87D0C}"/>
              </a:ext>
            </a:extLst>
          </p:cNvPr>
          <p:cNvSpPr>
            <a:spLocks noChangeArrowheads="1"/>
          </p:cNvSpPr>
          <p:nvPr/>
        </p:nvSpPr>
        <p:spPr bwMode="auto">
          <a:xfrm>
            <a:off x="595531" y="1195156"/>
            <a:ext cx="10607041" cy="545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6329" numCol="1" anchor="ctr" anchorCtr="0" compatLnSpc="1">
            <a:prstTxWarp prst="textNoShape">
              <a:avLst/>
            </a:prstTxWarp>
            <a:spAutoFit/>
          </a:bodyPr>
          <a:lstStyle/>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1º Passo - Abra o Outlook e clique em Arquivo</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2º Passo - Clique em Adicionar conta</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3º Passo - Digite seu endereço de </a:t>
            </a:r>
            <a:r>
              <a:rPr kumimoji="0" lang="pt-BR" altLang="pt-BR" b="0" i="0" u="sng" strike="noStrike" cap="none" normalizeH="0" baseline="0" dirty="0" err="1">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email</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5">
                  <a:extLst>
                    <a:ext uri="{A12FA001-AC4F-418D-AE19-62706E023703}">
                      <ahyp:hlinkClr xmlns:ahyp="http://schemas.microsoft.com/office/drawing/2018/hyperlinkcolor" val="tx"/>
                    </a:ext>
                  </a:extLst>
                </a:hlinkClick>
              </a:rPr>
              <a:t>4º Passo - Conecte com a sua conta</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6">
                  <a:extLst>
                    <a:ext uri="{A12FA001-AC4F-418D-AE19-62706E023703}">
                      <ahyp:hlinkClr xmlns:ahyp="http://schemas.microsoft.com/office/drawing/2018/hyperlinkcolor" val="tx"/>
                    </a:ext>
                  </a:extLst>
                </a:hlinkClick>
              </a:rPr>
              <a:t>5º Passo - Insira sua senha</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7">
                  <a:extLst>
                    <a:ext uri="{A12FA001-AC4F-418D-AE19-62706E023703}">
                      <ahyp:hlinkClr xmlns:ahyp="http://schemas.microsoft.com/office/drawing/2018/hyperlinkcolor" val="tx"/>
                    </a:ext>
                  </a:extLst>
                </a:hlinkClick>
              </a:rPr>
              <a:t>6º Passo - Conclua a configuração automática</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8">
                  <a:extLst>
                    <a:ext uri="{A12FA001-AC4F-418D-AE19-62706E023703}">
                      <ahyp:hlinkClr xmlns:ahyp="http://schemas.microsoft.com/office/drawing/2018/hyperlinkcolor" val="tx"/>
                    </a:ext>
                  </a:extLst>
                </a:hlinkClick>
              </a:rPr>
              <a:t>7º Passo - Clique novamente em Arquivo</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9">
                  <a:extLst>
                    <a:ext uri="{A12FA001-AC4F-418D-AE19-62706E023703}">
                      <ahyp:hlinkClr xmlns:ahyp="http://schemas.microsoft.com/office/drawing/2018/hyperlinkcolor" val="tx"/>
                    </a:ext>
                  </a:extLst>
                </a:hlinkClick>
              </a:rPr>
              <a:t>8º Passo - Clique em Configurações da Conta</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10">
                  <a:extLst>
                    <a:ext uri="{A12FA001-AC4F-418D-AE19-62706E023703}">
                      <ahyp:hlinkClr xmlns:ahyp="http://schemas.microsoft.com/office/drawing/2018/hyperlinkcolor" val="tx"/>
                    </a:ext>
                  </a:extLst>
                </a:hlinkClick>
              </a:rPr>
              <a:t>9º Passo - Clique em Alterar</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11">
                  <a:extLst>
                    <a:ext uri="{A12FA001-AC4F-418D-AE19-62706E023703}">
                      <ahyp:hlinkClr xmlns:ahyp="http://schemas.microsoft.com/office/drawing/2018/hyperlinkcolor" val="tx"/>
                    </a:ext>
                  </a:extLst>
                </a:hlinkClick>
              </a:rPr>
              <a:t>10º Passo - Clique em Mais configurações...</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12">
                  <a:extLst>
                    <a:ext uri="{A12FA001-AC4F-418D-AE19-62706E023703}">
                      <ahyp:hlinkClr xmlns:ahyp="http://schemas.microsoft.com/office/drawing/2018/hyperlinkcolor" val="tx"/>
                    </a:ext>
                  </a:extLst>
                </a:hlinkClick>
              </a:rPr>
              <a:t>11º Passo - Defina o caminho da pasta raiz</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13">
                  <a:extLst>
                    <a:ext uri="{A12FA001-AC4F-418D-AE19-62706E023703}">
                      <ahyp:hlinkClr xmlns:ahyp="http://schemas.microsoft.com/office/drawing/2018/hyperlinkcolor" val="tx"/>
                    </a:ext>
                  </a:extLst>
                </a:hlinkClick>
              </a:rPr>
              <a:t>12º Passo - Teste a configuração da conta</a:t>
            </a:r>
            <a:endParaRPr kumimoji="0" lang="pt-BR" altLang="pt-BR" b="0" i="0" u="none"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eaLnBrk="0" fontAlgn="base" latinLnBrk="0" hangingPunct="0">
              <a:lnSpc>
                <a:spcPct val="150000"/>
              </a:lnSpc>
              <a:spcBef>
                <a:spcPct val="0"/>
              </a:spcBef>
              <a:spcAft>
                <a:spcPct val="0"/>
              </a:spcAft>
              <a:buClrTx/>
              <a:buSzTx/>
              <a:buFontTx/>
              <a:buNone/>
              <a:tabLst/>
            </a:pPr>
            <a:r>
              <a:rPr kumimoji="0" lang="pt-BR" altLang="pt-BR" b="0" i="0" u="sng" strike="noStrike" cap="none" normalizeH="0" baseline="0" dirty="0">
                <a:ln>
                  <a:noFill/>
                </a:ln>
                <a:solidFill>
                  <a:schemeClr val="accent1">
                    <a:lumMod val="75000"/>
                  </a:schemeClr>
                </a:solidFill>
                <a:effectLst/>
                <a:latin typeface="Tahoma" panose="020B0604030504040204" pitchFamily="34" charset="0"/>
                <a:ea typeface="Tahoma" panose="020B0604030504040204" pitchFamily="34" charset="0"/>
                <a:cs typeface="Tahoma" panose="020B0604030504040204" pitchFamily="34" charset="0"/>
                <a:hlinkClick r:id="rId14">
                  <a:extLst>
                    <a:ext uri="{A12FA001-AC4F-418D-AE19-62706E023703}">
                      <ahyp:hlinkClr xmlns:ahyp="http://schemas.microsoft.com/office/drawing/2018/hyperlinkcolor" val="tx"/>
                    </a:ext>
                  </a:extLst>
                </a:hlinkClick>
              </a:rPr>
              <a:t>13º Passo - Tudo pronto!</a:t>
            </a:r>
            <a:r>
              <a:rPr lang="pt-BR" altLang="pt-BR" dirty="0">
                <a:latin typeface="Tahoma" panose="020B0604030504040204" pitchFamily="34" charset="0"/>
                <a:ea typeface="Tahoma" panose="020B0604030504040204" pitchFamily="34" charset="0"/>
                <a:cs typeface="Tahoma" panose="020B0604030504040204" pitchFamily="34" charset="0"/>
              </a:rPr>
              <a:t>     </a:t>
            </a:r>
            <a:endParaRPr kumimoji="0" lang="pt-BR" altLang="pt-BR"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3" name="Title 1">
            <a:extLst>
              <a:ext uri="{FF2B5EF4-FFF2-40B4-BE49-F238E27FC236}">
                <a16:creationId xmlns:a16="http://schemas.microsoft.com/office/drawing/2014/main" id="{B6E328A1-4C4D-4D70-BD1D-21DD8D7C5EF1}"/>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Configurando o Outlook 2016 - IMAP</a:t>
            </a:r>
          </a:p>
        </p:txBody>
      </p:sp>
      <p:pic>
        <p:nvPicPr>
          <p:cNvPr id="2051" name="Picture 3" descr="Imagem relacionada">
            <a:extLst>
              <a:ext uri="{FF2B5EF4-FFF2-40B4-BE49-F238E27FC236}">
                <a16:creationId xmlns:a16="http://schemas.microsoft.com/office/drawing/2014/main" id="{FDF0E937-602A-4DED-A569-49D9ACA2E34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98212" y="1195156"/>
            <a:ext cx="4123006" cy="412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47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870AD59-3644-4BCE-8368-B354A16E4E91}"/>
              </a:ext>
            </a:extLst>
          </p:cNvPr>
          <p:cNvSpPr/>
          <p:nvPr/>
        </p:nvSpPr>
        <p:spPr>
          <a:xfrm>
            <a:off x="671015" y="1328593"/>
            <a:ext cx="10849970" cy="3308598"/>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Protocolos de rede nada mais são do que um conjunto de normas que permitem que qualquer máquina conectada à internet possa se comunicar com outra também já conectada na rede.</a:t>
            </a:r>
          </a:p>
          <a:p>
            <a:pPr algn="just"/>
            <a:r>
              <a:rPr lang="pt-BR" sz="1900" dirty="0">
                <a:latin typeface="Tahoma" panose="020B0604030504040204" pitchFamily="34" charset="0"/>
                <a:ea typeface="Tahoma" panose="020B0604030504040204" pitchFamily="34" charset="0"/>
                <a:cs typeface="Tahoma" panose="020B0604030504040204" pitchFamily="34" charset="0"/>
              </a:rPr>
              <a:t>	É assim que qualquer usuário consegue enviar e receber mensagens instantâneas, baixar e subir arquivos no seu site e acessar qualquer tipo de domínio na web.</a:t>
            </a:r>
          </a:p>
          <a:p>
            <a:pPr algn="just"/>
            <a:r>
              <a:rPr lang="pt-BR" sz="1900" dirty="0">
                <a:latin typeface="Tahoma" panose="020B0604030504040204" pitchFamily="34" charset="0"/>
                <a:ea typeface="Tahoma" panose="020B0604030504040204" pitchFamily="34" charset="0"/>
                <a:cs typeface="Tahoma" panose="020B0604030504040204" pitchFamily="34" charset="0"/>
              </a:rPr>
              <a:t>	Os protocolos de internet funciona dessa forma, como uma espécie de “língua universal” entre computadores. Independente do fabricante e do sistema operacional usado, essa linguagem é interpretada por todas as máquinas igualmente.</a:t>
            </a:r>
          </a:p>
          <a:p>
            <a:pPr algn="just"/>
            <a:r>
              <a:rPr lang="pt-BR" sz="1900" dirty="0">
                <a:latin typeface="Tahoma" panose="020B0604030504040204" pitchFamily="34" charset="0"/>
                <a:ea typeface="Tahoma" panose="020B0604030504040204" pitchFamily="34" charset="0"/>
                <a:cs typeface="Tahoma" panose="020B0604030504040204" pitchFamily="34" charset="0"/>
              </a:rPr>
              <a:t>	Isso faz com que não seja necessário qualquer usar tipo de software extra para que um computador possa entender os protocolos de rede. Assim, ele consegue se comunicar com outro computador ligado à rede mundial de computadores sem qualquer problema. </a:t>
            </a:r>
          </a:p>
        </p:txBody>
      </p:sp>
      <p:sp>
        <p:nvSpPr>
          <p:cNvPr id="3" name="Title 1">
            <a:extLst>
              <a:ext uri="{FF2B5EF4-FFF2-40B4-BE49-F238E27FC236}">
                <a16:creationId xmlns:a16="http://schemas.microsoft.com/office/drawing/2014/main" id="{C81897C1-E4EA-40F1-A91E-BD303B2B9E41}"/>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Introdução</a:t>
            </a:r>
          </a:p>
        </p:txBody>
      </p:sp>
      <p:pic>
        <p:nvPicPr>
          <p:cNvPr id="1026" name="Picture 2" descr="Imagem relacionada">
            <a:extLst>
              <a:ext uri="{FF2B5EF4-FFF2-40B4-BE49-F238E27FC236}">
                <a16:creationId xmlns:a16="http://schemas.microsoft.com/office/drawing/2014/main" id="{4E8883C9-23F3-439F-9B25-9ED877CB7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827" y="4637190"/>
            <a:ext cx="4126173" cy="22208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m para protocolos de rede">
            <a:extLst>
              <a:ext uri="{FF2B5EF4-FFF2-40B4-BE49-F238E27FC236}">
                <a16:creationId xmlns:a16="http://schemas.microsoft.com/office/drawing/2014/main" id="{6C8AB5F2-103D-450B-9384-F0BCBD92C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09" y="4593393"/>
            <a:ext cx="4227264" cy="226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208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A561510-F5FB-4241-928E-7C40C3690B48}"/>
              </a:ext>
            </a:extLst>
          </p:cNvPr>
          <p:cNvSpPr/>
          <p:nvPr/>
        </p:nvSpPr>
        <p:spPr>
          <a:xfrm>
            <a:off x="431409" y="1337833"/>
            <a:ext cx="5397305" cy="3693319"/>
          </a:xfrm>
          <a:prstGeom prst="rect">
            <a:avLst/>
          </a:prstGeom>
        </p:spPr>
        <p:txBody>
          <a:bodyPr wrap="square">
            <a:spAutoFit/>
          </a:bodyPr>
          <a:lstStyle/>
          <a:p>
            <a:r>
              <a:rPr lang="pt-BR" b="1" dirty="0">
                <a:latin typeface="Tahoma" panose="020B0604030504040204" pitchFamily="34" charset="0"/>
                <a:ea typeface="Tahoma" panose="020B0604030504040204" pitchFamily="34" charset="0"/>
                <a:cs typeface="Tahoma" panose="020B0604030504040204" pitchFamily="34" charset="0"/>
              </a:rPr>
              <a:t>Configurações POP, IMAP e SMTP – Outlook</a:t>
            </a:r>
          </a:p>
          <a:p>
            <a:endParaRPr lang="pt-BR"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Nome do servidor IMAP: </a:t>
            </a:r>
            <a:r>
              <a:rPr lang="pt-BR"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Outlook.office365.com</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Porta IMAP: 993</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Método de criptografia IMAP: TLS</a:t>
            </a:r>
          </a:p>
          <a:p>
            <a:pPr marL="285750" indent="-285750">
              <a:buFont typeface="Wingdings" panose="05000000000000000000" pitchFamily="2" charset="2"/>
              <a:buChar char="q"/>
            </a:pPr>
            <a:endParaRPr lang="pt-BR"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Nome do servidor POP: </a:t>
            </a:r>
            <a:r>
              <a:rPr lang="pt-BR"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Outlook.office365.com</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Porta POP: 995</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Método de criptografia POP: TLS</a:t>
            </a:r>
          </a:p>
          <a:p>
            <a:pPr marL="285750" indent="-285750">
              <a:buFont typeface="Wingdings" panose="05000000000000000000" pitchFamily="2" charset="2"/>
              <a:buChar char="q"/>
            </a:pPr>
            <a:endParaRPr lang="pt-BR"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Nome do servidor SMTP: </a:t>
            </a:r>
            <a:r>
              <a:rPr lang="pt-BR"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SMTP.office365.com</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Porta SMTP: 587</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Método de criptografia SMTP: STARTTLS</a:t>
            </a:r>
          </a:p>
        </p:txBody>
      </p:sp>
      <p:sp>
        <p:nvSpPr>
          <p:cNvPr id="3" name="Retângulo 2">
            <a:extLst>
              <a:ext uri="{FF2B5EF4-FFF2-40B4-BE49-F238E27FC236}">
                <a16:creationId xmlns:a16="http://schemas.microsoft.com/office/drawing/2014/main" id="{8B743A7E-1040-4701-B665-9C91C7A9D1DF}"/>
              </a:ext>
            </a:extLst>
          </p:cNvPr>
          <p:cNvSpPr/>
          <p:nvPr/>
        </p:nvSpPr>
        <p:spPr>
          <a:xfrm>
            <a:off x="5969393" y="1337833"/>
            <a:ext cx="5622388" cy="3970318"/>
          </a:xfrm>
          <a:prstGeom prst="rect">
            <a:avLst/>
          </a:prstGeom>
        </p:spPr>
        <p:txBody>
          <a:bodyPr wrap="square">
            <a:spAutoFit/>
          </a:bodyPr>
          <a:lstStyle/>
          <a:p>
            <a:r>
              <a:rPr lang="pt-BR" b="1" dirty="0">
                <a:latin typeface="Tahoma" panose="020B0604030504040204" pitchFamily="34" charset="0"/>
                <a:ea typeface="Tahoma" panose="020B0604030504040204" pitchFamily="34" charset="0"/>
                <a:cs typeface="Tahoma" panose="020B0604030504040204" pitchFamily="34" charset="0"/>
              </a:rPr>
              <a:t>Configurações POP, IMAP e SMTP - Gmail</a:t>
            </a:r>
          </a:p>
          <a:p>
            <a:endParaRPr lang="pt-BR"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Nome do servidor IMAP: </a:t>
            </a:r>
            <a:r>
              <a:rPr lang="pt-BR"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imap.gmail.com</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Porta IMAP: 993</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Método de criptografia IMAP: SSL</a:t>
            </a:r>
          </a:p>
          <a:p>
            <a:pPr marL="285750" indent="-285750">
              <a:buFont typeface="Wingdings" panose="05000000000000000000" pitchFamily="2" charset="2"/>
              <a:buChar char="q"/>
            </a:pPr>
            <a:endParaRPr lang="pt-BR"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Nome do servidor POP: </a:t>
            </a:r>
            <a:r>
              <a:rPr lang="pt-BR"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pop.gmail.com</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Porta POP: 587</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Método de criptografia POP: TLS</a:t>
            </a:r>
          </a:p>
          <a:p>
            <a:pPr marL="285750" indent="-285750">
              <a:buFont typeface="Wingdings" panose="05000000000000000000" pitchFamily="2" charset="2"/>
              <a:buChar char="q"/>
            </a:pPr>
            <a:endParaRPr lang="pt-BR"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Nome do servidor SMTP: </a:t>
            </a:r>
            <a:r>
              <a:rPr lang="pt-BR"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smtp.gmail.com</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Porta SMTP: 465</a:t>
            </a:r>
          </a:p>
          <a:p>
            <a:pPr marL="285750" indent="-285750">
              <a:buFont typeface="Wingdings" panose="05000000000000000000" pitchFamily="2" charset="2"/>
              <a:buChar char="q"/>
            </a:pPr>
            <a:r>
              <a:rPr lang="pt-BR" dirty="0">
                <a:latin typeface="Tahoma" panose="020B0604030504040204" pitchFamily="34" charset="0"/>
                <a:ea typeface="Tahoma" panose="020B0604030504040204" pitchFamily="34" charset="0"/>
                <a:cs typeface="Tahoma" panose="020B0604030504040204" pitchFamily="34" charset="0"/>
              </a:rPr>
              <a:t>Método de criptografia SMTP: SSL/ TLS 	</a:t>
            </a:r>
          </a:p>
          <a:p>
            <a:pPr marL="285750" indent="-285750">
              <a:buFont typeface="Wingdings" panose="05000000000000000000" pitchFamily="2" charset="2"/>
              <a:buChar char="q"/>
            </a:pPr>
            <a:endParaRPr lang="pt-BR"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68EFBB52-28FD-4C28-B6B3-82401C5164E8}"/>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Configurações dos serviços</a:t>
            </a:r>
          </a:p>
        </p:txBody>
      </p:sp>
    </p:spTree>
    <p:extLst>
      <p:ext uri="{BB962C8B-B14F-4D97-AF65-F5344CB8AC3E}">
        <p14:creationId xmlns:p14="http://schemas.microsoft.com/office/powerpoint/2010/main" val="3705955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DA5-0E6F-4690-A9EB-D5ED437E6F05}"/>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Configurações dos serviços</a:t>
            </a:r>
          </a:p>
        </p:txBody>
      </p:sp>
      <p:pic>
        <p:nvPicPr>
          <p:cNvPr id="4" name="Imagem 3">
            <a:extLst>
              <a:ext uri="{FF2B5EF4-FFF2-40B4-BE49-F238E27FC236}">
                <a16:creationId xmlns:a16="http://schemas.microsoft.com/office/drawing/2014/main" id="{54DBF6CD-6A6D-483C-A407-464828886C11}"/>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29195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628376-F33A-45C2-B506-4955FD2BEAF4}"/>
              </a:ext>
            </a:extLst>
          </p:cNvPr>
          <p:cNvSpPr txBox="1">
            <a:spLocks/>
          </p:cNvSpPr>
          <p:nvPr/>
        </p:nvSpPr>
        <p:spPr>
          <a:xfrm>
            <a:off x="4007768" y="4941169"/>
            <a:ext cx="6480720" cy="461665"/>
          </a:xfrm>
          <a:prstGeom prst="rect">
            <a:avLst/>
          </a:prstGeom>
        </p:spPr>
        <p:txBody>
          <a:bodyPr>
            <a:noAutofit/>
          </a:bodyPr>
          <a:lstStyle/>
          <a:p>
            <a:pPr algn="ctr">
              <a:lnSpc>
                <a:spcPct val="90000"/>
              </a:lnSpc>
              <a:defRPr/>
            </a:pPr>
            <a:r>
              <a:rPr lang="pt-BR" sz="2000" b="1" i="1" dirty="0">
                <a:solidFill>
                  <a:srgbClr val="0070C0"/>
                </a:solidFill>
                <a:latin typeface="Segoe"/>
              </a:rPr>
              <a:t>		Wagner Cesar Vieira</a:t>
            </a:r>
          </a:p>
          <a:p>
            <a:pPr algn="ctr">
              <a:lnSpc>
                <a:spcPct val="90000"/>
              </a:lnSpc>
              <a:defRPr/>
            </a:pPr>
            <a:r>
              <a:rPr lang="pt-BR" b="1" i="1" dirty="0">
                <a:solidFill>
                  <a:srgbClr val="0070C0"/>
                </a:solidFill>
                <a:latin typeface="Segoe"/>
              </a:rPr>
              <a:t>	                     </a:t>
            </a:r>
            <a:r>
              <a:rPr lang="pt-BR" b="1" i="1" dirty="0">
                <a:solidFill>
                  <a:srgbClr val="0070C0"/>
                </a:solidFill>
                <a:latin typeface="Segoe"/>
                <a:hlinkClick r:id="rId2"/>
              </a:rPr>
              <a:t>wagner.vieira@etec.sp.gov.br</a:t>
            </a:r>
            <a:endParaRPr lang="pt-BR" b="1" i="1" dirty="0">
              <a:solidFill>
                <a:srgbClr val="0070C0"/>
              </a:solidFill>
              <a:latin typeface="Segoe"/>
            </a:endParaRPr>
          </a:p>
          <a:p>
            <a:pPr algn="ctr">
              <a:lnSpc>
                <a:spcPct val="90000"/>
              </a:lnSpc>
              <a:defRPr/>
            </a:pPr>
            <a:endParaRPr lang="pt-BR" b="1" i="1" dirty="0">
              <a:solidFill>
                <a:srgbClr val="0070C0"/>
              </a:solidFill>
              <a:latin typeface="Segoe"/>
            </a:endParaRPr>
          </a:p>
          <a:p>
            <a:pPr algn="ctr">
              <a:lnSpc>
                <a:spcPct val="90000"/>
              </a:lnSpc>
              <a:defRPr/>
            </a:pPr>
            <a:endParaRPr lang="pt-BR" b="1" i="1" dirty="0">
              <a:solidFill>
                <a:srgbClr val="0070C0"/>
              </a:solidFill>
              <a:latin typeface="Segoe"/>
            </a:endParaRPr>
          </a:p>
        </p:txBody>
      </p:sp>
      <p:pic>
        <p:nvPicPr>
          <p:cNvPr id="4" name="Picture 2" descr="Resultado de imagem para dÃºvid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753" y="1484785"/>
            <a:ext cx="4416425" cy="3031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62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A60CA03-2FF1-4B45-BA22-1502254D0B74}"/>
              </a:ext>
            </a:extLst>
          </p:cNvPr>
          <p:cNvSpPr/>
          <p:nvPr/>
        </p:nvSpPr>
        <p:spPr>
          <a:xfrm>
            <a:off x="609600" y="1292277"/>
            <a:ext cx="10972800" cy="1477328"/>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TCP é uma sigla que significa </a:t>
            </a:r>
            <a:r>
              <a:rPr lang="pt-BR" dirty="0" err="1">
                <a:latin typeface="Tahoma" panose="020B0604030504040204" pitchFamily="34" charset="0"/>
                <a:ea typeface="Tahoma" panose="020B0604030504040204" pitchFamily="34" charset="0"/>
                <a:cs typeface="Tahoma" panose="020B0604030504040204" pitchFamily="34" charset="0"/>
              </a:rPr>
              <a:t>Transmission</a:t>
            </a:r>
            <a:r>
              <a:rPr lang="pt-BR" dirty="0">
                <a:latin typeface="Tahoma" panose="020B0604030504040204" pitchFamily="34" charset="0"/>
                <a:ea typeface="Tahoma" panose="020B0604030504040204" pitchFamily="34" charset="0"/>
                <a:cs typeface="Tahoma" panose="020B0604030504040204" pitchFamily="34" charset="0"/>
              </a:rPr>
              <a:t> </a:t>
            </a:r>
            <a:r>
              <a:rPr lang="pt-BR" dirty="0" err="1">
                <a:latin typeface="Tahoma" panose="020B0604030504040204" pitchFamily="34" charset="0"/>
                <a:ea typeface="Tahoma" panose="020B0604030504040204" pitchFamily="34" charset="0"/>
                <a:cs typeface="Tahoma" panose="020B0604030504040204" pitchFamily="34" charset="0"/>
              </a:rPr>
              <a:t>Control</a:t>
            </a:r>
            <a:r>
              <a:rPr lang="pt-BR" dirty="0">
                <a:latin typeface="Tahoma" panose="020B0604030504040204" pitchFamily="34" charset="0"/>
                <a:ea typeface="Tahoma" panose="020B0604030504040204" pitchFamily="34" charset="0"/>
                <a:cs typeface="Tahoma" panose="020B0604030504040204" pitchFamily="34" charset="0"/>
              </a:rPr>
              <a:t> </a:t>
            </a:r>
            <a:r>
              <a:rPr lang="pt-BR" dirty="0" err="1">
                <a:latin typeface="Tahoma" panose="020B0604030504040204" pitchFamily="34" charset="0"/>
                <a:ea typeface="Tahoma" panose="020B0604030504040204" pitchFamily="34" charset="0"/>
                <a:cs typeface="Tahoma" panose="020B0604030504040204" pitchFamily="34" charset="0"/>
              </a:rPr>
              <a:t>Protocol</a:t>
            </a:r>
            <a:r>
              <a:rPr lang="pt-BR" dirty="0">
                <a:latin typeface="Tahoma" panose="020B0604030504040204" pitchFamily="34" charset="0"/>
                <a:ea typeface="Tahoma" panose="020B0604030504040204" pitchFamily="34" charset="0"/>
                <a:cs typeface="Tahoma" panose="020B0604030504040204" pitchFamily="34" charset="0"/>
              </a:rPr>
              <a:t> (Protocolo de Controle de Transmissões, em uma tradução livre), que faz referência ao sistema de envio de </a:t>
            </a:r>
            <a:r>
              <a:rPr lang="pt-BR" b="1" dirty="0">
                <a:latin typeface="Tahoma" panose="020B0604030504040204" pitchFamily="34" charset="0"/>
                <a:ea typeface="Tahoma" panose="020B0604030504040204" pitchFamily="34" charset="0"/>
                <a:cs typeface="Tahoma" panose="020B0604030504040204" pitchFamily="34" charset="0"/>
              </a:rPr>
              <a:t>pacotes</a:t>
            </a:r>
            <a:r>
              <a:rPr lang="pt-BR" dirty="0">
                <a:latin typeface="Tahoma" panose="020B0604030504040204" pitchFamily="34" charset="0"/>
                <a:ea typeface="Tahoma" panose="020B0604030504040204" pitchFamily="34" charset="0"/>
                <a:cs typeface="Tahoma" panose="020B0604030504040204" pitchFamily="34" charset="0"/>
              </a:rPr>
              <a:t> mais comum da internet. Ao acessar um site, seu computador manda dados ao servidor pedindo que ele envie os conteúdos da página à máquina que está sendo utilizada — as informações enviadas de volta são “costuradas” pelo seu navegador para mostrar aquilo que você deseja.</a:t>
            </a:r>
          </a:p>
        </p:txBody>
      </p:sp>
      <p:sp>
        <p:nvSpPr>
          <p:cNvPr id="3" name="Title 1">
            <a:extLst>
              <a:ext uri="{FF2B5EF4-FFF2-40B4-BE49-F238E27FC236}">
                <a16:creationId xmlns:a16="http://schemas.microsoft.com/office/drawing/2014/main" id="{8D604560-5C76-491C-86BE-6FE58299E2E7}"/>
              </a:ext>
            </a:extLst>
          </p:cNvPr>
          <p:cNvSpPr txBox="1">
            <a:spLocks/>
          </p:cNvSpPr>
          <p:nvPr/>
        </p:nvSpPr>
        <p:spPr>
          <a:xfrm>
            <a:off x="3754749" y="303628"/>
            <a:ext cx="7724488"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TCP – </a:t>
            </a:r>
            <a:r>
              <a:rPr lang="pt-BR" sz="3200" b="1" spc="-1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Transmission</a:t>
            </a: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pt-BR" sz="3200" b="1" spc="-1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Control</a:t>
            </a: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pt-BR" sz="3200" b="1" spc="-1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Protocol</a:t>
            </a:r>
            <a:endPar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https://img1.ibxk.com.br/2014/06/16/16122502083472.jpg?w=700">
            <a:extLst>
              <a:ext uri="{FF2B5EF4-FFF2-40B4-BE49-F238E27FC236}">
                <a16:creationId xmlns:a16="http://schemas.microsoft.com/office/drawing/2014/main" id="{AD43FAF7-A331-4AFE-83A2-E664A1F45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69605"/>
            <a:ext cx="6396844" cy="2952389"/>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474816ED-4FA1-46DA-94CD-B0341C2E5818}"/>
              </a:ext>
            </a:extLst>
          </p:cNvPr>
          <p:cNvSpPr/>
          <p:nvPr/>
        </p:nvSpPr>
        <p:spPr>
          <a:xfrm>
            <a:off x="7202658" y="2769605"/>
            <a:ext cx="4379742" cy="2862322"/>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Esse processo de envio e recebimento de pacotes se repete toda vez que você clica em um link, faz um login, publica um comentário ou faz basicamente qualquer coisa. A principal característica do TCP é o fato de que ele não somente envia dados como também recebe informações de volta para se assegurar que os pacotes foram recebidos corretamente.</a:t>
            </a:r>
          </a:p>
        </p:txBody>
      </p:sp>
    </p:spTree>
    <p:extLst>
      <p:ext uri="{BB962C8B-B14F-4D97-AF65-F5344CB8AC3E}">
        <p14:creationId xmlns:p14="http://schemas.microsoft.com/office/powerpoint/2010/main" val="127444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150C92D-53D1-4F88-AE91-08AE059A88D5}"/>
              </a:ext>
            </a:extLst>
          </p:cNvPr>
          <p:cNvSpPr/>
          <p:nvPr/>
        </p:nvSpPr>
        <p:spPr>
          <a:xfrm>
            <a:off x="473613" y="1362616"/>
            <a:ext cx="4253132" cy="3139321"/>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O UDP (</a:t>
            </a:r>
            <a:r>
              <a:rPr lang="pt-BR" dirty="0" err="1">
                <a:latin typeface="Tahoma" panose="020B0604030504040204" pitchFamily="34" charset="0"/>
                <a:ea typeface="Tahoma" panose="020B0604030504040204" pitchFamily="34" charset="0"/>
                <a:cs typeface="Tahoma" panose="020B0604030504040204" pitchFamily="34" charset="0"/>
              </a:rPr>
              <a:t>User</a:t>
            </a:r>
            <a:r>
              <a:rPr lang="pt-BR" dirty="0">
                <a:latin typeface="Tahoma" panose="020B0604030504040204" pitchFamily="34" charset="0"/>
                <a:ea typeface="Tahoma" panose="020B0604030504040204" pitchFamily="34" charset="0"/>
                <a:cs typeface="Tahoma" panose="020B0604030504040204" pitchFamily="34" charset="0"/>
              </a:rPr>
              <a:t> </a:t>
            </a:r>
            <a:r>
              <a:rPr lang="pt-BR" dirty="0" err="1">
                <a:latin typeface="Tahoma" panose="020B0604030504040204" pitchFamily="34" charset="0"/>
                <a:ea typeface="Tahoma" panose="020B0604030504040204" pitchFamily="34" charset="0"/>
                <a:cs typeface="Tahoma" panose="020B0604030504040204" pitchFamily="34" charset="0"/>
              </a:rPr>
              <a:t>Datagram</a:t>
            </a:r>
            <a:r>
              <a:rPr lang="pt-BR" dirty="0">
                <a:latin typeface="Tahoma" panose="020B0604030504040204" pitchFamily="34" charset="0"/>
                <a:ea typeface="Tahoma" panose="020B0604030504040204" pitchFamily="34" charset="0"/>
                <a:cs typeface="Tahoma" panose="020B0604030504040204" pitchFamily="34" charset="0"/>
              </a:rPr>
              <a:t> </a:t>
            </a:r>
            <a:r>
              <a:rPr lang="pt-BR" dirty="0" err="1">
                <a:latin typeface="Tahoma" panose="020B0604030504040204" pitchFamily="34" charset="0"/>
                <a:ea typeface="Tahoma" panose="020B0604030504040204" pitchFamily="34" charset="0"/>
                <a:cs typeface="Tahoma" panose="020B0604030504040204" pitchFamily="34" charset="0"/>
              </a:rPr>
              <a:t>Protocol</a:t>
            </a:r>
            <a:r>
              <a:rPr lang="pt-BR" dirty="0">
                <a:latin typeface="Tahoma" panose="020B0604030504040204" pitchFamily="34" charset="0"/>
                <a:ea typeface="Tahoma" panose="020B0604030504040204" pitchFamily="34" charset="0"/>
                <a:cs typeface="Tahoma" panose="020B0604030504040204" pitchFamily="34" charset="0"/>
              </a:rPr>
              <a:t>) também se baseia no envio de </a:t>
            </a:r>
            <a:r>
              <a:rPr lang="pt-BR" b="1" dirty="0">
                <a:latin typeface="Tahoma" panose="020B0604030504040204" pitchFamily="34" charset="0"/>
                <a:ea typeface="Tahoma" panose="020B0604030504040204" pitchFamily="34" charset="0"/>
                <a:cs typeface="Tahoma" panose="020B0604030504040204" pitchFamily="34" charset="0"/>
              </a:rPr>
              <a:t>pacotes</a:t>
            </a:r>
            <a:r>
              <a:rPr lang="pt-BR" dirty="0">
                <a:latin typeface="Tahoma" panose="020B0604030504040204" pitchFamily="34" charset="0"/>
                <a:ea typeface="Tahoma" panose="020B0604030504040204" pitchFamily="34" charset="0"/>
                <a:cs typeface="Tahoma" panose="020B0604030504040204" pitchFamily="34" charset="0"/>
              </a:rPr>
              <a:t> de informações, mas remove toda a parte de verificação de erros da outra tecnologia. O objetivo dessa opção é acelerar o processo de envio de dados, visto que todas as etapas de comunicação necessárias para verificar a integridade de um pacote (e para </a:t>
            </a:r>
            <a:r>
              <a:rPr lang="pt-BR" dirty="0" err="1">
                <a:latin typeface="Tahoma" panose="020B0604030504040204" pitchFamily="34" charset="0"/>
                <a:ea typeface="Tahoma" panose="020B0604030504040204" pitchFamily="34" charset="0"/>
                <a:cs typeface="Tahoma" panose="020B0604030504040204" pitchFamily="34" charset="0"/>
              </a:rPr>
              <a:t>reenviá-lo</a:t>
            </a:r>
            <a:r>
              <a:rPr lang="pt-BR" dirty="0">
                <a:latin typeface="Tahoma" panose="020B0604030504040204" pitchFamily="34" charset="0"/>
                <a:ea typeface="Tahoma" panose="020B0604030504040204" pitchFamily="34" charset="0"/>
                <a:cs typeface="Tahoma" panose="020B0604030504040204" pitchFamily="34" charset="0"/>
              </a:rPr>
              <a:t>, se necessário) contribuem para deixá-lo mais lento.</a:t>
            </a:r>
          </a:p>
        </p:txBody>
      </p:sp>
      <p:sp>
        <p:nvSpPr>
          <p:cNvPr id="3" name="Title 1">
            <a:extLst>
              <a:ext uri="{FF2B5EF4-FFF2-40B4-BE49-F238E27FC236}">
                <a16:creationId xmlns:a16="http://schemas.microsoft.com/office/drawing/2014/main" id="{931A0479-ECE9-4E46-A823-9DB2D876864C}"/>
              </a:ext>
            </a:extLst>
          </p:cNvPr>
          <p:cNvSpPr txBox="1">
            <a:spLocks/>
          </p:cNvSpPr>
          <p:nvPr/>
        </p:nvSpPr>
        <p:spPr>
          <a:xfrm>
            <a:off x="3754749" y="303628"/>
            <a:ext cx="7189916"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UDP – </a:t>
            </a:r>
            <a:r>
              <a:rPr lang="pt-BR" sz="3200" b="1" spc="-1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User</a:t>
            </a: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pt-BR" sz="3200" b="1" spc="-1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Datagram</a:t>
            </a: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a:t>
            </a:r>
            <a:r>
              <a:rPr lang="pt-BR" sz="3200" b="1" spc="-1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Protocol</a:t>
            </a:r>
            <a:endPar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descr="https://img2.ibxk.com.br/2014/06/16/16122541551476.jpg?w=700">
            <a:extLst>
              <a:ext uri="{FF2B5EF4-FFF2-40B4-BE49-F238E27FC236}">
                <a16:creationId xmlns:a16="http://schemas.microsoft.com/office/drawing/2014/main" id="{DCC5C331-7E34-46FE-8116-6C4CDD791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031" y="1210610"/>
            <a:ext cx="6898591" cy="5646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80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m para camada de rede modelo osi">
            <a:extLst>
              <a:ext uri="{FF2B5EF4-FFF2-40B4-BE49-F238E27FC236}">
                <a16:creationId xmlns:a16="http://schemas.microsoft.com/office/drawing/2014/main" id="{E5150309-C3E8-420E-8199-69982D839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836" y="1523084"/>
            <a:ext cx="7709094" cy="5334916"/>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07C1D327-5CF2-476D-BF7D-33A3B2AD9B9A}"/>
              </a:ext>
            </a:extLst>
          </p:cNvPr>
          <p:cNvSpPr/>
          <p:nvPr/>
        </p:nvSpPr>
        <p:spPr>
          <a:xfrm>
            <a:off x="361070" y="1523084"/>
            <a:ext cx="4178105" cy="4801314"/>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Para que a comunicação entre computadores seja realizada corretamente, é necessário que ambos os computadores estejam configurados segundo os mesmos parâmetros e obedeçam aos mesmos padrões de comunicação.</a:t>
            </a:r>
          </a:p>
          <a:p>
            <a:pPr algn="just"/>
            <a:r>
              <a:rPr lang="pt-BR" dirty="0">
                <a:latin typeface="Tahoma" panose="020B0604030504040204" pitchFamily="34" charset="0"/>
                <a:ea typeface="Tahoma" panose="020B0604030504040204" pitchFamily="34" charset="0"/>
                <a:cs typeface="Tahoma" panose="020B0604030504040204" pitchFamily="34" charset="0"/>
              </a:rPr>
              <a:t>	A rede é dividida em camadas, cada uma com uma função específica. Os diversos tipos de protocolos de rede variam de acordo com o tipo de serviço utilizado e a camada correspondente. Conheça a seguir as principais camadas e seus tipos de protocolos principais:</a:t>
            </a:r>
          </a:p>
          <a:p>
            <a:pPr algn="just"/>
            <a:endParaRPr lang="pt-BR"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q"/>
            </a:pPr>
            <a:endParaRPr lang="pt-BR" dirty="0">
              <a:latin typeface="Tahoma" panose="020B0604030504040204" pitchFamily="34" charset="0"/>
              <a:ea typeface="Tahoma" panose="020B0604030504040204" pitchFamily="34" charset="0"/>
              <a:cs typeface="Tahoma" panose="020B0604030504040204" pitchFamily="34" charset="0"/>
            </a:endParaRPr>
          </a:p>
        </p:txBody>
      </p:sp>
      <p:sp>
        <p:nvSpPr>
          <p:cNvPr id="3" name="Title 1">
            <a:extLst>
              <a:ext uri="{FF2B5EF4-FFF2-40B4-BE49-F238E27FC236}">
                <a16:creationId xmlns:a16="http://schemas.microsoft.com/office/drawing/2014/main" id="{82E0EC4A-B750-4F6C-A98A-769F15E4D2B3}"/>
              </a:ext>
            </a:extLst>
          </p:cNvPr>
          <p:cNvSpPr txBox="1">
            <a:spLocks/>
          </p:cNvSpPr>
          <p:nvPr/>
        </p:nvSpPr>
        <p:spPr>
          <a:xfrm>
            <a:off x="3165231" y="303628"/>
            <a:ext cx="7990449"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Quais são os principais tipos de protocolos de rede?</a:t>
            </a:r>
          </a:p>
        </p:txBody>
      </p:sp>
      <p:sp>
        <p:nvSpPr>
          <p:cNvPr id="5" name="Title 1">
            <a:extLst>
              <a:ext uri="{FF2B5EF4-FFF2-40B4-BE49-F238E27FC236}">
                <a16:creationId xmlns:a16="http://schemas.microsoft.com/office/drawing/2014/main" id="{D0E732D2-011B-4279-81A8-4500E78DACAC}"/>
              </a:ext>
            </a:extLst>
          </p:cNvPr>
          <p:cNvSpPr txBox="1">
            <a:spLocks/>
          </p:cNvSpPr>
          <p:nvPr/>
        </p:nvSpPr>
        <p:spPr>
          <a:xfrm>
            <a:off x="7160455" y="1308410"/>
            <a:ext cx="3474720"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Modelo OSI</a:t>
            </a:r>
          </a:p>
          <a:p>
            <a:pPr algn="ctr">
              <a:lnSpc>
                <a:spcPct val="90000"/>
              </a:lnSpc>
              <a:defRPr/>
            </a:pPr>
            <a:endPar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77978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911F-58E2-435C-A044-C06B53EA0602}"/>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Tipos de protocolos de rede</a:t>
            </a:r>
          </a:p>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Família TCP/IP</a:t>
            </a:r>
          </a:p>
        </p:txBody>
      </p:sp>
      <p:sp>
        <p:nvSpPr>
          <p:cNvPr id="3" name="Retângulo 2">
            <a:extLst>
              <a:ext uri="{FF2B5EF4-FFF2-40B4-BE49-F238E27FC236}">
                <a16:creationId xmlns:a16="http://schemas.microsoft.com/office/drawing/2014/main" id="{A6C17025-2BB5-4F57-8C68-70A2A14496FB}"/>
              </a:ext>
            </a:extLst>
          </p:cNvPr>
          <p:cNvSpPr/>
          <p:nvPr/>
        </p:nvSpPr>
        <p:spPr>
          <a:xfrm>
            <a:off x="654385" y="1324602"/>
            <a:ext cx="10754436" cy="3139321"/>
          </a:xfrm>
          <a:prstGeom prst="rect">
            <a:avLst/>
          </a:prstGeom>
        </p:spPr>
        <p:txBody>
          <a:bodyPr wrap="square">
            <a:spAutoFit/>
          </a:bodyPr>
          <a:lstStyle/>
          <a:p>
            <a:pPr algn="just"/>
            <a:r>
              <a:rPr lang="pt-BR" dirty="0">
                <a:latin typeface="Tahoma" panose="020B0604030504040204" pitchFamily="34" charset="0"/>
                <a:ea typeface="Tahoma" panose="020B0604030504040204" pitchFamily="34" charset="0"/>
                <a:cs typeface="Tahoma" panose="020B0604030504040204" pitchFamily="34" charset="0"/>
              </a:rPr>
              <a:t>	TCP/IP é o acrônimo de dois protocolos combinados: o TCP (</a:t>
            </a:r>
            <a:r>
              <a:rPr lang="pt-BR" dirty="0" err="1">
                <a:latin typeface="Tahoma" panose="020B0604030504040204" pitchFamily="34" charset="0"/>
                <a:ea typeface="Tahoma" panose="020B0604030504040204" pitchFamily="34" charset="0"/>
                <a:cs typeface="Tahoma" panose="020B0604030504040204" pitchFamily="34" charset="0"/>
              </a:rPr>
              <a:t>Transmission</a:t>
            </a:r>
            <a:r>
              <a:rPr lang="pt-BR" dirty="0">
                <a:latin typeface="Tahoma" panose="020B0604030504040204" pitchFamily="34" charset="0"/>
                <a:ea typeface="Tahoma" panose="020B0604030504040204" pitchFamily="34" charset="0"/>
                <a:cs typeface="Tahoma" panose="020B0604030504040204" pitchFamily="34" charset="0"/>
              </a:rPr>
              <a:t> </a:t>
            </a:r>
            <a:r>
              <a:rPr lang="pt-BR" dirty="0" err="1">
                <a:latin typeface="Tahoma" panose="020B0604030504040204" pitchFamily="34" charset="0"/>
                <a:ea typeface="Tahoma" panose="020B0604030504040204" pitchFamily="34" charset="0"/>
                <a:cs typeface="Tahoma" panose="020B0604030504040204" pitchFamily="34" charset="0"/>
              </a:rPr>
              <a:t>Control</a:t>
            </a:r>
            <a:r>
              <a:rPr lang="pt-BR" dirty="0">
                <a:latin typeface="Tahoma" panose="020B0604030504040204" pitchFamily="34" charset="0"/>
                <a:ea typeface="Tahoma" panose="020B0604030504040204" pitchFamily="34" charset="0"/>
                <a:cs typeface="Tahoma" panose="020B0604030504040204" pitchFamily="34" charset="0"/>
              </a:rPr>
              <a:t> </a:t>
            </a:r>
            <a:r>
              <a:rPr lang="pt-BR" dirty="0" err="1">
                <a:latin typeface="Tahoma" panose="020B0604030504040204" pitchFamily="34" charset="0"/>
                <a:ea typeface="Tahoma" panose="020B0604030504040204" pitchFamily="34" charset="0"/>
                <a:cs typeface="Tahoma" panose="020B0604030504040204" pitchFamily="34" charset="0"/>
              </a:rPr>
              <a:t>Protocol</a:t>
            </a:r>
            <a:r>
              <a:rPr lang="pt-BR" dirty="0">
                <a:latin typeface="Tahoma" panose="020B0604030504040204" pitchFamily="34" charset="0"/>
                <a:ea typeface="Tahoma" panose="020B0604030504040204" pitchFamily="34" charset="0"/>
                <a:cs typeface="Tahoma" panose="020B0604030504040204" pitchFamily="34" charset="0"/>
              </a:rPr>
              <a:t>, que significa Protocolo de Controle de Transmissão) e IP (Internet </a:t>
            </a:r>
            <a:r>
              <a:rPr lang="pt-BR" dirty="0" err="1">
                <a:latin typeface="Tahoma" panose="020B0604030504040204" pitchFamily="34" charset="0"/>
                <a:ea typeface="Tahoma" panose="020B0604030504040204" pitchFamily="34" charset="0"/>
                <a:cs typeface="Tahoma" panose="020B0604030504040204" pitchFamily="34" charset="0"/>
              </a:rPr>
              <a:t>Protocol</a:t>
            </a:r>
            <a:r>
              <a:rPr lang="pt-BR" dirty="0">
                <a:latin typeface="Tahoma" panose="020B0604030504040204" pitchFamily="34" charset="0"/>
                <a:ea typeface="Tahoma" panose="020B0604030504040204" pitchFamily="34" charset="0"/>
                <a:cs typeface="Tahoma" panose="020B0604030504040204" pitchFamily="34" charset="0"/>
              </a:rPr>
              <a:t>, que significa Protocolo de Internet).</a:t>
            </a:r>
          </a:p>
          <a:p>
            <a:pPr algn="just"/>
            <a:r>
              <a:rPr lang="pt-BR" dirty="0">
                <a:latin typeface="Tahoma" panose="020B0604030504040204" pitchFamily="34" charset="0"/>
                <a:ea typeface="Tahoma" panose="020B0604030504040204" pitchFamily="34" charset="0"/>
                <a:cs typeface="Tahoma" panose="020B0604030504040204" pitchFamily="34" charset="0"/>
              </a:rPr>
              <a:t>	Dentre todos os protocolos de rede, juntos, eles formam a base de envio e recebimento de dados por toda a internet. </a:t>
            </a:r>
          </a:p>
          <a:p>
            <a:pPr algn="just"/>
            <a:r>
              <a:rPr lang="pt-BR" dirty="0">
                <a:latin typeface="Tahoma" panose="020B0604030504040204" pitchFamily="34" charset="0"/>
                <a:ea typeface="Tahoma" panose="020B0604030504040204" pitchFamily="34" charset="0"/>
                <a:cs typeface="Tahoma" panose="020B0604030504040204" pitchFamily="34" charset="0"/>
              </a:rPr>
              <a:t>	O protocolo TCP/IP surgiu em 1969 nos Estados Unidos durante uma série de pesquisas militares da ARPANET. Ele foi criado para permitir a comunicação entre sistemas de computadores de centros de estudos e organizações militares espalhadas em vários pontos do planeta.</a:t>
            </a:r>
          </a:p>
          <a:p>
            <a:pPr algn="just"/>
            <a:r>
              <a:rPr lang="pt-BR" dirty="0">
                <a:latin typeface="Tahoma" panose="020B0604030504040204" pitchFamily="34" charset="0"/>
                <a:ea typeface="Tahoma" panose="020B0604030504040204" pitchFamily="34" charset="0"/>
                <a:cs typeface="Tahoma" panose="020B0604030504040204" pitchFamily="34" charset="0"/>
              </a:rPr>
              <a:t>	A ideia era oferecer uma troca rápida de mensagens entre computadores conectados, identificando as melhores rotas entre dois locais, garantindo a conexão mesmo em caso de um </a:t>
            </a:r>
            <a:r>
              <a:rPr lang="pt-BR" dirty="0" err="1">
                <a:latin typeface="Tahoma" panose="020B0604030504040204" pitchFamily="34" charset="0"/>
                <a:ea typeface="Tahoma" panose="020B0604030504040204" pitchFamily="34" charset="0"/>
                <a:cs typeface="Tahoma" panose="020B0604030504040204" pitchFamily="34" charset="0"/>
              </a:rPr>
              <a:t>cataclisma</a:t>
            </a:r>
            <a:r>
              <a:rPr lang="pt-BR" dirty="0">
                <a:latin typeface="Tahoma" panose="020B0604030504040204" pitchFamily="34" charset="0"/>
                <a:ea typeface="Tahoma" panose="020B0604030504040204" pitchFamily="34" charset="0"/>
                <a:cs typeface="Tahoma" panose="020B0604030504040204" pitchFamily="34" charset="0"/>
              </a:rPr>
              <a:t> nuclear.	</a:t>
            </a:r>
          </a:p>
        </p:txBody>
      </p:sp>
      <p:pic>
        <p:nvPicPr>
          <p:cNvPr id="5" name="Picture 4" descr="Resultado de imagem para protocolos">
            <a:extLst>
              <a:ext uri="{FF2B5EF4-FFF2-40B4-BE49-F238E27FC236}">
                <a16:creationId xmlns:a16="http://schemas.microsoft.com/office/drawing/2014/main" id="{3CB0C863-27D8-44E5-A348-87E66B6F0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272" y="4185474"/>
            <a:ext cx="5139470" cy="26725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m relacionada">
            <a:extLst>
              <a:ext uri="{FF2B5EF4-FFF2-40B4-BE49-F238E27FC236}">
                <a16:creationId xmlns:a16="http://schemas.microsoft.com/office/drawing/2014/main" id="{AC94AB13-7F4D-476B-A3D4-26B5B682E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669" y="4128953"/>
            <a:ext cx="3380483" cy="272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m relacionada">
            <a:extLst>
              <a:ext uri="{FF2B5EF4-FFF2-40B4-BE49-F238E27FC236}">
                <a16:creationId xmlns:a16="http://schemas.microsoft.com/office/drawing/2014/main" id="{52AFA573-18E6-48A6-BF45-0753D6B33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357" y="4561563"/>
            <a:ext cx="987972" cy="98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61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437B7EF-304A-4EE8-BA07-DCEE29979232}"/>
              </a:ext>
            </a:extLst>
          </p:cNvPr>
          <p:cNvSpPr/>
          <p:nvPr/>
        </p:nvSpPr>
        <p:spPr>
          <a:xfrm>
            <a:off x="695739" y="1310529"/>
            <a:ext cx="10800521" cy="4201150"/>
          </a:xfrm>
          <a:prstGeom prst="rect">
            <a:avLst/>
          </a:prstGeom>
        </p:spPr>
        <p:txBody>
          <a:bodyPr wrap="square">
            <a:spAutoFit/>
          </a:bodyPr>
          <a:lstStyle/>
          <a:p>
            <a:pPr algn="just"/>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b="1" dirty="0">
                <a:latin typeface="Tahoma" panose="020B0604030504040204" pitchFamily="34" charset="0"/>
                <a:ea typeface="Tahoma" panose="020B0604030504040204" pitchFamily="34" charset="0"/>
                <a:cs typeface="Tahoma" panose="020B0604030504040204" pitchFamily="34" charset="0"/>
              </a:rPr>
              <a:t>HTTP</a:t>
            </a:r>
            <a:r>
              <a:rPr lang="pt-BR" sz="1900" dirty="0">
                <a:latin typeface="Tahoma" panose="020B0604030504040204" pitchFamily="34" charset="0"/>
                <a:ea typeface="Tahoma" panose="020B0604030504040204" pitchFamily="34" charset="0"/>
                <a:cs typeface="Tahoma" panose="020B0604030504040204" pitchFamily="34" charset="0"/>
              </a:rPr>
              <a:t> é a sigla para Hypertext </a:t>
            </a:r>
            <a:r>
              <a:rPr lang="pt-BR" sz="1900" dirty="0" err="1">
                <a:latin typeface="Tahoma" panose="020B0604030504040204" pitchFamily="34" charset="0"/>
                <a:ea typeface="Tahoma" panose="020B0604030504040204" pitchFamily="34" charset="0"/>
                <a:cs typeface="Tahoma" panose="020B0604030504040204" pitchFamily="34" charset="0"/>
              </a:rPr>
              <a:t>Transfer</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Protocol</a:t>
            </a:r>
            <a:r>
              <a:rPr lang="pt-BR" sz="1900" dirty="0">
                <a:latin typeface="Tahoma" panose="020B0604030504040204" pitchFamily="34" charset="0"/>
                <a:ea typeface="Tahoma" panose="020B0604030504040204" pitchFamily="34" charset="0"/>
                <a:cs typeface="Tahoma" panose="020B0604030504040204" pitchFamily="34" charset="0"/>
              </a:rPr>
              <a:t>, que significa Protocolo de Transferência de Hipertexto. Ele é o mais básico e usado para navegação em sites da internet.</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O protocolo HTTP funciona também como uma conexão entre o cliente e o servidor. Neste caso, o cliente é o navegador que você usa para acessar a internet. E o servidor é aquele em que um site ou domínio está hospedado na rede.</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O navegador envia um pedido de acesso a uma página. Essa requisição acontece quando colocamos o endereço de algum site no campo de buscas no navegador. É assim que se acessa qualquer site na rede.</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Enquanto isso, o servidor manda uma resposta de permissão de acesso. Com ela, vêm os arquivos que formam a página que o usuário que acessar. Além, também, das informações de hipertexto que fazem outras requisições para levar o leitor a outras páginas através de links.</a:t>
            </a:r>
          </a:p>
          <a:p>
            <a:pPr algn="just"/>
            <a:endParaRPr lang="pt-BR" sz="1900" dirty="0">
              <a:latin typeface="Tahoma" panose="020B0604030504040204" pitchFamily="34" charset="0"/>
              <a:ea typeface="Tahoma" panose="020B0604030504040204" pitchFamily="34" charset="0"/>
              <a:cs typeface="Tahoma" panose="020B0604030504040204" pitchFamily="34" charset="0"/>
            </a:endParaRPr>
          </a:p>
        </p:txBody>
      </p:sp>
      <p:sp>
        <p:nvSpPr>
          <p:cNvPr id="3" name="Title 1">
            <a:extLst>
              <a:ext uri="{FF2B5EF4-FFF2-40B4-BE49-F238E27FC236}">
                <a16:creationId xmlns:a16="http://schemas.microsoft.com/office/drawing/2014/main" id="{69B292F8-08DA-4F07-A42A-B8BF5F3145C0}"/>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HTTP</a:t>
            </a:r>
          </a:p>
        </p:txBody>
      </p:sp>
      <p:pic>
        <p:nvPicPr>
          <p:cNvPr id="2050" name="Picture 2" descr="Imagem relacionada">
            <a:extLst>
              <a:ext uri="{FF2B5EF4-FFF2-40B4-BE49-F238E27FC236}">
                <a16:creationId xmlns:a16="http://schemas.microsoft.com/office/drawing/2014/main" id="{EC431200-B452-43F0-AF08-265AFF564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7931" y="5102086"/>
            <a:ext cx="4143375" cy="17559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m para request response">
            <a:extLst>
              <a:ext uri="{FF2B5EF4-FFF2-40B4-BE49-F238E27FC236}">
                <a16:creationId xmlns:a16="http://schemas.microsoft.com/office/drawing/2014/main" id="{E8DD7FC7-6D5E-4082-AB3C-48BB9B680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48" y="5085706"/>
            <a:ext cx="6851374" cy="178867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ABFE983B-81F5-48BF-8528-6B9076E99E18}"/>
              </a:ext>
            </a:extLst>
          </p:cNvPr>
          <p:cNvPicPr>
            <a:picLocks noChangeAspect="1"/>
          </p:cNvPicPr>
          <p:nvPr/>
        </p:nvPicPr>
        <p:blipFill>
          <a:blip r:embed="rId4"/>
          <a:stretch>
            <a:fillRect/>
          </a:stretch>
        </p:blipFill>
        <p:spPr>
          <a:xfrm>
            <a:off x="7667522" y="303628"/>
            <a:ext cx="1293155" cy="605236"/>
          </a:xfrm>
          <a:prstGeom prst="rect">
            <a:avLst/>
          </a:prstGeom>
        </p:spPr>
      </p:pic>
    </p:spTree>
    <p:extLst>
      <p:ext uri="{BB962C8B-B14F-4D97-AF65-F5344CB8AC3E}">
        <p14:creationId xmlns:p14="http://schemas.microsoft.com/office/powerpoint/2010/main" val="226489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FA405F0-C0EE-4B9E-BAA8-4E0E6ABB7357}"/>
              </a:ext>
            </a:extLst>
          </p:cNvPr>
          <p:cNvSpPr/>
          <p:nvPr/>
        </p:nvSpPr>
        <p:spPr>
          <a:xfrm>
            <a:off x="695739" y="1366417"/>
            <a:ext cx="10800521" cy="3185487"/>
          </a:xfrm>
          <a:prstGeom prst="rect">
            <a:avLst/>
          </a:prstGeom>
        </p:spPr>
        <p:txBody>
          <a:bodyPr wrap="square">
            <a:spAutoFit/>
          </a:bodyPr>
          <a:lstStyle/>
          <a:p>
            <a:pPr algn="just"/>
            <a:r>
              <a:rPr lang="pt-BR" sz="1900" b="1" dirty="0">
                <a:latin typeface="Tahoma" panose="020B0604030504040204" pitchFamily="34" charset="0"/>
                <a:ea typeface="Tahoma" panose="020B0604030504040204" pitchFamily="34" charset="0"/>
                <a:cs typeface="Tahoma" panose="020B0604030504040204" pitchFamily="34" charset="0"/>
              </a:rPr>
              <a:t>	HTTPS</a:t>
            </a:r>
            <a:r>
              <a:rPr lang="pt-BR" sz="1900" dirty="0">
                <a:latin typeface="Tahoma" panose="020B0604030504040204" pitchFamily="34" charset="0"/>
                <a:ea typeface="Tahoma" panose="020B0604030504040204" pitchFamily="34" charset="0"/>
                <a:cs typeface="Tahoma" panose="020B0604030504040204" pitchFamily="34" charset="0"/>
              </a:rPr>
              <a:t> é a sigla para </a:t>
            </a:r>
            <a:r>
              <a:rPr lang="pt-BR" sz="1900" dirty="0" err="1">
                <a:latin typeface="Tahoma" panose="020B0604030504040204" pitchFamily="34" charset="0"/>
                <a:ea typeface="Tahoma" panose="020B0604030504040204" pitchFamily="34" charset="0"/>
                <a:cs typeface="Tahoma" panose="020B0604030504040204" pitchFamily="34" charset="0"/>
              </a:rPr>
              <a:t>Hyper</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Text</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Transfer</a:t>
            </a:r>
            <a:r>
              <a:rPr lang="pt-BR" sz="1900" dirty="0">
                <a:latin typeface="Tahoma" panose="020B0604030504040204" pitchFamily="34" charset="0"/>
                <a:ea typeface="Tahoma" panose="020B0604030504040204" pitchFamily="34" charset="0"/>
                <a:cs typeface="Tahoma" panose="020B0604030504040204" pitchFamily="34" charset="0"/>
              </a:rPr>
              <a:t> </a:t>
            </a:r>
            <a:r>
              <a:rPr lang="pt-BR" sz="1900" dirty="0" err="1">
                <a:latin typeface="Tahoma" panose="020B0604030504040204" pitchFamily="34" charset="0"/>
                <a:ea typeface="Tahoma" panose="020B0604030504040204" pitchFamily="34" charset="0"/>
                <a:cs typeface="Tahoma" panose="020B0604030504040204" pitchFamily="34" charset="0"/>
              </a:rPr>
              <a:t>Secure</a:t>
            </a:r>
            <a:r>
              <a:rPr lang="pt-BR" sz="1900" dirty="0">
                <a:latin typeface="Tahoma" panose="020B0604030504040204" pitchFamily="34" charset="0"/>
                <a:ea typeface="Tahoma" panose="020B0604030504040204" pitchFamily="34" charset="0"/>
                <a:cs typeface="Tahoma" panose="020B0604030504040204" pitchFamily="34" charset="0"/>
              </a:rPr>
              <a:t>, que significa Protocolo de Transferência de Hipertexto Seguro.</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O protocolo HTTPS é e funciona de forma exatamente igual ao HTTP. A diferença da letra “S” na sigla é uma camada extra de proteção, indicando que sites e domínios que possuem esse protocolo são seguros para o usuário acessar.</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O protocolo HTTPS é muito usado por sites com sistemas de pagamentos que dependem proteção para assegurar dados, informações de conta e cartão de créditos dos usuários.</a:t>
            </a:r>
          </a:p>
          <a:p>
            <a:pPr algn="just"/>
            <a:endParaRPr lang="pt-BR" sz="1000" dirty="0">
              <a:latin typeface="Tahoma" panose="020B0604030504040204" pitchFamily="34" charset="0"/>
              <a:ea typeface="Tahoma" panose="020B0604030504040204" pitchFamily="34" charset="0"/>
              <a:cs typeface="Tahoma" panose="020B0604030504040204" pitchFamily="34" charset="0"/>
            </a:endParaRPr>
          </a:p>
          <a:p>
            <a:pPr algn="just"/>
            <a:r>
              <a:rPr lang="pt-BR" sz="1900" dirty="0">
                <a:latin typeface="Tahoma" panose="020B0604030504040204" pitchFamily="34" charset="0"/>
                <a:ea typeface="Tahoma" panose="020B0604030504040204" pitchFamily="34" charset="0"/>
                <a:cs typeface="Tahoma" panose="020B0604030504040204" pitchFamily="34" charset="0"/>
              </a:rPr>
              <a:t>	Essa proteção é feita por certificação digital, que cria uma criptografia para impedir que ameaças e ataques na internet tenham acesso indevido às informações dos usuários.</a:t>
            </a:r>
          </a:p>
        </p:txBody>
      </p:sp>
      <p:pic>
        <p:nvPicPr>
          <p:cNvPr id="3074" name="Picture 2" descr="Imagem relacionada">
            <a:extLst>
              <a:ext uri="{FF2B5EF4-FFF2-40B4-BE49-F238E27FC236}">
                <a16:creationId xmlns:a16="http://schemas.microsoft.com/office/drawing/2014/main" id="{19A3E263-8C48-42E8-B08C-5131629A0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4737133"/>
            <a:ext cx="5626790" cy="21208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m para https">
            <a:extLst>
              <a:ext uri="{FF2B5EF4-FFF2-40B4-BE49-F238E27FC236}">
                <a16:creationId xmlns:a16="http://schemas.microsoft.com/office/drawing/2014/main" id="{6E26B852-DF20-4547-9489-5D435E282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39" y="4551904"/>
            <a:ext cx="3427227" cy="223259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EA76218-81F6-4D7C-A7CE-078C6CB237CF}"/>
              </a:ext>
            </a:extLst>
          </p:cNvPr>
          <p:cNvSpPr txBox="1">
            <a:spLocks/>
          </p:cNvSpPr>
          <p:nvPr/>
        </p:nvSpPr>
        <p:spPr>
          <a:xfrm>
            <a:off x="3754749" y="303628"/>
            <a:ext cx="5754093" cy="429348"/>
          </a:xfrm>
          <a:prstGeom prst="rect">
            <a:avLst/>
          </a:prstGeom>
        </p:spPr>
        <p:txBody>
          <a:bodyPr/>
          <a:lstStyle/>
          <a:p>
            <a:pPr algn="ctr">
              <a:lnSpc>
                <a:spcPct val="90000"/>
              </a:lnSpc>
              <a:defRPr/>
            </a:pPr>
            <a:r>
              <a:rPr lang="pt-BR" sz="3200" b="1" spc="-1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HTTPS</a:t>
            </a:r>
          </a:p>
        </p:txBody>
      </p:sp>
    </p:spTree>
    <p:extLst>
      <p:ext uri="{BB962C8B-B14F-4D97-AF65-F5344CB8AC3E}">
        <p14:creationId xmlns:p14="http://schemas.microsoft.com/office/powerpoint/2010/main" val="329432221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609</Words>
  <Application>Microsoft Office PowerPoint</Application>
  <PresentationFormat>Widescreen</PresentationFormat>
  <Paragraphs>204</Paragraphs>
  <Slides>32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32</vt:i4>
      </vt:variant>
    </vt:vector>
  </HeadingPairs>
  <TitlesOfParts>
    <vt:vector size="39" baseType="lpstr">
      <vt:lpstr>Arial</vt:lpstr>
      <vt:lpstr>Calibri</vt:lpstr>
      <vt:lpstr>Calibri Light</vt:lpstr>
      <vt:lpstr>Segoe</vt:lpstr>
      <vt:lpstr>Tahoma</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Wagner</dc:creator>
  <cp:lastModifiedBy>Wagner Cesar Vieira</cp:lastModifiedBy>
  <cp:revision>197</cp:revision>
  <dcterms:created xsi:type="dcterms:W3CDTF">2018-12-12T23:57:44Z</dcterms:created>
  <dcterms:modified xsi:type="dcterms:W3CDTF">2019-05-15T03:59:28Z</dcterms:modified>
</cp:coreProperties>
</file>