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7FE1A-5055-466A-8291-B67B8FAD4B38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CCF3E-B62D-4081-AD31-71DB2CAAFA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862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直接连接符 180"/>
          <p:cNvCxnSpPr/>
          <p:nvPr/>
        </p:nvCxnSpPr>
        <p:spPr>
          <a:xfrm>
            <a:off x="1474600" y="6196718"/>
            <a:ext cx="667322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组合 174"/>
          <p:cNvGrpSpPr/>
          <p:nvPr/>
        </p:nvGrpSpPr>
        <p:grpSpPr>
          <a:xfrm>
            <a:off x="1203316" y="275569"/>
            <a:ext cx="416356" cy="474816"/>
            <a:chOff x="1311695" y="3579573"/>
            <a:chExt cx="526403" cy="1386357"/>
          </a:xfrm>
        </p:grpSpPr>
        <p:grpSp>
          <p:nvGrpSpPr>
            <p:cNvPr id="176" name="组合 17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78" name="直接连接符 17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7" name="直接连接符 176"/>
            <p:cNvCxnSpPr/>
            <p:nvPr/>
          </p:nvCxnSpPr>
          <p:spPr>
            <a:xfrm>
              <a:off x="1311695" y="4264605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8" name="直接连接符 167"/>
          <p:cNvCxnSpPr/>
          <p:nvPr/>
        </p:nvCxnSpPr>
        <p:spPr>
          <a:xfrm>
            <a:off x="4889468" y="4158387"/>
            <a:ext cx="385935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>
            <a:off x="3641605" y="2329903"/>
            <a:ext cx="385935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" name="组合 347"/>
          <p:cNvGrpSpPr/>
          <p:nvPr/>
        </p:nvGrpSpPr>
        <p:grpSpPr>
          <a:xfrm>
            <a:off x="3410598" y="1442221"/>
            <a:ext cx="526403" cy="2716166"/>
            <a:chOff x="1311695" y="3579573"/>
            <a:chExt cx="526403" cy="1386357"/>
          </a:xfrm>
        </p:grpSpPr>
        <p:grpSp>
          <p:nvGrpSpPr>
            <p:cNvPr id="350" name="组合 349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353" name="直接连接符 35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直接连接符 35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直接连接符 35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2" name="直接连接符 351"/>
            <p:cNvCxnSpPr/>
            <p:nvPr/>
          </p:nvCxnSpPr>
          <p:spPr>
            <a:xfrm>
              <a:off x="1311695" y="4264605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组合 335"/>
          <p:cNvGrpSpPr/>
          <p:nvPr/>
        </p:nvGrpSpPr>
        <p:grpSpPr>
          <a:xfrm>
            <a:off x="539552" y="536038"/>
            <a:ext cx="663764" cy="4538448"/>
            <a:chOff x="1311695" y="3579573"/>
            <a:chExt cx="526403" cy="1386357"/>
          </a:xfrm>
        </p:grpSpPr>
        <p:grpSp>
          <p:nvGrpSpPr>
            <p:cNvPr id="338" name="组合 337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342" name="直接连接符 341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直接连接符 34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直接连接符 345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0" name="直接连接符 339"/>
            <p:cNvCxnSpPr/>
            <p:nvPr/>
          </p:nvCxnSpPr>
          <p:spPr>
            <a:xfrm>
              <a:off x="1311695" y="4264605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9" name="组合 318"/>
          <p:cNvGrpSpPr/>
          <p:nvPr/>
        </p:nvGrpSpPr>
        <p:grpSpPr>
          <a:xfrm>
            <a:off x="2178015" y="3038603"/>
            <a:ext cx="1161433" cy="2083223"/>
            <a:chOff x="1311695" y="3579573"/>
            <a:chExt cx="533065" cy="1386357"/>
          </a:xfrm>
        </p:grpSpPr>
        <p:grpSp>
          <p:nvGrpSpPr>
            <p:cNvPr id="320" name="组合 319"/>
            <p:cNvGrpSpPr/>
            <p:nvPr/>
          </p:nvGrpSpPr>
          <p:grpSpPr>
            <a:xfrm>
              <a:off x="1538478" y="3579573"/>
              <a:ext cx="306282" cy="1386357"/>
              <a:chOff x="2623560" y="770312"/>
              <a:chExt cx="306282" cy="1060352"/>
            </a:xfrm>
          </p:grpSpPr>
          <p:cxnSp>
            <p:nvCxnSpPr>
              <p:cNvPr id="324" name="直接连接符 32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直接连接符 325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直接连接符 327"/>
              <p:cNvCxnSpPr/>
              <p:nvPr/>
            </p:nvCxnSpPr>
            <p:spPr>
              <a:xfrm>
                <a:off x="2623560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2" name="直接连接符 321"/>
            <p:cNvCxnSpPr/>
            <p:nvPr/>
          </p:nvCxnSpPr>
          <p:spPr>
            <a:xfrm>
              <a:off x="1311695" y="4264605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组合 314"/>
          <p:cNvGrpSpPr/>
          <p:nvPr/>
        </p:nvGrpSpPr>
        <p:grpSpPr>
          <a:xfrm>
            <a:off x="1254479" y="3877222"/>
            <a:ext cx="526403" cy="2780105"/>
            <a:chOff x="1311695" y="3579573"/>
            <a:chExt cx="526403" cy="1386357"/>
          </a:xfrm>
        </p:grpSpPr>
        <p:grpSp>
          <p:nvGrpSpPr>
            <p:cNvPr id="215" name="组合 21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18" name="直接连接符 21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连接符 21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接连接符 221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3" name="直接连接符 222"/>
            <p:cNvCxnSpPr/>
            <p:nvPr/>
          </p:nvCxnSpPr>
          <p:spPr>
            <a:xfrm>
              <a:off x="1311695" y="4264605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" name="组合 310"/>
          <p:cNvGrpSpPr/>
          <p:nvPr/>
        </p:nvGrpSpPr>
        <p:grpSpPr>
          <a:xfrm>
            <a:off x="3217582" y="4752553"/>
            <a:ext cx="1031731" cy="1016477"/>
            <a:chOff x="4091481" y="4488048"/>
            <a:chExt cx="749216" cy="766429"/>
          </a:xfrm>
        </p:grpSpPr>
        <p:grpSp>
          <p:nvGrpSpPr>
            <p:cNvPr id="202" name="组合 201"/>
            <p:cNvGrpSpPr/>
            <p:nvPr/>
          </p:nvGrpSpPr>
          <p:grpSpPr>
            <a:xfrm>
              <a:off x="4397763" y="4488048"/>
              <a:ext cx="442934" cy="766429"/>
              <a:chOff x="6242208" y="1801872"/>
              <a:chExt cx="442934" cy="830753"/>
            </a:xfrm>
          </p:grpSpPr>
          <p:grpSp>
            <p:nvGrpSpPr>
              <p:cNvPr id="203" name="组合 202"/>
              <p:cNvGrpSpPr/>
              <p:nvPr/>
            </p:nvGrpSpPr>
            <p:grpSpPr>
              <a:xfrm>
                <a:off x="6242208" y="1801872"/>
                <a:ext cx="442934" cy="830753"/>
                <a:chOff x="2616898" y="770312"/>
                <a:chExt cx="442934" cy="1061646"/>
              </a:xfrm>
            </p:grpSpPr>
            <p:cxnSp>
              <p:nvCxnSpPr>
                <p:cNvPr id="207" name="直接连接符 206"/>
                <p:cNvCxnSpPr/>
                <p:nvPr/>
              </p:nvCxnSpPr>
              <p:spPr>
                <a:xfrm flipV="1">
                  <a:off x="2616898" y="1830664"/>
                  <a:ext cx="442934" cy="1294"/>
                </a:xfrm>
                <a:prstGeom prst="line">
                  <a:avLst/>
                </a:prstGeom>
                <a:ln w="285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>
                <a:xfrm flipV="1">
                  <a:off x="2627784" y="772306"/>
                  <a:ext cx="0" cy="1058358"/>
                </a:xfrm>
                <a:prstGeom prst="line">
                  <a:avLst/>
                </a:prstGeom>
                <a:ln w="285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 210"/>
                <p:cNvCxnSpPr/>
                <p:nvPr/>
              </p:nvCxnSpPr>
              <p:spPr>
                <a:xfrm>
                  <a:off x="2616898" y="770312"/>
                  <a:ext cx="306282" cy="0"/>
                </a:xfrm>
                <a:prstGeom prst="line">
                  <a:avLst/>
                </a:prstGeom>
                <a:ln w="285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直接连接符 205"/>
              <p:cNvCxnSpPr/>
              <p:nvPr/>
            </p:nvCxnSpPr>
            <p:spPr>
              <a:xfrm>
                <a:off x="6253094" y="2217522"/>
                <a:ext cx="34723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4" name="直接连接符 213"/>
            <p:cNvCxnSpPr/>
            <p:nvPr/>
          </p:nvCxnSpPr>
          <p:spPr>
            <a:xfrm>
              <a:off x="4091481" y="4864875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直接连接符 170"/>
          <p:cNvCxnSpPr/>
          <p:nvPr/>
        </p:nvCxnSpPr>
        <p:spPr>
          <a:xfrm>
            <a:off x="4477627" y="1421962"/>
            <a:ext cx="385935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连接符 393"/>
          <p:cNvCxnSpPr/>
          <p:nvPr/>
        </p:nvCxnSpPr>
        <p:spPr>
          <a:xfrm>
            <a:off x="2807840" y="713522"/>
            <a:ext cx="385935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连接符 397"/>
          <p:cNvCxnSpPr/>
          <p:nvPr/>
        </p:nvCxnSpPr>
        <p:spPr>
          <a:xfrm rot="10800000" flipV="1">
            <a:off x="2804394" y="291415"/>
            <a:ext cx="3346466" cy="1857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152"/>
          <p:cNvGrpSpPr/>
          <p:nvPr/>
        </p:nvGrpSpPr>
        <p:grpSpPr>
          <a:xfrm>
            <a:off x="3770980" y="1186042"/>
            <a:ext cx="1171368" cy="461061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2" name="圆角矩形 291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3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礼赞句</a:t>
              </a:r>
              <a:endParaRPr lang="zh-CN" altLang="en-US" sz="20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194"/>
          <p:cNvGrpSpPr/>
          <p:nvPr/>
        </p:nvGrpSpPr>
        <p:grpSpPr>
          <a:xfrm>
            <a:off x="3779912" y="3877223"/>
            <a:ext cx="1621740" cy="430990"/>
            <a:chOff x="643793" y="48771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8" name="圆角矩形 207"/>
            <p:cNvSpPr/>
            <p:nvPr/>
          </p:nvSpPr>
          <p:spPr>
            <a:xfrm>
              <a:off x="643793" y="48771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9" name="圆角矩形 92"/>
            <p:cNvSpPr/>
            <p:nvPr/>
          </p:nvSpPr>
          <p:spPr>
            <a:xfrm>
              <a:off x="654276" y="48875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示现谦虚</a:t>
              </a:r>
              <a:endParaRPr lang="zh-CN" altLang="en-US" sz="2000" b="1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6" name="组合 190"/>
          <p:cNvGrpSpPr/>
          <p:nvPr/>
        </p:nvGrpSpPr>
        <p:grpSpPr>
          <a:xfrm>
            <a:off x="251520" y="2228551"/>
            <a:ext cx="374803" cy="2064545"/>
            <a:chOff x="2330238" y="3191184"/>
            <a:chExt cx="1589192" cy="4406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圆角矩形 136"/>
            <p:cNvSpPr/>
            <p:nvPr/>
          </p:nvSpPr>
          <p:spPr>
            <a:xfrm>
              <a:off x="2330238" y="3191184"/>
              <a:ext cx="1589192" cy="440603"/>
            </a:xfrm>
            <a:prstGeom prst="roundRect">
              <a:avLst>
                <a:gd name="adj" fmla="val 10000"/>
              </a:avLst>
            </a:prstGeom>
            <a:solidFill>
              <a:schemeClr val="bg2">
                <a:lumMod val="5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圆角矩形 84"/>
            <p:cNvSpPr/>
            <p:nvPr/>
          </p:nvSpPr>
          <p:spPr>
            <a:xfrm>
              <a:off x="2343143" y="3204089"/>
              <a:ext cx="1576287" cy="41479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/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入菩萨行论分二</a:t>
              </a:r>
            </a:p>
          </p:txBody>
        </p:sp>
      </p:grpSp>
      <p:grpSp>
        <p:nvGrpSpPr>
          <p:cNvPr id="139" name="组合 176"/>
          <p:cNvGrpSpPr/>
          <p:nvPr/>
        </p:nvGrpSpPr>
        <p:grpSpPr>
          <a:xfrm>
            <a:off x="936376" y="260648"/>
            <a:ext cx="318591" cy="550779"/>
            <a:chOff x="6047506" y="1199166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0" name="圆角矩形 139"/>
            <p:cNvSpPr/>
            <p:nvPr/>
          </p:nvSpPr>
          <p:spPr>
            <a:xfrm>
              <a:off x="6047506" y="1199166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1" name="圆角矩形 56"/>
            <p:cNvSpPr/>
            <p:nvPr/>
          </p:nvSpPr>
          <p:spPr>
            <a:xfrm>
              <a:off x="6058590" y="1210250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论名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2" name="组合 176"/>
          <p:cNvGrpSpPr/>
          <p:nvPr/>
        </p:nvGrpSpPr>
        <p:grpSpPr>
          <a:xfrm>
            <a:off x="1013050" y="4775414"/>
            <a:ext cx="275698" cy="741818"/>
            <a:chOff x="6047506" y="1199166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圆角矩形 142"/>
            <p:cNvSpPr/>
            <p:nvPr/>
          </p:nvSpPr>
          <p:spPr>
            <a:xfrm>
              <a:off x="6047506" y="1199166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4" name="圆角矩形 56"/>
            <p:cNvSpPr/>
            <p:nvPr/>
          </p:nvSpPr>
          <p:spPr>
            <a:xfrm>
              <a:off x="6058590" y="1210250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论义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5" name="组合 166"/>
          <p:cNvGrpSpPr/>
          <p:nvPr/>
        </p:nvGrpSpPr>
        <p:grpSpPr>
          <a:xfrm>
            <a:off x="1594463" y="3653727"/>
            <a:ext cx="776327" cy="654485"/>
            <a:chOff x="2918535" y="1770253"/>
            <a:chExt cx="421639" cy="8452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6" name="圆角矩形 145"/>
            <p:cNvSpPr/>
            <p:nvPr/>
          </p:nvSpPr>
          <p:spPr>
            <a:xfrm>
              <a:off x="2918535" y="1770253"/>
              <a:ext cx="421639" cy="785835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5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7" name="圆角矩形 36"/>
            <p:cNvSpPr/>
            <p:nvPr/>
          </p:nvSpPr>
          <p:spPr>
            <a:xfrm>
              <a:off x="2933513" y="1854351"/>
              <a:ext cx="396941" cy="76113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入造论之理</a:t>
              </a:r>
              <a:endParaRPr lang="zh-CN" altLang="en-US" b="1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1" name="组合 166"/>
          <p:cNvGrpSpPr/>
          <p:nvPr/>
        </p:nvGrpSpPr>
        <p:grpSpPr>
          <a:xfrm>
            <a:off x="1672480" y="5983384"/>
            <a:ext cx="1399711" cy="414257"/>
            <a:chOff x="2923592" y="1869607"/>
            <a:chExt cx="421639" cy="8334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2" name="圆角矩形 151"/>
            <p:cNvSpPr/>
            <p:nvPr/>
          </p:nvSpPr>
          <p:spPr>
            <a:xfrm>
              <a:off x="2923592" y="1869607"/>
              <a:ext cx="421639" cy="785835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5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3" name="圆角矩形 36"/>
            <p:cNvSpPr/>
            <p:nvPr/>
          </p:nvSpPr>
          <p:spPr>
            <a:xfrm>
              <a:off x="2933513" y="1894580"/>
              <a:ext cx="396941" cy="80851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所入之自性</a:t>
              </a:r>
              <a:endParaRPr lang="zh-CN" altLang="en-US" b="1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0" name="组合 166"/>
          <p:cNvGrpSpPr/>
          <p:nvPr/>
        </p:nvGrpSpPr>
        <p:grpSpPr>
          <a:xfrm>
            <a:off x="1467461" y="44624"/>
            <a:ext cx="1521592" cy="473383"/>
            <a:chOff x="2921164" y="1842002"/>
            <a:chExt cx="421639" cy="7858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1" name="圆角矩形 160"/>
            <p:cNvSpPr/>
            <p:nvPr/>
          </p:nvSpPr>
          <p:spPr>
            <a:xfrm>
              <a:off x="2921164" y="1842002"/>
              <a:ext cx="421639" cy="785835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5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2" name="圆角矩形 36"/>
            <p:cNvSpPr/>
            <p:nvPr/>
          </p:nvSpPr>
          <p:spPr>
            <a:xfrm>
              <a:off x="2933513" y="1854351"/>
              <a:ext cx="396941" cy="76113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dirty="0">
                  <a:latin typeface="华文新魏" pitchFamily="2" charset="-122"/>
                  <a:ea typeface="华文新魏" pitchFamily="2" charset="-122"/>
                </a:rPr>
                <a:t>真实论名</a:t>
              </a:r>
              <a:endParaRPr lang="zh-CN" altLang="en-US" sz="2400" b="1" kern="1200" dirty="0">
                <a:latin typeface="华文新魏" pitchFamily="2" charset="-122"/>
                <a:ea typeface="华文新魏" pitchFamily="2" charset="-122"/>
              </a:endParaRPr>
            </a:p>
          </p:txBody>
        </p:sp>
      </p:grpSp>
      <p:grpSp>
        <p:nvGrpSpPr>
          <p:cNvPr id="163" name="组合 166"/>
          <p:cNvGrpSpPr/>
          <p:nvPr/>
        </p:nvGrpSpPr>
        <p:grpSpPr>
          <a:xfrm>
            <a:off x="1479533" y="527400"/>
            <a:ext cx="1508291" cy="445968"/>
            <a:chOff x="2921164" y="1842002"/>
            <a:chExt cx="421639" cy="7858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4" name="圆角矩形 163"/>
            <p:cNvSpPr/>
            <p:nvPr/>
          </p:nvSpPr>
          <p:spPr>
            <a:xfrm>
              <a:off x="2921164" y="1842002"/>
              <a:ext cx="421639" cy="785835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5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5" name="圆角矩形 36"/>
            <p:cNvSpPr/>
            <p:nvPr/>
          </p:nvSpPr>
          <p:spPr>
            <a:xfrm>
              <a:off x="2933513" y="1854351"/>
              <a:ext cx="396941" cy="76113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dirty="0">
                  <a:latin typeface="华文新魏" pitchFamily="2" charset="-122"/>
                  <a:ea typeface="华文新魏" pitchFamily="2" charset="-122"/>
                </a:rPr>
                <a:t>译礼</a:t>
              </a:r>
              <a:endParaRPr lang="zh-CN" altLang="en-US" sz="2800" b="1" kern="1200" dirty="0">
                <a:latin typeface="华文新魏" pitchFamily="2" charset="-122"/>
                <a:ea typeface="华文新魏" pitchFamily="2" charset="-122"/>
              </a:endParaRPr>
            </a:p>
          </p:txBody>
        </p:sp>
      </p:grpSp>
      <p:grpSp>
        <p:nvGrpSpPr>
          <p:cNvPr id="172" name="组合 150"/>
          <p:cNvGrpSpPr/>
          <p:nvPr/>
        </p:nvGrpSpPr>
        <p:grpSpPr>
          <a:xfrm>
            <a:off x="2859539" y="2499093"/>
            <a:ext cx="632341" cy="748167"/>
            <a:chOff x="6833" y="3976649"/>
            <a:chExt cx="334204" cy="10945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3" name="圆角矩形 172"/>
            <p:cNvSpPr/>
            <p:nvPr/>
          </p:nvSpPr>
          <p:spPr>
            <a:xfrm>
              <a:off x="6833" y="3976649"/>
              <a:ext cx="334204" cy="1094551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4" name="圆角矩形 4"/>
            <p:cNvSpPr/>
            <p:nvPr/>
          </p:nvSpPr>
          <p:spPr>
            <a:xfrm>
              <a:off x="16622" y="3986438"/>
              <a:ext cx="314626" cy="107497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真实宣说</a:t>
              </a:r>
              <a:endParaRPr lang="zh-CN" altLang="en-US" b="1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0" name="组合 166"/>
          <p:cNvGrpSpPr/>
          <p:nvPr/>
        </p:nvGrpSpPr>
        <p:grpSpPr>
          <a:xfrm>
            <a:off x="1670016" y="6399192"/>
            <a:ext cx="1179017" cy="355067"/>
            <a:chOff x="2926570" y="1806974"/>
            <a:chExt cx="421639" cy="8085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1" name="圆角矩形 120"/>
            <p:cNvSpPr/>
            <p:nvPr/>
          </p:nvSpPr>
          <p:spPr>
            <a:xfrm>
              <a:off x="2926570" y="1829654"/>
              <a:ext cx="421639" cy="785835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5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圆角矩形 36"/>
            <p:cNvSpPr/>
            <p:nvPr/>
          </p:nvSpPr>
          <p:spPr>
            <a:xfrm>
              <a:off x="2933513" y="1806974"/>
              <a:ext cx="396941" cy="80851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圆满结尾</a:t>
              </a:r>
              <a:endParaRPr lang="zh-CN" altLang="en-US" b="1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3" name="组合 152"/>
          <p:cNvGrpSpPr/>
          <p:nvPr/>
        </p:nvGrpSpPr>
        <p:grpSpPr>
          <a:xfrm>
            <a:off x="3775444" y="2094903"/>
            <a:ext cx="1228604" cy="470001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4" name="圆角矩形 123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5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立誓句</a:t>
              </a:r>
            </a:p>
          </p:txBody>
        </p:sp>
      </p:grpSp>
      <p:grpSp>
        <p:nvGrpSpPr>
          <p:cNvPr id="126" name="组合 152"/>
          <p:cNvGrpSpPr/>
          <p:nvPr/>
        </p:nvGrpSpPr>
        <p:grpSpPr>
          <a:xfrm>
            <a:off x="3836607" y="4617433"/>
            <a:ext cx="1516255" cy="457052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7" name="圆角矩形 12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各自之本体</a:t>
              </a:r>
            </a:p>
          </p:txBody>
        </p:sp>
      </p:grpSp>
      <p:grpSp>
        <p:nvGrpSpPr>
          <p:cNvPr id="129" name="组合 152"/>
          <p:cNvGrpSpPr/>
          <p:nvPr/>
        </p:nvGrpSpPr>
        <p:grpSpPr>
          <a:xfrm>
            <a:off x="3827084" y="5089316"/>
            <a:ext cx="1516255" cy="457052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0" name="圆角矩形 12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宣说之必要</a:t>
              </a:r>
            </a:p>
          </p:txBody>
        </p:sp>
      </p:grpSp>
      <p:grpSp>
        <p:nvGrpSpPr>
          <p:cNvPr id="132" name="组合 152"/>
          <p:cNvGrpSpPr/>
          <p:nvPr/>
        </p:nvGrpSpPr>
        <p:grpSpPr>
          <a:xfrm>
            <a:off x="3825112" y="5543423"/>
            <a:ext cx="1235724" cy="451215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3" name="圆角矩形 132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4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如何宣说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4831592" y="44736"/>
            <a:ext cx="4206601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梵语：菩提萨埵渣呀阿巴达绕</a:t>
            </a:r>
          </a:p>
        </p:txBody>
      </p:sp>
      <p:sp>
        <p:nvSpPr>
          <p:cNvPr id="166" name="矩形 165"/>
          <p:cNvSpPr/>
          <p:nvPr/>
        </p:nvSpPr>
        <p:spPr>
          <a:xfrm>
            <a:off x="6407306" y="482690"/>
            <a:ext cx="263558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敬礼一切佛菩萨！</a:t>
            </a:r>
          </a:p>
        </p:txBody>
      </p:sp>
      <p:grpSp>
        <p:nvGrpSpPr>
          <p:cNvPr id="2" name="组合 150"/>
          <p:cNvGrpSpPr/>
          <p:nvPr/>
        </p:nvGrpSpPr>
        <p:grpSpPr>
          <a:xfrm>
            <a:off x="2923699" y="4581128"/>
            <a:ext cx="587767" cy="1334822"/>
            <a:chOff x="6833" y="3976649"/>
            <a:chExt cx="334204" cy="10945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6" name="圆角矩形 295"/>
            <p:cNvSpPr/>
            <p:nvPr/>
          </p:nvSpPr>
          <p:spPr>
            <a:xfrm>
              <a:off x="6833" y="3976649"/>
              <a:ext cx="334204" cy="1094551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7" name="圆角矩形 4"/>
            <p:cNvSpPr/>
            <p:nvPr/>
          </p:nvSpPr>
          <p:spPr>
            <a:xfrm>
              <a:off x="16622" y="3986438"/>
              <a:ext cx="314626" cy="107497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讲述宣说之必要关联</a:t>
              </a:r>
              <a:endParaRPr lang="zh-CN" altLang="en-US" b="1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298" name="表格 2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74098252"/>
              </p:ext>
            </p:extLst>
          </p:nvPr>
        </p:nvGraphicFramePr>
        <p:xfrm>
          <a:off x="6429968" y="959945"/>
          <a:ext cx="2617445" cy="50292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617445"/>
              </a:tblGrid>
              <a:tr h="86517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善逝法身佛子伴，及诸应敬我悉礼。</a:t>
                      </a:r>
                      <a:endParaRPr lang="zh-CN" altLang="en-US" sz="26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410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今当依教略宣说，趋入佛子律仪法。</a:t>
                      </a:r>
                      <a:endParaRPr lang="zh-CN" altLang="en-US" sz="26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523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此论未宣昔所无，诗韵吾亦不善巧，          是故未敢言利他，为修自心撰此论。          循此修习善法故，吾信亦得暂增长，          善缘等我诸学人，若得见此容获益。</a:t>
                      </a:r>
                      <a:endParaRPr lang="en-US" altLang="zh-CN" sz="26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11"/>
          <p:cNvGrpSpPr/>
          <p:nvPr/>
        </p:nvGrpSpPr>
        <p:grpSpPr>
          <a:xfrm>
            <a:off x="3055232" y="4026802"/>
            <a:ext cx="526403" cy="1620540"/>
            <a:chOff x="1311695" y="3579566"/>
            <a:chExt cx="526403" cy="1386364"/>
          </a:xfrm>
        </p:grpSpPr>
        <p:grpSp>
          <p:nvGrpSpPr>
            <p:cNvPr id="132" name="组合 13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34" name="直接连接符 13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直接连接符 132"/>
            <p:cNvCxnSpPr/>
            <p:nvPr/>
          </p:nvCxnSpPr>
          <p:spPr>
            <a:xfrm>
              <a:off x="1311695" y="3579566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2" name="直接连接符 191"/>
          <p:cNvCxnSpPr/>
          <p:nvPr/>
        </p:nvCxnSpPr>
        <p:spPr>
          <a:xfrm flipV="1">
            <a:off x="4014895" y="5822715"/>
            <a:ext cx="3422593" cy="6763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组合 185"/>
          <p:cNvGrpSpPr/>
          <p:nvPr/>
        </p:nvGrpSpPr>
        <p:grpSpPr>
          <a:xfrm>
            <a:off x="3578129" y="2708919"/>
            <a:ext cx="1031731" cy="3508348"/>
            <a:chOff x="4091481" y="4488048"/>
            <a:chExt cx="749216" cy="766429"/>
          </a:xfrm>
        </p:grpSpPr>
        <p:grpSp>
          <p:nvGrpSpPr>
            <p:cNvPr id="187" name="组合 186"/>
            <p:cNvGrpSpPr/>
            <p:nvPr/>
          </p:nvGrpSpPr>
          <p:grpSpPr>
            <a:xfrm>
              <a:off x="4397763" y="4488048"/>
              <a:ext cx="442934" cy="766429"/>
              <a:chOff x="2616898" y="770312"/>
              <a:chExt cx="442934" cy="1061646"/>
            </a:xfrm>
          </p:grpSpPr>
          <p:cxnSp>
            <p:nvCxnSpPr>
              <p:cNvPr id="189" name="直接连接符 188"/>
              <p:cNvCxnSpPr/>
              <p:nvPr/>
            </p:nvCxnSpPr>
            <p:spPr>
              <a:xfrm flipV="1">
                <a:off x="2616898" y="1830664"/>
                <a:ext cx="442934" cy="1294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 18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 19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8" name="直接连接符 187"/>
            <p:cNvCxnSpPr/>
            <p:nvPr/>
          </p:nvCxnSpPr>
          <p:spPr>
            <a:xfrm>
              <a:off x="4091481" y="4864875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直接连接符 184"/>
          <p:cNvCxnSpPr/>
          <p:nvPr/>
        </p:nvCxnSpPr>
        <p:spPr>
          <a:xfrm>
            <a:off x="4067944" y="4889520"/>
            <a:ext cx="385935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>
            <a:off x="4067944" y="3910271"/>
            <a:ext cx="385935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endCxn id="153" idx="3"/>
          </p:cNvCxnSpPr>
          <p:nvPr/>
        </p:nvCxnSpPr>
        <p:spPr>
          <a:xfrm flipV="1">
            <a:off x="539552" y="3631202"/>
            <a:ext cx="486442" cy="11109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>
            <a:off x="2525371" y="5589240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>
            <a:off x="3494250" y="1844824"/>
            <a:ext cx="385935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" name="组合 347"/>
          <p:cNvGrpSpPr/>
          <p:nvPr/>
        </p:nvGrpSpPr>
        <p:grpSpPr>
          <a:xfrm>
            <a:off x="2245397" y="4005064"/>
            <a:ext cx="526403" cy="2520282"/>
            <a:chOff x="1311695" y="3579566"/>
            <a:chExt cx="526403" cy="1386364"/>
          </a:xfrm>
        </p:grpSpPr>
        <p:grpSp>
          <p:nvGrpSpPr>
            <p:cNvPr id="350" name="组合 349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353" name="直接连接符 35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直接连接符 35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直接连接符 35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2" name="直接连接符 351"/>
            <p:cNvCxnSpPr/>
            <p:nvPr/>
          </p:nvCxnSpPr>
          <p:spPr>
            <a:xfrm>
              <a:off x="1311695" y="3579566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组合 335"/>
          <p:cNvGrpSpPr/>
          <p:nvPr/>
        </p:nvGrpSpPr>
        <p:grpSpPr>
          <a:xfrm>
            <a:off x="1547664" y="3465814"/>
            <a:ext cx="663764" cy="2751453"/>
            <a:chOff x="1311695" y="3579573"/>
            <a:chExt cx="526403" cy="1386357"/>
          </a:xfrm>
        </p:grpSpPr>
        <p:grpSp>
          <p:nvGrpSpPr>
            <p:cNvPr id="338" name="组合 337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342" name="直接连接符 341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直接连接符 34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直接连接符 345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0" name="直接连接符 339"/>
            <p:cNvCxnSpPr/>
            <p:nvPr/>
          </p:nvCxnSpPr>
          <p:spPr>
            <a:xfrm>
              <a:off x="1311695" y="4264605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9" name="组合 318"/>
          <p:cNvGrpSpPr/>
          <p:nvPr/>
        </p:nvGrpSpPr>
        <p:grpSpPr>
          <a:xfrm>
            <a:off x="889470" y="1333348"/>
            <a:ext cx="586186" cy="4867057"/>
            <a:chOff x="1311695" y="3579573"/>
            <a:chExt cx="533065" cy="1386357"/>
          </a:xfrm>
        </p:grpSpPr>
        <p:grpSp>
          <p:nvGrpSpPr>
            <p:cNvPr id="320" name="组合 319"/>
            <p:cNvGrpSpPr/>
            <p:nvPr/>
          </p:nvGrpSpPr>
          <p:grpSpPr>
            <a:xfrm>
              <a:off x="1538478" y="3579573"/>
              <a:ext cx="306282" cy="1386357"/>
              <a:chOff x="2623560" y="770312"/>
              <a:chExt cx="306282" cy="1060352"/>
            </a:xfrm>
          </p:grpSpPr>
          <p:cxnSp>
            <p:nvCxnSpPr>
              <p:cNvPr id="324" name="直接连接符 32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直接连接符 325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直接连接符 327"/>
              <p:cNvCxnSpPr/>
              <p:nvPr/>
            </p:nvCxnSpPr>
            <p:spPr>
              <a:xfrm>
                <a:off x="2623560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2" name="直接连接符 321"/>
            <p:cNvCxnSpPr/>
            <p:nvPr/>
          </p:nvCxnSpPr>
          <p:spPr>
            <a:xfrm>
              <a:off x="1311695" y="4264605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组合 314"/>
          <p:cNvGrpSpPr/>
          <p:nvPr/>
        </p:nvGrpSpPr>
        <p:grpSpPr>
          <a:xfrm>
            <a:off x="323528" y="690524"/>
            <a:ext cx="526403" cy="5526743"/>
            <a:chOff x="1311695" y="3579573"/>
            <a:chExt cx="526403" cy="1386357"/>
          </a:xfrm>
        </p:grpSpPr>
        <p:grpSp>
          <p:nvGrpSpPr>
            <p:cNvPr id="215" name="组合 21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18" name="直接连接符 21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连接符 21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接连接符 221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3" name="直接连接符 222"/>
            <p:cNvCxnSpPr/>
            <p:nvPr/>
          </p:nvCxnSpPr>
          <p:spPr>
            <a:xfrm>
              <a:off x="1311695" y="4264605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" name="组合 310"/>
          <p:cNvGrpSpPr/>
          <p:nvPr/>
        </p:nvGrpSpPr>
        <p:grpSpPr>
          <a:xfrm>
            <a:off x="1600026" y="853727"/>
            <a:ext cx="543321" cy="1016477"/>
            <a:chOff x="4091481" y="4488048"/>
            <a:chExt cx="749216" cy="766429"/>
          </a:xfrm>
        </p:grpSpPr>
        <p:grpSp>
          <p:nvGrpSpPr>
            <p:cNvPr id="203" name="组合 202"/>
            <p:cNvGrpSpPr/>
            <p:nvPr/>
          </p:nvGrpSpPr>
          <p:grpSpPr>
            <a:xfrm>
              <a:off x="4397763" y="4488048"/>
              <a:ext cx="442934" cy="766429"/>
              <a:chOff x="2616898" y="770312"/>
              <a:chExt cx="442934" cy="1061646"/>
            </a:xfrm>
          </p:grpSpPr>
          <p:cxnSp>
            <p:nvCxnSpPr>
              <p:cNvPr id="207" name="直接连接符 206"/>
              <p:cNvCxnSpPr/>
              <p:nvPr/>
            </p:nvCxnSpPr>
            <p:spPr>
              <a:xfrm flipV="1">
                <a:off x="2616898" y="1830664"/>
                <a:ext cx="442934" cy="1294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4" name="直接连接符 213"/>
            <p:cNvCxnSpPr/>
            <p:nvPr/>
          </p:nvCxnSpPr>
          <p:spPr>
            <a:xfrm>
              <a:off x="4091481" y="4864875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直接连接符 170"/>
          <p:cNvCxnSpPr/>
          <p:nvPr/>
        </p:nvCxnSpPr>
        <p:spPr>
          <a:xfrm>
            <a:off x="3578129" y="823848"/>
            <a:ext cx="385935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连接符 393"/>
          <p:cNvCxnSpPr/>
          <p:nvPr/>
        </p:nvCxnSpPr>
        <p:spPr>
          <a:xfrm>
            <a:off x="4421679" y="2708919"/>
            <a:ext cx="385935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连接符 397"/>
          <p:cNvCxnSpPr/>
          <p:nvPr/>
        </p:nvCxnSpPr>
        <p:spPr>
          <a:xfrm flipH="1">
            <a:off x="1186339" y="4610920"/>
            <a:ext cx="42734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152"/>
          <p:cNvGrpSpPr/>
          <p:nvPr/>
        </p:nvGrpSpPr>
        <p:grpSpPr>
          <a:xfrm>
            <a:off x="1907704" y="494457"/>
            <a:ext cx="1581681" cy="658783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2" name="圆角矩形 291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3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宣说身所依暇满难得</a:t>
              </a:r>
            </a:p>
          </p:txBody>
        </p:sp>
      </p:grpSp>
      <p:grpSp>
        <p:nvGrpSpPr>
          <p:cNvPr id="142" name="组合 176"/>
          <p:cNvGrpSpPr/>
          <p:nvPr/>
        </p:nvGrpSpPr>
        <p:grpSpPr>
          <a:xfrm>
            <a:off x="179512" y="3284984"/>
            <a:ext cx="275698" cy="741818"/>
            <a:chOff x="6047506" y="1199166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圆角矩形 142"/>
            <p:cNvSpPr/>
            <p:nvPr/>
          </p:nvSpPr>
          <p:spPr>
            <a:xfrm>
              <a:off x="6047506" y="1199166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4" name="圆角矩形 56"/>
            <p:cNvSpPr/>
            <p:nvPr/>
          </p:nvSpPr>
          <p:spPr>
            <a:xfrm>
              <a:off x="6058590" y="1210250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rgbClr val="E3DED1">
                      <a:lumMod val="1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论义</a:t>
              </a:r>
            </a:p>
          </p:txBody>
        </p:sp>
      </p:grpSp>
      <p:grpSp>
        <p:nvGrpSpPr>
          <p:cNvPr id="145" name="组合 166"/>
          <p:cNvGrpSpPr/>
          <p:nvPr/>
        </p:nvGrpSpPr>
        <p:grpSpPr>
          <a:xfrm>
            <a:off x="679260" y="188640"/>
            <a:ext cx="364348" cy="1557463"/>
            <a:chOff x="2918535" y="1765453"/>
            <a:chExt cx="421639" cy="7906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6" name="圆角矩形 145"/>
            <p:cNvSpPr/>
            <p:nvPr/>
          </p:nvSpPr>
          <p:spPr>
            <a:xfrm>
              <a:off x="2918535" y="1770253"/>
              <a:ext cx="421639" cy="785835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5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7" name="圆角矩形 36"/>
            <p:cNvSpPr/>
            <p:nvPr/>
          </p:nvSpPr>
          <p:spPr>
            <a:xfrm>
              <a:off x="2933513" y="1765453"/>
              <a:ext cx="396941" cy="76113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入造论之理</a:t>
              </a:r>
            </a:p>
          </p:txBody>
        </p:sp>
      </p:grpSp>
      <p:grpSp>
        <p:nvGrpSpPr>
          <p:cNvPr id="151" name="组合 166"/>
          <p:cNvGrpSpPr/>
          <p:nvPr/>
        </p:nvGrpSpPr>
        <p:grpSpPr>
          <a:xfrm>
            <a:off x="683568" y="2829597"/>
            <a:ext cx="354862" cy="1556572"/>
            <a:chOff x="2923592" y="1869607"/>
            <a:chExt cx="421639" cy="8334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2" name="圆角矩形 151"/>
            <p:cNvSpPr/>
            <p:nvPr/>
          </p:nvSpPr>
          <p:spPr>
            <a:xfrm>
              <a:off x="2923592" y="1869607"/>
              <a:ext cx="421639" cy="785835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5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3" name="圆角矩形 36"/>
            <p:cNvSpPr/>
            <p:nvPr/>
          </p:nvSpPr>
          <p:spPr>
            <a:xfrm>
              <a:off x="2933513" y="1894580"/>
              <a:ext cx="396941" cy="80851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所入之自性</a:t>
              </a:r>
            </a:p>
          </p:txBody>
        </p:sp>
      </p:grpSp>
      <p:grpSp>
        <p:nvGrpSpPr>
          <p:cNvPr id="172" name="组合 150"/>
          <p:cNvGrpSpPr/>
          <p:nvPr/>
        </p:nvGrpSpPr>
        <p:grpSpPr>
          <a:xfrm>
            <a:off x="1306154" y="404664"/>
            <a:ext cx="377708" cy="2066202"/>
            <a:chOff x="6833" y="3976649"/>
            <a:chExt cx="334204" cy="1094551"/>
          </a:xfr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3" name="圆角矩形 172"/>
            <p:cNvSpPr/>
            <p:nvPr/>
          </p:nvSpPr>
          <p:spPr>
            <a:xfrm>
              <a:off x="6833" y="3976649"/>
              <a:ext cx="334204" cy="1094551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4" name="圆角矩形 4"/>
            <p:cNvSpPr/>
            <p:nvPr/>
          </p:nvSpPr>
          <p:spPr>
            <a:xfrm>
              <a:off x="16622" y="4072929"/>
              <a:ext cx="314626" cy="988484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入者所依补特伽罗</a:t>
              </a:r>
            </a:p>
          </p:txBody>
        </p:sp>
      </p:grpSp>
      <p:grpSp>
        <p:nvGrpSpPr>
          <p:cNvPr id="120" name="组合 166"/>
          <p:cNvGrpSpPr/>
          <p:nvPr/>
        </p:nvGrpSpPr>
        <p:grpSpPr>
          <a:xfrm>
            <a:off x="683568" y="5599301"/>
            <a:ext cx="398333" cy="1202209"/>
            <a:chOff x="2926570" y="1806974"/>
            <a:chExt cx="421639" cy="8085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1" name="圆角矩形 120"/>
            <p:cNvSpPr/>
            <p:nvPr/>
          </p:nvSpPr>
          <p:spPr>
            <a:xfrm>
              <a:off x="2926570" y="1829654"/>
              <a:ext cx="421639" cy="785835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5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圆角矩形 36"/>
            <p:cNvSpPr/>
            <p:nvPr/>
          </p:nvSpPr>
          <p:spPr>
            <a:xfrm>
              <a:off x="2933513" y="1806974"/>
              <a:ext cx="396941" cy="80851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圆满结尾</a:t>
              </a:r>
            </a:p>
          </p:txBody>
        </p:sp>
      </p:grpSp>
      <p:grpSp>
        <p:nvGrpSpPr>
          <p:cNvPr id="123" name="组合 152"/>
          <p:cNvGrpSpPr/>
          <p:nvPr/>
        </p:nvGrpSpPr>
        <p:grpSpPr>
          <a:xfrm>
            <a:off x="1924335" y="1460200"/>
            <a:ext cx="1567545" cy="683690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4" name="圆角矩形 123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5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意乐所依福德之心稀罕</a:t>
              </a:r>
            </a:p>
          </p:txBody>
        </p:sp>
      </p:grpSp>
      <p:grpSp>
        <p:nvGrpSpPr>
          <p:cNvPr id="126" name="组合 152"/>
          <p:cNvGrpSpPr/>
          <p:nvPr/>
        </p:nvGrpSpPr>
        <p:grpSpPr>
          <a:xfrm>
            <a:off x="1979712" y="3161881"/>
            <a:ext cx="368839" cy="1563263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7" name="圆角矩形 12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发心之功德</a:t>
              </a:r>
            </a:p>
          </p:txBody>
        </p:sp>
      </p:grpSp>
      <p:grpSp>
        <p:nvGrpSpPr>
          <p:cNvPr id="129" name="组合 152"/>
          <p:cNvGrpSpPr/>
          <p:nvPr/>
        </p:nvGrpSpPr>
        <p:grpSpPr>
          <a:xfrm>
            <a:off x="1970914" y="5483902"/>
            <a:ext cx="368838" cy="1329474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0" name="圆角矩形 12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受持之方法</a:t>
              </a:r>
            </a:p>
          </p:txBody>
        </p:sp>
      </p:grpSp>
      <p:grpSp>
        <p:nvGrpSpPr>
          <p:cNvPr id="2" name="组合 150"/>
          <p:cNvGrpSpPr/>
          <p:nvPr/>
        </p:nvGrpSpPr>
        <p:grpSpPr>
          <a:xfrm>
            <a:off x="1317213" y="3861048"/>
            <a:ext cx="414023" cy="1334822"/>
            <a:chOff x="6833" y="3976649"/>
            <a:chExt cx="334204" cy="1094551"/>
          </a:xfr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6" name="圆角矩形 295"/>
            <p:cNvSpPr/>
            <p:nvPr/>
          </p:nvSpPr>
          <p:spPr>
            <a:xfrm>
              <a:off x="6833" y="3976649"/>
              <a:ext cx="334204" cy="1094551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7" name="圆角矩形 4"/>
            <p:cNvSpPr/>
            <p:nvPr/>
          </p:nvSpPr>
          <p:spPr>
            <a:xfrm>
              <a:off x="16622" y="3986438"/>
              <a:ext cx="314626" cy="107497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入者之意乐</a:t>
              </a:r>
            </a:p>
          </p:txBody>
        </p:sp>
      </p:grpSp>
      <p:graphicFrame>
        <p:nvGraphicFramePr>
          <p:cNvPr id="298" name="表格 2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79190312"/>
              </p:ext>
            </p:extLst>
          </p:nvPr>
        </p:nvGraphicFramePr>
        <p:xfrm>
          <a:off x="7092280" y="44624"/>
          <a:ext cx="1964390" cy="66446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964390"/>
              </a:tblGrid>
              <a:tr h="865170">
                <a:tc>
                  <a:txBody>
                    <a:bodyPr/>
                    <a:lstStyle/>
                    <a:p>
                      <a:pPr algn="l" fontAlgn="ctr">
                        <a:lnSpc>
                          <a:spcPts val="2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暇满人生极难得，既得能办人生利，         倘若今生利未办，后世怎得此圆满。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41025">
                <a:tc>
                  <a:txBody>
                    <a:bodyPr/>
                    <a:lstStyle/>
                    <a:p>
                      <a:pPr algn="l" fontAlgn="ctr">
                        <a:lnSpc>
                          <a:spcPts val="2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犹如乌云暗夜中，刹那闪电极明亮，         如是因佛威德力，世人暂萌修福意。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52334">
                <a:tc>
                  <a:txBody>
                    <a:bodyPr/>
                    <a:lstStyle/>
                    <a:p>
                      <a:pPr algn="l" fontAlgn="ctr">
                        <a:lnSpc>
                          <a:spcPts val="2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以是善行恒微弱，罪恶力大极难挡，         舍此圆满菩提心，何有余善能胜彼。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952334">
                <a:tc>
                  <a:txBody>
                    <a:bodyPr/>
                    <a:lstStyle/>
                    <a:p>
                      <a:pPr algn="l" fontAlgn="ctr">
                        <a:lnSpc>
                          <a:spcPts val="2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佛于多劫深思维，见此觉心最饶益，          无量众生依于此，顺利能获最胜乐。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52334">
                <a:tc>
                  <a:txBody>
                    <a:bodyPr/>
                    <a:lstStyle/>
                    <a:p>
                      <a:pPr algn="l" fontAlgn="ctr">
                        <a:lnSpc>
                          <a:spcPts val="2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欲灭三有百般苦，及除有情众不安，          欲享百种快乐者，恒常莫舍菩提心。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52334">
                <a:tc>
                  <a:txBody>
                    <a:bodyPr/>
                    <a:lstStyle/>
                    <a:p>
                      <a:pPr algn="l" fontAlgn="ctr">
                        <a:lnSpc>
                          <a:spcPts val="2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生死狱系苦有情，倘若生起菩提心，          即刻得名诸佛子，世间人天应礼敬。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97" name="组合 150"/>
          <p:cNvGrpSpPr/>
          <p:nvPr/>
        </p:nvGrpSpPr>
        <p:grpSpPr>
          <a:xfrm>
            <a:off x="1331640" y="5301208"/>
            <a:ext cx="399596" cy="1517978"/>
            <a:chOff x="6833" y="3976649"/>
            <a:chExt cx="334204" cy="1094551"/>
          </a:xfr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8" name="圆角矩形 97"/>
            <p:cNvSpPr/>
            <p:nvPr/>
          </p:nvSpPr>
          <p:spPr>
            <a:xfrm>
              <a:off x="6833" y="3976649"/>
              <a:ext cx="334204" cy="1094551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9" name="圆角矩形 4"/>
            <p:cNvSpPr/>
            <p:nvPr/>
          </p:nvSpPr>
          <p:spPr>
            <a:xfrm>
              <a:off x="34608" y="3986438"/>
              <a:ext cx="296640" cy="107497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趋入之方法</a:t>
              </a:r>
            </a:p>
          </p:txBody>
        </p:sp>
      </p:grpSp>
      <p:grpSp>
        <p:nvGrpSpPr>
          <p:cNvPr id="103" name="组合 152"/>
          <p:cNvGrpSpPr/>
          <p:nvPr/>
        </p:nvGrpSpPr>
        <p:grpSpPr>
          <a:xfrm>
            <a:off x="2595014" y="3601398"/>
            <a:ext cx="536826" cy="763706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4" name="圆角矩形 103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真实功德</a:t>
              </a:r>
              <a:endParaRPr lang="zh-CN" alt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6" name="组合 152"/>
          <p:cNvGrpSpPr/>
          <p:nvPr/>
        </p:nvGrpSpPr>
        <p:grpSpPr>
          <a:xfrm>
            <a:off x="2588867" y="6435119"/>
            <a:ext cx="2487189" cy="378257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7" name="圆角矩形 10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赞叹具发心之补特伽罗</a:t>
              </a:r>
            </a:p>
          </p:txBody>
        </p:sp>
      </p:grpSp>
      <p:grpSp>
        <p:nvGrpSpPr>
          <p:cNvPr id="109" name="组合 152"/>
          <p:cNvGrpSpPr/>
          <p:nvPr/>
        </p:nvGrpSpPr>
        <p:grpSpPr>
          <a:xfrm>
            <a:off x="2603812" y="4869160"/>
            <a:ext cx="528028" cy="1333181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0" name="圆角矩形 10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具功德之合理性</a:t>
              </a:r>
            </a:p>
          </p:txBody>
        </p:sp>
      </p:grpSp>
      <p:grpSp>
        <p:nvGrpSpPr>
          <p:cNvPr id="113" name="组合 152"/>
          <p:cNvGrpSpPr/>
          <p:nvPr/>
        </p:nvGrpSpPr>
        <p:grpSpPr>
          <a:xfrm>
            <a:off x="3376830" y="3789040"/>
            <a:ext cx="407964" cy="1069664"/>
            <a:chOff x="487843" y="1559700"/>
            <a:chExt cx="357902" cy="1626969"/>
          </a:xfrm>
          <a:solidFill>
            <a:schemeClr val="accent3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4" name="圆角矩形 113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5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共同功德</a:t>
              </a:r>
              <a:endParaRPr lang="zh-CN" alt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6" name="组合 152"/>
          <p:cNvGrpSpPr/>
          <p:nvPr/>
        </p:nvGrpSpPr>
        <p:grpSpPr>
          <a:xfrm>
            <a:off x="3390868" y="5156255"/>
            <a:ext cx="397439" cy="1061012"/>
            <a:chOff x="487843" y="1559700"/>
            <a:chExt cx="357902" cy="1626969"/>
          </a:xfrm>
          <a:solidFill>
            <a:schemeClr val="accent3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7" name="圆角矩形 11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特殊功德</a:t>
              </a:r>
              <a:endParaRPr lang="zh-CN" alt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9" name="组合 152"/>
          <p:cNvGrpSpPr/>
          <p:nvPr/>
        </p:nvGrpSpPr>
        <p:grpSpPr>
          <a:xfrm>
            <a:off x="4130879" y="2531257"/>
            <a:ext cx="1049437" cy="355326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5" name="圆角矩形 13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断除罪业</a:t>
              </a:r>
            </a:p>
          </p:txBody>
        </p:sp>
      </p:grpSp>
      <p:grpSp>
        <p:nvGrpSpPr>
          <p:cNvPr id="149" name="组合 152"/>
          <p:cNvGrpSpPr/>
          <p:nvPr/>
        </p:nvGrpSpPr>
        <p:grpSpPr>
          <a:xfrm>
            <a:off x="4170635" y="3717032"/>
            <a:ext cx="1049437" cy="355326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0" name="圆角矩形 14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4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成办利乐</a:t>
              </a:r>
            </a:p>
          </p:txBody>
        </p:sp>
      </p:grpSp>
      <p:grpSp>
        <p:nvGrpSpPr>
          <p:cNvPr id="155" name="组合 152"/>
          <p:cNvGrpSpPr/>
          <p:nvPr/>
        </p:nvGrpSpPr>
        <p:grpSpPr>
          <a:xfrm>
            <a:off x="4179708" y="5645053"/>
            <a:ext cx="1049437" cy="355326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6" name="圆角矩形 155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7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名义转移</a:t>
              </a:r>
            </a:p>
          </p:txBody>
        </p:sp>
      </p:grpSp>
      <p:grpSp>
        <p:nvGrpSpPr>
          <p:cNvPr id="158" name="组合 152"/>
          <p:cNvGrpSpPr/>
          <p:nvPr/>
        </p:nvGrpSpPr>
        <p:grpSpPr>
          <a:xfrm>
            <a:off x="4170635" y="4725144"/>
            <a:ext cx="1049437" cy="355326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9" name="圆角矩形 15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满足愿望</a:t>
              </a:r>
            </a:p>
          </p:txBody>
        </p:sp>
      </p:grpSp>
      <p:grpSp>
        <p:nvGrpSpPr>
          <p:cNvPr id="170" name="组合 152"/>
          <p:cNvGrpSpPr/>
          <p:nvPr/>
        </p:nvGrpSpPr>
        <p:grpSpPr>
          <a:xfrm>
            <a:off x="4169121" y="6012272"/>
            <a:ext cx="1049437" cy="355326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2" name="圆角矩形 181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3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以喻赞德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5496" y="44624"/>
            <a:ext cx="447659" cy="25853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第一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菩提心利益</a:t>
            </a:r>
          </a:p>
        </p:txBody>
      </p:sp>
    </p:spTree>
    <p:extLst>
      <p:ext uri="{BB962C8B-B14F-4D97-AF65-F5344CB8AC3E}">
        <p14:creationId xmlns:p14="http://schemas.microsoft.com/office/powerpoint/2010/main" xmlns="" val="34072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直接连接符 138"/>
          <p:cNvCxnSpPr/>
          <p:nvPr/>
        </p:nvCxnSpPr>
        <p:spPr>
          <a:xfrm>
            <a:off x="3501391" y="955431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3535711" y="1313901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2541728" y="1228024"/>
            <a:ext cx="526403" cy="1620540"/>
            <a:chOff x="1311695" y="3579566"/>
            <a:chExt cx="526403" cy="1386364"/>
          </a:xfrm>
        </p:grpSpPr>
        <p:grpSp>
          <p:nvGrpSpPr>
            <p:cNvPr id="3" name="组合 2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直接连接符 3"/>
            <p:cNvCxnSpPr/>
            <p:nvPr/>
          </p:nvCxnSpPr>
          <p:spPr>
            <a:xfrm>
              <a:off x="1311695" y="3579566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3491880" y="632788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3064625" y="216219"/>
            <a:ext cx="1031731" cy="1464035"/>
            <a:chOff x="4091481" y="4488048"/>
            <a:chExt cx="749216" cy="766429"/>
          </a:xfrm>
        </p:grpSpPr>
        <p:grpSp>
          <p:nvGrpSpPr>
            <p:cNvPr id="10" name="组合 9"/>
            <p:cNvGrpSpPr/>
            <p:nvPr/>
          </p:nvGrpSpPr>
          <p:grpSpPr>
            <a:xfrm>
              <a:off x="4397763" y="4488048"/>
              <a:ext cx="442934" cy="766429"/>
              <a:chOff x="2616898" y="770312"/>
              <a:chExt cx="442934" cy="1061646"/>
            </a:xfrm>
          </p:grpSpPr>
          <p:cxnSp>
            <p:nvCxnSpPr>
              <p:cNvPr id="12" name="直接连接符 11"/>
              <p:cNvCxnSpPr/>
              <p:nvPr/>
            </p:nvCxnSpPr>
            <p:spPr>
              <a:xfrm flipV="1">
                <a:off x="2616898" y="1830664"/>
                <a:ext cx="442934" cy="1294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直接连接符 10"/>
            <p:cNvCxnSpPr/>
            <p:nvPr/>
          </p:nvCxnSpPr>
          <p:spPr>
            <a:xfrm>
              <a:off x="4091481" y="5253543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4932040" y="5458413"/>
            <a:ext cx="385935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876276" y="4610920"/>
            <a:ext cx="385935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11867" y="2790462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932040" y="2150607"/>
            <a:ext cx="2947393" cy="1193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1731893" y="1206285"/>
            <a:ext cx="526403" cy="3864435"/>
            <a:chOff x="1311695" y="3579566"/>
            <a:chExt cx="526403" cy="1386364"/>
          </a:xfrm>
        </p:grpSpPr>
        <p:grpSp>
          <p:nvGrpSpPr>
            <p:cNvPr id="21" name="组合 2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/>
            <p:cNvCxnSpPr/>
            <p:nvPr/>
          </p:nvCxnSpPr>
          <p:spPr>
            <a:xfrm>
              <a:off x="1311695" y="3579566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1068129" y="1543283"/>
            <a:ext cx="663764" cy="2751453"/>
            <a:chOff x="1311695" y="3579573"/>
            <a:chExt cx="526403" cy="1386357"/>
          </a:xfrm>
        </p:grpSpPr>
        <p:grpSp>
          <p:nvGrpSpPr>
            <p:cNvPr id="27" name="组合 26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9" name="直接连接符 2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直接连接符 27"/>
            <p:cNvCxnSpPr/>
            <p:nvPr/>
          </p:nvCxnSpPr>
          <p:spPr>
            <a:xfrm>
              <a:off x="1311695" y="4264605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385414" y="1304748"/>
            <a:ext cx="586186" cy="4867057"/>
            <a:chOff x="1311695" y="3579573"/>
            <a:chExt cx="533065" cy="1386357"/>
          </a:xfrm>
        </p:grpSpPr>
        <p:grpSp>
          <p:nvGrpSpPr>
            <p:cNvPr id="33" name="组合 32"/>
            <p:cNvGrpSpPr/>
            <p:nvPr/>
          </p:nvGrpSpPr>
          <p:grpSpPr>
            <a:xfrm>
              <a:off x="1538478" y="3579573"/>
              <a:ext cx="306282" cy="1386357"/>
              <a:chOff x="2623560" y="770312"/>
              <a:chExt cx="306282" cy="1060352"/>
            </a:xfrm>
          </p:grpSpPr>
          <p:cxnSp>
            <p:nvCxnSpPr>
              <p:cNvPr id="35" name="直接连接符 34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2623560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直接连接符 33"/>
            <p:cNvCxnSpPr/>
            <p:nvPr/>
          </p:nvCxnSpPr>
          <p:spPr>
            <a:xfrm>
              <a:off x="1311695" y="4264605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4654165" y="798955"/>
            <a:ext cx="2798152" cy="5372850"/>
            <a:chOff x="4091481" y="4486835"/>
            <a:chExt cx="3858530" cy="767642"/>
          </a:xfrm>
        </p:grpSpPr>
        <p:grpSp>
          <p:nvGrpSpPr>
            <p:cNvPr id="45" name="组合 44"/>
            <p:cNvGrpSpPr/>
            <p:nvPr/>
          </p:nvGrpSpPr>
          <p:grpSpPr>
            <a:xfrm>
              <a:off x="4397763" y="4486835"/>
              <a:ext cx="3552248" cy="767642"/>
              <a:chOff x="2616898" y="768632"/>
              <a:chExt cx="3552248" cy="1063326"/>
            </a:xfrm>
          </p:grpSpPr>
          <p:cxnSp>
            <p:nvCxnSpPr>
              <p:cNvPr id="47" name="直接连接符 46"/>
              <p:cNvCxnSpPr/>
              <p:nvPr/>
            </p:nvCxnSpPr>
            <p:spPr>
              <a:xfrm>
                <a:off x="2616898" y="1831958"/>
                <a:ext cx="3353660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2616898" y="768632"/>
                <a:ext cx="3552248" cy="168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直接连接符 45"/>
            <p:cNvCxnSpPr/>
            <p:nvPr/>
          </p:nvCxnSpPr>
          <p:spPr>
            <a:xfrm>
              <a:off x="4091481" y="4614259"/>
              <a:ext cx="306281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直接连接符 50"/>
          <p:cNvCxnSpPr/>
          <p:nvPr/>
        </p:nvCxnSpPr>
        <p:spPr>
          <a:xfrm>
            <a:off x="4932040" y="3431869"/>
            <a:ext cx="385935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166"/>
          <p:cNvGrpSpPr/>
          <p:nvPr/>
        </p:nvGrpSpPr>
        <p:grpSpPr>
          <a:xfrm>
            <a:off x="184690" y="2852916"/>
            <a:ext cx="354862" cy="1556572"/>
            <a:chOff x="2923592" y="1869607"/>
            <a:chExt cx="421639" cy="8334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3" name="圆角矩形 62"/>
            <p:cNvSpPr/>
            <p:nvPr/>
          </p:nvSpPr>
          <p:spPr>
            <a:xfrm>
              <a:off x="2923592" y="1869607"/>
              <a:ext cx="421639" cy="785835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5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圆角矩形 36"/>
            <p:cNvSpPr/>
            <p:nvPr/>
          </p:nvSpPr>
          <p:spPr>
            <a:xfrm>
              <a:off x="2933513" y="1894580"/>
              <a:ext cx="396941" cy="80851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所入之自性</a:t>
              </a:r>
            </a:p>
          </p:txBody>
        </p:sp>
      </p:grpSp>
      <p:grpSp>
        <p:nvGrpSpPr>
          <p:cNvPr id="65" name="组合 150"/>
          <p:cNvGrpSpPr/>
          <p:nvPr/>
        </p:nvGrpSpPr>
        <p:grpSpPr>
          <a:xfrm>
            <a:off x="821759" y="44624"/>
            <a:ext cx="377708" cy="2066202"/>
            <a:chOff x="6833" y="3976649"/>
            <a:chExt cx="334204" cy="1094551"/>
          </a:xfr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6" name="圆角矩形 65"/>
            <p:cNvSpPr/>
            <p:nvPr/>
          </p:nvSpPr>
          <p:spPr>
            <a:xfrm>
              <a:off x="6833" y="3976649"/>
              <a:ext cx="334204" cy="1094551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圆角矩形 4"/>
            <p:cNvSpPr/>
            <p:nvPr/>
          </p:nvSpPr>
          <p:spPr>
            <a:xfrm>
              <a:off x="16622" y="4072929"/>
              <a:ext cx="314626" cy="988484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入者所依补特伽罗</a:t>
              </a:r>
            </a:p>
          </p:txBody>
        </p:sp>
      </p:grpSp>
      <p:grpSp>
        <p:nvGrpSpPr>
          <p:cNvPr id="74" name="组合 152"/>
          <p:cNvGrpSpPr/>
          <p:nvPr/>
        </p:nvGrpSpPr>
        <p:grpSpPr>
          <a:xfrm>
            <a:off x="1475656" y="377730"/>
            <a:ext cx="368839" cy="1563263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圆角矩形 7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发心之功德</a:t>
              </a:r>
            </a:p>
          </p:txBody>
        </p:sp>
      </p:grpSp>
      <p:grpSp>
        <p:nvGrpSpPr>
          <p:cNvPr id="77" name="组合 152"/>
          <p:cNvGrpSpPr/>
          <p:nvPr/>
        </p:nvGrpSpPr>
        <p:grpSpPr>
          <a:xfrm>
            <a:off x="1466858" y="3548276"/>
            <a:ext cx="368838" cy="1329474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8" name="圆角矩形 7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受持之方法</a:t>
              </a:r>
            </a:p>
          </p:txBody>
        </p:sp>
      </p:grpSp>
      <p:grpSp>
        <p:nvGrpSpPr>
          <p:cNvPr id="80" name="组合 150"/>
          <p:cNvGrpSpPr/>
          <p:nvPr/>
        </p:nvGrpSpPr>
        <p:grpSpPr>
          <a:xfrm>
            <a:off x="821759" y="2204864"/>
            <a:ext cx="414023" cy="1334822"/>
            <a:chOff x="6833" y="3976649"/>
            <a:chExt cx="334204" cy="1094551"/>
          </a:xfr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1" name="圆角矩形 80"/>
            <p:cNvSpPr/>
            <p:nvPr/>
          </p:nvSpPr>
          <p:spPr>
            <a:xfrm>
              <a:off x="6833" y="3976649"/>
              <a:ext cx="334204" cy="1094551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圆角矩形 4"/>
            <p:cNvSpPr/>
            <p:nvPr/>
          </p:nvSpPr>
          <p:spPr>
            <a:xfrm>
              <a:off x="16622" y="3986438"/>
              <a:ext cx="314626" cy="107497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入者之意乐</a:t>
              </a:r>
            </a:p>
          </p:txBody>
        </p: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17309667"/>
              </p:ext>
            </p:extLst>
          </p:nvPr>
        </p:nvGraphicFramePr>
        <p:xfrm>
          <a:off x="7072106" y="418296"/>
          <a:ext cx="1964390" cy="60350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964390"/>
              </a:tblGrid>
              <a:tr h="865170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犹如最胜冶金料，垢身得此将转成，           无价之宝佛陀身，故应坚持菩提心。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41025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众生导师以慧观，彻见彼心极珍贵，          诸欲出离三界者，宜善坚持菩提心。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5233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其余善行如芭蕉，果实生已终枯槁，           菩提心树恒生果，非仅不尽反增茂。</a:t>
                      </a:r>
                      <a:endParaRPr lang="en-US" altLang="zh-CN" sz="1800" b="1" u="none" strike="noStrik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95233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如人虽犯极重罪，然依勇士得除畏，          若有速令解脱者，畏罪之人何不依。</a:t>
                      </a:r>
                      <a:endParaRPr lang="en-US" altLang="zh-CN" sz="1800" b="1" u="none" strike="noStrik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60217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菩提心如末劫火，刹那能毁诸重罪。</a:t>
                      </a:r>
                      <a:endParaRPr lang="en-US" altLang="zh-CN" sz="1800" b="1" u="none" strike="noStrik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10166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智者弥勒谕善财，彼心利益无限量。</a:t>
                      </a:r>
                      <a:endParaRPr lang="en-US" altLang="zh-CN" sz="1800" b="1" u="none" strike="noStrik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84" name="组合 150"/>
          <p:cNvGrpSpPr/>
          <p:nvPr/>
        </p:nvGrpSpPr>
        <p:grpSpPr>
          <a:xfrm>
            <a:off x="788028" y="5176682"/>
            <a:ext cx="399596" cy="1517978"/>
            <a:chOff x="6833" y="3976649"/>
            <a:chExt cx="334204" cy="1094551"/>
          </a:xfr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5" name="圆角矩形 84"/>
            <p:cNvSpPr/>
            <p:nvPr/>
          </p:nvSpPr>
          <p:spPr>
            <a:xfrm>
              <a:off x="6833" y="3976649"/>
              <a:ext cx="334204" cy="1094551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圆角矩形 4"/>
            <p:cNvSpPr/>
            <p:nvPr/>
          </p:nvSpPr>
          <p:spPr>
            <a:xfrm>
              <a:off x="34608" y="3986438"/>
              <a:ext cx="296640" cy="107497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趋入之方法</a:t>
              </a:r>
            </a:p>
          </p:txBody>
        </p:sp>
      </p:grpSp>
      <p:grpSp>
        <p:nvGrpSpPr>
          <p:cNvPr id="87" name="组合 152"/>
          <p:cNvGrpSpPr/>
          <p:nvPr/>
        </p:nvGrpSpPr>
        <p:grpSpPr>
          <a:xfrm>
            <a:off x="2081510" y="802620"/>
            <a:ext cx="536826" cy="763706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8" name="圆角矩形 8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真实功德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0" name="组合 152"/>
          <p:cNvGrpSpPr/>
          <p:nvPr/>
        </p:nvGrpSpPr>
        <p:grpSpPr>
          <a:xfrm>
            <a:off x="2075363" y="3636341"/>
            <a:ext cx="452705" cy="2870389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1" name="圆角矩形 9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赞叹具发心之补特伽罗</a:t>
              </a:r>
            </a:p>
          </p:txBody>
        </p:sp>
      </p:grpSp>
      <p:grpSp>
        <p:nvGrpSpPr>
          <p:cNvPr id="93" name="组合 152"/>
          <p:cNvGrpSpPr/>
          <p:nvPr/>
        </p:nvGrpSpPr>
        <p:grpSpPr>
          <a:xfrm>
            <a:off x="2090308" y="2070382"/>
            <a:ext cx="528028" cy="1333181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4" name="圆角矩形 93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具功德之合理性</a:t>
              </a:r>
            </a:p>
          </p:txBody>
        </p:sp>
      </p:grpSp>
      <p:grpSp>
        <p:nvGrpSpPr>
          <p:cNvPr id="96" name="组合 152"/>
          <p:cNvGrpSpPr/>
          <p:nvPr/>
        </p:nvGrpSpPr>
        <p:grpSpPr>
          <a:xfrm>
            <a:off x="2863326" y="1049896"/>
            <a:ext cx="407964" cy="1069664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圆角矩形 9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共同功德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9" name="组合 152"/>
          <p:cNvGrpSpPr/>
          <p:nvPr/>
        </p:nvGrpSpPr>
        <p:grpSpPr>
          <a:xfrm>
            <a:off x="2877364" y="2357477"/>
            <a:ext cx="397439" cy="1061012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0" name="圆角矩形 9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特殊功德</a:t>
              </a:r>
              <a:endParaRPr lang="zh-CN" alt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2" name="组合 152"/>
          <p:cNvGrpSpPr/>
          <p:nvPr/>
        </p:nvGrpSpPr>
        <p:grpSpPr>
          <a:xfrm>
            <a:off x="3629732" y="54158"/>
            <a:ext cx="1049437" cy="355326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3" name="圆角矩形 102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断除罪业</a:t>
              </a:r>
            </a:p>
          </p:txBody>
        </p:sp>
      </p:grpSp>
      <p:grpSp>
        <p:nvGrpSpPr>
          <p:cNvPr id="105" name="组合 152"/>
          <p:cNvGrpSpPr/>
          <p:nvPr/>
        </p:nvGrpSpPr>
        <p:grpSpPr>
          <a:xfrm>
            <a:off x="3629732" y="421207"/>
            <a:ext cx="1049437" cy="355326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6" name="圆角矩形 105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7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成办利乐</a:t>
              </a:r>
            </a:p>
          </p:txBody>
        </p:sp>
      </p:grpSp>
      <p:grpSp>
        <p:nvGrpSpPr>
          <p:cNvPr id="111" name="组合 152"/>
          <p:cNvGrpSpPr/>
          <p:nvPr/>
        </p:nvGrpSpPr>
        <p:grpSpPr>
          <a:xfrm>
            <a:off x="3635466" y="798957"/>
            <a:ext cx="1049437" cy="355326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2" name="圆角矩形 111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3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满足愿望</a:t>
              </a:r>
            </a:p>
          </p:txBody>
        </p:sp>
      </p:grpSp>
      <p:sp>
        <p:nvSpPr>
          <p:cNvPr id="117" name="矩形 116"/>
          <p:cNvSpPr/>
          <p:nvPr/>
        </p:nvSpPr>
        <p:spPr>
          <a:xfrm>
            <a:off x="35496" y="44624"/>
            <a:ext cx="447659" cy="25853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菩提心利益</a:t>
            </a:r>
          </a:p>
        </p:txBody>
      </p:sp>
      <p:grpSp>
        <p:nvGrpSpPr>
          <p:cNvPr id="118" name="组合 152"/>
          <p:cNvGrpSpPr/>
          <p:nvPr/>
        </p:nvGrpSpPr>
        <p:grpSpPr>
          <a:xfrm>
            <a:off x="5062415" y="448996"/>
            <a:ext cx="1453801" cy="940707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9" name="圆角矩形 11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0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以点金剂之喻说明由劣变胜</a:t>
              </a:r>
            </a:p>
          </p:txBody>
        </p:sp>
      </p:grpSp>
      <p:grpSp>
        <p:nvGrpSpPr>
          <p:cNvPr id="121" name="组合 152"/>
          <p:cNvGrpSpPr/>
          <p:nvPr/>
        </p:nvGrpSpPr>
        <p:grpSpPr>
          <a:xfrm>
            <a:off x="5062415" y="1680254"/>
            <a:ext cx="1453801" cy="940707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2" name="圆角矩形 121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以如意宝之喻说明难得与珍贵</a:t>
              </a:r>
            </a:p>
          </p:txBody>
        </p:sp>
      </p:grpSp>
      <p:grpSp>
        <p:nvGrpSpPr>
          <p:cNvPr id="125" name="组合 152"/>
          <p:cNvGrpSpPr/>
          <p:nvPr/>
        </p:nvGrpSpPr>
        <p:grpSpPr>
          <a:xfrm>
            <a:off x="5062415" y="2927277"/>
            <a:ext cx="1453801" cy="940707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6" name="圆角矩形 125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以妙树之喻说明果不穷尽而增上</a:t>
              </a:r>
            </a:p>
          </p:txBody>
        </p:sp>
      </p:grpSp>
      <p:grpSp>
        <p:nvGrpSpPr>
          <p:cNvPr id="128" name="组合 152"/>
          <p:cNvGrpSpPr/>
          <p:nvPr/>
        </p:nvGrpSpPr>
        <p:grpSpPr>
          <a:xfrm>
            <a:off x="5060780" y="5190259"/>
            <a:ext cx="1643324" cy="636534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9" name="圆角矩形 12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以火之喻说明彻底摧毁罪业</a:t>
              </a:r>
            </a:p>
          </p:txBody>
        </p:sp>
      </p:grpSp>
      <p:grpSp>
        <p:nvGrpSpPr>
          <p:cNvPr id="131" name="组合 152"/>
          <p:cNvGrpSpPr/>
          <p:nvPr/>
        </p:nvGrpSpPr>
        <p:grpSpPr>
          <a:xfrm>
            <a:off x="5062415" y="4130014"/>
            <a:ext cx="1453801" cy="940707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2" name="圆角矩形 131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以护送者之喻说明罪业之果</a:t>
              </a:r>
            </a:p>
          </p:txBody>
        </p:sp>
      </p:grpSp>
      <p:grpSp>
        <p:nvGrpSpPr>
          <p:cNvPr id="134" name="组合 152"/>
          <p:cNvGrpSpPr/>
          <p:nvPr/>
        </p:nvGrpSpPr>
        <p:grpSpPr>
          <a:xfrm>
            <a:off x="5062415" y="5881174"/>
            <a:ext cx="1453801" cy="586676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5" name="圆角矩形 13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6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经中所说其他功德之理</a:t>
              </a:r>
            </a:p>
          </p:txBody>
        </p:sp>
      </p:grpSp>
      <p:grpSp>
        <p:nvGrpSpPr>
          <p:cNvPr id="108" name="组合 152"/>
          <p:cNvGrpSpPr/>
          <p:nvPr/>
        </p:nvGrpSpPr>
        <p:grpSpPr>
          <a:xfrm>
            <a:off x="3632633" y="1157627"/>
            <a:ext cx="1049437" cy="355326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9" name="圆角矩形 10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0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名义转移</a:t>
              </a:r>
            </a:p>
          </p:txBody>
        </p:sp>
      </p:grpSp>
      <p:grpSp>
        <p:nvGrpSpPr>
          <p:cNvPr id="114" name="组合 152"/>
          <p:cNvGrpSpPr/>
          <p:nvPr/>
        </p:nvGrpSpPr>
        <p:grpSpPr>
          <a:xfrm>
            <a:off x="3623109" y="1502592"/>
            <a:ext cx="1049437" cy="355326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5" name="圆角矩形 11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6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以喻赞德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70893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组合 179"/>
          <p:cNvGrpSpPr/>
          <p:nvPr/>
        </p:nvGrpSpPr>
        <p:grpSpPr>
          <a:xfrm>
            <a:off x="2555776" y="3356992"/>
            <a:ext cx="468149" cy="1554760"/>
            <a:chOff x="1311695" y="3579573"/>
            <a:chExt cx="526403" cy="1386357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连接符 181"/>
            <p:cNvCxnSpPr/>
            <p:nvPr/>
          </p:nvCxnSpPr>
          <p:spPr>
            <a:xfrm>
              <a:off x="1311695" y="4264605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组合 173"/>
          <p:cNvGrpSpPr/>
          <p:nvPr/>
        </p:nvGrpSpPr>
        <p:grpSpPr>
          <a:xfrm>
            <a:off x="2483768" y="908720"/>
            <a:ext cx="468149" cy="1129110"/>
            <a:chOff x="1311695" y="3579573"/>
            <a:chExt cx="526403" cy="1386357"/>
          </a:xfrm>
        </p:grpSpPr>
        <p:grpSp>
          <p:nvGrpSpPr>
            <p:cNvPr id="175" name="组合 17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77" name="直接连接符 176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6" name="直接连接符 175"/>
            <p:cNvCxnSpPr/>
            <p:nvPr/>
          </p:nvCxnSpPr>
          <p:spPr>
            <a:xfrm>
              <a:off x="1311695" y="4264605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合 161"/>
          <p:cNvGrpSpPr/>
          <p:nvPr/>
        </p:nvGrpSpPr>
        <p:grpSpPr>
          <a:xfrm>
            <a:off x="3367836" y="4230695"/>
            <a:ext cx="338639" cy="1359558"/>
            <a:chOff x="1311695" y="3579573"/>
            <a:chExt cx="526403" cy="1386357"/>
          </a:xfrm>
        </p:grpSpPr>
        <p:grpSp>
          <p:nvGrpSpPr>
            <p:cNvPr id="163" name="组合 162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65" name="直接连接符 164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4" name="直接连接符 163"/>
            <p:cNvCxnSpPr/>
            <p:nvPr/>
          </p:nvCxnSpPr>
          <p:spPr>
            <a:xfrm>
              <a:off x="1311695" y="4264605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组合 155"/>
          <p:cNvGrpSpPr/>
          <p:nvPr/>
        </p:nvGrpSpPr>
        <p:grpSpPr>
          <a:xfrm>
            <a:off x="3923928" y="4365104"/>
            <a:ext cx="2361727" cy="1225151"/>
            <a:chOff x="1311695" y="3579566"/>
            <a:chExt cx="2012162" cy="1386365"/>
          </a:xfrm>
        </p:grpSpPr>
        <p:grpSp>
          <p:nvGrpSpPr>
            <p:cNvPr id="157" name="组合 156"/>
            <p:cNvGrpSpPr/>
            <p:nvPr/>
          </p:nvGrpSpPr>
          <p:grpSpPr>
            <a:xfrm>
              <a:off x="1531816" y="3579567"/>
              <a:ext cx="1792041" cy="1386364"/>
              <a:chOff x="2616898" y="770307"/>
              <a:chExt cx="1792041" cy="1060357"/>
            </a:xfrm>
          </p:grpSpPr>
          <p:cxnSp>
            <p:nvCxnSpPr>
              <p:cNvPr id="159" name="直接连接符 158"/>
              <p:cNvCxnSpPr/>
              <p:nvPr/>
            </p:nvCxnSpPr>
            <p:spPr>
              <a:xfrm flipV="1">
                <a:off x="2627784" y="1830663"/>
                <a:ext cx="1670841" cy="1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 flipV="1">
                <a:off x="2616898" y="770307"/>
                <a:ext cx="1792041" cy="5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8" name="直接连接符 157"/>
            <p:cNvCxnSpPr/>
            <p:nvPr/>
          </p:nvCxnSpPr>
          <p:spPr>
            <a:xfrm>
              <a:off x="1311695" y="3579566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直接连接符 139"/>
          <p:cNvCxnSpPr/>
          <p:nvPr/>
        </p:nvCxnSpPr>
        <p:spPr>
          <a:xfrm>
            <a:off x="3497963" y="1052736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3038441" y="510318"/>
            <a:ext cx="1031731" cy="1847160"/>
            <a:chOff x="4091481" y="4488048"/>
            <a:chExt cx="749216" cy="766429"/>
          </a:xfrm>
        </p:grpSpPr>
        <p:grpSp>
          <p:nvGrpSpPr>
            <p:cNvPr id="10" name="组合 9"/>
            <p:cNvGrpSpPr/>
            <p:nvPr/>
          </p:nvGrpSpPr>
          <p:grpSpPr>
            <a:xfrm>
              <a:off x="4397763" y="4488048"/>
              <a:ext cx="442934" cy="766429"/>
              <a:chOff x="2616898" y="770312"/>
              <a:chExt cx="442934" cy="1061646"/>
            </a:xfrm>
          </p:grpSpPr>
          <p:cxnSp>
            <p:nvCxnSpPr>
              <p:cNvPr id="12" name="直接连接符 11"/>
              <p:cNvCxnSpPr/>
              <p:nvPr/>
            </p:nvCxnSpPr>
            <p:spPr>
              <a:xfrm flipV="1">
                <a:off x="2616898" y="1830664"/>
                <a:ext cx="442934" cy="1294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直接连接符 10"/>
            <p:cNvCxnSpPr/>
            <p:nvPr/>
          </p:nvCxnSpPr>
          <p:spPr>
            <a:xfrm>
              <a:off x="4091481" y="5250639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3881991" y="3406271"/>
            <a:ext cx="385935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630047" y="2348880"/>
            <a:ext cx="385935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13144" y="4120052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552968" y="1064830"/>
            <a:ext cx="2947393" cy="1193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1731893" y="1570792"/>
            <a:ext cx="526403" cy="4658251"/>
            <a:chOff x="1311695" y="3579566"/>
            <a:chExt cx="526403" cy="1386364"/>
          </a:xfrm>
        </p:grpSpPr>
        <p:grpSp>
          <p:nvGrpSpPr>
            <p:cNvPr id="21" name="组合 2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/>
            <p:cNvCxnSpPr/>
            <p:nvPr/>
          </p:nvCxnSpPr>
          <p:spPr>
            <a:xfrm>
              <a:off x="1311695" y="3579566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639442" y="1543283"/>
            <a:ext cx="1092452" cy="2751453"/>
            <a:chOff x="971721" y="3579573"/>
            <a:chExt cx="866377" cy="1386357"/>
          </a:xfrm>
        </p:grpSpPr>
        <p:grpSp>
          <p:nvGrpSpPr>
            <p:cNvPr id="27" name="组合 26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9" name="直接连接符 2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直接连接符 27"/>
            <p:cNvCxnSpPr/>
            <p:nvPr/>
          </p:nvCxnSpPr>
          <p:spPr>
            <a:xfrm flipV="1">
              <a:off x="971721" y="4264605"/>
              <a:ext cx="555998" cy="945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385414" y="1304748"/>
            <a:ext cx="586186" cy="4867057"/>
            <a:chOff x="1311695" y="3579573"/>
            <a:chExt cx="533065" cy="1386357"/>
          </a:xfrm>
        </p:grpSpPr>
        <p:grpSp>
          <p:nvGrpSpPr>
            <p:cNvPr id="33" name="组合 32"/>
            <p:cNvGrpSpPr/>
            <p:nvPr/>
          </p:nvGrpSpPr>
          <p:grpSpPr>
            <a:xfrm>
              <a:off x="1538478" y="3579573"/>
              <a:ext cx="306282" cy="1386357"/>
              <a:chOff x="2623560" y="770312"/>
              <a:chExt cx="306282" cy="1060352"/>
            </a:xfrm>
          </p:grpSpPr>
          <p:cxnSp>
            <p:nvCxnSpPr>
              <p:cNvPr id="35" name="直接连接符 34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2623560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直接连接符 33"/>
            <p:cNvCxnSpPr/>
            <p:nvPr/>
          </p:nvCxnSpPr>
          <p:spPr>
            <a:xfrm>
              <a:off x="1311695" y="4264605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直接连接符 50"/>
          <p:cNvCxnSpPr/>
          <p:nvPr/>
        </p:nvCxnSpPr>
        <p:spPr>
          <a:xfrm>
            <a:off x="4355976" y="476672"/>
            <a:ext cx="385935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166"/>
          <p:cNvGrpSpPr/>
          <p:nvPr/>
        </p:nvGrpSpPr>
        <p:grpSpPr>
          <a:xfrm>
            <a:off x="184690" y="2852916"/>
            <a:ext cx="354862" cy="1556572"/>
            <a:chOff x="2923592" y="1869607"/>
            <a:chExt cx="421639" cy="8334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3" name="圆角矩形 62"/>
            <p:cNvSpPr/>
            <p:nvPr/>
          </p:nvSpPr>
          <p:spPr>
            <a:xfrm>
              <a:off x="2923592" y="1869607"/>
              <a:ext cx="421639" cy="785835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5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圆角矩形 36"/>
            <p:cNvSpPr/>
            <p:nvPr/>
          </p:nvSpPr>
          <p:spPr>
            <a:xfrm>
              <a:off x="2933513" y="1894580"/>
              <a:ext cx="396941" cy="80851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所入之自性</a:t>
              </a:r>
            </a:p>
          </p:txBody>
        </p:sp>
      </p:grpSp>
      <p:grpSp>
        <p:nvGrpSpPr>
          <p:cNvPr id="65" name="组合 150"/>
          <p:cNvGrpSpPr/>
          <p:nvPr/>
        </p:nvGrpSpPr>
        <p:grpSpPr>
          <a:xfrm>
            <a:off x="821759" y="44624"/>
            <a:ext cx="377708" cy="2066202"/>
            <a:chOff x="6833" y="3976649"/>
            <a:chExt cx="334204" cy="1094551"/>
          </a:xfr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6" name="圆角矩形 65"/>
            <p:cNvSpPr/>
            <p:nvPr/>
          </p:nvSpPr>
          <p:spPr>
            <a:xfrm>
              <a:off x="6833" y="3976649"/>
              <a:ext cx="334204" cy="1094551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圆角矩形 4"/>
            <p:cNvSpPr/>
            <p:nvPr/>
          </p:nvSpPr>
          <p:spPr>
            <a:xfrm>
              <a:off x="16622" y="4027107"/>
              <a:ext cx="314626" cy="988484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入者所依补特伽罗</a:t>
              </a:r>
            </a:p>
          </p:txBody>
        </p:sp>
      </p:grpSp>
      <p:grpSp>
        <p:nvGrpSpPr>
          <p:cNvPr id="74" name="组合 152"/>
          <p:cNvGrpSpPr/>
          <p:nvPr/>
        </p:nvGrpSpPr>
        <p:grpSpPr>
          <a:xfrm>
            <a:off x="1475656" y="836712"/>
            <a:ext cx="368839" cy="1563263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圆角矩形 7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发心之功德</a:t>
              </a:r>
            </a:p>
          </p:txBody>
        </p:sp>
      </p:grpSp>
      <p:grpSp>
        <p:nvGrpSpPr>
          <p:cNvPr id="77" name="组合 152"/>
          <p:cNvGrpSpPr/>
          <p:nvPr/>
        </p:nvGrpSpPr>
        <p:grpSpPr>
          <a:xfrm>
            <a:off x="1466858" y="3548276"/>
            <a:ext cx="368838" cy="1329474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8" name="圆角矩形 7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受持之方法</a:t>
              </a:r>
            </a:p>
          </p:txBody>
        </p:sp>
      </p:grpSp>
      <p:grpSp>
        <p:nvGrpSpPr>
          <p:cNvPr id="80" name="组合 150"/>
          <p:cNvGrpSpPr/>
          <p:nvPr/>
        </p:nvGrpSpPr>
        <p:grpSpPr>
          <a:xfrm>
            <a:off x="821759" y="2204864"/>
            <a:ext cx="414023" cy="1334822"/>
            <a:chOff x="6833" y="3976649"/>
            <a:chExt cx="334204" cy="1094551"/>
          </a:xfr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1" name="圆角矩形 80"/>
            <p:cNvSpPr/>
            <p:nvPr/>
          </p:nvSpPr>
          <p:spPr>
            <a:xfrm>
              <a:off x="6833" y="3976649"/>
              <a:ext cx="334204" cy="1094551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圆角矩形 4"/>
            <p:cNvSpPr/>
            <p:nvPr/>
          </p:nvSpPr>
          <p:spPr>
            <a:xfrm>
              <a:off x="16622" y="3986438"/>
              <a:ext cx="314626" cy="107497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入者之意乐</a:t>
              </a:r>
            </a:p>
          </p:txBody>
        </p: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07117857"/>
              </p:ext>
            </p:extLst>
          </p:nvPr>
        </p:nvGraphicFramePr>
        <p:xfrm>
          <a:off x="6103743" y="59432"/>
          <a:ext cx="2822272" cy="65836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22272"/>
              </a:tblGrid>
              <a:tr h="601723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略摄菩提心</a:t>
                      </a:r>
                      <a:r>
                        <a:rPr lang="en-US" altLang="zh-CN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当知有二种</a:t>
                      </a:r>
                      <a:r>
                        <a:rPr lang="en-US" altLang="zh-CN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愿求菩提心</a:t>
                      </a:r>
                      <a:r>
                        <a:rPr lang="en-US" altLang="zh-CN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趣行菩提心</a:t>
                      </a:r>
                      <a:r>
                        <a:rPr lang="en-US" altLang="zh-CN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97240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如人尽了知</a:t>
                      </a:r>
                      <a:r>
                        <a:rPr lang="en-US" altLang="zh-CN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欲行正行别</a:t>
                      </a:r>
                      <a:r>
                        <a:rPr lang="en-US" altLang="zh-CN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如是智者知</a:t>
                      </a:r>
                      <a:r>
                        <a:rPr lang="en-US" altLang="zh-CN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:</a:t>
                      </a: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二心次第别</a:t>
                      </a:r>
                      <a:r>
                        <a:rPr lang="en-US" altLang="zh-CN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09729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愿心于生死</a:t>
                      </a:r>
                      <a:r>
                        <a:rPr lang="en-US" altLang="zh-CN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虽生广大果，犹不如行心</a:t>
                      </a:r>
                      <a:r>
                        <a:rPr lang="en-US" altLang="zh-CN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相续增福德。何时为度尽</a:t>
                      </a:r>
                      <a:r>
                        <a:rPr lang="en-US" altLang="zh-CN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无边众有情，立志不退转</a:t>
                      </a:r>
                      <a:r>
                        <a:rPr lang="en-US" altLang="zh-CN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受持此行心，即自彼时起</a:t>
                      </a:r>
                      <a:r>
                        <a:rPr lang="en-US" altLang="zh-CN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纵眠或放逸，福德相续生</a:t>
                      </a:r>
                      <a:r>
                        <a:rPr lang="en-US" altLang="zh-CN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量多等虚空。</a:t>
                      </a:r>
                      <a:endParaRPr lang="en-US" altLang="zh-CN" sz="1800" b="1" u="none" strike="noStrik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1223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为信小乘者，妙臂问经中，如来自宣说，其益极应理。</a:t>
                      </a:r>
                      <a:endParaRPr lang="en-US" altLang="zh-CN" sz="1800" b="1" u="none" strike="noStrik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51223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若仅思疗愈，有情诸头疾，具此饶益心，获福无穷尽，况欲除有情，无量不安乐，乃至欲成就，有情无量德。</a:t>
                      </a:r>
                      <a:endParaRPr lang="en-US" altLang="zh-CN" sz="1800" b="1" u="none" strike="noStrik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12232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是父抑或母，谁具此心耶？是仙或欲天，梵天有此耶？彼等为自利，尚且未梦及，况为他有情，生此饶益心？他人为自利，尚且未能发，珍贵此愿心，能生诚稀有！</a:t>
                      </a:r>
                      <a:endParaRPr lang="en-US" altLang="zh-CN" sz="1800" b="1" u="none" strike="noStrik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84" name="组合 150"/>
          <p:cNvGrpSpPr/>
          <p:nvPr/>
        </p:nvGrpSpPr>
        <p:grpSpPr>
          <a:xfrm>
            <a:off x="788028" y="5176682"/>
            <a:ext cx="399596" cy="1517978"/>
            <a:chOff x="6833" y="3976649"/>
            <a:chExt cx="334204" cy="1094551"/>
          </a:xfr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5" name="圆角矩形 84"/>
            <p:cNvSpPr/>
            <p:nvPr/>
          </p:nvSpPr>
          <p:spPr>
            <a:xfrm>
              <a:off x="6833" y="3976649"/>
              <a:ext cx="334204" cy="1094551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圆角矩形 4"/>
            <p:cNvSpPr/>
            <p:nvPr/>
          </p:nvSpPr>
          <p:spPr>
            <a:xfrm>
              <a:off x="34608" y="3986438"/>
              <a:ext cx="296640" cy="107497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趋入之方法</a:t>
              </a:r>
            </a:p>
          </p:txBody>
        </p:sp>
      </p:grpSp>
      <p:grpSp>
        <p:nvGrpSpPr>
          <p:cNvPr id="87" name="组合 152"/>
          <p:cNvGrpSpPr/>
          <p:nvPr/>
        </p:nvGrpSpPr>
        <p:grpSpPr>
          <a:xfrm>
            <a:off x="2162966" y="867684"/>
            <a:ext cx="378762" cy="1265172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8" name="圆角矩形 8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真实功德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0" name="组合 152"/>
          <p:cNvGrpSpPr/>
          <p:nvPr/>
        </p:nvGrpSpPr>
        <p:grpSpPr>
          <a:xfrm>
            <a:off x="2138242" y="5949280"/>
            <a:ext cx="1380931" cy="559530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1" name="圆角矩形 9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赞叹具发心之补特伽罗</a:t>
              </a:r>
            </a:p>
          </p:txBody>
        </p:sp>
      </p:grpSp>
      <p:grpSp>
        <p:nvGrpSpPr>
          <p:cNvPr id="93" name="组合 152"/>
          <p:cNvGrpSpPr/>
          <p:nvPr/>
        </p:nvGrpSpPr>
        <p:grpSpPr>
          <a:xfrm>
            <a:off x="2192054" y="3140968"/>
            <a:ext cx="435730" cy="1905273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4" name="圆角矩形 93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具功德之合理性</a:t>
              </a:r>
            </a:p>
          </p:txBody>
        </p:sp>
      </p:grpSp>
      <p:grpSp>
        <p:nvGrpSpPr>
          <p:cNvPr id="96" name="组合 152"/>
          <p:cNvGrpSpPr/>
          <p:nvPr/>
        </p:nvGrpSpPr>
        <p:grpSpPr>
          <a:xfrm>
            <a:off x="2903664" y="323121"/>
            <a:ext cx="407964" cy="1069664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圆角矩形 9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共同功德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9" name="组合 152"/>
          <p:cNvGrpSpPr/>
          <p:nvPr/>
        </p:nvGrpSpPr>
        <p:grpSpPr>
          <a:xfrm>
            <a:off x="2890379" y="1563957"/>
            <a:ext cx="397439" cy="1061012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0" name="圆角矩形 9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特殊功德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1" name="组合 152"/>
          <p:cNvGrpSpPr/>
          <p:nvPr/>
        </p:nvGrpSpPr>
        <p:grpSpPr>
          <a:xfrm>
            <a:off x="3635466" y="332656"/>
            <a:ext cx="1049437" cy="355326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2" name="圆角矩形 111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3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分类</a:t>
              </a:r>
            </a:p>
          </p:txBody>
        </p:sp>
      </p:grpSp>
      <p:sp>
        <p:nvSpPr>
          <p:cNvPr id="117" name="矩形 116"/>
          <p:cNvSpPr/>
          <p:nvPr/>
        </p:nvSpPr>
        <p:spPr>
          <a:xfrm>
            <a:off x="35496" y="44624"/>
            <a:ext cx="447659" cy="25853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品</a:t>
            </a:r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菩提心利益</a:t>
            </a:r>
          </a:p>
        </p:txBody>
      </p:sp>
      <p:grpSp>
        <p:nvGrpSpPr>
          <p:cNvPr id="108" name="组合 152"/>
          <p:cNvGrpSpPr/>
          <p:nvPr/>
        </p:nvGrpSpPr>
        <p:grpSpPr>
          <a:xfrm>
            <a:off x="3635896" y="863580"/>
            <a:ext cx="1369269" cy="342706"/>
            <a:chOff x="487843" y="1559700"/>
            <a:chExt cx="358868" cy="1928286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9" name="圆角矩形 10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0" name="圆角矩形 8"/>
            <p:cNvSpPr/>
            <p:nvPr/>
          </p:nvSpPr>
          <p:spPr>
            <a:xfrm>
              <a:off x="498326" y="1570181"/>
              <a:ext cx="348385" cy="1917805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本体之差别</a:t>
              </a:r>
            </a:p>
          </p:txBody>
        </p:sp>
      </p:grpSp>
      <p:grpSp>
        <p:nvGrpSpPr>
          <p:cNvPr id="114" name="组合 152"/>
          <p:cNvGrpSpPr/>
          <p:nvPr/>
        </p:nvGrpSpPr>
        <p:grpSpPr>
          <a:xfrm>
            <a:off x="3635896" y="2132857"/>
            <a:ext cx="1410585" cy="360040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5" name="圆角矩形 11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6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功德之差别</a:t>
              </a:r>
            </a:p>
          </p:txBody>
        </p:sp>
      </p:grpSp>
      <p:grpSp>
        <p:nvGrpSpPr>
          <p:cNvPr id="124" name="组合 152"/>
          <p:cNvGrpSpPr/>
          <p:nvPr/>
        </p:nvGrpSpPr>
        <p:grpSpPr>
          <a:xfrm>
            <a:off x="2914990" y="3209083"/>
            <a:ext cx="1617718" cy="394377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圆角矩形 13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教证之合理性</a:t>
              </a:r>
            </a:p>
          </p:txBody>
        </p:sp>
      </p:grpSp>
      <p:grpSp>
        <p:nvGrpSpPr>
          <p:cNvPr id="141" name="组合 152"/>
          <p:cNvGrpSpPr/>
          <p:nvPr/>
        </p:nvGrpSpPr>
        <p:grpSpPr>
          <a:xfrm>
            <a:off x="2920433" y="3954528"/>
            <a:ext cx="397439" cy="1778727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2" name="圆角矩形 141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3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理证之合理性</a:t>
              </a:r>
            </a:p>
          </p:txBody>
        </p:sp>
      </p:grpSp>
      <p:grpSp>
        <p:nvGrpSpPr>
          <p:cNvPr id="144" name="组合 152"/>
          <p:cNvGrpSpPr/>
          <p:nvPr/>
        </p:nvGrpSpPr>
        <p:grpSpPr>
          <a:xfrm>
            <a:off x="3643651" y="3717032"/>
            <a:ext cx="426521" cy="116915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5" name="圆角矩形 14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6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意乐殊胜</a:t>
              </a:r>
            </a:p>
          </p:txBody>
        </p:sp>
      </p:grpSp>
      <p:grpSp>
        <p:nvGrpSpPr>
          <p:cNvPr id="147" name="组合 152"/>
          <p:cNvGrpSpPr/>
          <p:nvPr/>
        </p:nvGrpSpPr>
        <p:grpSpPr>
          <a:xfrm>
            <a:off x="3649834" y="5013176"/>
            <a:ext cx="420338" cy="1092946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8" name="圆角矩形 14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9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加行殊</a:t>
              </a: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胜</a:t>
              </a:r>
            </a:p>
          </p:txBody>
        </p:sp>
      </p:grpSp>
      <p:grpSp>
        <p:nvGrpSpPr>
          <p:cNvPr id="150" name="组合 152"/>
          <p:cNvGrpSpPr/>
          <p:nvPr/>
        </p:nvGrpSpPr>
        <p:grpSpPr>
          <a:xfrm>
            <a:off x="4331163" y="3921863"/>
            <a:ext cx="1104933" cy="731273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1" name="圆角矩形 15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2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意乐之所缘广大</a:t>
              </a:r>
            </a:p>
          </p:txBody>
        </p:sp>
      </p:grpSp>
      <p:grpSp>
        <p:nvGrpSpPr>
          <p:cNvPr id="153" name="组合 152"/>
          <p:cNvGrpSpPr/>
          <p:nvPr/>
        </p:nvGrpSpPr>
        <p:grpSpPr>
          <a:xfrm>
            <a:off x="4367751" y="5224618"/>
            <a:ext cx="1104933" cy="731273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4" name="圆角矩形 153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5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宣说意乐超胜世间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8816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直接连接符 130"/>
          <p:cNvCxnSpPr/>
          <p:nvPr/>
        </p:nvCxnSpPr>
        <p:spPr>
          <a:xfrm>
            <a:off x="2738263" y="5149549"/>
            <a:ext cx="3489921" cy="1193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组合 179"/>
          <p:cNvGrpSpPr/>
          <p:nvPr/>
        </p:nvGrpSpPr>
        <p:grpSpPr>
          <a:xfrm>
            <a:off x="2555776" y="3356991"/>
            <a:ext cx="468149" cy="3065653"/>
            <a:chOff x="1311695" y="3579573"/>
            <a:chExt cx="526403" cy="1386357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连接符 181"/>
            <p:cNvCxnSpPr/>
            <p:nvPr/>
          </p:nvCxnSpPr>
          <p:spPr>
            <a:xfrm>
              <a:off x="1311695" y="4387951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组合 173"/>
          <p:cNvGrpSpPr/>
          <p:nvPr/>
        </p:nvGrpSpPr>
        <p:grpSpPr>
          <a:xfrm>
            <a:off x="2555776" y="908721"/>
            <a:ext cx="468149" cy="1134550"/>
            <a:chOff x="1311695" y="3579573"/>
            <a:chExt cx="526403" cy="1393036"/>
          </a:xfrm>
        </p:grpSpPr>
        <p:grpSp>
          <p:nvGrpSpPr>
            <p:cNvPr id="175" name="组合 17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77" name="直接连接符 176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6" name="直接连接符 175"/>
            <p:cNvCxnSpPr/>
            <p:nvPr/>
          </p:nvCxnSpPr>
          <p:spPr>
            <a:xfrm>
              <a:off x="1311695" y="4972609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组合 155"/>
          <p:cNvGrpSpPr/>
          <p:nvPr/>
        </p:nvGrpSpPr>
        <p:grpSpPr>
          <a:xfrm flipV="1">
            <a:off x="4082481" y="676017"/>
            <a:ext cx="2361727" cy="1418445"/>
            <a:chOff x="1311695" y="3579566"/>
            <a:chExt cx="2012162" cy="1386365"/>
          </a:xfrm>
        </p:grpSpPr>
        <p:grpSp>
          <p:nvGrpSpPr>
            <p:cNvPr id="157" name="组合 156"/>
            <p:cNvGrpSpPr/>
            <p:nvPr/>
          </p:nvGrpSpPr>
          <p:grpSpPr>
            <a:xfrm>
              <a:off x="1531816" y="3579567"/>
              <a:ext cx="1792041" cy="1386364"/>
              <a:chOff x="2616898" y="770307"/>
              <a:chExt cx="1792041" cy="1060357"/>
            </a:xfrm>
          </p:grpSpPr>
          <p:cxnSp>
            <p:nvCxnSpPr>
              <p:cNvPr id="159" name="直接连接符 158"/>
              <p:cNvCxnSpPr/>
              <p:nvPr/>
            </p:nvCxnSpPr>
            <p:spPr>
              <a:xfrm flipV="1">
                <a:off x="2627784" y="1830663"/>
                <a:ext cx="1670841" cy="1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 flipV="1">
                <a:off x="2616898" y="770307"/>
                <a:ext cx="1792041" cy="5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8" name="直接连接符 157"/>
            <p:cNvCxnSpPr/>
            <p:nvPr/>
          </p:nvCxnSpPr>
          <p:spPr>
            <a:xfrm>
              <a:off x="1311695" y="3579566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3180229" y="510318"/>
            <a:ext cx="1031731" cy="1581469"/>
            <a:chOff x="4091481" y="4488048"/>
            <a:chExt cx="749216" cy="766429"/>
          </a:xfrm>
        </p:grpSpPr>
        <p:grpSp>
          <p:nvGrpSpPr>
            <p:cNvPr id="10" name="组合 9"/>
            <p:cNvGrpSpPr/>
            <p:nvPr/>
          </p:nvGrpSpPr>
          <p:grpSpPr>
            <a:xfrm>
              <a:off x="4397763" y="4488048"/>
              <a:ext cx="442934" cy="766429"/>
              <a:chOff x="2616898" y="770312"/>
              <a:chExt cx="442934" cy="1061646"/>
            </a:xfrm>
          </p:grpSpPr>
          <p:cxnSp>
            <p:nvCxnSpPr>
              <p:cNvPr id="12" name="直接连接符 11"/>
              <p:cNvCxnSpPr/>
              <p:nvPr/>
            </p:nvCxnSpPr>
            <p:spPr>
              <a:xfrm flipV="1">
                <a:off x="2616898" y="1830664"/>
                <a:ext cx="442934" cy="1294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直接连接符 10"/>
            <p:cNvCxnSpPr/>
            <p:nvPr/>
          </p:nvCxnSpPr>
          <p:spPr>
            <a:xfrm>
              <a:off x="4091481" y="5250639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3881991" y="3406271"/>
            <a:ext cx="385935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795548" y="5930832"/>
            <a:ext cx="385935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997149" y="2348880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761218" y="4209150"/>
            <a:ext cx="336792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1753971" y="1003688"/>
            <a:ext cx="526403" cy="4157799"/>
            <a:chOff x="1311695" y="3579566"/>
            <a:chExt cx="526403" cy="1386364"/>
          </a:xfrm>
        </p:grpSpPr>
        <p:grpSp>
          <p:nvGrpSpPr>
            <p:cNvPr id="21" name="组合 2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/>
            <p:cNvCxnSpPr/>
            <p:nvPr/>
          </p:nvCxnSpPr>
          <p:spPr>
            <a:xfrm>
              <a:off x="1311695" y="3579566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639442" y="1543283"/>
            <a:ext cx="1092452" cy="2751453"/>
            <a:chOff x="971721" y="3579573"/>
            <a:chExt cx="866377" cy="1386357"/>
          </a:xfrm>
        </p:grpSpPr>
        <p:grpSp>
          <p:nvGrpSpPr>
            <p:cNvPr id="27" name="组合 26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9" name="直接连接符 28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直接连接符 27"/>
            <p:cNvCxnSpPr/>
            <p:nvPr/>
          </p:nvCxnSpPr>
          <p:spPr>
            <a:xfrm>
              <a:off x="971721" y="4264605"/>
              <a:ext cx="555998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385414" y="1304748"/>
            <a:ext cx="586186" cy="4867057"/>
            <a:chOff x="1311695" y="3579573"/>
            <a:chExt cx="533065" cy="1386357"/>
          </a:xfrm>
        </p:grpSpPr>
        <p:grpSp>
          <p:nvGrpSpPr>
            <p:cNvPr id="33" name="组合 32"/>
            <p:cNvGrpSpPr/>
            <p:nvPr/>
          </p:nvGrpSpPr>
          <p:grpSpPr>
            <a:xfrm>
              <a:off x="1538478" y="3579573"/>
              <a:ext cx="306282" cy="1386357"/>
              <a:chOff x="2623560" y="770312"/>
              <a:chExt cx="306282" cy="1060352"/>
            </a:xfrm>
          </p:grpSpPr>
          <p:cxnSp>
            <p:nvCxnSpPr>
              <p:cNvPr id="35" name="直接连接符 34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2623560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直接连接符 33"/>
            <p:cNvCxnSpPr/>
            <p:nvPr/>
          </p:nvCxnSpPr>
          <p:spPr>
            <a:xfrm>
              <a:off x="1311695" y="4264605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直接连接符 50"/>
          <p:cNvCxnSpPr/>
          <p:nvPr/>
        </p:nvCxnSpPr>
        <p:spPr>
          <a:xfrm>
            <a:off x="4199467" y="6422645"/>
            <a:ext cx="385935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166"/>
          <p:cNvGrpSpPr/>
          <p:nvPr/>
        </p:nvGrpSpPr>
        <p:grpSpPr>
          <a:xfrm>
            <a:off x="184690" y="2852916"/>
            <a:ext cx="354862" cy="1556572"/>
            <a:chOff x="2923592" y="1869607"/>
            <a:chExt cx="421639" cy="8334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3" name="圆角矩形 62"/>
            <p:cNvSpPr/>
            <p:nvPr/>
          </p:nvSpPr>
          <p:spPr>
            <a:xfrm>
              <a:off x="2923592" y="1869607"/>
              <a:ext cx="421639" cy="785835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5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圆角矩形 36"/>
            <p:cNvSpPr/>
            <p:nvPr/>
          </p:nvSpPr>
          <p:spPr>
            <a:xfrm>
              <a:off x="2933513" y="1894580"/>
              <a:ext cx="396941" cy="80851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所入之自性</a:t>
              </a:r>
            </a:p>
          </p:txBody>
        </p:sp>
      </p:grpSp>
      <p:grpSp>
        <p:nvGrpSpPr>
          <p:cNvPr id="65" name="组合 150"/>
          <p:cNvGrpSpPr/>
          <p:nvPr/>
        </p:nvGrpSpPr>
        <p:grpSpPr>
          <a:xfrm>
            <a:off x="821759" y="44624"/>
            <a:ext cx="377708" cy="2066202"/>
            <a:chOff x="6833" y="3976649"/>
            <a:chExt cx="334204" cy="1094551"/>
          </a:xfr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6" name="圆角矩形 65"/>
            <p:cNvSpPr/>
            <p:nvPr/>
          </p:nvSpPr>
          <p:spPr>
            <a:xfrm>
              <a:off x="6833" y="3976649"/>
              <a:ext cx="334204" cy="1094551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圆角矩形 4"/>
            <p:cNvSpPr/>
            <p:nvPr/>
          </p:nvSpPr>
          <p:spPr>
            <a:xfrm>
              <a:off x="16622" y="4072929"/>
              <a:ext cx="314626" cy="988484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入者所依补特伽罗</a:t>
              </a:r>
            </a:p>
          </p:txBody>
        </p:sp>
      </p:grpSp>
      <p:grpSp>
        <p:nvGrpSpPr>
          <p:cNvPr id="74" name="组合 152"/>
          <p:cNvGrpSpPr/>
          <p:nvPr/>
        </p:nvGrpSpPr>
        <p:grpSpPr>
          <a:xfrm>
            <a:off x="1475656" y="377730"/>
            <a:ext cx="368839" cy="1563263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圆角矩形 7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发心之功德</a:t>
              </a:r>
            </a:p>
          </p:txBody>
        </p:sp>
      </p:grpSp>
      <p:grpSp>
        <p:nvGrpSpPr>
          <p:cNvPr id="77" name="组合 152"/>
          <p:cNvGrpSpPr/>
          <p:nvPr/>
        </p:nvGrpSpPr>
        <p:grpSpPr>
          <a:xfrm>
            <a:off x="1466858" y="3548276"/>
            <a:ext cx="368838" cy="1329474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8" name="圆角矩形 7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受持之方法</a:t>
              </a:r>
            </a:p>
          </p:txBody>
        </p:sp>
      </p:grpSp>
      <p:grpSp>
        <p:nvGrpSpPr>
          <p:cNvPr id="80" name="组合 150"/>
          <p:cNvGrpSpPr/>
          <p:nvPr/>
        </p:nvGrpSpPr>
        <p:grpSpPr>
          <a:xfrm>
            <a:off x="821759" y="2204864"/>
            <a:ext cx="414023" cy="1334822"/>
            <a:chOff x="6833" y="3976649"/>
            <a:chExt cx="334204" cy="1094551"/>
          </a:xfr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1" name="圆角矩形 80"/>
            <p:cNvSpPr/>
            <p:nvPr/>
          </p:nvSpPr>
          <p:spPr>
            <a:xfrm>
              <a:off x="6833" y="3976649"/>
              <a:ext cx="334204" cy="1094551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圆角矩形 4"/>
            <p:cNvSpPr/>
            <p:nvPr/>
          </p:nvSpPr>
          <p:spPr>
            <a:xfrm>
              <a:off x="16622" y="3986438"/>
              <a:ext cx="314626" cy="107497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入者之意乐</a:t>
              </a:r>
            </a:p>
          </p:txBody>
        </p: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94473132"/>
              </p:ext>
            </p:extLst>
          </p:nvPr>
        </p:nvGraphicFramePr>
        <p:xfrm>
          <a:off x="6103743" y="59432"/>
          <a:ext cx="2822272" cy="667512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22272"/>
              </a:tblGrid>
              <a:tr h="11360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珍贵菩提心，众生安乐因，除苦妙甘霖，其福何能量？仅思利众生，福胜供诸佛，何况勤精进，利乐诸有情。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660401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众生欲除苦，反行痛苦因，愚人虽求乐，毁乐如灭仇。于诸乏乐者，多苦诸众生，足以众安乐，断彼一切苦，更复尽其痴，宁有等此善！安得似此友！岂有如此福！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1727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若人酬恩施，尚且应称赞，何况未受托，菩萨自乐为。</a:t>
                      </a:r>
                      <a:endParaRPr lang="en-US" altLang="zh-CN" sz="1800" b="1" u="none" strike="noStrik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1360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偶备微劣食，嗟施少众生，令得半日饱，人敬为善士，何况恒施予，无边有情众，善逝无上乐，满彼一切愿。</a:t>
                      </a:r>
                      <a:endParaRPr lang="en-US" altLang="zh-CN" sz="1800" b="1" u="none" strike="noStrik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774928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博施诸佛子，若人生恶心，佛言彼堕狱，长如心数劫。若人生净信，得果较前胜。</a:t>
                      </a:r>
                      <a:endParaRPr lang="en-US" altLang="zh-CN" sz="1800" b="1" u="none" strike="noStrik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0568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佛子虽逢难，善增罪不生。</a:t>
                      </a:r>
                      <a:endParaRPr lang="en-US" altLang="zh-CN" sz="1800" b="1" u="none" strike="noStrik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78307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何人生此心，我礼彼人身，加害结乐缘，皈依乐源尊。</a:t>
                      </a:r>
                      <a:endParaRPr lang="en-US" altLang="zh-CN" sz="1800" b="1" u="none" strike="noStrik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84" name="组合 150"/>
          <p:cNvGrpSpPr/>
          <p:nvPr/>
        </p:nvGrpSpPr>
        <p:grpSpPr>
          <a:xfrm>
            <a:off x="788028" y="5176682"/>
            <a:ext cx="399596" cy="1517978"/>
            <a:chOff x="6833" y="3976649"/>
            <a:chExt cx="334204" cy="1094551"/>
          </a:xfr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5" name="圆角矩形 84"/>
            <p:cNvSpPr/>
            <p:nvPr/>
          </p:nvSpPr>
          <p:spPr>
            <a:xfrm>
              <a:off x="6833" y="3976649"/>
              <a:ext cx="334204" cy="1094551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圆角矩形 4"/>
            <p:cNvSpPr/>
            <p:nvPr/>
          </p:nvSpPr>
          <p:spPr>
            <a:xfrm>
              <a:off x="34608" y="3986438"/>
              <a:ext cx="296640" cy="107497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趋入之方法</a:t>
              </a:r>
            </a:p>
          </p:txBody>
        </p:sp>
      </p:grpSp>
      <p:grpSp>
        <p:nvGrpSpPr>
          <p:cNvPr id="87" name="组合 152"/>
          <p:cNvGrpSpPr/>
          <p:nvPr/>
        </p:nvGrpSpPr>
        <p:grpSpPr>
          <a:xfrm>
            <a:off x="2162966" y="91444"/>
            <a:ext cx="378762" cy="1265172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8" name="圆角矩形 8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真实功德</a:t>
              </a:r>
              <a:endParaRPr lang="zh-CN" alt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0" name="组合 152"/>
          <p:cNvGrpSpPr/>
          <p:nvPr/>
        </p:nvGrpSpPr>
        <p:grpSpPr>
          <a:xfrm>
            <a:off x="2088343" y="4529472"/>
            <a:ext cx="539441" cy="1282571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1" name="圆角矩形 9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赞叹具发心之补特伽罗</a:t>
              </a:r>
            </a:p>
          </p:txBody>
        </p:sp>
      </p:grpSp>
      <p:grpSp>
        <p:nvGrpSpPr>
          <p:cNvPr id="93" name="组合 152"/>
          <p:cNvGrpSpPr/>
          <p:nvPr/>
        </p:nvGrpSpPr>
        <p:grpSpPr>
          <a:xfrm>
            <a:off x="2174060" y="1458643"/>
            <a:ext cx="435730" cy="1905273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4" name="圆角矩形 93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具功德之合理性</a:t>
              </a:r>
            </a:p>
          </p:txBody>
        </p:sp>
      </p:grpSp>
      <p:grpSp>
        <p:nvGrpSpPr>
          <p:cNvPr id="96" name="组合 152"/>
          <p:cNvGrpSpPr/>
          <p:nvPr/>
        </p:nvGrpSpPr>
        <p:grpSpPr>
          <a:xfrm>
            <a:off x="2876834" y="478669"/>
            <a:ext cx="615046" cy="826079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圆角矩形 9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教证之合理性</a:t>
              </a:r>
            </a:p>
          </p:txBody>
        </p:sp>
      </p:grpSp>
      <p:grpSp>
        <p:nvGrpSpPr>
          <p:cNvPr id="99" name="组合 152"/>
          <p:cNvGrpSpPr/>
          <p:nvPr/>
        </p:nvGrpSpPr>
        <p:grpSpPr>
          <a:xfrm>
            <a:off x="2876834" y="1610676"/>
            <a:ext cx="604149" cy="847322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0" name="圆角矩形 9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理证之合理性</a:t>
              </a:r>
            </a:p>
          </p:txBody>
        </p:sp>
      </p:grpSp>
      <p:sp>
        <p:nvSpPr>
          <p:cNvPr id="117" name="矩形 116"/>
          <p:cNvSpPr/>
          <p:nvPr/>
        </p:nvSpPr>
        <p:spPr>
          <a:xfrm>
            <a:off x="35496" y="44624"/>
            <a:ext cx="447659" cy="25853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第一</a:t>
            </a:r>
            <a:endParaRPr lang="en-US" altLang="zh-CN" b="1" dirty="0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品</a:t>
            </a:r>
            <a:endParaRPr lang="en-US" altLang="zh-CN" b="1" dirty="0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菩提心利益</a:t>
            </a:r>
          </a:p>
        </p:txBody>
      </p:sp>
      <p:grpSp>
        <p:nvGrpSpPr>
          <p:cNvPr id="124" name="组合 152"/>
          <p:cNvGrpSpPr/>
          <p:nvPr/>
        </p:nvGrpSpPr>
        <p:grpSpPr>
          <a:xfrm>
            <a:off x="2914990" y="3209083"/>
            <a:ext cx="1203807" cy="377623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圆角矩形 13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自行利益</a:t>
              </a:r>
            </a:p>
          </p:txBody>
        </p:sp>
      </p:grpSp>
      <p:grpSp>
        <p:nvGrpSpPr>
          <p:cNvPr id="144" name="组合 152"/>
          <p:cNvGrpSpPr/>
          <p:nvPr/>
        </p:nvGrpSpPr>
        <p:grpSpPr>
          <a:xfrm>
            <a:off x="3785439" y="91444"/>
            <a:ext cx="426521" cy="116915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5" name="圆角矩形 14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6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意乐殊胜</a:t>
              </a:r>
            </a:p>
          </p:txBody>
        </p:sp>
      </p:grpSp>
      <p:grpSp>
        <p:nvGrpSpPr>
          <p:cNvPr id="147" name="组合 152"/>
          <p:cNvGrpSpPr/>
          <p:nvPr/>
        </p:nvGrpSpPr>
        <p:grpSpPr>
          <a:xfrm>
            <a:off x="3791622" y="1506436"/>
            <a:ext cx="420338" cy="1092946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8" name="圆角矩形 14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9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加行殊</a:t>
              </a:r>
              <a:r>
                <a:rPr lang="zh-CN" alt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胜</a:t>
              </a:r>
            </a:p>
          </p:txBody>
        </p:sp>
      </p:grpSp>
      <p:grpSp>
        <p:nvGrpSpPr>
          <p:cNvPr id="150" name="组合 152"/>
          <p:cNvGrpSpPr/>
          <p:nvPr/>
        </p:nvGrpSpPr>
        <p:grpSpPr>
          <a:xfrm>
            <a:off x="4475179" y="310384"/>
            <a:ext cx="1104933" cy="731273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1" name="圆角矩形 15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2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加行所缘广大</a:t>
              </a:r>
            </a:p>
          </p:txBody>
        </p:sp>
      </p:grpSp>
      <p:grpSp>
        <p:nvGrpSpPr>
          <p:cNvPr id="153" name="组合 152"/>
          <p:cNvGrpSpPr/>
          <p:nvPr/>
        </p:nvGrpSpPr>
        <p:grpSpPr>
          <a:xfrm>
            <a:off x="4475179" y="1668702"/>
            <a:ext cx="1104933" cy="731273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4" name="圆角矩形 153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5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其他无有如此加行</a:t>
              </a:r>
            </a:p>
          </p:txBody>
        </p:sp>
      </p:grpSp>
      <p:grpSp>
        <p:nvGrpSpPr>
          <p:cNvPr id="118" name="组合 152"/>
          <p:cNvGrpSpPr/>
          <p:nvPr/>
        </p:nvGrpSpPr>
        <p:grpSpPr>
          <a:xfrm>
            <a:off x="2915816" y="5745859"/>
            <a:ext cx="1485578" cy="332197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9" name="圆角矩形 11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0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不为痛苦所害</a:t>
              </a:r>
            </a:p>
          </p:txBody>
        </p:sp>
      </p:grpSp>
      <p:grpSp>
        <p:nvGrpSpPr>
          <p:cNvPr id="121" name="组合 152"/>
          <p:cNvGrpSpPr/>
          <p:nvPr/>
        </p:nvGrpSpPr>
        <p:grpSpPr>
          <a:xfrm>
            <a:off x="2896058" y="4949759"/>
            <a:ext cx="1778010" cy="423457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2" name="圆角矩形 121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是殊胜福田利益</a:t>
              </a:r>
            </a:p>
          </p:txBody>
        </p:sp>
      </p:grpSp>
      <p:grpSp>
        <p:nvGrpSpPr>
          <p:cNvPr id="125" name="组合 152"/>
          <p:cNvGrpSpPr/>
          <p:nvPr/>
        </p:nvGrpSpPr>
        <p:grpSpPr>
          <a:xfrm>
            <a:off x="2915816" y="4047599"/>
            <a:ext cx="1393003" cy="374273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6" name="圆角矩形 125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是殊胜施主</a:t>
              </a:r>
            </a:p>
          </p:txBody>
        </p:sp>
      </p:grpSp>
      <p:grpSp>
        <p:nvGrpSpPr>
          <p:cNvPr id="128" name="组合 152"/>
          <p:cNvGrpSpPr/>
          <p:nvPr/>
        </p:nvGrpSpPr>
        <p:grpSpPr>
          <a:xfrm>
            <a:off x="2915816" y="6150631"/>
            <a:ext cx="1485578" cy="544029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9" name="圆角矩形 12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称为应礼处与皈依处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50489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1300</Words>
  <Application>Microsoft Office PowerPoint</Application>
  <PresentationFormat>全屏显示(4:3)</PresentationFormat>
  <Paragraphs>144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TOSHIBA</dc:creator>
  <cp:lastModifiedBy>China</cp:lastModifiedBy>
  <cp:revision>119</cp:revision>
  <dcterms:created xsi:type="dcterms:W3CDTF">2011-03-15T13:25:26Z</dcterms:created>
  <dcterms:modified xsi:type="dcterms:W3CDTF">2017-12-12T13:30:59Z</dcterms:modified>
</cp:coreProperties>
</file>