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74" r:id="rId3"/>
    <p:sldId id="275" r:id="rId4"/>
    <p:sldId id="276" r:id="rId5"/>
    <p:sldId id="277" r:id="rId6"/>
    <p:sldId id="27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EB"/>
    <a:srgbClr val="E5F1FF"/>
    <a:srgbClr val="FEE3DA"/>
    <a:srgbClr val="FCF3E8"/>
    <a:srgbClr val="D9FEFF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9" autoAdjust="0"/>
    <p:restoredTop sz="94660"/>
  </p:normalViewPr>
  <p:slideViewPr>
    <p:cSldViewPr>
      <p:cViewPr>
        <p:scale>
          <a:sx n="62" d="100"/>
          <a:sy n="62" d="100"/>
        </p:scale>
        <p:origin x="-1884" y="-168"/>
      </p:cViewPr>
      <p:guideLst>
        <p:guide orient="horz" pos="34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3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3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3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组合 345"/>
          <p:cNvGrpSpPr/>
          <p:nvPr/>
        </p:nvGrpSpPr>
        <p:grpSpPr>
          <a:xfrm>
            <a:off x="4977760" y="2720663"/>
            <a:ext cx="397425" cy="3516649"/>
            <a:chOff x="2616898" y="770312"/>
            <a:chExt cx="306282" cy="1060352"/>
          </a:xfrm>
        </p:grpSpPr>
        <p:cxnSp>
          <p:nvCxnSpPr>
            <p:cNvPr id="347" name="直接连接符 346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直接连接符 349"/>
          <p:cNvCxnSpPr/>
          <p:nvPr/>
        </p:nvCxnSpPr>
        <p:spPr>
          <a:xfrm flipV="1">
            <a:off x="4666104" y="2693680"/>
            <a:ext cx="871424" cy="1986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1691680" y="1732408"/>
            <a:ext cx="672832" cy="880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 flipV="1">
            <a:off x="2487674" y="5331688"/>
            <a:ext cx="421906" cy="41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组合 341"/>
          <p:cNvGrpSpPr/>
          <p:nvPr/>
        </p:nvGrpSpPr>
        <p:grpSpPr>
          <a:xfrm>
            <a:off x="3911616" y="371867"/>
            <a:ext cx="623350" cy="625898"/>
            <a:chOff x="2616898" y="770312"/>
            <a:chExt cx="306282" cy="1060352"/>
          </a:xfrm>
        </p:grpSpPr>
        <p:cxnSp>
          <p:nvCxnSpPr>
            <p:cNvPr id="343" name="直接连接符 342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/>
          <p:cNvGrpSpPr/>
          <p:nvPr/>
        </p:nvGrpSpPr>
        <p:grpSpPr>
          <a:xfrm flipV="1">
            <a:off x="5524554" y="2207692"/>
            <a:ext cx="801926" cy="1843692"/>
            <a:chOff x="2627784" y="754989"/>
            <a:chExt cx="308646" cy="1075675"/>
          </a:xfrm>
        </p:grpSpPr>
        <p:cxnSp>
          <p:nvCxnSpPr>
            <p:cNvPr id="235" name="直接连接符 234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2630148" y="754989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直接连接符 146"/>
          <p:cNvCxnSpPr/>
          <p:nvPr/>
        </p:nvCxnSpPr>
        <p:spPr>
          <a:xfrm>
            <a:off x="5549632" y="1010289"/>
            <a:ext cx="129614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5744307" y="6182420"/>
            <a:ext cx="106254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V="1">
            <a:off x="2487674" y="2708920"/>
            <a:ext cx="2145943" cy="2487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5280959" y="424862"/>
            <a:ext cx="2334160" cy="117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89718"/>
              </p:ext>
            </p:extLst>
          </p:nvPr>
        </p:nvGraphicFramePr>
        <p:xfrm>
          <a:off x="6186656" y="178650"/>
          <a:ext cx="2901804" cy="640308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01804"/>
              </a:tblGrid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造此入行论，所生诸福善，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回向愿众生，悉入菩萨行。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周遍诸方所，身心病苦者，愿彼因吾福，得乐如大海！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愿彼尽轮回，终不失安乐，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愿彼悉皆得，菩萨相续乐！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愿诸世间界，所有诸地球，彼中诸有情，悉获极乐喜！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愿彼寒者暖，亦愿菩萨云，飘降无边水，清凉炙热苦！愿彼剑叶林，悉成美乐园，铁剌树枝干，咸成如意枝！愿狱成乐园，饰</a:t>
                      </a: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鸥鹅雁，悦音美飞禽，芬芳大莲池！愿煨成宝聚，烧铁成晶地，怖畏众合山，成佛无量宫！岩浆石兵器，悉成散花雨，刀兵相砍杀，化为互投花！陷溺似火燃，无滩河众生，皮肉熔蚀尽，骨露水仙白，愿彼因吾福，得获妙天身，缓降天池中，天女共悠游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云何此中隼，卒鹫顿生惧？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谁有此妙力，除暗生欢喜？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4097540" y="223910"/>
            <a:ext cx="1482572" cy="39677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为利益而回向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第十品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6" name="组合 152"/>
          <p:cNvGrpSpPr/>
          <p:nvPr/>
        </p:nvGrpSpPr>
        <p:grpSpPr>
          <a:xfrm>
            <a:off x="5628989" y="1925048"/>
            <a:ext cx="313219" cy="524668"/>
            <a:chOff x="487843" y="710171"/>
            <a:chExt cx="365187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516093" y="710171"/>
              <a:ext cx="336937" cy="246601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5112000" y="5874209"/>
            <a:ext cx="767192" cy="620655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7" name="圆角矩形 206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愿以他力而息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flipV="1">
            <a:off x="4397504" y="2708232"/>
            <a:ext cx="272543" cy="3340304"/>
            <a:chOff x="2616898" y="770312"/>
            <a:chExt cx="306282" cy="1060352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/>
          <p:nvPr/>
        </p:nvGrpSpPr>
        <p:grpSpPr>
          <a:xfrm>
            <a:off x="2557548" y="2730665"/>
            <a:ext cx="369316" cy="2601023"/>
            <a:chOff x="2616898" y="770312"/>
            <a:chExt cx="306282" cy="1060352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组合 174"/>
          <p:cNvGrpSpPr/>
          <p:nvPr/>
        </p:nvGrpSpPr>
        <p:grpSpPr>
          <a:xfrm>
            <a:off x="179553" y="1895359"/>
            <a:ext cx="743965" cy="3269318"/>
            <a:chOff x="1001559" y="3579573"/>
            <a:chExt cx="836539" cy="1386357"/>
          </a:xfrm>
        </p:grpSpPr>
        <p:grpSp>
          <p:nvGrpSpPr>
            <p:cNvPr id="176" name="组合 17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8" name="直接连接符 17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连接符 176"/>
            <p:cNvCxnSpPr/>
            <p:nvPr/>
          </p:nvCxnSpPr>
          <p:spPr>
            <a:xfrm flipV="1">
              <a:off x="1001559" y="4260450"/>
              <a:ext cx="54114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78"/>
          <p:cNvGrpSpPr/>
          <p:nvPr/>
        </p:nvGrpSpPr>
        <p:grpSpPr>
          <a:xfrm>
            <a:off x="107504" y="2826648"/>
            <a:ext cx="400697" cy="121444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圆满结尾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0" name="直接连接符 199"/>
          <p:cNvCxnSpPr/>
          <p:nvPr/>
        </p:nvCxnSpPr>
        <p:spPr>
          <a:xfrm>
            <a:off x="3631116" y="617601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/>
          <p:cNvGrpSpPr/>
          <p:nvPr/>
        </p:nvGrpSpPr>
        <p:grpSpPr>
          <a:xfrm>
            <a:off x="1288635" y="1766057"/>
            <a:ext cx="428628" cy="3703107"/>
            <a:chOff x="2616898" y="770312"/>
            <a:chExt cx="306282" cy="1060352"/>
          </a:xfrm>
        </p:grpSpPr>
        <p:cxnSp>
          <p:nvCxnSpPr>
            <p:cNvPr id="218" name="直接连接符 217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直接连接符 220"/>
          <p:cNvCxnSpPr/>
          <p:nvPr/>
        </p:nvCxnSpPr>
        <p:spPr>
          <a:xfrm flipV="1">
            <a:off x="1307639" y="3443495"/>
            <a:ext cx="527756" cy="944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组合 221"/>
          <p:cNvGrpSpPr/>
          <p:nvPr/>
        </p:nvGrpSpPr>
        <p:grpSpPr>
          <a:xfrm>
            <a:off x="1970457" y="1754049"/>
            <a:ext cx="383766" cy="2242071"/>
            <a:chOff x="2616898" y="770312"/>
            <a:chExt cx="306282" cy="1060352"/>
          </a:xfrm>
        </p:grpSpPr>
        <p:cxnSp>
          <p:nvCxnSpPr>
            <p:cNvPr id="246" name="直接连接符 245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组合 152"/>
          <p:cNvGrpSpPr/>
          <p:nvPr/>
        </p:nvGrpSpPr>
        <p:grpSpPr>
          <a:xfrm>
            <a:off x="1446751" y="2157861"/>
            <a:ext cx="388644" cy="19288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圆角矩形 24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1" name="圆角矩形 8"/>
            <p:cNvSpPr/>
            <p:nvPr/>
          </p:nvSpPr>
          <p:spPr>
            <a:xfrm>
              <a:off x="498324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回向作者之自利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2" name="组合 152"/>
          <p:cNvGrpSpPr/>
          <p:nvPr/>
        </p:nvGrpSpPr>
        <p:grpSpPr>
          <a:xfrm>
            <a:off x="1446750" y="4237618"/>
            <a:ext cx="416073" cy="207170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3" name="圆角矩形 25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4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回向共同所说之义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5" name="组合 152"/>
          <p:cNvGrpSpPr/>
          <p:nvPr/>
        </p:nvGrpSpPr>
        <p:grpSpPr>
          <a:xfrm>
            <a:off x="772084" y="4237048"/>
            <a:ext cx="418893" cy="200026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6" name="圆角矩形 25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忆念恩德之作礼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9" name="组合 152"/>
          <p:cNvGrpSpPr/>
          <p:nvPr/>
        </p:nvGrpSpPr>
        <p:grpSpPr>
          <a:xfrm>
            <a:off x="1416270" y="404664"/>
            <a:ext cx="416073" cy="16430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0" name="圆角矩形 25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1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回向所化他利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3" name="直接连接符 262"/>
          <p:cNvCxnSpPr/>
          <p:nvPr/>
        </p:nvCxnSpPr>
        <p:spPr>
          <a:xfrm>
            <a:off x="1138699" y="1766057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组合 152"/>
          <p:cNvGrpSpPr/>
          <p:nvPr/>
        </p:nvGrpSpPr>
        <p:grpSpPr>
          <a:xfrm>
            <a:off x="772084" y="1451537"/>
            <a:ext cx="418893" cy="121444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圆角矩形 26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6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7" name="组合 178"/>
          <p:cNvGrpSpPr/>
          <p:nvPr/>
        </p:nvGrpSpPr>
        <p:grpSpPr>
          <a:xfrm>
            <a:off x="2088036" y="332656"/>
            <a:ext cx="372145" cy="2890392"/>
            <a:chOff x="5981278" y="166870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8" name="圆角矩形 267"/>
            <p:cNvSpPr/>
            <p:nvPr/>
          </p:nvSpPr>
          <p:spPr>
            <a:xfrm>
              <a:off x="5981278" y="166870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回向成为诸世间利乐之因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0" name="组合 178"/>
          <p:cNvGrpSpPr/>
          <p:nvPr/>
        </p:nvGrpSpPr>
        <p:grpSpPr>
          <a:xfrm>
            <a:off x="2082200" y="3501008"/>
            <a:ext cx="377981" cy="3028888"/>
            <a:chOff x="5981278" y="1659513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1" name="圆角矩形 270"/>
            <p:cNvSpPr/>
            <p:nvPr/>
          </p:nvSpPr>
          <p:spPr>
            <a:xfrm>
              <a:off x="5981278" y="1659513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2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回向成为诸出世间意愿之因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3" name="组合 152"/>
          <p:cNvGrpSpPr/>
          <p:nvPr/>
        </p:nvGrpSpPr>
        <p:grpSpPr>
          <a:xfrm>
            <a:off x="2697180" y="1268760"/>
            <a:ext cx="397625" cy="1882280"/>
            <a:chOff x="487843" y="703720"/>
            <a:chExt cx="360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4" name="圆角矩形 27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5" name="圆角矩形 8"/>
            <p:cNvSpPr/>
            <p:nvPr/>
          </p:nvSpPr>
          <p:spPr>
            <a:xfrm>
              <a:off x="511809" y="703720"/>
              <a:ext cx="336936" cy="246601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为总利乐而回向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6" name="组合 152"/>
          <p:cNvGrpSpPr/>
          <p:nvPr/>
        </p:nvGrpSpPr>
        <p:grpSpPr>
          <a:xfrm>
            <a:off x="2697181" y="3487322"/>
            <a:ext cx="397626" cy="2605974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7" name="圆角矩形 276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尤其为趋入佛教而回向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3219283" y="635998"/>
            <a:ext cx="402809" cy="4295957"/>
            <a:chOff x="2616898" y="770312"/>
            <a:chExt cx="306282" cy="1060352"/>
          </a:xfrm>
        </p:grpSpPr>
        <p:cxnSp>
          <p:nvCxnSpPr>
            <p:cNvPr id="291" name="直接连接符 29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/>
          <p:cNvGrpSpPr/>
          <p:nvPr/>
        </p:nvGrpSpPr>
        <p:grpSpPr>
          <a:xfrm>
            <a:off x="3822884" y="2714341"/>
            <a:ext cx="331310" cy="2298835"/>
            <a:chOff x="2616898" y="770312"/>
            <a:chExt cx="306282" cy="1060352"/>
          </a:xfrm>
        </p:grpSpPr>
        <p:cxnSp>
          <p:nvCxnSpPr>
            <p:cNvPr id="295" name="直接连接符 294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152"/>
          <p:cNvGrpSpPr/>
          <p:nvPr/>
        </p:nvGrpSpPr>
        <p:grpSpPr>
          <a:xfrm>
            <a:off x="3376761" y="188640"/>
            <a:ext cx="353239" cy="1121508"/>
            <a:chOff x="487843" y="1559700"/>
            <a:chExt cx="224961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0" name="圆角矩形 299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4" name="圆角矩形 8"/>
            <p:cNvSpPr/>
            <p:nvPr/>
          </p:nvSpPr>
          <p:spPr>
            <a:xfrm>
              <a:off x="503080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5" name="组合 152"/>
          <p:cNvGrpSpPr/>
          <p:nvPr/>
        </p:nvGrpSpPr>
        <p:grpSpPr>
          <a:xfrm>
            <a:off x="3357331" y="1628800"/>
            <a:ext cx="366115" cy="2061108"/>
            <a:chOff x="487843" y="1559700"/>
            <a:chExt cx="221478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6" name="圆角矩形 305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" name="圆角矩形 8"/>
            <p:cNvSpPr/>
            <p:nvPr/>
          </p:nvSpPr>
          <p:spPr>
            <a:xfrm>
              <a:off x="499597" y="1570974"/>
              <a:ext cx="209724" cy="1605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为各种利益而回向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8" name="组合 152"/>
          <p:cNvGrpSpPr/>
          <p:nvPr/>
        </p:nvGrpSpPr>
        <p:grpSpPr>
          <a:xfrm>
            <a:off x="3352358" y="4149080"/>
            <a:ext cx="371069" cy="2061108"/>
            <a:chOff x="487843" y="1559700"/>
            <a:chExt cx="224474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9" name="圆角矩形 308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0" name="圆角矩形 8"/>
            <p:cNvSpPr/>
            <p:nvPr/>
          </p:nvSpPr>
          <p:spPr>
            <a:xfrm>
              <a:off x="502593" y="1570974"/>
              <a:ext cx="209724" cy="1605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为共同之利而回向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5" name="组合 152"/>
          <p:cNvGrpSpPr/>
          <p:nvPr/>
        </p:nvGrpSpPr>
        <p:grpSpPr>
          <a:xfrm>
            <a:off x="3939168" y="1596260"/>
            <a:ext cx="365077" cy="1616716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6" name="圆角矩形 315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7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向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恶趣众生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8" name="组合 152"/>
          <p:cNvGrpSpPr/>
          <p:nvPr/>
        </p:nvGrpSpPr>
        <p:grpSpPr>
          <a:xfrm>
            <a:off x="3930482" y="4077072"/>
            <a:ext cx="373763" cy="1570387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9" name="圆角矩形 318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0" name="圆角矩形 8"/>
            <p:cNvSpPr/>
            <p:nvPr/>
          </p:nvSpPr>
          <p:spPr>
            <a:xfrm>
              <a:off x="494858" y="1575851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向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善趣众生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1" name="组合 152"/>
          <p:cNvGrpSpPr/>
          <p:nvPr/>
        </p:nvGrpSpPr>
        <p:grpSpPr>
          <a:xfrm>
            <a:off x="4524920" y="1279384"/>
            <a:ext cx="356882" cy="2119136"/>
            <a:chOff x="487843" y="1559700"/>
            <a:chExt cx="369877" cy="1636993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2" name="圆角矩形 3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3" name="圆角矩形 8"/>
            <p:cNvSpPr/>
            <p:nvPr/>
          </p:nvSpPr>
          <p:spPr>
            <a:xfrm>
              <a:off x="520783" y="1590689"/>
              <a:ext cx="336937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为地狱众生而回向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4" name="组合 152"/>
          <p:cNvGrpSpPr/>
          <p:nvPr/>
        </p:nvGrpSpPr>
        <p:grpSpPr>
          <a:xfrm>
            <a:off x="4532420" y="3446038"/>
            <a:ext cx="334145" cy="1567138"/>
            <a:chOff x="487843" y="1559700"/>
            <a:chExt cx="357902" cy="1633565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5" name="圆角矩形 3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6" name="圆角矩形 8"/>
            <p:cNvSpPr/>
            <p:nvPr/>
          </p:nvSpPr>
          <p:spPr>
            <a:xfrm>
              <a:off x="506428" y="1587261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为旁生而回向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7" name="组合 152"/>
          <p:cNvGrpSpPr/>
          <p:nvPr/>
        </p:nvGrpSpPr>
        <p:grpSpPr>
          <a:xfrm>
            <a:off x="4519291" y="5085268"/>
            <a:ext cx="393317" cy="1584092"/>
            <a:chOff x="487843" y="1559700"/>
            <a:chExt cx="378373" cy="1649451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8" name="圆角矩形 3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9" name="圆角矩形 8"/>
            <p:cNvSpPr/>
            <p:nvPr/>
          </p:nvSpPr>
          <p:spPr>
            <a:xfrm>
              <a:off x="529280" y="1603147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为饿鬼而回向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9" name="组合 152"/>
          <p:cNvGrpSpPr/>
          <p:nvPr/>
        </p:nvGrpSpPr>
        <p:grpSpPr>
          <a:xfrm>
            <a:off x="4085222" y="801933"/>
            <a:ext cx="1482572" cy="38915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0" name="圆角矩形 33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为利益而回向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2" name="组合 152"/>
          <p:cNvGrpSpPr/>
          <p:nvPr/>
        </p:nvGrpSpPr>
        <p:grpSpPr>
          <a:xfrm>
            <a:off x="5106536" y="2039517"/>
            <a:ext cx="310656" cy="1296180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3" name="圆角矩形 212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愿痛苦自息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1" name="组合 152"/>
          <p:cNvGrpSpPr/>
          <p:nvPr/>
        </p:nvGrpSpPr>
        <p:grpSpPr>
          <a:xfrm>
            <a:off x="5628989" y="3725085"/>
            <a:ext cx="286113" cy="524668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2" name="圆角矩形 351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3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说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直接连接符 268"/>
          <p:cNvCxnSpPr>
            <a:stCxn id="374" idx="3"/>
          </p:cNvCxnSpPr>
          <p:nvPr/>
        </p:nvCxnSpPr>
        <p:spPr>
          <a:xfrm>
            <a:off x="5778028" y="5633524"/>
            <a:ext cx="48772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组合 262"/>
          <p:cNvGrpSpPr/>
          <p:nvPr/>
        </p:nvGrpSpPr>
        <p:grpSpPr>
          <a:xfrm flipV="1">
            <a:off x="4742304" y="2636802"/>
            <a:ext cx="272543" cy="3036640"/>
            <a:chOff x="2616898" y="770312"/>
            <a:chExt cx="306282" cy="1060352"/>
          </a:xfrm>
        </p:grpSpPr>
        <p:cxnSp>
          <p:nvCxnSpPr>
            <p:cNvPr id="265" name="直接连接符 264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直接连接符 244"/>
          <p:cNvCxnSpPr/>
          <p:nvPr/>
        </p:nvCxnSpPr>
        <p:spPr>
          <a:xfrm>
            <a:off x="5399160" y="6363707"/>
            <a:ext cx="3133280" cy="73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flipV="1">
            <a:off x="4788024" y="5008996"/>
            <a:ext cx="1477727" cy="645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/>
          <p:cNvGrpSpPr/>
          <p:nvPr/>
        </p:nvGrpSpPr>
        <p:grpSpPr>
          <a:xfrm>
            <a:off x="2771800" y="2636802"/>
            <a:ext cx="369316" cy="2601023"/>
            <a:chOff x="2616898" y="770312"/>
            <a:chExt cx="306282" cy="1060352"/>
          </a:xfrm>
        </p:grpSpPr>
        <p:cxnSp>
          <p:nvCxnSpPr>
            <p:cNvPr id="208" name="直接连接符 207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51520" y="1895359"/>
            <a:ext cx="743965" cy="3269318"/>
            <a:chOff x="1001559" y="3579573"/>
            <a:chExt cx="836539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01559" y="4260450"/>
              <a:ext cx="54114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2636972" y="2636912"/>
            <a:ext cx="438427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46537"/>
              </p:ext>
            </p:extLst>
          </p:nvPr>
        </p:nvGraphicFramePr>
        <p:xfrm>
          <a:off x="6228184" y="270112"/>
          <a:ext cx="2793098" cy="6327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思已望空际，喜见金刚手，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愿以此欣喜，远罪随密主！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愿狱有情见，香水拌花雨，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自天迅飘降，熄灭炽狱火，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安乐意喜足，心思何因缘？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思时望空际，喜见圣观音！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愿狱众有情，欢呼见文殊，友朋速来此，吾上有文殊，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五髻光灿灿，已生菩提心，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力能灭诸苦，引乐护众生，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令畏尽消除，谁愿舍彼去？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彼居悦意宫，天女齐歌颂，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着冠百天神，齐礼莲足前，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花雨淋髻顶，悲泪润慈目！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复愿狱有情，以吾善根力，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悉见普贤等，无碍菩萨云，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飘降芬芳雨，清凉复安乐，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见已彼等众，由衷生欢喜！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5F1FF"/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愿彼诸旁生，免遭强食畏！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4FFEB"/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复愿饿鬼获，北俱卢人乐！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愿对观世音，手出甘露乳，饱足饿鬼众，永浴恒清凉！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EE3DA"/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愿盲见形色，聋者常闻声，如彼摩耶女，孕妇产无碍！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第十品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1" name="组合 178"/>
          <p:cNvGrpSpPr/>
          <p:nvPr/>
        </p:nvGrpSpPr>
        <p:grpSpPr>
          <a:xfrm>
            <a:off x="138855" y="2780928"/>
            <a:ext cx="400697" cy="121444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圆满结尾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86" name="直接连接符 285"/>
          <p:cNvCxnSpPr/>
          <p:nvPr/>
        </p:nvCxnSpPr>
        <p:spPr>
          <a:xfrm>
            <a:off x="3706291" y="322402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组合 286"/>
          <p:cNvGrpSpPr/>
          <p:nvPr/>
        </p:nvGrpSpPr>
        <p:grpSpPr>
          <a:xfrm>
            <a:off x="1426666" y="1766057"/>
            <a:ext cx="428628" cy="3703107"/>
            <a:chOff x="2616898" y="770312"/>
            <a:chExt cx="306282" cy="1060352"/>
          </a:xfrm>
        </p:grpSpPr>
        <p:cxnSp>
          <p:nvCxnSpPr>
            <p:cNvPr id="288" name="直接连接符 287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直接连接符 290"/>
          <p:cNvCxnSpPr/>
          <p:nvPr/>
        </p:nvCxnSpPr>
        <p:spPr>
          <a:xfrm flipV="1">
            <a:off x="1445670" y="3443495"/>
            <a:ext cx="527756" cy="944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2138968" y="1754049"/>
            <a:ext cx="383766" cy="2242071"/>
            <a:chOff x="2616898" y="770312"/>
            <a:chExt cx="306282" cy="1060352"/>
          </a:xfrm>
        </p:grpSpPr>
        <p:cxnSp>
          <p:nvCxnSpPr>
            <p:cNvPr id="293" name="直接连接符 292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组合 152"/>
          <p:cNvGrpSpPr/>
          <p:nvPr/>
        </p:nvGrpSpPr>
        <p:grpSpPr>
          <a:xfrm>
            <a:off x="1584782" y="2157861"/>
            <a:ext cx="428628" cy="19288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7" name="圆角矩形 2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回向作者之自利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0" name="组合 152"/>
          <p:cNvGrpSpPr/>
          <p:nvPr/>
        </p:nvGrpSpPr>
        <p:grpSpPr>
          <a:xfrm>
            <a:off x="1584781" y="4237618"/>
            <a:ext cx="416073" cy="207170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4" name="圆角矩形 3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5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回向共同所说之义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6" name="组合 152"/>
          <p:cNvGrpSpPr/>
          <p:nvPr/>
        </p:nvGrpSpPr>
        <p:grpSpPr>
          <a:xfrm>
            <a:off x="881428" y="3451800"/>
            <a:ext cx="417100" cy="200026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7" name="圆角矩形 3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忆念恩德之作礼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9" name="组合 152"/>
          <p:cNvGrpSpPr/>
          <p:nvPr/>
        </p:nvGrpSpPr>
        <p:grpSpPr>
          <a:xfrm>
            <a:off x="1584781" y="404664"/>
            <a:ext cx="416073" cy="16430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0" name="圆角矩形 30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1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回向所化他利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2" name="直接连接符 311"/>
          <p:cNvCxnSpPr/>
          <p:nvPr/>
        </p:nvCxnSpPr>
        <p:spPr>
          <a:xfrm>
            <a:off x="2049088" y="1741691"/>
            <a:ext cx="292812" cy="25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>
            <a:off x="1276730" y="1766057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组合 152"/>
          <p:cNvGrpSpPr/>
          <p:nvPr/>
        </p:nvGrpSpPr>
        <p:grpSpPr>
          <a:xfrm>
            <a:off x="881428" y="1451537"/>
            <a:ext cx="417100" cy="121444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5" name="圆角矩形 31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6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7" name="组合 178"/>
          <p:cNvGrpSpPr/>
          <p:nvPr/>
        </p:nvGrpSpPr>
        <p:grpSpPr>
          <a:xfrm>
            <a:off x="2273580" y="332656"/>
            <a:ext cx="372145" cy="2890392"/>
            <a:chOff x="5981278" y="166870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8" name="圆角矩形 317"/>
            <p:cNvSpPr/>
            <p:nvPr/>
          </p:nvSpPr>
          <p:spPr>
            <a:xfrm>
              <a:off x="5981278" y="166870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回向成为诸世间利乐之因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0" name="组合 178"/>
          <p:cNvGrpSpPr/>
          <p:nvPr/>
        </p:nvGrpSpPr>
        <p:grpSpPr>
          <a:xfrm>
            <a:off x="2267744" y="3501008"/>
            <a:ext cx="377981" cy="3028888"/>
            <a:chOff x="5981278" y="1659513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1" name="圆角矩形 320"/>
            <p:cNvSpPr/>
            <p:nvPr/>
          </p:nvSpPr>
          <p:spPr>
            <a:xfrm>
              <a:off x="5981278" y="1659513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2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回向成为诸出世间意愿之因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3" name="组合 152"/>
          <p:cNvGrpSpPr/>
          <p:nvPr/>
        </p:nvGrpSpPr>
        <p:grpSpPr>
          <a:xfrm>
            <a:off x="2950238" y="1268760"/>
            <a:ext cx="397625" cy="1882280"/>
            <a:chOff x="487843" y="703720"/>
            <a:chExt cx="360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4" name="圆角矩形 32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5" name="圆角矩形 8"/>
            <p:cNvSpPr/>
            <p:nvPr/>
          </p:nvSpPr>
          <p:spPr>
            <a:xfrm>
              <a:off x="511809" y="703720"/>
              <a:ext cx="336936" cy="246601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为总利乐而回向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6" name="组合 152"/>
          <p:cNvGrpSpPr/>
          <p:nvPr/>
        </p:nvGrpSpPr>
        <p:grpSpPr>
          <a:xfrm>
            <a:off x="2956579" y="3437735"/>
            <a:ext cx="391285" cy="2605974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7" name="圆角矩形 326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8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尤其为趋入佛教而回向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9" name="直接连接符 328"/>
          <p:cNvCxnSpPr/>
          <p:nvPr/>
        </p:nvCxnSpPr>
        <p:spPr>
          <a:xfrm>
            <a:off x="2695012" y="5229200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组合 329"/>
          <p:cNvGrpSpPr/>
          <p:nvPr/>
        </p:nvGrpSpPr>
        <p:grpSpPr>
          <a:xfrm>
            <a:off x="3487581" y="488960"/>
            <a:ext cx="402809" cy="4442995"/>
            <a:chOff x="2616898" y="770312"/>
            <a:chExt cx="306282" cy="1060352"/>
          </a:xfrm>
        </p:grpSpPr>
        <p:cxnSp>
          <p:nvCxnSpPr>
            <p:cNvPr id="331" name="直接连接符 33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组合 333"/>
          <p:cNvGrpSpPr/>
          <p:nvPr/>
        </p:nvGrpSpPr>
        <p:grpSpPr>
          <a:xfrm>
            <a:off x="4098424" y="2633120"/>
            <a:ext cx="225052" cy="3737935"/>
            <a:chOff x="2616898" y="770312"/>
            <a:chExt cx="306282" cy="1060352"/>
          </a:xfrm>
        </p:grpSpPr>
        <p:cxnSp>
          <p:nvCxnSpPr>
            <p:cNvPr id="335" name="直接连接符 334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组合 152"/>
          <p:cNvGrpSpPr/>
          <p:nvPr/>
        </p:nvGrpSpPr>
        <p:grpSpPr>
          <a:xfrm>
            <a:off x="3675496" y="296281"/>
            <a:ext cx="1112528" cy="324407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2" name="圆角矩形 341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3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4" name="组合 152"/>
          <p:cNvGrpSpPr/>
          <p:nvPr/>
        </p:nvGrpSpPr>
        <p:grpSpPr>
          <a:xfrm>
            <a:off x="3625629" y="1231086"/>
            <a:ext cx="366115" cy="2061108"/>
            <a:chOff x="487843" y="1559700"/>
            <a:chExt cx="221478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5" name="圆角矩形 344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6" name="圆角矩形 8"/>
            <p:cNvSpPr/>
            <p:nvPr/>
          </p:nvSpPr>
          <p:spPr>
            <a:xfrm>
              <a:off x="499597" y="1570974"/>
              <a:ext cx="209724" cy="1605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为各种利益而回向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7" name="组合 152"/>
          <p:cNvGrpSpPr/>
          <p:nvPr/>
        </p:nvGrpSpPr>
        <p:grpSpPr>
          <a:xfrm>
            <a:off x="3635896" y="4257965"/>
            <a:ext cx="364974" cy="2061108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8" name="圆角矩形 34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9" name="圆角矩形 8"/>
            <p:cNvSpPr/>
            <p:nvPr/>
          </p:nvSpPr>
          <p:spPr>
            <a:xfrm>
              <a:off x="493374" y="1570974"/>
              <a:ext cx="209724" cy="1605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为共同之利而回向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5349849" y="898051"/>
            <a:ext cx="206697" cy="1738861"/>
            <a:chOff x="2616898" y="770312"/>
            <a:chExt cx="306282" cy="1060352"/>
          </a:xfrm>
        </p:grpSpPr>
        <p:cxnSp>
          <p:nvCxnSpPr>
            <p:cNvPr id="351" name="直接连接符 35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组合 152"/>
          <p:cNvGrpSpPr/>
          <p:nvPr/>
        </p:nvGrpSpPr>
        <p:grpSpPr>
          <a:xfrm>
            <a:off x="4223008" y="1596260"/>
            <a:ext cx="394011" cy="1616716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5" name="圆角矩形 354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6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向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恶趣众生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7" name="组合 152"/>
          <p:cNvGrpSpPr/>
          <p:nvPr/>
        </p:nvGrpSpPr>
        <p:grpSpPr>
          <a:xfrm>
            <a:off x="4310407" y="6136674"/>
            <a:ext cx="1492582" cy="388670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圆角矩形 35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9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向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善趣众生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6" name="组合 152"/>
          <p:cNvGrpSpPr/>
          <p:nvPr/>
        </p:nvGrpSpPr>
        <p:grpSpPr>
          <a:xfrm>
            <a:off x="4894062" y="1496507"/>
            <a:ext cx="345328" cy="2119136"/>
            <a:chOff x="487843" y="1559700"/>
            <a:chExt cx="357902" cy="1636993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7" name="圆角矩形 3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8" name="圆角矩形 8"/>
            <p:cNvSpPr/>
            <p:nvPr/>
          </p:nvSpPr>
          <p:spPr>
            <a:xfrm>
              <a:off x="504988" y="1590689"/>
              <a:ext cx="336937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为地狱众生而回向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9" name="组合 152"/>
          <p:cNvGrpSpPr/>
          <p:nvPr/>
        </p:nvGrpSpPr>
        <p:grpSpPr>
          <a:xfrm>
            <a:off x="4952936" y="4693360"/>
            <a:ext cx="840231" cy="535840"/>
            <a:chOff x="487843" y="1559700"/>
            <a:chExt cx="357902" cy="1649451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0" name="圆角矩形 3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1" name="圆角矩形 8"/>
            <p:cNvSpPr/>
            <p:nvPr/>
          </p:nvSpPr>
          <p:spPr>
            <a:xfrm>
              <a:off x="501096" y="1603147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为旁生而回向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2" name="组合 152"/>
          <p:cNvGrpSpPr/>
          <p:nvPr/>
        </p:nvGrpSpPr>
        <p:grpSpPr>
          <a:xfrm>
            <a:off x="4955905" y="5358547"/>
            <a:ext cx="840231" cy="535840"/>
            <a:chOff x="487843" y="1559700"/>
            <a:chExt cx="357902" cy="1649451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3" name="圆角矩形 3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4" name="圆角矩形 8"/>
            <p:cNvSpPr/>
            <p:nvPr/>
          </p:nvSpPr>
          <p:spPr>
            <a:xfrm>
              <a:off x="501096" y="1603147"/>
              <a:ext cx="336936" cy="160600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为饿鬼而回向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5" name="组合 152"/>
          <p:cNvGrpSpPr/>
          <p:nvPr/>
        </p:nvGrpSpPr>
        <p:grpSpPr>
          <a:xfrm>
            <a:off x="5547751" y="188640"/>
            <a:ext cx="367251" cy="1365444"/>
            <a:chOff x="487843" y="1559700"/>
            <a:chExt cx="362461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6" name="圆角矩形 37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7" name="圆角矩形 8"/>
            <p:cNvSpPr/>
            <p:nvPr/>
          </p:nvSpPr>
          <p:spPr>
            <a:xfrm>
              <a:off x="513368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愿痛苦自息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8" name="组合 152"/>
          <p:cNvGrpSpPr/>
          <p:nvPr/>
        </p:nvGrpSpPr>
        <p:grpSpPr>
          <a:xfrm>
            <a:off x="5536809" y="1916832"/>
            <a:ext cx="403343" cy="1554795"/>
            <a:chOff x="487843" y="1559700"/>
            <a:chExt cx="38642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9" name="圆角矩形 37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0" name="圆角矩形 8"/>
            <p:cNvSpPr/>
            <p:nvPr/>
          </p:nvSpPr>
          <p:spPr>
            <a:xfrm>
              <a:off x="537329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愿以他力而息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直接连接符 276"/>
          <p:cNvCxnSpPr>
            <a:stCxn id="273" idx="3"/>
          </p:cNvCxnSpPr>
          <p:nvPr/>
        </p:nvCxnSpPr>
        <p:spPr>
          <a:xfrm>
            <a:off x="5606859" y="3402311"/>
            <a:ext cx="84299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627784" y="1803226"/>
            <a:ext cx="710257" cy="2465930"/>
            <a:chOff x="1039461" y="3579573"/>
            <a:chExt cx="798637" cy="1386357"/>
          </a:xfrm>
        </p:grpSpPr>
        <p:grpSp>
          <p:nvGrpSpPr>
            <p:cNvPr id="231" name="组合 23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3" name="直接连接符 23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直接连接符 231"/>
            <p:cNvCxnSpPr/>
            <p:nvPr/>
          </p:nvCxnSpPr>
          <p:spPr>
            <a:xfrm flipV="1">
              <a:off x="1039461" y="358014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接连接符 145"/>
          <p:cNvCxnSpPr/>
          <p:nvPr/>
        </p:nvCxnSpPr>
        <p:spPr>
          <a:xfrm>
            <a:off x="1413325" y="5259269"/>
            <a:ext cx="33383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1691680" y="1804104"/>
            <a:ext cx="710257" cy="2460816"/>
            <a:chOff x="1039461" y="3579573"/>
            <a:chExt cx="798637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039461" y="358014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连接符 150"/>
          <p:cNvCxnSpPr/>
          <p:nvPr/>
        </p:nvCxnSpPr>
        <p:spPr>
          <a:xfrm>
            <a:off x="3851920" y="1844824"/>
            <a:ext cx="110101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组合 285"/>
          <p:cNvGrpSpPr/>
          <p:nvPr/>
        </p:nvGrpSpPr>
        <p:grpSpPr>
          <a:xfrm>
            <a:off x="1419292" y="1807828"/>
            <a:ext cx="272388" cy="4038844"/>
            <a:chOff x="2616898" y="770312"/>
            <a:chExt cx="306282" cy="1051004"/>
          </a:xfrm>
        </p:grpSpPr>
        <p:cxnSp>
          <p:nvCxnSpPr>
            <p:cNvPr id="288" name="直接连接符 287"/>
            <p:cNvCxnSpPr/>
            <p:nvPr/>
          </p:nvCxnSpPr>
          <p:spPr>
            <a:xfrm>
              <a:off x="2627784" y="1821316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flipH="1" flipV="1">
              <a:off x="2627785" y="772306"/>
              <a:ext cx="9843" cy="104901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组合 298"/>
          <p:cNvGrpSpPr/>
          <p:nvPr/>
        </p:nvGrpSpPr>
        <p:grpSpPr>
          <a:xfrm>
            <a:off x="4067944" y="488960"/>
            <a:ext cx="402809" cy="4442995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23528" y="1807827"/>
            <a:ext cx="626094" cy="2959256"/>
            <a:chOff x="1212004" y="3579573"/>
            <a:chExt cx="626094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12004" y="4336637"/>
              <a:ext cx="31981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55418"/>
              </p:ext>
            </p:extLst>
          </p:nvPr>
        </p:nvGraphicFramePr>
        <p:xfrm>
          <a:off x="6156176" y="247987"/>
          <a:ext cx="2793098" cy="634936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愿裸获衣裳，饥者得足食，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渴者得净水，妙味诸甘饮！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愿贫得财富，苦者享安乐！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愿彼绝望者，振奋意永固！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原诸病有情，速脱疾病苦！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亦愿众生疾，毕境永不生！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愿畏无所惧，缚者得解脱，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弱者力强壮，心思互饶益！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愿诸营商贾，处处皆安乐，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所求一切利，无劳悉成办！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愿诸航行者，成办意所愿，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安抵河海岸</a:t>
                      </a: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，亲友共欢聚！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愿迷荒郊者，幸遇诸行旅，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无有盗虎惧，无倦顺利行！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愿诸天守护，无路险难处，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老弱无怙者，愚痴癫狂徒！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愿脱无暇难，具信慈爱慧，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食用悉富饶，时时忆宿命！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受用愿无尽，犹如虚空藏，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无诤亦无害，自在享天年！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愿卑寒微士，容光悉焕发，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苦行憔悴者，健朗形庄严！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愿世诸妇女，悉成男子汉，</a:t>
                      </a:r>
                      <a:endParaRPr lang="en-US" altLang="zh-CN" sz="1800" b="1" u="none" strike="noStrike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5000"/>
                        </a:lnSpc>
                      </a:pPr>
                      <a:r>
                        <a:rPr lang="zh-CN" alt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寒门晋显贵，慢者转谦逊！</a:t>
                      </a:r>
                      <a:endParaRPr lang="en-US" altLang="zh-CN" sz="18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第十品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8" name="组合 178"/>
          <p:cNvGrpSpPr/>
          <p:nvPr/>
        </p:nvGrpSpPr>
        <p:grpSpPr>
          <a:xfrm>
            <a:off x="138855" y="2924944"/>
            <a:ext cx="400697" cy="121444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8" name="圆角矩形 17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圆满结尾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4945589" y="1196752"/>
            <a:ext cx="206697" cy="2205559"/>
            <a:chOff x="2616898" y="770312"/>
            <a:chExt cx="306282" cy="1060352"/>
          </a:xfrm>
        </p:grpSpPr>
        <p:cxnSp>
          <p:nvCxnSpPr>
            <p:cNvPr id="193" name="直接连接符 192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52"/>
          <p:cNvGrpSpPr/>
          <p:nvPr/>
        </p:nvGrpSpPr>
        <p:grpSpPr>
          <a:xfrm>
            <a:off x="1593905" y="5085184"/>
            <a:ext cx="1715320" cy="35002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1" name="圆角矩形 20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圆角矩形 8"/>
            <p:cNvSpPr/>
            <p:nvPr/>
          </p:nvSpPr>
          <p:spPr>
            <a:xfrm>
              <a:off x="496945" y="1570182"/>
              <a:ext cx="336936" cy="1606001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回向作者之自利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7" name="组合 152"/>
          <p:cNvGrpSpPr/>
          <p:nvPr/>
        </p:nvGrpSpPr>
        <p:grpSpPr>
          <a:xfrm>
            <a:off x="1593905" y="5644607"/>
            <a:ext cx="1969983" cy="40413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1" name="圆角矩形 21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2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回向共同所说之义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3" name="组合 152"/>
          <p:cNvGrpSpPr/>
          <p:nvPr/>
        </p:nvGrpSpPr>
        <p:grpSpPr>
          <a:xfrm>
            <a:off x="827584" y="3444960"/>
            <a:ext cx="432048" cy="200026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4" name="圆角矩形 213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忆念恩德之作礼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0" name="组合 152"/>
          <p:cNvGrpSpPr/>
          <p:nvPr/>
        </p:nvGrpSpPr>
        <p:grpSpPr>
          <a:xfrm>
            <a:off x="827584" y="1268760"/>
            <a:ext cx="417100" cy="121444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圆角矩形 22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23" name="直接连接符 222"/>
          <p:cNvCxnSpPr/>
          <p:nvPr/>
        </p:nvCxnSpPr>
        <p:spPr>
          <a:xfrm>
            <a:off x="1277487" y="1803296"/>
            <a:ext cx="33383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152"/>
          <p:cNvGrpSpPr/>
          <p:nvPr/>
        </p:nvGrpSpPr>
        <p:grpSpPr>
          <a:xfrm>
            <a:off x="1581494" y="1196752"/>
            <a:ext cx="416073" cy="16430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7" name="圆角矩形 21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回向所化他利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4" name="组合 178"/>
          <p:cNvGrpSpPr/>
          <p:nvPr/>
        </p:nvGrpSpPr>
        <p:grpSpPr>
          <a:xfrm>
            <a:off x="2370985" y="3157446"/>
            <a:ext cx="557180" cy="156769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回向成为诸出世间意愿之因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7" name="组合 178"/>
          <p:cNvGrpSpPr/>
          <p:nvPr/>
        </p:nvGrpSpPr>
        <p:grpSpPr>
          <a:xfrm>
            <a:off x="2339752" y="1052736"/>
            <a:ext cx="580211" cy="1656184"/>
            <a:chOff x="5943292" y="1665220"/>
            <a:chExt cx="783790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5943292" y="1665220"/>
              <a:ext cx="756887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回向成为诸世间利乐之因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6" name="组合 152"/>
          <p:cNvGrpSpPr/>
          <p:nvPr/>
        </p:nvGrpSpPr>
        <p:grpSpPr>
          <a:xfrm>
            <a:off x="3281269" y="1349750"/>
            <a:ext cx="560827" cy="1071138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7" name="圆角矩形 23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8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为总利乐而回向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9" name="组合 152"/>
          <p:cNvGrpSpPr/>
          <p:nvPr/>
        </p:nvGrpSpPr>
        <p:grpSpPr>
          <a:xfrm>
            <a:off x="3281269" y="3590209"/>
            <a:ext cx="570651" cy="1350959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0" name="圆角矩形 239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1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尤其为趋入佛教而回向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2" name="组合 178"/>
          <p:cNvGrpSpPr/>
          <p:nvPr/>
        </p:nvGrpSpPr>
        <p:grpSpPr>
          <a:xfrm>
            <a:off x="4319387" y="4676417"/>
            <a:ext cx="1044701" cy="552783"/>
            <a:chOff x="5981278" y="1662752"/>
            <a:chExt cx="76904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3" name="圆角矩形 24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4" name="圆角矩形 60"/>
            <p:cNvSpPr/>
            <p:nvPr/>
          </p:nvSpPr>
          <p:spPr>
            <a:xfrm>
              <a:off x="6015601" y="1682305"/>
              <a:ext cx="734718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为共同之利而回向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2" name="组合 152"/>
          <p:cNvGrpSpPr/>
          <p:nvPr/>
        </p:nvGrpSpPr>
        <p:grpSpPr>
          <a:xfrm>
            <a:off x="4255859" y="296281"/>
            <a:ext cx="1112528" cy="324407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3" name="圆角矩形 262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4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152"/>
          <p:cNvGrpSpPr/>
          <p:nvPr/>
        </p:nvGrpSpPr>
        <p:grpSpPr>
          <a:xfrm>
            <a:off x="4351042" y="1196752"/>
            <a:ext cx="364974" cy="2061108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6" name="圆角矩形 265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7" name="圆角矩形 8"/>
            <p:cNvSpPr/>
            <p:nvPr/>
          </p:nvSpPr>
          <p:spPr>
            <a:xfrm>
              <a:off x="493374" y="1570974"/>
              <a:ext cx="209724" cy="1605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为各种利益而回向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4" name="组合 152"/>
          <p:cNvGrpSpPr/>
          <p:nvPr/>
        </p:nvGrpSpPr>
        <p:grpSpPr>
          <a:xfrm>
            <a:off x="5186101" y="764704"/>
            <a:ext cx="394011" cy="1616716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5" name="圆角矩形 274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6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向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恶趣众生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1" name="组合 152"/>
          <p:cNvGrpSpPr/>
          <p:nvPr/>
        </p:nvGrpSpPr>
        <p:grpSpPr>
          <a:xfrm>
            <a:off x="5220072" y="2604372"/>
            <a:ext cx="394011" cy="1616716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2" name="圆角矩形 271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3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向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善趣众生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6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225"/>
          <p:cNvGrpSpPr/>
          <p:nvPr/>
        </p:nvGrpSpPr>
        <p:grpSpPr>
          <a:xfrm>
            <a:off x="4992366" y="2852874"/>
            <a:ext cx="432428" cy="2055364"/>
            <a:chOff x="734272" y="3579573"/>
            <a:chExt cx="1103826" cy="1386357"/>
          </a:xfrm>
        </p:grpSpPr>
        <p:grpSp>
          <p:nvGrpSpPr>
            <p:cNvPr id="227" name="组合 22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直接连接符 227"/>
            <p:cNvCxnSpPr/>
            <p:nvPr/>
          </p:nvCxnSpPr>
          <p:spPr>
            <a:xfrm flipV="1">
              <a:off x="734272" y="3583085"/>
              <a:ext cx="860653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/>
          <p:cNvGrpSpPr/>
          <p:nvPr/>
        </p:nvGrpSpPr>
        <p:grpSpPr>
          <a:xfrm flipV="1">
            <a:off x="2976629" y="371953"/>
            <a:ext cx="682509" cy="1468409"/>
            <a:chOff x="1070662" y="3579573"/>
            <a:chExt cx="767436" cy="1386357"/>
          </a:xfrm>
        </p:grpSpPr>
        <p:grpSp>
          <p:nvGrpSpPr>
            <p:cNvPr id="193" name="组合 19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直接连接符 193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接连接符 145"/>
          <p:cNvCxnSpPr/>
          <p:nvPr/>
        </p:nvCxnSpPr>
        <p:spPr>
          <a:xfrm>
            <a:off x="3386750" y="764704"/>
            <a:ext cx="33383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组合 254"/>
          <p:cNvGrpSpPr/>
          <p:nvPr/>
        </p:nvGrpSpPr>
        <p:grpSpPr>
          <a:xfrm flipV="1">
            <a:off x="3874175" y="1452750"/>
            <a:ext cx="588243" cy="1387076"/>
            <a:chOff x="1176657" y="3579573"/>
            <a:chExt cx="661441" cy="1386357"/>
          </a:xfrm>
        </p:grpSpPr>
        <p:grpSp>
          <p:nvGrpSpPr>
            <p:cNvPr id="256" name="组合 25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59" name="直接连接符 25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直接连接符 257"/>
            <p:cNvCxnSpPr/>
            <p:nvPr/>
          </p:nvCxnSpPr>
          <p:spPr>
            <a:xfrm flipV="1">
              <a:off x="1176657" y="4571460"/>
              <a:ext cx="379816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连接符 150"/>
          <p:cNvCxnSpPr/>
          <p:nvPr/>
        </p:nvCxnSpPr>
        <p:spPr>
          <a:xfrm>
            <a:off x="5395823" y="1428016"/>
            <a:ext cx="1294133" cy="114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2132361" y="1834583"/>
            <a:ext cx="457425" cy="3073655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 flipV="1">
            <a:off x="5919673" y="2852936"/>
            <a:ext cx="436865" cy="900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63425"/>
              </p:ext>
            </p:extLst>
          </p:nvPr>
        </p:nvGraphicFramePr>
        <p:xfrm>
          <a:off x="6264882" y="928072"/>
          <a:ext cx="2793098" cy="5669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607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愿诸有情众，因吾诸福德，悉断一切恶，常乐福善行！</a:t>
                      </a:r>
                      <a:endParaRPr lang="en-US" altLang="zh-CN" sz="1800" b="1" i="0" u="none" strike="noStrike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愿不舍觉心，委身菩提行，</a:t>
                      </a:r>
                      <a:endParaRPr lang="en-US" altLang="zh-CN" sz="1800" b="1" i="0" u="none" strike="noStrike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诸佛恒摄受，断尽诸魔业！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837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愿诸有情众，万寿永无疆，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安乐度时日，不闻死殁名！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愿于诸方所，遍长如意林，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充满佛佛子，所宣妙法音！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普愿十方地，无砾无荆棘，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平坦如舒掌，光滑似琉璃！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愿诸菩萨众，安住闻法眷，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各以妙功德，庄严此大地！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愿诸有情众，相续恒听闻，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鸟树虚空光，所出妙法音！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愿彼常值佛，以及诸佛子，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并以无边云，献供众生师！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愿天降时雨，五谷悉丰收，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仁王如法行，世事皆兴隆！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愿药具速效，咒语咸灵验，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空行罗刹等，悉具慈悲心！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9" name="组合 152"/>
          <p:cNvGrpSpPr/>
          <p:nvPr/>
        </p:nvGrpSpPr>
        <p:grpSpPr>
          <a:xfrm>
            <a:off x="4482154" y="1196752"/>
            <a:ext cx="1025950" cy="578355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回向成为利益之因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6" name="组合 178"/>
          <p:cNvGrpSpPr/>
          <p:nvPr/>
        </p:nvGrpSpPr>
        <p:grpSpPr>
          <a:xfrm>
            <a:off x="3560680" y="80258"/>
            <a:ext cx="1155336" cy="39505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7" name="圆角矩形 24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8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略说回向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9" name="组合 178"/>
          <p:cNvGrpSpPr/>
          <p:nvPr/>
        </p:nvGrpSpPr>
        <p:grpSpPr>
          <a:xfrm>
            <a:off x="3559627" y="608031"/>
            <a:ext cx="2092493" cy="31531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圆角矩形 24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1" name="圆角矩形 60"/>
            <p:cNvSpPr/>
            <p:nvPr/>
          </p:nvSpPr>
          <p:spPr>
            <a:xfrm>
              <a:off x="6003446" y="1684920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为各别利益而回向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2" name="组合 178"/>
          <p:cNvGrpSpPr/>
          <p:nvPr/>
        </p:nvGrpSpPr>
        <p:grpSpPr>
          <a:xfrm>
            <a:off x="3491884" y="1124744"/>
            <a:ext cx="442927" cy="2139698"/>
            <a:chOff x="5946423" y="1669748"/>
            <a:chExt cx="780658" cy="3848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3" name="圆角矩形 252"/>
            <p:cNvSpPr/>
            <p:nvPr/>
          </p:nvSpPr>
          <p:spPr>
            <a:xfrm>
              <a:off x="5946423" y="1676168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4" name="圆角矩形 60"/>
            <p:cNvSpPr/>
            <p:nvPr/>
          </p:nvSpPr>
          <p:spPr>
            <a:xfrm>
              <a:off x="5992362" y="1669748"/>
              <a:ext cx="734719" cy="38486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为共同之利而回向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8" name="组合 152"/>
          <p:cNvGrpSpPr/>
          <p:nvPr/>
        </p:nvGrpSpPr>
        <p:grpSpPr>
          <a:xfrm>
            <a:off x="4537801" y="2204863"/>
            <a:ext cx="466247" cy="2099280"/>
            <a:chOff x="487843" y="1559700"/>
            <a:chExt cx="220787" cy="1628641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8" name="圆角矩形 17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圆角矩形 8"/>
            <p:cNvSpPr/>
            <p:nvPr/>
          </p:nvSpPr>
          <p:spPr>
            <a:xfrm>
              <a:off x="493374" y="1582342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回向成为安乐之因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4" name="组合 178"/>
          <p:cNvGrpSpPr/>
          <p:nvPr/>
        </p:nvGrpSpPr>
        <p:grpSpPr>
          <a:xfrm>
            <a:off x="5424793" y="2212439"/>
            <a:ext cx="469642" cy="1670049"/>
            <a:chOff x="5981278" y="1662752"/>
            <a:chExt cx="781830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60"/>
            <p:cNvSpPr/>
            <p:nvPr/>
          </p:nvSpPr>
          <p:spPr>
            <a:xfrm>
              <a:off x="6028388" y="1678595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回向实现意愿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>
          <a:xfrm>
            <a:off x="2609747" y="1811257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/>
          <p:cNvGrpSpPr/>
          <p:nvPr/>
        </p:nvGrpSpPr>
        <p:grpSpPr>
          <a:xfrm>
            <a:off x="1450403" y="1823086"/>
            <a:ext cx="428628" cy="3703107"/>
            <a:chOff x="2616898" y="770312"/>
            <a:chExt cx="306282" cy="1060352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直接连接符 169"/>
          <p:cNvCxnSpPr/>
          <p:nvPr/>
        </p:nvCxnSpPr>
        <p:spPr>
          <a:xfrm>
            <a:off x="1469407" y="4149872"/>
            <a:ext cx="479825" cy="3066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组合 170"/>
          <p:cNvGrpSpPr/>
          <p:nvPr/>
        </p:nvGrpSpPr>
        <p:grpSpPr>
          <a:xfrm flipV="1">
            <a:off x="2765881" y="1804065"/>
            <a:ext cx="263961" cy="2260580"/>
            <a:chOff x="2616898" y="770312"/>
            <a:chExt cx="306282" cy="1060352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组合 152"/>
          <p:cNvGrpSpPr/>
          <p:nvPr/>
        </p:nvGrpSpPr>
        <p:grpSpPr>
          <a:xfrm>
            <a:off x="2872079" y="1340768"/>
            <a:ext cx="390074" cy="1860507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为总利乐而回向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2915816" y="3761924"/>
            <a:ext cx="1356504" cy="609600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尤其为趋入佛教而回向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1619672" y="3228366"/>
            <a:ext cx="416072" cy="19288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回向作者之自利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1" name="组合 152"/>
          <p:cNvGrpSpPr/>
          <p:nvPr/>
        </p:nvGrpSpPr>
        <p:grpSpPr>
          <a:xfrm>
            <a:off x="1700069" y="5315324"/>
            <a:ext cx="2079843" cy="41510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2" name="圆角矩形 20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回向共同所说之义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4" name="组合 152"/>
          <p:cNvGrpSpPr/>
          <p:nvPr/>
        </p:nvGrpSpPr>
        <p:grpSpPr>
          <a:xfrm>
            <a:off x="1640745" y="1196752"/>
            <a:ext cx="416073" cy="16430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圆角矩形 26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6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回向所化他利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8" name="组合 178"/>
          <p:cNvGrpSpPr/>
          <p:nvPr/>
        </p:nvGrpSpPr>
        <p:grpSpPr>
          <a:xfrm>
            <a:off x="2267744" y="1330696"/>
            <a:ext cx="398553" cy="2890392"/>
            <a:chOff x="5981278" y="166870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9" name="圆角矩形 268"/>
            <p:cNvSpPr/>
            <p:nvPr/>
          </p:nvSpPr>
          <p:spPr>
            <a:xfrm>
              <a:off x="5981278" y="166870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回向成为诸世间利乐之因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6" name="组合 275"/>
          <p:cNvGrpSpPr/>
          <p:nvPr/>
        </p:nvGrpSpPr>
        <p:grpSpPr>
          <a:xfrm flipV="1">
            <a:off x="468464" y="1834582"/>
            <a:ext cx="604638" cy="4220430"/>
            <a:chOff x="1158223" y="3342741"/>
            <a:chExt cx="679875" cy="1060352"/>
          </a:xfrm>
        </p:grpSpPr>
        <p:grpSp>
          <p:nvGrpSpPr>
            <p:cNvPr id="277" name="组合 204"/>
            <p:cNvGrpSpPr/>
            <p:nvPr/>
          </p:nvGrpSpPr>
          <p:grpSpPr>
            <a:xfrm>
              <a:off x="1531816" y="3342741"/>
              <a:ext cx="306282" cy="1060352"/>
              <a:chOff x="2616898" y="770312"/>
              <a:chExt cx="306282" cy="1060352"/>
            </a:xfrm>
          </p:grpSpPr>
          <p:cxnSp>
            <p:nvCxnSpPr>
              <p:cNvPr id="282" name="直接连接符 28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直接连接符 277"/>
            <p:cNvCxnSpPr/>
            <p:nvPr/>
          </p:nvCxnSpPr>
          <p:spPr>
            <a:xfrm flipV="1">
              <a:off x="1158223" y="3818709"/>
              <a:ext cx="401636" cy="63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组合 178"/>
          <p:cNvGrpSpPr/>
          <p:nvPr/>
        </p:nvGrpSpPr>
        <p:grpSpPr>
          <a:xfrm>
            <a:off x="254150" y="3482198"/>
            <a:ext cx="400697" cy="121444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2" name="圆角矩形 29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圆满结尾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4" name="组合 152"/>
          <p:cNvGrpSpPr/>
          <p:nvPr/>
        </p:nvGrpSpPr>
        <p:grpSpPr>
          <a:xfrm>
            <a:off x="923358" y="5874252"/>
            <a:ext cx="1987987" cy="363060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5" name="圆角矩形 294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6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忆念恩德之作礼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97" name="直接连接符 296"/>
          <p:cNvCxnSpPr/>
          <p:nvPr/>
        </p:nvCxnSpPr>
        <p:spPr>
          <a:xfrm>
            <a:off x="1347934" y="1823086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组合 152"/>
          <p:cNvGrpSpPr/>
          <p:nvPr/>
        </p:nvGrpSpPr>
        <p:grpSpPr>
          <a:xfrm>
            <a:off x="923358" y="1340768"/>
            <a:ext cx="417100" cy="121444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0" name="圆角矩形 29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4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5" name="组合 178"/>
          <p:cNvGrpSpPr/>
          <p:nvPr/>
        </p:nvGrpSpPr>
        <p:grpSpPr>
          <a:xfrm>
            <a:off x="2368516" y="4549094"/>
            <a:ext cx="1627420" cy="60809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6" name="圆角矩形 30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回向成为诸出世间意愿之因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3" name="组合 178"/>
          <p:cNvGrpSpPr/>
          <p:nvPr/>
        </p:nvGrpSpPr>
        <p:grpSpPr>
          <a:xfrm>
            <a:off x="5453091" y="4178174"/>
            <a:ext cx="466581" cy="1139823"/>
            <a:chOff x="5981278" y="1642829"/>
            <a:chExt cx="756888" cy="3807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4" name="圆角矩形 223"/>
            <p:cNvSpPr/>
            <p:nvPr/>
          </p:nvSpPr>
          <p:spPr>
            <a:xfrm>
              <a:off x="5981278" y="1642829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圆角矩形 60"/>
            <p:cNvSpPr/>
            <p:nvPr/>
          </p:nvSpPr>
          <p:spPr>
            <a:xfrm>
              <a:off x="6003446" y="1667254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愿离不幸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直接连接符 279"/>
          <p:cNvCxnSpPr/>
          <p:nvPr/>
        </p:nvCxnSpPr>
        <p:spPr>
          <a:xfrm>
            <a:off x="2564676" y="1844576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组合 270"/>
          <p:cNvGrpSpPr/>
          <p:nvPr/>
        </p:nvGrpSpPr>
        <p:grpSpPr>
          <a:xfrm>
            <a:off x="3950013" y="1289895"/>
            <a:ext cx="365837" cy="574422"/>
            <a:chOff x="1284825" y="3342741"/>
            <a:chExt cx="553273" cy="1061591"/>
          </a:xfrm>
        </p:grpSpPr>
        <p:grpSp>
          <p:nvGrpSpPr>
            <p:cNvPr id="272" name="组合 285"/>
            <p:cNvGrpSpPr/>
            <p:nvPr/>
          </p:nvGrpSpPr>
          <p:grpSpPr>
            <a:xfrm>
              <a:off x="1531816" y="3342741"/>
              <a:ext cx="306282" cy="1051004"/>
              <a:chOff x="2616898" y="770312"/>
              <a:chExt cx="306282" cy="1051004"/>
            </a:xfrm>
          </p:grpSpPr>
          <p:cxnSp>
            <p:nvCxnSpPr>
              <p:cNvPr id="274" name="直接连接符 273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直接连接符 272"/>
            <p:cNvCxnSpPr/>
            <p:nvPr/>
          </p:nvCxnSpPr>
          <p:spPr>
            <a:xfrm flipV="1">
              <a:off x="1284825" y="4401727"/>
              <a:ext cx="524265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直接连接符 266"/>
          <p:cNvCxnSpPr/>
          <p:nvPr/>
        </p:nvCxnSpPr>
        <p:spPr>
          <a:xfrm flipV="1">
            <a:off x="3367534" y="818547"/>
            <a:ext cx="680978" cy="2224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组合 251"/>
          <p:cNvGrpSpPr/>
          <p:nvPr/>
        </p:nvGrpSpPr>
        <p:grpSpPr>
          <a:xfrm>
            <a:off x="1357290" y="1886133"/>
            <a:ext cx="428628" cy="3703107"/>
            <a:chOff x="2616898" y="770312"/>
            <a:chExt cx="306282" cy="1060352"/>
          </a:xfrm>
        </p:grpSpPr>
        <p:cxnSp>
          <p:nvCxnSpPr>
            <p:cNvPr id="253" name="直接连接符 252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直接连接符 183"/>
          <p:cNvCxnSpPr/>
          <p:nvPr/>
        </p:nvCxnSpPr>
        <p:spPr>
          <a:xfrm>
            <a:off x="3116312" y="6026830"/>
            <a:ext cx="3903960" cy="90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/>
          <p:cNvGrpSpPr/>
          <p:nvPr/>
        </p:nvGrpSpPr>
        <p:grpSpPr>
          <a:xfrm flipV="1">
            <a:off x="3012972" y="2857322"/>
            <a:ext cx="682509" cy="1841073"/>
            <a:chOff x="1070662" y="3579573"/>
            <a:chExt cx="767436" cy="1386357"/>
          </a:xfrm>
        </p:grpSpPr>
        <p:grpSp>
          <p:nvGrpSpPr>
            <p:cNvPr id="227" name="组合 22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直接连接符 227"/>
            <p:cNvCxnSpPr/>
            <p:nvPr/>
          </p:nvCxnSpPr>
          <p:spPr>
            <a:xfrm flipV="1">
              <a:off x="1070662" y="358308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/>
          <p:cNvGrpSpPr/>
          <p:nvPr/>
        </p:nvGrpSpPr>
        <p:grpSpPr>
          <a:xfrm flipV="1">
            <a:off x="3105552" y="389920"/>
            <a:ext cx="428628" cy="1482457"/>
            <a:chOff x="1070662" y="3579571"/>
            <a:chExt cx="767436" cy="1386360"/>
          </a:xfrm>
        </p:grpSpPr>
        <p:grpSp>
          <p:nvGrpSpPr>
            <p:cNvPr id="193" name="组合 192"/>
            <p:cNvGrpSpPr/>
            <p:nvPr/>
          </p:nvGrpSpPr>
          <p:grpSpPr>
            <a:xfrm>
              <a:off x="1414796" y="3579572"/>
              <a:ext cx="423302" cy="1386359"/>
              <a:chOff x="2499878" y="770311"/>
              <a:chExt cx="423302" cy="1060353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2499878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539461" y="770311"/>
                <a:ext cx="0" cy="1058357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直接连接符 193"/>
            <p:cNvCxnSpPr/>
            <p:nvPr/>
          </p:nvCxnSpPr>
          <p:spPr>
            <a:xfrm flipV="1">
              <a:off x="1070662" y="3579571"/>
              <a:ext cx="524265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直接连接符 244"/>
          <p:cNvCxnSpPr/>
          <p:nvPr/>
        </p:nvCxnSpPr>
        <p:spPr>
          <a:xfrm>
            <a:off x="4572000" y="2885119"/>
            <a:ext cx="2911755" cy="15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1376294" y="3573016"/>
            <a:ext cx="479825" cy="3066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/>
          <p:cNvGrpSpPr/>
          <p:nvPr/>
        </p:nvGrpSpPr>
        <p:grpSpPr>
          <a:xfrm flipV="1">
            <a:off x="2658264" y="1858587"/>
            <a:ext cx="592442" cy="2835144"/>
            <a:chOff x="2616898" y="770312"/>
            <a:chExt cx="306282" cy="1060352"/>
          </a:xfrm>
        </p:grpSpPr>
        <p:cxnSp>
          <p:nvCxnSpPr>
            <p:cNvPr id="208" name="直接连接符 207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2616898" y="770312"/>
              <a:ext cx="22119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>
            <a:off x="4623436" y="1732991"/>
            <a:ext cx="428628" cy="544451"/>
            <a:chOff x="1008189" y="3576968"/>
            <a:chExt cx="829909" cy="1376740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74135"/>
              <a:chOff x="2616898" y="770312"/>
              <a:chExt cx="306282" cy="1051004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21316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2627785" y="772306"/>
                <a:ext cx="9843" cy="104901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08189" y="3576968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786314" y="4683616"/>
            <a:ext cx="3060925" cy="15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2015372" y="1864795"/>
            <a:ext cx="741188" cy="4171129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 flipV="1">
            <a:off x="5518376" y="2276872"/>
            <a:ext cx="1482516" cy="57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38338"/>
              </p:ext>
            </p:extLst>
          </p:nvPr>
        </p:nvGraphicFramePr>
        <p:xfrm>
          <a:off x="6485736" y="1844824"/>
          <a:ext cx="2592288" cy="48996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</a:tblGrid>
              <a:tr h="57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愿众无苦痛，无病未造罪，无惧不遭轻，毕竟无不乐！</a:t>
                      </a:r>
                      <a:endParaRPr lang="zh-CN" altLang="en-US" sz="1700" b="1" u="none" strike="noStrike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564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愿诸伽蓝寺，讲诵以兴盛，</a:t>
                      </a:r>
                      <a:endParaRPr lang="en-US" altLang="zh-CN" sz="17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僧伽常和合，僧事悉成办！</a:t>
                      </a:r>
                      <a:endParaRPr lang="en-US" altLang="zh-CN" sz="17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753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愿欲学比丘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悉住阿兰若，</a:t>
                      </a:r>
                      <a:endParaRPr lang="en-US" altLang="zh-CN" sz="17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断诸散乱已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轻安堪修善！愿尼得利养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断诤远诸害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如是众僧尼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戒圆无缺憾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犯者愿生悔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时时尽罪业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寿终生善趣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不复失禁戒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愿智受尊崇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化缘皆得足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心续悉清净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令誉遍十方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愿离恶趣苦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以及诸艰困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复以胜天身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迅速成正觉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 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愿诸有情众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殷勤供诸佛，</a:t>
                      </a:r>
                      <a:endParaRPr lang="en-US" altLang="zh-CN" sz="1700" b="1" u="none" strike="noStrike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依佛无边福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r>
                        <a:rPr lang="en-US" altLang="zh-CN" sz="1700" b="1" u="none" strike="noStrike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恒常获安乐 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94946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菩萨愿如意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成办众生利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有情愿悉得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怙住慈护念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独觉声闻众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愿获涅槃乐</a:t>
                      </a:r>
                      <a:r>
                        <a:rPr lang="en-US" altLang="zh-CN" sz="1700" b="1" u="none" strike="noStrike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0" name="组合 152"/>
          <p:cNvGrpSpPr/>
          <p:nvPr/>
        </p:nvGrpSpPr>
        <p:grpSpPr>
          <a:xfrm>
            <a:off x="2827008" y="369252"/>
            <a:ext cx="390074" cy="1860507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为总利乐而回向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2843808" y="2571744"/>
            <a:ext cx="378270" cy="2571768"/>
            <a:chOff x="494785" y="703720"/>
            <a:chExt cx="340477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圆角矩形 124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圆角矩形 8"/>
            <p:cNvSpPr/>
            <p:nvPr/>
          </p:nvSpPr>
          <p:spPr>
            <a:xfrm>
              <a:off x="498326" y="703720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尤其为趋入佛教而回向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3" name="组合 178"/>
          <p:cNvGrpSpPr/>
          <p:nvPr/>
        </p:nvGrpSpPr>
        <p:grpSpPr>
          <a:xfrm>
            <a:off x="2254864" y="5643579"/>
            <a:ext cx="1783668" cy="69345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圆角矩形 13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回向成为诸出世间意愿之因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52"/>
          <p:cNvGrpSpPr/>
          <p:nvPr/>
        </p:nvGrpSpPr>
        <p:grpSpPr>
          <a:xfrm>
            <a:off x="1500166" y="2357430"/>
            <a:ext cx="428628" cy="19288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回向作者之自利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1500165" y="4357694"/>
            <a:ext cx="416073" cy="207170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0" name="圆角矩形 15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回向共同所说之义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4" name="组合 178"/>
          <p:cNvGrpSpPr/>
          <p:nvPr/>
        </p:nvGrpSpPr>
        <p:grpSpPr>
          <a:xfrm>
            <a:off x="3439461" y="1084919"/>
            <a:ext cx="578570" cy="1168320"/>
            <a:chOff x="5981278" y="1662752"/>
            <a:chExt cx="769041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圆角矩形 2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圆角矩形 60"/>
            <p:cNvSpPr/>
            <p:nvPr/>
          </p:nvSpPr>
          <p:spPr>
            <a:xfrm>
              <a:off x="6015601" y="1667254"/>
              <a:ext cx="734718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为共同之利而回向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7" name="组合 152"/>
          <p:cNvGrpSpPr/>
          <p:nvPr/>
        </p:nvGrpSpPr>
        <p:grpSpPr>
          <a:xfrm>
            <a:off x="3502928" y="184448"/>
            <a:ext cx="1112528" cy="324407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8"/>
            <p:cNvSpPr/>
            <p:nvPr/>
          </p:nvSpPr>
          <p:spPr>
            <a:xfrm>
              <a:off x="493374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0" name="组合 152"/>
          <p:cNvGrpSpPr/>
          <p:nvPr/>
        </p:nvGrpSpPr>
        <p:grpSpPr>
          <a:xfrm>
            <a:off x="3510908" y="604233"/>
            <a:ext cx="1946508" cy="347718"/>
            <a:chOff x="487843" y="1559700"/>
            <a:chExt cx="220787" cy="1679296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圆角矩形 220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圆角矩形 8"/>
            <p:cNvSpPr/>
            <p:nvPr/>
          </p:nvSpPr>
          <p:spPr>
            <a:xfrm>
              <a:off x="493374" y="1632999"/>
              <a:ext cx="209724" cy="1605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为各种利益而回向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2" name="组合 152"/>
          <p:cNvGrpSpPr/>
          <p:nvPr/>
        </p:nvGrpSpPr>
        <p:grpSpPr>
          <a:xfrm>
            <a:off x="4225288" y="1012911"/>
            <a:ext cx="2071702" cy="318384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圆角矩形 168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回向成为利益之因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1" name="组合 152"/>
          <p:cNvGrpSpPr/>
          <p:nvPr/>
        </p:nvGrpSpPr>
        <p:grpSpPr>
          <a:xfrm>
            <a:off x="3655553" y="2669095"/>
            <a:ext cx="844439" cy="428627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1" name="组合 152"/>
          <p:cNvGrpSpPr/>
          <p:nvPr/>
        </p:nvGrpSpPr>
        <p:grpSpPr>
          <a:xfrm>
            <a:off x="3643306" y="4437113"/>
            <a:ext cx="1143008" cy="492085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2" name="圆角矩形 181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分别回向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 flipV="1">
            <a:off x="357158" y="2402812"/>
            <a:ext cx="604638" cy="2642615"/>
            <a:chOff x="1158223" y="3342741"/>
            <a:chExt cx="679875" cy="1060352"/>
          </a:xfrm>
        </p:grpSpPr>
        <p:grpSp>
          <p:nvGrpSpPr>
            <p:cNvPr id="202" name="组合 204"/>
            <p:cNvGrpSpPr/>
            <p:nvPr/>
          </p:nvGrpSpPr>
          <p:grpSpPr>
            <a:xfrm>
              <a:off x="1531816" y="3342741"/>
              <a:ext cx="306282" cy="1060352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直接连接符 206"/>
            <p:cNvCxnSpPr/>
            <p:nvPr/>
          </p:nvCxnSpPr>
          <p:spPr>
            <a:xfrm flipV="1">
              <a:off x="1158223" y="3818709"/>
              <a:ext cx="401636" cy="63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78"/>
          <p:cNvGrpSpPr/>
          <p:nvPr/>
        </p:nvGrpSpPr>
        <p:grpSpPr>
          <a:xfrm>
            <a:off x="142844" y="3357562"/>
            <a:ext cx="400697" cy="121444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4" name="圆角矩形 12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圆满结尾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812052" y="3571876"/>
            <a:ext cx="417100" cy="2000264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忆念恩德之作礼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6" name="组合 152"/>
          <p:cNvGrpSpPr/>
          <p:nvPr/>
        </p:nvGrpSpPr>
        <p:grpSpPr>
          <a:xfrm>
            <a:off x="5062518" y="2060848"/>
            <a:ext cx="1040183" cy="327184"/>
            <a:chOff x="487843" y="703720"/>
            <a:chExt cx="357902" cy="248295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7" name="圆角矩形 24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8" name="圆角矩形 8"/>
            <p:cNvSpPr/>
            <p:nvPr/>
          </p:nvSpPr>
          <p:spPr>
            <a:xfrm>
              <a:off x="503570" y="703720"/>
              <a:ext cx="336936" cy="246602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愿离不幸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9" name="组合 152"/>
          <p:cNvGrpSpPr/>
          <p:nvPr/>
        </p:nvGrpSpPr>
        <p:grpSpPr>
          <a:xfrm>
            <a:off x="5036086" y="1510586"/>
            <a:ext cx="1336114" cy="294413"/>
            <a:chOff x="494785" y="710174"/>
            <a:chExt cx="340477" cy="2593833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圆角矩形 249"/>
            <p:cNvSpPr/>
            <p:nvPr/>
          </p:nvSpPr>
          <p:spPr>
            <a:xfrm>
              <a:off x="494785" y="710174"/>
              <a:ext cx="340477" cy="247649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1" name="圆角矩形 8"/>
            <p:cNvSpPr/>
            <p:nvPr/>
          </p:nvSpPr>
          <p:spPr>
            <a:xfrm>
              <a:off x="498326" y="837987"/>
              <a:ext cx="336936" cy="24660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回向实现意愿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4" name="组合 152"/>
          <p:cNvGrpSpPr/>
          <p:nvPr/>
        </p:nvGrpSpPr>
        <p:grpSpPr>
          <a:xfrm>
            <a:off x="1500165" y="604233"/>
            <a:ext cx="416073" cy="16430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5" y="1570182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回向所化他利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6" name="直接连接符 255"/>
          <p:cNvCxnSpPr/>
          <p:nvPr/>
        </p:nvCxnSpPr>
        <p:spPr>
          <a:xfrm>
            <a:off x="1979712" y="1861767"/>
            <a:ext cx="292812" cy="255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78"/>
          <p:cNvGrpSpPr/>
          <p:nvPr/>
        </p:nvGrpSpPr>
        <p:grpSpPr>
          <a:xfrm>
            <a:off x="2143108" y="318481"/>
            <a:ext cx="428628" cy="3071834"/>
            <a:chOff x="5981278" y="166870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5981278" y="166870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回向成为诸世间利乐之因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7" name="组合 152"/>
          <p:cNvGrpSpPr/>
          <p:nvPr/>
        </p:nvGrpSpPr>
        <p:grpSpPr>
          <a:xfrm>
            <a:off x="4168377" y="1525517"/>
            <a:ext cx="558687" cy="1071570"/>
            <a:chOff x="487843" y="1559700"/>
            <a:chExt cx="220787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圆角矩形 137"/>
            <p:cNvSpPr/>
            <p:nvPr/>
          </p:nvSpPr>
          <p:spPr>
            <a:xfrm>
              <a:off x="487843" y="1559700"/>
              <a:ext cx="220787" cy="162696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494858" y="1559700"/>
              <a:ext cx="209724" cy="1605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回向成为安乐之因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79" name="直接连接符 278"/>
          <p:cNvCxnSpPr/>
          <p:nvPr/>
        </p:nvCxnSpPr>
        <p:spPr>
          <a:xfrm>
            <a:off x="1207354" y="1886133"/>
            <a:ext cx="292812" cy="308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52"/>
          <p:cNvGrpSpPr/>
          <p:nvPr/>
        </p:nvGrpSpPr>
        <p:grpSpPr>
          <a:xfrm>
            <a:off x="812052" y="1571613"/>
            <a:ext cx="417100" cy="1214445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7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/>
          <p:nvPr/>
        </p:nvCxnSpPr>
        <p:spPr>
          <a:xfrm flipV="1">
            <a:off x="3503114" y="5500702"/>
            <a:ext cx="2752431" cy="589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3011714" y="1340768"/>
            <a:ext cx="594032" cy="3269556"/>
            <a:chOff x="1170148" y="3579573"/>
            <a:chExt cx="667950" cy="138635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1170148" y="4188051"/>
              <a:ext cx="349587" cy="2179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连接符 151"/>
          <p:cNvCxnSpPr/>
          <p:nvPr/>
        </p:nvCxnSpPr>
        <p:spPr>
          <a:xfrm>
            <a:off x="5643570" y="4579540"/>
            <a:ext cx="1003913" cy="15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3350714" y="2778855"/>
            <a:ext cx="2752431" cy="589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989467" y="2764526"/>
            <a:ext cx="617723" cy="2736176"/>
            <a:chOff x="1220375" y="3579573"/>
            <a:chExt cx="61772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220375" y="4274055"/>
              <a:ext cx="319812" cy="1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01247"/>
              </p:ext>
            </p:extLst>
          </p:nvPr>
        </p:nvGraphicFramePr>
        <p:xfrm>
          <a:off x="5940152" y="1280779"/>
          <a:ext cx="2793098" cy="443423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93098"/>
              </a:tblGrid>
              <a:tr h="3024336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我未登地前，愿蒙文殊恩，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常忆己宿命，出家恒为僧！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愿吾菲饮食，维生充体能！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世世愿恒得，圆满寂静处！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何时欲相见，或欲问法义，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愿我无障碍，面见文殊尊！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为于十方际，成办有情利，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吾行愿得如，文殊圆满行！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及至有虚空，以及众生住，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愿吾住世间，尽除众生苦！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众生诸苦痛，愿悉报吾身！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愿因菩萨德，众生享安乐！</a:t>
                      </a:r>
                      <a:endParaRPr lang="en-US" altLang="zh-CN" sz="18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9821">
                <a:tc>
                  <a:txBody>
                    <a:bodyPr/>
                    <a:lstStyle/>
                    <a:p>
                      <a:pPr algn="l" fontAlgn="ctr">
                        <a:lnSpc>
                          <a:spcPct val="8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愿除苦良药，一切安乐源，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8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教法伴利敬，长久住世间！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礼敬文殊尊，恩生吾善心，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85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亦礼善知识，恩长吾功德。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48706" y="80258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第十品</a:t>
            </a:r>
            <a:endParaRPr lang="en-US" altLang="zh-CN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回</a:t>
            </a:r>
            <a:endParaRPr lang="en-US" altLang="zh-CN" b="1" dirty="0" smtClean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1B587C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endParaRPr lang="zh-CN" altLang="en-US" b="1" dirty="0">
              <a:solidFill>
                <a:srgbClr val="1B587C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组合 152"/>
          <p:cNvGrpSpPr/>
          <p:nvPr/>
        </p:nvGrpSpPr>
        <p:grpSpPr>
          <a:xfrm>
            <a:off x="3576368" y="1089368"/>
            <a:ext cx="1931736" cy="395416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回向所化他利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3536868" y="4334261"/>
            <a:ext cx="2178140" cy="46289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回向共同所说之义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3564273" y="2534061"/>
            <a:ext cx="1871823" cy="462891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回向作者之自利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" name="组合 152"/>
          <p:cNvGrpSpPr/>
          <p:nvPr/>
        </p:nvGrpSpPr>
        <p:grpSpPr>
          <a:xfrm>
            <a:off x="2643174" y="2049631"/>
            <a:ext cx="377914" cy="116334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圆角矩形 8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" name="组合 152"/>
          <p:cNvGrpSpPr/>
          <p:nvPr/>
        </p:nvGrpSpPr>
        <p:grpSpPr>
          <a:xfrm>
            <a:off x="2627782" y="5286388"/>
            <a:ext cx="1714512" cy="428628"/>
            <a:chOff x="484630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圆角矩形 87"/>
            <p:cNvSpPr/>
            <p:nvPr/>
          </p:nvSpPr>
          <p:spPr>
            <a:xfrm>
              <a:off x="484630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忆念恩德之作礼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0" name="组合 178"/>
          <p:cNvGrpSpPr/>
          <p:nvPr/>
        </p:nvGrpSpPr>
        <p:grpSpPr>
          <a:xfrm>
            <a:off x="1579015" y="3510698"/>
            <a:ext cx="400697" cy="121444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圆角矩形 9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圆角矩形 60"/>
            <p:cNvSpPr/>
            <p:nvPr/>
          </p:nvSpPr>
          <p:spPr>
            <a:xfrm>
              <a:off x="5992363" y="1673836"/>
              <a:ext cx="745803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圆满结尾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5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1883</Words>
  <Application>Microsoft Office PowerPoint</Application>
  <PresentationFormat>全屏显示(4:3)</PresentationFormat>
  <Paragraphs>240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lotus</cp:lastModifiedBy>
  <cp:revision>652</cp:revision>
  <dcterms:created xsi:type="dcterms:W3CDTF">2011-03-15T13:25:26Z</dcterms:created>
  <dcterms:modified xsi:type="dcterms:W3CDTF">2018-12-11T09:13:26Z</dcterms:modified>
</cp:coreProperties>
</file>