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59" autoAdjust="0"/>
    <p:restoredTop sz="94660"/>
  </p:normalViewPr>
  <p:slideViewPr>
    <p:cSldViewPr>
      <p:cViewPr>
        <p:scale>
          <a:sx n="62" d="100"/>
          <a:sy n="62" d="100"/>
        </p:scale>
        <p:origin x="-18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组合 284"/>
          <p:cNvGrpSpPr/>
          <p:nvPr/>
        </p:nvGrpSpPr>
        <p:grpSpPr>
          <a:xfrm>
            <a:off x="2473170" y="4812485"/>
            <a:ext cx="705193" cy="1218470"/>
            <a:chOff x="1045155" y="3579573"/>
            <a:chExt cx="792943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 flipV="1">
            <a:off x="3817721" y="1970622"/>
            <a:ext cx="466247" cy="418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4889038" y="1987687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 flipV="1">
            <a:off x="4072066" y="670127"/>
            <a:ext cx="331800" cy="2471594"/>
            <a:chOff x="2616898" y="770312"/>
            <a:chExt cx="306282" cy="1060352"/>
          </a:xfrm>
        </p:grpSpPr>
        <p:cxnSp>
          <p:nvCxnSpPr>
            <p:cNvPr id="301" name="直接连接符 300"/>
            <p:cNvCxnSpPr/>
            <p:nvPr/>
          </p:nvCxnSpPr>
          <p:spPr>
            <a:xfrm>
              <a:off x="2627784" y="1830664"/>
              <a:ext cx="295396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627784" y="772306"/>
              <a:ext cx="0" cy="1058358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2616898" y="770312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接连接符 201"/>
          <p:cNvCxnSpPr/>
          <p:nvPr/>
        </p:nvCxnSpPr>
        <p:spPr>
          <a:xfrm>
            <a:off x="627462" y="6030955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653096" y="5496605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 flipV="1">
            <a:off x="3732102" y="4116570"/>
            <a:ext cx="681299" cy="1303260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01405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4891550" y="3141721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139012" y="4072758"/>
            <a:ext cx="2369890" cy="49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447831" y="5326201"/>
            <a:ext cx="1428425" cy="73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43917" y="423901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2949520"/>
            <a:ext cx="526403" cy="3650954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07399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473170" y="1948344"/>
            <a:ext cx="705193" cy="1683147"/>
            <a:chOff x="1045155" y="3579573"/>
            <a:chExt cx="79294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934931" y="3572472"/>
            <a:ext cx="271718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80218" y="692696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496889" y="2791500"/>
            <a:ext cx="511420" cy="2724260"/>
            <a:chOff x="1326678" y="3579573"/>
            <a:chExt cx="511420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30674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50"/>
          <p:cNvGrpSpPr/>
          <p:nvPr/>
        </p:nvGrpSpPr>
        <p:grpSpPr>
          <a:xfrm>
            <a:off x="61819" y="3429000"/>
            <a:ext cx="447658" cy="1287517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趋入之方法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0036178"/>
              </p:ext>
            </p:extLst>
          </p:nvPr>
        </p:nvGraphicFramePr>
        <p:xfrm>
          <a:off x="6286784" y="110221"/>
          <a:ext cx="2822272" cy="6035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5024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一嗔能摧毁，千劫所积聚，施供善逝等，一切诸福善。                             罪恶莫过嗔，难行莫胜忍，故应以众理，努力修安忍。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1568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若心执灼嗔，意即不寂静，喜乐亦难生，烦躁不成眠。纵人以利敬，恩施来依者，施主若易嗔，反遭彼弑害。嗔令亲友厌，虽施亦不依。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若心有嗔恚，安乐不久住，嗔敌能招致，如上诸苦患。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精勤灭嗔者，享乐今后世。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强行我不欲，或挠吾所欲，得此不乐食，嗔盛毁自己。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故当尽断除，嗔敌诸粮食，此敌唯害我，更无他余事。                             遭遇任何事，莫扰欢喜心，忧恼不济事，反失诸善行。                               若事尚可改，云何不欢喜，若已不济事，忧恼有何益？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3071021" y="1677391"/>
            <a:ext cx="848157" cy="62059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嗔恨之过患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87444" y="2721629"/>
            <a:ext cx="684885" cy="374118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戒律</a:t>
              </a: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74727" y="4026618"/>
            <a:ext cx="674750" cy="407166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安忍</a:t>
              </a: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765767" y="5263325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精进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964074" y="2448875"/>
            <a:ext cx="690814" cy="659859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当修安忍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942802" y="5205674"/>
            <a:ext cx="726242" cy="62017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修持方法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忍</a:t>
            </a:r>
          </a:p>
        </p:txBody>
      </p:sp>
      <p:grpSp>
        <p:nvGrpSpPr>
          <p:cNvPr id="196" name="组合 152"/>
          <p:cNvGrpSpPr/>
          <p:nvPr/>
        </p:nvGrpSpPr>
        <p:grpSpPr>
          <a:xfrm>
            <a:off x="3097728" y="3317642"/>
            <a:ext cx="866677" cy="52922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安忍之功德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3126367" y="5825847"/>
            <a:ext cx="809760" cy="37790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267" name="组合 152"/>
          <p:cNvGrpSpPr/>
          <p:nvPr/>
        </p:nvGrpSpPr>
        <p:grpSpPr>
          <a:xfrm>
            <a:off x="4184778" y="483008"/>
            <a:ext cx="1108744" cy="37423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未见之果</a:t>
              </a:r>
            </a:p>
          </p:txBody>
        </p:sp>
      </p:grpSp>
      <p:grpSp>
        <p:nvGrpSpPr>
          <p:cNvPr id="243" name="组合 152"/>
          <p:cNvGrpSpPr/>
          <p:nvPr/>
        </p:nvGrpSpPr>
        <p:grpSpPr>
          <a:xfrm>
            <a:off x="4218568" y="1763835"/>
            <a:ext cx="1129766" cy="36902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4" name="圆角矩形 2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已见之果</a:t>
              </a:r>
            </a:p>
          </p:txBody>
        </p:sp>
      </p:grpSp>
      <p:grpSp>
        <p:nvGrpSpPr>
          <p:cNvPr id="131" name="组合 152"/>
          <p:cNvGrpSpPr/>
          <p:nvPr/>
        </p:nvGrpSpPr>
        <p:grpSpPr>
          <a:xfrm>
            <a:off x="767160" y="5829012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静虑</a:t>
              </a:r>
            </a:p>
          </p:txBody>
        </p:sp>
      </p:grpSp>
      <p:grpSp>
        <p:nvGrpSpPr>
          <p:cNvPr id="134" name="组合 152"/>
          <p:cNvGrpSpPr/>
          <p:nvPr/>
        </p:nvGrpSpPr>
        <p:grpSpPr>
          <a:xfrm>
            <a:off x="767544" y="6394825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智慧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4265248" y="5139081"/>
            <a:ext cx="1108744" cy="37423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理当遣除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4225207" y="3817571"/>
            <a:ext cx="1201921" cy="55942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思维所断因之过患</a:t>
              </a:r>
            </a:p>
          </p:txBody>
        </p:sp>
      </p:grpSp>
      <p:grpSp>
        <p:nvGrpSpPr>
          <p:cNvPr id="279" name="组合 152"/>
          <p:cNvGrpSpPr/>
          <p:nvPr/>
        </p:nvGrpSpPr>
        <p:grpSpPr>
          <a:xfrm>
            <a:off x="4240006" y="2949520"/>
            <a:ext cx="803943" cy="37423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0" name="圆角矩形 27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</a:p>
          </p:txBody>
        </p:sp>
      </p:grpSp>
      <p:grpSp>
        <p:nvGrpSpPr>
          <p:cNvPr id="282" name="组合 152"/>
          <p:cNvGrpSpPr/>
          <p:nvPr/>
        </p:nvGrpSpPr>
        <p:grpSpPr>
          <a:xfrm>
            <a:off x="3118787" y="4623533"/>
            <a:ext cx="809760" cy="377905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3" name="圆角矩形 28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>
            <a:off x="3531759" y="4089815"/>
            <a:ext cx="276843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3056407" y="423435"/>
            <a:ext cx="704027" cy="1002571"/>
            <a:chOff x="1046466" y="3576305"/>
            <a:chExt cx="791632" cy="1389626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42709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711358" y="2962014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340093" y="515047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2934265" y="3006832"/>
            <a:ext cx="860201" cy="1812787"/>
            <a:chOff x="870860" y="3576305"/>
            <a:chExt cx="96723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870860" y="4252846"/>
              <a:ext cx="664847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2021011" y="921789"/>
            <a:ext cx="718963" cy="3114805"/>
            <a:chOff x="1029672" y="3579573"/>
            <a:chExt cx="808426" cy="1388974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1064030" y="1023385"/>
            <a:ext cx="663543" cy="3284052"/>
            <a:chOff x="1091988" y="3579573"/>
            <a:chExt cx="746110" cy="1390212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9671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2183447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978313" y="1358001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505285"/>
              </p:ext>
            </p:extLst>
          </p:nvPr>
        </p:nvGraphicFramePr>
        <p:xfrm>
          <a:off x="6219795" y="72024"/>
          <a:ext cx="2817555" cy="45537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赞誉令心散，损坏厌离心，令妒有德者，复毁圆满事。                             以是若有人，欲损吾声誉，岂非救护我，免堕诸恶趣。                             吾唯求解脱，无需利敬缚，于解束缚者，何故反生嗔？                              如我欲趣苦，然蒙佛加被，闭门不放行，云何反嗔彼？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谓敌能障福，嗔敌亦非当，难行莫胜忍，云何不忍耶？                              若我因己过，不堪忍敌害，岂非徒自障，习忍福德因？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无害忍不生，怨敌生忍福，既为修福因，云何谓障福？                              应时来乞者，非行布施障，授戒阿阇黎，亦非障出家。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74780" y="2515601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89799" y="83270"/>
            <a:ext cx="391674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5" y="2940283"/>
            <a:ext cx="385216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581342" y="260648"/>
            <a:ext cx="626686" cy="15254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破嗔于怨敌造罪作障者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626820" y="3225970"/>
            <a:ext cx="677260" cy="188631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破嗔于自己与亲友行善作障者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" name="圆角矩形 60"/>
          <p:cNvSpPr/>
          <p:nvPr/>
        </p:nvSpPr>
        <p:spPr>
          <a:xfrm>
            <a:off x="3697770" y="149640"/>
            <a:ext cx="1290354" cy="5475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阻碍赞誉者并非有害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60"/>
          <p:cNvSpPr/>
          <p:nvPr/>
        </p:nvSpPr>
        <p:spPr>
          <a:xfrm>
            <a:off x="3719971" y="1008408"/>
            <a:ext cx="1290354" cy="7590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将阻碍赞誉者视为有益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60"/>
          <p:cNvSpPr/>
          <p:nvPr/>
        </p:nvSpPr>
        <p:spPr>
          <a:xfrm>
            <a:off x="2582487" y="431110"/>
            <a:ext cx="792422" cy="9948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破嗔于世间法作障者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60"/>
          <p:cNvSpPr/>
          <p:nvPr/>
        </p:nvSpPr>
        <p:spPr>
          <a:xfrm>
            <a:off x="2582487" y="3317978"/>
            <a:ext cx="814588" cy="1095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破嗔于福德作障者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0"/>
          <p:cNvSpPr/>
          <p:nvPr/>
        </p:nvSpPr>
        <p:spPr>
          <a:xfrm>
            <a:off x="3774738" y="2644797"/>
            <a:ext cx="1290354" cy="6344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嗔恨是福德之障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0"/>
          <p:cNvSpPr/>
          <p:nvPr/>
        </p:nvSpPr>
        <p:spPr>
          <a:xfrm>
            <a:off x="3785702" y="3865647"/>
            <a:ext cx="1290354" cy="4417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作害是顺缘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60"/>
          <p:cNvSpPr/>
          <p:nvPr/>
        </p:nvSpPr>
        <p:spPr>
          <a:xfrm>
            <a:off x="3781559" y="4509121"/>
            <a:ext cx="1264384" cy="620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故当消除嗔恨而恭敬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69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1696041" y="1560238"/>
            <a:ext cx="718963" cy="2959356"/>
            <a:chOff x="1029672" y="3579573"/>
            <a:chExt cx="808426" cy="138897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直接连接符 124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直接连接符 118"/>
          <p:cNvCxnSpPr/>
          <p:nvPr/>
        </p:nvCxnSpPr>
        <p:spPr>
          <a:xfrm flipV="1">
            <a:off x="2782259" y="854312"/>
            <a:ext cx="466247" cy="678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2316012" y="363105"/>
            <a:ext cx="718963" cy="4096613"/>
            <a:chOff x="1029672" y="3579573"/>
            <a:chExt cx="808426" cy="138897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连接符 113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 flipV="1">
            <a:off x="3355762" y="5761959"/>
            <a:ext cx="466247" cy="615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2555776" y="3481475"/>
            <a:ext cx="1060199" cy="2924081"/>
            <a:chOff x="645975" y="3576305"/>
            <a:chExt cx="1192123" cy="1389626"/>
          </a:xfrm>
        </p:grpSpPr>
        <p:grpSp>
          <p:nvGrpSpPr>
            <p:cNvPr id="97" name="组合 96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接连接符 97"/>
            <p:cNvCxnSpPr/>
            <p:nvPr/>
          </p:nvCxnSpPr>
          <p:spPr>
            <a:xfrm>
              <a:off x="645975" y="4028692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359873" y="921787"/>
            <a:ext cx="718963" cy="1702247"/>
            <a:chOff x="1029672" y="3579573"/>
            <a:chExt cx="808426" cy="1388974"/>
          </a:xfrm>
        </p:grpSpPr>
        <p:grpSp>
          <p:nvGrpSpPr>
            <p:cNvPr id="91" name="组合 9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93" name="直接连接符 9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>
            <a:off x="5706150" y="4389279"/>
            <a:ext cx="276843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3588210" y="2204439"/>
            <a:ext cx="704027" cy="2615180"/>
            <a:chOff x="1046466" y="3576305"/>
            <a:chExt cx="791632" cy="1389626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42709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5299171" y="3762026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274093" y="926840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5004048" y="4455870"/>
            <a:ext cx="547723" cy="910226"/>
            <a:chOff x="913207" y="3576305"/>
            <a:chExt cx="924891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913207" y="4252847"/>
              <a:ext cx="62250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4350032" y="3762026"/>
            <a:ext cx="718963" cy="1136989"/>
            <a:chOff x="1029672" y="3579573"/>
            <a:chExt cx="808426" cy="1388974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1032498" y="1023384"/>
            <a:ext cx="663543" cy="3496209"/>
            <a:chOff x="1091988" y="3579573"/>
            <a:chExt cx="746110" cy="1390212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9671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2183447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187433" y="2614278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2250355"/>
              </p:ext>
            </p:extLst>
          </p:nvPr>
        </p:nvGraphicFramePr>
        <p:xfrm>
          <a:off x="6219795" y="72024"/>
          <a:ext cx="2817555" cy="46931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世间乞者众，忍缘敌害稀，若不外植怨，必无为害者。                              故敌极难得，如宝现贫舍，能助菩提行，故当喜自敌。                             敌我共成忍，故此安忍果，首当奉献彼，因敌是忍缘。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谓无助忍想，故敌非应供，则亦不应供，正法修善因。                             谓敌思为害，故彼非应供，若如医利我，云何修安忍？                              既依极嗔心，乃堪修坚忍，故敌是忍因，应供如正法。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631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本师牟尼说，生佛胜福田。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常敬生佛者，圆满达彼岸。                                                                          修法所依缘，有情等诸佛，敬佛不敬众，岂有此道理？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2492896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89799" y="83270"/>
            <a:ext cx="391674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5" y="2940283"/>
            <a:ext cx="385216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581342" y="260648"/>
            <a:ext cx="420154" cy="281880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破嗔于怨敌造罪作障者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564688" y="3225970"/>
            <a:ext cx="418135" cy="33425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破嗔于自己与亲友行善作障者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圆角矩形 60"/>
          <p:cNvSpPr/>
          <p:nvPr/>
        </p:nvSpPr>
        <p:spPr>
          <a:xfrm>
            <a:off x="2311369" y="363105"/>
            <a:ext cx="351777" cy="23942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破嗔于世间法作障者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60"/>
          <p:cNvSpPr/>
          <p:nvPr/>
        </p:nvSpPr>
        <p:spPr>
          <a:xfrm>
            <a:off x="2311369" y="3326821"/>
            <a:ext cx="351777" cy="2258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破嗔于福德作障者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0"/>
          <p:cNvSpPr/>
          <p:nvPr/>
        </p:nvSpPr>
        <p:spPr>
          <a:xfrm>
            <a:off x="2898781" y="65153"/>
            <a:ext cx="1290354" cy="5561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嗔恨是福德之障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0"/>
          <p:cNvSpPr/>
          <p:nvPr/>
        </p:nvSpPr>
        <p:spPr>
          <a:xfrm>
            <a:off x="2911595" y="640202"/>
            <a:ext cx="1290354" cy="4417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作害是顺缘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60"/>
          <p:cNvSpPr/>
          <p:nvPr/>
        </p:nvSpPr>
        <p:spPr>
          <a:xfrm>
            <a:off x="2893134" y="3123723"/>
            <a:ext cx="372659" cy="25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故当消除嗔恨而恭敬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60"/>
          <p:cNvSpPr/>
          <p:nvPr/>
        </p:nvSpPr>
        <p:spPr>
          <a:xfrm>
            <a:off x="3479782" y="2024554"/>
            <a:ext cx="444146" cy="26045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以众生自之功德当恭敬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525538" y="5445225"/>
            <a:ext cx="1067458" cy="645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信仰佛陀故当恭敬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0"/>
          <p:cNvSpPr/>
          <p:nvPr/>
        </p:nvSpPr>
        <p:spPr>
          <a:xfrm>
            <a:off x="3529018" y="6116311"/>
            <a:ext cx="1054137" cy="57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观察果当恭敬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178"/>
          <p:cNvGrpSpPr/>
          <p:nvPr/>
        </p:nvGrpSpPr>
        <p:grpSpPr>
          <a:xfrm>
            <a:off x="4127816" y="1194947"/>
            <a:ext cx="573776" cy="201109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圆角矩形 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是成就我菩提之助缘故当恭敬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" name="圆角矩形 60"/>
          <p:cNvSpPr/>
          <p:nvPr/>
        </p:nvSpPr>
        <p:spPr>
          <a:xfrm>
            <a:off x="4976510" y="549712"/>
            <a:ext cx="859048" cy="674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恭敬之因成立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60"/>
          <p:cNvSpPr/>
          <p:nvPr/>
        </p:nvSpPr>
        <p:spPr>
          <a:xfrm>
            <a:off x="4951888" y="2278588"/>
            <a:ext cx="878436" cy="641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断除于彼迷惑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组合 178"/>
          <p:cNvGrpSpPr/>
          <p:nvPr/>
        </p:nvGrpSpPr>
        <p:grpSpPr>
          <a:xfrm>
            <a:off x="4127816" y="4114894"/>
            <a:ext cx="568454" cy="125120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建立众生与佛相同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圆角矩形 60"/>
          <p:cNvSpPr/>
          <p:nvPr/>
        </p:nvSpPr>
        <p:spPr>
          <a:xfrm>
            <a:off x="4922860" y="3553980"/>
            <a:ext cx="1017291" cy="416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安立教证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4922861" y="4416764"/>
            <a:ext cx="351231" cy="11904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教义成立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60"/>
          <p:cNvSpPr/>
          <p:nvPr/>
        </p:nvSpPr>
        <p:spPr>
          <a:xfrm>
            <a:off x="5506293" y="4075928"/>
            <a:ext cx="551230" cy="6267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真实宣说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5506293" y="5028059"/>
            <a:ext cx="551230" cy="6267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遣除争论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24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739254" y="4974992"/>
            <a:ext cx="704027" cy="1248809"/>
            <a:chOff x="1046466" y="3570214"/>
            <a:chExt cx="791632" cy="139571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直接连接符 144"/>
            <p:cNvCxnSpPr/>
            <p:nvPr/>
          </p:nvCxnSpPr>
          <p:spPr>
            <a:xfrm>
              <a:off x="1046466" y="35702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4391599" y="343206"/>
            <a:ext cx="718963" cy="2292760"/>
            <a:chOff x="1029672" y="3579573"/>
            <a:chExt cx="808426" cy="1388974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2" name="直接连接符 13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696041" y="1560238"/>
            <a:ext cx="718963" cy="2959356"/>
            <a:chOff x="1029672" y="3579573"/>
            <a:chExt cx="808426" cy="138897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直接连接符 124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直接连接符 118"/>
          <p:cNvCxnSpPr/>
          <p:nvPr/>
        </p:nvCxnSpPr>
        <p:spPr>
          <a:xfrm flipV="1">
            <a:off x="2782259" y="943121"/>
            <a:ext cx="466247" cy="678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2316012" y="363105"/>
            <a:ext cx="718963" cy="4096613"/>
            <a:chOff x="1029672" y="3579573"/>
            <a:chExt cx="808426" cy="138897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连接符 113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 flipV="1">
            <a:off x="3355762" y="4946620"/>
            <a:ext cx="466247" cy="615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3015381" y="2586913"/>
            <a:ext cx="600593" cy="3818644"/>
            <a:chOff x="1162771" y="3576305"/>
            <a:chExt cx="675327" cy="1389626"/>
          </a:xfrm>
        </p:grpSpPr>
        <p:grpSp>
          <p:nvGrpSpPr>
            <p:cNvPr id="97" name="组合 96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接连接符 97"/>
            <p:cNvCxnSpPr/>
            <p:nvPr/>
          </p:nvCxnSpPr>
          <p:spPr>
            <a:xfrm>
              <a:off x="1162771" y="4433032"/>
              <a:ext cx="37366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701439" y="5102438"/>
            <a:ext cx="704027" cy="1102390"/>
            <a:chOff x="1046466" y="3570214"/>
            <a:chExt cx="791632" cy="1395717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35702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5749564" y="512541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5242566" y="1171350"/>
            <a:ext cx="356707" cy="1460715"/>
            <a:chOff x="1235759" y="3576305"/>
            <a:chExt cx="602339" cy="1394791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235759" y="4971096"/>
              <a:ext cx="372360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3581264" y="1023385"/>
            <a:ext cx="718963" cy="1583230"/>
            <a:chOff x="1029672" y="3579573"/>
            <a:chExt cx="808426" cy="1388974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1032498" y="1023384"/>
            <a:ext cx="663543" cy="3496209"/>
            <a:chOff x="1091988" y="3579573"/>
            <a:chExt cx="746110" cy="1390212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9671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2183447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596560" y="2614278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7707224"/>
              </p:ext>
            </p:extLst>
          </p:nvPr>
        </p:nvGraphicFramePr>
        <p:xfrm>
          <a:off x="6228184" y="1000080"/>
          <a:ext cx="2817555" cy="5669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非说智德等，由用故云等，有情助成佛，故说生佛等。                              怀慈供有情，因彼尊贵故，敬佛福德广，亦因佛尊贵。                              助修成佛故，许众生佛等，然生非等佛，无边功德海。                              唯佛功德齐，于具少分者，虽供三界物，犹嫌不得足。                              有情具功德，能生胜佛法，唯因此德符，即应供有情。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无伪众生亲，诸佛唯利生，除令有情喜，何足报佛恩？                              利生方足报，舍身入狱佛，故我虽受害，亦当行众善。                              诸佛为有情，尚且不惜身，愚痴我何故，骄慢不侍众？                              众乐佛欢喜，众苦佛伤悲，悦众佛愉悦，犯众亦伤佛。                               遍身着火者，与欲乐不生，若伤诸有情，云何悦诸佛？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2492896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89799" y="83270"/>
            <a:ext cx="391674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5" y="2940283"/>
            <a:ext cx="385216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581342" y="260648"/>
            <a:ext cx="420154" cy="281880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破嗔于怨敌造罪作障者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564688" y="3225970"/>
            <a:ext cx="418135" cy="33425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破嗔于自己与亲友行善作障者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圆角矩形 60"/>
          <p:cNvSpPr/>
          <p:nvPr/>
        </p:nvSpPr>
        <p:spPr>
          <a:xfrm>
            <a:off x="2311369" y="363105"/>
            <a:ext cx="351777" cy="23942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破嗔于世间法作障者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60"/>
          <p:cNvSpPr/>
          <p:nvPr/>
        </p:nvSpPr>
        <p:spPr>
          <a:xfrm>
            <a:off x="2311369" y="3326821"/>
            <a:ext cx="351777" cy="2258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破嗔于福德作障者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0"/>
          <p:cNvSpPr/>
          <p:nvPr/>
        </p:nvSpPr>
        <p:spPr>
          <a:xfrm>
            <a:off x="2898781" y="65153"/>
            <a:ext cx="1025147" cy="55610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嗔恨是福德之障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0"/>
          <p:cNvSpPr/>
          <p:nvPr/>
        </p:nvSpPr>
        <p:spPr>
          <a:xfrm>
            <a:off x="2903129" y="660521"/>
            <a:ext cx="836126" cy="556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作害是顺缘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60"/>
          <p:cNvSpPr/>
          <p:nvPr/>
        </p:nvSpPr>
        <p:spPr>
          <a:xfrm>
            <a:off x="2893134" y="3123723"/>
            <a:ext cx="372659" cy="25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故当消除嗔恨而恭敬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60"/>
          <p:cNvSpPr/>
          <p:nvPr/>
        </p:nvSpPr>
        <p:spPr>
          <a:xfrm>
            <a:off x="3479782" y="1284646"/>
            <a:ext cx="444146" cy="26045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以众生自之功德当恭敬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508284" y="4293096"/>
            <a:ext cx="539227" cy="1328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信仰佛陀故当恭敬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0"/>
          <p:cNvSpPr/>
          <p:nvPr/>
        </p:nvSpPr>
        <p:spPr>
          <a:xfrm>
            <a:off x="3511765" y="5880544"/>
            <a:ext cx="535746" cy="908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观察果当恭敬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178"/>
          <p:cNvGrpSpPr/>
          <p:nvPr/>
        </p:nvGrpSpPr>
        <p:grpSpPr>
          <a:xfrm>
            <a:off x="4138971" y="17836"/>
            <a:ext cx="573776" cy="201109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圆角矩形 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是成就我菩提之助缘故当恭敬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178"/>
          <p:cNvGrpSpPr/>
          <p:nvPr/>
        </p:nvGrpSpPr>
        <p:grpSpPr>
          <a:xfrm>
            <a:off x="4135890" y="1961312"/>
            <a:ext cx="568454" cy="125120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建立众生与佛相同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圆角矩形 60"/>
          <p:cNvSpPr/>
          <p:nvPr/>
        </p:nvSpPr>
        <p:spPr>
          <a:xfrm>
            <a:off x="4969308" y="83274"/>
            <a:ext cx="1017291" cy="416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安立教证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60"/>
          <p:cNvSpPr/>
          <p:nvPr/>
        </p:nvSpPr>
        <p:spPr>
          <a:xfrm>
            <a:off x="4978849" y="2038120"/>
            <a:ext cx="351231" cy="11904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教义成立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60"/>
          <p:cNvSpPr/>
          <p:nvPr/>
        </p:nvSpPr>
        <p:spPr>
          <a:xfrm>
            <a:off x="5578910" y="640976"/>
            <a:ext cx="341308" cy="11875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真实宣说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60"/>
          <p:cNvSpPr/>
          <p:nvPr/>
        </p:nvSpPr>
        <p:spPr>
          <a:xfrm>
            <a:off x="5577216" y="2038120"/>
            <a:ext cx="347531" cy="120791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遣除争论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5" name="组合 178"/>
          <p:cNvGrpSpPr/>
          <p:nvPr/>
        </p:nvGrpSpPr>
        <p:grpSpPr>
          <a:xfrm>
            <a:off x="4324924" y="4293234"/>
            <a:ext cx="654284" cy="131292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佛将众生作为我所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8" name="组合 178"/>
          <p:cNvGrpSpPr/>
          <p:nvPr/>
        </p:nvGrpSpPr>
        <p:grpSpPr>
          <a:xfrm>
            <a:off x="4334506" y="5587262"/>
            <a:ext cx="644702" cy="127308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佛将众生作为我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1" name="圆角矩形 60"/>
          <p:cNvSpPr/>
          <p:nvPr/>
        </p:nvSpPr>
        <p:spPr>
          <a:xfrm>
            <a:off x="5269272" y="4761864"/>
            <a:ext cx="814896" cy="671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当恭敬之理由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60"/>
          <p:cNvSpPr/>
          <p:nvPr/>
        </p:nvSpPr>
        <p:spPr>
          <a:xfrm>
            <a:off x="5274112" y="5877272"/>
            <a:ext cx="810056" cy="634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忏悔不敬之过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1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直接连接符 154"/>
          <p:cNvCxnSpPr/>
          <p:nvPr/>
        </p:nvCxnSpPr>
        <p:spPr>
          <a:xfrm>
            <a:off x="4754772" y="623731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440326" y="250504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3856165" y="2492896"/>
            <a:ext cx="699676" cy="3744416"/>
            <a:chOff x="1051359" y="3576305"/>
            <a:chExt cx="786739" cy="1389626"/>
          </a:xfrm>
        </p:grpSpPr>
        <p:grpSp>
          <p:nvGrpSpPr>
            <p:cNvPr id="144" name="组合 143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直接连接符 144"/>
            <p:cNvCxnSpPr/>
            <p:nvPr/>
          </p:nvCxnSpPr>
          <p:spPr>
            <a:xfrm>
              <a:off x="1051359" y="4962396"/>
              <a:ext cx="485349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650321" y="1560238"/>
            <a:ext cx="718963" cy="2959356"/>
            <a:chOff x="1029672" y="3579573"/>
            <a:chExt cx="808426" cy="138897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直接连接符 124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直接连接符 118"/>
          <p:cNvCxnSpPr/>
          <p:nvPr/>
        </p:nvCxnSpPr>
        <p:spPr>
          <a:xfrm flipV="1">
            <a:off x="2751779" y="3284984"/>
            <a:ext cx="466247" cy="678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2270292" y="1670052"/>
            <a:ext cx="718963" cy="2789666"/>
            <a:chOff x="1029672" y="3579573"/>
            <a:chExt cx="808426" cy="138897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连接符 113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 flipV="1">
            <a:off x="3359856" y="2087096"/>
            <a:ext cx="466247" cy="615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3015381" y="871973"/>
            <a:ext cx="600593" cy="5365340"/>
            <a:chOff x="1162771" y="3576305"/>
            <a:chExt cx="675327" cy="1389626"/>
          </a:xfrm>
        </p:grpSpPr>
        <p:grpSp>
          <p:nvGrpSpPr>
            <p:cNvPr id="97" name="组合 96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接连接符 97"/>
            <p:cNvCxnSpPr/>
            <p:nvPr/>
          </p:nvCxnSpPr>
          <p:spPr>
            <a:xfrm>
              <a:off x="1162771" y="4704829"/>
              <a:ext cx="37366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293134" y="4298021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/>
        </p:nvGrpSpPr>
        <p:grpSpPr>
          <a:xfrm>
            <a:off x="3804551" y="871972"/>
            <a:ext cx="718963" cy="1044860"/>
            <a:chOff x="1029672" y="3579573"/>
            <a:chExt cx="808426" cy="1388974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4965942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1032498" y="1023384"/>
            <a:ext cx="663543" cy="3496209"/>
            <a:chOff x="1091988" y="3579573"/>
            <a:chExt cx="746110" cy="1390212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9671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2183447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405466" y="862631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6909246"/>
              </p:ext>
            </p:extLst>
          </p:nvPr>
        </p:nvGraphicFramePr>
        <p:xfrm>
          <a:off x="6291037" y="289168"/>
          <a:ext cx="2817555" cy="65242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因昔害众生，令佛伤心怀，众罪我今悔，祈佛尽宽恕。                              为令如来喜，止害利世间，任他践吾顶，宁死悦世主。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大悲诸佛尊，视众犹如己，生佛既同体，何不敬众生？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悦众令佛喜，能成自利益，能除世间苦，故应常安忍。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譬如大王臣，虽伤众多人，谋深虑远者，力堪不报复，                             因敌力非单，王势即彼援，故敌力虽弱，不应轻忽彼。                              悲佛与狱卒，吾敌众依怙，故如民侍君，普令有情喜。                             暴君纵生嗔，不能令堕狱，然犯诸有情，定遭地狱害。                             如是王虽喜，不能令成佛，然悦诸众生，终成无上觉。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云何犹不见，取悦有情果，来生成正觉，今世享荣耀。                             生生修忍得，貌美无病障，誉雅命久长，乐等转轮王。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2492896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89799" y="83270"/>
            <a:ext cx="391674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5" y="2940283"/>
            <a:ext cx="385216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581342" y="260648"/>
            <a:ext cx="420154" cy="281880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破嗔于怨敌造罪作障者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564688" y="3225970"/>
            <a:ext cx="418135" cy="33425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破嗔于自己与亲友行善作障者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圆角矩形 60"/>
          <p:cNvSpPr/>
          <p:nvPr/>
        </p:nvSpPr>
        <p:spPr>
          <a:xfrm>
            <a:off x="2235169" y="363105"/>
            <a:ext cx="351777" cy="23942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破嗔于世间法作障者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60"/>
          <p:cNvSpPr/>
          <p:nvPr/>
        </p:nvSpPr>
        <p:spPr>
          <a:xfrm>
            <a:off x="2235169" y="3326821"/>
            <a:ext cx="351777" cy="2258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破嗔于福德作障者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0"/>
          <p:cNvSpPr/>
          <p:nvPr/>
        </p:nvSpPr>
        <p:spPr>
          <a:xfrm>
            <a:off x="2873141" y="691759"/>
            <a:ext cx="363935" cy="18951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嗔恨是福德之障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0"/>
          <p:cNvSpPr/>
          <p:nvPr/>
        </p:nvSpPr>
        <p:spPr>
          <a:xfrm>
            <a:off x="2873141" y="2659233"/>
            <a:ext cx="368194" cy="13292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作害是顺缘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60"/>
          <p:cNvSpPr/>
          <p:nvPr/>
        </p:nvSpPr>
        <p:spPr>
          <a:xfrm>
            <a:off x="2862652" y="4038241"/>
            <a:ext cx="372659" cy="25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故当消除嗔恨而恭敬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60"/>
          <p:cNvSpPr/>
          <p:nvPr/>
        </p:nvSpPr>
        <p:spPr>
          <a:xfrm>
            <a:off x="3479781" y="61876"/>
            <a:ext cx="671792" cy="1351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以众生自之功德当恭敬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479780" y="1463209"/>
            <a:ext cx="671793" cy="11237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信仰佛陀故当恭敬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0"/>
          <p:cNvSpPr/>
          <p:nvPr/>
        </p:nvSpPr>
        <p:spPr>
          <a:xfrm>
            <a:off x="3479781" y="5773427"/>
            <a:ext cx="671793" cy="908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观察果当恭敬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组合 178"/>
          <p:cNvGrpSpPr/>
          <p:nvPr/>
        </p:nvGrpSpPr>
        <p:grpSpPr>
          <a:xfrm>
            <a:off x="4453060" y="6011021"/>
            <a:ext cx="568454" cy="44231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5" name="组合 178"/>
          <p:cNvGrpSpPr/>
          <p:nvPr/>
        </p:nvGrpSpPr>
        <p:grpSpPr>
          <a:xfrm>
            <a:off x="4426230" y="252867"/>
            <a:ext cx="654284" cy="120499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佛将众生作为我所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8" name="组合 178"/>
          <p:cNvGrpSpPr/>
          <p:nvPr/>
        </p:nvGrpSpPr>
        <p:grpSpPr>
          <a:xfrm>
            <a:off x="4426230" y="1475580"/>
            <a:ext cx="1136305" cy="6365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圆角矩形 1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佛将众生作为我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1" name="圆角矩形 60"/>
          <p:cNvSpPr/>
          <p:nvPr/>
        </p:nvSpPr>
        <p:spPr>
          <a:xfrm>
            <a:off x="5342116" y="83274"/>
            <a:ext cx="814896" cy="537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当恭敬之理由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60"/>
          <p:cNvSpPr/>
          <p:nvPr/>
        </p:nvSpPr>
        <p:spPr>
          <a:xfrm>
            <a:off x="5337228" y="654912"/>
            <a:ext cx="810056" cy="5337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忏悔不敬之过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" name="组合 178"/>
          <p:cNvGrpSpPr/>
          <p:nvPr/>
        </p:nvGrpSpPr>
        <p:grpSpPr>
          <a:xfrm>
            <a:off x="4431741" y="2190759"/>
            <a:ext cx="1605496" cy="6365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宣说取悦众生是诸善之因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78"/>
          <p:cNvGrpSpPr/>
          <p:nvPr/>
        </p:nvGrpSpPr>
        <p:grpSpPr>
          <a:xfrm>
            <a:off x="4426540" y="3894194"/>
            <a:ext cx="1189949" cy="73671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以此方式教诫勤奋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212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连接符 123"/>
          <p:cNvCxnSpPr/>
          <p:nvPr/>
        </p:nvCxnSpPr>
        <p:spPr>
          <a:xfrm>
            <a:off x="5775551" y="6108219"/>
            <a:ext cx="1428425" cy="73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834783" y="166020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4350919" y="939941"/>
            <a:ext cx="738635" cy="5175608"/>
            <a:chOff x="1007552" y="3576305"/>
            <a:chExt cx="830546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007552" y="3852356"/>
              <a:ext cx="524264" cy="3529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3744404" y="1981226"/>
            <a:ext cx="663543" cy="3910003"/>
            <a:chOff x="1091988" y="3577700"/>
            <a:chExt cx="746110" cy="1388230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3160667" y="2009845"/>
            <a:ext cx="663543" cy="2460531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2924669" y="4580143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2520257" y="2026155"/>
            <a:ext cx="663543" cy="4292889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1889583" y="2031948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01944" y="485419"/>
            <a:ext cx="511420" cy="3327227"/>
            <a:chOff x="1326678" y="3579573"/>
            <a:chExt cx="511420" cy="1387351"/>
          </a:xfrm>
        </p:grpSpPr>
        <p:grpSp>
          <p:nvGrpSpPr>
            <p:cNvPr id="100" name="组合 9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直接连接符 100"/>
            <p:cNvCxnSpPr/>
            <p:nvPr/>
          </p:nvCxnSpPr>
          <p:spPr>
            <a:xfrm>
              <a:off x="1326678" y="496692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740336" y="2635248"/>
            <a:ext cx="705193" cy="1218470"/>
            <a:chOff x="1045155" y="3579573"/>
            <a:chExt cx="792943" cy="138635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8" name="直接连接符 28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直接连接符 286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349223" y="939937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 flipV="1">
            <a:off x="5043370" y="2379620"/>
            <a:ext cx="681299" cy="2629493"/>
            <a:chOff x="1156799" y="3579573"/>
            <a:chExt cx="681299" cy="93358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/>
            <p:cNvCxnSpPr/>
            <p:nvPr/>
          </p:nvCxnSpPr>
          <p:spPr>
            <a:xfrm>
              <a:off x="1156799" y="405116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893199" y="2346735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860032" y="3685723"/>
            <a:ext cx="2369890" cy="49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6021106" y="5021949"/>
            <a:ext cx="1428425" cy="73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159074" y="3767905"/>
            <a:ext cx="5279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40974" y="499239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5536" y="1198786"/>
            <a:ext cx="511420" cy="2050270"/>
            <a:chOff x="1326678" y="3579573"/>
            <a:chExt cx="511420" cy="1387351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26678" y="496692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5080354"/>
              </p:ext>
            </p:extLst>
          </p:nvPr>
        </p:nvGraphicFramePr>
        <p:xfrm>
          <a:off x="6286784" y="110221"/>
          <a:ext cx="2822272" cy="668380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43845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不欲我与友，历苦遭轻蔑，闻受粗鄙语，于敌则相反。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乐因何其微，苦因极繁多。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无苦无出离，故心应坚忍。                                                                           苦行伽那巴，无端忍烧割，吾今求解脱，何故反畏怯？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久习不成易，此事定非有，渐习小害故，大难亦能忍。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蛇及蚊虻噬，饥渴等苦受，乃至疥疮等，岂非见惯耶？                             故于寒暑风，病缚捶打等，不宜太娇弱，若娇反增苦。                             有者见己血，反增其坚勇，有人见他血，惊慌复闷绝，                                此二大差别，悉由勇怯致。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故应轻害苦，莫为诸苦毁。智者纵历苦，不乱心澄明。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奋战诸烦恼，虽生多害苦，然应轻彼苦，力克嗔等敌，制惑真勇士，余唯弑尸者。苦害有诸德，厌离除骄慢。悲愍生死众，羞恶乐行善。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9" name="组合 152"/>
          <p:cNvGrpSpPr/>
          <p:nvPr/>
        </p:nvGrpSpPr>
        <p:grpSpPr>
          <a:xfrm>
            <a:off x="176888" y="2845846"/>
            <a:ext cx="337375" cy="806420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安忍</a:t>
              </a: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693343" y="485419"/>
            <a:ext cx="427226" cy="107456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当修安忍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25396" y="2676320"/>
            <a:ext cx="363119" cy="113632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修持方法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118" name="组合 152"/>
          <p:cNvGrpSpPr/>
          <p:nvPr/>
        </p:nvGrpSpPr>
        <p:grpSpPr>
          <a:xfrm>
            <a:off x="1278948" y="3467274"/>
            <a:ext cx="340116" cy="69074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</a:p>
          </p:txBody>
        </p:sp>
      </p:grpSp>
      <p:grpSp>
        <p:nvGrpSpPr>
          <p:cNvPr id="224" name="组合 152"/>
          <p:cNvGrpSpPr/>
          <p:nvPr/>
        </p:nvGrpSpPr>
        <p:grpSpPr>
          <a:xfrm>
            <a:off x="1820456" y="3083214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1835696" y="306915"/>
            <a:ext cx="2393969" cy="357008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总说嗔恨对境之分类</a:t>
              </a:r>
            </a:p>
          </p:txBody>
        </p:sp>
      </p:grpSp>
      <p:grpSp>
        <p:nvGrpSpPr>
          <p:cNvPr id="282" name="组合 152"/>
          <p:cNvGrpSpPr/>
          <p:nvPr/>
        </p:nvGrpSpPr>
        <p:grpSpPr>
          <a:xfrm>
            <a:off x="1248917" y="2282673"/>
            <a:ext cx="372971" cy="70973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3" name="圆角矩形 28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2430096" y="939937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2453933" y="4072758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3036553" y="770635"/>
            <a:ext cx="366731" cy="247842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3030549" y="3427032"/>
            <a:ext cx="410074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3000572" y="6028009"/>
            <a:ext cx="1206221" cy="6313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3666708" y="1110266"/>
            <a:ext cx="367907" cy="1799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破嗔令我痛苦者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3670523" y="3372439"/>
            <a:ext cx="371369" cy="21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破嗔轻侮我等三者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4269430" y="1045683"/>
            <a:ext cx="457370" cy="1805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忍受痛苦之安忍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圆角矩形 60"/>
          <p:cNvSpPr/>
          <p:nvPr/>
        </p:nvSpPr>
        <p:spPr>
          <a:xfrm>
            <a:off x="4940149" y="637731"/>
            <a:ext cx="1070274" cy="5478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作意轮回之自性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4950832" y="1344542"/>
            <a:ext cx="1070274" cy="5722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作意出离之因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0" name="组合 178"/>
          <p:cNvGrpSpPr/>
          <p:nvPr/>
        </p:nvGrpSpPr>
        <p:grpSpPr>
          <a:xfrm>
            <a:off x="5567436" y="2026155"/>
            <a:ext cx="416231" cy="70693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3" name="组合 178"/>
          <p:cNvGrpSpPr/>
          <p:nvPr/>
        </p:nvGrpSpPr>
        <p:grpSpPr>
          <a:xfrm>
            <a:off x="5558266" y="3369444"/>
            <a:ext cx="425387" cy="67794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圆角矩形 15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7" name="组合 178"/>
          <p:cNvGrpSpPr/>
          <p:nvPr/>
        </p:nvGrpSpPr>
        <p:grpSpPr>
          <a:xfrm>
            <a:off x="5550901" y="4704861"/>
            <a:ext cx="432900" cy="60850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圆角矩形 60"/>
          <p:cNvSpPr/>
          <p:nvPr/>
        </p:nvSpPr>
        <p:spPr>
          <a:xfrm>
            <a:off x="4950877" y="2830692"/>
            <a:ext cx="397370" cy="18597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以修习观察安忍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" name="组合 178"/>
          <p:cNvGrpSpPr/>
          <p:nvPr/>
        </p:nvGrpSpPr>
        <p:grpSpPr>
          <a:xfrm>
            <a:off x="4906597" y="5891229"/>
            <a:ext cx="1045351" cy="47654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作意功德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" name="圆角矩形 60"/>
          <p:cNvSpPr/>
          <p:nvPr/>
        </p:nvSpPr>
        <p:spPr>
          <a:xfrm>
            <a:off x="4269430" y="2845846"/>
            <a:ext cx="457370" cy="1845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定思正法之安忍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4266654" y="4691328"/>
            <a:ext cx="457370" cy="20669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忍耐作害者之安忍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25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直接连接符 231"/>
          <p:cNvCxnSpPr/>
          <p:nvPr/>
        </p:nvCxnSpPr>
        <p:spPr>
          <a:xfrm>
            <a:off x="3866895" y="4910108"/>
            <a:ext cx="26270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3475740" y="915558"/>
            <a:ext cx="663543" cy="5349732"/>
            <a:chOff x="1091988" y="3577700"/>
            <a:chExt cx="746110" cy="1388230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1" name="直接连接符 2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053806" y="709323"/>
            <a:ext cx="681299" cy="1846273"/>
            <a:chOff x="1156799" y="3579573"/>
            <a:chExt cx="681299" cy="93358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直接连接符 182"/>
            <p:cNvCxnSpPr/>
            <p:nvPr/>
          </p:nvCxnSpPr>
          <p:spPr>
            <a:xfrm>
              <a:off x="1156799" y="405116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973303" y="3674367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 flipV="1">
            <a:off x="4035232" y="3644428"/>
            <a:ext cx="663543" cy="1271286"/>
            <a:chOff x="1091988" y="3577700"/>
            <a:chExt cx="746110" cy="1388230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直接连接符 16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 flipV="1">
            <a:off x="4567180" y="4506408"/>
            <a:ext cx="681299" cy="859827"/>
            <a:chOff x="1156799" y="3579573"/>
            <a:chExt cx="681299" cy="933588"/>
          </a:xfrm>
        </p:grpSpPr>
        <p:grpSp>
          <p:nvGrpSpPr>
            <p:cNvPr id="144" name="组合 143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直接连接符 144"/>
            <p:cNvCxnSpPr/>
            <p:nvPr/>
          </p:nvCxnSpPr>
          <p:spPr>
            <a:xfrm>
              <a:off x="1156799" y="405116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 flipV="1">
            <a:off x="4576715" y="2264394"/>
            <a:ext cx="681299" cy="616699"/>
            <a:chOff x="1156799" y="3579573"/>
            <a:chExt cx="681299" cy="933588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36" name="直接连接符 135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直接连接符 134"/>
            <p:cNvCxnSpPr/>
            <p:nvPr/>
          </p:nvCxnSpPr>
          <p:spPr>
            <a:xfrm>
              <a:off x="1156799" y="4051166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直接连接符 123"/>
          <p:cNvCxnSpPr/>
          <p:nvPr/>
        </p:nvCxnSpPr>
        <p:spPr>
          <a:xfrm>
            <a:off x="4378414" y="6265290"/>
            <a:ext cx="2065794" cy="3210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428678" y="1644761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2774692" y="893674"/>
            <a:ext cx="791917" cy="5175608"/>
            <a:chOff x="984976" y="3576305"/>
            <a:chExt cx="89045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984976" y="4335783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188255" y="1934959"/>
            <a:ext cx="663543" cy="3910003"/>
            <a:chOff x="1091988" y="3577700"/>
            <a:chExt cx="746110" cy="1388230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1604518" y="1963578"/>
            <a:ext cx="663543" cy="2460531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453387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1979888"/>
            <a:ext cx="663543" cy="4292889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205913" y="4451753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5669979" y="2270364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5413276" y="2909653"/>
            <a:ext cx="2369890" cy="49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884008" y="5366236"/>
            <a:ext cx="1428425" cy="73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02925" y="3721638"/>
            <a:ext cx="5279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03195" y="742344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6998404"/>
              </p:ext>
            </p:extLst>
          </p:nvPr>
        </p:nvGraphicFramePr>
        <p:xfrm>
          <a:off x="6286784" y="110221"/>
          <a:ext cx="2822272" cy="6492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43845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不嗔胆病等，痛苦大渊薮，云何嗔有情，彼皆缘所成。                              如人不欲病，然病仍生起，如是不欲恼，烦恼强涌现。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心虽不思嗔，而人自然嗔，如是未思生，嗔恼犹自生。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所有众过失，种种诸罪恶，彼皆缘所生，全然非自力。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彼等众缘聚，不思将生嗔，所生诸嗔恼，亦无己生想。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纵许有主物，施设所谓我，主我不故思，将生而生起，不生故无果。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常我欲享果，于境则恒散，彼执亦不息。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彼我若是常，无作如虚空。纵遇他缘时，不动无变异。                              作时亦如前，则作有何用？谓作用即此，我作何相干？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是故一切法，依他非自主，知已不应嗔，如幻如化事。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80404" y="724368"/>
            <a:ext cx="366731" cy="247842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474400" y="3380765"/>
            <a:ext cx="410074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44423" y="5981742"/>
            <a:ext cx="1206221" cy="6313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110559" y="1063999"/>
            <a:ext cx="367907" cy="1799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破嗔令我痛苦者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114374" y="3326172"/>
            <a:ext cx="371369" cy="21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破嗔轻侮我等三者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2713281" y="999416"/>
            <a:ext cx="457370" cy="1805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忍受痛苦之安忍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圆角矩形 60"/>
          <p:cNvSpPr/>
          <p:nvPr/>
        </p:nvSpPr>
        <p:spPr>
          <a:xfrm>
            <a:off x="3408172" y="321359"/>
            <a:ext cx="357031" cy="13561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遣嗔作害者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圆角矩形 60"/>
          <p:cNvSpPr/>
          <p:nvPr/>
        </p:nvSpPr>
        <p:spPr>
          <a:xfrm>
            <a:off x="4007548" y="44624"/>
            <a:ext cx="359905" cy="35382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作害者身不由己故不应视为嗔境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007548" y="3752101"/>
            <a:ext cx="359905" cy="212531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遮破自主之作害者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7" name="组合 178"/>
          <p:cNvGrpSpPr/>
          <p:nvPr/>
        </p:nvGrpSpPr>
        <p:grpSpPr>
          <a:xfrm>
            <a:off x="3976518" y="6084643"/>
            <a:ext cx="723452" cy="36869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圆角矩形 60"/>
          <p:cNvSpPr/>
          <p:nvPr/>
        </p:nvSpPr>
        <p:spPr>
          <a:xfrm>
            <a:off x="3379930" y="2430319"/>
            <a:ext cx="397370" cy="2643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遣除除嗔不应理之邪念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" name="组合 178"/>
          <p:cNvGrpSpPr/>
          <p:nvPr/>
        </p:nvGrpSpPr>
        <p:grpSpPr>
          <a:xfrm>
            <a:off x="3365862" y="5589240"/>
            <a:ext cx="441650" cy="79946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" name="圆角矩形 60"/>
          <p:cNvSpPr/>
          <p:nvPr/>
        </p:nvSpPr>
        <p:spPr>
          <a:xfrm>
            <a:off x="2713281" y="2799579"/>
            <a:ext cx="457370" cy="1845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定思正法之安忍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2710505" y="4645061"/>
            <a:ext cx="457370" cy="20669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忍耐作害者之安忍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60"/>
          <p:cNvSpPr/>
          <p:nvPr/>
        </p:nvSpPr>
        <p:spPr>
          <a:xfrm>
            <a:off x="4576402" y="548362"/>
            <a:ext cx="1014801" cy="3879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无有自主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60"/>
          <p:cNvSpPr/>
          <p:nvPr/>
        </p:nvSpPr>
        <p:spPr>
          <a:xfrm>
            <a:off x="5076502" y="1968675"/>
            <a:ext cx="997153" cy="5990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不由自主之摄义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4593704" y="1486323"/>
            <a:ext cx="645240" cy="336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60"/>
          <p:cNvSpPr/>
          <p:nvPr/>
        </p:nvSpPr>
        <p:spPr>
          <a:xfrm>
            <a:off x="4560673" y="2255863"/>
            <a:ext cx="337508" cy="5994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圆角矩形 60"/>
          <p:cNvSpPr/>
          <p:nvPr/>
        </p:nvSpPr>
        <p:spPr>
          <a:xfrm>
            <a:off x="5076502" y="2567743"/>
            <a:ext cx="833950" cy="6267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无心之摄义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圆角矩形 60"/>
          <p:cNvSpPr/>
          <p:nvPr/>
        </p:nvSpPr>
        <p:spPr>
          <a:xfrm>
            <a:off x="5092627" y="4255958"/>
            <a:ext cx="997153" cy="3915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破享用者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圆角矩形 60"/>
          <p:cNvSpPr/>
          <p:nvPr/>
        </p:nvSpPr>
        <p:spPr>
          <a:xfrm>
            <a:off x="5092627" y="5177768"/>
            <a:ext cx="997153" cy="3915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破能生果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60"/>
          <p:cNvSpPr/>
          <p:nvPr/>
        </p:nvSpPr>
        <p:spPr>
          <a:xfrm>
            <a:off x="4560674" y="3339650"/>
            <a:ext cx="1030530" cy="5934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共破神我与主物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圆角矩形 60"/>
          <p:cNvSpPr/>
          <p:nvPr/>
        </p:nvSpPr>
        <p:spPr>
          <a:xfrm>
            <a:off x="4544319" y="4255957"/>
            <a:ext cx="317753" cy="11176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别破常我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4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直接连接符 231"/>
          <p:cNvCxnSpPr/>
          <p:nvPr/>
        </p:nvCxnSpPr>
        <p:spPr>
          <a:xfrm>
            <a:off x="3866895" y="4910108"/>
            <a:ext cx="262707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4206552" y="4941168"/>
            <a:ext cx="663543" cy="1671885"/>
            <a:chOff x="1091988" y="3577700"/>
            <a:chExt cx="746110" cy="1388230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1" name="直接连接符 2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964354" y="4941168"/>
            <a:ext cx="681299" cy="1032640"/>
            <a:chOff x="1156799" y="3571911"/>
            <a:chExt cx="681299" cy="941250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531816" y="3579573"/>
              <a:ext cx="306282" cy="933588"/>
              <a:chOff x="2616898" y="770312"/>
              <a:chExt cx="306282" cy="714053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2618249" y="1484365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flipV="1">
                <a:off x="2616898" y="772306"/>
                <a:ext cx="10886" cy="712059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直接连接符 182"/>
            <p:cNvCxnSpPr/>
            <p:nvPr/>
          </p:nvCxnSpPr>
          <p:spPr>
            <a:xfrm>
              <a:off x="1156799" y="3571911"/>
              <a:ext cx="374152" cy="141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769076" y="3259813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 flipV="1">
            <a:off x="3194534" y="292560"/>
            <a:ext cx="663543" cy="1271286"/>
            <a:chOff x="1091988" y="3577700"/>
            <a:chExt cx="746110" cy="1388230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直接连接符 16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接连接符 122"/>
          <p:cNvCxnSpPr/>
          <p:nvPr/>
        </p:nvCxnSpPr>
        <p:spPr>
          <a:xfrm>
            <a:off x="3847759" y="1527574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3091618" y="3230086"/>
            <a:ext cx="791917" cy="3038904"/>
            <a:chOff x="984976" y="3576305"/>
            <a:chExt cx="89045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984976" y="4335783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277788" y="481688"/>
            <a:ext cx="589116" cy="4406940"/>
            <a:chOff x="1175676" y="3579573"/>
            <a:chExt cx="662422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175676" y="393697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1604518" y="1963578"/>
            <a:ext cx="663543" cy="2460531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453387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1979888"/>
            <a:ext cx="663543" cy="4292889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5669979" y="6014896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5884007" y="4949574"/>
            <a:ext cx="1428425" cy="732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04198" y="1614498"/>
            <a:ext cx="5279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25850" y="724368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3237246"/>
              </p:ext>
            </p:extLst>
          </p:nvPr>
        </p:nvGraphicFramePr>
        <p:xfrm>
          <a:off x="6286232" y="355029"/>
          <a:ext cx="2822272" cy="5943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5104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由谁除何嗔，除嗔不如理，嗔除诸苦灭，故非不应理。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故见怨或亲，非理妄加害，思此乃缘生，受之甘如饴。                             若苦由自取，而人皆厌苦，以是诸有情，皆当无苦楚。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或因己不慎，以刺自戳伤，或为得妇心，忧伤复绝食，                              纵崖或自缢，吞服毒害食，妄以自虐行，于己作损伤。                              自惜身命者，因惑尚自尽， 况于他人身，丝毫无伤损。                            故于害我者，心应怀慈悯，慈悲纵不起，生嗔亦非当。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设若害他人，乃愚自本性，嗔彼则非理，如嗔烧性火。                              若过是偶发，有情性仁贤，则嗔亦非理，如嗔烟蔽空。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棍杖所伤人，不应嗔使者，彼复嗔使故，理应憎其嗔。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80404" y="724368"/>
            <a:ext cx="366731" cy="247842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474400" y="3380765"/>
            <a:ext cx="410074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44423" y="5981742"/>
            <a:ext cx="1206221" cy="6313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110559" y="1063999"/>
            <a:ext cx="367907" cy="1799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破嗔令我痛苦者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114374" y="3326172"/>
            <a:ext cx="371369" cy="21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破嗔轻侮我等三者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2741200" y="88557"/>
            <a:ext cx="746377" cy="848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忍受痛苦之安忍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圆角矩形 60"/>
          <p:cNvSpPr/>
          <p:nvPr/>
        </p:nvSpPr>
        <p:spPr>
          <a:xfrm>
            <a:off x="3706088" y="91558"/>
            <a:ext cx="1309445" cy="3879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遣嗔作害者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705001" y="4507069"/>
            <a:ext cx="566510" cy="10809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观察作害者之自性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7" name="组合 178"/>
          <p:cNvGrpSpPr/>
          <p:nvPr/>
        </p:nvGrpSpPr>
        <p:grpSpPr>
          <a:xfrm>
            <a:off x="4720241" y="6327900"/>
            <a:ext cx="2540276" cy="465132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观察受害者自己之过失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圆角矩形 60"/>
          <p:cNvSpPr/>
          <p:nvPr/>
        </p:nvSpPr>
        <p:spPr>
          <a:xfrm>
            <a:off x="3702569" y="511862"/>
            <a:ext cx="2376031" cy="4250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遣除除嗔不应理之邪念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" name="组合 178"/>
          <p:cNvGrpSpPr/>
          <p:nvPr/>
        </p:nvGrpSpPr>
        <p:grpSpPr>
          <a:xfrm>
            <a:off x="3702569" y="1290820"/>
            <a:ext cx="790214" cy="434205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" name="圆角矩形 60"/>
          <p:cNvSpPr/>
          <p:nvPr/>
        </p:nvSpPr>
        <p:spPr>
          <a:xfrm>
            <a:off x="2741201" y="1114057"/>
            <a:ext cx="746376" cy="8995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定思正法之安忍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2741200" y="4403693"/>
            <a:ext cx="764358" cy="9698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忍耐作害者之安忍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5448373" y="4645061"/>
            <a:ext cx="624063" cy="6241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观察本体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60"/>
          <p:cNvSpPr/>
          <p:nvPr/>
        </p:nvSpPr>
        <p:spPr>
          <a:xfrm>
            <a:off x="5448374" y="5678626"/>
            <a:ext cx="655464" cy="590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观察害法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3714141" y="2863158"/>
            <a:ext cx="1495419" cy="7338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作害者理应是悲悯之对境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3699099" y="4543433"/>
            <a:ext cx="762751" cy="8301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不应是嗔恨之对境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3702569" y="5721102"/>
            <a:ext cx="759281" cy="8463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宣说嗔恨之颠倒理由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5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 flipV="1">
            <a:off x="3660945" y="724368"/>
            <a:ext cx="663543" cy="2166777"/>
            <a:chOff x="1091988" y="3577700"/>
            <a:chExt cx="746110" cy="1388230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1" name="直接连接符 2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5338506" y="3242935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 flipV="1">
            <a:off x="4537800" y="1278190"/>
            <a:ext cx="507345" cy="2045218"/>
            <a:chOff x="1267622" y="3579573"/>
            <a:chExt cx="570476" cy="138635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直接连接符 166"/>
            <p:cNvCxnSpPr/>
            <p:nvPr/>
          </p:nvCxnSpPr>
          <p:spPr>
            <a:xfrm flipV="1">
              <a:off x="1267622" y="4383987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接连接符 122"/>
          <p:cNvCxnSpPr/>
          <p:nvPr/>
        </p:nvCxnSpPr>
        <p:spPr>
          <a:xfrm>
            <a:off x="5669979" y="1271888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2927060" y="267684"/>
            <a:ext cx="791917" cy="5105879"/>
            <a:chOff x="984976" y="3576305"/>
            <a:chExt cx="89045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984976" y="4335783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277788" y="642653"/>
            <a:ext cx="589116" cy="2627424"/>
            <a:chOff x="1175676" y="3579573"/>
            <a:chExt cx="662422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175676" y="4186589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1604518" y="1963578"/>
            <a:ext cx="663543" cy="2460531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453387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1979888"/>
            <a:ext cx="663543" cy="4292889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442491" y="5256694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74696" y="2104733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171071"/>
              </p:ext>
            </p:extLst>
          </p:nvPr>
        </p:nvGraphicFramePr>
        <p:xfrm>
          <a:off x="6292544" y="883803"/>
          <a:ext cx="2822272" cy="585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5104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我昔于有情，曾作如是害，既曾伤有情，理应受此损。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4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敌器与我身，二皆致苦因，双出器与身，于谁该当嗔？                             身似人形疮，轻触苦不堪，盲目我爱执，遭损谁当嗔？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93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愚夫不欲苦，偏作诸苦因，既由己过害，岂能嗔于人？                               譬如地狱卒，及诸剑叶林，既由己业生，于谁该当嗔？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宿业所引发，令他损恼我，因此若堕狱，岂非我害他？                              依敌修忍辱，消我诸多罪，怨敌依我者，堕狱久受苦。                              若我伤害彼，敌反饶益我，则汝粗暴心，何故反嗔彼？                             若我有功德，必不堕地狱，若吾自守护，则彼何所得？                             若以怨报怨，则更不护敌，吾行将退失，难行亦毁损。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95644" y="724368"/>
            <a:ext cx="366731" cy="247842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489640" y="3380765"/>
            <a:ext cx="410074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74903" y="5981742"/>
            <a:ext cx="1206221" cy="63131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110559" y="1063999"/>
            <a:ext cx="367907" cy="1799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破嗔令我痛苦者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114374" y="3326172"/>
            <a:ext cx="371369" cy="21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破嗔轻侮我等三者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2741201" y="88556"/>
            <a:ext cx="534655" cy="11081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忍受痛苦之安忍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圆角矩形 60"/>
          <p:cNvSpPr/>
          <p:nvPr/>
        </p:nvSpPr>
        <p:spPr>
          <a:xfrm>
            <a:off x="4206944" y="1007415"/>
            <a:ext cx="429994" cy="2594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观察受害者自己之过失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圆角矩形 60"/>
          <p:cNvSpPr/>
          <p:nvPr/>
        </p:nvSpPr>
        <p:spPr>
          <a:xfrm>
            <a:off x="2730710" y="1268314"/>
            <a:ext cx="545146" cy="10632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定思正法之安忍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2730710" y="2593362"/>
            <a:ext cx="534656" cy="12089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忍耐作害者之安忍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60"/>
          <p:cNvSpPr/>
          <p:nvPr/>
        </p:nvSpPr>
        <p:spPr>
          <a:xfrm>
            <a:off x="4931691" y="1798950"/>
            <a:ext cx="1069402" cy="5953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说明自身之过失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3546598" y="84220"/>
            <a:ext cx="2681586" cy="366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作害者理应是悲悯之对境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3572724" y="1898682"/>
            <a:ext cx="404753" cy="22765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不应是嗔恨之对境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3572724" y="4833503"/>
            <a:ext cx="1301478" cy="8463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宣说嗔恨之颠倒理由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60"/>
          <p:cNvSpPr/>
          <p:nvPr/>
        </p:nvSpPr>
        <p:spPr>
          <a:xfrm>
            <a:off x="4931691" y="2972381"/>
            <a:ext cx="1115608" cy="5953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说明业力之过失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60"/>
          <p:cNvSpPr/>
          <p:nvPr/>
        </p:nvSpPr>
        <p:spPr>
          <a:xfrm>
            <a:off x="4200459" y="478460"/>
            <a:ext cx="1917697" cy="3964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观察作害者之自性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60"/>
          <p:cNvSpPr/>
          <p:nvPr/>
        </p:nvSpPr>
        <p:spPr>
          <a:xfrm>
            <a:off x="4922844" y="877799"/>
            <a:ext cx="994791" cy="781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说明以往自己曾害过他人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接连接符 97"/>
          <p:cNvCxnSpPr/>
          <p:nvPr/>
        </p:nvCxnSpPr>
        <p:spPr>
          <a:xfrm>
            <a:off x="3675925" y="6210322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950095" y="3834421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095203" y="1063999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3700796" y="2405703"/>
            <a:ext cx="791917" cy="2751490"/>
            <a:chOff x="1046466" y="3576305"/>
            <a:chExt cx="89045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046466" y="4270913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400197" y="1063999"/>
            <a:ext cx="466247" cy="5149124"/>
            <a:chOff x="1324254" y="3579573"/>
            <a:chExt cx="524264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24254" y="4347128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1604518" y="1963578"/>
            <a:ext cx="663543" cy="1960903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453387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1979889"/>
            <a:ext cx="663543" cy="4170134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355104" y="5134593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44063" y="2405703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6437483"/>
              </p:ext>
            </p:extLst>
          </p:nvPr>
        </p:nvGraphicFramePr>
        <p:xfrm>
          <a:off x="6223467" y="59093"/>
          <a:ext cx="2822272" cy="671882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69757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心意无形体，谁亦不能毁。若心执此身，定遭诸苦损，                              轻蔑语粗鄙，口出恶言辞，于身既无害，心汝何故嗔？                              谓他不喜我，然彼于现后，不能毁损我，何故厌讥毁？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4098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谓碍利养故，纵我厌受损，吾利终须舍，诸罪则久留。                             宁今速死殁，不愿邪命活，苟安纵久住，终必遭死苦。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9931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梦受百年乐，彼人复苏醒，或受须臾乐，梦已此人觉，                              觉已此二人，梦乐皆不还。寿虽有长短，临终唯如是，                             设得多利养，长时享安乐，死如遭盗劫，赤裸空手还。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1072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谓利能活命，净罪并修福，然为利养嗔，福尽恶当生。                              若为尘俗活，复因彼退堕，唯行罪恶事，苟活义安在？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40986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谓谤令他失，故我嗔谤者，如是何不嗔，诽谤他人者？                             谓此唯关他，是故吾堪忍，如是何不忍，烦恼所生谤？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95644" y="724368"/>
            <a:ext cx="366731" cy="247842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489640" y="3283016"/>
            <a:ext cx="410074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74903" y="5686990"/>
            <a:ext cx="868683" cy="92606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110559" y="1063999"/>
            <a:ext cx="367907" cy="1799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破嗔令我痛苦者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098142" y="2938718"/>
            <a:ext cx="371369" cy="21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破嗔轻侮我等三者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2730710" y="853326"/>
            <a:ext cx="2489362" cy="4213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轻侮等无害故不应嗔恨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圆角矩形 60"/>
          <p:cNvSpPr/>
          <p:nvPr/>
        </p:nvSpPr>
        <p:spPr>
          <a:xfrm>
            <a:off x="2730710" y="3487828"/>
            <a:ext cx="1308065" cy="863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不应嗔成为利养之违缘者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2788361" y="5861146"/>
            <a:ext cx="1263739" cy="7039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不应嗔令他人不信者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4275811" y="2205068"/>
            <a:ext cx="1210096" cy="4257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嗔罪严重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4241662" y="3600802"/>
            <a:ext cx="1572370" cy="4672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利养无有实质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4256823" y="4805215"/>
            <a:ext cx="1526338" cy="7039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遮破有实质之妄念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34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4494025" y="318255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176637" y="2850655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70354" y="2251571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4052704" y="1661197"/>
            <a:ext cx="791917" cy="1189458"/>
            <a:chOff x="1046466" y="3576305"/>
            <a:chExt cx="890458" cy="1389626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4270913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/>
          <p:nvPr/>
        </p:nvCxnSpPr>
        <p:spPr>
          <a:xfrm>
            <a:off x="3759503" y="5714113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835456" y="4237108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95446" y="1063999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3116771" y="2267657"/>
            <a:ext cx="791917" cy="1975510"/>
            <a:chOff x="1046466" y="3576305"/>
            <a:chExt cx="890458" cy="1389626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046466" y="4367212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593585" y="1063999"/>
            <a:ext cx="466247" cy="4650114"/>
            <a:chOff x="1324254" y="3579573"/>
            <a:chExt cx="524264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24254" y="42722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 flipV="1">
            <a:off x="1695927" y="312487"/>
            <a:ext cx="663543" cy="3852171"/>
            <a:chOff x="1091988" y="3577700"/>
            <a:chExt cx="746110" cy="138823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453387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1979889"/>
            <a:ext cx="663543" cy="4170134"/>
            <a:chOff x="1091988" y="3577700"/>
            <a:chExt cx="746110" cy="1388230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357770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4524417" y="3397191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55715" y="1661197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6592677"/>
              </p:ext>
            </p:extLst>
          </p:nvPr>
        </p:nvGraphicFramePr>
        <p:xfrm>
          <a:off x="6225825" y="44624"/>
          <a:ext cx="2817555" cy="67825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于佛塔像法，诽诋损毁者，吾亦不应嗔，因佛远诸害。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于害上师尊，及伤亲友者，思彼皆缘生，知已应止嗔。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情与无情二，俱害诸有情，云何唯嗔人？故我应忍害。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或由愚行害，或因愚还嗔，此中孰无过？孰为有过者？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因何昔造业，于今受他害？一切既依业，凭何嗔于彼？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如是体解已，以慈互善待，故吾当一心，勤行诸福善。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譬如屋着火，燃及他屋时，理当速移弃，助火蔓延草。                             如是心所贪，能助嗔火蔓，虑火烧德屋，应疾厌弃彼。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如彼待杀者，断手获解脱，若以修行苦，离狱岂非善？                             于今些微苦，若我不能忍，何不除嗔恚，地狱众苦因？                              为欲曾千返，堕狱受烧烤，然于自他利，今犹未成办。                             安忍苦不剧，复能成大利，为除众生害，欣然受此苦。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95644" y="724368"/>
            <a:ext cx="433406" cy="212628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495644" y="2960320"/>
            <a:ext cx="421740" cy="230622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89640" y="5803366"/>
            <a:ext cx="1265382" cy="67300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268061" y="116632"/>
            <a:ext cx="2459556" cy="391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因于对境无害而止嗔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272032" y="2455550"/>
            <a:ext cx="385626" cy="2801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破嗔于受害者造罪之人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2953863" y="847769"/>
            <a:ext cx="1978177" cy="4213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深思法理之安忍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圆角矩形 60"/>
          <p:cNvSpPr/>
          <p:nvPr/>
        </p:nvSpPr>
        <p:spPr>
          <a:xfrm>
            <a:off x="2954443" y="2333449"/>
            <a:ext cx="465429" cy="20316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不畏损害之安忍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2948221" y="5327697"/>
            <a:ext cx="1263739" cy="7039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修承受痛苦之安忍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60"/>
          <p:cNvSpPr/>
          <p:nvPr/>
        </p:nvSpPr>
        <p:spPr>
          <a:xfrm>
            <a:off x="3710332" y="1649373"/>
            <a:ext cx="669814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怨敌不应为嗔恨之对境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3719710" y="3162682"/>
            <a:ext cx="1572370" cy="4672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是故断除嗔彼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3719710" y="4010529"/>
            <a:ext cx="1526338" cy="4652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为断嗔而除贪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0"/>
          <p:cNvSpPr/>
          <p:nvPr/>
        </p:nvSpPr>
        <p:spPr>
          <a:xfrm>
            <a:off x="4644008" y="1332194"/>
            <a:ext cx="1371237" cy="5805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与无情损害相同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0"/>
          <p:cNvSpPr/>
          <p:nvPr/>
        </p:nvSpPr>
        <p:spPr>
          <a:xfrm>
            <a:off x="4644008" y="1905995"/>
            <a:ext cx="1355553" cy="5805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与嗔者罪业相同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0"/>
          <p:cNvSpPr/>
          <p:nvPr/>
        </p:nvSpPr>
        <p:spPr>
          <a:xfrm>
            <a:off x="4644008" y="2493135"/>
            <a:ext cx="1355554" cy="5805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害由业生故不应嗔敌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57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连接符 80"/>
          <p:cNvCxnSpPr/>
          <p:nvPr/>
        </p:nvCxnSpPr>
        <p:spPr>
          <a:xfrm>
            <a:off x="3870546" y="5736452"/>
            <a:ext cx="44596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844621" y="217112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3636066" y="3802212"/>
            <a:ext cx="704027" cy="1138956"/>
            <a:chOff x="1046466" y="3576305"/>
            <a:chExt cx="791632" cy="1389626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42709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/>
          <p:nvPr/>
        </p:nvCxnSpPr>
        <p:spPr>
          <a:xfrm>
            <a:off x="4675187" y="4930894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950095" y="3853819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844621" y="724368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2663872" y="4348519"/>
            <a:ext cx="791917" cy="1387933"/>
            <a:chOff x="1046466" y="3575921"/>
            <a:chExt cx="890458" cy="1390010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046466" y="3575921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2826708" y="711890"/>
            <a:ext cx="466247" cy="1451376"/>
            <a:chOff x="1324254" y="3579573"/>
            <a:chExt cx="524264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324254" y="438402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 flipV="1">
            <a:off x="1878357" y="1340766"/>
            <a:ext cx="718963" cy="2996204"/>
            <a:chOff x="1029672" y="3579573"/>
            <a:chExt cx="808426" cy="1386357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3583684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/>
          <p:nvPr/>
        </p:nvCxnSpPr>
        <p:spPr>
          <a:xfrm>
            <a:off x="1368520" y="2348880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964108" y="939661"/>
            <a:ext cx="663543" cy="2996618"/>
            <a:chOff x="1091988" y="3579573"/>
            <a:chExt cx="746110" cy="1386357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225125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接连接符 202"/>
          <p:cNvCxnSpPr/>
          <p:nvPr/>
        </p:nvCxnSpPr>
        <p:spPr>
          <a:xfrm>
            <a:off x="2344604" y="2756306"/>
            <a:ext cx="44596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55715" y="1564139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7726918"/>
              </p:ext>
            </p:extLst>
          </p:nvPr>
        </p:nvGraphicFramePr>
        <p:xfrm>
          <a:off x="6225825" y="44624"/>
          <a:ext cx="2817555" cy="62521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人赞敌有德，若获欢喜乐，意汝何不赞，令汝自欢喜？                              如是所生乐，唯乐无性罪，诸佛皆称许，复是摄他法。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谓他获乐故，然汝厌彼乐，则应不予酬，此坏现后世。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他赞吾德时，我亦欲他乐，他赞敌功德，何故我不乐？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初欲有情乐，而发菩提心，有情今获乐，何故反嗔彼？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初欲令有情，成佛受他供，今见人获利，何故生嫉恼？                              所应恩亲养，当由汝供给，彼今已自立，不喜岂反嗔？                             不愿人获利，岂愿彼证觉？妒憎富贵者，岂有菩提心？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若已从他得，或利在施家，二俱非汝有，施否何相干？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1543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何故弃福善，信心与己德？不守己得财，何不自嗔责？                             于昔所为恶，犹无忧愧色，岂还欲竞胜，曾培福德者。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4" y="3919644"/>
            <a:ext cx="362070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495644" y="301125"/>
            <a:ext cx="626686" cy="126897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破嗔于我造四罪者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78"/>
          <p:cNvGrpSpPr/>
          <p:nvPr/>
        </p:nvGrpSpPr>
        <p:grpSpPr>
          <a:xfrm>
            <a:off x="1509412" y="1621187"/>
            <a:ext cx="626687" cy="149034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破嗔于亲友造四罪者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489640" y="3405962"/>
            <a:ext cx="677260" cy="153520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破嗔于怨敌作四善者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541910" y="255138"/>
            <a:ext cx="359723" cy="2249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破嗔赞誉怨敌者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533334" y="2539899"/>
            <a:ext cx="2065232" cy="395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破嗔令怨敌安乐者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60"/>
          <p:cNvSpPr/>
          <p:nvPr/>
        </p:nvSpPr>
        <p:spPr>
          <a:xfrm>
            <a:off x="3244745" y="514268"/>
            <a:ext cx="2482233" cy="4213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堪为自乐之因故当取受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圆角矩形 60"/>
          <p:cNvSpPr/>
          <p:nvPr/>
        </p:nvSpPr>
        <p:spPr>
          <a:xfrm>
            <a:off x="3244745" y="1340767"/>
            <a:ext cx="2536816" cy="4467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是他乐之因故不应舍弃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60"/>
          <p:cNvSpPr/>
          <p:nvPr/>
        </p:nvSpPr>
        <p:spPr>
          <a:xfrm>
            <a:off x="3244781" y="1960170"/>
            <a:ext cx="2190624" cy="4061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宣说颠倒取舍之理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4279146" y="3472184"/>
            <a:ext cx="1566131" cy="660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因实现自之愿望故不应生嗔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4303910" y="4588136"/>
            <a:ext cx="1526338" cy="665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因不加害我故不应生嗔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60"/>
          <p:cNvSpPr/>
          <p:nvPr/>
        </p:nvSpPr>
        <p:spPr>
          <a:xfrm>
            <a:off x="3244745" y="3474942"/>
            <a:ext cx="642410" cy="172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不应以得利养等之因而嗔他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60"/>
          <p:cNvSpPr/>
          <p:nvPr/>
        </p:nvSpPr>
        <p:spPr>
          <a:xfrm>
            <a:off x="3249168" y="5517232"/>
            <a:ext cx="2427599" cy="4163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理当以未得之因而嗔己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60"/>
          <p:cNvSpPr/>
          <p:nvPr/>
        </p:nvSpPr>
        <p:spPr>
          <a:xfrm>
            <a:off x="2533335" y="3259588"/>
            <a:ext cx="383018" cy="2382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破嗔成办怨敌利养者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3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095291" y="3088486"/>
            <a:ext cx="704027" cy="1996698"/>
            <a:chOff x="1046466" y="3576305"/>
            <a:chExt cx="791632" cy="1389626"/>
          </a:xfrm>
        </p:grpSpPr>
        <p:grpSp>
          <p:nvGrpSpPr>
            <p:cNvPr id="70" name="组合 6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1046466" y="4270914"/>
              <a:ext cx="485350" cy="3142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/>
          <p:nvPr/>
        </p:nvCxnSpPr>
        <p:spPr>
          <a:xfrm>
            <a:off x="4950095" y="5049851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225003" y="3054852"/>
            <a:ext cx="19895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340093" y="515047"/>
            <a:ext cx="25394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2840587" y="4117633"/>
            <a:ext cx="791917" cy="1695481"/>
            <a:chOff x="1046466" y="3575921"/>
            <a:chExt cx="890458" cy="1390010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31816" y="3576305"/>
              <a:ext cx="306282" cy="1389626"/>
              <a:chOff x="2616898" y="767812"/>
              <a:chExt cx="306282" cy="1062852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2616898" y="7678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直接连接符 240"/>
            <p:cNvCxnSpPr/>
            <p:nvPr/>
          </p:nvCxnSpPr>
          <p:spPr>
            <a:xfrm>
              <a:off x="1046466" y="3575921"/>
              <a:ext cx="890458" cy="17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1919409" y="522272"/>
            <a:ext cx="708375" cy="1047831"/>
            <a:chOff x="1041578" y="3579573"/>
            <a:chExt cx="796520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 flipV="1">
              <a:off x="1041578" y="4260191"/>
              <a:ext cx="524263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1965450" y="4336969"/>
            <a:ext cx="718963" cy="1609507"/>
            <a:chOff x="1029672" y="3579573"/>
            <a:chExt cx="808426" cy="1386357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连接符 216"/>
            <p:cNvCxnSpPr/>
            <p:nvPr/>
          </p:nvCxnSpPr>
          <p:spPr>
            <a:xfrm flipV="1">
              <a:off x="1029672" y="428347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1032498" y="1023385"/>
            <a:ext cx="663543" cy="4250782"/>
            <a:chOff x="1091988" y="3579573"/>
            <a:chExt cx="746110" cy="1390212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1" name="直接连接符 21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 flipV="1">
              <a:off x="1091988" y="4967180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>
            <a:off x="333434" y="1985681"/>
            <a:ext cx="705193" cy="3387882"/>
            <a:chOff x="1045155" y="3579573"/>
            <a:chExt cx="792943" cy="1386357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直接连接符 194"/>
            <p:cNvCxnSpPr/>
            <p:nvPr/>
          </p:nvCxnSpPr>
          <p:spPr>
            <a:xfrm flipV="1">
              <a:off x="1045155" y="4270601"/>
              <a:ext cx="524264" cy="260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4067705" y="1453252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3925227"/>
              </p:ext>
            </p:extLst>
          </p:nvPr>
        </p:nvGraphicFramePr>
        <p:xfrm>
          <a:off x="6225825" y="203416"/>
          <a:ext cx="2817555" cy="59618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7555"/>
              </a:tblGrid>
              <a:tr h="5566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纵令敌不喜，汝有何可乐？唯盼敌受苦，不成损他因。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汝愿纵得偿，他苦汝何乐？若谓满我愿，招祸岂过此？                             若为嗔渔夫，利钩所钩执，陷我入狱篓，定受狱卒煎。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受赞享荣耀，非福非长寿，非力非免疫，非令身安乐。                              若吾识损益，赞誉有何利？若唯图暂乐，应依赌等酒。                             若仅为虚名，失财复丧命，誉词何所为，死时谁得乐？                             沙屋倾颓时，愚童哀极泣，若我伤失誉，岂非似愚童？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声暂无心故，称誉何足乐？若谓他喜我，彼赞是喜因？                             受赞或他喜，于我有何益？喜乐属于彼，少分吾不得。                              他乐故我乐，于众应如是，他喜而赞敌，何故我不乐？                              故我受赞时，心若生欢喜，此喜亦非当，唯是愚童行。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矩形 155"/>
          <p:cNvSpPr/>
          <p:nvPr/>
        </p:nvSpPr>
        <p:spPr>
          <a:xfrm>
            <a:off x="35496" y="44624"/>
            <a:ext cx="44765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   忍</a:t>
            </a:r>
          </a:p>
        </p:txBody>
      </p:sp>
      <p:grpSp>
        <p:nvGrpSpPr>
          <p:cNvPr id="224" name="组合 152"/>
          <p:cNvGrpSpPr/>
          <p:nvPr/>
        </p:nvGrpSpPr>
        <p:grpSpPr>
          <a:xfrm>
            <a:off x="264307" y="3036947"/>
            <a:ext cx="421724" cy="11277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5" name="圆角矩形 22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遮破嗔彼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873947" y="893670"/>
            <a:ext cx="391674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遮破于令遭不幸者生嗔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897785" y="3919644"/>
            <a:ext cx="385216" cy="2685472"/>
            <a:chOff x="487843" y="710171"/>
            <a:chExt cx="357902" cy="247650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710175"/>
              <a:ext cx="357902" cy="2476498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710171"/>
              <a:ext cx="336936" cy="246601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遮破于障碍所欲者生嗔</a:t>
              </a:r>
            </a:p>
          </p:txBody>
        </p:sp>
      </p:grpSp>
      <p:grpSp>
        <p:nvGrpSpPr>
          <p:cNvPr id="111" name="组合 178"/>
          <p:cNvGrpSpPr/>
          <p:nvPr/>
        </p:nvGrpSpPr>
        <p:grpSpPr>
          <a:xfrm>
            <a:off x="1565576" y="260648"/>
            <a:ext cx="626686" cy="15254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破嗔于怨敌造罪作障者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78"/>
          <p:cNvGrpSpPr/>
          <p:nvPr/>
        </p:nvGrpSpPr>
        <p:grpSpPr>
          <a:xfrm>
            <a:off x="1565576" y="4186958"/>
            <a:ext cx="677260" cy="188631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破嗔于自己与亲友行善作障者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9" name="圆角矩形 60"/>
          <p:cNvSpPr/>
          <p:nvPr/>
        </p:nvSpPr>
        <p:spPr>
          <a:xfrm>
            <a:off x="2541910" y="332655"/>
            <a:ext cx="2133277" cy="379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敌人痛苦于己不利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60"/>
          <p:cNvSpPr/>
          <p:nvPr/>
        </p:nvSpPr>
        <p:spPr>
          <a:xfrm>
            <a:off x="2548542" y="1241389"/>
            <a:ext cx="2065232" cy="395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愿敌痛苦之心有害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60"/>
          <p:cNvSpPr/>
          <p:nvPr/>
        </p:nvSpPr>
        <p:spPr>
          <a:xfrm>
            <a:off x="4791662" y="2723757"/>
            <a:ext cx="1076482" cy="649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赞誉无有利乐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圆角矩形 60"/>
          <p:cNvSpPr/>
          <p:nvPr/>
        </p:nvSpPr>
        <p:spPr>
          <a:xfrm>
            <a:off x="4791661" y="4804907"/>
            <a:ext cx="1076483" cy="4692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不应喜之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60"/>
          <p:cNvSpPr/>
          <p:nvPr/>
        </p:nvSpPr>
        <p:spPr>
          <a:xfrm>
            <a:off x="3491059" y="3491927"/>
            <a:ext cx="849034" cy="10951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阻碍赞誉者并非有害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60"/>
          <p:cNvSpPr/>
          <p:nvPr/>
        </p:nvSpPr>
        <p:spPr>
          <a:xfrm>
            <a:off x="3469316" y="5049852"/>
            <a:ext cx="870777" cy="11874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将阻碍赞誉者视为有益</a:t>
            </a:r>
          </a:p>
        </p:txBody>
      </p:sp>
      <p:sp>
        <p:nvSpPr>
          <p:cNvPr id="78" name="圆角矩形 60"/>
          <p:cNvSpPr/>
          <p:nvPr/>
        </p:nvSpPr>
        <p:spPr>
          <a:xfrm>
            <a:off x="2583066" y="3619627"/>
            <a:ext cx="603322" cy="13215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破嗔于世间法作障者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60"/>
          <p:cNvSpPr/>
          <p:nvPr/>
        </p:nvSpPr>
        <p:spPr>
          <a:xfrm>
            <a:off x="2583065" y="5152750"/>
            <a:ext cx="603322" cy="13215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破嗔于福德作障者</a:t>
            </a:r>
            <a:endParaRPr lang="zh-CN" altLang="en-US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59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4389</Words>
  <Application>Microsoft Office PowerPoint</Application>
  <PresentationFormat>全屏显示(4:3)</PresentationFormat>
  <Paragraphs>363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386</cp:revision>
  <dcterms:created xsi:type="dcterms:W3CDTF">2011-03-15T13:25:26Z</dcterms:created>
  <dcterms:modified xsi:type="dcterms:W3CDTF">2017-12-12T13:34:02Z</dcterms:modified>
</cp:coreProperties>
</file>