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77" r:id="rId3"/>
    <p:sldId id="278" r:id="rId4"/>
    <p:sldId id="280" r:id="rId5"/>
    <p:sldId id="281" r:id="rId6"/>
    <p:sldId id="282" r:id="rId7"/>
    <p:sldId id="283" r:id="rId8"/>
    <p:sldId id="28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559" autoAdjust="0"/>
    <p:restoredTop sz="94660"/>
  </p:normalViewPr>
  <p:slideViewPr>
    <p:cSldViewPr>
      <p:cViewPr>
        <p:scale>
          <a:sx n="66" d="100"/>
          <a:sy n="66" d="100"/>
        </p:scale>
        <p:origin x="-17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7FE1A-5055-466A-8291-B67B8FAD4B38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CCF3E-B62D-4081-AD31-71DB2CAAFA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862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组合 145"/>
          <p:cNvGrpSpPr/>
          <p:nvPr/>
        </p:nvGrpSpPr>
        <p:grpSpPr>
          <a:xfrm>
            <a:off x="4647599" y="5093254"/>
            <a:ext cx="663543" cy="529512"/>
            <a:chOff x="1091988" y="3577700"/>
            <a:chExt cx="746110" cy="1388230"/>
          </a:xfrm>
        </p:grpSpPr>
        <p:grpSp>
          <p:nvGrpSpPr>
            <p:cNvPr id="147" name="组合 14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49" name="直接连接符 14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直接连接符 147"/>
            <p:cNvCxnSpPr/>
            <p:nvPr/>
          </p:nvCxnSpPr>
          <p:spPr>
            <a:xfrm flipV="1">
              <a:off x="1091988" y="357770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/>
          <p:cNvGrpSpPr/>
          <p:nvPr/>
        </p:nvGrpSpPr>
        <p:grpSpPr>
          <a:xfrm>
            <a:off x="4017559" y="4957199"/>
            <a:ext cx="663543" cy="1122041"/>
            <a:chOff x="1091988" y="3577700"/>
            <a:chExt cx="746110" cy="1388230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43" name="直接连接符 14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直接连接符 141"/>
            <p:cNvCxnSpPr/>
            <p:nvPr/>
          </p:nvCxnSpPr>
          <p:spPr>
            <a:xfrm flipV="1">
              <a:off x="1091988" y="357770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连接符 120"/>
          <p:cNvCxnSpPr/>
          <p:nvPr/>
        </p:nvCxnSpPr>
        <p:spPr>
          <a:xfrm>
            <a:off x="3476910" y="4685085"/>
            <a:ext cx="348118" cy="1533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组合 284"/>
          <p:cNvGrpSpPr/>
          <p:nvPr/>
        </p:nvGrpSpPr>
        <p:grpSpPr>
          <a:xfrm>
            <a:off x="1501944" y="2096846"/>
            <a:ext cx="720199" cy="2708862"/>
            <a:chOff x="1028282" y="3579573"/>
            <a:chExt cx="809816" cy="1386357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1028282" y="447986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2" name="直接连接符 261"/>
          <p:cNvCxnSpPr/>
          <p:nvPr/>
        </p:nvCxnSpPr>
        <p:spPr>
          <a:xfrm flipV="1">
            <a:off x="1348376" y="3859638"/>
            <a:ext cx="466247" cy="41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2473170" y="1421043"/>
            <a:ext cx="532593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 flipV="1">
            <a:off x="3808151" y="4703015"/>
            <a:ext cx="474851" cy="1842967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 flipV="1">
            <a:off x="2826106" y="3211091"/>
            <a:ext cx="681299" cy="1507258"/>
            <a:chOff x="1156799" y="3579573"/>
            <a:chExt cx="681299" cy="93358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/>
            <p:cNvCxnSpPr/>
            <p:nvPr/>
          </p:nvCxnSpPr>
          <p:spPr>
            <a:xfrm>
              <a:off x="1156799" y="4510576"/>
              <a:ext cx="374152" cy="1417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>
            <a:off x="2473170" y="2060848"/>
            <a:ext cx="504053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5867110" y="5106906"/>
            <a:ext cx="193199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>
            <a:off x="2563940" y="5589240"/>
            <a:ext cx="80609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组合 230"/>
          <p:cNvGrpSpPr/>
          <p:nvPr/>
        </p:nvGrpSpPr>
        <p:grpSpPr>
          <a:xfrm>
            <a:off x="435977" y="646315"/>
            <a:ext cx="526403" cy="3196677"/>
            <a:chOff x="1311695" y="3579573"/>
            <a:chExt cx="526403" cy="1386357"/>
          </a:xfrm>
        </p:grpSpPr>
        <p:grpSp>
          <p:nvGrpSpPr>
            <p:cNvPr id="232" name="组合 23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4" name="直接连接符 23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 23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3" name="直接连接符 232"/>
            <p:cNvCxnSpPr/>
            <p:nvPr/>
          </p:nvCxnSpPr>
          <p:spPr>
            <a:xfrm>
              <a:off x="1311695" y="4963316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2120573" y="3231639"/>
            <a:ext cx="705193" cy="3249321"/>
            <a:chOff x="1045155" y="3579573"/>
            <a:chExt cx="792943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45155" y="42706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/>
          <p:nvPr/>
        </p:nvCxnSpPr>
        <p:spPr>
          <a:xfrm>
            <a:off x="3710892" y="3132156"/>
            <a:ext cx="3962555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455048" y="660913"/>
            <a:ext cx="438427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095308" y="1429369"/>
            <a:ext cx="511420" cy="4601585"/>
            <a:chOff x="1326678" y="3579573"/>
            <a:chExt cx="511420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326678" y="4306745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150"/>
          <p:cNvGrpSpPr/>
          <p:nvPr/>
        </p:nvGrpSpPr>
        <p:grpSpPr>
          <a:xfrm>
            <a:off x="61819" y="2780928"/>
            <a:ext cx="447658" cy="2086760"/>
            <a:chOff x="6833" y="3976649"/>
            <a:chExt cx="334204" cy="1094551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圆角矩形 80"/>
            <p:cNvSpPr/>
            <p:nvPr/>
          </p:nvSpPr>
          <p:spPr>
            <a:xfrm>
              <a:off x="6833" y="3976649"/>
              <a:ext cx="334204" cy="1094551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圆角矩形 4"/>
            <p:cNvSpPr/>
            <p:nvPr/>
          </p:nvSpPr>
          <p:spPr>
            <a:xfrm>
              <a:off x="16622" y="3986438"/>
              <a:ext cx="314626" cy="107497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趋入之</a:t>
              </a: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方法</a:t>
              </a:r>
              <a:endParaRPr lang="en-US" altLang="zh-CN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精进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8324375"/>
              </p:ext>
            </p:extLst>
          </p:nvPr>
        </p:nvGraphicFramePr>
        <p:xfrm>
          <a:off x="7508902" y="44624"/>
          <a:ext cx="1600154" cy="672037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00154"/>
              </a:tblGrid>
              <a:tr h="510467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忍已需精进，精进证菩提，若无风不动，无勤福不生。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进即喜于善。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下说其违品：同恶散劣事，自轻凌懒惰。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贪图懒乐味，习卧嗜睡眠，不厌轮回苦，频生强懈怠。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云何犹不知，身陷惑网者，必囚生死狱，正入死神口。渐次杀吾类，汝岂不见乎？然乐睡眠者，如牛见屠夫。通道遍封已，死神正凝望，此时汝何能，贪食复耽眠？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2067115" y="1776084"/>
            <a:ext cx="936202" cy="565860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宣说所断懈怠</a:t>
              </a:r>
            </a:p>
          </p:txBody>
        </p:sp>
      </p:grpSp>
      <p:grpSp>
        <p:nvGrpSpPr>
          <p:cNvPr id="166" name="组合 152"/>
          <p:cNvGrpSpPr/>
          <p:nvPr/>
        </p:nvGrpSpPr>
        <p:grpSpPr>
          <a:xfrm>
            <a:off x="803867" y="459256"/>
            <a:ext cx="2928235" cy="374118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以承上启下方式教诫精进</a:t>
              </a:r>
            </a:p>
          </p:txBody>
        </p:sp>
      </p:grpSp>
      <p:grpSp>
        <p:nvGrpSpPr>
          <p:cNvPr id="169" name="组合 152"/>
          <p:cNvGrpSpPr/>
          <p:nvPr/>
        </p:nvGrpSpPr>
        <p:grpSpPr>
          <a:xfrm>
            <a:off x="768963" y="2996952"/>
            <a:ext cx="420070" cy="1717128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宣说应当精进</a:t>
              </a: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1437105" y="1249591"/>
            <a:ext cx="1580968" cy="329930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认识精进本体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1442691" y="3222097"/>
            <a:ext cx="363121" cy="1281731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断除其违品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35496" y="44624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第七品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精进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6" name="组合 152"/>
          <p:cNvGrpSpPr/>
          <p:nvPr/>
        </p:nvGrpSpPr>
        <p:grpSpPr>
          <a:xfrm>
            <a:off x="2054092" y="4285485"/>
            <a:ext cx="377915" cy="105063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断除方法</a:t>
              </a:r>
            </a:p>
          </p:txBody>
        </p:sp>
      </p:grpSp>
      <p:grpSp>
        <p:nvGrpSpPr>
          <p:cNvPr id="224" name="组合 152"/>
          <p:cNvGrpSpPr/>
          <p:nvPr/>
        </p:nvGrpSpPr>
        <p:grpSpPr>
          <a:xfrm>
            <a:off x="2682799" y="6030954"/>
            <a:ext cx="846050" cy="787634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5" name="圆角矩形 22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断除自轻凌懒惰</a:t>
              </a:r>
            </a:p>
          </p:txBody>
        </p:sp>
      </p:grpSp>
      <p:grpSp>
        <p:nvGrpSpPr>
          <p:cNvPr id="227" name="组合 152"/>
          <p:cNvGrpSpPr/>
          <p:nvPr/>
        </p:nvGrpSpPr>
        <p:grpSpPr>
          <a:xfrm>
            <a:off x="2689572" y="5171823"/>
            <a:ext cx="843606" cy="81001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圆角矩形 2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断除耽著恶事懒惰</a:t>
              </a:r>
            </a:p>
          </p:txBody>
        </p:sp>
      </p:grpSp>
      <p:grpSp>
        <p:nvGrpSpPr>
          <p:cNvPr id="279" name="组合 152"/>
          <p:cNvGrpSpPr/>
          <p:nvPr/>
        </p:nvGrpSpPr>
        <p:grpSpPr>
          <a:xfrm>
            <a:off x="2696813" y="2441976"/>
            <a:ext cx="367608" cy="1768771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断除同恶懒惰</a:t>
              </a:r>
            </a:p>
          </p:txBody>
        </p:sp>
      </p:grpSp>
      <p:grpSp>
        <p:nvGrpSpPr>
          <p:cNvPr id="101" name="组合 152"/>
          <p:cNvGrpSpPr/>
          <p:nvPr/>
        </p:nvGrpSpPr>
        <p:grpSpPr>
          <a:xfrm>
            <a:off x="1459030" y="5825847"/>
            <a:ext cx="661543" cy="650892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2" name="圆角矩形 10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增上对治</a:t>
              </a:r>
            </a:p>
          </p:txBody>
        </p:sp>
      </p:grpSp>
      <p:grpSp>
        <p:nvGrpSpPr>
          <p:cNvPr id="106" name="组合 152"/>
          <p:cNvGrpSpPr/>
          <p:nvPr/>
        </p:nvGrpSpPr>
        <p:grpSpPr>
          <a:xfrm>
            <a:off x="3314669" y="2767854"/>
            <a:ext cx="362070" cy="89024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圆角矩形 10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认识因</a:t>
              </a:r>
            </a:p>
          </p:txBody>
        </p:sp>
      </p:grpSp>
      <p:grpSp>
        <p:nvGrpSpPr>
          <p:cNvPr id="109" name="组合 152"/>
          <p:cNvGrpSpPr/>
          <p:nvPr/>
        </p:nvGrpSpPr>
        <p:grpSpPr>
          <a:xfrm>
            <a:off x="3359427" y="4140725"/>
            <a:ext cx="362070" cy="89024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" name="圆角矩形 10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断除彼</a:t>
              </a:r>
            </a:p>
          </p:txBody>
        </p:sp>
      </p:grpSp>
      <p:grpSp>
        <p:nvGrpSpPr>
          <p:cNvPr id="112" name="组合 178"/>
          <p:cNvGrpSpPr/>
          <p:nvPr/>
        </p:nvGrpSpPr>
        <p:grpSpPr>
          <a:xfrm>
            <a:off x="3916271" y="3962615"/>
            <a:ext cx="366731" cy="2054124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生起精进之意乐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" name="组合 178"/>
          <p:cNvGrpSpPr/>
          <p:nvPr/>
        </p:nvGrpSpPr>
        <p:grpSpPr>
          <a:xfrm>
            <a:off x="3916271" y="6343098"/>
            <a:ext cx="1535621" cy="381857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圆角矩形 11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以加行修持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3" name="圆角矩形 60"/>
          <p:cNvSpPr/>
          <p:nvPr/>
        </p:nvSpPr>
        <p:spPr>
          <a:xfrm>
            <a:off x="4556374" y="4140725"/>
            <a:ext cx="367907" cy="1632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思维今生无常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圆角矩形 60"/>
          <p:cNvSpPr/>
          <p:nvPr/>
        </p:nvSpPr>
        <p:spPr>
          <a:xfrm>
            <a:off x="4556374" y="5850420"/>
            <a:ext cx="1671810" cy="3712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思维后世痛苦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圆角矩形 60"/>
          <p:cNvSpPr/>
          <p:nvPr/>
        </p:nvSpPr>
        <p:spPr>
          <a:xfrm>
            <a:off x="5208143" y="4867689"/>
            <a:ext cx="1020041" cy="45112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决定无常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圆角矩形 60"/>
          <p:cNvSpPr/>
          <p:nvPr/>
        </p:nvSpPr>
        <p:spPr>
          <a:xfrm>
            <a:off x="5209174" y="5399026"/>
            <a:ext cx="2171138" cy="39558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思维迅速死亡而劝勉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3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组合 152"/>
          <p:cNvGrpSpPr/>
          <p:nvPr/>
        </p:nvGrpSpPr>
        <p:grpSpPr>
          <a:xfrm>
            <a:off x="2222156" y="5980489"/>
            <a:ext cx="705193" cy="492056"/>
            <a:chOff x="1045155" y="3579573"/>
            <a:chExt cx="792943" cy="1386357"/>
          </a:xfrm>
        </p:grpSpPr>
        <p:grpSp>
          <p:nvGrpSpPr>
            <p:cNvPr id="154" name="组合 15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57" name="直接连接符 15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直接连接符 154"/>
            <p:cNvCxnSpPr/>
            <p:nvPr/>
          </p:nvCxnSpPr>
          <p:spPr>
            <a:xfrm flipV="1">
              <a:off x="1045155" y="42706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直接连接符 151"/>
          <p:cNvCxnSpPr/>
          <p:nvPr/>
        </p:nvCxnSpPr>
        <p:spPr>
          <a:xfrm>
            <a:off x="3308292" y="5985881"/>
            <a:ext cx="2964895" cy="212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/>
          <p:cNvGrpSpPr/>
          <p:nvPr/>
        </p:nvGrpSpPr>
        <p:grpSpPr>
          <a:xfrm>
            <a:off x="3957812" y="229126"/>
            <a:ext cx="663543" cy="1802082"/>
            <a:chOff x="1091988" y="3579573"/>
            <a:chExt cx="746110" cy="1399426"/>
          </a:xfrm>
        </p:grpSpPr>
        <p:grpSp>
          <p:nvGrpSpPr>
            <p:cNvPr id="122" name="组合 12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29" name="直接连接符 12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直接连接符 127"/>
            <p:cNvCxnSpPr/>
            <p:nvPr/>
          </p:nvCxnSpPr>
          <p:spPr>
            <a:xfrm flipV="1">
              <a:off x="1091988" y="4976395"/>
              <a:ext cx="524264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3359079" y="2036506"/>
            <a:ext cx="663543" cy="1470989"/>
            <a:chOff x="1091988" y="3577700"/>
            <a:chExt cx="746110" cy="1388230"/>
          </a:xfrm>
        </p:grpSpPr>
        <p:grpSp>
          <p:nvGrpSpPr>
            <p:cNvPr id="147" name="组合 14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49" name="直接连接符 14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直接连接符 147"/>
            <p:cNvCxnSpPr/>
            <p:nvPr/>
          </p:nvCxnSpPr>
          <p:spPr>
            <a:xfrm flipV="1">
              <a:off x="1091988" y="357770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/>
          <p:cNvGrpSpPr/>
          <p:nvPr/>
        </p:nvGrpSpPr>
        <p:grpSpPr>
          <a:xfrm>
            <a:off x="4621355" y="699667"/>
            <a:ext cx="663543" cy="1131091"/>
            <a:chOff x="1091988" y="3579573"/>
            <a:chExt cx="746110" cy="1399426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43" name="直接连接符 14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直接连接符 141"/>
            <p:cNvCxnSpPr/>
            <p:nvPr/>
          </p:nvCxnSpPr>
          <p:spPr>
            <a:xfrm flipV="1">
              <a:off x="1091988" y="4976395"/>
              <a:ext cx="524264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连接符 120"/>
          <p:cNvCxnSpPr/>
          <p:nvPr/>
        </p:nvCxnSpPr>
        <p:spPr>
          <a:xfrm>
            <a:off x="2815451" y="4685085"/>
            <a:ext cx="348118" cy="1533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组合 284"/>
          <p:cNvGrpSpPr/>
          <p:nvPr/>
        </p:nvGrpSpPr>
        <p:grpSpPr>
          <a:xfrm>
            <a:off x="840485" y="2096846"/>
            <a:ext cx="720199" cy="2708862"/>
            <a:chOff x="1028282" y="3579573"/>
            <a:chExt cx="809816" cy="1386357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1028282" y="447986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2" name="直接连接符 261"/>
          <p:cNvCxnSpPr/>
          <p:nvPr/>
        </p:nvCxnSpPr>
        <p:spPr>
          <a:xfrm flipV="1">
            <a:off x="686917" y="3859638"/>
            <a:ext cx="466247" cy="41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5292080" y="657463"/>
            <a:ext cx="3267886" cy="2313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>
            <a:off x="3146692" y="2014379"/>
            <a:ext cx="474851" cy="2688636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 flipV="1">
            <a:off x="2164647" y="3211091"/>
            <a:ext cx="681299" cy="1507258"/>
            <a:chOff x="1156799" y="3579573"/>
            <a:chExt cx="681299" cy="93358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/>
            <p:cNvCxnSpPr/>
            <p:nvPr/>
          </p:nvCxnSpPr>
          <p:spPr>
            <a:xfrm>
              <a:off x="1156799" y="4510576"/>
              <a:ext cx="374152" cy="1417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 flipV="1">
            <a:off x="5317746" y="1791847"/>
            <a:ext cx="3344336" cy="7103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3385755" y="5378491"/>
            <a:ext cx="2964895" cy="212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>
            <a:off x="1902481" y="5392266"/>
            <a:ext cx="80609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1459114" y="3231639"/>
            <a:ext cx="705193" cy="3149689"/>
            <a:chOff x="1045155" y="3579573"/>
            <a:chExt cx="792943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45155" y="42706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/>
          <p:nvPr/>
        </p:nvCxnSpPr>
        <p:spPr>
          <a:xfrm>
            <a:off x="4369373" y="3523008"/>
            <a:ext cx="3962555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485161" y="4732148"/>
            <a:ext cx="438427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433849" y="1429369"/>
            <a:ext cx="511420" cy="4601585"/>
            <a:chOff x="1326678" y="3579573"/>
            <a:chExt cx="511420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326678" y="4306745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78356302"/>
              </p:ext>
            </p:extLst>
          </p:nvPr>
        </p:nvGraphicFramePr>
        <p:xfrm>
          <a:off x="6228184" y="315712"/>
          <a:ext cx="2859322" cy="599360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59322"/>
              </a:tblGrid>
              <a:tr h="510467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死亡速临故，及时应积资，届时方断懒，迟矣有何用？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未肇或始作，或唯半成时，死神突然至，呜呼吾命休！因忧眼红肿，面颊泪双垂，亲友已绝望，吾见阎魔使，忆罪怀忧苦，闻声惧堕狱，狂乱秽覆身，届时复何如？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此生所怀惧，犹如待宰鱼，何况昔罪引，难忍地狱苦。如婴触沸水，灼伤极刺痛，已造狱业者，云何复逍遥？不勤而冀得，娇弱频造罪，临死犹天人，呜呼定受苦。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依此人身筏，能渡大苦海，此筏难复得，愚者勿贪眠。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弃舍胜法喜，无边欢乐因，何故汝反喜，散掉等苦因？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勿怯积助缘，策励令自主，自他平等观，勤修自他换。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1405656" y="1776084"/>
            <a:ext cx="936202" cy="565860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宣说所断懈怠</a:t>
              </a:r>
            </a:p>
          </p:txBody>
        </p:sp>
      </p:grpSp>
      <p:grpSp>
        <p:nvGrpSpPr>
          <p:cNvPr id="169" name="组合 152"/>
          <p:cNvGrpSpPr/>
          <p:nvPr/>
        </p:nvGrpSpPr>
        <p:grpSpPr>
          <a:xfrm>
            <a:off x="107504" y="2996952"/>
            <a:ext cx="420070" cy="1717128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宣说应当精进</a:t>
              </a: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793276" y="767787"/>
            <a:ext cx="377518" cy="1643111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认识精进本体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781232" y="3132157"/>
            <a:ext cx="363121" cy="1371672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断除其违品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35496" y="44624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第七品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精进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6" name="组合 152"/>
          <p:cNvGrpSpPr/>
          <p:nvPr/>
        </p:nvGrpSpPr>
        <p:grpSpPr>
          <a:xfrm>
            <a:off x="1392633" y="4285485"/>
            <a:ext cx="377915" cy="105063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断除方法</a:t>
              </a:r>
            </a:p>
          </p:txBody>
        </p:sp>
      </p:grpSp>
      <p:grpSp>
        <p:nvGrpSpPr>
          <p:cNvPr id="224" name="组合 152"/>
          <p:cNvGrpSpPr/>
          <p:nvPr/>
        </p:nvGrpSpPr>
        <p:grpSpPr>
          <a:xfrm>
            <a:off x="2032953" y="5719624"/>
            <a:ext cx="529209" cy="1073714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5" name="圆角矩形 22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断除自轻凌懒惰</a:t>
              </a:r>
            </a:p>
          </p:txBody>
        </p:sp>
      </p:grpSp>
      <p:grpSp>
        <p:nvGrpSpPr>
          <p:cNvPr id="227" name="组合 152"/>
          <p:cNvGrpSpPr/>
          <p:nvPr/>
        </p:nvGrpSpPr>
        <p:grpSpPr>
          <a:xfrm>
            <a:off x="2028112" y="5205506"/>
            <a:ext cx="2042834" cy="345970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圆角矩形 2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断除耽著恶事懒惰</a:t>
              </a:r>
            </a:p>
          </p:txBody>
        </p:sp>
      </p:grpSp>
      <p:grpSp>
        <p:nvGrpSpPr>
          <p:cNvPr id="279" name="组合 152"/>
          <p:cNvGrpSpPr/>
          <p:nvPr/>
        </p:nvGrpSpPr>
        <p:grpSpPr>
          <a:xfrm>
            <a:off x="2035354" y="2441976"/>
            <a:ext cx="367608" cy="1768771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断除同恶懒惰</a:t>
              </a:r>
            </a:p>
          </p:txBody>
        </p:sp>
      </p:grpSp>
      <p:grpSp>
        <p:nvGrpSpPr>
          <p:cNvPr id="101" name="组合 152"/>
          <p:cNvGrpSpPr/>
          <p:nvPr/>
        </p:nvGrpSpPr>
        <p:grpSpPr>
          <a:xfrm>
            <a:off x="797571" y="5825847"/>
            <a:ext cx="608085" cy="650892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2" name="圆角矩形 10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增上对治</a:t>
              </a:r>
            </a:p>
          </p:txBody>
        </p:sp>
      </p:grpSp>
      <p:grpSp>
        <p:nvGrpSpPr>
          <p:cNvPr id="106" name="组合 152"/>
          <p:cNvGrpSpPr/>
          <p:nvPr/>
        </p:nvGrpSpPr>
        <p:grpSpPr>
          <a:xfrm>
            <a:off x="2653210" y="2767854"/>
            <a:ext cx="362070" cy="89024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圆角矩形 10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认识因</a:t>
              </a:r>
            </a:p>
          </p:txBody>
        </p:sp>
      </p:grpSp>
      <p:grpSp>
        <p:nvGrpSpPr>
          <p:cNvPr id="109" name="组合 152"/>
          <p:cNvGrpSpPr/>
          <p:nvPr/>
        </p:nvGrpSpPr>
        <p:grpSpPr>
          <a:xfrm>
            <a:off x="2697968" y="4140725"/>
            <a:ext cx="362070" cy="89024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" name="圆角矩形 10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断除彼</a:t>
              </a:r>
            </a:p>
          </p:txBody>
        </p:sp>
      </p:grpSp>
      <p:grpSp>
        <p:nvGrpSpPr>
          <p:cNvPr id="112" name="组合 178"/>
          <p:cNvGrpSpPr/>
          <p:nvPr/>
        </p:nvGrpSpPr>
        <p:grpSpPr>
          <a:xfrm>
            <a:off x="3275918" y="953892"/>
            <a:ext cx="366731" cy="2054124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生起精进之意乐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" name="组合 178"/>
          <p:cNvGrpSpPr/>
          <p:nvPr/>
        </p:nvGrpSpPr>
        <p:grpSpPr>
          <a:xfrm>
            <a:off x="3288044" y="4527420"/>
            <a:ext cx="1382666" cy="381857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圆角矩形 11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以加行修持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3" name="圆角矩形 60"/>
          <p:cNvSpPr/>
          <p:nvPr/>
        </p:nvSpPr>
        <p:spPr>
          <a:xfrm>
            <a:off x="3886993" y="1132002"/>
            <a:ext cx="367907" cy="1632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思维今生无常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圆角矩形 60"/>
          <p:cNvSpPr/>
          <p:nvPr/>
        </p:nvSpPr>
        <p:spPr>
          <a:xfrm>
            <a:off x="3886993" y="3321889"/>
            <a:ext cx="1671810" cy="3712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思维后世痛苦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圆角矩形 60"/>
          <p:cNvSpPr/>
          <p:nvPr/>
        </p:nvSpPr>
        <p:spPr>
          <a:xfrm>
            <a:off x="4488007" y="44624"/>
            <a:ext cx="1020041" cy="3690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决定无常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圆角矩形 60"/>
          <p:cNvSpPr/>
          <p:nvPr/>
        </p:nvSpPr>
        <p:spPr>
          <a:xfrm>
            <a:off x="4450945" y="597481"/>
            <a:ext cx="453646" cy="233603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思维迅速死亡而劝勉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圆角矩形 60"/>
          <p:cNvSpPr/>
          <p:nvPr/>
        </p:nvSpPr>
        <p:spPr>
          <a:xfrm>
            <a:off x="5110570" y="483832"/>
            <a:ext cx="613557" cy="3541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略说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圆角矩形 60"/>
          <p:cNvSpPr/>
          <p:nvPr/>
        </p:nvSpPr>
        <p:spPr>
          <a:xfrm>
            <a:off x="5153299" y="1486722"/>
            <a:ext cx="357031" cy="6004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广说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2" name="组合 152"/>
          <p:cNvGrpSpPr/>
          <p:nvPr/>
        </p:nvGrpSpPr>
        <p:grpSpPr>
          <a:xfrm>
            <a:off x="2760634" y="5828185"/>
            <a:ext cx="655929" cy="340709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3" name="圆角矩形 132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4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</a:p>
          </p:txBody>
        </p:sp>
      </p:grpSp>
      <p:grpSp>
        <p:nvGrpSpPr>
          <p:cNvPr id="135" name="组合 152"/>
          <p:cNvGrpSpPr/>
          <p:nvPr/>
        </p:nvGrpSpPr>
        <p:grpSpPr>
          <a:xfrm>
            <a:off x="2767084" y="6244392"/>
            <a:ext cx="655929" cy="340709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6" name="圆角矩形 13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9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1407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组合 152"/>
          <p:cNvGrpSpPr/>
          <p:nvPr/>
        </p:nvGrpSpPr>
        <p:grpSpPr>
          <a:xfrm>
            <a:off x="1654259" y="3005790"/>
            <a:ext cx="705193" cy="1353996"/>
            <a:chOff x="1045155" y="3579573"/>
            <a:chExt cx="792943" cy="1386357"/>
          </a:xfrm>
        </p:grpSpPr>
        <p:grpSp>
          <p:nvGrpSpPr>
            <p:cNvPr id="154" name="组合 15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57" name="直接连接符 15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直接连接符 154"/>
            <p:cNvCxnSpPr/>
            <p:nvPr/>
          </p:nvCxnSpPr>
          <p:spPr>
            <a:xfrm flipV="1">
              <a:off x="1045155" y="42706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直接连接符 151"/>
          <p:cNvCxnSpPr/>
          <p:nvPr/>
        </p:nvCxnSpPr>
        <p:spPr>
          <a:xfrm>
            <a:off x="4894505" y="6223344"/>
            <a:ext cx="2964895" cy="212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/>
          <p:cNvGrpSpPr/>
          <p:nvPr/>
        </p:nvGrpSpPr>
        <p:grpSpPr>
          <a:xfrm>
            <a:off x="4395820" y="1982838"/>
            <a:ext cx="710841" cy="2243732"/>
            <a:chOff x="1038804" y="3579573"/>
            <a:chExt cx="799294" cy="1386357"/>
          </a:xfrm>
        </p:grpSpPr>
        <p:grpSp>
          <p:nvGrpSpPr>
            <p:cNvPr id="122" name="组合 12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29" name="直接连接符 12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直接连接符 127"/>
            <p:cNvCxnSpPr/>
            <p:nvPr/>
          </p:nvCxnSpPr>
          <p:spPr>
            <a:xfrm flipV="1">
              <a:off x="1038804" y="4286833"/>
              <a:ext cx="524264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3829919" y="3139048"/>
            <a:ext cx="663543" cy="3084295"/>
            <a:chOff x="1091988" y="3577700"/>
            <a:chExt cx="746110" cy="1388230"/>
          </a:xfrm>
        </p:grpSpPr>
        <p:grpSp>
          <p:nvGrpSpPr>
            <p:cNvPr id="147" name="组合 14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49" name="直接连接符 14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直接连接符 147"/>
            <p:cNvCxnSpPr/>
            <p:nvPr/>
          </p:nvCxnSpPr>
          <p:spPr>
            <a:xfrm flipV="1">
              <a:off x="1091988" y="357770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/>
          <p:cNvGrpSpPr/>
          <p:nvPr/>
        </p:nvGrpSpPr>
        <p:grpSpPr>
          <a:xfrm>
            <a:off x="5133142" y="3369131"/>
            <a:ext cx="616558" cy="1690342"/>
            <a:chOff x="1144820" y="3579573"/>
            <a:chExt cx="693278" cy="1386357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43" name="直接连接符 14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直接连接符 141"/>
            <p:cNvCxnSpPr/>
            <p:nvPr/>
          </p:nvCxnSpPr>
          <p:spPr>
            <a:xfrm flipV="1">
              <a:off x="1144820" y="4278318"/>
              <a:ext cx="420868" cy="542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连接符 120"/>
          <p:cNvCxnSpPr/>
          <p:nvPr/>
        </p:nvCxnSpPr>
        <p:spPr>
          <a:xfrm>
            <a:off x="3275022" y="4090944"/>
            <a:ext cx="348118" cy="1533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组合 284"/>
          <p:cNvGrpSpPr/>
          <p:nvPr/>
        </p:nvGrpSpPr>
        <p:grpSpPr>
          <a:xfrm>
            <a:off x="325339" y="2325169"/>
            <a:ext cx="720199" cy="2156892"/>
            <a:chOff x="1028282" y="3579573"/>
            <a:chExt cx="809816" cy="1386357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1028282" y="430722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>
            <a:off x="3766127" y="930857"/>
            <a:ext cx="3267886" cy="2313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>
            <a:off x="3609698" y="3139047"/>
            <a:ext cx="325999" cy="1874757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>
            <a:off x="2425146" y="916192"/>
            <a:ext cx="681299" cy="3443594"/>
            <a:chOff x="1156799" y="3579573"/>
            <a:chExt cx="681299" cy="93358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/>
            <p:cNvCxnSpPr/>
            <p:nvPr/>
          </p:nvCxnSpPr>
          <p:spPr>
            <a:xfrm>
              <a:off x="1156799" y="4510576"/>
              <a:ext cx="374152" cy="1417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 flipV="1">
            <a:off x="5282626" y="1941373"/>
            <a:ext cx="3344336" cy="7103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5749700" y="5065708"/>
            <a:ext cx="2964895" cy="212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>
            <a:off x="1403079" y="2132856"/>
            <a:ext cx="44004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968387" y="1014053"/>
            <a:ext cx="697399" cy="3468008"/>
            <a:chOff x="1053919" y="3579573"/>
            <a:chExt cx="784179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53919" y="496286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/>
          <p:nvPr/>
        </p:nvCxnSpPr>
        <p:spPr>
          <a:xfrm>
            <a:off x="5591959" y="3377558"/>
            <a:ext cx="2925891" cy="3606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7966216"/>
              </p:ext>
            </p:extLst>
          </p:nvPr>
        </p:nvGraphicFramePr>
        <p:xfrm>
          <a:off x="6273187" y="33732"/>
          <a:ext cx="2859322" cy="669294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59322"/>
              </a:tblGrid>
              <a:tr h="510467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不应自退怯，谓我不能觉，如来实语者，说此真实言：所有蚊虻蜂，如是诸虫蛆，若发精进力，咸证无上觉。况我生为人，明辨利与害，行持若不废，何故不证觉？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若言我怖畏，须舍手足等。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是昧轻与重，愚者徒自畏。无量俱胝劫，千番受割截，刺烧复分解，今犹未证觉。吾今修菩提，此苦有限期，如为除腹疾，暂受疗割苦。医皆以小苦，疗治令病除，为灭众苦故，当忍修行苦。凡常此疗法，良医皆不用，巧施缓药方，疗治众疴疾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佛陀先令行，蔬菜等布施，习此微施已，渐能施己肉。一旦觉自身，卑微如蔬菜，尔时舍身肉，于彼有何难？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身心受苦害，邪见罪为因，恶断则无苦，智巧故无忧。福德引身适，智巧令心安，为众处生死，菩萨岂疲厌？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907136" y="1412776"/>
            <a:ext cx="364892" cy="1824786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宣说所断懈怠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251520" y="2780928"/>
            <a:ext cx="363121" cy="1371672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断除其违品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35496" y="44624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第七品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精进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6" name="组合 152"/>
          <p:cNvGrpSpPr/>
          <p:nvPr/>
        </p:nvGrpSpPr>
        <p:grpSpPr>
          <a:xfrm>
            <a:off x="907136" y="3956745"/>
            <a:ext cx="377915" cy="105063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断除方法</a:t>
              </a:r>
            </a:p>
          </p:txBody>
        </p:sp>
      </p:grpSp>
      <p:grpSp>
        <p:nvGrpSpPr>
          <p:cNvPr id="224" name="组合 152"/>
          <p:cNvGrpSpPr/>
          <p:nvPr/>
        </p:nvGrpSpPr>
        <p:grpSpPr>
          <a:xfrm>
            <a:off x="1563874" y="3170016"/>
            <a:ext cx="390273" cy="2192275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5" name="圆角矩形 22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断除自轻凌懒惰</a:t>
              </a:r>
            </a:p>
          </p:txBody>
        </p:sp>
      </p:grpSp>
      <p:grpSp>
        <p:nvGrpSpPr>
          <p:cNvPr id="227" name="组合 152"/>
          <p:cNvGrpSpPr/>
          <p:nvPr/>
        </p:nvGrpSpPr>
        <p:grpSpPr>
          <a:xfrm>
            <a:off x="1532967" y="1524311"/>
            <a:ext cx="593361" cy="1138084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圆角矩形 2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断除耽著恶事懒惰</a:t>
              </a:r>
            </a:p>
          </p:txBody>
        </p:sp>
      </p:grpSp>
      <p:grpSp>
        <p:nvGrpSpPr>
          <p:cNvPr id="279" name="组合 152"/>
          <p:cNvGrpSpPr/>
          <p:nvPr/>
        </p:nvGrpSpPr>
        <p:grpSpPr>
          <a:xfrm>
            <a:off x="1522400" y="600276"/>
            <a:ext cx="603928" cy="786524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断除同恶懒惰</a:t>
              </a:r>
            </a:p>
          </p:txBody>
        </p:sp>
      </p:grpSp>
      <p:grpSp>
        <p:nvGrpSpPr>
          <p:cNvPr id="112" name="组合 178"/>
          <p:cNvGrpSpPr/>
          <p:nvPr/>
        </p:nvGrpSpPr>
        <p:grpSpPr>
          <a:xfrm>
            <a:off x="2979342" y="593389"/>
            <a:ext cx="1743974" cy="645607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修思维因无有能力而懈怠之对治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" name="组合 178"/>
          <p:cNvGrpSpPr/>
          <p:nvPr/>
        </p:nvGrpSpPr>
        <p:grpSpPr>
          <a:xfrm>
            <a:off x="2938594" y="3212976"/>
            <a:ext cx="544654" cy="1761746"/>
            <a:chOff x="5981278" y="1662752"/>
            <a:chExt cx="767273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圆角矩形 11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圆角矩形 60"/>
            <p:cNvSpPr/>
            <p:nvPr/>
          </p:nvSpPr>
          <p:spPr>
            <a:xfrm>
              <a:off x="6013831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修缘难成而懒惰之对治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3" name="圆角矩形 60"/>
          <p:cNvSpPr/>
          <p:nvPr/>
        </p:nvSpPr>
        <p:spPr>
          <a:xfrm>
            <a:off x="3741724" y="2325169"/>
            <a:ext cx="345657" cy="1632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无有怯懦之因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圆角矩形 60"/>
          <p:cNvSpPr/>
          <p:nvPr/>
        </p:nvSpPr>
        <p:spPr>
          <a:xfrm>
            <a:off x="3731890" y="4181370"/>
            <a:ext cx="355491" cy="13458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有欢喜之因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圆角矩形 60"/>
          <p:cNvSpPr/>
          <p:nvPr/>
        </p:nvSpPr>
        <p:spPr>
          <a:xfrm>
            <a:off x="4362784" y="5916924"/>
            <a:ext cx="1089412" cy="61283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断除长期之厌烦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圆角矩形 60"/>
          <p:cNvSpPr/>
          <p:nvPr/>
        </p:nvSpPr>
        <p:spPr>
          <a:xfrm>
            <a:off x="4336823" y="2076968"/>
            <a:ext cx="386492" cy="21025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断除难行之畏惧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圆角矩形 60"/>
          <p:cNvSpPr/>
          <p:nvPr/>
        </p:nvSpPr>
        <p:spPr>
          <a:xfrm>
            <a:off x="4965461" y="1746910"/>
            <a:ext cx="1071055" cy="4150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宣说邪念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圆角矩形 60"/>
          <p:cNvSpPr/>
          <p:nvPr/>
        </p:nvSpPr>
        <p:spPr>
          <a:xfrm>
            <a:off x="4979787" y="3656727"/>
            <a:ext cx="423875" cy="11318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断除邪念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2" name="组合 152"/>
          <p:cNvGrpSpPr/>
          <p:nvPr/>
        </p:nvGrpSpPr>
        <p:grpSpPr>
          <a:xfrm>
            <a:off x="2232068" y="2659902"/>
            <a:ext cx="390126" cy="635826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3" name="圆角矩形 132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4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</a:p>
          </p:txBody>
        </p:sp>
      </p:grpSp>
      <p:grpSp>
        <p:nvGrpSpPr>
          <p:cNvPr id="135" name="组合 152"/>
          <p:cNvGrpSpPr/>
          <p:nvPr/>
        </p:nvGrpSpPr>
        <p:grpSpPr>
          <a:xfrm>
            <a:off x="2228098" y="3958118"/>
            <a:ext cx="394096" cy="700288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6" name="圆角矩形 13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9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0" name="组合 178"/>
          <p:cNvGrpSpPr/>
          <p:nvPr/>
        </p:nvGrpSpPr>
        <p:grpSpPr>
          <a:xfrm>
            <a:off x="5617359" y="2641854"/>
            <a:ext cx="425387" cy="159401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1" name="圆角矩形 16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以观察而断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3" name="组合 178"/>
          <p:cNvGrpSpPr/>
          <p:nvPr/>
        </p:nvGrpSpPr>
        <p:grpSpPr>
          <a:xfrm>
            <a:off x="5627509" y="4264048"/>
            <a:ext cx="415237" cy="165287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4" name="圆角矩形 16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5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以修习而断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5930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直接连接符 231"/>
          <p:cNvCxnSpPr/>
          <p:nvPr/>
        </p:nvCxnSpPr>
        <p:spPr>
          <a:xfrm>
            <a:off x="655228" y="1370454"/>
            <a:ext cx="21602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组合 220"/>
          <p:cNvGrpSpPr/>
          <p:nvPr/>
        </p:nvGrpSpPr>
        <p:grpSpPr>
          <a:xfrm>
            <a:off x="1075013" y="2256062"/>
            <a:ext cx="472070" cy="1543833"/>
            <a:chOff x="1307286" y="3579573"/>
            <a:chExt cx="530812" cy="1386576"/>
          </a:xfrm>
        </p:grpSpPr>
        <p:grpSp>
          <p:nvGrpSpPr>
            <p:cNvPr id="222" name="组合 22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29" name="直接连接符 22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直接连接符 222"/>
            <p:cNvCxnSpPr/>
            <p:nvPr/>
          </p:nvCxnSpPr>
          <p:spPr>
            <a:xfrm flipV="1">
              <a:off x="1307286" y="4966148"/>
              <a:ext cx="262133" cy="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0" name="直接连接符 219"/>
          <p:cNvCxnSpPr/>
          <p:nvPr/>
        </p:nvCxnSpPr>
        <p:spPr>
          <a:xfrm flipV="1">
            <a:off x="1942171" y="4858635"/>
            <a:ext cx="362825" cy="41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组合 213"/>
          <p:cNvGrpSpPr/>
          <p:nvPr/>
        </p:nvGrpSpPr>
        <p:grpSpPr>
          <a:xfrm flipV="1">
            <a:off x="1704671" y="3781851"/>
            <a:ext cx="472070" cy="2249104"/>
            <a:chOff x="1307286" y="3579573"/>
            <a:chExt cx="530812" cy="1386576"/>
          </a:xfrm>
        </p:grpSpPr>
        <p:grpSp>
          <p:nvGrpSpPr>
            <p:cNvPr id="215" name="组合 21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7" name="直接连接符 21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6" name="直接连接符 215"/>
            <p:cNvCxnSpPr/>
            <p:nvPr/>
          </p:nvCxnSpPr>
          <p:spPr>
            <a:xfrm flipV="1">
              <a:off x="1307286" y="4966148"/>
              <a:ext cx="262133" cy="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3" name="直接连接符 212"/>
          <p:cNvCxnSpPr/>
          <p:nvPr/>
        </p:nvCxnSpPr>
        <p:spPr>
          <a:xfrm flipV="1">
            <a:off x="2760433" y="5007701"/>
            <a:ext cx="362825" cy="41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组合 205"/>
          <p:cNvGrpSpPr/>
          <p:nvPr/>
        </p:nvGrpSpPr>
        <p:grpSpPr>
          <a:xfrm flipV="1">
            <a:off x="2551069" y="3771996"/>
            <a:ext cx="472070" cy="2666911"/>
            <a:chOff x="1307286" y="3579573"/>
            <a:chExt cx="530812" cy="1386576"/>
          </a:xfrm>
        </p:grpSpPr>
        <p:grpSp>
          <p:nvGrpSpPr>
            <p:cNvPr id="208" name="组合 20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0" name="直接连接符 209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9" name="直接连接符 208"/>
            <p:cNvCxnSpPr/>
            <p:nvPr/>
          </p:nvCxnSpPr>
          <p:spPr>
            <a:xfrm flipV="1">
              <a:off x="1307286" y="4966148"/>
              <a:ext cx="262133" cy="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 flipV="1">
            <a:off x="3107130" y="3753538"/>
            <a:ext cx="472070" cy="2277417"/>
            <a:chOff x="1307286" y="3579573"/>
            <a:chExt cx="530812" cy="1386576"/>
          </a:xfrm>
        </p:grpSpPr>
        <p:grpSp>
          <p:nvGrpSpPr>
            <p:cNvPr id="154" name="组合 15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57" name="直接连接符 15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直接连接符 154"/>
            <p:cNvCxnSpPr/>
            <p:nvPr/>
          </p:nvCxnSpPr>
          <p:spPr>
            <a:xfrm flipV="1">
              <a:off x="1307286" y="4966148"/>
              <a:ext cx="262133" cy="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合 119"/>
          <p:cNvGrpSpPr/>
          <p:nvPr/>
        </p:nvGrpSpPr>
        <p:grpSpPr>
          <a:xfrm>
            <a:off x="4234934" y="647732"/>
            <a:ext cx="663543" cy="528126"/>
            <a:chOff x="1091988" y="3579573"/>
            <a:chExt cx="746110" cy="1399426"/>
          </a:xfrm>
        </p:grpSpPr>
        <p:grpSp>
          <p:nvGrpSpPr>
            <p:cNvPr id="122" name="组合 12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29" name="直接连接符 12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直接连接符 127"/>
            <p:cNvCxnSpPr/>
            <p:nvPr/>
          </p:nvCxnSpPr>
          <p:spPr>
            <a:xfrm flipV="1">
              <a:off x="1091988" y="4976395"/>
              <a:ext cx="524264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3802308" y="3686074"/>
            <a:ext cx="663543" cy="2780696"/>
            <a:chOff x="1091988" y="3577700"/>
            <a:chExt cx="746110" cy="1388230"/>
          </a:xfrm>
        </p:grpSpPr>
        <p:grpSp>
          <p:nvGrpSpPr>
            <p:cNvPr id="147" name="组合 14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49" name="直接连接符 14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直接连接符 147"/>
            <p:cNvCxnSpPr/>
            <p:nvPr/>
          </p:nvCxnSpPr>
          <p:spPr>
            <a:xfrm flipV="1">
              <a:off x="1091988" y="357770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连接符 120"/>
          <p:cNvCxnSpPr/>
          <p:nvPr/>
        </p:nvCxnSpPr>
        <p:spPr>
          <a:xfrm>
            <a:off x="3011561" y="1488500"/>
            <a:ext cx="348118" cy="1533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组合 284"/>
          <p:cNvGrpSpPr/>
          <p:nvPr/>
        </p:nvGrpSpPr>
        <p:grpSpPr>
          <a:xfrm>
            <a:off x="905441" y="456990"/>
            <a:ext cx="720199" cy="915181"/>
            <a:chOff x="1028282" y="3579573"/>
            <a:chExt cx="809816" cy="1388285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1028282" y="4965253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2" name="直接连接符 261"/>
          <p:cNvCxnSpPr/>
          <p:nvPr/>
        </p:nvCxnSpPr>
        <p:spPr>
          <a:xfrm flipV="1">
            <a:off x="2771800" y="5731660"/>
            <a:ext cx="362825" cy="41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5364088" y="1108134"/>
            <a:ext cx="3267886" cy="2313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>
            <a:off x="3287717" y="308316"/>
            <a:ext cx="308154" cy="1197871"/>
            <a:chOff x="2616898" y="770312"/>
            <a:chExt cx="198761" cy="1060353"/>
          </a:xfrm>
        </p:grpSpPr>
        <p:cxnSp>
          <p:nvCxnSpPr>
            <p:cNvPr id="301" name="直接连接符 300"/>
            <p:cNvCxnSpPr/>
            <p:nvPr/>
          </p:nvCxnSpPr>
          <p:spPr>
            <a:xfrm flipV="1">
              <a:off x="2627784" y="1830664"/>
              <a:ext cx="187875" cy="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198761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>
            <a:off x="3421848" y="228473"/>
            <a:ext cx="681299" cy="1149391"/>
            <a:chOff x="1156799" y="3579573"/>
            <a:chExt cx="681299" cy="93358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/>
            <p:cNvCxnSpPr/>
            <p:nvPr/>
          </p:nvCxnSpPr>
          <p:spPr>
            <a:xfrm>
              <a:off x="1156799" y="4510576"/>
              <a:ext cx="374152" cy="1417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 flipV="1">
            <a:off x="1889981" y="2256061"/>
            <a:ext cx="4626235" cy="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4203098" y="5517232"/>
            <a:ext cx="2964895" cy="212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>
            <a:off x="3328128" y="4671485"/>
            <a:ext cx="42238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1619672" y="339877"/>
            <a:ext cx="705193" cy="1166308"/>
            <a:chOff x="1045155" y="3579573"/>
            <a:chExt cx="792943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45155" y="4958753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/>
          <p:nvPr/>
        </p:nvCxnSpPr>
        <p:spPr>
          <a:xfrm>
            <a:off x="4790739" y="3788217"/>
            <a:ext cx="3962555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579877" y="6470164"/>
            <a:ext cx="438427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433849" y="456990"/>
            <a:ext cx="511420" cy="3200909"/>
            <a:chOff x="1326678" y="3579573"/>
            <a:chExt cx="511420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326678" y="4957921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70987314"/>
              </p:ext>
            </p:extLst>
          </p:nvPr>
        </p:nvGraphicFramePr>
        <p:xfrm>
          <a:off x="6273187" y="492213"/>
          <a:ext cx="2859322" cy="63133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59322"/>
              </a:tblGrid>
              <a:tr h="117517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以此菩提心，能尽宿恶业，能聚福德海，故胜诸声闻。故应除疲厌，驾驭觉心驹，从乐趋胜乐，智者谁退怯？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17517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勤利生助缘，信解坚喜舍，畏苦思利益，能生希求力。故断彼违品，以欲坚喜舍，实行控制力，勤取增精进。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43003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发愿欲净除，自他诸过失，然尽一一过，须修一劫海。若我未曾有，除过精进分，定受无量苦，吾心岂无惧？发愿欲促成，自他众功德，成此一一德，须修一劫海。然我终未生，应修功德分，无义耗此生，莫名太稀奇！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7517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吾昔未供佛，未施喜宴乐，未曾依教行，未满贫者愿，未除怖者惧，未与苦者乐，吾令母胎苦，唯起痛苦已。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80616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从昔至于今，于法未信解，故遭此困乏，谁复舍信解？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1446411" y="26185"/>
            <a:ext cx="530564" cy="890953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宣说所断懈怠</a:t>
              </a:r>
            </a:p>
          </p:txBody>
        </p:sp>
      </p:grpSp>
      <p:grpSp>
        <p:nvGrpSpPr>
          <p:cNvPr id="169" name="组合 152"/>
          <p:cNvGrpSpPr/>
          <p:nvPr/>
        </p:nvGrpSpPr>
        <p:grpSpPr>
          <a:xfrm>
            <a:off x="107504" y="2791992"/>
            <a:ext cx="420070" cy="1717128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宣说应当精进</a:t>
              </a: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747791" y="9553"/>
            <a:ext cx="527437" cy="901845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认识精进本体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741656" y="945394"/>
            <a:ext cx="533573" cy="853556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断除其违品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35496" y="44624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第七品</a:t>
            </a:r>
            <a:endParaRPr lang="en-US" altLang="zh-CN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精进</a:t>
            </a:r>
            <a:endParaRPr lang="zh-CN" altLang="en-US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6" name="组合 152"/>
          <p:cNvGrpSpPr/>
          <p:nvPr/>
        </p:nvGrpSpPr>
        <p:grpSpPr>
          <a:xfrm>
            <a:off x="1438024" y="1065832"/>
            <a:ext cx="535736" cy="612680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断除方法</a:t>
              </a:r>
            </a:p>
          </p:txBody>
        </p:sp>
      </p:grpSp>
      <p:grpSp>
        <p:nvGrpSpPr>
          <p:cNvPr id="224" name="组合 152"/>
          <p:cNvGrpSpPr/>
          <p:nvPr/>
        </p:nvGrpSpPr>
        <p:grpSpPr>
          <a:xfrm>
            <a:off x="2159091" y="1223142"/>
            <a:ext cx="1053722" cy="566088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5" name="圆角矩形 22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断除自轻凌懒惰</a:t>
              </a:r>
            </a:p>
          </p:txBody>
        </p:sp>
      </p:grpSp>
      <p:grpSp>
        <p:nvGrpSpPr>
          <p:cNvPr id="227" name="组合 152"/>
          <p:cNvGrpSpPr/>
          <p:nvPr/>
        </p:nvGrpSpPr>
        <p:grpSpPr>
          <a:xfrm>
            <a:off x="2159091" y="603146"/>
            <a:ext cx="1053722" cy="57271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圆角矩形 2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断除耽著恶事懒惰</a:t>
              </a:r>
            </a:p>
          </p:txBody>
        </p:sp>
      </p:grpSp>
      <p:grpSp>
        <p:nvGrpSpPr>
          <p:cNvPr id="279" name="组合 152"/>
          <p:cNvGrpSpPr/>
          <p:nvPr/>
        </p:nvGrpSpPr>
        <p:grpSpPr>
          <a:xfrm>
            <a:off x="2170011" y="46833"/>
            <a:ext cx="1042801" cy="541905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断除同恶懒惰</a:t>
              </a:r>
            </a:p>
          </p:txBody>
        </p:sp>
      </p:grpSp>
      <p:grpSp>
        <p:nvGrpSpPr>
          <p:cNvPr id="101" name="组合 152"/>
          <p:cNvGrpSpPr/>
          <p:nvPr/>
        </p:nvGrpSpPr>
        <p:grpSpPr>
          <a:xfrm>
            <a:off x="782940" y="3008229"/>
            <a:ext cx="375324" cy="1276693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2" name="圆角矩形 10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增上对治</a:t>
              </a:r>
            </a:p>
          </p:txBody>
        </p:sp>
      </p:grpSp>
      <p:grpSp>
        <p:nvGrpSpPr>
          <p:cNvPr id="112" name="组合 178"/>
          <p:cNvGrpSpPr/>
          <p:nvPr/>
        </p:nvGrpSpPr>
        <p:grpSpPr>
          <a:xfrm>
            <a:off x="3900751" y="26186"/>
            <a:ext cx="3404027" cy="344729"/>
            <a:chOff x="5981278" y="1662752"/>
            <a:chExt cx="756888" cy="3017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01765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708638"/>
              <a:ext cx="734720" cy="255879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rgbClr val="E3DED1">
                      <a:lumMod val="1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修思维因无有能力而懈怠之对治</a:t>
              </a:r>
            </a:p>
          </p:txBody>
        </p:sp>
      </p:grpSp>
      <p:grpSp>
        <p:nvGrpSpPr>
          <p:cNvPr id="115" name="组合 178"/>
          <p:cNvGrpSpPr/>
          <p:nvPr/>
        </p:nvGrpSpPr>
        <p:grpSpPr>
          <a:xfrm>
            <a:off x="3886428" y="519286"/>
            <a:ext cx="635349" cy="132728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圆角矩形 11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rgbClr val="E3DED1">
                      <a:lumMod val="1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修缘难成而懒惰之对治</a:t>
              </a:r>
            </a:p>
          </p:txBody>
        </p:sp>
      </p:grpSp>
      <p:sp>
        <p:nvSpPr>
          <p:cNvPr id="123" name="圆角矩形 60"/>
          <p:cNvSpPr/>
          <p:nvPr/>
        </p:nvSpPr>
        <p:spPr>
          <a:xfrm>
            <a:off x="4731641" y="435767"/>
            <a:ext cx="1417044" cy="3347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无有怯懦之因</a:t>
            </a:r>
          </a:p>
        </p:txBody>
      </p:sp>
      <p:sp>
        <p:nvSpPr>
          <p:cNvPr id="125" name="圆角矩形 60"/>
          <p:cNvSpPr/>
          <p:nvPr/>
        </p:nvSpPr>
        <p:spPr>
          <a:xfrm>
            <a:off x="4724180" y="817096"/>
            <a:ext cx="783918" cy="602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有欢喜之因</a:t>
            </a:r>
          </a:p>
        </p:txBody>
      </p:sp>
      <p:grpSp>
        <p:nvGrpSpPr>
          <p:cNvPr id="132" name="组合 152"/>
          <p:cNvGrpSpPr/>
          <p:nvPr/>
        </p:nvGrpSpPr>
        <p:grpSpPr>
          <a:xfrm>
            <a:off x="3379198" y="26185"/>
            <a:ext cx="308752" cy="667398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3" name="圆角矩形 132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4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</a:p>
          </p:txBody>
        </p:sp>
      </p:grpSp>
      <p:grpSp>
        <p:nvGrpSpPr>
          <p:cNvPr id="135" name="组合 152"/>
          <p:cNvGrpSpPr/>
          <p:nvPr/>
        </p:nvGrpSpPr>
        <p:grpSpPr>
          <a:xfrm>
            <a:off x="3392644" y="1146769"/>
            <a:ext cx="327964" cy="67243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6" name="圆角矩形 13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9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0" name="组合 152"/>
          <p:cNvGrpSpPr/>
          <p:nvPr/>
        </p:nvGrpSpPr>
        <p:grpSpPr>
          <a:xfrm>
            <a:off x="1426955" y="2009855"/>
            <a:ext cx="546805" cy="39716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圆角矩形 10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</a:p>
          </p:txBody>
        </p:sp>
      </p:grpSp>
      <p:grpSp>
        <p:nvGrpSpPr>
          <p:cNvPr id="107" name="组合 152"/>
          <p:cNvGrpSpPr/>
          <p:nvPr/>
        </p:nvGrpSpPr>
        <p:grpSpPr>
          <a:xfrm>
            <a:off x="1390133" y="3351057"/>
            <a:ext cx="406420" cy="874318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8" name="圆角矩形 10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0" name="组合 152"/>
          <p:cNvGrpSpPr/>
          <p:nvPr/>
        </p:nvGrpSpPr>
        <p:grpSpPr>
          <a:xfrm>
            <a:off x="2025716" y="3474857"/>
            <a:ext cx="569521" cy="626720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圆角矩形 11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具备助缘</a:t>
              </a:r>
            </a:p>
          </p:txBody>
        </p:sp>
      </p:grpSp>
      <p:grpSp>
        <p:nvGrpSpPr>
          <p:cNvPr id="119" name="组合 152"/>
          <p:cNvGrpSpPr/>
          <p:nvPr/>
        </p:nvGrpSpPr>
        <p:grpSpPr>
          <a:xfrm>
            <a:off x="2878920" y="3420081"/>
            <a:ext cx="327964" cy="67243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圆角矩形 12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信解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0" name="组合 178"/>
          <p:cNvGrpSpPr/>
          <p:nvPr/>
        </p:nvGrpSpPr>
        <p:grpSpPr>
          <a:xfrm>
            <a:off x="3447974" y="3197950"/>
            <a:ext cx="623333" cy="91989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1" name="圆角矩形 14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rgbClr val="E3DED1">
                      <a:lumMod val="1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无信解之过</a:t>
              </a:r>
            </a:p>
          </p:txBody>
        </p:sp>
      </p:grpSp>
      <p:sp>
        <p:nvSpPr>
          <p:cNvPr id="143" name="圆角矩形 60"/>
          <p:cNvSpPr/>
          <p:nvPr/>
        </p:nvSpPr>
        <p:spPr>
          <a:xfrm>
            <a:off x="4332220" y="3486076"/>
            <a:ext cx="1132353" cy="5726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思维未行信解之事</a:t>
            </a:r>
          </a:p>
        </p:txBody>
      </p:sp>
      <p:sp>
        <p:nvSpPr>
          <p:cNvPr id="144" name="圆角矩形 60"/>
          <p:cNvSpPr/>
          <p:nvPr/>
        </p:nvSpPr>
        <p:spPr>
          <a:xfrm>
            <a:off x="4376216" y="5263348"/>
            <a:ext cx="1088358" cy="4704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安立理由</a:t>
            </a:r>
          </a:p>
        </p:txBody>
      </p:sp>
      <p:sp>
        <p:nvSpPr>
          <p:cNvPr id="145" name="圆角矩形 60"/>
          <p:cNvSpPr/>
          <p:nvPr/>
        </p:nvSpPr>
        <p:spPr>
          <a:xfrm>
            <a:off x="4376216" y="6049414"/>
            <a:ext cx="1607466" cy="78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宣说思维于法无信解之过而不应舍弃</a:t>
            </a:r>
          </a:p>
        </p:txBody>
      </p:sp>
      <p:grpSp>
        <p:nvGrpSpPr>
          <p:cNvPr id="160" name="组合 178"/>
          <p:cNvGrpSpPr/>
          <p:nvPr/>
        </p:nvGrpSpPr>
        <p:grpSpPr>
          <a:xfrm>
            <a:off x="3438846" y="4155516"/>
            <a:ext cx="623333" cy="91989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1" name="圆角矩形 16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rgbClr val="E3DED1">
                      <a:lumMod val="1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信解之功德</a:t>
              </a:r>
            </a:p>
          </p:txBody>
        </p:sp>
      </p:grpSp>
      <p:grpSp>
        <p:nvGrpSpPr>
          <p:cNvPr id="163" name="组合 178"/>
          <p:cNvGrpSpPr/>
          <p:nvPr/>
        </p:nvGrpSpPr>
        <p:grpSpPr>
          <a:xfrm>
            <a:off x="3435067" y="5117537"/>
            <a:ext cx="623333" cy="1656165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4" name="圆角矩形 16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5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rgbClr val="E3DED1">
                      <a:lumMod val="1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以宣说因之方式生起信解</a:t>
              </a:r>
            </a:p>
          </p:txBody>
        </p:sp>
      </p:grpSp>
      <p:grpSp>
        <p:nvGrpSpPr>
          <p:cNvPr id="166" name="组合 152"/>
          <p:cNvGrpSpPr/>
          <p:nvPr/>
        </p:nvGrpSpPr>
        <p:grpSpPr>
          <a:xfrm>
            <a:off x="2887732" y="5392266"/>
            <a:ext cx="327964" cy="67243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欢喜</a:t>
              </a:r>
            </a:p>
          </p:txBody>
        </p:sp>
      </p:grpSp>
      <p:grpSp>
        <p:nvGrpSpPr>
          <p:cNvPr id="172" name="组合 152"/>
          <p:cNvGrpSpPr/>
          <p:nvPr/>
        </p:nvGrpSpPr>
        <p:grpSpPr>
          <a:xfrm>
            <a:off x="2878920" y="4671484"/>
            <a:ext cx="327964" cy="67243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圆角矩形 172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4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自信</a:t>
              </a:r>
            </a:p>
          </p:txBody>
        </p:sp>
      </p:grpSp>
      <p:grpSp>
        <p:nvGrpSpPr>
          <p:cNvPr id="175" name="组合 152"/>
          <p:cNvGrpSpPr/>
          <p:nvPr/>
        </p:nvGrpSpPr>
        <p:grpSpPr>
          <a:xfrm>
            <a:off x="2886665" y="6104115"/>
            <a:ext cx="327964" cy="67243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6" name="圆角矩形 18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3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放舍</a:t>
              </a:r>
            </a:p>
          </p:txBody>
        </p:sp>
      </p:grpSp>
      <p:grpSp>
        <p:nvGrpSpPr>
          <p:cNvPr id="194" name="组合 152"/>
          <p:cNvGrpSpPr/>
          <p:nvPr/>
        </p:nvGrpSpPr>
        <p:grpSpPr>
          <a:xfrm>
            <a:off x="2026834" y="4304132"/>
            <a:ext cx="600034" cy="1117385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5" name="圆角矩形 19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依助缘精进修持</a:t>
              </a:r>
            </a:p>
          </p:txBody>
        </p:sp>
      </p:grpSp>
      <p:grpSp>
        <p:nvGrpSpPr>
          <p:cNvPr id="202" name="组合 152"/>
          <p:cNvGrpSpPr/>
          <p:nvPr/>
        </p:nvGrpSpPr>
        <p:grpSpPr>
          <a:xfrm>
            <a:off x="2026834" y="5708166"/>
            <a:ext cx="600034" cy="626720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4" name="圆角矩形 20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5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主宰自己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5585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组合 237"/>
          <p:cNvGrpSpPr/>
          <p:nvPr/>
        </p:nvGrpSpPr>
        <p:grpSpPr>
          <a:xfrm>
            <a:off x="4313725" y="1861556"/>
            <a:ext cx="608099" cy="2123679"/>
            <a:chOff x="1154331" y="3579573"/>
            <a:chExt cx="683767" cy="1386357"/>
          </a:xfrm>
        </p:grpSpPr>
        <p:grpSp>
          <p:nvGrpSpPr>
            <p:cNvPr id="239" name="组合 23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41" name="直接连接符 24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0" name="直接连接符 239"/>
            <p:cNvCxnSpPr/>
            <p:nvPr/>
          </p:nvCxnSpPr>
          <p:spPr>
            <a:xfrm>
              <a:off x="1154331" y="4186970"/>
              <a:ext cx="377485" cy="722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直接连接符 231"/>
          <p:cNvCxnSpPr/>
          <p:nvPr/>
        </p:nvCxnSpPr>
        <p:spPr>
          <a:xfrm>
            <a:off x="655228" y="1370454"/>
            <a:ext cx="21602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组合 220"/>
          <p:cNvGrpSpPr/>
          <p:nvPr/>
        </p:nvGrpSpPr>
        <p:grpSpPr>
          <a:xfrm>
            <a:off x="1075013" y="2256062"/>
            <a:ext cx="472070" cy="1543833"/>
            <a:chOff x="1307286" y="3579573"/>
            <a:chExt cx="530812" cy="1386576"/>
          </a:xfrm>
        </p:grpSpPr>
        <p:grpSp>
          <p:nvGrpSpPr>
            <p:cNvPr id="222" name="组合 22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29" name="直接连接符 22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直接连接符 222"/>
            <p:cNvCxnSpPr/>
            <p:nvPr/>
          </p:nvCxnSpPr>
          <p:spPr>
            <a:xfrm flipV="1">
              <a:off x="1307286" y="4966148"/>
              <a:ext cx="262133" cy="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0" name="直接连接符 219"/>
          <p:cNvCxnSpPr/>
          <p:nvPr/>
        </p:nvCxnSpPr>
        <p:spPr>
          <a:xfrm flipV="1">
            <a:off x="1942171" y="4858635"/>
            <a:ext cx="362825" cy="41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组合 213"/>
          <p:cNvGrpSpPr/>
          <p:nvPr/>
        </p:nvGrpSpPr>
        <p:grpSpPr>
          <a:xfrm flipV="1">
            <a:off x="1704671" y="2396134"/>
            <a:ext cx="472070" cy="3634821"/>
            <a:chOff x="1307286" y="3579573"/>
            <a:chExt cx="530812" cy="1386357"/>
          </a:xfrm>
        </p:grpSpPr>
        <p:grpSp>
          <p:nvGrpSpPr>
            <p:cNvPr id="215" name="组合 21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7" name="直接连接符 21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6" name="直接连接符 215"/>
            <p:cNvCxnSpPr/>
            <p:nvPr/>
          </p:nvCxnSpPr>
          <p:spPr>
            <a:xfrm flipV="1">
              <a:off x="1307286" y="4434662"/>
              <a:ext cx="262133" cy="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3" name="直接连接符 212"/>
          <p:cNvCxnSpPr/>
          <p:nvPr/>
        </p:nvCxnSpPr>
        <p:spPr>
          <a:xfrm flipV="1">
            <a:off x="2770372" y="5007701"/>
            <a:ext cx="362825" cy="41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组合 205"/>
          <p:cNvGrpSpPr/>
          <p:nvPr/>
        </p:nvGrpSpPr>
        <p:grpSpPr>
          <a:xfrm flipV="1">
            <a:off x="2579644" y="2411053"/>
            <a:ext cx="472070" cy="3923832"/>
            <a:chOff x="1307286" y="3579573"/>
            <a:chExt cx="530812" cy="1386576"/>
          </a:xfrm>
        </p:grpSpPr>
        <p:grpSp>
          <p:nvGrpSpPr>
            <p:cNvPr id="208" name="组合 20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0" name="直接连接符 209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9" name="直接连接符 208"/>
            <p:cNvCxnSpPr/>
            <p:nvPr/>
          </p:nvCxnSpPr>
          <p:spPr>
            <a:xfrm flipV="1">
              <a:off x="1307286" y="4966148"/>
              <a:ext cx="262133" cy="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 flipV="1">
            <a:off x="3131840" y="193705"/>
            <a:ext cx="472070" cy="2283426"/>
            <a:chOff x="1307286" y="3575696"/>
            <a:chExt cx="530812" cy="1390234"/>
          </a:xfrm>
        </p:grpSpPr>
        <p:grpSp>
          <p:nvGrpSpPr>
            <p:cNvPr id="154" name="组合 15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57" name="直接连接符 15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直接连接符 154"/>
            <p:cNvCxnSpPr/>
            <p:nvPr/>
          </p:nvCxnSpPr>
          <p:spPr>
            <a:xfrm flipV="1">
              <a:off x="1307286" y="3575696"/>
              <a:ext cx="262133" cy="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3650183" y="962684"/>
            <a:ext cx="721734" cy="4340376"/>
            <a:chOff x="1091988" y="3579573"/>
            <a:chExt cx="811542" cy="1386357"/>
          </a:xfrm>
        </p:grpSpPr>
        <p:grpSp>
          <p:nvGrpSpPr>
            <p:cNvPr id="147" name="组合 14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49" name="直接连接符 14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直接连接符 147"/>
            <p:cNvCxnSpPr/>
            <p:nvPr/>
          </p:nvCxnSpPr>
          <p:spPr>
            <a:xfrm>
              <a:off x="1091988" y="4183337"/>
              <a:ext cx="81154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组合 284"/>
          <p:cNvGrpSpPr/>
          <p:nvPr/>
        </p:nvGrpSpPr>
        <p:grpSpPr>
          <a:xfrm>
            <a:off x="4895334" y="3371310"/>
            <a:ext cx="720199" cy="915181"/>
            <a:chOff x="1028282" y="3579573"/>
            <a:chExt cx="809816" cy="1388285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1028282" y="4965253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2" name="直接连接符 261"/>
          <p:cNvCxnSpPr/>
          <p:nvPr/>
        </p:nvCxnSpPr>
        <p:spPr>
          <a:xfrm flipV="1">
            <a:off x="2771800" y="5731660"/>
            <a:ext cx="362825" cy="41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3341204" y="531751"/>
            <a:ext cx="3267886" cy="2313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 flipV="1">
            <a:off x="5147241" y="1915259"/>
            <a:ext cx="2887704" cy="255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4275816" y="5338947"/>
            <a:ext cx="2964895" cy="212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>
            <a:off x="6056562" y="4476320"/>
            <a:ext cx="42238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579877" y="877990"/>
            <a:ext cx="3962555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615533" y="3362992"/>
            <a:ext cx="2926899" cy="1003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433849" y="456990"/>
            <a:ext cx="511420" cy="3200909"/>
            <a:chOff x="1326678" y="3579573"/>
            <a:chExt cx="511420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326678" y="4957921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6614711"/>
              </p:ext>
            </p:extLst>
          </p:nvPr>
        </p:nvGraphicFramePr>
        <p:xfrm>
          <a:off x="6284678" y="305152"/>
          <a:ext cx="2859322" cy="52120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59322"/>
              </a:tblGrid>
              <a:tr h="34330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佛说一切善，根本为信解。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657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信解本则为，恒思业因果。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30718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痛苦不悦意，种种诸畏惧，所求不顺遂，皆从昔罪生。由行所思善，无论至何处，福报皆现前，供以善果德。恶徒虽求乐，然至一切处，罪报皆现前，剧苦猛摧残。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1575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因昔净善业，生居大莲藏，芬芳极清凉，闻食妙佛语，心润光泽生，光照白莲启，托出妙色身，喜成佛前子。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11575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因昔众恶业，阎魔诸狱卒，剥皮令受苦，热火熔钢液，淋灌无肤体，炙燃剑矛刺，身肉尽碎裂，纷堕烧铁地。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4457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故心应信解，恭敬修善法。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9" name="组合 152"/>
          <p:cNvGrpSpPr/>
          <p:nvPr/>
        </p:nvGrpSpPr>
        <p:grpSpPr>
          <a:xfrm>
            <a:off x="107504" y="2791992"/>
            <a:ext cx="420070" cy="1717128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宣说应当精进</a:t>
              </a: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747791" y="9553"/>
            <a:ext cx="527437" cy="901845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认识精进本体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741656" y="945394"/>
            <a:ext cx="533573" cy="853556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断除其违品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35496" y="44624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第七品</a:t>
            </a:r>
            <a:endParaRPr lang="en-US" altLang="zh-CN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精进</a:t>
            </a:r>
            <a:endParaRPr lang="zh-CN" altLang="en-US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1" name="组合 152"/>
          <p:cNvGrpSpPr/>
          <p:nvPr/>
        </p:nvGrpSpPr>
        <p:grpSpPr>
          <a:xfrm>
            <a:off x="782940" y="3008229"/>
            <a:ext cx="375324" cy="1276693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2" name="圆角矩形 10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增上对治</a:t>
              </a:r>
            </a:p>
          </p:txBody>
        </p:sp>
      </p:grpSp>
      <p:grpSp>
        <p:nvGrpSpPr>
          <p:cNvPr id="100" name="组合 152"/>
          <p:cNvGrpSpPr/>
          <p:nvPr/>
        </p:nvGrpSpPr>
        <p:grpSpPr>
          <a:xfrm>
            <a:off x="1426955" y="2009854"/>
            <a:ext cx="394277" cy="699065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圆角矩形 10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</a:p>
          </p:txBody>
        </p:sp>
      </p:grpSp>
      <p:grpSp>
        <p:nvGrpSpPr>
          <p:cNvPr id="107" name="组合 152"/>
          <p:cNvGrpSpPr/>
          <p:nvPr/>
        </p:nvGrpSpPr>
        <p:grpSpPr>
          <a:xfrm>
            <a:off x="1390133" y="3351057"/>
            <a:ext cx="406420" cy="874318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8" name="圆角矩形 10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0" name="组合 152"/>
          <p:cNvGrpSpPr/>
          <p:nvPr/>
        </p:nvGrpSpPr>
        <p:grpSpPr>
          <a:xfrm>
            <a:off x="2051720" y="2082200"/>
            <a:ext cx="569521" cy="626720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圆角矩形 11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具备助缘</a:t>
              </a:r>
            </a:p>
          </p:txBody>
        </p:sp>
      </p:grpSp>
      <p:grpSp>
        <p:nvGrpSpPr>
          <p:cNvPr id="119" name="组合 152"/>
          <p:cNvGrpSpPr/>
          <p:nvPr/>
        </p:nvGrpSpPr>
        <p:grpSpPr>
          <a:xfrm>
            <a:off x="2897876" y="2108494"/>
            <a:ext cx="327964" cy="67243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圆角矩形 12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信解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0" name="组合 178"/>
          <p:cNvGrpSpPr/>
          <p:nvPr/>
        </p:nvGrpSpPr>
        <p:grpSpPr>
          <a:xfrm>
            <a:off x="3430705" y="23586"/>
            <a:ext cx="1382029" cy="31882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1" name="圆角矩形 14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rgbClr val="E3DED1">
                      <a:lumMod val="1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无信解之过</a:t>
              </a:r>
            </a:p>
          </p:txBody>
        </p:sp>
      </p:grpSp>
      <p:sp>
        <p:nvSpPr>
          <p:cNvPr id="143" name="圆角矩形 60"/>
          <p:cNvSpPr/>
          <p:nvPr/>
        </p:nvSpPr>
        <p:spPr>
          <a:xfrm>
            <a:off x="4180709" y="733172"/>
            <a:ext cx="671827" cy="330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略说</a:t>
            </a:r>
          </a:p>
        </p:txBody>
      </p:sp>
      <p:sp>
        <p:nvSpPr>
          <p:cNvPr id="144" name="圆角矩形 60"/>
          <p:cNvSpPr/>
          <p:nvPr/>
        </p:nvSpPr>
        <p:spPr>
          <a:xfrm>
            <a:off x="4211960" y="5120420"/>
            <a:ext cx="544179" cy="365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摄义</a:t>
            </a:r>
            <a:endParaRPr lang="zh-CN" altLang="en-US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0" name="组合 178"/>
          <p:cNvGrpSpPr/>
          <p:nvPr/>
        </p:nvGrpSpPr>
        <p:grpSpPr>
          <a:xfrm>
            <a:off x="3460481" y="382669"/>
            <a:ext cx="1361790" cy="310027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1" name="圆角矩形 16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rgbClr val="E3DED1">
                      <a:lumMod val="1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信解之功德</a:t>
              </a:r>
            </a:p>
          </p:txBody>
        </p:sp>
      </p:grpSp>
      <p:grpSp>
        <p:nvGrpSpPr>
          <p:cNvPr id="163" name="组合 178"/>
          <p:cNvGrpSpPr/>
          <p:nvPr/>
        </p:nvGrpSpPr>
        <p:grpSpPr>
          <a:xfrm>
            <a:off x="3464657" y="972723"/>
            <a:ext cx="434415" cy="303234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4" name="圆角矩形 16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5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rgbClr val="E3DED1">
                      <a:lumMod val="1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以宣说因之方式生起信解</a:t>
              </a:r>
            </a:p>
          </p:txBody>
        </p:sp>
      </p:grpSp>
      <p:grpSp>
        <p:nvGrpSpPr>
          <p:cNvPr id="166" name="组合 152"/>
          <p:cNvGrpSpPr/>
          <p:nvPr/>
        </p:nvGrpSpPr>
        <p:grpSpPr>
          <a:xfrm>
            <a:off x="2887732" y="5392266"/>
            <a:ext cx="327964" cy="67243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欢喜</a:t>
              </a:r>
            </a:p>
          </p:txBody>
        </p:sp>
      </p:grpSp>
      <p:grpSp>
        <p:nvGrpSpPr>
          <p:cNvPr id="172" name="组合 152"/>
          <p:cNvGrpSpPr/>
          <p:nvPr/>
        </p:nvGrpSpPr>
        <p:grpSpPr>
          <a:xfrm>
            <a:off x="2878920" y="4671484"/>
            <a:ext cx="327964" cy="67243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圆角矩形 172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4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自信</a:t>
              </a:r>
            </a:p>
          </p:txBody>
        </p:sp>
      </p:grpSp>
      <p:grpSp>
        <p:nvGrpSpPr>
          <p:cNvPr id="175" name="组合 152"/>
          <p:cNvGrpSpPr/>
          <p:nvPr/>
        </p:nvGrpSpPr>
        <p:grpSpPr>
          <a:xfrm>
            <a:off x="2886665" y="6104115"/>
            <a:ext cx="327964" cy="67243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6" name="圆角矩形 18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3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放舍</a:t>
              </a:r>
            </a:p>
          </p:txBody>
        </p:sp>
      </p:grpSp>
      <p:grpSp>
        <p:nvGrpSpPr>
          <p:cNvPr id="194" name="组合 152"/>
          <p:cNvGrpSpPr/>
          <p:nvPr/>
        </p:nvGrpSpPr>
        <p:grpSpPr>
          <a:xfrm>
            <a:off x="2068226" y="4304132"/>
            <a:ext cx="600034" cy="1117385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5" name="圆角矩形 19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依助缘精进修持</a:t>
              </a:r>
            </a:p>
          </p:txBody>
        </p:sp>
      </p:grpSp>
      <p:grpSp>
        <p:nvGrpSpPr>
          <p:cNvPr id="202" name="组合 152"/>
          <p:cNvGrpSpPr/>
          <p:nvPr/>
        </p:nvGrpSpPr>
        <p:grpSpPr>
          <a:xfrm>
            <a:off x="2042600" y="5708166"/>
            <a:ext cx="600034" cy="626720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4" name="圆角矩形 20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5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主宰自己</a:t>
              </a:r>
            </a:p>
          </p:txBody>
        </p:sp>
      </p:grpSp>
      <p:sp>
        <p:nvSpPr>
          <p:cNvPr id="233" name="圆角矩形 60"/>
          <p:cNvSpPr/>
          <p:nvPr/>
        </p:nvSpPr>
        <p:spPr>
          <a:xfrm>
            <a:off x="4188195" y="2392519"/>
            <a:ext cx="335913" cy="9134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广说</a:t>
            </a:r>
            <a:endParaRPr lang="zh-CN" altLang="en-US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4" name="圆角矩形 60"/>
          <p:cNvSpPr/>
          <p:nvPr/>
        </p:nvSpPr>
        <p:spPr>
          <a:xfrm>
            <a:off x="4787546" y="1412776"/>
            <a:ext cx="565280" cy="9507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总说黑白业果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" name="圆角矩形 60"/>
          <p:cNvSpPr/>
          <p:nvPr/>
        </p:nvSpPr>
        <p:spPr>
          <a:xfrm>
            <a:off x="4790739" y="2835373"/>
            <a:ext cx="457370" cy="217651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广说彼等特殊之果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6" name="圆角矩形 60"/>
          <p:cNvSpPr/>
          <p:nvPr/>
        </p:nvSpPr>
        <p:spPr>
          <a:xfrm>
            <a:off x="5459964" y="2829761"/>
            <a:ext cx="596598" cy="9524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善业特殊之果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7" name="圆角矩形 60"/>
          <p:cNvSpPr/>
          <p:nvPr/>
        </p:nvSpPr>
        <p:spPr>
          <a:xfrm>
            <a:off x="5468515" y="3985235"/>
            <a:ext cx="596598" cy="9524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恶业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特殊之果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174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直接连接符 121"/>
          <p:cNvCxnSpPr/>
          <p:nvPr/>
        </p:nvCxnSpPr>
        <p:spPr>
          <a:xfrm flipV="1">
            <a:off x="5220072" y="6002346"/>
            <a:ext cx="362825" cy="41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组合 237"/>
          <p:cNvGrpSpPr/>
          <p:nvPr/>
        </p:nvGrpSpPr>
        <p:grpSpPr>
          <a:xfrm>
            <a:off x="4264259" y="2559130"/>
            <a:ext cx="609787" cy="3544985"/>
            <a:chOff x="1152432" y="3577262"/>
            <a:chExt cx="685666" cy="1388668"/>
          </a:xfrm>
        </p:grpSpPr>
        <p:grpSp>
          <p:nvGrpSpPr>
            <p:cNvPr id="239" name="组合 23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41" name="直接连接符 24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0" name="直接连接符 239"/>
            <p:cNvCxnSpPr/>
            <p:nvPr/>
          </p:nvCxnSpPr>
          <p:spPr>
            <a:xfrm>
              <a:off x="1152432" y="3577262"/>
              <a:ext cx="377485" cy="722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直接连接符 231"/>
          <p:cNvCxnSpPr/>
          <p:nvPr/>
        </p:nvCxnSpPr>
        <p:spPr>
          <a:xfrm>
            <a:off x="655228" y="1370454"/>
            <a:ext cx="21602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组合 220"/>
          <p:cNvGrpSpPr/>
          <p:nvPr/>
        </p:nvGrpSpPr>
        <p:grpSpPr>
          <a:xfrm>
            <a:off x="1075013" y="2256062"/>
            <a:ext cx="472070" cy="1543833"/>
            <a:chOff x="1307286" y="3579573"/>
            <a:chExt cx="530812" cy="1386576"/>
          </a:xfrm>
        </p:grpSpPr>
        <p:grpSp>
          <p:nvGrpSpPr>
            <p:cNvPr id="222" name="组合 22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29" name="直接连接符 22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直接连接符 222"/>
            <p:cNvCxnSpPr/>
            <p:nvPr/>
          </p:nvCxnSpPr>
          <p:spPr>
            <a:xfrm flipV="1">
              <a:off x="1307286" y="4966148"/>
              <a:ext cx="262133" cy="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0" name="直接连接符 219"/>
          <p:cNvCxnSpPr/>
          <p:nvPr/>
        </p:nvCxnSpPr>
        <p:spPr>
          <a:xfrm flipV="1">
            <a:off x="1942171" y="4858635"/>
            <a:ext cx="362825" cy="41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组合 213"/>
          <p:cNvGrpSpPr/>
          <p:nvPr/>
        </p:nvGrpSpPr>
        <p:grpSpPr>
          <a:xfrm flipV="1">
            <a:off x="1668088" y="1329663"/>
            <a:ext cx="508654" cy="4701291"/>
            <a:chOff x="1266150" y="3579573"/>
            <a:chExt cx="571948" cy="1386357"/>
          </a:xfrm>
        </p:grpSpPr>
        <p:grpSp>
          <p:nvGrpSpPr>
            <p:cNvPr id="215" name="组合 21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7" name="直接连接符 21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6" name="直接连接符 215"/>
            <p:cNvCxnSpPr/>
            <p:nvPr/>
          </p:nvCxnSpPr>
          <p:spPr>
            <a:xfrm flipV="1">
              <a:off x="1266150" y="4240931"/>
              <a:ext cx="262133" cy="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3" name="直接连接符 212"/>
          <p:cNvCxnSpPr/>
          <p:nvPr/>
        </p:nvCxnSpPr>
        <p:spPr>
          <a:xfrm flipV="1">
            <a:off x="2812768" y="2437165"/>
            <a:ext cx="362825" cy="41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组合 205"/>
          <p:cNvGrpSpPr/>
          <p:nvPr/>
        </p:nvGrpSpPr>
        <p:grpSpPr>
          <a:xfrm flipV="1">
            <a:off x="2579644" y="1277448"/>
            <a:ext cx="472070" cy="5057437"/>
            <a:chOff x="1307286" y="3579573"/>
            <a:chExt cx="530812" cy="1386576"/>
          </a:xfrm>
        </p:grpSpPr>
        <p:grpSp>
          <p:nvGrpSpPr>
            <p:cNvPr id="208" name="组合 20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0" name="直接连接符 209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9" name="直接连接符 208"/>
            <p:cNvCxnSpPr/>
            <p:nvPr/>
          </p:nvCxnSpPr>
          <p:spPr>
            <a:xfrm flipV="1">
              <a:off x="1307286" y="4966148"/>
              <a:ext cx="262133" cy="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 flipV="1">
            <a:off x="3131840" y="803343"/>
            <a:ext cx="472070" cy="1673787"/>
            <a:chOff x="1307286" y="3575696"/>
            <a:chExt cx="530812" cy="1390234"/>
          </a:xfrm>
        </p:grpSpPr>
        <p:grpSp>
          <p:nvGrpSpPr>
            <p:cNvPr id="154" name="组合 15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57" name="直接连接符 15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直接连接符 154"/>
            <p:cNvCxnSpPr/>
            <p:nvPr/>
          </p:nvCxnSpPr>
          <p:spPr>
            <a:xfrm flipV="1">
              <a:off x="1307286" y="3575696"/>
              <a:ext cx="262133" cy="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3603910" y="1687598"/>
            <a:ext cx="709817" cy="1115458"/>
            <a:chOff x="1039956" y="3579573"/>
            <a:chExt cx="798142" cy="1386357"/>
          </a:xfrm>
        </p:grpSpPr>
        <p:grpSp>
          <p:nvGrpSpPr>
            <p:cNvPr id="147" name="组合 14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49" name="直接连接符 14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直接连接符 147"/>
            <p:cNvCxnSpPr/>
            <p:nvPr/>
          </p:nvCxnSpPr>
          <p:spPr>
            <a:xfrm>
              <a:off x="1039956" y="4274055"/>
              <a:ext cx="516147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组合 284"/>
          <p:cNvGrpSpPr/>
          <p:nvPr/>
        </p:nvGrpSpPr>
        <p:grpSpPr>
          <a:xfrm flipV="1">
            <a:off x="4611340" y="4210127"/>
            <a:ext cx="873507" cy="2124758"/>
            <a:chOff x="855897" y="3579573"/>
            <a:chExt cx="982201" cy="1386357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V="1">
                <a:off x="2625458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855897" y="4965253"/>
              <a:ext cx="696648" cy="677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2" name="直接连接符 261"/>
          <p:cNvCxnSpPr/>
          <p:nvPr/>
        </p:nvCxnSpPr>
        <p:spPr>
          <a:xfrm flipV="1">
            <a:off x="2771800" y="5731660"/>
            <a:ext cx="362825" cy="41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3963623" y="820039"/>
            <a:ext cx="3267886" cy="2313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 flipV="1">
            <a:off x="4612710" y="1685039"/>
            <a:ext cx="2887704" cy="255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5212459" y="5423004"/>
            <a:ext cx="2964895" cy="212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>
            <a:off x="5958875" y="4210127"/>
            <a:ext cx="42238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969472" y="2578603"/>
            <a:ext cx="2926899" cy="1003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433849" y="456990"/>
            <a:ext cx="511420" cy="3200909"/>
            <a:chOff x="1326678" y="3579573"/>
            <a:chExt cx="511420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326678" y="4957921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9450148"/>
              </p:ext>
            </p:extLst>
          </p:nvPr>
        </p:nvGraphicFramePr>
        <p:xfrm>
          <a:off x="6279894" y="44624"/>
          <a:ext cx="2846724" cy="56692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46724"/>
              </a:tblGrid>
              <a:tr h="34330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轨以金刚幢，行善修自信。首当量己力，自忖应为否，不宜暂莫为，为已勿稍退。退则于来生，串习增罪苦，他业及彼果，卑劣复不成。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657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于善断惑力，应生自信心。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95048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吾应独自为，此是业自信。世人随惑转，不能办自利，众生不如我，故我当尽力。他尚勤俗务，我怎悠闲住？亦莫因慢修，无慢最为宜。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1575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乌鸦遇死蛇，勇行如大鹏，信心若怯懦，反遭小过损。怯懦舍精进，岂能除福贫？自信复力行，障大也无碍。故心应坚定，奋灭诸罪堕，我若负罪堕，何能超三界？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7091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吾当胜一切，不使惑胜我，吾乃佛狮子，应持此自信。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9" name="组合 152"/>
          <p:cNvGrpSpPr/>
          <p:nvPr/>
        </p:nvGrpSpPr>
        <p:grpSpPr>
          <a:xfrm>
            <a:off x="107504" y="2791992"/>
            <a:ext cx="420070" cy="1717128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宣说应当精进</a:t>
              </a: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747791" y="9553"/>
            <a:ext cx="527437" cy="901845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认识精进本体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741656" y="945394"/>
            <a:ext cx="533573" cy="853556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断除其违品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35496" y="44624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第七品</a:t>
            </a:r>
            <a:endParaRPr lang="en-US" altLang="zh-CN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精进</a:t>
            </a:r>
            <a:endParaRPr lang="zh-CN" altLang="en-US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1" name="组合 152"/>
          <p:cNvGrpSpPr/>
          <p:nvPr/>
        </p:nvGrpSpPr>
        <p:grpSpPr>
          <a:xfrm>
            <a:off x="782940" y="3008229"/>
            <a:ext cx="375324" cy="1276693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2" name="圆角矩形 10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增上对治</a:t>
              </a:r>
            </a:p>
          </p:txBody>
        </p:sp>
      </p:grpSp>
      <p:grpSp>
        <p:nvGrpSpPr>
          <p:cNvPr id="100" name="组合 152"/>
          <p:cNvGrpSpPr/>
          <p:nvPr/>
        </p:nvGrpSpPr>
        <p:grpSpPr>
          <a:xfrm>
            <a:off x="1426955" y="2009854"/>
            <a:ext cx="394277" cy="699065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圆角矩形 10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</a:p>
          </p:txBody>
        </p:sp>
      </p:grpSp>
      <p:grpSp>
        <p:nvGrpSpPr>
          <p:cNvPr id="107" name="组合 152"/>
          <p:cNvGrpSpPr/>
          <p:nvPr/>
        </p:nvGrpSpPr>
        <p:grpSpPr>
          <a:xfrm>
            <a:off x="1390133" y="3351057"/>
            <a:ext cx="406420" cy="874318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8" name="圆角矩形 10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0" name="组合 152"/>
          <p:cNvGrpSpPr/>
          <p:nvPr/>
        </p:nvGrpSpPr>
        <p:grpSpPr>
          <a:xfrm>
            <a:off x="2051720" y="1016305"/>
            <a:ext cx="569521" cy="626720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圆角矩形 11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具备助缘</a:t>
              </a:r>
            </a:p>
          </p:txBody>
        </p:sp>
      </p:grpSp>
      <p:grpSp>
        <p:nvGrpSpPr>
          <p:cNvPr id="119" name="组合 152"/>
          <p:cNvGrpSpPr/>
          <p:nvPr/>
        </p:nvGrpSpPr>
        <p:grpSpPr>
          <a:xfrm>
            <a:off x="2883639" y="941231"/>
            <a:ext cx="327964" cy="67243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圆角矩形 12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信解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0" name="组合 178"/>
          <p:cNvGrpSpPr/>
          <p:nvPr/>
        </p:nvGrpSpPr>
        <p:grpSpPr>
          <a:xfrm>
            <a:off x="3451604" y="604943"/>
            <a:ext cx="1783452" cy="396802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1" name="圆角矩形 14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rgbClr val="E3DED1">
                      <a:lumMod val="1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宣说生起自信</a:t>
              </a:r>
            </a:p>
          </p:txBody>
        </p:sp>
      </p:grpSp>
      <p:sp>
        <p:nvSpPr>
          <p:cNvPr id="143" name="圆角矩形 60"/>
          <p:cNvSpPr/>
          <p:nvPr/>
        </p:nvSpPr>
        <p:spPr>
          <a:xfrm>
            <a:off x="4145666" y="1477609"/>
            <a:ext cx="671827" cy="330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略说</a:t>
            </a:r>
          </a:p>
        </p:txBody>
      </p:sp>
      <p:grpSp>
        <p:nvGrpSpPr>
          <p:cNvPr id="163" name="组合 178"/>
          <p:cNvGrpSpPr/>
          <p:nvPr/>
        </p:nvGrpSpPr>
        <p:grpSpPr>
          <a:xfrm>
            <a:off x="3464657" y="1475867"/>
            <a:ext cx="434415" cy="1663460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4" name="圆角矩形 16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5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rgbClr val="E3DED1">
                      <a:lumMod val="1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宣说趋入自信</a:t>
              </a:r>
            </a:p>
          </p:txBody>
        </p:sp>
      </p:grpSp>
      <p:grpSp>
        <p:nvGrpSpPr>
          <p:cNvPr id="166" name="组合 152"/>
          <p:cNvGrpSpPr/>
          <p:nvPr/>
        </p:nvGrpSpPr>
        <p:grpSpPr>
          <a:xfrm>
            <a:off x="2887732" y="5392266"/>
            <a:ext cx="327964" cy="67243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欢喜</a:t>
              </a:r>
            </a:p>
          </p:txBody>
        </p:sp>
      </p:grpSp>
      <p:grpSp>
        <p:nvGrpSpPr>
          <p:cNvPr id="172" name="组合 152"/>
          <p:cNvGrpSpPr/>
          <p:nvPr/>
        </p:nvGrpSpPr>
        <p:grpSpPr>
          <a:xfrm>
            <a:off x="2895260" y="2106560"/>
            <a:ext cx="327964" cy="67243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圆角矩形 172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4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自信</a:t>
              </a:r>
            </a:p>
          </p:txBody>
        </p:sp>
      </p:grpSp>
      <p:grpSp>
        <p:nvGrpSpPr>
          <p:cNvPr id="175" name="组合 152"/>
          <p:cNvGrpSpPr/>
          <p:nvPr/>
        </p:nvGrpSpPr>
        <p:grpSpPr>
          <a:xfrm>
            <a:off x="2886665" y="6104115"/>
            <a:ext cx="327964" cy="67243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6" name="圆角矩形 18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3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放舍</a:t>
              </a:r>
            </a:p>
          </p:txBody>
        </p:sp>
      </p:grpSp>
      <p:grpSp>
        <p:nvGrpSpPr>
          <p:cNvPr id="194" name="组合 152"/>
          <p:cNvGrpSpPr/>
          <p:nvPr/>
        </p:nvGrpSpPr>
        <p:grpSpPr>
          <a:xfrm>
            <a:off x="2068226" y="4304132"/>
            <a:ext cx="600034" cy="1117385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5" name="圆角矩形 19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依助缘精进修持</a:t>
              </a:r>
            </a:p>
          </p:txBody>
        </p:sp>
      </p:grpSp>
      <p:grpSp>
        <p:nvGrpSpPr>
          <p:cNvPr id="202" name="组合 152"/>
          <p:cNvGrpSpPr/>
          <p:nvPr/>
        </p:nvGrpSpPr>
        <p:grpSpPr>
          <a:xfrm>
            <a:off x="2042600" y="5708166"/>
            <a:ext cx="600034" cy="626720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4" name="圆角矩形 20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5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主宰自己</a:t>
              </a:r>
            </a:p>
          </p:txBody>
        </p:sp>
      </p:grpSp>
      <p:sp>
        <p:nvSpPr>
          <p:cNvPr id="233" name="圆角矩形 60"/>
          <p:cNvSpPr/>
          <p:nvPr/>
        </p:nvSpPr>
        <p:spPr>
          <a:xfrm>
            <a:off x="4177532" y="2259040"/>
            <a:ext cx="335913" cy="9134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广说</a:t>
            </a:r>
            <a:endParaRPr lang="zh-CN" altLang="en-US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4" name="圆角矩形 60"/>
          <p:cNvSpPr/>
          <p:nvPr/>
        </p:nvSpPr>
        <p:spPr>
          <a:xfrm>
            <a:off x="4785629" y="2385346"/>
            <a:ext cx="1082515" cy="3754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业之自信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" name="圆角矩形 60"/>
          <p:cNvSpPr/>
          <p:nvPr/>
        </p:nvSpPr>
        <p:spPr>
          <a:xfrm>
            <a:off x="4759089" y="3661061"/>
            <a:ext cx="388975" cy="124772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力之自信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6" name="圆角矩形 60"/>
          <p:cNvSpPr/>
          <p:nvPr/>
        </p:nvSpPr>
        <p:spPr>
          <a:xfrm>
            <a:off x="5356255" y="3801811"/>
            <a:ext cx="813812" cy="7073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理当依自信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7" name="圆角矩形 60"/>
          <p:cNvSpPr/>
          <p:nvPr/>
        </p:nvSpPr>
        <p:spPr>
          <a:xfrm>
            <a:off x="5366303" y="4908783"/>
            <a:ext cx="803764" cy="8964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对治之自信自性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圆角矩形 60"/>
          <p:cNvSpPr/>
          <p:nvPr/>
        </p:nvSpPr>
        <p:spPr>
          <a:xfrm>
            <a:off x="4780097" y="5338947"/>
            <a:ext cx="367967" cy="134961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灭惑之自信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圆角矩形 60"/>
          <p:cNvSpPr/>
          <p:nvPr/>
        </p:nvSpPr>
        <p:spPr>
          <a:xfrm>
            <a:off x="5365445" y="5818701"/>
            <a:ext cx="1761371" cy="3937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呵责所断之傲慢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圆角矩形 60"/>
          <p:cNvSpPr/>
          <p:nvPr/>
        </p:nvSpPr>
        <p:spPr>
          <a:xfrm>
            <a:off x="5373589" y="6212442"/>
            <a:ext cx="1812610" cy="3536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赞叹对治之自信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07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组合 135"/>
          <p:cNvGrpSpPr/>
          <p:nvPr/>
        </p:nvGrpSpPr>
        <p:grpSpPr>
          <a:xfrm>
            <a:off x="4439229" y="787855"/>
            <a:ext cx="459603" cy="3872616"/>
            <a:chOff x="1321305" y="3579573"/>
            <a:chExt cx="516793" cy="1386357"/>
          </a:xfrm>
        </p:grpSpPr>
        <p:grpSp>
          <p:nvGrpSpPr>
            <p:cNvPr id="137" name="组合 13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39" name="直接连接符 13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直接连接符 137"/>
            <p:cNvCxnSpPr/>
            <p:nvPr/>
          </p:nvCxnSpPr>
          <p:spPr>
            <a:xfrm>
              <a:off x="1321305" y="4274055"/>
              <a:ext cx="51614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直接连接符 121"/>
          <p:cNvCxnSpPr/>
          <p:nvPr/>
        </p:nvCxnSpPr>
        <p:spPr>
          <a:xfrm flipV="1">
            <a:off x="5236756" y="799155"/>
            <a:ext cx="362825" cy="41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组合 237"/>
          <p:cNvGrpSpPr/>
          <p:nvPr/>
        </p:nvGrpSpPr>
        <p:grpSpPr>
          <a:xfrm flipV="1">
            <a:off x="4875527" y="207769"/>
            <a:ext cx="609787" cy="2895852"/>
            <a:chOff x="1152432" y="3577262"/>
            <a:chExt cx="685666" cy="1388668"/>
          </a:xfrm>
        </p:grpSpPr>
        <p:grpSp>
          <p:nvGrpSpPr>
            <p:cNvPr id="239" name="组合 23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41" name="直接连接符 24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0" name="直接连接符 239"/>
            <p:cNvCxnSpPr/>
            <p:nvPr/>
          </p:nvCxnSpPr>
          <p:spPr>
            <a:xfrm>
              <a:off x="1152432" y="3577262"/>
              <a:ext cx="377485" cy="722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直接连接符 231"/>
          <p:cNvCxnSpPr/>
          <p:nvPr/>
        </p:nvCxnSpPr>
        <p:spPr>
          <a:xfrm>
            <a:off x="655228" y="1370454"/>
            <a:ext cx="21602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组合 220"/>
          <p:cNvGrpSpPr/>
          <p:nvPr/>
        </p:nvGrpSpPr>
        <p:grpSpPr>
          <a:xfrm>
            <a:off x="1075013" y="2256062"/>
            <a:ext cx="472070" cy="1543833"/>
            <a:chOff x="1307286" y="3579573"/>
            <a:chExt cx="530812" cy="1386576"/>
          </a:xfrm>
        </p:grpSpPr>
        <p:grpSp>
          <p:nvGrpSpPr>
            <p:cNvPr id="222" name="组合 22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29" name="直接连接符 22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直接连接符 222"/>
            <p:cNvCxnSpPr/>
            <p:nvPr/>
          </p:nvCxnSpPr>
          <p:spPr>
            <a:xfrm flipV="1">
              <a:off x="1307286" y="4966148"/>
              <a:ext cx="262133" cy="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0" name="直接连接符 219"/>
          <p:cNvCxnSpPr/>
          <p:nvPr/>
        </p:nvCxnSpPr>
        <p:spPr>
          <a:xfrm flipV="1">
            <a:off x="1942171" y="4858635"/>
            <a:ext cx="362825" cy="41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组合 213"/>
          <p:cNvGrpSpPr/>
          <p:nvPr/>
        </p:nvGrpSpPr>
        <p:grpSpPr>
          <a:xfrm flipV="1">
            <a:off x="1668088" y="1329663"/>
            <a:ext cx="508654" cy="4701291"/>
            <a:chOff x="1266150" y="3579573"/>
            <a:chExt cx="571948" cy="1386357"/>
          </a:xfrm>
        </p:grpSpPr>
        <p:grpSp>
          <p:nvGrpSpPr>
            <p:cNvPr id="215" name="组合 21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7" name="直接连接符 21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6" name="直接连接符 215"/>
            <p:cNvCxnSpPr/>
            <p:nvPr/>
          </p:nvCxnSpPr>
          <p:spPr>
            <a:xfrm flipV="1">
              <a:off x="1266150" y="4240931"/>
              <a:ext cx="262133" cy="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3" name="直接连接符 212"/>
          <p:cNvCxnSpPr/>
          <p:nvPr/>
        </p:nvCxnSpPr>
        <p:spPr>
          <a:xfrm flipV="1">
            <a:off x="2812768" y="2437165"/>
            <a:ext cx="362825" cy="41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组合 205"/>
          <p:cNvGrpSpPr/>
          <p:nvPr/>
        </p:nvGrpSpPr>
        <p:grpSpPr>
          <a:xfrm flipV="1">
            <a:off x="2579644" y="1277447"/>
            <a:ext cx="472070" cy="5212108"/>
            <a:chOff x="1307286" y="3579573"/>
            <a:chExt cx="530812" cy="1386576"/>
          </a:xfrm>
        </p:grpSpPr>
        <p:grpSp>
          <p:nvGrpSpPr>
            <p:cNvPr id="208" name="组合 20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0" name="直接连接符 209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9" name="直接连接符 208"/>
            <p:cNvCxnSpPr/>
            <p:nvPr/>
          </p:nvCxnSpPr>
          <p:spPr>
            <a:xfrm flipV="1">
              <a:off x="1307286" y="4966148"/>
              <a:ext cx="262133" cy="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 flipV="1">
            <a:off x="3131840" y="803343"/>
            <a:ext cx="472070" cy="1673787"/>
            <a:chOff x="1307286" y="3575696"/>
            <a:chExt cx="530812" cy="1390234"/>
          </a:xfrm>
        </p:grpSpPr>
        <p:grpSp>
          <p:nvGrpSpPr>
            <p:cNvPr id="154" name="组合 15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57" name="直接连接符 15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直接连接符 154"/>
            <p:cNvCxnSpPr/>
            <p:nvPr/>
          </p:nvCxnSpPr>
          <p:spPr>
            <a:xfrm flipV="1">
              <a:off x="1307286" y="3575696"/>
              <a:ext cx="262133" cy="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3603910" y="1687598"/>
            <a:ext cx="709817" cy="1115458"/>
            <a:chOff x="1039956" y="3579573"/>
            <a:chExt cx="798142" cy="1386357"/>
          </a:xfrm>
        </p:grpSpPr>
        <p:grpSp>
          <p:nvGrpSpPr>
            <p:cNvPr id="147" name="组合 14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49" name="直接连接符 14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直接连接符 147"/>
            <p:cNvCxnSpPr/>
            <p:nvPr/>
          </p:nvCxnSpPr>
          <p:spPr>
            <a:xfrm>
              <a:off x="1039956" y="4274055"/>
              <a:ext cx="516147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组合 284"/>
          <p:cNvGrpSpPr/>
          <p:nvPr/>
        </p:nvGrpSpPr>
        <p:grpSpPr>
          <a:xfrm flipV="1">
            <a:off x="3078912" y="6030953"/>
            <a:ext cx="873507" cy="518935"/>
            <a:chOff x="855897" y="3579573"/>
            <a:chExt cx="982201" cy="1386357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V="1">
                <a:off x="2625458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855897" y="4965253"/>
              <a:ext cx="696648" cy="677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2" name="直接连接符 261"/>
          <p:cNvCxnSpPr/>
          <p:nvPr/>
        </p:nvCxnSpPr>
        <p:spPr>
          <a:xfrm flipV="1">
            <a:off x="2812428" y="6026891"/>
            <a:ext cx="362825" cy="41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 flipV="1">
            <a:off x="5236756" y="1685039"/>
            <a:ext cx="2887704" cy="255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4191809" y="6034870"/>
            <a:ext cx="2964895" cy="212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>
            <a:off x="5940026" y="4670073"/>
            <a:ext cx="42238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473264" y="3045609"/>
            <a:ext cx="2926899" cy="1003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433849" y="456990"/>
            <a:ext cx="511420" cy="3200909"/>
            <a:chOff x="1326678" y="3579573"/>
            <a:chExt cx="511420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326678" y="4957921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97330787"/>
              </p:ext>
            </p:extLst>
          </p:nvPr>
        </p:nvGraphicFramePr>
        <p:xfrm>
          <a:off x="6286436" y="498669"/>
          <a:ext cx="2846724" cy="58521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46724"/>
              </a:tblGrid>
              <a:tr h="34330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以慢而堕落，此惑非胜慢，自信不随惑，此信制惑慢。因慢生傲者，将赴恶趣道，人间欢宴失，为仆食人残，蠢丑体虚弱，轻蔑处处逢。傲慢苦行者，倘入自信数，堪怜宁过此？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657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为胜我慢敌，坚持自信心，此乃胜利者，英豪自信士。若复真实灭，暗延我慢敌，定能成佛果，圆满众生愿。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95048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设处众烦恼，千般须忍耐，如狮处狐群，不遭烦恼害。人逢大危难，先护其眼目，如是虽临危，护心不随惑。吾宁被烧杀，甚或断头颅，然终不稍让，屈就烦恼贼。一切时与处，不行无义事。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655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如童逐戏乐，所为众善业，心应极耽著，乐彼无餍足。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9" name="组合 152"/>
          <p:cNvGrpSpPr/>
          <p:nvPr/>
        </p:nvGrpSpPr>
        <p:grpSpPr>
          <a:xfrm>
            <a:off x="107504" y="2791992"/>
            <a:ext cx="420070" cy="1717128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宣说应当精进</a:t>
              </a: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747791" y="9553"/>
            <a:ext cx="527437" cy="901845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认识精进本体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741656" y="945394"/>
            <a:ext cx="533573" cy="853556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断除其违品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35496" y="44624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第七品</a:t>
            </a:r>
            <a:endParaRPr lang="en-US" altLang="zh-CN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精进</a:t>
            </a:r>
            <a:endParaRPr lang="zh-CN" altLang="en-US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1" name="组合 152"/>
          <p:cNvGrpSpPr/>
          <p:nvPr/>
        </p:nvGrpSpPr>
        <p:grpSpPr>
          <a:xfrm>
            <a:off x="782940" y="3008229"/>
            <a:ext cx="375324" cy="1276693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2" name="圆角矩形 10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增上对治</a:t>
              </a:r>
            </a:p>
          </p:txBody>
        </p:sp>
      </p:grpSp>
      <p:grpSp>
        <p:nvGrpSpPr>
          <p:cNvPr id="100" name="组合 152"/>
          <p:cNvGrpSpPr/>
          <p:nvPr/>
        </p:nvGrpSpPr>
        <p:grpSpPr>
          <a:xfrm>
            <a:off x="1426955" y="2009854"/>
            <a:ext cx="394277" cy="699065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圆角矩形 10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</a:p>
          </p:txBody>
        </p:sp>
      </p:grpSp>
      <p:grpSp>
        <p:nvGrpSpPr>
          <p:cNvPr id="107" name="组合 152"/>
          <p:cNvGrpSpPr/>
          <p:nvPr/>
        </p:nvGrpSpPr>
        <p:grpSpPr>
          <a:xfrm>
            <a:off x="1390133" y="3351057"/>
            <a:ext cx="406420" cy="874318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8" name="圆角矩形 10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0" name="组合 152"/>
          <p:cNvGrpSpPr/>
          <p:nvPr/>
        </p:nvGrpSpPr>
        <p:grpSpPr>
          <a:xfrm>
            <a:off x="2051720" y="1016305"/>
            <a:ext cx="569521" cy="626720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圆角矩形 11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具备助缘</a:t>
              </a:r>
            </a:p>
          </p:txBody>
        </p:sp>
      </p:grpSp>
      <p:grpSp>
        <p:nvGrpSpPr>
          <p:cNvPr id="119" name="组合 152"/>
          <p:cNvGrpSpPr/>
          <p:nvPr/>
        </p:nvGrpSpPr>
        <p:grpSpPr>
          <a:xfrm>
            <a:off x="2883639" y="941231"/>
            <a:ext cx="327964" cy="67243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圆角矩形 12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信解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0" name="组合 178"/>
          <p:cNvGrpSpPr/>
          <p:nvPr/>
        </p:nvGrpSpPr>
        <p:grpSpPr>
          <a:xfrm>
            <a:off x="3458035" y="369703"/>
            <a:ext cx="604903" cy="836305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1" name="圆角矩形 14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rgbClr val="E3DED1">
                      <a:lumMod val="1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宣说生起自信</a:t>
              </a:r>
            </a:p>
          </p:txBody>
        </p:sp>
      </p:grpSp>
      <p:sp>
        <p:nvSpPr>
          <p:cNvPr id="143" name="圆角矩形 60"/>
          <p:cNvSpPr/>
          <p:nvPr/>
        </p:nvSpPr>
        <p:spPr>
          <a:xfrm>
            <a:off x="4145666" y="1206008"/>
            <a:ext cx="367779" cy="6024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略说</a:t>
            </a:r>
          </a:p>
        </p:txBody>
      </p:sp>
      <p:grpSp>
        <p:nvGrpSpPr>
          <p:cNvPr id="163" name="组合 178"/>
          <p:cNvGrpSpPr/>
          <p:nvPr/>
        </p:nvGrpSpPr>
        <p:grpSpPr>
          <a:xfrm>
            <a:off x="3472720" y="1569345"/>
            <a:ext cx="434415" cy="1663460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4" name="圆角矩形 16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5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rgbClr val="E3DED1">
                      <a:lumMod val="1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宣说趋入自信</a:t>
              </a:r>
            </a:p>
          </p:txBody>
        </p:sp>
      </p:grpSp>
      <p:grpSp>
        <p:nvGrpSpPr>
          <p:cNvPr id="166" name="组合 152"/>
          <p:cNvGrpSpPr/>
          <p:nvPr/>
        </p:nvGrpSpPr>
        <p:grpSpPr>
          <a:xfrm>
            <a:off x="2895186" y="5856603"/>
            <a:ext cx="627934" cy="35653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欢喜</a:t>
              </a:r>
            </a:p>
          </p:txBody>
        </p:sp>
      </p:grpSp>
      <p:grpSp>
        <p:nvGrpSpPr>
          <p:cNvPr id="172" name="组合 152"/>
          <p:cNvGrpSpPr/>
          <p:nvPr/>
        </p:nvGrpSpPr>
        <p:grpSpPr>
          <a:xfrm>
            <a:off x="2895260" y="2106560"/>
            <a:ext cx="327964" cy="67243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圆角矩形 172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4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自信</a:t>
              </a:r>
            </a:p>
          </p:txBody>
        </p:sp>
      </p:grpSp>
      <p:grpSp>
        <p:nvGrpSpPr>
          <p:cNvPr id="175" name="组合 152"/>
          <p:cNvGrpSpPr/>
          <p:nvPr/>
        </p:nvGrpSpPr>
        <p:grpSpPr>
          <a:xfrm>
            <a:off x="2897056" y="6269853"/>
            <a:ext cx="647982" cy="32321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6" name="圆角矩形 18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3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放舍</a:t>
              </a:r>
            </a:p>
          </p:txBody>
        </p:sp>
      </p:grpSp>
      <p:grpSp>
        <p:nvGrpSpPr>
          <p:cNvPr id="194" name="组合 152"/>
          <p:cNvGrpSpPr/>
          <p:nvPr/>
        </p:nvGrpSpPr>
        <p:grpSpPr>
          <a:xfrm>
            <a:off x="2068226" y="4304132"/>
            <a:ext cx="600034" cy="1117385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5" name="圆角矩形 19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依助缘精进修持</a:t>
              </a:r>
            </a:p>
          </p:txBody>
        </p:sp>
      </p:grpSp>
      <p:grpSp>
        <p:nvGrpSpPr>
          <p:cNvPr id="202" name="组合 152"/>
          <p:cNvGrpSpPr/>
          <p:nvPr/>
        </p:nvGrpSpPr>
        <p:grpSpPr>
          <a:xfrm>
            <a:off x="2042600" y="5708166"/>
            <a:ext cx="600034" cy="626720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4" name="圆角矩形 20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5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主宰自己</a:t>
              </a:r>
            </a:p>
          </p:txBody>
        </p:sp>
      </p:grpSp>
      <p:sp>
        <p:nvSpPr>
          <p:cNvPr id="233" name="圆角矩形 60"/>
          <p:cNvSpPr/>
          <p:nvPr/>
        </p:nvSpPr>
        <p:spPr>
          <a:xfrm>
            <a:off x="4177532" y="2259040"/>
            <a:ext cx="335913" cy="9134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广说</a:t>
            </a:r>
            <a:endParaRPr lang="zh-CN" altLang="en-US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4" name="圆角矩形 60"/>
          <p:cNvSpPr/>
          <p:nvPr/>
        </p:nvSpPr>
        <p:spPr>
          <a:xfrm>
            <a:off x="4737852" y="207769"/>
            <a:ext cx="362435" cy="124449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业之自信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" name="圆角矩形 60"/>
          <p:cNvSpPr/>
          <p:nvPr/>
        </p:nvSpPr>
        <p:spPr>
          <a:xfrm>
            <a:off x="4724581" y="2240452"/>
            <a:ext cx="388975" cy="124772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力之自信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6" name="圆角矩形 60"/>
          <p:cNvSpPr/>
          <p:nvPr/>
        </p:nvSpPr>
        <p:spPr>
          <a:xfrm>
            <a:off x="5330187" y="16049"/>
            <a:ext cx="1328603" cy="3536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理当依自信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7" name="圆角矩形 60"/>
          <p:cNvSpPr/>
          <p:nvPr/>
        </p:nvSpPr>
        <p:spPr>
          <a:xfrm>
            <a:off x="5330187" y="369703"/>
            <a:ext cx="823364" cy="8589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对治之自信自性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圆角矩形 60"/>
          <p:cNvSpPr/>
          <p:nvPr/>
        </p:nvSpPr>
        <p:spPr>
          <a:xfrm>
            <a:off x="4725817" y="4493605"/>
            <a:ext cx="1351334" cy="33373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灭惑之自信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圆角矩形 60"/>
          <p:cNvSpPr/>
          <p:nvPr/>
        </p:nvSpPr>
        <p:spPr>
          <a:xfrm>
            <a:off x="5330187" y="1223040"/>
            <a:ext cx="790460" cy="8835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呵责所断之傲慢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圆角矩形 60"/>
          <p:cNvSpPr/>
          <p:nvPr/>
        </p:nvSpPr>
        <p:spPr>
          <a:xfrm>
            <a:off x="5320412" y="2577571"/>
            <a:ext cx="766410" cy="935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赞叹对治之自信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6" name="组合 178"/>
          <p:cNvGrpSpPr/>
          <p:nvPr/>
        </p:nvGrpSpPr>
        <p:grpSpPr>
          <a:xfrm>
            <a:off x="3819662" y="5824080"/>
            <a:ext cx="585709" cy="375632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3" name="圆角矩形 12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rgbClr val="E3DED1">
                      <a:lumMod val="1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  <a:endParaRPr lang="zh-CN" altLang="en-US" b="1" dirty="0">
                <a:solidFill>
                  <a:srgbClr val="E3DED1">
                    <a:lumMod val="10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5" name="组合 178"/>
          <p:cNvGrpSpPr/>
          <p:nvPr/>
        </p:nvGrpSpPr>
        <p:grpSpPr>
          <a:xfrm>
            <a:off x="3828239" y="6301740"/>
            <a:ext cx="585709" cy="375632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8" name="圆角矩形 127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9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rgbClr val="E3DED1">
                      <a:lumMod val="1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  <a:endParaRPr lang="zh-CN" altLang="en-US" b="1" dirty="0">
                <a:solidFill>
                  <a:srgbClr val="E3DED1">
                    <a:lumMod val="10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4921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直接连接符 255"/>
          <p:cNvCxnSpPr/>
          <p:nvPr/>
        </p:nvCxnSpPr>
        <p:spPr>
          <a:xfrm>
            <a:off x="4981254" y="2444433"/>
            <a:ext cx="2926899" cy="1003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/>
          <p:nvPr/>
        </p:nvCxnSpPr>
        <p:spPr>
          <a:xfrm>
            <a:off x="5108725" y="2110832"/>
            <a:ext cx="2926899" cy="1003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/>
          <p:nvPr/>
        </p:nvCxnSpPr>
        <p:spPr>
          <a:xfrm>
            <a:off x="5052766" y="3609247"/>
            <a:ext cx="2926899" cy="1003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组合 247"/>
          <p:cNvGrpSpPr/>
          <p:nvPr/>
        </p:nvGrpSpPr>
        <p:grpSpPr>
          <a:xfrm flipV="1">
            <a:off x="3346578" y="4498056"/>
            <a:ext cx="472070" cy="923462"/>
            <a:chOff x="1307286" y="3579573"/>
            <a:chExt cx="530812" cy="1386357"/>
          </a:xfrm>
        </p:grpSpPr>
        <p:grpSp>
          <p:nvGrpSpPr>
            <p:cNvPr id="249" name="组合 24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51" name="直接连接符 25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接连接符 25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0" name="直接连接符 249"/>
            <p:cNvCxnSpPr/>
            <p:nvPr/>
          </p:nvCxnSpPr>
          <p:spPr>
            <a:xfrm flipV="1">
              <a:off x="1307286" y="4208130"/>
              <a:ext cx="262133" cy="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组合 226"/>
          <p:cNvGrpSpPr/>
          <p:nvPr/>
        </p:nvGrpSpPr>
        <p:grpSpPr>
          <a:xfrm flipV="1">
            <a:off x="3376475" y="3008229"/>
            <a:ext cx="472070" cy="631178"/>
            <a:chOff x="1307286" y="3579573"/>
            <a:chExt cx="530812" cy="1386357"/>
          </a:xfrm>
        </p:grpSpPr>
        <p:grpSp>
          <p:nvGrpSpPr>
            <p:cNvPr id="228" name="组合 22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45" name="直接连接符 244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24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4" name="直接连接符 243"/>
            <p:cNvCxnSpPr/>
            <p:nvPr/>
          </p:nvCxnSpPr>
          <p:spPr>
            <a:xfrm flipV="1">
              <a:off x="1307286" y="4208130"/>
              <a:ext cx="262133" cy="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组合 198"/>
          <p:cNvGrpSpPr/>
          <p:nvPr/>
        </p:nvGrpSpPr>
        <p:grpSpPr>
          <a:xfrm flipV="1">
            <a:off x="2386093" y="3423538"/>
            <a:ext cx="472070" cy="1733654"/>
            <a:chOff x="1307286" y="3579573"/>
            <a:chExt cx="530812" cy="1386357"/>
          </a:xfrm>
        </p:grpSpPr>
        <p:grpSp>
          <p:nvGrpSpPr>
            <p:cNvPr id="200" name="组合 199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24" name="直接连接符 22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22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连接符 22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直接连接符 202"/>
            <p:cNvCxnSpPr/>
            <p:nvPr/>
          </p:nvCxnSpPr>
          <p:spPr>
            <a:xfrm flipV="1">
              <a:off x="1307286" y="4208130"/>
              <a:ext cx="262133" cy="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直接连接符 133"/>
          <p:cNvCxnSpPr/>
          <p:nvPr/>
        </p:nvCxnSpPr>
        <p:spPr>
          <a:xfrm flipV="1">
            <a:off x="3228974" y="2251432"/>
            <a:ext cx="335711" cy="15065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/>
          <p:cNvGrpSpPr/>
          <p:nvPr/>
        </p:nvGrpSpPr>
        <p:grpSpPr>
          <a:xfrm>
            <a:off x="3546755" y="2065586"/>
            <a:ext cx="316493" cy="375768"/>
            <a:chOff x="2616898" y="770312"/>
            <a:chExt cx="306282" cy="1060352"/>
          </a:xfrm>
        </p:grpSpPr>
        <p:cxnSp>
          <p:nvCxnSpPr>
            <p:cNvPr id="139" name="直接连接符 138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直接连接符 137"/>
          <p:cNvCxnSpPr/>
          <p:nvPr/>
        </p:nvCxnSpPr>
        <p:spPr>
          <a:xfrm flipV="1">
            <a:off x="5220013" y="348577"/>
            <a:ext cx="1162297" cy="602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V="1">
            <a:off x="5375747" y="799155"/>
            <a:ext cx="362825" cy="41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655228" y="1370454"/>
            <a:ext cx="21602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组合 220"/>
          <p:cNvGrpSpPr/>
          <p:nvPr/>
        </p:nvGrpSpPr>
        <p:grpSpPr>
          <a:xfrm>
            <a:off x="1075013" y="2256062"/>
            <a:ext cx="472070" cy="1543833"/>
            <a:chOff x="1307286" y="3579573"/>
            <a:chExt cx="530812" cy="1386576"/>
          </a:xfrm>
        </p:grpSpPr>
        <p:grpSp>
          <p:nvGrpSpPr>
            <p:cNvPr id="222" name="组合 22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29" name="直接连接符 22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直接连接符 222"/>
            <p:cNvCxnSpPr/>
            <p:nvPr/>
          </p:nvCxnSpPr>
          <p:spPr>
            <a:xfrm flipV="1">
              <a:off x="1307286" y="4966148"/>
              <a:ext cx="262133" cy="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0" name="直接连接符 219"/>
          <p:cNvCxnSpPr/>
          <p:nvPr/>
        </p:nvCxnSpPr>
        <p:spPr>
          <a:xfrm flipV="1">
            <a:off x="1942171" y="4293096"/>
            <a:ext cx="362825" cy="41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组合 213"/>
          <p:cNvGrpSpPr/>
          <p:nvPr/>
        </p:nvGrpSpPr>
        <p:grpSpPr>
          <a:xfrm flipV="1">
            <a:off x="1668088" y="1329662"/>
            <a:ext cx="508654" cy="4947397"/>
            <a:chOff x="1266150" y="3579573"/>
            <a:chExt cx="571948" cy="1386357"/>
          </a:xfrm>
        </p:grpSpPr>
        <p:grpSp>
          <p:nvGrpSpPr>
            <p:cNvPr id="215" name="组合 21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7" name="直接连接符 21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6" name="直接连接符 215"/>
            <p:cNvCxnSpPr/>
            <p:nvPr/>
          </p:nvCxnSpPr>
          <p:spPr>
            <a:xfrm flipV="1">
              <a:off x="1266150" y="4240931"/>
              <a:ext cx="262133" cy="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3" name="直接连接符 212"/>
          <p:cNvCxnSpPr/>
          <p:nvPr/>
        </p:nvCxnSpPr>
        <p:spPr>
          <a:xfrm flipV="1">
            <a:off x="2627784" y="980821"/>
            <a:ext cx="362825" cy="41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组合 205"/>
          <p:cNvGrpSpPr/>
          <p:nvPr/>
        </p:nvGrpSpPr>
        <p:grpSpPr>
          <a:xfrm flipV="1">
            <a:off x="2389024" y="256349"/>
            <a:ext cx="472070" cy="2025192"/>
            <a:chOff x="1307286" y="3579573"/>
            <a:chExt cx="530812" cy="1386357"/>
          </a:xfrm>
        </p:grpSpPr>
        <p:grpSp>
          <p:nvGrpSpPr>
            <p:cNvPr id="208" name="组合 20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0" name="直接连接符 209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9" name="直接连接符 208"/>
            <p:cNvCxnSpPr/>
            <p:nvPr/>
          </p:nvCxnSpPr>
          <p:spPr>
            <a:xfrm flipV="1">
              <a:off x="1307286" y="4208130"/>
              <a:ext cx="262133" cy="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 flipV="1">
            <a:off x="3391179" y="203180"/>
            <a:ext cx="472070" cy="832990"/>
            <a:chOff x="1307286" y="3575696"/>
            <a:chExt cx="530812" cy="1390234"/>
          </a:xfrm>
        </p:grpSpPr>
        <p:grpSp>
          <p:nvGrpSpPr>
            <p:cNvPr id="154" name="组合 15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57" name="直接连接符 15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直接连接符 154"/>
            <p:cNvCxnSpPr/>
            <p:nvPr/>
          </p:nvCxnSpPr>
          <p:spPr>
            <a:xfrm flipV="1">
              <a:off x="1307286" y="3575696"/>
              <a:ext cx="262133" cy="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3994059" y="364058"/>
            <a:ext cx="2522157" cy="1323540"/>
            <a:chOff x="1039956" y="3579573"/>
            <a:chExt cx="2835998" cy="1386357"/>
          </a:xfrm>
        </p:grpSpPr>
        <p:grpSp>
          <p:nvGrpSpPr>
            <p:cNvPr id="147" name="组合 14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49" name="直接连接符 14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直接连接符 147"/>
            <p:cNvCxnSpPr/>
            <p:nvPr/>
          </p:nvCxnSpPr>
          <p:spPr>
            <a:xfrm>
              <a:off x="1039956" y="4274055"/>
              <a:ext cx="2835998" cy="953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" name="直接连接符 286"/>
          <p:cNvCxnSpPr/>
          <p:nvPr/>
        </p:nvCxnSpPr>
        <p:spPr>
          <a:xfrm>
            <a:off x="5502668" y="5406914"/>
            <a:ext cx="94203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/>
          <p:nvPr/>
        </p:nvCxnSpPr>
        <p:spPr>
          <a:xfrm flipV="1">
            <a:off x="2622148" y="593728"/>
            <a:ext cx="362825" cy="41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 flipV="1">
            <a:off x="5236756" y="1685039"/>
            <a:ext cx="2887704" cy="255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2345553" y="6277060"/>
            <a:ext cx="4058460" cy="212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>
            <a:off x="5221555" y="4509119"/>
            <a:ext cx="1182458" cy="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940563" y="3029308"/>
            <a:ext cx="2926899" cy="1003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433849" y="456990"/>
            <a:ext cx="511420" cy="3200909"/>
            <a:chOff x="1326678" y="3579573"/>
            <a:chExt cx="511420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326678" y="4957921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3703647"/>
              </p:ext>
            </p:extLst>
          </p:nvPr>
        </p:nvGraphicFramePr>
        <p:xfrm>
          <a:off x="6297276" y="70140"/>
          <a:ext cx="2846724" cy="678484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46724"/>
              </a:tblGrid>
              <a:tr h="34330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世人勤求乐，成否犹未定，二利能得乐，不行乐何有？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657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如嗜刃上蜜，贪欲无餍足，感乐寂灭果，求彼何需足？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6574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为成所求善，欢喜而趣行，犹如日中象，遇池疾奔入。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4027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身心俱疲时，暂舍为久继。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事成应尽舍，续行余善故。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7655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沙场老兵将，遇敌避锋向，如是回惑刃，巧缚烦恼敌。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7655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战阵失利剑，惧杀疾拾取，如是若失念，畏狱速提起。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7655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复如蛇入怀，疾起速抖落，如是眠懈至，警醒速消除。每逢误犯过，皆当深自责，屡思吾今后，终不犯此过。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7655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故于一切时，精勤修正念，依此求明师，圆成正道业。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7655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为令堪众善，应于行事前，忆教不放逸，振奋欢喜行。如絮极轻盈，随风任来去，身心若振奋，众善皆易成。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9" name="组合 152"/>
          <p:cNvGrpSpPr/>
          <p:nvPr/>
        </p:nvGrpSpPr>
        <p:grpSpPr>
          <a:xfrm>
            <a:off x="107504" y="2791992"/>
            <a:ext cx="420070" cy="1717128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宣说应当精进</a:t>
              </a: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747791" y="9553"/>
            <a:ext cx="527437" cy="901845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认识精进本体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741656" y="945394"/>
            <a:ext cx="533573" cy="853556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断除其违品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35496" y="44624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第七品</a:t>
            </a:r>
            <a:endParaRPr lang="en-US" altLang="zh-CN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精进</a:t>
            </a:r>
            <a:endParaRPr lang="zh-CN" altLang="en-US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1" name="组合 152"/>
          <p:cNvGrpSpPr/>
          <p:nvPr/>
        </p:nvGrpSpPr>
        <p:grpSpPr>
          <a:xfrm>
            <a:off x="782940" y="3008229"/>
            <a:ext cx="375324" cy="1276693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2" name="圆角矩形 10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增上对治</a:t>
              </a:r>
            </a:p>
          </p:txBody>
        </p:sp>
      </p:grpSp>
      <p:grpSp>
        <p:nvGrpSpPr>
          <p:cNvPr id="100" name="组合 152"/>
          <p:cNvGrpSpPr/>
          <p:nvPr/>
        </p:nvGrpSpPr>
        <p:grpSpPr>
          <a:xfrm>
            <a:off x="1426955" y="2009854"/>
            <a:ext cx="394277" cy="699065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圆角矩形 10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</a:p>
          </p:txBody>
        </p:sp>
      </p:grpSp>
      <p:grpSp>
        <p:nvGrpSpPr>
          <p:cNvPr id="107" name="组合 152"/>
          <p:cNvGrpSpPr/>
          <p:nvPr/>
        </p:nvGrpSpPr>
        <p:grpSpPr>
          <a:xfrm>
            <a:off x="1390133" y="3351057"/>
            <a:ext cx="406420" cy="874318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8" name="圆角矩形 10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0" name="组合 152"/>
          <p:cNvGrpSpPr/>
          <p:nvPr/>
        </p:nvGrpSpPr>
        <p:grpSpPr>
          <a:xfrm>
            <a:off x="2051721" y="675532"/>
            <a:ext cx="316522" cy="1384921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圆角矩形 11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具备助缘</a:t>
              </a:r>
            </a:p>
          </p:txBody>
        </p:sp>
      </p:grpSp>
      <p:grpSp>
        <p:nvGrpSpPr>
          <p:cNvPr id="119" name="组合 152"/>
          <p:cNvGrpSpPr/>
          <p:nvPr/>
        </p:nvGrpSpPr>
        <p:grpSpPr>
          <a:xfrm>
            <a:off x="2732095" y="74575"/>
            <a:ext cx="623603" cy="316421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圆角矩形 12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信解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3" name="圆角矩形 60"/>
          <p:cNvSpPr/>
          <p:nvPr/>
        </p:nvSpPr>
        <p:spPr>
          <a:xfrm>
            <a:off x="4596483" y="73099"/>
            <a:ext cx="1065572" cy="6024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理当行善本体安乐</a:t>
            </a:r>
          </a:p>
        </p:txBody>
      </p:sp>
      <p:grpSp>
        <p:nvGrpSpPr>
          <p:cNvPr id="172" name="组合 152"/>
          <p:cNvGrpSpPr/>
          <p:nvPr/>
        </p:nvGrpSpPr>
        <p:grpSpPr>
          <a:xfrm>
            <a:off x="2733612" y="432689"/>
            <a:ext cx="609467" cy="336217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圆角矩形 172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4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自信</a:t>
              </a:r>
            </a:p>
          </p:txBody>
        </p:sp>
      </p:grpSp>
      <p:grpSp>
        <p:nvGrpSpPr>
          <p:cNvPr id="175" name="组合 152"/>
          <p:cNvGrpSpPr/>
          <p:nvPr/>
        </p:nvGrpSpPr>
        <p:grpSpPr>
          <a:xfrm>
            <a:off x="2763977" y="2109991"/>
            <a:ext cx="647982" cy="32321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6" name="圆角矩形 18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3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放舍</a:t>
              </a:r>
            </a:p>
          </p:txBody>
        </p:sp>
      </p:grpSp>
      <p:grpSp>
        <p:nvGrpSpPr>
          <p:cNvPr id="194" name="组合 152"/>
          <p:cNvGrpSpPr/>
          <p:nvPr/>
        </p:nvGrpSpPr>
        <p:grpSpPr>
          <a:xfrm>
            <a:off x="2068226" y="3194756"/>
            <a:ext cx="320798" cy="222676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5" name="圆角矩形 19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依助缘精进修持</a:t>
              </a:r>
            </a:p>
          </p:txBody>
        </p:sp>
      </p:grpSp>
      <p:grpSp>
        <p:nvGrpSpPr>
          <p:cNvPr id="202" name="组合 152"/>
          <p:cNvGrpSpPr/>
          <p:nvPr/>
        </p:nvGrpSpPr>
        <p:grpSpPr>
          <a:xfrm>
            <a:off x="2033973" y="6049313"/>
            <a:ext cx="995745" cy="40191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4" name="圆角矩形 20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5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主宰自己</a:t>
              </a:r>
            </a:p>
          </p:txBody>
        </p:sp>
      </p:grpSp>
      <p:sp>
        <p:nvSpPr>
          <p:cNvPr id="233" name="圆角矩形 60"/>
          <p:cNvSpPr/>
          <p:nvPr/>
        </p:nvSpPr>
        <p:spPr>
          <a:xfrm>
            <a:off x="4607444" y="693026"/>
            <a:ext cx="1332708" cy="636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理当不餍足异熟安乐</a:t>
            </a:r>
          </a:p>
        </p:txBody>
      </p:sp>
      <p:grpSp>
        <p:nvGrpSpPr>
          <p:cNvPr id="116" name="组合 178"/>
          <p:cNvGrpSpPr/>
          <p:nvPr/>
        </p:nvGrpSpPr>
        <p:grpSpPr>
          <a:xfrm>
            <a:off x="3698466" y="15364"/>
            <a:ext cx="585709" cy="375632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3" name="圆角矩形 12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rgbClr val="E3DED1">
                      <a:lumMod val="1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  <a:endParaRPr lang="zh-CN" altLang="en-US" b="1" dirty="0">
                <a:solidFill>
                  <a:srgbClr val="E3DED1">
                    <a:lumMod val="10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5" name="组合 178"/>
          <p:cNvGrpSpPr/>
          <p:nvPr/>
        </p:nvGrpSpPr>
        <p:grpSpPr>
          <a:xfrm>
            <a:off x="3682950" y="798339"/>
            <a:ext cx="585709" cy="375632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8" name="圆角矩形 127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9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rgbClr val="E3DED1">
                      <a:lumMod val="1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  <a:endParaRPr lang="zh-CN" altLang="en-US" b="1" dirty="0">
                <a:solidFill>
                  <a:srgbClr val="E3DED1">
                    <a:lumMod val="10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0" name="圆角矩形 60"/>
          <p:cNvSpPr/>
          <p:nvPr/>
        </p:nvSpPr>
        <p:spPr>
          <a:xfrm>
            <a:off x="4596483" y="1318393"/>
            <a:ext cx="1065572" cy="6024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理当行善本体安乐</a:t>
            </a:r>
          </a:p>
        </p:txBody>
      </p:sp>
      <p:grpSp>
        <p:nvGrpSpPr>
          <p:cNvPr id="166" name="组合 152"/>
          <p:cNvGrpSpPr/>
          <p:nvPr/>
        </p:nvGrpSpPr>
        <p:grpSpPr>
          <a:xfrm>
            <a:off x="2725774" y="818947"/>
            <a:ext cx="627934" cy="35653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欢喜</a:t>
              </a:r>
            </a:p>
          </p:txBody>
        </p:sp>
      </p:grpSp>
      <p:grpSp>
        <p:nvGrpSpPr>
          <p:cNvPr id="140" name="组合 178"/>
          <p:cNvGrpSpPr/>
          <p:nvPr/>
        </p:nvGrpSpPr>
        <p:grpSpPr>
          <a:xfrm>
            <a:off x="3707043" y="1919454"/>
            <a:ext cx="1955012" cy="33951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1" name="圆角矩形 14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rgbClr val="E3DED1">
                      <a:lumMod val="1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无力为之暂时放舍</a:t>
              </a:r>
            </a:p>
          </p:txBody>
        </p:sp>
      </p:grpSp>
      <p:grpSp>
        <p:nvGrpSpPr>
          <p:cNvPr id="131" name="组合 178"/>
          <p:cNvGrpSpPr/>
          <p:nvPr/>
        </p:nvGrpSpPr>
        <p:grpSpPr>
          <a:xfrm>
            <a:off x="3717556" y="2300625"/>
            <a:ext cx="1955012" cy="33951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圆角矩形 13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rgbClr val="E3DED1">
                      <a:lumMod val="1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完成后彻底放舍</a:t>
              </a:r>
            </a:p>
          </p:txBody>
        </p:sp>
      </p:grpSp>
      <p:grpSp>
        <p:nvGrpSpPr>
          <p:cNvPr id="135" name="组合 178"/>
          <p:cNvGrpSpPr/>
          <p:nvPr/>
        </p:nvGrpSpPr>
        <p:grpSpPr>
          <a:xfrm>
            <a:off x="3726372" y="2855244"/>
            <a:ext cx="1402898" cy="33951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2" name="圆角矩形 15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0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rgbClr val="E3DED1">
                      <a:lumMod val="1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勤持不放逸</a:t>
              </a:r>
            </a:p>
          </p:txBody>
        </p:sp>
      </p:grpSp>
      <p:grpSp>
        <p:nvGrpSpPr>
          <p:cNvPr id="161" name="组合 178"/>
          <p:cNvGrpSpPr/>
          <p:nvPr/>
        </p:nvGrpSpPr>
        <p:grpSpPr>
          <a:xfrm>
            <a:off x="3717556" y="3449529"/>
            <a:ext cx="1411713" cy="33951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2" name="圆角矩形 16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6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rgbClr val="E3DED1">
                      <a:lumMod val="1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勤持正念</a:t>
              </a:r>
            </a:p>
          </p:txBody>
        </p:sp>
      </p:grpSp>
      <p:grpSp>
        <p:nvGrpSpPr>
          <p:cNvPr id="177" name="组合 152"/>
          <p:cNvGrpSpPr/>
          <p:nvPr/>
        </p:nvGrpSpPr>
        <p:grpSpPr>
          <a:xfrm>
            <a:off x="2754885" y="2767476"/>
            <a:ext cx="647982" cy="1317703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8" name="圆角矩形 177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9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精进修持对治之方法</a:t>
              </a:r>
            </a:p>
          </p:txBody>
        </p:sp>
      </p:grpSp>
      <p:grpSp>
        <p:nvGrpSpPr>
          <p:cNvPr id="180" name="组合 152"/>
          <p:cNvGrpSpPr/>
          <p:nvPr/>
        </p:nvGrpSpPr>
        <p:grpSpPr>
          <a:xfrm>
            <a:off x="2743574" y="4422013"/>
            <a:ext cx="647982" cy="1181026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1" name="圆角矩形 180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2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断除罪过之方法</a:t>
              </a:r>
            </a:p>
          </p:txBody>
        </p:sp>
      </p:grpSp>
      <p:grpSp>
        <p:nvGrpSpPr>
          <p:cNvPr id="183" name="组合 178"/>
          <p:cNvGrpSpPr/>
          <p:nvPr/>
        </p:nvGrpSpPr>
        <p:grpSpPr>
          <a:xfrm>
            <a:off x="3673800" y="4276696"/>
            <a:ext cx="1649377" cy="40217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4" name="圆角矩形 18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5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rgbClr val="E3DED1">
                      <a:lumMod val="1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不应出现罪业</a:t>
              </a:r>
            </a:p>
          </p:txBody>
        </p:sp>
      </p:grpSp>
      <p:grpSp>
        <p:nvGrpSpPr>
          <p:cNvPr id="196" name="组合 178"/>
          <p:cNvGrpSpPr/>
          <p:nvPr/>
        </p:nvGrpSpPr>
        <p:grpSpPr>
          <a:xfrm>
            <a:off x="3682950" y="5195292"/>
            <a:ext cx="1846763" cy="390058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rgbClr val="E3DED1">
                      <a:lumMod val="1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出现罪业则制止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38788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2374</Words>
  <Application>Microsoft Office PowerPoint</Application>
  <PresentationFormat>全屏显示(4:3)</PresentationFormat>
  <Paragraphs>266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TOSHIBA</dc:creator>
  <cp:lastModifiedBy>China</cp:lastModifiedBy>
  <cp:revision>427</cp:revision>
  <dcterms:created xsi:type="dcterms:W3CDTF">2011-03-15T13:25:26Z</dcterms:created>
  <dcterms:modified xsi:type="dcterms:W3CDTF">2017-12-12T13:34:44Z</dcterms:modified>
</cp:coreProperties>
</file>