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59" autoAdjust="0"/>
    <p:restoredTop sz="94660"/>
  </p:normalViewPr>
  <p:slideViewPr>
    <p:cSldViewPr>
      <p:cViewPr>
        <p:scale>
          <a:sx n="62" d="100"/>
          <a:sy n="62" d="100"/>
        </p:scale>
        <p:origin x="-1884" y="-156"/>
      </p:cViewPr>
      <p:guideLst>
        <p:guide orient="horz" pos="34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FE1A-5055-466A-8291-B67B8FAD4B38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CF3E-B62D-4081-AD31-71DB2CAAFA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62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直接连接符 172"/>
          <p:cNvCxnSpPr/>
          <p:nvPr/>
        </p:nvCxnSpPr>
        <p:spPr>
          <a:xfrm>
            <a:off x="1286916" y="3698904"/>
            <a:ext cx="31981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2870159" y="3679044"/>
            <a:ext cx="705193" cy="2570418"/>
            <a:chOff x="1045155" y="3579573"/>
            <a:chExt cx="792943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3061782" y="880245"/>
            <a:ext cx="513408" cy="1190238"/>
            <a:chOff x="1260804" y="3579573"/>
            <a:chExt cx="577294" cy="1386357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连接符 156"/>
            <p:cNvCxnSpPr/>
            <p:nvPr/>
          </p:nvCxnSpPr>
          <p:spPr>
            <a:xfrm flipV="1">
              <a:off x="1260804" y="3992773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3793877" y="3462555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4153148" y="4981300"/>
            <a:ext cx="213492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158349" y="4087327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38823" y="2921622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5053363" y="2555594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582594" y="1595914"/>
            <a:ext cx="14109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4164034" y="3452648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 flipV="1">
            <a:off x="1509978" y="1607066"/>
            <a:ext cx="720199" cy="3557530"/>
            <a:chOff x="1028282" y="3579573"/>
            <a:chExt cx="809816" cy="137897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5594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3866206" y="1263498"/>
            <a:ext cx="473824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4092318" y="2970858"/>
            <a:ext cx="474851" cy="2626813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3929694" y="1578587"/>
            <a:ext cx="529736" cy="986547"/>
            <a:chOff x="1308362" y="3579573"/>
            <a:chExt cx="529736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308362" y="4056788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3484097" y="887491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322075" y="2065182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656098" y="458017"/>
            <a:ext cx="439210" cy="5040804"/>
            <a:chOff x="2616898" y="770312"/>
            <a:chExt cx="306282" cy="1060352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163164" y="1619554"/>
            <a:ext cx="705193" cy="2169486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3046684" y="425359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71709" y="1607066"/>
            <a:ext cx="935019" cy="3836341"/>
            <a:chOff x="903079" y="3579573"/>
            <a:chExt cx="935019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 flipV="1">
              <a:off x="903079" y="3579573"/>
              <a:ext cx="639623" cy="260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1889269"/>
              </p:ext>
            </p:extLst>
          </p:nvPr>
        </p:nvGraphicFramePr>
        <p:xfrm>
          <a:off x="6300192" y="57406"/>
          <a:ext cx="2793098" cy="552357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此等一切支，佛为智慧说，故欲息苦者，当启空性慧。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世俗与胜义，许之为二谛。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胜义非心境，说心是世俗。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世间见二种，瑜伽及平凡。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瑜伽世间破，平凡世间者，复因慧差别，层层更超胜。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以二同许喻。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为果不观察。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世人见实法，分别为真实，而非如幻化，故诤瑜伽师。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色等现量境，共称非智量，彼等诚虚妄，如垢谓净等。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为导世间人，佛说无常法，真实非刹那。岂不违世俗？瑜伽量无过，待世谓见真，否则观不净，将违世间见。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081527" y="831051"/>
            <a:ext cx="365297" cy="164033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抉择对境二谛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89831" y="238300"/>
            <a:ext cx="2256853" cy="37411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连接文教诫生起智慧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83250" y="882483"/>
            <a:ext cx="388077" cy="155526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生智慧之方法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420513" y="818596"/>
            <a:ext cx="392521" cy="193306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425167" y="2857352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深入对境无我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2054093" y="4285485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修行有境正道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709429" y="3200892"/>
            <a:ext cx="388620" cy="107257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遣除争论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709429" y="722388"/>
            <a:ext cx="392856" cy="189051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安立二谛之自性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3475527" y="722388"/>
            <a:ext cx="636700" cy="29525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分类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3472744" y="1517466"/>
            <a:ext cx="551158" cy="109543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能量彼之慧差别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4240331" y="1405942"/>
            <a:ext cx="1668121" cy="36638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补特伽罗之分类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4240331" y="1871022"/>
            <a:ext cx="1200744" cy="36382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妨害之次第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803867" y="4471760"/>
            <a:ext cx="378547" cy="1943294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以智慧所得之事</a:t>
              </a:r>
            </a:p>
          </p:txBody>
        </p:sp>
      </p:grpSp>
      <p:grpSp>
        <p:nvGrpSpPr>
          <p:cNvPr id="88" name="组合 178"/>
          <p:cNvGrpSpPr/>
          <p:nvPr/>
        </p:nvGrpSpPr>
        <p:grpSpPr>
          <a:xfrm>
            <a:off x="4261935" y="2362002"/>
            <a:ext cx="992654" cy="34996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能害之理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178"/>
          <p:cNvGrpSpPr/>
          <p:nvPr/>
        </p:nvGrpSpPr>
        <p:grpSpPr>
          <a:xfrm>
            <a:off x="4282172" y="5393289"/>
            <a:ext cx="1048942" cy="40876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圆角矩形 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遣除太过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" name="组合 152"/>
          <p:cNvGrpSpPr/>
          <p:nvPr/>
        </p:nvGrpSpPr>
        <p:grpSpPr>
          <a:xfrm>
            <a:off x="3475527" y="1083569"/>
            <a:ext cx="636700" cy="29525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圆角矩形 97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本体</a:t>
              </a:r>
            </a:p>
          </p:txBody>
        </p:sp>
      </p:grpSp>
      <p:grpSp>
        <p:nvGrpSpPr>
          <p:cNvPr id="101" name="组合 178"/>
          <p:cNvGrpSpPr/>
          <p:nvPr/>
        </p:nvGrpSpPr>
        <p:grpSpPr>
          <a:xfrm>
            <a:off x="4257915" y="2779374"/>
            <a:ext cx="1898261" cy="33690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遣除不行道之诤辩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52"/>
          <p:cNvGrpSpPr/>
          <p:nvPr/>
        </p:nvGrpSpPr>
        <p:grpSpPr>
          <a:xfrm>
            <a:off x="1419663" y="4698870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破除所断实执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3496380" y="2808616"/>
            <a:ext cx="378891" cy="186501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遣除世俗之争论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3472744" y="5968648"/>
            <a:ext cx="1022242" cy="55669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遣除胜义之争论</a:t>
              </a:r>
            </a:p>
          </p:txBody>
        </p:sp>
      </p:grpSp>
      <p:grpSp>
        <p:nvGrpSpPr>
          <p:cNvPr id="132" name="组合 178"/>
          <p:cNvGrpSpPr/>
          <p:nvPr/>
        </p:nvGrpSpPr>
        <p:grpSpPr>
          <a:xfrm>
            <a:off x="4260024" y="3160201"/>
            <a:ext cx="1064159" cy="58092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遣除于境不诤之辩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78"/>
          <p:cNvGrpSpPr/>
          <p:nvPr/>
        </p:nvGrpSpPr>
        <p:grpSpPr>
          <a:xfrm>
            <a:off x="4260024" y="3789040"/>
            <a:ext cx="1064159" cy="58092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遣除以量有害之诤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4261935" y="4690838"/>
            <a:ext cx="1064159" cy="58092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遣除与教相违之诤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04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组合 254"/>
          <p:cNvGrpSpPr/>
          <p:nvPr/>
        </p:nvGrpSpPr>
        <p:grpSpPr>
          <a:xfrm>
            <a:off x="4216076" y="493825"/>
            <a:ext cx="716600" cy="2407640"/>
            <a:chOff x="1032329" y="3579573"/>
            <a:chExt cx="805769" cy="1386357"/>
          </a:xfrm>
        </p:grpSpPr>
        <p:grpSp>
          <p:nvGrpSpPr>
            <p:cNvPr id="256" name="组合 25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9" name="直接连接符 25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直接连接符 257"/>
            <p:cNvCxnSpPr/>
            <p:nvPr/>
          </p:nvCxnSpPr>
          <p:spPr>
            <a:xfrm flipV="1">
              <a:off x="1032329" y="405587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直接连接符 244"/>
          <p:cNvCxnSpPr/>
          <p:nvPr/>
        </p:nvCxnSpPr>
        <p:spPr>
          <a:xfrm>
            <a:off x="3200745" y="6139888"/>
            <a:ext cx="3905859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endCxn id="152" idx="3"/>
          </p:cNvCxnSpPr>
          <p:nvPr/>
        </p:nvCxnSpPr>
        <p:spPr>
          <a:xfrm>
            <a:off x="1912805" y="3475320"/>
            <a:ext cx="487857" cy="55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1917005" y="2468976"/>
            <a:ext cx="466247" cy="934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665404" y="3259192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3559103" y="1340768"/>
            <a:ext cx="716600" cy="1918423"/>
            <a:chOff x="1032329" y="3573160"/>
            <a:chExt cx="805769" cy="1392770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1032329" y="357316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接连接符 172"/>
          <p:cNvCxnSpPr/>
          <p:nvPr/>
        </p:nvCxnSpPr>
        <p:spPr>
          <a:xfrm>
            <a:off x="629810" y="3698904"/>
            <a:ext cx="31981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2079747" y="1338568"/>
            <a:ext cx="710257" cy="4808669"/>
            <a:chOff x="1039461" y="3579573"/>
            <a:chExt cx="798637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39461" y="358014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2814809" y="1472733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682323" y="2117990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5280959" y="424862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 flipV="1">
            <a:off x="834436" y="2466726"/>
            <a:ext cx="738635" cy="1739985"/>
            <a:chOff x="1007552" y="3579573"/>
            <a:chExt cx="830546" cy="137413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07552" y="414123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2527297" y="5190007"/>
            <a:ext cx="3886279" cy="257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147854" y="1457601"/>
            <a:ext cx="474851" cy="2599162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5419931" y="2901464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436877" y="1397884"/>
            <a:ext cx="738635" cy="3060732"/>
            <a:chOff x="1007552" y="3579573"/>
            <a:chExt cx="830546" cy="1389233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07552" y="49662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4506544" y="4069556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23528" y="1607066"/>
            <a:ext cx="626094" cy="3836341"/>
            <a:chOff x="1212004" y="3579573"/>
            <a:chExt cx="626094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212004" y="4336637"/>
              <a:ext cx="31981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9026982"/>
              </p:ext>
            </p:extLst>
          </p:nvPr>
        </p:nvGraphicFramePr>
        <p:xfrm>
          <a:off x="6264882" y="41490"/>
          <a:ext cx="2793098" cy="6400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身非足小腿，腿腰亦非身，腹背及胸臂，彼等复非身，侧肋手非身，腋窝肩非身，内脏头与颈，彼等皆非身，此中孰为身？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若身遍散住，一切诸支分，分复住自分，身应住何处？若谓吾一身，分住手等分，则尽手等数，应成等数身。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内外若无身，云何手有身？</a:t>
                      </a:r>
                      <a:endParaRPr lang="zh-CN" altLang="en-US" sz="1800" b="1" u="none" strike="noStrike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手等外无他，云何有彼身？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无身因愚迷，于手生身觉，如因石状殊，误彼为真人，众缘聚合时，见石状似人，如是于手等，亦见实有身。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手复指聚故，理当成何物？指亦指节聚，指节犹可分。分复析为尘，尘析为方分，方分离部分，如空无微尘。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是故聪智者，谁贪如梦身？如是身若无，岂有男女相？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403295" y="1759060"/>
            <a:ext cx="365297" cy="164033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深入人无我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97047" y="2907034"/>
            <a:ext cx="388077" cy="155526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生智慧之方法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63407" y="818596"/>
            <a:ext cx="392521" cy="193306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68061" y="2857352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深入对境无我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1413266" y="3535525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深入法无我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036692" y="2026318"/>
            <a:ext cx="377237" cy="8808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受念住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023932" y="902743"/>
            <a:ext cx="366186" cy="1003214"/>
            <a:chOff x="487843" y="1559700"/>
            <a:chExt cx="369354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520261" y="1559700"/>
              <a:ext cx="336936" cy="160600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身念住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278422" y="746380"/>
            <a:ext cx="619554" cy="131594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对境身体不成立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292946" y="3828341"/>
            <a:ext cx="1639730" cy="38978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身执说为迷乱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52"/>
          <p:cNvGrpSpPr/>
          <p:nvPr/>
        </p:nvGrpSpPr>
        <p:grpSpPr>
          <a:xfrm>
            <a:off x="762557" y="4698870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破除所断实执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2658650" y="565177"/>
            <a:ext cx="393602" cy="234196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具支分之身不成立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2658650" y="4941151"/>
            <a:ext cx="1335821" cy="44689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支分不成立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4144349" y="228652"/>
            <a:ext cx="362195" cy="2350573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破与分支相联之身</a:t>
              </a:r>
            </a:p>
          </p:txBody>
        </p:sp>
      </p:grpSp>
      <p:grpSp>
        <p:nvGrpSpPr>
          <p:cNvPr id="223" name="组合 152"/>
          <p:cNvGrpSpPr/>
          <p:nvPr/>
        </p:nvGrpSpPr>
        <p:grpSpPr>
          <a:xfrm>
            <a:off x="2670179" y="5963609"/>
            <a:ext cx="693552" cy="35255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grpSp>
        <p:nvGrpSpPr>
          <p:cNvPr id="148" name="组合 152"/>
          <p:cNvGrpSpPr/>
          <p:nvPr/>
        </p:nvGrpSpPr>
        <p:grpSpPr>
          <a:xfrm>
            <a:off x="2034476" y="3040446"/>
            <a:ext cx="377237" cy="8808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圆角矩形 14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心念住</a:t>
              </a:r>
            </a:p>
          </p:txBody>
        </p:sp>
      </p:grpSp>
      <p:grpSp>
        <p:nvGrpSpPr>
          <p:cNvPr id="154" name="组合 152"/>
          <p:cNvGrpSpPr/>
          <p:nvPr/>
        </p:nvGrpSpPr>
        <p:grpSpPr>
          <a:xfrm>
            <a:off x="2045575" y="4021891"/>
            <a:ext cx="377237" cy="8808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法念住</a:t>
              </a:r>
            </a:p>
          </p:txBody>
        </p:sp>
      </p:grpSp>
      <p:grpSp>
        <p:nvGrpSpPr>
          <p:cNvPr id="246" name="组合 178"/>
          <p:cNvGrpSpPr/>
          <p:nvPr/>
        </p:nvGrpSpPr>
        <p:grpSpPr>
          <a:xfrm>
            <a:off x="4779634" y="96455"/>
            <a:ext cx="851264" cy="80628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7" name="圆角矩形 24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8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破各自分支为身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9" name="组合 178"/>
          <p:cNvGrpSpPr/>
          <p:nvPr/>
        </p:nvGrpSpPr>
        <p:grpSpPr>
          <a:xfrm>
            <a:off x="4796482" y="1675852"/>
            <a:ext cx="851264" cy="86096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圆角矩形 24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1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破身住于每一部分中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2" name="组合 178"/>
          <p:cNvGrpSpPr/>
          <p:nvPr/>
        </p:nvGrpSpPr>
        <p:grpSpPr>
          <a:xfrm>
            <a:off x="4821414" y="2722557"/>
            <a:ext cx="530231" cy="29104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3" name="圆角矩形 25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4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4101232" y="3046121"/>
            <a:ext cx="1265119" cy="539321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破与分支不相联之身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235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直接连接符 244"/>
          <p:cNvCxnSpPr/>
          <p:nvPr/>
        </p:nvCxnSpPr>
        <p:spPr>
          <a:xfrm>
            <a:off x="2542180" y="6286731"/>
            <a:ext cx="3905859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>
          <a:xfrm>
            <a:off x="2527297" y="3913919"/>
            <a:ext cx="478712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/>
          <p:cNvGrpSpPr/>
          <p:nvPr/>
        </p:nvGrpSpPr>
        <p:grpSpPr>
          <a:xfrm>
            <a:off x="3649267" y="3117207"/>
            <a:ext cx="728954" cy="952350"/>
            <a:chOff x="1018437" y="3579573"/>
            <a:chExt cx="819661" cy="1386357"/>
          </a:xfrm>
        </p:grpSpPr>
        <p:grpSp>
          <p:nvGrpSpPr>
            <p:cNvPr id="239" name="组合 23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41" name="直接连接符 24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直接连接符 239"/>
            <p:cNvCxnSpPr/>
            <p:nvPr/>
          </p:nvCxnSpPr>
          <p:spPr>
            <a:xfrm flipV="1">
              <a:off x="1018437" y="4289996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组合 231"/>
          <p:cNvGrpSpPr/>
          <p:nvPr/>
        </p:nvGrpSpPr>
        <p:grpSpPr>
          <a:xfrm flipV="1">
            <a:off x="2814809" y="3915590"/>
            <a:ext cx="640717" cy="1736353"/>
            <a:chOff x="1117654" y="3579573"/>
            <a:chExt cx="720444" cy="1386357"/>
          </a:xfrm>
        </p:grpSpPr>
        <p:grpSp>
          <p:nvGrpSpPr>
            <p:cNvPr id="233" name="组合 23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5" name="直接连接符 23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直接连接符 233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直接连接符 158"/>
          <p:cNvCxnSpPr>
            <a:endCxn id="152" idx="3"/>
          </p:cNvCxnSpPr>
          <p:nvPr/>
        </p:nvCxnSpPr>
        <p:spPr>
          <a:xfrm>
            <a:off x="1912805" y="3475320"/>
            <a:ext cx="487857" cy="55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1917005" y="2468976"/>
            <a:ext cx="466247" cy="934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559004" y="5651944"/>
            <a:ext cx="300002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665404" y="3139628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3715150" y="509674"/>
            <a:ext cx="640717" cy="895327"/>
            <a:chOff x="1117654" y="3579573"/>
            <a:chExt cx="720444" cy="1386357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接连接符 172"/>
          <p:cNvCxnSpPr/>
          <p:nvPr/>
        </p:nvCxnSpPr>
        <p:spPr>
          <a:xfrm>
            <a:off x="629810" y="3698904"/>
            <a:ext cx="31981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2079747" y="1338568"/>
            <a:ext cx="710257" cy="5295615"/>
            <a:chOff x="1039461" y="3579573"/>
            <a:chExt cx="798637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39461" y="387503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2814809" y="1472733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932888" y="2579226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5280959" y="424862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 flipV="1">
            <a:off x="834436" y="2579225"/>
            <a:ext cx="738635" cy="1883075"/>
            <a:chOff x="1007552" y="3579573"/>
            <a:chExt cx="830546" cy="137413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07552" y="414123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3197210" y="4769254"/>
            <a:ext cx="3886279" cy="257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147854" y="1457601"/>
            <a:ext cx="474851" cy="1086713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4886893" y="1457601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436877" y="1397885"/>
            <a:ext cx="738635" cy="3054396"/>
            <a:chOff x="1007552" y="3579573"/>
            <a:chExt cx="830546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07552" y="495904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4506544" y="4069556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23528" y="1607066"/>
            <a:ext cx="626094" cy="3836341"/>
            <a:chOff x="1212004" y="3579573"/>
            <a:chExt cx="626094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212004" y="4336637"/>
              <a:ext cx="31981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0915243"/>
              </p:ext>
            </p:extLst>
          </p:nvPr>
        </p:nvGraphicFramePr>
        <p:xfrm>
          <a:off x="6264882" y="41490"/>
          <a:ext cx="2793098" cy="64255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苦性若实有，何不损极乐？乐实则甘等，何不解忧苦？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若谓苦强故，不觉彼乐受。既非领纳性，云何可谓受？若谓有微苦，岂非已除粗？谓彼即余乐，微苦岂非乐？倘因逆缘故，苦受不得生，此岂非成立，分别受是执？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故应修空性，对治实有执，观慧良田中，能长瑜伽食。</a:t>
                      </a:r>
                      <a:endParaRPr lang="zh-CN" altLang="en-US" sz="1800" b="1" u="none" strike="noStrike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根境若间隔，彼二怎会遇？无隔皆成一，谁复遇于谁？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尘尘不相入，无间等大故。不入则无合，无合则不遇。无分而能遇，云何此有理？若见请示我，无分相遇尘。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意识无色身，遇境不应理。聚亦无实故，如前应观察。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若触非真有，则受从何生？何故逐尘劳，何苦伤何人？若见无受者，亦无实领受，见此实性已，云何爱不灭？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所见或所触，性皆如梦幻。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403295" y="1759060"/>
            <a:ext cx="365297" cy="164033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深入人无我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97047" y="2907034"/>
            <a:ext cx="388077" cy="155526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生智慧之方法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63407" y="818596"/>
            <a:ext cx="392521" cy="193306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68061" y="2857352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深入对境无我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1413995" y="3499638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深入法无我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036692" y="2026318"/>
            <a:ext cx="377237" cy="8808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受念住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023932" y="902743"/>
            <a:ext cx="366186" cy="1003214"/>
            <a:chOff x="487843" y="1559700"/>
            <a:chExt cx="369354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520261" y="1559700"/>
              <a:ext cx="336936" cy="160600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身念住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278422" y="746380"/>
            <a:ext cx="619554" cy="131594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胜义中受不成立之理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278421" y="2349421"/>
            <a:ext cx="2002538" cy="38978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修分别彼之对治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52"/>
          <p:cNvGrpSpPr/>
          <p:nvPr/>
        </p:nvGrpSpPr>
        <p:grpSpPr>
          <a:xfrm>
            <a:off x="762557" y="4698870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破除所断实执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2641247" y="917229"/>
            <a:ext cx="393602" cy="114509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受之自性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2641247" y="3254456"/>
            <a:ext cx="431822" cy="126773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受之因触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4226765" y="228653"/>
            <a:ext cx="1546480" cy="414929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遮破之理证</a:t>
              </a:r>
            </a:p>
          </p:txBody>
        </p:sp>
      </p:grpSp>
      <p:grpSp>
        <p:nvGrpSpPr>
          <p:cNvPr id="223" name="组合 152"/>
          <p:cNvGrpSpPr/>
          <p:nvPr/>
        </p:nvGrpSpPr>
        <p:grpSpPr>
          <a:xfrm>
            <a:off x="2700166" y="6102059"/>
            <a:ext cx="1195422" cy="338780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受之对境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4297021" y="1153853"/>
            <a:ext cx="1210831" cy="500994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破彼之回答</a:t>
              </a:r>
            </a:p>
          </p:txBody>
        </p:sp>
      </p:grpSp>
      <p:grpSp>
        <p:nvGrpSpPr>
          <p:cNvPr id="148" name="组合 152"/>
          <p:cNvGrpSpPr/>
          <p:nvPr/>
        </p:nvGrpSpPr>
        <p:grpSpPr>
          <a:xfrm>
            <a:off x="2034476" y="3040446"/>
            <a:ext cx="377237" cy="8808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圆角矩形 14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心念住</a:t>
              </a:r>
            </a:p>
          </p:txBody>
        </p:sp>
      </p:grpSp>
      <p:grpSp>
        <p:nvGrpSpPr>
          <p:cNvPr id="154" name="组合 152"/>
          <p:cNvGrpSpPr/>
          <p:nvPr/>
        </p:nvGrpSpPr>
        <p:grpSpPr>
          <a:xfrm>
            <a:off x="2045575" y="4021891"/>
            <a:ext cx="377237" cy="8808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法念住</a:t>
              </a:r>
            </a:p>
          </p:txBody>
        </p:sp>
      </p:grpSp>
      <p:grpSp>
        <p:nvGrpSpPr>
          <p:cNvPr id="160" name="组合 152"/>
          <p:cNvGrpSpPr/>
          <p:nvPr/>
        </p:nvGrpSpPr>
        <p:grpSpPr>
          <a:xfrm>
            <a:off x="2702155" y="6454616"/>
            <a:ext cx="1391005" cy="35913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圆角矩形 16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执著不成立</a:t>
              </a:r>
            </a:p>
          </p:txBody>
        </p:sp>
      </p:grpSp>
      <p:grpSp>
        <p:nvGrpSpPr>
          <p:cNvPr id="168" name="组合 178"/>
          <p:cNvGrpSpPr/>
          <p:nvPr/>
        </p:nvGrpSpPr>
        <p:grpSpPr>
          <a:xfrm>
            <a:off x="3294511" y="3196460"/>
            <a:ext cx="619554" cy="97641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圆角矩形 19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破根境相遇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4265186" y="2868419"/>
            <a:ext cx="1001654" cy="500994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7" name="圆角矩形 206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总破相遇</a:t>
              </a:r>
            </a:p>
          </p:txBody>
        </p:sp>
      </p:grpSp>
      <p:grpSp>
        <p:nvGrpSpPr>
          <p:cNvPr id="212" name="组合 152"/>
          <p:cNvGrpSpPr/>
          <p:nvPr/>
        </p:nvGrpSpPr>
        <p:grpSpPr>
          <a:xfrm>
            <a:off x="4272061" y="3839969"/>
            <a:ext cx="1308051" cy="443815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3" name="圆角矩形 212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破微尘相遇</a:t>
              </a:r>
            </a:p>
          </p:txBody>
        </p:sp>
      </p:grpSp>
      <p:grpSp>
        <p:nvGrpSpPr>
          <p:cNvPr id="215" name="组合 178"/>
          <p:cNvGrpSpPr/>
          <p:nvPr/>
        </p:nvGrpSpPr>
        <p:grpSpPr>
          <a:xfrm>
            <a:off x="3309394" y="4566874"/>
            <a:ext cx="1378679" cy="35673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6" name="圆角矩形 2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破与识相遇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9" name="组合 178"/>
          <p:cNvGrpSpPr/>
          <p:nvPr/>
        </p:nvGrpSpPr>
        <p:grpSpPr>
          <a:xfrm>
            <a:off x="3324172" y="5467960"/>
            <a:ext cx="640524" cy="33551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0" name="圆角矩形 22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02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直接连接符 269"/>
          <p:cNvCxnSpPr/>
          <p:nvPr/>
        </p:nvCxnSpPr>
        <p:spPr>
          <a:xfrm>
            <a:off x="3832520" y="4468664"/>
            <a:ext cx="3133280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4840740" y="5358547"/>
            <a:ext cx="3133280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3887970" y="5870670"/>
            <a:ext cx="3133280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/>
          <p:cNvGrpSpPr/>
          <p:nvPr/>
        </p:nvGrpSpPr>
        <p:grpSpPr>
          <a:xfrm flipV="1">
            <a:off x="3466304" y="5356362"/>
            <a:ext cx="686124" cy="1080807"/>
            <a:chOff x="1066597" y="3579573"/>
            <a:chExt cx="771501" cy="1386357"/>
          </a:xfrm>
        </p:grpSpPr>
        <p:grpSp>
          <p:nvGrpSpPr>
            <p:cNvPr id="263" name="组合 26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65" name="直接连接符 26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直接连接符 263"/>
            <p:cNvCxnSpPr/>
            <p:nvPr/>
          </p:nvCxnSpPr>
          <p:spPr>
            <a:xfrm flipV="1">
              <a:off x="1066597" y="4963128"/>
              <a:ext cx="524264" cy="260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 flipV="1">
            <a:off x="2731602" y="4965464"/>
            <a:ext cx="739228" cy="545750"/>
            <a:chOff x="1006885" y="3579573"/>
            <a:chExt cx="831213" cy="1386357"/>
          </a:xfrm>
        </p:grpSpPr>
        <p:grpSp>
          <p:nvGrpSpPr>
            <p:cNvPr id="256" name="组合 25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9" name="直接连接符 25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直接连接符 257"/>
            <p:cNvCxnSpPr/>
            <p:nvPr/>
          </p:nvCxnSpPr>
          <p:spPr>
            <a:xfrm flipV="1">
              <a:off x="1006885" y="4271448"/>
              <a:ext cx="524264" cy="260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组合 248"/>
          <p:cNvGrpSpPr/>
          <p:nvPr/>
        </p:nvGrpSpPr>
        <p:grpSpPr>
          <a:xfrm flipV="1">
            <a:off x="2708832" y="3996120"/>
            <a:ext cx="739228" cy="473434"/>
            <a:chOff x="1006885" y="3579573"/>
            <a:chExt cx="831213" cy="1386357"/>
          </a:xfrm>
        </p:grpSpPr>
        <p:grpSp>
          <p:nvGrpSpPr>
            <p:cNvPr id="250" name="组合 24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2" name="直接连接符 25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1" name="直接连接符 250"/>
            <p:cNvCxnSpPr/>
            <p:nvPr/>
          </p:nvCxnSpPr>
          <p:spPr>
            <a:xfrm flipV="1">
              <a:off x="1006885" y="4271448"/>
              <a:ext cx="524264" cy="260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直接连接符 244"/>
          <p:cNvCxnSpPr/>
          <p:nvPr/>
        </p:nvCxnSpPr>
        <p:spPr>
          <a:xfrm>
            <a:off x="5399160" y="6363707"/>
            <a:ext cx="3133280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>
          <a:xfrm>
            <a:off x="817674" y="646024"/>
            <a:ext cx="478712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 flipV="1">
            <a:off x="1748111" y="4240332"/>
            <a:ext cx="640717" cy="1089838"/>
            <a:chOff x="1117654" y="3579573"/>
            <a:chExt cx="720444" cy="1386357"/>
          </a:xfrm>
        </p:grpSpPr>
        <p:grpSp>
          <p:nvGrpSpPr>
            <p:cNvPr id="233" name="组合 23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5" name="直接连接符 23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直接连接符 233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直接连接符 158"/>
          <p:cNvCxnSpPr/>
          <p:nvPr/>
        </p:nvCxnSpPr>
        <p:spPr>
          <a:xfrm>
            <a:off x="1288868" y="640187"/>
            <a:ext cx="487857" cy="55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1767989" y="449241"/>
            <a:ext cx="466247" cy="934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704646" y="3915590"/>
            <a:ext cx="300002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1087389" y="3441081"/>
            <a:ext cx="640717" cy="1028474"/>
            <a:chOff x="1117654" y="3579573"/>
            <a:chExt cx="720444" cy="1386357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832684" y="1834584"/>
            <a:ext cx="895421" cy="991430"/>
            <a:chOff x="831256" y="3579573"/>
            <a:chExt cx="1006842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831256" y="4195439"/>
              <a:ext cx="732469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1776611" y="744720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2599904" y="1880072"/>
            <a:ext cx="395912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518059" y="3441080"/>
            <a:ext cx="3103142" cy="483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901378" y="4957366"/>
            <a:ext cx="3886279" cy="257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1763688" y="153060"/>
            <a:ext cx="474851" cy="89411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3074385" y="1072196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351427" y="317605"/>
            <a:ext cx="743965" cy="4134676"/>
            <a:chOff x="1001559" y="3579573"/>
            <a:chExt cx="836539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01559" y="45022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2636972" y="2872072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9857623"/>
              </p:ext>
            </p:extLst>
          </p:nvPr>
        </p:nvGraphicFramePr>
        <p:xfrm>
          <a:off x="6264882" y="41490"/>
          <a:ext cx="2793098" cy="663960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与心俱生故，受非心能见。后念唯能忆，非能受前心，不能自领纳，亦非它能受。毕竟无受者，故受非真有，谁言此幻受，能害无我聚？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意不住诸根，不住色与中，不住内或外，余处亦不得。非身非异身，非合亦非离，无少实性故，有情性涅槃。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离境先有识，缘何而生识？识境若同时，已生何待缘？识若后境起，缘何而得生？</a:t>
                      </a:r>
                      <a:endParaRPr lang="zh-CN" altLang="en-US" sz="1800" b="1" u="none" strike="noStrike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故应不能知，诸法实有生。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若无世俗谛，云何有二谛？世俗若因他，有情岂涅槃？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此由他分别，彼非自世俗。后决定则有，非故无世俗。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分别所分别，二者相依存。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是故诸观察，皆依世共称。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以析空性慧，究彼空性时，若复究空智，应成无穷过。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悟明所析空，理智无所依，无依故不生，说此即涅槃。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307408" y="2157366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深入法无我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924298" y="501288"/>
            <a:ext cx="744403" cy="28887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受念住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913518" y="133397"/>
            <a:ext cx="764291" cy="308974"/>
            <a:chOff x="487843" y="1559700"/>
            <a:chExt cx="360784" cy="1696327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511691" y="1650025"/>
              <a:ext cx="336936" cy="160600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身念住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1567677" y="1671029"/>
            <a:ext cx="1257566" cy="392521"/>
            <a:chOff x="5981278" y="1662752"/>
            <a:chExt cx="756888" cy="3810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87574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意识不成立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1923116" y="18847"/>
            <a:ext cx="1008020" cy="30117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受之自性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1912933" y="317605"/>
            <a:ext cx="1010606" cy="28195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受之因触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3324129" y="4309259"/>
            <a:ext cx="742838" cy="306085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</a:p>
          </p:txBody>
        </p:sp>
      </p:grpSp>
      <p:grpSp>
        <p:nvGrpSpPr>
          <p:cNvPr id="223" name="组合 152"/>
          <p:cNvGrpSpPr/>
          <p:nvPr/>
        </p:nvGrpSpPr>
        <p:grpSpPr>
          <a:xfrm>
            <a:off x="1898360" y="609271"/>
            <a:ext cx="1043596" cy="27089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受之对境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3332228" y="3771142"/>
            <a:ext cx="737170" cy="351315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辩诤</a:t>
              </a:r>
            </a:p>
          </p:txBody>
        </p:sp>
      </p:grpSp>
      <p:grpSp>
        <p:nvGrpSpPr>
          <p:cNvPr id="148" name="组合 152"/>
          <p:cNvGrpSpPr/>
          <p:nvPr/>
        </p:nvGrpSpPr>
        <p:grpSpPr>
          <a:xfrm>
            <a:off x="954404" y="1785232"/>
            <a:ext cx="377237" cy="8808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圆角矩形 14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心念住</a:t>
              </a:r>
            </a:p>
          </p:txBody>
        </p:sp>
      </p:grpSp>
      <p:grpSp>
        <p:nvGrpSpPr>
          <p:cNvPr id="154" name="组合 152"/>
          <p:cNvGrpSpPr/>
          <p:nvPr/>
        </p:nvGrpSpPr>
        <p:grpSpPr>
          <a:xfrm>
            <a:off x="965455" y="4021891"/>
            <a:ext cx="377237" cy="8808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法念住</a:t>
              </a:r>
            </a:p>
          </p:txBody>
        </p:sp>
      </p:grpSp>
      <p:grpSp>
        <p:nvGrpSpPr>
          <p:cNvPr id="160" name="组合 152"/>
          <p:cNvGrpSpPr/>
          <p:nvPr/>
        </p:nvGrpSpPr>
        <p:grpSpPr>
          <a:xfrm>
            <a:off x="1888197" y="911391"/>
            <a:ext cx="1284621" cy="272727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圆角矩形 16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执著不成立</a:t>
              </a:r>
            </a:p>
          </p:txBody>
        </p:sp>
      </p:grpSp>
      <p:grpSp>
        <p:nvGrpSpPr>
          <p:cNvPr id="132" name="组合 178"/>
          <p:cNvGrpSpPr/>
          <p:nvPr/>
        </p:nvGrpSpPr>
        <p:grpSpPr>
          <a:xfrm>
            <a:off x="1586095" y="2675811"/>
            <a:ext cx="1438297" cy="392521"/>
            <a:chOff x="5981278" y="1662752"/>
            <a:chExt cx="756888" cy="3810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60"/>
            <p:cNvSpPr/>
            <p:nvPr/>
          </p:nvSpPr>
          <p:spPr>
            <a:xfrm>
              <a:off x="5992363" y="1687574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五根识不成立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5" name="组合 178"/>
          <p:cNvGrpSpPr/>
          <p:nvPr/>
        </p:nvGrpSpPr>
        <p:grpSpPr>
          <a:xfrm>
            <a:off x="1578706" y="3246187"/>
            <a:ext cx="2021791" cy="392521"/>
            <a:chOff x="5981278" y="1662752"/>
            <a:chExt cx="756888" cy="3810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圆角矩形 60"/>
            <p:cNvSpPr/>
            <p:nvPr/>
          </p:nvSpPr>
          <p:spPr>
            <a:xfrm>
              <a:off x="5992363" y="1687574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诸法成立无生之理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0" name="组合 178"/>
          <p:cNvGrpSpPr/>
          <p:nvPr/>
        </p:nvGrpSpPr>
        <p:grpSpPr>
          <a:xfrm>
            <a:off x="1578707" y="3828254"/>
            <a:ext cx="422406" cy="1845134"/>
            <a:chOff x="5981278" y="1662752"/>
            <a:chExt cx="756888" cy="3810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圆角矩形 17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60"/>
            <p:cNvSpPr/>
            <p:nvPr/>
          </p:nvSpPr>
          <p:spPr>
            <a:xfrm>
              <a:off x="5992363" y="1687574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遣除于彼之争论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9" name="组合 178"/>
          <p:cNvGrpSpPr/>
          <p:nvPr/>
        </p:nvGrpSpPr>
        <p:grpSpPr>
          <a:xfrm>
            <a:off x="2224310" y="3709705"/>
            <a:ext cx="850075" cy="91939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0" name="圆角矩形 22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遣除无有世俗之过失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6" name="组合 152"/>
          <p:cNvGrpSpPr/>
          <p:nvPr/>
        </p:nvGrpSpPr>
        <p:grpSpPr>
          <a:xfrm>
            <a:off x="3330121" y="4750602"/>
            <a:ext cx="737170" cy="351315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圆角矩形 176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辩诤</a:t>
              </a:r>
            </a:p>
          </p:txBody>
        </p:sp>
      </p:grpSp>
      <p:grpSp>
        <p:nvGrpSpPr>
          <p:cNvPr id="179" name="组合 152"/>
          <p:cNvGrpSpPr/>
          <p:nvPr/>
        </p:nvGrpSpPr>
        <p:grpSpPr>
          <a:xfrm>
            <a:off x="3339895" y="5166673"/>
            <a:ext cx="356328" cy="701116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6" name="圆角矩形 18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</a:p>
          </p:txBody>
        </p:sp>
      </p:grpSp>
      <p:grpSp>
        <p:nvGrpSpPr>
          <p:cNvPr id="194" name="组合 178"/>
          <p:cNvGrpSpPr/>
          <p:nvPr/>
        </p:nvGrpSpPr>
        <p:grpSpPr>
          <a:xfrm>
            <a:off x="3983853" y="5143108"/>
            <a:ext cx="2028307" cy="37412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9" name="圆角矩形 19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圆角矩形 60"/>
            <p:cNvSpPr/>
            <p:nvPr/>
          </p:nvSpPr>
          <p:spPr>
            <a:xfrm>
              <a:off x="5985600" y="167883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能分析不需要实有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7" name="组合 178"/>
          <p:cNvGrpSpPr/>
          <p:nvPr/>
        </p:nvGrpSpPr>
        <p:grpSpPr>
          <a:xfrm>
            <a:off x="3993410" y="5671349"/>
            <a:ext cx="1754580" cy="37236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圆角矩形 21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若需要则有太过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0" name="组合 178"/>
          <p:cNvGrpSpPr/>
          <p:nvPr/>
        </p:nvGrpSpPr>
        <p:grpSpPr>
          <a:xfrm>
            <a:off x="4002589" y="6223495"/>
            <a:ext cx="2009571" cy="38838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圆角矩形 2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未分析亦成立空性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6" name="组合 178"/>
          <p:cNvGrpSpPr/>
          <p:nvPr/>
        </p:nvGrpSpPr>
        <p:grpSpPr>
          <a:xfrm>
            <a:off x="2231432" y="4821278"/>
            <a:ext cx="842953" cy="85548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7" name="圆角矩形 24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8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遣除分析不合理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19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直接连接符 145"/>
          <p:cNvCxnSpPr/>
          <p:nvPr/>
        </p:nvCxnSpPr>
        <p:spPr>
          <a:xfrm>
            <a:off x="1323462" y="2403957"/>
            <a:ext cx="33383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1475750" y="3610734"/>
            <a:ext cx="738635" cy="1888049"/>
            <a:chOff x="1007552" y="3579573"/>
            <a:chExt cx="830546" cy="1389233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直接连接符 173"/>
            <p:cNvCxnSpPr/>
            <p:nvPr/>
          </p:nvCxnSpPr>
          <p:spPr>
            <a:xfrm flipV="1">
              <a:off x="1007552" y="49662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4558707" y="4935430"/>
            <a:ext cx="682509" cy="1703495"/>
            <a:chOff x="1070662" y="3579573"/>
            <a:chExt cx="767436" cy="1386357"/>
          </a:xfrm>
        </p:grpSpPr>
        <p:grpSp>
          <p:nvGrpSpPr>
            <p:cNvPr id="256" name="组合 25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9" name="直接连接符 25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直接连接符 257"/>
            <p:cNvCxnSpPr/>
            <p:nvPr/>
          </p:nvCxnSpPr>
          <p:spPr>
            <a:xfrm flipV="1">
              <a:off x="1070662" y="358308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直接连接符 244"/>
          <p:cNvCxnSpPr/>
          <p:nvPr/>
        </p:nvCxnSpPr>
        <p:spPr>
          <a:xfrm>
            <a:off x="5004048" y="6107724"/>
            <a:ext cx="2891605" cy="5454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1941224" y="4525668"/>
            <a:ext cx="606963" cy="2061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3941061" y="5765745"/>
            <a:ext cx="466247" cy="934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3377922" y="4935189"/>
            <a:ext cx="835527" cy="1495116"/>
            <a:chOff x="898604" y="3579573"/>
            <a:chExt cx="939494" cy="1386357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898604" y="3582688"/>
              <a:ext cx="657989" cy="1889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接连接符 172"/>
          <p:cNvCxnSpPr/>
          <p:nvPr/>
        </p:nvCxnSpPr>
        <p:spPr>
          <a:xfrm>
            <a:off x="629810" y="3698904"/>
            <a:ext cx="31981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2276964" y="3610734"/>
            <a:ext cx="710257" cy="2129830"/>
            <a:chOff x="1039461" y="3579573"/>
            <a:chExt cx="798637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39461" y="358014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3012094" y="3667522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38601" y="1158621"/>
            <a:ext cx="232352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912805" y="320862"/>
            <a:ext cx="4537045" cy="589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834436" y="320863"/>
            <a:ext cx="738635" cy="5206196"/>
            <a:chOff x="1007552" y="3579573"/>
            <a:chExt cx="830546" cy="1378366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07552" y="4955334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054734" y="4928272"/>
            <a:ext cx="3886279" cy="257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369182" y="3663974"/>
            <a:ext cx="245864" cy="2388814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3846138" y="2436855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436877" y="1209452"/>
            <a:ext cx="738635" cy="1196983"/>
            <a:chOff x="1007552" y="3579573"/>
            <a:chExt cx="830546" cy="1389233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07552" y="49662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4365448" y="3610734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23528" y="1607066"/>
            <a:ext cx="626094" cy="3836341"/>
            <a:chOff x="1212004" y="3579573"/>
            <a:chExt cx="626094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212004" y="4336637"/>
              <a:ext cx="31981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0685690"/>
              </p:ext>
            </p:extLst>
          </p:nvPr>
        </p:nvGraphicFramePr>
        <p:xfrm>
          <a:off x="6264882" y="148170"/>
          <a:ext cx="2793098" cy="6446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心境实有宗，理极难安立。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若境由识成，依何立识有？若识由境成，依何立所知？心境相待有，二者皆无实，无子则无父，无父谁生子？无子也无父，如是无心境。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如芽从种生，因芽知有种，由境所生识，何不知有境？由彼异芽识，虽知有芽种，然心了境时，凭何知有识？</a:t>
                      </a:r>
                      <a:endParaRPr lang="zh-CN" altLang="en-US" sz="1800" b="1" u="none" strike="noStrike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世人亦能见，一切能生因，如莲根茎等，差别前因生。谁作因差别？由昔诸异因。何故因生果？从昔因力故。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自在天是因，何为自在天？若谓许大种，何必唯执名？无心大种众，非常亦非天，不净众所践，定非自在天。彼天非虚空，非我前已破，若谓非思议，说彼有何义？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云何此彼生？我及自在天，大种岂非常？识从所知生，苦乐无始业？何为彼所生？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403046" y="160253"/>
            <a:ext cx="651251" cy="35383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97047" y="2907034"/>
            <a:ext cx="388077" cy="155526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生智慧之方法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63407" y="818596"/>
            <a:ext cx="392521" cy="193306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68061" y="2857352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深入对境无我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1418239" y="1855182"/>
            <a:ext cx="377914" cy="116334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遮破能立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032036" y="994348"/>
            <a:ext cx="1994349" cy="43020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906" y="1559700"/>
              <a:ext cx="336936" cy="1606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相互依存故不成立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474025" y="3470116"/>
            <a:ext cx="1052410" cy="33691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破无因生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496848" y="4371744"/>
            <a:ext cx="329759" cy="118483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破常因生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52"/>
          <p:cNvGrpSpPr/>
          <p:nvPr/>
        </p:nvGrpSpPr>
        <p:grpSpPr>
          <a:xfrm>
            <a:off x="762557" y="4698870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破除所断实执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2825760" y="2711311"/>
            <a:ext cx="393602" cy="206451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真实无生建立空性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2800017" y="5085184"/>
            <a:ext cx="504413" cy="1152127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名言中由因生建立空性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4058146" y="4527863"/>
            <a:ext cx="771132" cy="870336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破由大自在所生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44158" y="2191800"/>
            <a:ext cx="1813494" cy="453652"/>
            <a:chOff x="2533413" y="1968511"/>
            <a:chExt cx="1813494" cy="453652"/>
          </a:xfrm>
        </p:grpSpPr>
        <p:sp>
          <p:nvSpPr>
            <p:cNvPr id="149" name="圆角矩形 148"/>
            <p:cNvSpPr/>
            <p:nvPr/>
          </p:nvSpPr>
          <p:spPr>
            <a:xfrm>
              <a:off x="2533413" y="1968511"/>
              <a:ext cx="1813494" cy="42927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2591847" y="1998425"/>
              <a:ext cx="1755060" cy="42373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破彼遣过之回答</a:t>
              </a:r>
            </a:p>
          </p:txBody>
        </p:sp>
      </p:grpSp>
      <p:grpSp>
        <p:nvGrpSpPr>
          <p:cNvPr id="154" name="组合 152"/>
          <p:cNvGrpSpPr/>
          <p:nvPr/>
        </p:nvGrpSpPr>
        <p:grpSpPr>
          <a:xfrm>
            <a:off x="2065095" y="3090662"/>
            <a:ext cx="526319" cy="8763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由因建立空性</a:t>
              </a:r>
            </a:p>
          </p:txBody>
        </p:sp>
      </p:grpSp>
      <p:grpSp>
        <p:nvGrpSpPr>
          <p:cNvPr id="246" name="组合 178"/>
          <p:cNvGrpSpPr/>
          <p:nvPr/>
        </p:nvGrpSpPr>
        <p:grpSpPr>
          <a:xfrm>
            <a:off x="5071187" y="4618487"/>
            <a:ext cx="851264" cy="65085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7" name="圆角矩形 24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8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大自在不成立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4058146" y="5445264"/>
            <a:ext cx="771132" cy="623749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破由微尘所生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1430489" y="4768329"/>
            <a:ext cx="377914" cy="116334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宣说能害</a:t>
              </a:r>
            </a:p>
          </p:txBody>
        </p:sp>
      </p:grpSp>
      <p:grpSp>
        <p:nvGrpSpPr>
          <p:cNvPr id="249" name="组合 178"/>
          <p:cNvGrpSpPr/>
          <p:nvPr/>
        </p:nvGrpSpPr>
        <p:grpSpPr>
          <a:xfrm>
            <a:off x="5070163" y="5770415"/>
            <a:ext cx="1031200" cy="59719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圆角矩形 24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1" name="圆角矩形 60"/>
            <p:cNvSpPr/>
            <p:nvPr/>
          </p:nvSpPr>
          <p:spPr>
            <a:xfrm>
              <a:off x="6003446" y="1684920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由彼所生不存在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2" name="组合 178"/>
          <p:cNvGrpSpPr/>
          <p:nvPr/>
        </p:nvGrpSpPr>
        <p:grpSpPr>
          <a:xfrm>
            <a:off x="5071187" y="6338466"/>
            <a:ext cx="1156997" cy="524281"/>
            <a:chOff x="5981278" y="1662752"/>
            <a:chExt cx="756888" cy="3918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3" name="圆角矩形 25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4" name="圆角矩形 60"/>
            <p:cNvSpPr/>
            <p:nvPr/>
          </p:nvSpPr>
          <p:spPr>
            <a:xfrm>
              <a:off x="5992362" y="16983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大自在不能作为能生</a:t>
              </a:r>
              <a:endParaRPr lang="zh-CN" altLang="en-US" sz="16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4071179" y="6117619"/>
            <a:ext cx="771132" cy="623749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破由主物而生</a:t>
              </a:r>
            </a:p>
          </p:txBody>
        </p:sp>
      </p:grpSp>
      <p:grpSp>
        <p:nvGrpSpPr>
          <p:cNvPr id="133" name="组合 178"/>
          <p:cNvGrpSpPr/>
          <p:nvPr/>
        </p:nvGrpSpPr>
        <p:grpSpPr>
          <a:xfrm>
            <a:off x="3505909" y="5673165"/>
            <a:ext cx="329759" cy="67981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4" name="圆角矩形 13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52"/>
          <p:cNvGrpSpPr/>
          <p:nvPr/>
        </p:nvGrpSpPr>
        <p:grpSpPr>
          <a:xfrm>
            <a:off x="2065095" y="4035502"/>
            <a:ext cx="542201" cy="93589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由果建立空性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2065095" y="5072918"/>
            <a:ext cx="526319" cy="8763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0" name="圆角矩形 15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成立之摄义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016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合 225"/>
          <p:cNvGrpSpPr/>
          <p:nvPr/>
        </p:nvGrpSpPr>
        <p:grpSpPr>
          <a:xfrm>
            <a:off x="3012972" y="3123165"/>
            <a:ext cx="682509" cy="898696"/>
            <a:chOff x="1070662" y="3579573"/>
            <a:chExt cx="767436" cy="1386357"/>
          </a:xfrm>
        </p:grpSpPr>
        <p:grpSp>
          <p:nvGrpSpPr>
            <p:cNvPr id="227" name="组合 22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直接连接符 227"/>
            <p:cNvCxnSpPr/>
            <p:nvPr/>
          </p:nvCxnSpPr>
          <p:spPr>
            <a:xfrm flipV="1">
              <a:off x="1070662" y="358308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/>
          <p:cNvGrpSpPr/>
          <p:nvPr/>
        </p:nvGrpSpPr>
        <p:grpSpPr>
          <a:xfrm flipV="1">
            <a:off x="2976629" y="371955"/>
            <a:ext cx="682509" cy="1160412"/>
            <a:chOff x="1070662" y="3579573"/>
            <a:chExt cx="767436" cy="1386357"/>
          </a:xfrm>
        </p:grpSpPr>
        <p:grpSp>
          <p:nvGrpSpPr>
            <p:cNvPr id="193" name="组合 19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直接连接符 193"/>
            <p:cNvCxnSpPr/>
            <p:nvPr/>
          </p:nvCxnSpPr>
          <p:spPr>
            <a:xfrm flipV="1">
              <a:off x="1070662" y="358308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接连接符 145"/>
          <p:cNvCxnSpPr/>
          <p:nvPr/>
        </p:nvCxnSpPr>
        <p:spPr>
          <a:xfrm>
            <a:off x="3386750" y="951070"/>
            <a:ext cx="33383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238930" y="2207460"/>
            <a:ext cx="738635" cy="1888049"/>
            <a:chOff x="1007552" y="3579573"/>
            <a:chExt cx="830546" cy="1389233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直接连接符 173"/>
            <p:cNvCxnSpPr/>
            <p:nvPr/>
          </p:nvCxnSpPr>
          <p:spPr>
            <a:xfrm flipV="1">
              <a:off x="1007552" y="49662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 flipV="1">
            <a:off x="4425209" y="344235"/>
            <a:ext cx="682509" cy="1160412"/>
            <a:chOff x="1070662" y="3579573"/>
            <a:chExt cx="767436" cy="1386357"/>
          </a:xfrm>
        </p:grpSpPr>
        <p:grpSp>
          <p:nvGrpSpPr>
            <p:cNvPr id="256" name="组合 25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9" name="直接连接符 25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直接连接符 257"/>
            <p:cNvCxnSpPr/>
            <p:nvPr/>
          </p:nvCxnSpPr>
          <p:spPr>
            <a:xfrm flipV="1">
              <a:off x="1070662" y="358308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直接连接符 244"/>
          <p:cNvCxnSpPr/>
          <p:nvPr/>
        </p:nvCxnSpPr>
        <p:spPr>
          <a:xfrm>
            <a:off x="5282094" y="4012176"/>
            <a:ext cx="2891605" cy="5454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704404" y="3122394"/>
            <a:ext cx="606963" cy="2061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4858267" y="5834787"/>
            <a:ext cx="466247" cy="934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 flipV="1">
            <a:off x="2141102" y="1261534"/>
            <a:ext cx="835527" cy="2270381"/>
            <a:chOff x="898604" y="3579573"/>
            <a:chExt cx="939494" cy="1386357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898604" y="3582688"/>
              <a:ext cx="657989" cy="1889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1040144" y="2207459"/>
            <a:ext cx="710257" cy="2524069"/>
            <a:chOff x="1039461" y="3579573"/>
            <a:chExt cx="798637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39461" y="358014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1775274" y="2264248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395823" y="1412776"/>
            <a:ext cx="232352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5054734" y="323985"/>
            <a:ext cx="3270445" cy="868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 flipV="1">
            <a:off x="4354261" y="4012175"/>
            <a:ext cx="738635" cy="2246443"/>
            <a:chOff x="1007552" y="3579573"/>
            <a:chExt cx="830546" cy="1378366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07552" y="4955334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4858267" y="5055900"/>
            <a:ext cx="3886279" cy="257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2132362" y="2260700"/>
            <a:ext cx="245864" cy="2388814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2704241" y="2454067"/>
            <a:ext cx="365229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64399" y="3060785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3387028"/>
              </p:ext>
            </p:extLst>
          </p:nvPr>
        </p:nvGraphicFramePr>
        <p:xfrm>
          <a:off x="6264882" y="148170"/>
          <a:ext cx="2793098" cy="5486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若谓因无始。彼果岂有始？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彼既不依他，何故不常作？若皆彼所造，彼需观待何？若依缘聚生，生因则非彼。缘聚则定生，不聚无生力。若非自在欲，缘生依他力。若因欲乃作，何名自在天？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微尘万法因，于前已破讫。</a:t>
                      </a:r>
                      <a:endParaRPr lang="zh-CN" altLang="en-US" sz="1800" b="1" u="none" strike="noStrike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常主众生因，数论师所许。喜乐忧与暗，三德平衡状，说彼为主体，失衡变众生。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一体有三性，非理故彼无。如是德非有，彼复各三故。若无此三德，杳然不闻声。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衣等无心故，亦无苦乐受。谓此即因性，岂非已究讫？汝因具三德，从彼不生布。若布生乐等，无布则无乐。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279" name="组合 152"/>
          <p:cNvGrpSpPr/>
          <p:nvPr/>
        </p:nvGrpSpPr>
        <p:grpSpPr>
          <a:xfrm>
            <a:off x="4986210" y="147112"/>
            <a:ext cx="1025950" cy="369696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宣说过失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237205" y="1596427"/>
            <a:ext cx="352582" cy="112238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破无因生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2260028" y="2968470"/>
            <a:ext cx="329759" cy="118483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破常因生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1588940" y="1308037"/>
            <a:ext cx="393602" cy="206451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真实无生建立空性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1591694" y="3445298"/>
            <a:ext cx="419345" cy="257245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名言中由因生建立空性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2885838" y="265061"/>
            <a:ext cx="390074" cy="1860507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破由大自在所生</a:t>
              </a:r>
            </a:p>
          </p:txBody>
        </p:sp>
      </p:grpSp>
      <p:grpSp>
        <p:nvGrpSpPr>
          <p:cNvPr id="154" name="组合 152"/>
          <p:cNvGrpSpPr/>
          <p:nvPr/>
        </p:nvGrpSpPr>
        <p:grpSpPr>
          <a:xfrm>
            <a:off x="828275" y="1687388"/>
            <a:ext cx="526319" cy="8763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由因建立空性</a:t>
              </a:r>
            </a:p>
          </p:txBody>
        </p:sp>
      </p:grpSp>
      <p:grpSp>
        <p:nvGrpSpPr>
          <p:cNvPr id="246" name="组合 178"/>
          <p:cNvGrpSpPr/>
          <p:nvPr/>
        </p:nvGrpSpPr>
        <p:grpSpPr>
          <a:xfrm>
            <a:off x="3502997" y="44624"/>
            <a:ext cx="851264" cy="52427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7" name="圆角矩形 24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8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大自在不成立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2896384" y="2212347"/>
            <a:ext cx="1438514" cy="388887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破由微尘所生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196726" y="3472540"/>
            <a:ext cx="377914" cy="116334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宣说能害</a:t>
              </a:r>
            </a:p>
          </p:txBody>
        </p:sp>
      </p:grpSp>
      <p:grpSp>
        <p:nvGrpSpPr>
          <p:cNvPr id="249" name="组合 178"/>
          <p:cNvGrpSpPr/>
          <p:nvPr/>
        </p:nvGrpSpPr>
        <p:grpSpPr>
          <a:xfrm>
            <a:off x="3511655" y="608031"/>
            <a:ext cx="1031200" cy="59719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圆角矩形 24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1" name="圆角矩形 60"/>
            <p:cNvSpPr/>
            <p:nvPr/>
          </p:nvSpPr>
          <p:spPr>
            <a:xfrm>
              <a:off x="6003446" y="1684920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由彼所生不存在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2" name="组合 178"/>
          <p:cNvGrpSpPr/>
          <p:nvPr/>
        </p:nvGrpSpPr>
        <p:grpSpPr>
          <a:xfrm>
            <a:off x="3511655" y="1205227"/>
            <a:ext cx="1202949" cy="620069"/>
            <a:chOff x="5981278" y="1662752"/>
            <a:chExt cx="756888" cy="3918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3" name="圆角矩形 25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4" name="圆角矩形 60"/>
            <p:cNvSpPr/>
            <p:nvPr/>
          </p:nvSpPr>
          <p:spPr>
            <a:xfrm>
              <a:off x="5992362" y="16983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大自在不能作为能生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2911345" y="2791138"/>
            <a:ext cx="378270" cy="1639191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破由主物而生</a:t>
              </a:r>
            </a:p>
          </p:txBody>
        </p:sp>
      </p:grpSp>
      <p:grpSp>
        <p:nvGrpSpPr>
          <p:cNvPr id="133" name="组合 178"/>
          <p:cNvGrpSpPr/>
          <p:nvPr/>
        </p:nvGrpSpPr>
        <p:grpSpPr>
          <a:xfrm>
            <a:off x="2269089" y="4269891"/>
            <a:ext cx="329759" cy="67981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4" name="圆角矩形 13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52"/>
          <p:cNvGrpSpPr/>
          <p:nvPr/>
        </p:nvGrpSpPr>
        <p:grpSpPr>
          <a:xfrm>
            <a:off x="828275" y="2632228"/>
            <a:ext cx="542201" cy="93589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由果建立空性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828275" y="3669644"/>
            <a:ext cx="526319" cy="8763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0" name="圆角矩形 15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成立之摄义</a:t>
              </a:r>
            </a:p>
          </p:txBody>
        </p:sp>
      </p:grpSp>
      <p:grpSp>
        <p:nvGrpSpPr>
          <p:cNvPr id="148" name="组合 152"/>
          <p:cNvGrpSpPr/>
          <p:nvPr/>
        </p:nvGrpSpPr>
        <p:grpSpPr>
          <a:xfrm>
            <a:off x="5018568" y="988024"/>
            <a:ext cx="993592" cy="641276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8" name="圆角矩形 17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遣除周遍之谬论</a:t>
              </a:r>
            </a:p>
          </p:txBody>
        </p:sp>
      </p:grpSp>
      <p:grpSp>
        <p:nvGrpSpPr>
          <p:cNvPr id="214" name="组合 178"/>
          <p:cNvGrpSpPr/>
          <p:nvPr/>
        </p:nvGrpSpPr>
        <p:grpSpPr>
          <a:xfrm>
            <a:off x="3573944" y="2870564"/>
            <a:ext cx="1084387" cy="40381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圆角矩形 2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安立观点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7" name="组合 152"/>
          <p:cNvGrpSpPr/>
          <p:nvPr/>
        </p:nvGrpSpPr>
        <p:grpSpPr>
          <a:xfrm>
            <a:off x="4983686" y="3721730"/>
            <a:ext cx="812450" cy="548161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圆角矩形 21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破自性是一体</a:t>
              </a:r>
            </a:p>
          </p:txBody>
        </p:sp>
      </p:grpSp>
      <p:grpSp>
        <p:nvGrpSpPr>
          <p:cNvPr id="220" name="组合 152"/>
          <p:cNvGrpSpPr/>
          <p:nvPr/>
        </p:nvGrpSpPr>
        <p:grpSpPr>
          <a:xfrm>
            <a:off x="4982800" y="4726081"/>
            <a:ext cx="813336" cy="589243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圆角矩形 220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破乐等是境</a:t>
              </a:r>
            </a:p>
          </p:txBody>
        </p:sp>
      </p:grpSp>
      <p:grpSp>
        <p:nvGrpSpPr>
          <p:cNvPr id="223" name="组合 178"/>
          <p:cNvGrpSpPr/>
          <p:nvPr/>
        </p:nvGrpSpPr>
        <p:grpSpPr>
          <a:xfrm>
            <a:off x="3598129" y="3789040"/>
            <a:ext cx="1116475" cy="46564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破彼观点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2" name="组合 152"/>
          <p:cNvGrpSpPr/>
          <p:nvPr/>
        </p:nvGrpSpPr>
        <p:grpSpPr>
          <a:xfrm>
            <a:off x="4995126" y="5575173"/>
            <a:ext cx="1233058" cy="431692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3" name="圆角矩形 232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4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破实法常有</a:t>
              </a:r>
            </a:p>
          </p:txBody>
        </p:sp>
      </p:grpSp>
      <p:grpSp>
        <p:nvGrpSpPr>
          <p:cNvPr id="235" name="组合 152"/>
          <p:cNvGrpSpPr/>
          <p:nvPr/>
        </p:nvGrpSpPr>
        <p:grpSpPr>
          <a:xfrm>
            <a:off x="5005562" y="6030804"/>
            <a:ext cx="1233058" cy="422532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6" name="圆角矩形 235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7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破生前有者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24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直接连接符 183"/>
          <p:cNvCxnSpPr/>
          <p:nvPr/>
        </p:nvCxnSpPr>
        <p:spPr>
          <a:xfrm>
            <a:off x="2440070" y="6026830"/>
            <a:ext cx="3903960" cy="90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/>
          <p:cNvGrpSpPr/>
          <p:nvPr/>
        </p:nvGrpSpPr>
        <p:grpSpPr>
          <a:xfrm flipV="1">
            <a:off x="3012972" y="2563749"/>
            <a:ext cx="682509" cy="2167779"/>
            <a:chOff x="1070662" y="3579573"/>
            <a:chExt cx="767436" cy="1386357"/>
          </a:xfrm>
        </p:grpSpPr>
        <p:grpSp>
          <p:nvGrpSpPr>
            <p:cNvPr id="227" name="组合 22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直接连接符 227"/>
            <p:cNvCxnSpPr/>
            <p:nvPr/>
          </p:nvCxnSpPr>
          <p:spPr>
            <a:xfrm flipV="1">
              <a:off x="1070662" y="358308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/>
          <p:cNvGrpSpPr/>
          <p:nvPr/>
        </p:nvGrpSpPr>
        <p:grpSpPr>
          <a:xfrm flipV="1">
            <a:off x="3694304" y="350351"/>
            <a:ext cx="682509" cy="4381177"/>
            <a:chOff x="1070662" y="3579573"/>
            <a:chExt cx="767436" cy="1386357"/>
          </a:xfrm>
        </p:grpSpPr>
        <p:grpSp>
          <p:nvGrpSpPr>
            <p:cNvPr id="193" name="组合 19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直接连接符 193"/>
            <p:cNvCxnSpPr/>
            <p:nvPr/>
          </p:nvCxnSpPr>
          <p:spPr>
            <a:xfrm flipV="1">
              <a:off x="1070662" y="358308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238930" y="2207460"/>
            <a:ext cx="738635" cy="1888049"/>
            <a:chOff x="1007552" y="3579573"/>
            <a:chExt cx="830546" cy="1389233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直接连接符 173"/>
            <p:cNvCxnSpPr/>
            <p:nvPr/>
          </p:nvCxnSpPr>
          <p:spPr>
            <a:xfrm flipV="1">
              <a:off x="1007552" y="49662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直接连接符 244"/>
          <p:cNvCxnSpPr/>
          <p:nvPr/>
        </p:nvCxnSpPr>
        <p:spPr>
          <a:xfrm>
            <a:off x="4877902" y="2687148"/>
            <a:ext cx="2891605" cy="5454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704404" y="3122394"/>
            <a:ext cx="606963" cy="2061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5811542" y="2103540"/>
            <a:ext cx="466247" cy="934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 flipV="1">
            <a:off x="2157676" y="1261533"/>
            <a:ext cx="944772" cy="3455086"/>
            <a:chOff x="917240" y="3579573"/>
            <a:chExt cx="1062333" cy="1386357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917240" y="4270801"/>
              <a:ext cx="1062333" cy="601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1040144" y="1975629"/>
            <a:ext cx="710257" cy="2755900"/>
            <a:chOff x="1039461" y="3579573"/>
            <a:chExt cx="798637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39461" y="358014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1775274" y="1979112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4135197" y="1050134"/>
            <a:ext cx="3270445" cy="868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 flipV="1">
            <a:off x="4346486" y="2134384"/>
            <a:ext cx="738068" cy="2591697"/>
            <a:chOff x="1008189" y="3576968"/>
            <a:chExt cx="829909" cy="1376740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08189" y="3576968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257721" y="4690861"/>
            <a:ext cx="2989487" cy="257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2132361" y="1975628"/>
            <a:ext cx="301327" cy="406029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4135197" y="713826"/>
            <a:ext cx="11225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75434" y="3501008"/>
            <a:ext cx="282499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5881254"/>
              </p:ext>
            </p:extLst>
          </p:nvPr>
        </p:nvGraphicFramePr>
        <p:xfrm>
          <a:off x="6264882" y="148170"/>
          <a:ext cx="2793098" cy="64190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故乐等常性，毕竟不可得。乐等若恒存，苦时怎无乐？若谓乐衰减，彼岂有强弱？舍粗而变细，彼乐应非常。如是何不许，一切法非常，粗既不异乐，显然乐非常。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因位须许有，无终不生故。显果虽不许，隐果仍许存。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因时若有果，食成啖不净，复应以布值，购穿棉花种。</a:t>
                      </a:r>
                      <a:endParaRPr lang="zh-CN" altLang="en-US" sz="1800" b="1" u="none" strike="noStrike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谓愚不见此，然智所立言，世间亦应知。何故不见果？世见若非量，所见应失真。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若量皆非量，量果岂非假？真实修空性，亦应成错谬。不依所察实，不取彼无实，所破实既假，无实定亦假，如人梦子死，梦中知无子，能遮有子想，彼遮也是假。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如是究诸法，则知非无因，亦非住各别，合集诸因缘，亦非从他来，非住非趋行。愚痴所执谛，何异幻化物？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12" name="组合 178"/>
          <p:cNvGrpSpPr/>
          <p:nvPr/>
        </p:nvGrpSpPr>
        <p:grpSpPr>
          <a:xfrm>
            <a:off x="2243452" y="1414437"/>
            <a:ext cx="352582" cy="112238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破无因生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2249700" y="2579430"/>
            <a:ext cx="329759" cy="118483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破常因生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1588940" y="1052736"/>
            <a:ext cx="393602" cy="206451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真实无生建立空性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1591694" y="3445298"/>
            <a:ext cx="419345" cy="257245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名言中由因生建立空性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2885838" y="265061"/>
            <a:ext cx="390074" cy="1860507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破由大自在所生</a:t>
              </a:r>
            </a:p>
          </p:txBody>
        </p:sp>
      </p:grpSp>
      <p:grpSp>
        <p:nvGrpSpPr>
          <p:cNvPr id="154" name="组合 152"/>
          <p:cNvGrpSpPr/>
          <p:nvPr/>
        </p:nvGrpSpPr>
        <p:grpSpPr>
          <a:xfrm>
            <a:off x="828275" y="1556792"/>
            <a:ext cx="526319" cy="8763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由因建立空性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2896383" y="2212347"/>
            <a:ext cx="393231" cy="1582232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破由微尘所生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196726" y="3472540"/>
            <a:ext cx="377914" cy="116334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宣说能害</a:t>
              </a: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2911345" y="4005064"/>
            <a:ext cx="378270" cy="1639191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破由主物而生</a:t>
              </a:r>
            </a:p>
          </p:txBody>
        </p:sp>
      </p:grpSp>
      <p:grpSp>
        <p:nvGrpSpPr>
          <p:cNvPr id="133" name="组合 178"/>
          <p:cNvGrpSpPr/>
          <p:nvPr/>
        </p:nvGrpSpPr>
        <p:grpSpPr>
          <a:xfrm>
            <a:off x="2254863" y="5824721"/>
            <a:ext cx="585571" cy="36003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4" name="圆角矩形 13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52"/>
          <p:cNvGrpSpPr/>
          <p:nvPr/>
        </p:nvGrpSpPr>
        <p:grpSpPr>
          <a:xfrm>
            <a:off x="828275" y="2632228"/>
            <a:ext cx="542201" cy="93589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由果建立空性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828275" y="3669644"/>
            <a:ext cx="526319" cy="8763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0" name="圆角矩形 15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成立之摄义</a:t>
              </a:r>
            </a:p>
          </p:txBody>
        </p:sp>
      </p:grpSp>
      <p:grpSp>
        <p:nvGrpSpPr>
          <p:cNvPr id="214" name="组合 178"/>
          <p:cNvGrpSpPr/>
          <p:nvPr/>
        </p:nvGrpSpPr>
        <p:grpSpPr>
          <a:xfrm>
            <a:off x="3573945" y="1988840"/>
            <a:ext cx="349984" cy="128553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圆角矩形 2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安立观点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7" name="组合 152"/>
          <p:cNvGrpSpPr/>
          <p:nvPr/>
        </p:nvGrpSpPr>
        <p:grpSpPr>
          <a:xfrm>
            <a:off x="4265784" y="111015"/>
            <a:ext cx="1494641" cy="393087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圆角矩形 21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破自性是一体</a:t>
              </a:r>
            </a:p>
          </p:txBody>
        </p:sp>
      </p:grpSp>
      <p:grpSp>
        <p:nvGrpSpPr>
          <p:cNvPr id="220" name="组合 152"/>
          <p:cNvGrpSpPr/>
          <p:nvPr/>
        </p:nvGrpSpPr>
        <p:grpSpPr>
          <a:xfrm>
            <a:off x="4265784" y="509235"/>
            <a:ext cx="1246105" cy="389317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圆角矩形 220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破乐等是境</a:t>
              </a:r>
            </a:p>
          </p:txBody>
        </p:sp>
      </p:grpSp>
      <p:grpSp>
        <p:nvGrpSpPr>
          <p:cNvPr id="223" name="组合 178"/>
          <p:cNvGrpSpPr/>
          <p:nvPr/>
        </p:nvGrpSpPr>
        <p:grpSpPr>
          <a:xfrm>
            <a:off x="3584195" y="4133005"/>
            <a:ext cx="349986" cy="116066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破彼观点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2" name="组合 152"/>
          <p:cNvGrpSpPr/>
          <p:nvPr/>
        </p:nvGrpSpPr>
        <p:grpSpPr>
          <a:xfrm>
            <a:off x="4276764" y="908893"/>
            <a:ext cx="1233058" cy="383105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3" name="圆角矩形 232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4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破实法常有</a:t>
              </a:r>
            </a:p>
          </p:txBody>
        </p:sp>
      </p:grpSp>
      <p:grpSp>
        <p:nvGrpSpPr>
          <p:cNvPr id="235" name="组合 152"/>
          <p:cNvGrpSpPr/>
          <p:nvPr/>
        </p:nvGrpSpPr>
        <p:grpSpPr>
          <a:xfrm>
            <a:off x="4297001" y="3912091"/>
            <a:ext cx="378698" cy="1395414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6" name="圆角矩形 235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7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破生前有者</a:t>
              </a:r>
            </a:p>
          </p:txBody>
        </p:sp>
      </p:grpSp>
      <p:grpSp>
        <p:nvGrpSpPr>
          <p:cNvPr id="137" name="组合 152"/>
          <p:cNvGrpSpPr/>
          <p:nvPr/>
        </p:nvGrpSpPr>
        <p:grpSpPr>
          <a:xfrm>
            <a:off x="5004463" y="1816684"/>
            <a:ext cx="844439" cy="552453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圆角矩形 13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自宗之观点</a:t>
              </a:r>
            </a:p>
          </p:txBody>
        </p:sp>
      </p:grpSp>
      <p:grpSp>
        <p:nvGrpSpPr>
          <p:cNvPr id="152" name="组合 152"/>
          <p:cNvGrpSpPr/>
          <p:nvPr/>
        </p:nvGrpSpPr>
        <p:grpSpPr>
          <a:xfrm>
            <a:off x="4985372" y="2473962"/>
            <a:ext cx="844439" cy="423951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圆角矩形 168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发太过</a:t>
              </a:r>
            </a:p>
          </p:txBody>
        </p:sp>
      </p:grpSp>
      <p:grpSp>
        <p:nvGrpSpPr>
          <p:cNvPr id="171" name="组合 152"/>
          <p:cNvGrpSpPr/>
          <p:nvPr/>
        </p:nvGrpSpPr>
        <p:grpSpPr>
          <a:xfrm>
            <a:off x="4979699" y="3212976"/>
            <a:ext cx="844439" cy="552453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破彼之回答</a:t>
              </a:r>
            </a:p>
          </p:txBody>
        </p:sp>
      </p:grpSp>
      <p:grpSp>
        <p:nvGrpSpPr>
          <p:cNvPr id="181" name="组合 152"/>
          <p:cNvGrpSpPr/>
          <p:nvPr/>
        </p:nvGrpSpPr>
        <p:grpSpPr>
          <a:xfrm>
            <a:off x="5017660" y="4437112"/>
            <a:ext cx="844439" cy="552453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2" name="圆角矩形 181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遣除妨害自宗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267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951957" y="5831230"/>
            <a:ext cx="603126" cy="698302"/>
            <a:chOff x="1159923" y="3570329"/>
            <a:chExt cx="678175" cy="1395601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/>
            <p:nvPr/>
          </p:nvCxnSpPr>
          <p:spPr>
            <a:xfrm>
              <a:off x="1159923" y="3570329"/>
              <a:ext cx="409496" cy="967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直接连接符 194"/>
          <p:cNvCxnSpPr/>
          <p:nvPr/>
        </p:nvCxnSpPr>
        <p:spPr>
          <a:xfrm flipV="1">
            <a:off x="2172883" y="1874398"/>
            <a:ext cx="362566" cy="1118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1286916" y="2530443"/>
            <a:ext cx="31981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2857677" y="1925390"/>
            <a:ext cx="1105259" cy="2041469"/>
            <a:chOff x="595307" y="3570329"/>
            <a:chExt cx="1242791" cy="1395601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>
              <a:off x="595307" y="3570329"/>
              <a:ext cx="974112" cy="967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3156277" y="388349"/>
            <a:ext cx="761253" cy="498750"/>
            <a:chOff x="982118" y="3579573"/>
            <a:chExt cx="855980" cy="1386357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连接符 156"/>
            <p:cNvCxnSpPr/>
            <p:nvPr/>
          </p:nvCxnSpPr>
          <p:spPr>
            <a:xfrm flipV="1">
              <a:off x="982118" y="4231090"/>
              <a:ext cx="524265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3793877" y="3462555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3622524" y="4525575"/>
            <a:ext cx="271535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173339" y="3933056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38823" y="2921622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4761777" y="2373509"/>
            <a:ext cx="348788" cy="240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2311678" y="5811657"/>
            <a:ext cx="3986750" cy="46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3738810" y="3475250"/>
            <a:ext cx="2752431" cy="589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1677246" y="888297"/>
            <a:ext cx="720199" cy="3674645"/>
            <a:chOff x="1028282" y="3579573"/>
            <a:chExt cx="809816" cy="137897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5594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 flipV="1">
            <a:off x="4792103" y="1476483"/>
            <a:ext cx="4221748" cy="620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5093688" y="1874398"/>
            <a:ext cx="474851" cy="982953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3981824" y="1503378"/>
            <a:ext cx="664682" cy="924945"/>
            <a:chOff x="1173416" y="3579573"/>
            <a:chExt cx="664682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73416" y="4053760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3870860" y="887491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616481" y="1834584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656098" y="458017"/>
            <a:ext cx="439210" cy="5040804"/>
            <a:chOff x="2616898" y="770312"/>
            <a:chExt cx="306282" cy="1060352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 flipV="1">
            <a:off x="2415191" y="623673"/>
            <a:ext cx="705193" cy="3901902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14727" y="1607067"/>
            <a:ext cx="892001" cy="2955876"/>
            <a:chOff x="946097" y="3579573"/>
            <a:chExt cx="892001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 flipV="1">
              <a:off x="946097" y="4013992"/>
              <a:ext cx="639623" cy="260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8300381"/>
              </p:ext>
            </p:extLst>
          </p:nvPr>
        </p:nvGraphicFramePr>
        <p:xfrm>
          <a:off x="6300192" y="57406"/>
          <a:ext cx="2793098" cy="677524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幻物及众因，所变诸事物，应详审观彼，何来何所去？缘合见诸物，无因则不见，虚伪如影像，彼中岂有真？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若法已成有，其因何所需？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若法本来无，云何需彼因？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纵以亿万因，无不变成有。无时怎成有？成有者为何？无时若无有，何时方成有？于有未生时，是犹未离无。倘若未离无，则无生有时。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有亦不成无，应成二性故。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自性不成灭，有法性亦无。是故诸众生，毕竟不生灭。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众生如梦幻，究时同芭蕉，涅槃不涅槃，其性悉无别。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故于诸空法，何有得与失？谁人恭敬我？谁复轻蔑我？苦乐由何生？何足忧与喜？若于性中觅，孰为爱所爱？细究此世人，谁将辞此世？孰生孰当生？谁为亲与友？如我当受持，一切如虚空？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311678" y="1354549"/>
            <a:ext cx="365297" cy="108738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遮破能立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89831" y="0"/>
            <a:ext cx="521501" cy="147648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连接文教诫生起智慧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90003" y="1693749"/>
            <a:ext cx="388077" cy="155526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生智慧之方法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420513" y="818596"/>
            <a:ext cx="546957" cy="118070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407780" y="2070483"/>
            <a:ext cx="535455" cy="900375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深入对境无我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2346492" y="3959565"/>
            <a:ext cx="377914" cy="113202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宣说能害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980771" y="1499176"/>
            <a:ext cx="585476" cy="89485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由果建立空性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944555" y="191043"/>
            <a:ext cx="599085" cy="86338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由因建立空性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3793877" y="141637"/>
            <a:ext cx="2076903" cy="3954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真实无生建立空性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3819153" y="605255"/>
            <a:ext cx="1311639" cy="56608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名言中由因生建立空性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5213594" y="1610426"/>
            <a:ext cx="806795" cy="538505"/>
            <a:chOff x="5981278" y="1662752"/>
            <a:chExt cx="757867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6004425" y="168031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无有非为所生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5238823" y="2394026"/>
            <a:ext cx="780536" cy="830095"/>
            <a:chOff x="5981278" y="1662752"/>
            <a:chExt cx="76388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9356" y="1662752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彼不能转成有实法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803867" y="4797152"/>
            <a:ext cx="378547" cy="1943294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以智慧所得之事</a:t>
              </a:r>
            </a:p>
          </p:txBody>
        </p:sp>
      </p:grpSp>
      <p:grpSp>
        <p:nvGrpSpPr>
          <p:cNvPr id="101" name="组合 178"/>
          <p:cNvGrpSpPr/>
          <p:nvPr/>
        </p:nvGrpSpPr>
        <p:grpSpPr>
          <a:xfrm>
            <a:off x="4474972" y="1303425"/>
            <a:ext cx="795448" cy="29248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破有生</a:t>
              </a:r>
            </a:p>
          </p:txBody>
        </p:sp>
      </p:grpSp>
      <p:grpSp>
        <p:nvGrpSpPr>
          <p:cNvPr id="104" name="组合 152"/>
          <p:cNvGrpSpPr/>
          <p:nvPr/>
        </p:nvGrpSpPr>
        <p:grpSpPr>
          <a:xfrm>
            <a:off x="1434591" y="4040366"/>
            <a:ext cx="556562" cy="97041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破除所断实执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3815282" y="1383999"/>
            <a:ext cx="378891" cy="108738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破二边生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3815282" y="3238996"/>
            <a:ext cx="1022242" cy="43132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破二边灭</a:t>
              </a:r>
            </a:p>
          </p:txBody>
        </p:sp>
      </p:grpSp>
      <p:grpSp>
        <p:nvGrpSpPr>
          <p:cNvPr id="132" name="组合 178"/>
          <p:cNvGrpSpPr/>
          <p:nvPr/>
        </p:nvGrpSpPr>
        <p:grpSpPr>
          <a:xfrm>
            <a:off x="4468463" y="1999297"/>
            <a:ext cx="400697" cy="85805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破无生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3819153" y="3751195"/>
            <a:ext cx="1273221" cy="43132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故成立空性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2968245" y="4277330"/>
            <a:ext cx="889689" cy="52468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成立之摄义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1399600" y="5523111"/>
            <a:ext cx="946698" cy="571804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圆角矩形 17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平息世间八法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2321505" y="545231"/>
            <a:ext cx="360537" cy="62610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</a:t>
              </a:r>
            </a:p>
          </p:txBody>
        </p:sp>
      </p:grpSp>
      <p:grpSp>
        <p:nvGrpSpPr>
          <p:cNvPr id="201" name="组合 152"/>
          <p:cNvGrpSpPr/>
          <p:nvPr/>
        </p:nvGrpSpPr>
        <p:grpSpPr>
          <a:xfrm>
            <a:off x="1403948" y="6243630"/>
            <a:ext cx="1336500" cy="571804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2" name="圆角矩形 2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于未证悟空性者生悲心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580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779972" y="1111903"/>
            <a:ext cx="707480" cy="5040035"/>
            <a:chOff x="1042584" y="3579573"/>
            <a:chExt cx="795514" cy="1386357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>
              <a:stCxn id="202" idx="3"/>
            </p:cNvCxnSpPr>
            <p:nvPr/>
          </p:nvCxnSpPr>
          <p:spPr>
            <a:xfrm flipV="1">
              <a:off x="1042584" y="4441656"/>
              <a:ext cx="526835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直接连接符 194"/>
          <p:cNvCxnSpPr/>
          <p:nvPr/>
        </p:nvCxnSpPr>
        <p:spPr>
          <a:xfrm flipV="1">
            <a:off x="2865576" y="1057990"/>
            <a:ext cx="362566" cy="1118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3368904" y="1945257"/>
            <a:ext cx="594032" cy="2979509"/>
            <a:chOff x="1170148" y="3579573"/>
            <a:chExt cx="667950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170148" y="4168632"/>
              <a:ext cx="349587" cy="2179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2477050" y="5825391"/>
            <a:ext cx="761253" cy="704139"/>
            <a:chOff x="982118" y="3579573"/>
            <a:chExt cx="855980" cy="1386357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连接符 156"/>
            <p:cNvCxnSpPr/>
            <p:nvPr/>
          </p:nvCxnSpPr>
          <p:spPr>
            <a:xfrm flipV="1">
              <a:off x="982118" y="4231090"/>
              <a:ext cx="524265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接连接符 151"/>
          <p:cNvCxnSpPr/>
          <p:nvPr/>
        </p:nvCxnSpPr>
        <p:spPr>
          <a:xfrm>
            <a:off x="4646506" y="4927420"/>
            <a:ext cx="271535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176278" y="6529531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622722" y="5949280"/>
            <a:ext cx="3986750" cy="46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3707904" y="3212976"/>
            <a:ext cx="2752431" cy="589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4351110" y="1064272"/>
            <a:ext cx="4221748" cy="620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3870860" y="406888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038188" y="1855608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 flipV="1">
            <a:off x="2382080" y="406889"/>
            <a:ext cx="714763" cy="2977624"/>
            <a:chOff x="1034394" y="3579573"/>
            <a:chExt cx="803704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34394" y="466316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32145" y="1069170"/>
            <a:ext cx="617723" cy="3211540"/>
            <a:chOff x="1220375" y="3579573"/>
            <a:chExt cx="61772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220375" y="4274055"/>
              <a:ext cx="319812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4776622"/>
              </p:ext>
            </p:extLst>
          </p:nvPr>
        </p:nvGraphicFramePr>
        <p:xfrm>
          <a:off x="6300192" y="41364"/>
          <a:ext cx="2793098" cy="672998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世人求自乐，然由诤喜因，频生烦乱喜。</a:t>
                      </a: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勤求生忧苦，互诤相杀戮，造罪艰困活。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虽数至善趣，频享众欢乐，死已堕恶趣，久历难忍苦。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三有多险地，于此易迷真，迷悟复相违，生时尽迷真。将历难忍苦，无边如大海。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8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苦海善力微，寿命亦短促，为活及无病，强忍饥疲苦。睡眠受他害，伴愚行无义，无义命速逝，观慧极难得。此生有何法，除灭散乱习？此时魔亦勤，诱堕于恶趣，彼复邪道多，难却正法疑。暇满难再得，佛世难复值，惑流不易断，呜呼苦相续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9067">
                <a:tc>
                  <a:txBody>
                    <a:bodyPr/>
                    <a:lstStyle/>
                    <a:p>
                      <a:pPr algn="l" fontAlgn="ctr">
                        <a:lnSpc>
                          <a:spcPct val="8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轮回虽极苦，痴故不自觉，众生溺苦流，呜呼堪悲愍！如人数沐浴，或数入火中，如是虽极苦，犹自引为乐。如是诸众生，度日若无死，今生遭弑杀，后世堕恶趣。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自聚福德云，何时方能降，利生安乐雨，为众息苦火？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何时心无缘，诚敬集福德，于执有众生，开示空性理？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472000" y="5838693"/>
            <a:ext cx="365297" cy="69546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行相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227" name="组合 152"/>
          <p:cNvGrpSpPr/>
          <p:nvPr/>
        </p:nvGrpSpPr>
        <p:grpSpPr>
          <a:xfrm>
            <a:off x="2965530" y="819787"/>
            <a:ext cx="1564525" cy="44742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后世感受痛苦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944554" y="191043"/>
            <a:ext cx="1542433" cy="43169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今世辛苦维生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3854710" y="1639571"/>
            <a:ext cx="1381173" cy="3954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与解脱相违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436408" y="2094273"/>
            <a:ext cx="378547" cy="1943294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以智慧所得之事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3894059" y="4694301"/>
            <a:ext cx="1504894" cy="46289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颠倒执苦为乐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3024385" y="2516637"/>
            <a:ext cx="444844" cy="171422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三有共同过患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1081734" y="789307"/>
            <a:ext cx="946698" cy="571804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圆角矩形 17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平息世间八法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2321505" y="714659"/>
            <a:ext cx="360537" cy="62610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所缘</a:t>
              </a:r>
            </a:p>
          </p:txBody>
        </p:sp>
      </p:grpSp>
      <p:grpSp>
        <p:nvGrpSpPr>
          <p:cNvPr id="201" name="组合 152"/>
          <p:cNvGrpSpPr/>
          <p:nvPr/>
        </p:nvGrpSpPr>
        <p:grpSpPr>
          <a:xfrm>
            <a:off x="1131295" y="3481148"/>
            <a:ext cx="648677" cy="1529635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2" name="圆角矩形 2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于未证悟空性者生悲心</a:t>
              </a: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3843185" y="2921622"/>
            <a:ext cx="1287607" cy="46289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此相违难除</a:t>
              </a:r>
            </a:p>
          </p:txBody>
        </p:sp>
      </p:grpSp>
      <p:grpSp>
        <p:nvGrpSpPr>
          <p:cNvPr id="146" name="组合 152"/>
          <p:cNvGrpSpPr/>
          <p:nvPr/>
        </p:nvGrpSpPr>
        <p:grpSpPr>
          <a:xfrm>
            <a:off x="3075044" y="5707399"/>
            <a:ext cx="1101234" cy="44742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圆角矩形 14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愿安乐</a:t>
              </a:r>
            </a:p>
          </p:txBody>
        </p:sp>
      </p:grpSp>
      <p:grpSp>
        <p:nvGrpSpPr>
          <p:cNvPr id="149" name="组合 152"/>
          <p:cNvGrpSpPr/>
          <p:nvPr/>
        </p:nvGrpSpPr>
        <p:grpSpPr>
          <a:xfrm>
            <a:off x="3124092" y="6305820"/>
            <a:ext cx="1542146" cy="44742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圆角矩形 16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愿成利益之因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735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接连接符 185"/>
          <p:cNvCxnSpPr/>
          <p:nvPr/>
        </p:nvCxnSpPr>
        <p:spPr>
          <a:xfrm>
            <a:off x="5708531" y="4931246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/>
          <p:cNvGrpSpPr/>
          <p:nvPr/>
        </p:nvGrpSpPr>
        <p:grpSpPr>
          <a:xfrm>
            <a:off x="4932040" y="4931249"/>
            <a:ext cx="704046" cy="659870"/>
            <a:chOff x="1046445" y="3579573"/>
            <a:chExt cx="791653" cy="1386357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直接连接符 175"/>
            <p:cNvCxnSpPr/>
            <p:nvPr/>
          </p:nvCxnSpPr>
          <p:spPr>
            <a:xfrm flipV="1">
              <a:off x="1046445" y="4225219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 flipV="1">
            <a:off x="3989532" y="5323395"/>
            <a:ext cx="851523" cy="933126"/>
            <a:chOff x="880617" y="3579573"/>
            <a:chExt cx="957481" cy="1395213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0" name="直接连接符 16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接连接符 168"/>
            <p:cNvCxnSpPr/>
            <p:nvPr/>
          </p:nvCxnSpPr>
          <p:spPr>
            <a:xfrm flipV="1">
              <a:off x="880617" y="4968801"/>
              <a:ext cx="703615" cy="598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2122808" y="4873290"/>
            <a:ext cx="704046" cy="1383233"/>
            <a:chOff x="1046445" y="3579573"/>
            <a:chExt cx="791653" cy="1386357"/>
          </a:xfrm>
        </p:grpSpPr>
        <p:grpSp>
          <p:nvGrpSpPr>
            <p:cNvPr id="119" name="组合 11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2" name="直接连接符 12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接连接符 119"/>
            <p:cNvCxnSpPr/>
            <p:nvPr/>
          </p:nvCxnSpPr>
          <p:spPr>
            <a:xfrm flipV="1">
              <a:off x="1046445" y="4225219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2955457" y="4186928"/>
            <a:ext cx="692021" cy="648406"/>
            <a:chOff x="1059966" y="3579573"/>
            <a:chExt cx="778132" cy="1391833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 flipV="1">
              <a:off x="1059966" y="4968802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3532964" y="4556699"/>
            <a:ext cx="728955" cy="2050673"/>
            <a:chOff x="1018436" y="3579573"/>
            <a:chExt cx="819662" cy="13863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flipV="1">
              <a:off x="1018436" y="3775661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1467977" y="2460814"/>
            <a:ext cx="705193" cy="3398555"/>
            <a:chOff x="1045155" y="3579573"/>
            <a:chExt cx="792943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45155" y="4286568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3810415" y="419442"/>
            <a:ext cx="632264" cy="3251312"/>
            <a:chOff x="1127159" y="3579573"/>
            <a:chExt cx="710939" cy="1392868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连接符 156"/>
            <p:cNvCxnSpPr/>
            <p:nvPr/>
          </p:nvCxnSpPr>
          <p:spPr>
            <a:xfrm flipV="1">
              <a:off x="1127159" y="4969837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2571681" y="2306324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V="1">
            <a:off x="4088847" y="4196278"/>
            <a:ext cx="2407311" cy="190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2533895" y="2867048"/>
            <a:ext cx="107936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2133116" y="2460814"/>
            <a:ext cx="38390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4200011" y="2073303"/>
            <a:ext cx="3256987" cy="39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522477" y="265726"/>
            <a:ext cx="14109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4940515" y="3564046"/>
            <a:ext cx="3485223" cy="1179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 flipV="1">
            <a:off x="179512" y="1618028"/>
            <a:ext cx="720199" cy="3112219"/>
            <a:chOff x="1028282" y="3579573"/>
            <a:chExt cx="809816" cy="137413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373028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4940515" y="4538383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2517018" y="1057587"/>
            <a:ext cx="474851" cy="260008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2562131" y="1670812"/>
            <a:ext cx="105112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188916" y="919503"/>
            <a:ext cx="220062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832698" y="1619553"/>
            <a:ext cx="705193" cy="2574407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9815958"/>
              </p:ext>
            </p:extLst>
          </p:nvPr>
        </p:nvGraphicFramePr>
        <p:xfrm>
          <a:off x="6288070" y="71733"/>
          <a:ext cx="2793098" cy="500552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供幻佛生德，如供实有佛。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9534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有情若如幻，死已云何生？众缘聚合已，虽幻亦当生，云何因久住，有情成实有？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幻人行杀施，无心无罪福，于有幻心者，则生幻罪福。咒等无功能，不生如幻心，种种因缘生，种种如幻物，一缘生一切，毕竟此非有。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胜义若涅槃，世俗悉轮回，则佛亦轮回，菩提行何用？诸缘若未绝，纵幻亦不灭，诸缘若断绝，俗中亦不生。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乱识若亦无，以何缘幻境？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若许无幻境，心识何所缘？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所缘异实境，境相即心体。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751061" y="831051"/>
            <a:ext cx="365297" cy="164033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抉择对境二谛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22972" y="2060848"/>
            <a:ext cx="392521" cy="193306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723627" y="3844223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修行有境正道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396333" y="3657677"/>
            <a:ext cx="388620" cy="107257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遣除争论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1378963" y="722388"/>
            <a:ext cx="392856" cy="189051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安立二谛之自性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724394" y="3929106"/>
            <a:ext cx="559409" cy="187372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破除若无迷识则无执著之过失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178"/>
          <p:cNvGrpSpPr/>
          <p:nvPr/>
        </p:nvGrpSpPr>
        <p:grpSpPr>
          <a:xfrm>
            <a:off x="2729765" y="3476884"/>
            <a:ext cx="1125445" cy="37540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圆角矩形 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遣除太过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178"/>
          <p:cNvGrpSpPr/>
          <p:nvPr/>
        </p:nvGrpSpPr>
        <p:grpSpPr>
          <a:xfrm>
            <a:off x="2736683" y="767882"/>
            <a:ext cx="1118527" cy="57941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遣除不行道之诤辩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2023212" y="1567952"/>
            <a:ext cx="378891" cy="186501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遣除世俗之争论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2043350" y="4931246"/>
            <a:ext cx="369110" cy="181956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遣除胜义之争论</a:t>
              </a:r>
            </a:p>
          </p:txBody>
        </p:sp>
      </p:grpSp>
      <p:grpSp>
        <p:nvGrpSpPr>
          <p:cNvPr id="132" name="组合 178"/>
          <p:cNvGrpSpPr/>
          <p:nvPr/>
        </p:nvGrpSpPr>
        <p:grpSpPr>
          <a:xfrm>
            <a:off x="2729765" y="1352725"/>
            <a:ext cx="1125445" cy="62983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遣除于境不诤之辩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78"/>
          <p:cNvGrpSpPr/>
          <p:nvPr/>
        </p:nvGrpSpPr>
        <p:grpSpPr>
          <a:xfrm>
            <a:off x="2724393" y="2000934"/>
            <a:ext cx="1130817" cy="58588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遣除以量有害之诤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2712397" y="2597085"/>
            <a:ext cx="1142813" cy="53992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遣除与教相违之诤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0" name="圆角矩形 60"/>
          <p:cNvSpPr/>
          <p:nvPr/>
        </p:nvSpPr>
        <p:spPr>
          <a:xfrm>
            <a:off x="4355976" y="50526"/>
            <a:ext cx="1287312" cy="5784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破除不得福德之诤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圆角矩形 60"/>
          <p:cNvSpPr/>
          <p:nvPr/>
        </p:nvSpPr>
        <p:spPr>
          <a:xfrm>
            <a:off x="4360925" y="627043"/>
            <a:ext cx="1287312" cy="5849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破除不能结生之诤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圆角矩形 60"/>
          <p:cNvSpPr/>
          <p:nvPr/>
        </p:nvSpPr>
        <p:spPr>
          <a:xfrm>
            <a:off x="4355976" y="1751887"/>
            <a:ext cx="1352555" cy="6179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破除无有善恶之诤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4370101" y="3268159"/>
            <a:ext cx="133843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破除奉行无义之诤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178"/>
          <p:cNvGrpSpPr/>
          <p:nvPr/>
        </p:nvGrpSpPr>
        <p:grpSpPr>
          <a:xfrm>
            <a:off x="2746248" y="5802835"/>
            <a:ext cx="1015719" cy="99515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破除若迷基不成则无轮回之过失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5" name="圆角矩形 60"/>
          <p:cNvSpPr/>
          <p:nvPr/>
        </p:nvSpPr>
        <p:spPr>
          <a:xfrm>
            <a:off x="3479641" y="3993916"/>
            <a:ext cx="680415" cy="3449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辩诤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60"/>
          <p:cNvSpPr/>
          <p:nvPr/>
        </p:nvSpPr>
        <p:spPr>
          <a:xfrm>
            <a:off x="3491880" y="4436634"/>
            <a:ext cx="373557" cy="7015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60"/>
          <p:cNvSpPr/>
          <p:nvPr/>
        </p:nvSpPr>
        <p:spPr>
          <a:xfrm>
            <a:off x="4163745" y="4395235"/>
            <a:ext cx="982268" cy="3229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同等辩论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60"/>
          <p:cNvSpPr/>
          <p:nvPr/>
        </p:nvSpPr>
        <p:spPr>
          <a:xfrm>
            <a:off x="4163745" y="4787425"/>
            <a:ext cx="336247" cy="10719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遮破辩答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圆角矩形 60"/>
          <p:cNvSpPr/>
          <p:nvPr/>
        </p:nvSpPr>
        <p:spPr>
          <a:xfrm>
            <a:off x="4714452" y="4832783"/>
            <a:ext cx="570360" cy="11116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遮破承许显现为心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圆角矩形 60"/>
          <p:cNvSpPr/>
          <p:nvPr/>
        </p:nvSpPr>
        <p:spPr>
          <a:xfrm>
            <a:off x="5518224" y="4733574"/>
            <a:ext cx="570360" cy="385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立宗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圆角矩形 60"/>
          <p:cNvSpPr/>
          <p:nvPr/>
        </p:nvSpPr>
        <p:spPr>
          <a:xfrm>
            <a:off x="4714451" y="5952744"/>
            <a:ext cx="2178639" cy="4100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遮破境心非二之有实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圆角矩形 60"/>
          <p:cNvSpPr/>
          <p:nvPr/>
        </p:nvSpPr>
        <p:spPr>
          <a:xfrm>
            <a:off x="5518224" y="5373216"/>
            <a:ext cx="570360" cy="374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破彼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圆角矩形 60"/>
          <p:cNvSpPr/>
          <p:nvPr/>
        </p:nvSpPr>
        <p:spPr>
          <a:xfrm>
            <a:off x="4163745" y="6445909"/>
            <a:ext cx="982268" cy="3229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结合时义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1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直接连接符 205"/>
          <p:cNvCxnSpPr/>
          <p:nvPr/>
        </p:nvCxnSpPr>
        <p:spPr>
          <a:xfrm flipV="1">
            <a:off x="5468413" y="2884778"/>
            <a:ext cx="3256987" cy="39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/>
          <p:cNvGrpSpPr/>
          <p:nvPr/>
        </p:nvGrpSpPr>
        <p:grpSpPr>
          <a:xfrm>
            <a:off x="830959" y="1664775"/>
            <a:ext cx="725277" cy="4535230"/>
            <a:chOff x="1022572" y="3579573"/>
            <a:chExt cx="815526" cy="1386357"/>
          </a:xfrm>
        </p:grpSpPr>
        <p:grpSp>
          <p:nvGrpSpPr>
            <p:cNvPr id="200" name="组合 19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2" name="直接连接符 20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直接连接符 200"/>
            <p:cNvCxnSpPr/>
            <p:nvPr/>
          </p:nvCxnSpPr>
          <p:spPr>
            <a:xfrm flipV="1">
              <a:off x="1022572" y="4386945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1293529" y="2805446"/>
            <a:ext cx="901268" cy="2916461"/>
            <a:chOff x="824682" y="3579573"/>
            <a:chExt cx="1013416" cy="1386357"/>
          </a:xfrm>
        </p:grpSpPr>
        <p:grpSp>
          <p:nvGrpSpPr>
            <p:cNvPr id="191" name="组合 19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3" name="直接连接符 19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直接连接符 191"/>
            <p:cNvCxnSpPr/>
            <p:nvPr/>
          </p:nvCxnSpPr>
          <p:spPr>
            <a:xfrm>
              <a:off x="824682" y="3579573"/>
              <a:ext cx="746028" cy="13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组合 176"/>
          <p:cNvGrpSpPr/>
          <p:nvPr/>
        </p:nvGrpSpPr>
        <p:grpSpPr>
          <a:xfrm flipV="1">
            <a:off x="3632657" y="543387"/>
            <a:ext cx="590398" cy="916709"/>
            <a:chOff x="2542369" y="770312"/>
            <a:chExt cx="380811" cy="1060352"/>
          </a:xfrm>
        </p:grpSpPr>
        <p:cxnSp>
          <p:nvCxnSpPr>
            <p:cNvPr id="178" name="直接连接符 177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542369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3162312" y="3481493"/>
            <a:ext cx="983857" cy="636986"/>
            <a:chOff x="731816" y="3579573"/>
            <a:chExt cx="1106282" cy="1386357"/>
          </a:xfrm>
        </p:grpSpPr>
        <p:grpSp>
          <p:nvGrpSpPr>
            <p:cNvPr id="171" name="组合 17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4" name="直接连接符 17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直接连接符 172"/>
            <p:cNvCxnSpPr/>
            <p:nvPr/>
          </p:nvCxnSpPr>
          <p:spPr>
            <a:xfrm>
              <a:off x="731816" y="4207715"/>
              <a:ext cx="838894" cy="17503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284338" y="1834584"/>
            <a:ext cx="704046" cy="2471369"/>
            <a:chOff x="1046445" y="3579573"/>
            <a:chExt cx="791653" cy="1386357"/>
          </a:xfrm>
        </p:grpSpPr>
        <p:grpSp>
          <p:nvGrpSpPr>
            <p:cNvPr id="119" name="组合 11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2" name="直接连接符 12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接连接符 119"/>
            <p:cNvCxnSpPr/>
            <p:nvPr/>
          </p:nvCxnSpPr>
          <p:spPr>
            <a:xfrm flipV="1">
              <a:off x="1046445" y="4225219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4051002" y="1575696"/>
            <a:ext cx="704046" cy="1313032"/>
            <a:chOff x="1046445" y="3579573"/>
            <a:chExt cx="791653" cy="138635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 flipV="1">
              <a:off x="1046445" y="3580878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4764367" y="1314504"/>
            <a:ext cx="704046" cy="962728"/>
            <a:chOff x="1046445" y="3579573"/>
            <a:chExt cx="791653" cy="13863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flipV="1">
              <a:off x="1046445" y="4225219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2720973" y="1462672"/>
            <a:ext cx="704046" cy="3417689"/>
            <a:chOff x="1046445" y="3579573"/>
            <a:chExt cx="791653" cy="1386357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连接符 156"/>
            <p:cNvCxnSpPr/>
            <p:nvPr/>
          </p:nvCxnSpPr>
          <p:spPr>
            <a:xfrm flipV="1">
              <a:off x="1046445" y="4225219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3226558" y="5721908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4287766" y="5734471"/>
            <a:ext cx="213492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2454679" y="6200139"/>
            <a:ext cx="391147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3994374" y="504641"/>
            <a:ext cx="3256987" cy="39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777449" y="4909990"/>
            <a:ext cx="164524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4072281" y="3494194"/>
            <a:ext cx="3485223" cy="1179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5760725" y="2109261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2411758" y="1926059"/>
            <a:ext cx="590398" cy="1146534"/>
            <a:chOff x="2542369" y="770312"/>
            <a:chExt cx="380811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542369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 flipV="1">
            <a:off x="5414794" y="4067759"/>
            <a:ext cx="1902710" cy="634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482927" y="1320216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610870"/>
              </p:ext>
            </p:extLst>
          </p:nvPr>
        </p:nvGraphicFramePr>
        <p:xfrm>
          <a:off x="6288070" y="80593"/>
          <a:ext cx="2793098" cy="629752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89534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幻境若即心，何者见何者？世间主亦言，心不自见心，犹如刀剑锋，不能自割自。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若谓如灯火，如实明自身。灯火非所明，其无暗蔽故。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如晶青依他，物青不依他，如是亦得见，识依不依他。非于非青性，而自成青性。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若谓识了知，故说灯能明。自心本自明，由何识知耶？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若识皆不见，则明或不明，如石女女媚，说彼亦无义。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若无自证分，心识怎忆念？心境相连故，能知如鼠毒。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心通远见他，近故心自明。然涂炼就药，见瓶不见药。见闻与觉知，于此不遮除。此处所遮者，苦因执谛实。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幻境非心外，亦非全无异。若实怎非异？非异则非实。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幻境非实有，能见心亦然。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92" name="组合 178"/>
          <p:cNvGrpSpPr/>
          <p:nvPr/>
        </p:nvGrpSpPr>
        <p:grpSpPr>
          <a:xfrm>
            <a:off x="2650187" y="2704565"/>
            <a:ext cx="348879" cy="66343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圆角矩形 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破彼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178"/>
          <p:cNvGrpSpPr/>
          <p:nvPr/>
        </p:nvGrpSpPr>
        <p:grpSpPr>
          <a:xfrm>
            <a:off x="2043872" y="1866142"/>
            <a:ext cx="362810" cy="2045810"/>
            <a:chOff x="5981278" y="1662752"/>
            <a:chExt cx="756888" cy="378444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遮破承许显现为心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2" name="组合 178"/>
          <p:cNvGrpSpPr/>
          <p:nvPr/>
        </p:nvGrpSpPr>
        <p:grpSpPr>
          <a:xfrm>
            <a:off x="2100163" y="5538760"/>
            <a:ext cx="2310932" cy="391422"/>
            <a:chOff x="5981278" y="1662752"/>
            <a:chExt cx="756888" cy="378444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遮破境心非二之有实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78"/>
          <p:cNvGrpSpPr/>
          <p:nvPr/>
        </p:nvGrpSpPr>
        <p:grpSpPr>
          <a:xfrm>
            <a:off x="2674912" y="1556499"/>
            <a:ext cx="354634" cy="67872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立宗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3994372" y="3871519"/>
            <a:ext cx="1628493" cy="392479"/>
            <a:chOff x="5981278" y="1662752"/>
            <a:chExt cx="756888" cy="37844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76895"/>
              <a:ext cx="745803" cy="35627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无有比量根据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0" name="圆角矩形 60"/>
          <p:cNvSpPr/>
          <p:nvPr/>
        </p:nvSpPr>
        <p:spPr>
          <a:xfrm>
            <a:off x="3916148" y="276336"/>
            <a:ext cx="1149745" cy="428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真实破除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圆角矩形 60"/>
          <p:cNvSpPr/>
          <p:nvPr/>
        </p:nvSpPr>
        <p:spPr>
          <a:xfrm>
            <a:off x="3306472" y="404664"/>
            <a:ext cx="386422" cy="21160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破除妨害胜义自证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圆角矩形 60"/>
          <p:cNvSpPr/>
          <p:nvPr/>
        </p:nvSpPr>
        <p:spPr>
          <a:xfrm>
            <a:off x="3994373" y="3309020"/>
            <a:ext cx="1628493" cy="344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无有现量根据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3315521" y="4737517"/>
            <a:ext cx="1532059" cy="3449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破除妨害遮破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178"/>
          <p:cNvGrpSpPr/>
          <p:nvPr/>
        </p:nvGrpSpPr>
        <p:grpSpPr>
          <a:xfrm>
            <a:off x="52765" y="2109261"/>
            <a:ext cx="510791" cy="200921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破除若无迷识则无执著之过失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5" name="圆角矩形 60"/>
          <p:cNvSpPr/>
          <p:nvPr/>
        </p:nvSpPr>
        <p:spPr>
          <a:xfrm>
            <a:off x="852190" y="1518937"/>
            <a:ext cx="340208" cy="631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辩诤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60"/>
          <p:cNvSpPr/>
          <p:nvPr/>
        </p:nvSpPr>
        <p:spPr>
          <a:xfrm>
            <a:off x="816845" y="3993672"/>
            <a:ext cx="373557" cy="7015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60"/>
          <p:cNvSpPr/>
          <p:nvPr/>
        </p:nvSpPr>
        <p:spPr>
          <a:xfrm>
            <a:off x="1424882" y="1409716"/>
            <a:ext cx="1087596" cy="33936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同等辩论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60"/>
          <p:cNvSpPr/>
          <p:nvPr/>
        </p:nvSpPr>
        <p:spPr>
          <a:xfrm>
            <a:off x="1417988" y="2282437"/>
            <a:ext cx="382419" cy="10911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遮破辩答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圆角矩形 60"/>
          <p:cNvSpPr/>
          <p:nvPr/>
        </p:nvSpPr>
        <p:spPr>
          <a:xfrm>
            <a:off x="1459373" y="6038541"/>
            <a:ext cx="1084809" cy="3229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结合时义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圆角矩形 60"/>
          <p:cNvSpPr/>
          <p:nvPr/>
        </p:nvSpPr>
        <p:spPr>
          <a:xfrm>
            <a:off x="3927856" y="1017339"/>
            <a:ext cx="436626" cy="11167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遣除迷乱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圆角矩形 60"/>
          <p:cNvSpPr/>
          <p:nvPr/>
        </p:nvSpPr>
        <p:spPr>
          <a:xfrm>
            <a:off x="4629267" y="1038945"/>
            <a:ext cx="436626" cy="1434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比喻不成立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圆角矩形 60"/>
          <p:cNvSpPr/>
          <p:nvPr/>
        </p:nvSpPr>
        <p:spPr>
          <a:xfrm>
            <a:off x="5332030" y="1022592"/>
            <a:ext cx="745458" cy="61484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破灯火之比喻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圆角矩形 60"/>
          <p:cNvSpPr/>
          <p:nvPr/>
        </p:nvSpPr>
        <p:spPr>
          <a:xfrm>
            <a:off x="5332030" y="1815234"/>
            <a:ext cx="745458" cy="595601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破蓝色之比喻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圆角矩形 60"/>
          <p:cNvSpPr/>
          <p:nvPr/>
        </p:nvSpPr>
        <p:spPr>
          <a:xfrm>
            <a:off x="4629674" y="2704863"/>
            <a:ext cx="1329140" cy="367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意义不相同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圆角矩形 60"/>
          <p:cNvSpPr/>
          <p:nvPr/>
        </p:nvSpPr>
        <p:spPr>
          <a:xfrm>
            <a:off x="3333168" y="3198197"/>
            <a:ext cx="359726" cy="1143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无有根据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4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接连接符 185"/>
          <p:cNvCxnSpPr/>
          <p:nvPr/>
        </p:nvCxnSpPr>
        <p:spPr>
          <a:xfrm>
            <a:off x="3912397" y="5406576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/>
          <p:cNvGrpSpPr/>
          <p:nvPr/>
        </p:nvGrpSpPr>
        <p:grpSpPr>
          <a:xfrm>
            <a:off x="3469818" y="5410135"/>
            <a:ext cx="704046" cy="1218019"/>
            <a:chOff x="1046445" y="3579573"/>
            <a:chExt cx="791653" cy="1386357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直接连接符 175"/>
            <p:cNvCxnSpPr/>
            <p:nvPr/>
          </p:nvCxnSpPr>
          <p:spPr>
            <a:xfrm flipV="1">
              <a:off x="1046445" y="4225219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 flipV="1">
            <a:off x="2302169" y="2928240"/>
            <a:ext cx="851523" cy="2860846"/>
            <a:chOff x="880617" y="3579573"/>
            <a:chExt cx="957481" cy="1395213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0" name="直接连接符 16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接连接符 168"/>
            <p:cNvCxnSpPr/>
            <p:nvPr/>
          </p:nvCxnSpPr>
          <p:spPr>
            <a:xfrm flipV="1">
              <a:off x="880617" y="4968801"/>
              <a:ext cx="703615" cy="598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1566646" y="596778"/>
            <a:ext cx="692021" cy="836247"/>
            <a:chOff x="1059966" y="3579573"/>
            <a:chExt cx="778132" cy="1391833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 flipV="1">
              <a:off x="1059966" y="4968802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3469818" y="4193963"/>
            <a:ext cx="705584" cy="584726"/>
            <a:chOff x="1044715" y="3579573"/>
            <a:chExt cx="793383" cy="13863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flipV="1">
              <a:off x="1044715" y="4318155"/>
              <a:ext cx="524265" cy="2603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861453" y="2928240"/>
            <a:ext cx="705193" cy="2049276"/>
            <a:chOff x="1045155" y="3579573"/>
            <a:chExt cx="792943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45155" y="4286568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4540046" y="715340"/>
            <a:ext cx="632264" cy="724849"/>
            <a:chOff x="1127159" y="3579573"/>
            <a:chExt cx="710939" cy="1392868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连接符 156"/>
            <p:cNvCxnSpPr/>
            <p:nvPr/>
          </p:nvCxnSpPr>
          <p:spPr>
            <a:xfrm flipV="1">
              <a:off x="1127159" y="4969837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2890985" y="4334610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V="1">
            <a:off x="4005722" y="4196278"/>
            <a:ext cx="2407311" cy="190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911157" y="6143736"/>
            <a:ext cx="38390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5173060" y="6095598"/>
            <a:ext cx="3256987" cy="39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430329" y="729322"/>
            <a:ext cx="14109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3893474" y="2928240"/>
            <a:ext cx="3485223" cy="1179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179512" y="843333"/>
            <a:ext cx="720199" cy="3121791"/>
            <a:chOff x="1028282" y="3579573"/>
            <a:chExt cx="809816" cy="137897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5594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3912695" y="4778688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2943645" y="622268"/>
            <a:ext cx="474851" cy="79464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2481837" y="1416439"/>
            <a:ext cx="105112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568697" y="1433025"/>
            <a:ext cx="220062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825347" y="596778"/>
            <a:ext cx="705193" cy="843411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7998166"/>
              </p:ext>
            </p:extLst>
          </p:nvPr>
        </p:nvGraphicFramePr>
        <p:xfrm>
          <a:off x="6234425" y="502639"/>
          <a:ext cx="2793098" cy="623620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轮回依实法，否则如虚空。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9534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无实若依实，云何有作用？汝心无助伴，应成独一体。若心离所取，众皆成如来。施设唯识义，究竟有何德？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虽知法如幻，岂能除烦恼？如彼幻变师，亦贪所变女。幻师于所知，未断烦恼习，空性习气弱，故见犹生贪。若久修空性，必断实有习，由修无所有，后亦断空执。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观法无谛实，不得谛实法。无实离所依，彼岂依心前？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若实无实法，悉不住心前，彼时无余相，无缘最寂灭。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摩尼如意树，无心能满愿，因福与宿愿，诸佛亦现身。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如人修鹏塔，塔成彼人逝。虽逝经久远，灭毒用犹存。随修菩提行，圆成正觉塔，菩萨虽入灭，能成众利益。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774890" y="40957"/>
            <a:ext cx="365297" cy="164033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抉择对境二谛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34469" y="2845621"/>
            <a:ext cx="392521" cy="193306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755711" y="3058040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修行有境正道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383966" y="1134237"/>
            <a:ext cx="526508" cy="58167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遣除争论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1377946" y="6936"/>
            <a:ext cx="532527" cy="106981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安立二谛之自性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073576" y="253711"/>
            <a:ext cx="1667882" cy="60741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破除若无迷识则无执著之过失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178"/>
          <p:cNvGrpSpPr/>
          <p:nvPr/>
        </p:nvGrpSpPr>
        <p:grpSpPr>
          <a:xfrm>
            <a:off x="4034882" y="4560555"/>
            <a:ext cx="1292943" cy="37193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圆角矩形 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心不缘一切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178"/>
          <p:cNvGrpSpPr/>
          <p:nvPr/>
        </p:nvGrpSpPr>
        <p:grpSpPr>
          <a:xfrm>
            <a:off x="1436717" y="2614031"/>
            <a:ext cx="1253943" cy="664736"/>
            <a:chOff x="5981278" y="1662752"/>
            <a:chExt cx="756888" cy="378444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了知世俗如幻而修道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2086494" y="80258"/>
            <a:ext cx="758971" cy="87895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遣除世俗之争论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2086494" y="976118"/>
            <a:ext cx="758971" cy="85846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遣除胜义之争论</a:t>
              </a:r>
            </a:p>
          </p:txBody>
        </p:sp>
      </p:grpSp>
      <p:grpSp>
        <p:nvGrpSpPr>
          <p:cNvPr id="132" name="组合 178"/>
          <p:cNvGrpSpPr/>
          <p:nvPr/>
        </p:nvGrpSpPr>
        <p:grpSpPr>
          <a:xfrm>
            <a:off x="3050535" y="2708920"/>
            <a:ext cx="1125445" cy="44181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真实宣说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78"/>
          <p:cNvGrpSpPr/>
          <p:nvPr/>
        </p:nvGrpSpPr>
        <p:grpSpPr>
          <a:xfrm>
            <a:off x="3055002" y="3939813"/>
            <a:ext cx="703545" cy="86418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2" y="1673836"/>
              <a:ext cx="737777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所修道之自性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4017514" y="3923999"/>
            <a:ext cx="1142813" cy="53992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一切对境均不成立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178"/>
          <p:cNvGrpSpPr/>
          <p:nvPr/>
        </p:nvGrpSpPr>
        <p:grpSpPr>
          <a:xfrm>
            <a:off x="3073577" y="1150134"/>
            <a:ext cx="1677640" cy="56578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破除若迷基不成则无轮回之过失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9" name="圆角矩形 60"/>
          <p:cNvSpPr/>
          <p:nvPr/>
        </p:nvSpPr>
        <p:spPr>
          <a:xfrm>
            <a:off x="5028379" y="545472"/>
            <a:ext cx="670635" cy="33918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辩论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圆角矩形 60"/>
          <p:cNvSpPr/>
          <p:nvPr/>
        </p:nvSpPr>
        <p:spPr>
          <a:xfrm>
            <a:off x="5028379" y="1260030"/>
            <a:ext cx="670635" cy="36031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破彼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1" name="组合 178"/>
          <p:cNvGrpSpPr/>
          <p:nvPr/>
        </p:nvGrpSpPr>
        <p:grpSpPr>
          <a:xfrm>
            <a:off x="1418079" y="4664582"/>
            <a:ext cx="1272581" cy="664736"/>
            <a:chOff x="5981278" y="1662752"/>
            <a:chExt cx="756888" cy="378444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2" name="圆角矩形 19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了知胜义空性而修道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4" name="组合 178"/>
          <p:cNvGrpSpPr/>
          <p:nvPr/>
        </p:nvGrpSpPr>
        <p:grpSpPr>
          <a:xfrm>
            <a:off x="4058533" y="5065659"/>
            <a:ext cx="1292943" cy="58776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圆角矩形 19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虽无发心然能成利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0" name="组合 178"/>
          <p:cNvGrpSpPr/>
          <p:nvPr/>
        </p:nvGrpSpPr>
        <p:grpSpPr>
          <a:xfrm>
            <a:off x="4044966" y="5926015"/>
            <a:ext cx="1982299" cy="42269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作者虽灭然有作用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" name="组合 178"/>
          <p:cNvGrpSpPr/>
          <p:nvPr/>
        </p:nvGrpSpPr>
        <p:grpSpPr>
          <a:xfrm>
            <a:off x="4058533" y="6423738"/>
            <a:ext cx="1737604" cy="40883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5" name="圆角矩形 20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虽无心然能生福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8" name="组合 178"/>
          <p:cNvGrpSpPr/>
          <p:nvPr/>
        </p:nvGrpSpPr>
        <p:grpSpPr>
          <a:xfrm>
            <a:off x="3055003" y="5653421"/>
            <a:ext cx="696083" cy="60135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9" name="圆角矩形 20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0" name="圆角矩形 60"/>
            <p:cNvSpPr/>
            <p:nvPr/>
          </p:nvSpPr>
          <p:spPr>
            <a:xfrm>
              <a:off x="5992362" y="1673836"/>
              <a:ext cx="737777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修道之果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883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直接连接符 225"/>
          <p:cNvCxnSpPr/>
          <p:nvPr/>
        </p:nvCxnSpPr>
        <p:spPr>
          <a:xfrm flipV="1">
            <a:off x="4887107" y="5157192"/>
            <a:ext cx="2407311" cy="190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379589" y="4143556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/>
          <p:cNvGrpSpPr/>
          <p:nvPr/>
        </p:nvGrpSpPr>
        <p:grpSpPr>
          <a:xfrm>
            <a:off x="1854172" y="233086"/>
            <a:ext cx="704046" cy="877117"/>
            <a:chOff x="1046445" y="3579573"/>
            <a:chExt cx="791653" cy="1386357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直接连接符 175"/>
            <p:cNvCxnSpPr/>
            <p:nvPr/>
          </p:nvCxnSpPr>
          <p:spPr>
            <a:xfrm flipV="1">
              <a:off x="1046445" y="4225219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3143236" y="209076"/>
            <a:ext cx="851523" cy="871639"/>
            <a:chOff x="880617" y="3579573"/>
            <a:chExt cx="957481" cy="1395213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0" name="直接连接符 16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接连接符 168"/>
            <p:cNvCxnSpPr/>
            <p:nvPr/>
          </p:nvCxnSpPr>
          <p:spPr>
            <a:xfrm flipV="1">
              <a:off x="880617" y="4968801"/>
              <a:ext cx="703615" cy="598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2190389" y="2377592"/>
            <a:ext cx="692021" cy="3492800"/>
            <a:chOff x="1059966" y="3579573"/>
            <a:chExt cx="778132" cy="138635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>
              <a:off x="1059966" y="4139804"/>
              <a:ext cx="778132" cy="2663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4181523" y="3369441"/>
            <a:ext cx="705584" cy="797394"/>
            <a:chOff x="1044715" y="3579573"/>
            <a:chExt cx="793383" cy="13863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flipV="1">
              <a:off x="1044715" y="4318155"/>
              <a:ext cx="524265" cy="2603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309160" y="672469"/>
            <a:ext cx="647191" cy="3452293"/>
            <a:chOff x="1110374" y="3579573"/>
            <a:chExt cx="727724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11037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 flipV="1">
            <a:off x="3539439" y="3842426"/>
            <a:ext cx="632264" cy="1321082"/>
            <a:chOff x="1127159" y="3579573"/>
            <a:chExt cx="710939" cy="1392868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连接符 156"/>
            <p:cNvCxnSpPr/>
            <p:nvPr/>
          </p:nvCxnSpPr>
          <p:spPr>
            <a:xfrm flipV="1">
              <a:off x="1127159" y="4969837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2315471" y="639684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V="1">
            <a:off x="3894514" y="2711421"/>
            <a:ext cx="2407311" cy="190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42150" y="3885812"/>
            <a:ext cx="38390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2846577" y="1962578"/>
            <a:ext cx="3504089" cy="39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968616" y="988988"/>
            <a:ext cx="14109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635702" y="1639921"/>
            <a:ext cx="5075525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911059" y="1639921"/>
            <a:ext cx="720199" cy="2149123"/>
            <a:chOff x="1028282" y="3579573"/>
            <a:chExt cx="809816" cy="137897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5594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287449" y="3365465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297712" y="2747825"/>
            <a:ext cx="474851" cy="113798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直接连接符 206"/>
          <p:cNvCxnSpPr/>
          <p:nvPr/>
        </p:nvCxnSpPr>
        <p:spPr>
          <a:xfrm>
            <a:off x="3724759" y="554781"/>
            <a:ext cx="196726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825917" y="2001930"/>
            <a:ext cx="462187" cy="3317074"/>
            <a:chOff x="1378997" y="3579573"/>
            <a:chExt cx="519699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78997" y="4332290"/>
              <a:ext cx="519699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3996966"/>
              </p:ext>
            </p:extLst>
          </p:nvPr>
        </p:nvGraphicFramePr>
        <p:xfrm>
          <a:off x="6270964" y="253986"/>
          <a:ext cx="2793098" cy="57241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供养无心物，云何能得果？供奉今昔佛，经说福等故。供以真俗心，经说皆获福，如供实有佛，能得果报然。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见谛则解脱，何需见空性？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般若经中说：无慧无菩提。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大乘若不成，汝教云何成？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二皆许此故。汝初亦不许。何缘信彼典，大乘亦复然，二许若成真，吠陀亦成真。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小诤大乘故。外道于阿含，自他于他教，有诤悉应舍。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若语入经藏，即许为佛语，三藏大乘教，云何汝不许？若因一不摄，一切皆有过，则当以一同，一切成佛语。诸圣大迦叶，佛语未尽测，谁因汝不解，废持大乘教？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118060" y="3075055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修行有境正道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734756" y="2185722"/>
            <a:ext cx="1495420" cy="35515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不成立之诤辩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093771" y="3047038"/>
            <a:ext cx="368181" cy="148132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以辩答广说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178"/>
          <p:cNvGrpSpPr/>
          <p:nvPr/>
        </p:nvGrpSpPr>
        <p:grpSpPr>
          <a:xfrm>
            <a:off x="2109087" y="4635983"/>
            <a:ext cx="352866" cy="149481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圆角矩形 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摄共同之义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178"/>
          <p:cNvGrpSpPr/>
          <p:nvPr/>
        </p:nvGrpSpPr>
        <p:grpSpPr>
          <a:xfrm>
            <a:off x="831479" y="330715"/>
            <a:ext cx="1253943" cy="664736"/>
            <a:chOff x="5981278" y="1662752"/>
            <a:chExt cx="756888" cy="378444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了知世俗如幻而修道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1511426" y="1351491"/>
            <a:ext cx="309506" cy="70508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辩诤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1508242" y="3427884"/>
            <a:ext cx="309506" cy="69984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</a:p>
          </p:txBody>
        </p:sp>
      </p:grpSp>
      <p:grpSp>
        <p:nvGrpSpPr>
          <p:cNvPr id="132" name="组合 178"/>
          <p:cNvGrpSpPr/>
          <p:nvPr/>
        </p:nvGrpSpPr>
        <p:grpSpPr>
          <a:xfrm>
            <a:off x="2414066" y="16676"/>
            <a:ext cx="1125445" cy="38480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真实宣说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78"/>
          <p:cNvGrpSpPr/>
          <p:nvPr/>
        </p:nvGrpSpPr>
        <p:grpSpPr>
          <a:xfrm>
            <a:off x="2414065" y="383742"/>
            <a:ext cx="1123225" cy="52200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2" y="1673836"/>
              <a:ext cx="737777" cy="35627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所修道之自性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2119884" y="1763437"/>
            <a:ext cx="978120" cy="346516"/>
            <a:chOff x="5981277" y="1616276"/>
            <a:chExt cx="756889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7" y="1616276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26542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以教略说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1" name="组合 178"/>
          <p:cNvGrpSpPr/>
          <p:nvPr/>
        </p:nvGrpSpPr>
        <p:grpSpPr>
          <a:xfrm>
            <a:off x="818841" y="2929788"/>
            <a:ext cx="402781" cy="2453601"/>
            <a:chOff x="5981278" y="1662752"/>
            <a:chExt cx="756888" cy="378444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2" name="圆角矩形 19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了知胜义空性而修道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4" name="组合 178"/>
          <p:cNvGrpSpPr/>
          <p:nvPr/>
        </p:nvGrpSpPr>
        <p:grpSpPr>
          <a:xfrm>
            <a:off x="3967060" y="33575"/>
            <a:ext cx="1947451" cy="35100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圆角矩形 19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虽无发心然能成利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0" name="组合 178"/>
          <p:cNvGrpSpPr/>
          <p:nvPr/>
        </p:nvGrpSpPr>
        <p:grpSpPr>
          <a:xfrm>
            <a:off x="3966225" y="375024"/>
            <a:ext cx="1948286" cy="32631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作者虽灭然有作用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" name="组合 178"/>
          <p:cNvGrpSpPr/>
          <p:nvPr/>
        </p:nvGrpSpPr>
        <p:grpSpPr>
          <a:xfrm>
            <a:off x="3966225" y="793036"/>
            <a:ext cx="1002391" cy="57530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5" name="圆角矩形 20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虽无心然能生福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8" name="组合 178"/>
          <p:cNvGrpSpPr/>
          <p:nvPr/>
        </p:nvGrpSpPr>
        <p:grpSpPr>
          <a:xfrm>
            <a:off x="2430549" y="943766"/>
            <a:ext cx="1108962" cy="33287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9" name="圆角矩形 20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0" name="圆角矩形 60"/>
            <p:cNvSpPr/>
            <p:nvPr/>
          </p:nvSpPr>
          <p:spPr>
            <a:xfrm>
              <a:off x="5992362" y="1673836"/>
              <a:ext cx="737777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修道之果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2751676" y="2749964"/>
            <a:ext cx="440101" cy="207198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大乘教典成立佛说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2765605" y="5050628"/>
            <a:ext cx="440101" cy="166711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修持胜义正道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3426052" y="2540880"/>
            <a:ext cx="620886" cy="352869"/>
            <a:chOff x="487843" y="1559700"/>
            <a:chExt cx="359201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1" name="圆角矩形 1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圆角矩形 8"/>
            <p:cNvSpPr/>
            <p:nvPr/>
          </p:nvSpPr>
          <p:spPr>
            <a:xfrm>
              <a:off x="510108" y="1559700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反诘</a:t>
              </a:r>
            </a:p>
          </p:txBody>
        </p:sp>
      </p:grpSp>
      <p:grpSp>
        <p:nvGrpSpPr>
          <p:cNvPr id="211" name="组合 152"/>
          <p:cNvGrpSpPr/>
          <p:nvPr/>
        </p:nvGrpSpPr>
        <p:grpSpPr>
          <a:xfrm>
            <a:off x="3448265" y="3354028"/>
            <a:ext cx="307472" cy="1119907"/>
            <a:chOff x="487843" y="1559700"/>
            <a:chExt cx="359201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圆角矩形 21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3" name="圆角矩形 8"/>
            <p:cNvSpPr/>
            <p:nvPr/>
          </p:nvSpPr>
          <p:spPr>
            <a:xfrm>
              <a:off x="510108" y="1559700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破彼回答</a:t>
              </a:r>
            </a:p>
          </p:txBody>
        </p:sp>
      </p:grpSp>
      <p:grpSp>
        <p:nvGrpSpPr>
          <p:cNvPr id="214" name="组合 152"/>
          <p:cNvGrpSpPr/>
          <p:nvPr/>
        </p:nvGrpSpPr>
        <p:grpSpPr>
          <a:xfrm>
            <a:off x="4066884" y="3022900"/>
            <a:ext cx="417570" cy="142012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圆角矩形 21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圆角矩形 8"/>
            <p:cNvSpPr/>
            <p:nvPr/>
          </p:nvSpPr>
          <p:spPr>
            <a:xfrm>
              <a:off x="491059" y="1580665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破教之理由</a:t>
              </a:r>
            </a:p>
          </p:txBody>
        </p:sp>
      </p:grpSp>
      <p:grpSp>
        <p:nvGrpSpPr>
          <p:cNvPr id="217" name="组合 152"/>
          <p:cNvGrpSpPr/>
          <p:nvPr/>
        </p:nvGrpSpPr>
        <p:grpSpPr>
          <a:xfrm>
            <a:off x="4750913" y="3070780"/>
            <a:ext cx="1117231" cy="574244"/>
            <a:chOff x="487843" y="1559700"/>
            <a:chExt cx="357902" cy="1649451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圆角矩形 21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圆角矩形 8"/>
            <p:cNvSpPr/>
            <p:nvPr/>
          </p:nvSpPr>
          <p:spPr>
            <a:xfrm>
              <a:off x="501096" y="1603147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破是教之理由</a:t>
              </a:r>
            </a:p>
          </p:txBody>
        </p:sp>
      </p:grpSp>
      <p:grpSp>
        <p:nvGrpSpPr>
          <p:cNvPr id="220" name="组合 152"/>
          <p:cNvGrpSpPr/>
          <p:nvPr/>
        </p:nvGrpSpPr>
        <p:grpSpPr>
          <a:xfrm>
            <a:off x="4792284" y="3863465"/>
            <a:ext cx="1075860" cy="574244"/>
            <a:chOff x="487843" y="1559700"/>
            <a:chExt cx="357902" cy="1649451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圆角矩形 22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圆角矩形 8"/>
            <p:cNvSpPr/>
            <p:nvPr/>
          </p:nvSpPr>
          <p:spPr>
            <a:xfrm>
              <a:off x="501096" y="1603147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破非教之理由</a:t>
              </a:r>
            </a:p>
          </p:txBody>
        </p:sp>
      </p:grpSp>
      <p:grpSp>
        <p:nvGrpSpPr>
          <p:cNvPr id="223" name="组合 152"/>
          <p:cNvGrpSpPr/>
          <p:nvPr/>
        </p:nvGrpSpPr>
        <p:grpSpPr>
          <a:xfrm>
            <a:off x="4089585" y="4961803"/>
            <a:ext cx="1485076" cy="394596"/>
            <a:chOff x="487843" y="1559700"/>
            <a:chExt cx="357902" cy="1642696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8"/>
            <p:cNvSpPr/>
            <p:nvPr/>
          </p:nvSpPr>
          <p:spPr>
            <a:xfrm>
              <a:off x="497093" y="1596393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破佛说之理由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419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直接连接符 232"/>
          <p:cNvCxnSpPr/>
          <p:nvPr/>
        </p:nvCxnSpPr>
        <p:spPr>
          <a:xfrm flipV="1">
            <a:off x="2626386" y="1678508"/>
            <a:ext cx="415764" cy="39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/>
        </p:nvCxnSpPr>
        <p:spPr>
          <a:xfrm flipV="1">
            <a:off x="4968616" y="4867633"/>
            <a:ext cx="2407311" cy="190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379589" y="4143556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/>
          <p:cNvGrpSpPr/>
          <p:nvPr/>
        </p:nvGrpSpPr>
        <p:grpSpPr>
          <a:xfrm>
            <a:off x="3712725" y="1321390"/>
            <a:ext cx="704046" cy="2071483"/>
            <a:chOff x="1046445" y="3579573"/>
            <a:chExt cx="791653" cy="1386357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直接连接符 175"/>
            <p:cNvCxnSpPr/>
            <p:nvPr/>
          </p:nvCxnSpPr>
          <p:spPr>
            <a:xfrm flipV="1">
              <a:off x="1046445" y="4302265"/>
              <a:ext cx="524265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2128596" y="330716"/>
            <a:ext cx="753814" cy="3511710"/>
            <a:chOff x="990484" y="3579573"/>
            <a:chExt cx="847614" cy="138635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>
              <a:off x="990484" y="4963267"/>
              <a:ext cx="778132" cy="2663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3314589" y="4185396"/>
            <a:ext cx="1401427" cy="684146"/>
            <a:chOff x="1044715" y="3579573"/>
            <a:chExt cx="793383" cy="13863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flipV="1">
              <a:off x="1044715" y="4320759"/>
              <a:ext cx="483390" cy="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309160" y="672469"/>
            <a:ext cx="647191" cy="3452293"/>
            <a:chOff x="1110374" y="3579573"/>
            <a:chExt cx="727724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11037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接连接符 151"/>
          <p:cNvCxnSpPr/>
          <p:nvPr/>
        </p:nvCxnSpPr>
        <p:spPr>
          <a:xfrm flipV="1">
            <a:off x="4178973" y="2406252"/>
            <a:ext cx="2407311" cy="190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42150" y="3885812"/>
            <a:ext cx="27243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3314589" y="6103782"/>
            <a:ext cx="3504089" cy="39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968616" y="1247988"/>
            <a:ext cx="14109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561758" y="5517232"/>
            <a:ext cx="5075525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911059" y="1688215"/>
            <a:ext cx="720199" cy="2149123"/>
            <a:chOff x="1028282" y="3579573"/>
            <a:chExt cx="809816" cy="137897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5594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287449" y="3365465"/>
            <a:ext cx="236912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297712" y="2393247"/>
            <a:ext cx="474851" cy="3121124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1808682" y="2134236"/>
            <a:ext cx="462187" cy="3969546"/>
            <a:chOff x="1359617" y="3579573"/>
            <a:chExt cx="519699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59617" y="4183134"/>
              <a:ext cx="519699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9398940"/>
              </p:ext>
            </p:extLst>
          </p:nvPr>
        </p:nvGraphicFramePr>
        <p:xfrm>
          <a:off x="6260021" y="902098"/>
          <a:ext cx="2793098" cy="55229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比丘为教本，彼亦难安立，心有所缘者，亦难住涅槃。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断惑若即脱，彼无间应尔，彼等虽无惑，犹见业功能。谓无近取爱，故定无后有，此非染污爱，如痴云何无？因受缘生爱，彼等仍有受。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心识有所缘，彼仍住其中。若无空性心，灭已复当生，犹如无想定，故当修空性。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为度愚苦众，菩萨离贪惧，悲智住轮回，此即悟空果。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空性能对治，烦恼所知障，欲速成佛者，何不修空性？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不应妄破除，如上空性理，切莫心生疑，如理修空性。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执实能生苦，于彼应生惧，悟空能息苦，云何畏空性？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118060" y="3075055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修行有境正道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716827" y="153136"/>
            <a:ext cx="1495420" cy="35515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不成立之诤辩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093771" y="3047038"/>
            <a:ext cx="368181" cy="148132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以辩答广说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178"/>
          <p:cNvGrpSpPr/>
          <p:nvPr/>
        </p:nvGrpSpPr>
        <p:grpSpPr>
          <a:xfrm>
            <a:off x="2085422" y="5920689"/>
            <a:ext cx="1426050" cy="39139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圆角矩形 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摄共同之义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178"/>
          <p:cNvGrpSpPr/>
          <p:nvPr/>
        </p:nvGrpSpPr>
        <p:grpSpPr>
          <a:xfrm>
            <a:off x="831479" y="330715"/>
            <a:ext cx="1253943" cy="664736"/>
            <a:chOff x="5981278" y="1662752"/>
            <a:chExt cx="756888" cy="378444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了知世俗如幻而修道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1511426" y="1351491"/>
            <a:ext cx="309506" cy="70508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辩诤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1508242" y="3427884"/>
            <a:ext cx="309506" cy="69984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2119884" y="1557117"/>
            <a:ext cx="342069" cy="1154238"/>
            <a:chOff x="5981277" y="1616276"/>
            <a:chExt cx="756889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7" y="1616276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26542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以教略说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1" name="组合 178"/>
          <p:cNvGrpSpPr/>
          <p:nvPr/>
        </p:nvGrpSpPr>
        <p:grpSpPr>
          <a:xfrm>
            <a:off x="818841" y="2929788"/>
            <a:ext cx="402781" cy="2453601"/>
            <a:chOff x="5981278" y="1662752"/>
            <a:chExt cx="756888" cy="378444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2" name="圆角矩形 19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了知胜义空性而修道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2753776" y="732933"/>
            <a:ext cx="440101" cy="207198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大乘教典成立佛说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2765605" y="3075055"/>
            <a:ext cx="440101" cy="166711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修持胜义正道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3423956" y="1878944"/>
            <a:ext cx="579635" cy="1122706"/>
            <a:chOff x="487843" y="1559700"/>
            <a:chExt cx="359201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1" name="圆角矩形 1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圆角矩形 8"/>
            <p:cNvSpPr/>
            <p:nvPr/>
          </p:nvSpPr>
          <p:spPr>
            <a:xfrm>
              <a:off x="510108" y="1559700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未修胜义之过失</a:t>
              </a:r>
            </a:p>
          </p:txBody>
        </p:sp>
      </p:grpSp>
      <p:grpSp>
        <p:nvGrpSpPr>
          <p:cNvPr id="211" name="组合 152"/>
          <p:cNvGrpSpPr/>
          <p:nvPr/>
        </p:nvGrpSpPr>
        <p:grpSpPr>
          <a:xfrm>
            <a:off x="3429875" y="4034415"/>
            <a:ext cx="575812" cy="1030920"/>
            <a:chOff x="487843" y="1559700"/>
            <a:chExt cx="359201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圆角矩形 21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3" name="圆角矩形 8"/>
            <p:cNvSpPr/>
            <p:nvPr/>
          </p:nvSpPr>
          <p:spPr>
            <a:xfrm>
              <a:off x="510108" y="1559700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修胜义之功德</a:t>
              </a:r>
            </a:p>
          </p:txBody>
        </p:sp>
      </p:grpSp>
      <p:grpSp>
        <p:nvGrpSpPr>
          <p:cNvPr id="214" name="组合 152"/>
          <p:cNvGrpSpPr/>
          <p:nvPr/>
        </p:nvGrpSpPr>
        <p:grpSpPr>
          <a:xfrm>
            <a:off x="4320350" y="975982"/>
            <a:ext cx="1115746" cy="58113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圆角矩形 21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圆角矩形 8"/>
            <p:cNvSpPr/>
            <p:nvPr/>
          </p:nvSpPr>
          <p:spPr>
            <a:xfrm>
              <a:off x="491059" y="1580665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未断烦恼不得涅槃</a:t>
              </a:r>
            </a:p>
          </p:txBody>
        </p:sp>
      </p:grpSp>
      <p:grpSp>
        <p:nvGrpSpPr>
          <p:cNvPr id="223" name="组合 152"/>
          <p:cNvGrpSpPr/>
          <p:nvPr/>
        </p:nvGrpSpPr>
        <p:grpSpPr>
          <a:xfrm>
            <a:off x="4320350" y="2075137"/>
            <a:ext cx="1207886" cy="642368"/>
            <a:chOff x="487843" y="1559700"/>
            <a:chExt cx="357902" cy="1642696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8"/>
            <p:cNvSpPr/>
            <p:nvPr/>
          </p:nvSpPr>
          <p:spPr>
            <a:xfrm>
              <a:off x="497093" y="1596393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断烦恼亦不得涅槃</a:t>
              </a:r>
            </a:p>
          </p:txBody>
        </p:sp>
      </p:grpSp>
      <p:grpSp>
        <p:nvGrpSpPr>
          <p:cNvPr id="137" name="组合 152"/>
          <p:cNvGrpSpPr/>
          <p:nvPr/>
        </p:nvGrpSpPr>
        <p:grpSpPr>
          <a:xfrm>
            <a:off x="3429875" y="5295064"/>
            <a:ext cx="602256" cy="438612"/>
            <a:chOff x="487843" y="1559700"/>
            <a:chExt cx="359201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圆角矩形 13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圆角矩形 8"/>
            <p:cNvSpPr/>
            <p:nvPr/>
          </p:nvSpPr>
          <p:spPr>
            <a:xfrm>
              <a:off x="510108" y="1559700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grpSp>
        <p:nvGrpSpPr>
          <p:cNvPr id="188" name="组合 152"/>
          <p:cNvGrpSpPr/>
          <p:nvPr/>
        </p:nvGrpSpPr>
        <p:grpSpPr>
          <a:xfrm>
            <a:off x="4316189" y="3169930"/>
            <a:ext cx="1268554" cy="436144"/>
            <a:chOff x="487843" y="1559700"/>
            <a:chExt cx="357902" cy="1642696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9" name="圆角矩形 18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圆角矩形 8"/>
            <p:cNvSpPr/>
            <p:nvPr/>
          </p:nvSpPr>
          <p:spPr>
            <a:xfrm>
              <a:off x="497093" y="1596393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心灭亦再现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4348975" y="3925484"/>
            <a:ext cx="1139721" cy="436144"/>
            <a:chOff x="487843" y="1559700"/>
            <a:chExt cx="357902" cy="1642696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圆角矩形 8"/>
            <p:cNvSpPr/>
            <p:nvPr/>
          </p:nvSpPr>
          <p:spPr>
            <a:xfrm>
              <a:off x="497093" y="1596393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成办二利</a:t>
              </a:r>
            </a:p>
          </p:txBody>
        </p:sp>
      </p:grpSp>
      <p:grpSp>
        <p:nvGrpSpPr>
          <p:cNvPr id="230" name="组合 152"/>
          <p:cNvGrpSpPr/>
          <p:nvPr/>
        </p:nvGrpSpPr>
        <p:grpSpPr>
          <a:xfrm>
            <a:off x="4345048" y="4642822"/>
            <a:ext cx="1139721" cy="436144"/>
            <a:chOff x="487843" y="1559700"/>
            <a:chExt cx="357902" cy="1642696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1" name="圆角矩形 23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2" name="圆角矩形 8"/>
            <p:cNvSpPr/>
            <p:nvPr/>
          </p:nvSpPr>
          <p:spPr>
            <a:xfrm>
              <a:off x="497093" y="1596393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断除二障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987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216"/>
          <p:cNvGrpSpPr/>
          <p:nvPr/>
        </p:nvGrpSpPr>
        <p:grpSpPr>
          <a:xfrm>
            <a:off x="4708951" y="4709597"/>
            <a:ext cx="622163" cy="1592003"/>
            <a:chOff x="1215935" y="3579573"/>
            <a:chExt cx="622163" cy="933588"/>
          </a:xfrm>
        </p:grpSpPr>
        <p:grpSp>
          <p:nvGrpSpPr>
            <p:cNvPr id="218" name="组合 217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220" name="直接连接符 219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直接连接符 218"/>
            <p:cNvCxnSpPr/>
            <p:nvPr/>
          </p:nvCxnSpPr>
          <p:spPr>
            <a:xfrm>
              <a:off x="1215935" y="4047671"/>
              <a:ext cx="62216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 flipV="1">
            <a:off x="3995976" y="4142812"/>
            <a:ext cx="640717" cy="1365010"/>
            <a:chOff x="1117654" y="3579573"/>
            <a:chExt cx="720444" cy="1386357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接连接符 172"/>
          <p:cNvCxnSpPr/>
          <p:nvPr/>
        </p:nvCxnSpPr>
        <p:spPr>
          <a:xfrm>
            <a:off x="629810" y="3698904"/>
            <a:ext cx="31981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2390813" y="1920551"/>
            <a:ext cx="466247" cy="3624247"/>
            <a:chOff x="1389235" y="3579573"/>
            <a:chExt cx="524264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389235" y="425178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2892494" y="3703567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107495" y="4142813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4164034" y="3375980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 flipV="1">
            <a:off x="834436" y="1619551"/>
            <a:ext cx="738635" cy="3545044"/>
            <a:chOff x="1007552" y="3579573"/>
            <a:chExt cx="830546" cy="137413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07552" y="414123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331114" y="4690029"/>
            <a:ext cx="312931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3085638" y="3715605"/>
            <a:ext cx="474851" cy="2440049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3447151" y="3291141"/>
            <a:ext cx="622163" cy="1231047"/>
            <a:chOff x="1215935" y="3579573"/>
            <a:chExt cx="622163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 flipV="1">
              <a:off x="1215935" y="4047671"/>
              <a:ext cx="326767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3659768" y="1920551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478236" y="683971"/>
            <a:ext cx="733015" cy="3005799"/>
            <a:chOff x="1013871" y="3579573"/>
            <a:chExt cx="824227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13871" y="408045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3046684" y="692696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23528" y="1607066"/>
            <a:ext cx="626094" cy="3836341"/>
            <a:chOff x="1212004" y="3579573"/>
            <a:chExt cx="626094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212004" y="4336637"/>
              <a:ext cx="31981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639972"/>
              </p:ext>
            </p:extLst>
          </p:nvPr>
        </p:nvGraphicFramePr>
        <p:xfrm>
          <a:off x="6288070" y="398438"/>
          <a:ext cx="2793098" cy="4572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实我若稍存，于物则有惧，既无少分我，谁复生畏惧？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齿发甲非我，我非骨及血，非涎非鼻涕，非脓非黄水，非脂亦非汗，非肺亦非肝，我非余内脏，亦非屎与尿，肉与皮非我，脉气热非我，百窍亦复然，六识皆非我。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声识若是常，一切时应闻，若无所知声，何理谓识声？无识若能知，则树亦应知，是故定应解：无境则无知。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若谓彼知色。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彼时何不闻？若谓声不近，则知识亦无。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424421" y="831051"/>
            <a:ext cx="365297" cy="164033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深入人无我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97047" y="2907034"/>
            <a:ext cx="388077" cy="155526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生智慧之方法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63407" y="818596"/>
            <a:ext cx="392521" cy="193306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68061" y="2857352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深入对境无我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1396987" y="4285485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深入法无我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052323" y="3306146"/>
            <a:ext cx="377237" cy="71631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082065" y="493752"/>
            <a:ext cx="1857741" cy="397887"/>
            <a:chOff x="487843" y="1559700"/>
            <a:chExt cx="357902" cy="1701591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655289"/>
              <a:ext cx="336936" cy="160600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承上启下而略说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234534" y="2222721"/>
            <a:ext cx="425234" cy="254175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破数论外道所假立之我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245101" y="5732092"/>
            <a:ext cx="991726" cy="80605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破胜论外道所假立之我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52"/>
          <p:cNvGrpSpPr/>
          <p:nvPr/>
        </p:nvGrpSpPr>
        <p:grpSpPr>
          <a:xfrm>
            <a:off x="762557" y="4698870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破除所断实执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2630659" y="1739839"/>
            <a:ext cx="1606167" cy="36142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分析蕴而总破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2630659" y="2825739"/>
            <a:ext cx="366774" cy="162107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别破所许之我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3872047" y="3111196"/>
            <a:ext cx="1100910" cy="362364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宣说遮破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3861040" y="3690880"/>
            <a:ext cx="375786" cy="1592589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破遣过之答复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4468690" y="3944446"/>
            <a:ext cx="775710" cy="361767"/>
            <a:chOff x="487843" y="707811"/>
            <a:chExt cx="357902" cy="247886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圆角矩形 17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503954" y="707811"/>
              <a:ext cx="336936" cy="246602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作答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4500499" y="5124691"/>
            <a:ext cx="356046" cy="761128"/>
            <a:chOff x="487843" y="707811"/>
            <a:chExt cx="357902" cy="247886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8"/>
            <p:cNvSpPr/>
            <p:nvPr/>
          </p:nvSpPr>
          <p:spPr>
            <a:xfrm>
              <a:off x="503954" y="707811"/>
              <a:ext cx="336936" cy="246602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破彼</a:t>
              </a:r>
            </a:p>
          </p:txBody>
        </p:sp>
      </p:grpSp>
      <p:grpSp>
        <p:nvGrpSpPr>
          <p:cNvPr id="195" name="组合 152"/>
          <p:cNvGrpSpPr/>
          <p:nvPr/>
        </p:nvGrpSpPr>
        <p:grpSpPr>
          <a:xfrm>
            <a:off x="5153464" y="4371026"/>
            <a:ext cx="975211" cy="772038"/>
            <a:chOff x="487843" y="710175"/>
            <a:chExt cx="357902" cy="251439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8"/>
            <p:cNvSpPr/>
            <p:nvPr/>
          </p:nvSpPr>
          <p:spPr>
            <a:xfrm>
              <a:off x="497764" y="758549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以前一太过存在之推理而破</a:t>
              </a:r>
            </a:p>
          </p:txBody>
        </p:sp>
      </p:grpSp>
      <p:grpSp>
        <p:nvGrpSpPr>
          <p:cNvPr id="211" name="组合 152"/>
          <p:cNvGrpSpPr/>
          <p:nvPr/>
        </p:nvGrpSpPr>
        <p:grpSpPr>
          <a:xfrm>
            <a:off x="5153464" y="5164597"/>
            <a:ext cx="975211" cy="772038"/>
            <a:chOff x="487843" y="710175"/>
            <a:chExt cx="357902" cy="251439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圆角矩形 211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3" name="圆角矩形 8"/>
            <p:cNvSpPr/>
            <p:nvPr/>
          </p:nvSpPr>
          <p:spPr>
            <a:xfrm>
              <a:off x="497764" y="758549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以行相相违之推理而破</a:t>
              </a:r>
            </a:p>
          </p:txBody>
        </p:sp>
      </p:grpSp>
      <p:grpSp>
        <p:nvGrpSpPr>
          <p:cNvPr id="214" name="组合 152"/>
          <p:cNvGrpSpPr/>
          <p:nvPr/>
        </p:nvGrpSpPr>
        <p:grpSpPr>
          <a:xfrm>
            <a:off x="5167452" y="5977688"/>
            <a:ext cx="975211" cy="772038"/>
            <a:chOff x="487843" y="710175"/>
            <a:chExt cx="357902" cy="251439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圆角矩形 21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圆角矩形 8"/>
            <p:cNvSpPr/>
            <p:nvPr/>
          </p:nvSpPr>
          <p:spPr>
            <a:xfrm>
              <a:off x="497764" y="758549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以相互不缘之推理而破</a:t>
              </a:r>
            </a:p>
          </p:txBody>
        </p:sp>
      </p:grpSp>
      <p:grpSp>
        <p:nvGrpSpPr>
          <p:cNvPr id="223" name="组合 152"/>
          <p:cNvGrpSpPr/>
          <p:nvPr/>
        </p:nvGrpSpPr>
        <p:grpSpPr>
          <a:xfrm>
            <a:off x="2630659" y="4618740"/>
            <a:ext cx="366774" cy="189579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遣除无我之争论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806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组合 290"/>
          <p:cNvGrpSpPr/>
          <p:nvPr/>
        </p:nvGrpSpPr>
        <p:grpSpPr>
          <a:xfrm>
            <a:off x="1553799" y="5160366"/>
            <a:ext cx="630897" cy="1037235"/>
            <a:chOff x="1215935" y="3579573"/>
            <a:chExt cx="630897" cy="951432"/>
          </a:xfrm>
        </p:grpSpPr>
        <p:grpSp>
          <p:nvGrpSpPr>
            <p:cNvPr id="292" name="组合 291"/>
            <p:cNvGrpSpPr/>
            <p:nvPr/>
          </p:nvGrpSpPr>
          <p:grpSpPr>
            <a:xfrm>
              <a:off x="1522281" y="3579573"/>
              <a:ext cx="315817" cy="951432"/>
              <a:chOff x="2607363" y="770312"/>
              <a:chExt cx="315817" cy="727701"/>
            </a:xfrm>
          </p:grpSpPr>
          <p:cxnSp>
            <p:nvCxnSpPr>
              <p:cNvPr id="294" name="直接连接符 293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/>
              <p:nvPr/>
            </p:nvCxnSpPr>
            <p:spPr>
              <a:xfrm flipV="1">
                <a:off x="2607363" y="785954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3" name="直接连接符 292"/>
            <p:cNvCxnSpPr/>
            <p:nvPr/>
          </p:nvCxnSpPr>
          <p:spPr>
            <a:xfrm>
              <a:off x="1215935" y="4047671"/>
              <a:ext cx="630897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直接连接符 283"/>
          <p:cNvCxnSpPr/>
          <p:nvPr/>
        </p:nvCxnSpPr>
        <p:spPr>
          <a:xfrm flipV="1">
            <a:off x="2563278" y="6128971"/>
            <a:ext cx="3685465" cy="178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3245448" y="5620202"/>
            <a:ext cx="329555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2959703" y="5151933"/>
            <a:ext cx="329555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 flipV="1">
            <a:off x="5014336" y="3226075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/>
          <p:cNvGrpSpPr/>
          <p:nvPr/>
        </p:nvGrpSpPr>
        <p:grpSpPr>
          <a:xfrm>
            <a:off x="4702299" y="3912382"/>
            <a:ext cx="632605" cy="857371"/>
            <a:chOff x="1205493" y="3579573"/>
            <a:chExt cx="632605" cy="933588"/>
          </a:xfrm>
        </p:grpSpPr>
        <p:grpSp>
          <p:nvGrpSpPr>
            <p:cNvPr id="263" name="组合 262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265" name="直接连接符 264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直接连接符 263"/>
            <p:cNvCxnSpPr/>
            <p:nvPr/>
          </p:nvCxnSpPr>
          <p:spPr>
            <a:xfrm>
              <a:off x="1205493" y="4061382"/>
              <a:ext cx="351778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直接连接符 260"/>
          <p:cNvCxnSpPr/>
          <p:nvPr/>
        </p:nvCxnSpPr>
        <p:spPr>
          <a:xfrm flipV="1">
            <a:off x="4351484" y="2865524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组合 253"/>
          <p:cNvGrpSpPr/>
          <p:nvPr/>
        </p:nvGrpSpPr>
        <p:grpSpPr>
          <a:xfrm>
            <a:off x="4120301" y="3330186"/>
            <a:ext cx="640717" cy="769423"/>
            <a:chOff x="1117654" y="3579573"/>
            <a:chExt cx="720444" cy="1386357"/>
          </a:xfrm>
        </p:grpSpPr>
        <p:grpSp>
          <p:nvGrpSpPr>
            <p:cNvPr id="255" name="组合 2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8" name="直接连接符 2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直接连接符 255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/>
        </p:nvGrpSpPr>
        <p:grpSpPr>
          <a:xfrm>
            <a:off x="3508000" y="2945519"/>
            <a:ext cx="640717" cy="1069723"/>
            <a:chOff x="1117654" y="3579573"/>
            <a:chExt cx="720444" cy="1386357"/>
          </a:xfrm>
        </p:grpSpPr>
        <p:grpSp>
          <p:nvGrpSpPr>
            <p:cNvPr id="249" name="组合 24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1" name="直接连接符 25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直接连接符 249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7" name="直接连接符 246"/>
          <p:cNvCxnSpPr/>
          <p:nvPr/>
        </p:nvCxnSpPr>
        <p:spPr>
          <a:xfrm>
            <a:off x="2449227" y="1960909"/>
            <a:ext cx="2723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组合 240"/>
          <p:cNvGrpSpPr/>
          <p:nvPr/>
        </p:nvGrpSpPr>
        <p:grpSpPr>
          <a:xfrm>
            <a:off x="2080898" y="877309"/>
            <a:ext cx="640717" cy="2650500"/>
            <a:chOff x="1117654" y="3579573"/>
            <a:chExt cx="720444" cy="1386357"/>
          </a:xfrm>
        </p:grpSpPr>
        <p:grpSp>
          <p:nvGrpSpPr>
            <p:cNvPr id="242" name="组合 24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44" name="直接连接符 24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直接连接符 242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组合 234"/>
          <p:cNvGrpSpPr/>
          <p:nvPr/>
        </p:nvGrpSpPr>
        <p:grpSpPr>
          <a:xfrm>
            <a:off x="2661035" y="1483037"/>
            <a:ext cx="902990" cy="479591"/>
            <a:chOff x="935108" y="3579573"/>
            <a:chExt cx="902990" cy="933588"/>
          </a:xfrm>
        </p:grpSpPr>
        <p:grpSp>
          <p:nvGrpSpPr>
            <p:cNvPr id="236" name="组合 235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238" name="直接连接符 237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直接连接符 236"/>
            <p:cNvCxnSpPr/>
            <p:nvPr/>
          </p:nvCxnSpPr>
          <p:spPr>
            <a:xfrm>
              <a:off x="935108" y="4061382"/>
              <a:ext cx="62216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组合 216"/>
          <p:cNvGrpSpPr/>
          <p:nvPr/>
        </p:nvGrpSpPr>
        <p:grpSpPr>
          <a:xfrm>
            <a:off x="2648622" y="2535391"/>
            <a:ext cx="902990" cy="1491761"/>
            <a:chOff x="935108" y="3579573"/>
            <a:chExt cx="902990" cy="933588"/>
          </a:xfrm>
        </p:grpSpPr>
        <p:grpSp>
          <p:nvGrpSpPr>
            <p:cNvPr id="218" name="组合 217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220" name="直接连接符 219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直接连接符 218"/>
            <p:cNvCxnSpPr/>
            <p:nvPr/>
          </p:nvCxnSpPr>
          <p:spPr>
            <a:xfrm>
              <a:off x="935108" y="4061382"/>
              <a:ext cx="62216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>
            <a:off x="1477502" y="2313659"/>
            <a:ext cx="640717" cy="1255601"/>
            <a:chOff x="1117654" y="3579573"/>
            <a:chExt cx="720444" cy="1386357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403048" y="3130015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399239" y="4005064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4199084" y="2501480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5331114" y="4690029"/>
            <a:ext cx="312931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596192" y="3142053"/>
            <a:ext cx="474851" cy="2440049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957705" y="2717589"/>
            <a:ext cx="622163" cy="1231047"/>
            <a:chOff x="1215935" y="3579573"/>
            <a:chExt cx="622163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 flipV="1">
              <a:off x="1215935" y="4047671"/>
              <a:ext cx="326767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4008748" y="1483037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92758" y="1955118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6808602"/>
              </p:ext>
            </p:extLst>
          </p:nvPr>
        </p:nvGraphicFramePr>
        <p:xfrm>
          <a:off x="6253532" y="1297727"/>
          <a:ext cx="2793098" cy="5029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闻声自性者，云何成眼识？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一人成父子，假名非真实。忧喜暗三德，非子亦非父。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彼无闻声性，不见彼性故。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如见伎异状。是识即非常。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谓异样一体。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彼一未曾有，异样若非真，自性复为何？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若谓即是识，众生将成一。心无心亦一，同为实有故。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差殊成妄时，何为共同依？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无心亦非我，无心则如瓶。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谓合有心故，知成无知灭。若我无变异，心于彼何用？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无知复无用，虚空亦成我。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12" name="组合 178"/>
          <p:cNvGrpSpPr/>
          <p:nvPr/>
        </p:nvGrpSpPr>
        <p:grpSpPr>
          <a:xfrm>
            <a:off x="745088" y="1649169"/>
            <a:ext cx="425234" cy="254175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破数论外道所假立之我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755655" y="5215233"/>
            <a:ext cx="991725" cy="80605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破胜论外道所假立之我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141213" y="2252187"/>
            <a:ext cx="366774" cy="162107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别破所许之我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1354465" y="1723613"/>
            <a:ext cx="364780" cy="1176395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宣说遮破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1371594" y="3117328"/>
            <a:ext cx="375786" cy="1592589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破遣过之答复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1982025" y="1976654"/>
            <a:ext cx="367243" cy="673369"/>
            <a:chOff x="487843" y="707811"/>
            <a:chExt cx="357902" cy="247886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圆角矩形 17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503954" y="707811"/>
              <a:ext cx="336936" cy="246602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作答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1998052" y="3130015"/>
            <a:ext cx="356046" cy="761128"/>
            <a:chOff x="487843" y="707811"/>
            <a:chExt cx="357902" cy="247886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8"/>
            <p:cNvSpPr/>
            <p:nvPr/>
          </p:nvSpPr>
          <p:spPr>
            <a:xfrm>
              <a:off x="503954" y="707811"/>
              <a:ext cx="336936" cy="246602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破彼</a:t>
              </a:r>
            </a:p>
          </p:txBody>
        </p:sp>
      </p:grpSp>
      <p:grpSp>
        <p:nvGrpSpPr>
          <p:cNvPr id="195" name="组合 152"/>
          <p:cNvGrpSpPr/>
          <p:nvPr/>
        </p:nvGrpSpPr>
        <p:grpSpPr>
          <a:xfrm>
            <a:off x="2568355" y="694998"/>
            <a:ext cx="3031560" cy="357738"/>
            <a:chOff x="487843" y="710175"/>
            <a:chExt cx="357902" cy="251439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8"/>
            <p:cNvSpPr/>
            <p:nvPr/>
          </p:nvSpPr>
          <p:spPr>
            <a:xfrm>
              <a:off x="497764" y="758549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以前一太过存在之推理而破</a:t>
              </a:r>
            </a:p>
          </p:txBody>
        </p:sp>
      </p:grpSp>
      <p:grpSp>
        <p:nvGrpSpPr>
          <p:cNvPr id="211" name="组合 152"/>
          <p:cNvGrpSpPr/>
          <p:nvPr/>
        </p:nvGrpSpPr>
        <p:grpSpPr>
          <a:xfrm>
            <a:off x="2575348" y="1298881"/>
            <a:ext cx="570677" cy="1418707"/>
            <a:chOff x="487843" y="710175"/>
            <a:chExt cx="357902" cy="251439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圆角矩形 211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3" name="圆角矩形 8"/>
            <p:cNvSpPr/>
            <p:nvPr/>
          </p:nvSpPr>
          <p:spPr>
            <a:xfrm>
              <a:off x="497764" y="758549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以行相相违之推理而破</a:t>
              </a:r>
            </a:p>
          </p:txBody>
        </p:sp>
      </p:grpSp>
      <p:grpSp>
        <p:nvGrpSpPr>
          <p:cNvPr id="214" name="组合 152"/>
          <p:cNvGrpSpPr/>
          <p:nvPr/>
        </p:nvGrpSpPr>
        <p:grpSpPr>
          <a:xfrm>
            <a:off x="2559078" y="2920045"/>
            <a:ext cx="586947" cy="1324143"/>
            <a:chOff x="487843" y="710175"/>
            <a:chExt cx="357902" cy="251439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圆角矩形 21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圆角矩形 8"/>
            <p:cNvSpPr/>
            <p:nvPr/>
          </p:nvSpPr>
          <p:spPr>
            <a:xfrm>
              <a:off x="497764" y="758549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以相互不缘之推理而破</a:t>
              </a:r>
            </a:p>
          </p:txBody>
        </p:sp>
      </p:grpSp>
      <p:grpSp>
        <p:nvGrpSpPr>
          <p:cNvPr id="133" name="组合 152"/>
          <p:cNvGrpSpPr/>
          <p:nvPr/>
        </p:nvGrpSpPr>
        <p:grpSpPr>
          <a:xfrm>
            <a:off x="3366260" y="1326175"/>
            <a:ext cx="1207805" cy="335673"/>
            <a:chOff x="487843" y="666476"/>
            <a:chExt cx="357902" cy="2520197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4" name="圆角矩形 13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圆角矩形 8"/>
            <p:cNvSpPr/>
            <p:nvPr/>
          </p:nvSpPr>
          <p:spPr>
            <a:xfrm>
              <a:off x="503033" y="666476"/>
              <a:ext cx="336936" cy="246602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安立推理</a:t>
              </a:r>
            </a:p>
          </p:txBody>
        </p:sp>
      </p:grpSp>
      <p:grpSp>
        <p:nvGrpSpPr>
          <p:cNvPr id="136" name="组合 152"/>
          <p:cNvGrpSpPr/>
          <p:nvPr/>
        </p:nvGrpSpPr>
        <p:grpSpPr>
          <a:xfrm>
            <a:off x="3365844" y="1784517"/>
            <a:ext cx="1320464" cy="352079"/>
            <a:chOff x="487843" y="666476"/>
            <a:chExt cx="357902" cy="2520197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8"/>
            <p:cNvSpPr/>
            <p:nvPr/>
          </p:nvSpPr>
          <p:spPr>
            <a:xfrm>
              <a:off x="503033" y="666476"/>
              <a:ext cx="336936" cy="246602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比喻不成立</a:t>
              </a:r>
            </a:p>
          </p:txBody>
        </p:sp>
      </p:grpSp>
      <p:grpSp>
        <p:nvGrpSpPr>
          <p:cNvPr id="147" name="组合 152"/>
          <p:cNvGrpSpPr/>
          <p:nvPr/>
        </p:nvGrpSpPr>
        <p:grpSpPr>
          <a:xfrm>
            <a:off x="3378078" y="2303255"/>
            <a:ext cx="1207805" cy="343280"/>
            <a:chOff x="487843" y="666476"/>
            <a:chExt cx="357902" cy="2520197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8"/>
            <p:cNvSpPr/>
            <p:nvPr/>
          </p:nvSpPr>
          <p:spPr>
            <a:xfrm>
              <a:off x="503033" y="666476"/>
              <a:ext cx="336936" cy="246602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安立推理</a:t>
              </a:r>
            </a:p>
          </p:txBody>
        </p:sp>
      </p:grpSp>
      <p:grpSp>
        <p:nvGrpSpPr>
          <p:cNvPr id="152" name="组合 152"/>
          <p:cNvGrpSpPr/>
          <p:nvPr/>
        </p:nvGrpSpPr>
        <p:grpSpPr>
          <a:xfrm>
            <a:off x="3388157" y="3250432"/>
            <a:ext cx="385533" cy="1526964"/>
            <a:chOff x="487843" y="666476"/>
            <a:chExt cx="357902" cy="2520197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4" name="圆角矩形 15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5" name="圆角矩形 8"/>
            <p:cNvSpPr/>
            <p:nvPr/>
          </p:nvSpPr>
          <p:spPr>
            <a:xfrm>
              <a:off x="503033" y="666476"/>
              <a:ext cx="336936" cy="246602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遣除不成立</a:t>
              </a:r>
            </a:p>
          </p:txBody>
        </p:sp>
      </p:grpSp>
      <p:grpSp>
        <p:nvGrpSpPr>
          <p:cNvPr id="157" name="组合 152"/>
          <p:cNvGrpSpPr/>
          <p:nvPr/>
        </p:nvGrpSpPr>
        <p:grpSpPr>
          <a:xfrm>
            <a:off x="3988024" y="2717589"/>
            <a:ext cx="1076965" cy="357738"/>
            <a:chOff x="502296" y="710175"/>
            <a:chExt cx="127145" cy="251439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圆角矩形 157"/>
            <p:cNvSpPr/>
            <p:nvPr/>
          </p:nvSpPr>
          <p:spPr>
            <a:xfrm>
              <a:off x="504648" y="710175"/>
              <a:ext cx="120261" cy="2476496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90000"/>
                <a:lumOff val="1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圆角矩形 8"/>
            <p:cNvSpPr/>
            <p:nvPr/>
          </p:nvSpPr>
          <p:spPr>
            <a:xfrm>
              <a:off x="502296" y="758546"/>
              <a:ext cx="127145" cy="246602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真实遣除</a:t>
              </a:r>
            </a:p>
          </p:txBody>
        </p:sp>
      </p:grpSp>
      <p:grpSp>
        <p:nvGrpSpPr>
          <p:cNvPr id="160" name="组合 152"/>
          <p:cNvGrpSpPr/>
          <p:nvPr/>
        </p:nvGrpSpPr>
        <p:grpSpPr>
          <a:xfrm>
            <a:off x="4018593" y="3330187"/>
            <a:ext cx="384457" cy="1636394"/>
            <a:chOff x="487843" y="710175"/>
            <a:chExt cx="137066" cy="251439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圆角矩形 165"/>
            <p:cNvSpPr/>
            <p:nvPr/>
          </p:nvSpPr>
          <p:spPr>
            <a:xfrm>
              <a:off x="487843" y="710175"/>
              <a:ext cx="137066" cy="2476496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90000"/>
                <a:lumOff val="1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圆角矩形 8"/>
            <p:cNvSpPr/>
            <p:nvPr/>
          </p:nvSpPr>
          <p:spPr>
            <a:xfrm>
              <a:off x="497764" y="758546"/>
              <a:ext cx="127145" cy="246602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遣除不定之理</a:t>
              </a:r>
            </a:p>
          </p:txBody>
        </p:sp>
      </p:grpSp>
      <p:grpSp>
        <p:nvGrpSpPr>
          <p:cNvPr id="168" name="组合 152"/>
          <p:cNvGrpSpPr/>
          <p:nvPr/>
        </p:nvGrpSpPr>
        <p:grpSpPr>
          <a:xfrm>
            <a:off x="4591057" y="3099774"/>
            <a:ext cx="679857" cy="350856"/>
            <a:chOff x="504648" y="635552"/>
            <a:chExt cx="127145" cy="255111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7" name="圆角矩形 206"/>
            <p:cNvSpPr/>
            <p:nvPr/>
          </p:nvSpPr>
          <p:spPr>
            <a:xfrm>
              <a:off x="504648" y="710175"/>
              <a:ext cx="120261" cy="2476496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3" name="圆角矩形 8"/>
            <p:cNvSpPr/>
            <p:nvPr/>
          </p:nvSpPr>
          <p:spPr>
            <a:xfrm>
              <a:off x="504648" y="635552"/>
              <a:ext cx="127145" cy="246602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辩诤</a:t>
              </a:r>
            </a:p>
          </p:txBody>
        </p:sp>
      </p:grpSp>
      <p:grpSp>
        <p:nvGrpSpPr>
          <p:cNvPr id="224" name="组合 152"/>
          <p:cNvGrpSpPr/>
          <p:nvPr/>
        </p:nvGrpSpPr>
        <p:grpSpPr>
          <a:xfrm>
            <a:off x="4591057" y="3508607"/>
            <a:ext cx="345850" cy="1425663"/>
            <a:chOff x="504648" y="635552"/>
            <a:chExt cx="127145" cy="255111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504648" y="710175"/>
              <a:ext cx="120261" cy="2476496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504648" y="635552"/>
              <a:ext cx="127145" cy="246602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破彼等之理</a:t>
              </a:r>
            </a:p>
          </p:txBody>
        </p:sp>
      </p:grpSp>
      <p:grpSp>
        <p:nvGrpSpPr>
          <p:cNvPr id="229" name="组合 152"/>
          <p:cNvGrpSpPr/>
          <p:nvPr/>
        </p:nvGrpSpPr>
        <p:grpSpPr>
          <a:xfrm>
            <a:off x="5134307" y="3563118"/>
            <a:ext cx="931216" cy="809473"/>
            <a:chOff x="503873" y="710175"/>
            <a:chExt cx="127145" cy="2277766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0" name="圆角矩形 229"/>
            <p:cNvSpPr/>
            <p:nvPr/>
          </p:nvSpPr>
          <p:spPr>
            <a:xfrm>
              <a:off x="504648" y="710175"/>
              <a:ext cx="120261" cy="2177981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1" name="圆角矩形 8"/>
            <p:cNvSpPr/>
            <p:nvPr/>
          </p:nvSpPr>
          <p:spPr>
            <a:xfrm>
              <a:off x="503873" y="735336"/>
              <a:ext cx="127145" cy="225260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形象相违故自性一体不应理</a:t>
              </a:r>
            </a:p>
          </p:txBody>
        </p:sp>
      </p:grpSp>
      <p:grpSp>
        <p:nvGrpSpPr>
          <p:cNvPr id="232" name="组合 152"/>
          <p:cNvGrpSpPr/>
          <p:nvPr/>
        </p:nvGrpSpPr>
        <p:grpSpPr>
          <a:xfrm>
            <a:off x="5137021" y="4371604"/>
            <a:ext cx="931215" cy="747214"/>
            <a:chOff x="503873" y="710175"/>
            <a:chExt cx="127145" cy="2277766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3" name="圆角矩形 232"/>
            <p:cNvSpPr/>
            <p:nvPr/>
          </p:nvSpPr>
          <p:spPr>
            <a:xfrm>
              <a:off x="504648" y="710175"/>
              <a:ext cx="120261" cy="2177981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4" name="圆角矩形 8"/>
            <p:cNvSpPr/>
            <p:nvPr/>
          </p:nvSpPr>
          <p:spPr>
            <a:xfrm>
              <a:off x="503873" y="735336"/>
              <a:ext cx="127145" cy="225260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别相虚妄故总相真实不应理</a:t>
              </a:r>
            </a:p>
          </p:txBody>
        </p:sp>
      </p:grpSp>
      <p:grpSp>
        <p:nvGrpSpPr>
          <p:cNvPr id="269" name="组合 152"/>
          <p:cNvGrpSpPr/>
          <p:nvPr/>
        </p:nvGrpSpPr>
        <p:grpSpPr>
          <a:xfrm>
            <a:off x="1986195" y="4984009"/>
            <a:ext cx="1301581" cy="396277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0" name="圆角矩形 26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1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安立推理</a:t>
              </a:r>
            </a:p>
          </p:txBody>
        </p:sp>
      </p:grpSp>
      <p:grpSp>
        <p:nvGrpSpPr>
          <p:cNvPr id="272" name="组合 152"/>
          <p:cNvGrpSpPr/>
          <p:nvPr/>
        </p:nvGrpSpPr>
        <p:grpSpPr>
          <a:xfrm>
            <a:off x="1986195" y="5444299"/>
            <a:ext cx="1578146" cy="378551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3" name="圆角矩形 27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4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破除周遍迷乱</a:t>
              </a:r>
            </a:p>
          </p:txBody>
        </p:sp>
      </p:grpSp>
      <p:grpSp>
        <p:nvGrpSpPr>
          <p:cNvPr id="275" name="组合 152"/>
          <p:cNvGrpSpPr/>
          <p:nvPr/>
        </p:nvGrpSpPr>
        <p:grpSpPr>
          <a:xfrm>
            <a:off x="1976140" y="5954359"/>
            <a:ext cx="691431" cy="378551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6" name="圆角矩形 27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7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624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直接连接符 146"/>
          <p:cNvCxnSpPr/>
          <p:nvPr/>
        </p:nvCxnSpPr>
        <p:spPr>
          <a:xfrm>
            <a:off x="5143251" y="4357185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5141047" y="3745684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/>
          <p:cNvGrpSpPr/>
          <p:nvPr/>
        </p:nvGrpSpPr>
        <p:grpSpPr>
          <a:xfrm>
            <a:off x="3503695" y="3728840"/>
            <a:ext cx="622163" cy="1241327"/>
            <a:chOff x="1215935" y="3579573"/>
            <a:chExt cx="622163" cy="933588"/>
          </a:xfrm>
        </p:grpSpPr>
        <p:grpSp>
          <p:nvGrpSpPr>
            <p:cNvPr id="218" name="组合 217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220" name="直接连接符 219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直接连接符 218"/>
            <p:cNvCxnSpPr/>
            <p:nvPr/>
          </p:nvCxnSpPr>
          <p:spPr>
            <a:xfrm>
              <a:off x="1215935" y="4047671"/>
              <a:ext cx="62216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>
            <a:off x="3420186" y="710237"/>
            <a:ext cx="640717" cy="1124347"/>
            <a:chOff x="1117654" y="3579573"/>
            <a:chExt cx="720444" cy="1386357"/>
          </a:xfrm>
        </p:grpSpPr>
        <p:grpSp>
          <p:nvGrpSpPr>
            <p:cNvPr id="205" name="组合 2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/>
            <p:cNvCxnSpPr/>
            <p:nvPr/>
          </p:nvCxnSpPr>
          <p:spPr>
            <a:xfrm flipV="1">
              <a:off x="1117654" y="49633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接连接符 172"/>
          <p:cNvCxnSpPr/>
          <p:nvPr/>
        </p:nvCxnSpPr>
        <p:spPr>
          <a:xfrm>
            <a:off x="629810" y="3698904"/>
            <a:ext cx="31981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2390813" y="1338261"/>
            <a:ext cx="466247" cy="3316515"/>
            <a:chOff x="1389235" y="3579573"/>
            <a:chExt cx="524264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389235" y="425178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2747824" y="4654776"/>
            <a:ext cx="382401" cy="18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852826" y="2735294"/>
            <a:ext cx="2125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4411765" y="1861943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 flipV="1">
            <a:off x="834436" y="2036977"/>
            <a:ext cx="738635" cy="3127618"/>
            <a:chOff x="1007552" y="3579573"/>
            <a:chExt cx="830546" cy="137413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07552" y="414123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331114" y="4933335"/>
            <a:ext cx="312931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113348" y="1457600"/>
            <a:ext cx="474851" cy="320540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4084998" y="1338261"/>
            <a:ext cx="622163" cy="1400945"/>
            <a:chOff x="1215935" y="3579573"/>
            <a:chExt cx="622163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 flipV="1">
              <a:off x="1215935" y="4158215"/>
              <a:ext cx="326767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5141047" y="1356125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472617" y="1268760"/>
            <a:ext cx="738635" cy="1683131"/>
            <a:chOff x="1007552" y="3579573"/>
            <a:chExt cx="830546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07552" y="420611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3995976" y="692696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23528" y="1607066"/>
            <a:ext cx="626094" cy="3836341"/>
            <a:chOff x="1212004" y="3579573"/>
            <a:chExt cx="626094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212004" y="4336637"/>
              <a:ext cx="31981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0637018"/>
              </p:ext>
            </p:extLst>
          </p:nvPr>
        </p:nvGraphicFramePr>
        <p:xfrm>
          <a:off x="6288070" y="398438"/>
          <a:ext cx="2793098" cy="5029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若我非实有，业果系非理，已作我既灭，谁复受业报？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作者受者异，报时作者亡。汝我若共许，诤此有何义？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0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因时见有果，此见不可能。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依一相续故，佛说作者受。过去未来心，俱无故非我。今心若是我，彼灭则我亡。犹如芭蕉树，剥析无所有，如是以慧观，觅我见非实。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有情若非有，于谁起悲愍？立誓成佛者，因痴虚设有。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无人谁得果？许由痴心得。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为息众生苦，不应除果痴。我慢痛苦因，惑我得增长。谓慢不能除，修无我最胜。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436877" y="1216811"/>
            <a:ext cx="365297" cy="164033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深入人无我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97047" y="2907034"/>
            <a:ext cx="388077" cy="155526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生智慧之方法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63407" y="818596"/>
            <a:ext cx="392521" cy="1933068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认识智慧之自性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68061" y="2857352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深入对境无我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第九品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1396987" y="4285485"/>
            <a:ext cx="377914" cy="175822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深入法无我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063371" y="2588198"/>
            <a:ext cx="377237" cy="71631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052324" y="479917"/>
            <a:ext cx="366186" cy="1980897"/>
            <a:chOff x="487843" y="1559700"/>
            <a:chExt cx="369354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520261" y="1559700"/>
              <a:ext cx="336936" cy="160600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承上启下而略说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245101" y="469190"/>
            <a:ext cx="425234" cy="200234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遣除业果不合理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266105" y="3416760"/>
            <a:ext cx="425234" cy="184703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遣除悲心不合理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52"/>
          <p:cNvGrpSpPr/>
          <p:nvPr/>
        </p:nvGrpSpPr>
        <p:grpSpPr>
          <a:xfrm>
            <a:off x="762557" y="4698870"/>
            <a:ext cx="387867" cy="166483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破除所断实执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2623936" y="469189"/>
            <a:ext cx="393602" cy="163207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分析蕴而总破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2661507" y="2118660"/>
            <a:ext cx="366774" cy="162107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别破所许之我</a:t>
              </a:r>
            </a:p>
          </p:txBody>
        </p:sp>
      </p:grpSp>
      <p:grpSp>
        <p:nvGrpSpPr>
          <p:cNvPr id="140" name="组合 152"/>
          <p:cNvGrpSpPr/>
          <p:nvPr/>
        </p:nvGrpSpPr>
        <p:grpSpPr>
          <a:xfrm>
            <a:off x="3929364" y="528584"/>
            <a:ext cx="749157" cy="362364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辩诤</a:t>
              </a:r>
            </a:p>
          </p:txBody>
        </p:sp>
      </p:grpSp>
      <p:grpSp>
        <p:nvGrpSpPr>
          <p:cNvPr id="143" name="组合 152"/>
          <p:cNvGrpSpPr/>
          <p:nvPr/>
        </p:nvGrpSpPr>
        <p:grpSpPr>
          <a:xfrm>
            <a:off x="3913288" y="1486221"/>
            <a:ext cx="375786" cy="594605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作答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4500499" y="1158316"/>
            <a:ext cx="1016323" cy="361767"/>
            <a:chOff x="487843" y="707811"/>
            <a:chExt cx="357902" cy="247886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圆角矩形 17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503954" y="707811"/>
              <a:ext cx="336936" cy="246602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相同辩论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4510546" y="1660616"/>
            <a:ext cx="1002537" cy="400454"/>
            <a:chOff x="487843" y="707811"/>
            <a:chExt cx="357902" cy="247886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8"/>
            <p:cNvSpPr/>
            <p:nvPr/>
          </p:nvSpPr>
          <p:spPr>
            <a:xfrm>
              <a:off x="503954" y="707811"/>
              <a:ext cx="336936" cy="246602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遮破辩答</a:t>
              </a:r>
            </a:p>
          </p:txBody>
        </p:sp>
      </p:grpSp>
      <p:grpSp>
        <p:nvGrpSpPr>
          <p:cNvPr id="223" name="组合 152"/>
          <p:cNvGrpSpPr/>
          <p:nvPr/>
        </p:nvGrpSpPr>
        <p:grpSpPr>
          <a:xfrm>
            <a:off x="2658395" y="3874321"/>
            <a:ext cx="366774" cy="189579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遣除无我之争论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4546536" y="2551437"/>
            <a:ext cx="1002537" cy="400454"/>
            <a:chOff x="487843" y="707811"/>
            <a:chExt cx="357902" cy="247886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503954" y="707811"/>
              <a:ext cx="336936" cy="246602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遣除违教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1307" y="3461385"/>
            <a:ext cx="1844829" cy="588790"/>
            <a:chOff x="4031743" y="3621077"/>
            <a:chExt cx="1299371" cy="359893"/>
          </a:xfrm>
        </p:grpSpPr>
        <p:sp>
          <p:nvSpPr>
            <p:cNvPr id="123" name="圆角矩形 122"/>
            <p:cNvSpPr/>
            <p:nvPr/>
          </p:nvSpPr>
          <p:spPr>
            <a:xfrm>
              <a:off x="4031743" y="3622019"/>
              <a:ext cx="1299371" cy="358951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圆角矩形 8"/>
            <p:cNvSpPr/>
            <p:nvPr/>
          </p:nvSpPr>
          <p:spPr>
            <a:xfrm>
              <a:off x="4053686" y="3621077"/>
              <a:ext cx="1277428" cy="35989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遣除无对境故修悲心不合理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956335" y="4074218"/>
            <a:ext cx="1844829" cy="588790"/>
            <a:chOff x="4031743" y="3621077"/>
            <a:chExt cx="1299371" cy="359893"/>
          </a:xfrm>
        </p:grpSpPr>
        <p:sp>
          <p:nvSpPr>
            <p:cNvPr id="133" name="圆角矩形 132"/>
            <p:cNvSpPr/>
            <p:nvPr/>
          </p:nvSpPr>
          <p:spPr>
            <a:xfrm>
              <a:off x="4031743" y="3622019"/>
              <a:ext cx="1299371" cy="358951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8"/>
            <p:cNvSpPr/>
            <p:nvPr/>
          </p:nvSpPr>
          <p:spPr>
            <a:xfrm>
              <a:off x="4053686" y="3621077"/>
              <a:ext cx="1277428" cy="35989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遣除无果故修悲心不合理</a:t>
              </a: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966448" y="4675002"/>
            <a:ext cx="1844829" cy="588790"/>
            <a:chOff x="4031743" y="3621077"/>
            <a:chExt cx="1299371" cy="359893"/>
          </a:xfrm>
        </p:grpSpPr>
        <p:sp>
          <p:nvSpPr>
            <p:cNvPr id="136" name="圆角矩形 135"/>
            <p:cNvSpPr/>
            <p:nvPr/>
          </p:nvSpPr>
          <p:spPr>
            <a:xfrm>
              <a:off x="4031743" y="3622019"/>
              <a:ext cx="1299371" cy="358951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圆角矩形 8"/>
            <p:cNvSpPr/>
            <p:nvPr/>
          </p:nvSpPr>
          <p:spPr>
            <a:xfrm>
              <a:off x="4053686" y="3621077"/>
              <a:ext cx="1277428" cy="35989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遣除是所断故修悲心不合理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451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5363</Words>
  <Application>Microsoft Office PowerPoint</Application>
  <PresentationFormat>全屏显示(4:3)</PresentationFormat>
  <Paragraphs>563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China</cp:lastModifiedBy>
  <cp:revision>586</cp:revision>
  <dcterms:created xsi:type="dcterms:W3CDTF">2011-03-15T13:25:26Z</dcterms:created>
  <dcterms:modified xsi:type="dcterms:W3CDTF">2017-12-12T13:36:23Z</dcterms:modified>
</cp:coreProperties>
</file>