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63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8559" autoAdjust="0"/>
    <p:restoredTop sz="94660"/>
  </p:normalViewPr>
  <p:slideViewPr>
    <p:cSldViewPr>
      <p:cViewPr varScale="1">
        <p:scale>
          <a:sx n="65" d="100"/>
          <a:sy n="65" d="100"/>
        </p:scale>
        <p:origin x="-1824" y="-114"/>
      </p:cViewPr>
      <p:guideLst>
        <p:guide orient="horz" pos="3475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77FE1A-5055-466A-8291-B67B8FAD4B38}" type="datetimeFigureOut">
              <a:rPr lang="zh-CN" altLang="en-US" smtClean="0"/>
              <a:pPr/>
              <a:t>2017/12/12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5CCF3E-B62D-4081-AD31-71DB2CAAFA9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4862919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5CCF3E-B62D-4081-AD31-71DB2CAAFA9C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417739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5CCF3E-B62D-4081-AD31-71DB2CAAFA9C}" type="slidenum">
              <a:rPr lang="zh-CN" altLang="en-US" smtClean="0">
                <a:solidFill>
                  <a:prstClr val="black"/>
                </a:solidFill>
              </a:rPr>
              <a:pPr/>
              <a:t>10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17739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5CCF3E-B62D-4081-AD31-71DB2CAAFA9C}" type="slidenum">
              <a:rPr lang="zh-CN" altLang="en-US" smtClean="0">
                <a:solidFill>
                  <a:prstClr val="black"/>
                </a:solidFill>
              </a:rPr>
              <a:pPr/>
              <a:t>11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17739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5CCF3E-B62D-4081-AD31-71DB2CAAFA9C}" type="slidenum">
              <a:rPr lang="zh-CN" altLang="en-US" smtClean="0">
                <a:solidFill>
                  <a:prstClr val="black"/>
                </a:solidFill>
              </a:rPr>
              <a:pPr/>
              <a:t>12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17739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5CCF3E-B62D-4081-AD31-71DB2CAAFA9C}" type="slidenum">
              <a:rPr lang="zh-CN" altLang="en-US" smtClean="0">
                <a:solidFill>
                  <a:prstClr val="black"/>
                </a:solidFill>
              </a:rPr>
              <a:pPr/>
              <a:t>13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17739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5CCF3E-B62D-4081-AD31-71DB2CAAFA9C}" type="slidenum">
              <a:rPr lang="zh-CN" altLang="en-US" smtClean="0">
                <a:solidFill>
                  <a:prstClr val="black"/>
                </a:solidFill>
              </a:rPr>
              <a:pPr/>
              <a:t>14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17739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5CCF3E-B62D-4081-AD31-71DB2CAAFA9C}" type="slidenum">
              <a:rPr lang="zh-CN" altLang="en-US" smtClean="0">
                <a:solidFill>
                  <a:prstClr val="black"/>
                </a:solidFill>
              </a:rPr>
              <a:pPr/>
              <a:t>15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17739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5CCF3E-B62D-4081-AD31-71DB2CAAFA9C}" type="slidenum">
              <a:rPr lang="zh-CN" altLang="en-US" smtClean="0">
                <a:solidFill>
                  <a:prstClr val="black"/>
                </a:solidFill>
              </a:rPr>
              <a:pPr/>
              <a:t>16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17739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5CCF3E-B62D-4081-AD31-71DB2CAAFA9C}" type="slidenum">
              <a:rPr lang="zh-CN" altLang="en-US" smtClean="0">
                <a:solidFill>
                  <a:prstClr val="black"/>
                </a:solidFill>
              </a:rPr>
              <a:pPr/>
              <a:t>17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17739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5CCF3E-B62D-4081-AD31-71DB2CAAFA9C}" type="slidenum">
              <a:rPr lang="zh-CN" altLang="en-US" smtClean="0">
                <a:solidFill>
                  <a:prstClr val="black"/>
                </a:solidFill>
              </a:rPr>
              <a:pPr/>
              <a:t>18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17739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5CCF3E-B62D-4081-AD31-71DB2CAAFA9C}" type="slidenum">
              <a:rPr lang="zh-CN" altLang="en-US" smtClean="0">
                <a:solidFill>
                  <a:prstClr val="black"/>
                </a:solidFill>
              </a:rPr>
              <a:pPr/>
              <a:t>19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17739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5CCF3E-B62D-4081-AD31-71DB2CAAFA9C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417739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5CCF3E-B62D-4081-AD31-71DB2CAAFA9C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417739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5CCF3E-B62D-4081-AD31-71DB2CAAFA9C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417739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5CCF3E-B62D-4081-AD31-71DB2CAAFA9C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417739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5CCF3E-B62D-4081-AD31-71DB2CAAFA9C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417739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5CCF3E-B62D-4081-AD31-71DB2CAAFA9C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417739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5CCF3E-B62D-4081-AD31-71DB2CAAFA9C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417739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5CCF3E-B62D-4081-AD31-71DB2CAAFA9C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417739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561FF-D192-4BE0-96AD-88008B7D8D2D}" type="datetimeFigureOut">
              <a:rPr lang="zh-CN" altLang="en-US" smtClean="0"/>
              <a:pPr/>
              <a:t>2017/12/12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C15DE-7D86-42AC-B0AC-E2D62F452E8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561FF-D192-4BE0-96AD-88008B7D8D2D}" type="datetimeFigureOut">
              <a:rPr lang="zh-CN" altLang="en-US" smtClean="0"/>
              <a:pPr/>
              <a:t>2017/12/12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C15DE-7D86-42AC-B0AC-E2D62F452E8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561FF-D192-4BE0-96AD-88008B7D8D2D}" type="datetimeFigureOut">
              <a:rPr lang="zh-CN" altLang="en-US" smtClean="0"/>
              <a:pPr/>
              <a:t>2017/12/12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C15DE-7D86-42AC-B0AC-E2D62F452E8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561FF-D192-4BE0-96AD-88008B7D8D2D}" type="datetimeFigureOut">
              <a:rPr lang="zh-CN" altLang="en-US" smtClean="0"/>
              <a:pPr/>
              <a:t>2017/12/12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C15DE-7D86-42AC-B0AC-E2D62F452E8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561FF-D192-4BE0-96AD-88008B7D8D2D}" type="datetimeFigureOut">
              <a:rPr lang="zh-CN" altLang="en-US" smtClean="0"/>
              <a:pPr/>
              <a:t>2017/12/12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C15DE-7D86-42AC-B0AC-E2D62F452E8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561FF-D192-4BE0-96AD-88008B7D8D2D}" type="datetimeFigureOut">
              <a:rPr lang="zh-CN" altLang="en-US" smtClean="0"/>
              <a:pPr/>
              <a:t>2017/12/12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C15DE-7D86-42AC-B0AC-E2D62F452E8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561FF-D192-4BE0-96AD-88008B7D8D2D}" type="datetimeFigureOut">
              <a:rPr lang="zh-CN" altLang="en-US" smtClean="0"/>
              <a:pPr/>
              <a:t>2017/12/12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C15DE-7D86-42AC-B0AC-E2D62F452E8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561FF-D192-4BE0-96AD-88008B7D8D2D}" type="datetimeFigureOut">
              <a:rPr lang="zh-CN" altLang="en-US" smtClean="0"/>
              <a:pPr/>
              <a:t>2017/12/12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C15DE-7D86-42AC-B0AC-E2D62F452E8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561FF-D192-4BE0-96AD-88008B7D8D2D}" type="datetimeFigureOut">
              <a:rPr lang="zh-CN" altLang="en-US" smtClean="0"/>
              <a:pPr/>
              <a:t>2017/12/12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C15DE-7D86-42AC-B0AC-E2D62F452E8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561FF-D192-4BE0-96AD-88008B7D8D2D}" type="datetimeFigureOut">
              <a:rPr lang="zh-CN" altLang="en-US" smtClean="0"/>
              <a:pPr/>
              <a:t>2017/12/12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C15DE-7D86-42AC-B0AC-E2D62F452E8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561FF-D192-4BE0-96AD-88008B7D8D2D}" type="datetimeFigureOut">
              <a:rPr lang="zh-CN" altLang="en-US" smtClean="0"/>
              <a:pPr/>
              <a:t>2017/12/12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C15DE-7D86-42AC-B0AC-E2D62F452E8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A561FF-D192-4BE0-96AD-88008B7D8D2D}" type="datetimeFigureOut">
              <a:rPr lang="zh-CN" altLang="en-US" smtClean="0"/>
              <a:pPr/>
              <a:t>2017/12/12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4C15DE-7D86-42AC-B0AC-E2D62F452E8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1" name="直接连接符 90"/>
          <p:cNvCxnSpPr/>
          <p:nvPr/>
        </p:nvCxnSpPr>
        <p:spPr>
          <a:xfrm>
            <a:off x="4025141" y="5868075"/>
            <a:ext cx="1410955" cy="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0" name="组合 139"/>
          <p:cNvGrpSpPr/>
          <p:nvPr/>
        </p:nvGrpSpPr>
        <p:grpSpPr>
          <a:xfrm>
            <a:off x="4247797" y="3908928"/>
            <a:ext cx="663543" cy="1122041"/>
            <a:chOff x="1091988" y="3577700"/>
            <a:chExt cx="746110" cy="1388230"/>
          </a:xfrm>
        </p:grpSpPr>
        <p:grpSp>
          <p:nvGrpSpPr>
            <p:cNvPr id="141" name="组合 140"/>
            <p:cNvGrpSpPr/>
            <p:nvPr/>
          </p:nvGrpSpPr>
          <p:grpSpPr>
            <a:xfrm>
              <a:off x="1531816" y="3579573"/>
              <a:ext cx="306282" cy="1386357"/>
              <a:chOff x="2616898" y="770312"/>
              <a:chExt cx="306282" cy="1060352"/>
            </a:xfrm>
          </p:grpSpPr>
          <p:cxnSp>
            <p:nvCxnSpPr>
              <p:cNvPr id="143" name="直接连接符 142"/>
              <p:cNvCxnSpPr/>
              <p:nvPr/>
            </p:nvCxnSpPr>
            <p:spPr>
              <a:xfrm>
                <a:off x="2627784" y="1830664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直接连接符 143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直接连接符 144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2" name="直接连接符 141"/>
            <p:cNvCxnSpPr/>
            <p:nvPr/>
          </p:nvCxnSpPr>
          <p:spPr>
            <a:xfrm flipV="1">
              <a:off x="1091988" y="3577700"/>
              <a:ext cx="524264" cy="2605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1" name="直接连接符 120"/>
          <p:cNvCxnSpPr/>
          <p:nvPr/>
        </p:nvCxnSpPr>
        <p:spPr>
          <a:xfrm>
            <a:off x="3507405" y="4237834"/>
            <a:ext cx="561479" cy="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5" name="组合 284"/>
          <p:cNvGrpSpPr/>
          <p:nvPr/>
        </p:nvGrpSpPr>
        <p:grpSpPr>
          <a:xfrm>
            <a:off x="1501944" y="3198840"/>
            <a:ext cx="720199" cy="1606868"/>
            <a:chOff x="1028282" y="3579573"/>
            <a:chExt cx="809816" cy="1386357"/>
          </a:xfrm>
        </p:grpSpPr>
        <p:grpSp>
          <p:nvGrpSpPr>
            <p:cNvPr id="286" name="组合 285"/>
            <p:cNvGrpSpPr/>
            <p:nvPr/>
          </p:nvGrpSpPr>
          <p:grpSpPr>
            <a:xfrm>
              <a:off x="1531816" y="3579573"/>
              <a:ext cx="306282" cy="1386357"/>
              <a:chOff x="2616898" y="770312"/>
              <a:chExt cx="306282" cy="1060352"/>
            </a:xfrm>
          </p:grpSpPr>
          <p:cxnSp>
            <p:nvCxnSpPr>
              <p:cNvPr id="288" name="直接连接符 287"/>
              <p:cNvCxnSpPr/>
              <p:nvPr/>
            </p:nvCxnSpPr>
            <p:spPr>
              <a:xfrm>
                <a:off x="2627784" y="1830664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直接连接符 288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直接连接符 289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87" name="直接连接符 286"/>
            <p:cNvCxnSpPr/>
            <p:nvPr/>
          </p:nvCxnSpPr>
          <p:spPr>
            <a:xfrm flipV="1">
              <a:off x="1028282" y="4955943"/>
              <a:ext cx="524264" cy="2605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3" name="直接连接符 202"/>
          <p:cNvCxnSpPr/>
          <p:nvPr/>
        </p:nvCxnSpPr>
        <p:spPr>
          <a:xfrm>
            <a:off x="2003572" y="1256996"/>
            <a:ext cx="5325931" cy="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9" name="组合 298"/>
          <p:cNvGrpSpPr/>
          <p:nvPr/>
        </p:nvGrpSpPr>
        <p:grpSpPr>
          <a:xfrm flipV="1">
            <a:off x="4025141" y="4237832"/>
            <a:ext cx="474851" cy="2181324"/>
            <a:chOff x="2616898" y="770312"/>
            <a:chExt cx="306282" cy="1060352"/>
          </a:xfrm>
        </p:grpSpPr>
        <p:cxnSp>
          <p:nvCxnSpPr>
            <p:cNvPr id="301" name="直接连接符 300"/>
            <p:cNvCxnSpPr/>
            <p:nvPr/>
          </p:nvCxnSpPr>
          <p:spPr>
            <a:xfrm>
              <a:off x="2627784" y="1830664"/>
              <a:ext cx="295396" cy="0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直接连接符 301"/>
            <p:cNvCxnSpPr/>
            <p:nvPr/>
          </p:nvCxnSpPr>
          <p:spPr>
            <a:xfrm flipV="1">
              <a:off x="2627784" y="772306"/>
              <a:ext cx="0" cy="1058358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直接连接符 302"/>
            <p:cNvCxnSpPr/>
            <p:nvPr/>
          </p:nvCxnSpPr>
          <p:spPr>
            <a:xfrm>
              <a:off x="2616898" y="770312"/>
              <a:ext cx="306282" cy="0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6" name="组合 175"/>
          <p:cNvGrpSpPr/>
          <p:nvPr/>
        </p:nvGrpSpPr>
        <p:grpSpPr>
          <a:xfrm flipV="1">
            <a:off x="2859608" y="2358301"/>
            <a:ext cx="681299" cy="1860826"/>
            <a:chOff x="1156799" y="3579573"/>
            <a:chExt cx="681299" cy="933588"/>
          </a:xfrm>
        </p:grpSpPr>
        <p:grpSp>
          <p:nvGrpSpPr>
            <p:cNvPr id="177" name="组合 176"/>
            <p:cNvGrpSpPr/>
            <p:nvPr/>
          </p:nvGrpSpPr>
          <p:grpSpPr>
            <a:xfrm>
              <a:off x="1531816" y="3579573"/>
              <a:ext cx="306282" cy="933588"/>
              <a:chOff x="2616898" y="770312"/>
              <a:chExt cx="306282" cy="714053"/>
            </a:xfrm>
          </p:grpSpPr>
          <p:cxnSp>
            <p:nvCxnSpPr>
              <p:cNvPr id="179" name="直接连接符 178"/>
              <p:cNvCxnSpPr/>
              <p:nvPr/>
            </p:nvCxnSpPr>
            <p:spPr>
              <a:xfrm>
                <a:off x="2618249" y="1484365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直接连接符 198"/>
              <p:cNvCxnSpPr/>
              <p:nvPr/>
            </p:nvCxnSpPr>
            <p:spPr>
              <a:xfrm flipV="1">
                <a:off x="2616898" y="772306"/>
                <a:ext cx="10886" cy="712059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直接连接符 199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8" name="直接连接符 177"/>
            <p:cNvCxnSpPr/>
            <p:nvPr/>
          </p:nvCxnSpPr>
          <p:spPr>
            <a:xfrm>
              <a:off x="1156799" y="4510576"/>
              <a:ext cx="374152" cy="1417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7" name="直接连接符 256"/>
          <p:cNvCxnSpPr/>
          <p:nvPr/>
        </p:nvCxnSpPr>
        <p:spPr>
          <a:xfrm>
            <a:off x="4329874" y="2345392"/>
            <a:ext cx="3509452" cy="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接连接符 206"/>
          <p:cNvCxnSpPr/>
          <p:nvPr/>
        </p:nvCxnSpPr>
        <p:spPr>
          <a:xfrm>
            <a:off x="5304305" y="3886636"/>
            <a:ext cx="1931991" cy="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2" name="组合 231"/>
          <p:cNvGrpSpPr/>
          <p:nvPr/>
        </p:nvGrpSpPr>
        <p:grpSpPr>
          <a:xfrm>
            <a:off x="656098" y="646315"/>
            <a:ext cx="439210" cy="4852506"/>
            <a:chOff x="2616898" y="770312"/>
            <a:chExt cx="306282" cy="1060352"/>
          </a:xfrm>
        </p:grpSpPr>
        <p:cxnSp>
          <p:nvCxnSpPr>
            <p:cNvPr id="234" name="直接连接符 233"/>
            <p:cNvCxnSpPr/>
            <p:nvPr/>
          </p:nvCxnSpPr>
          <p:spPr>
            <a:xfrm>
              <a:off x="2627784" y="1830664"/>
              <a:ext cx="295396" cy="0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直接连接符 234"/>
            <p:cNvCxnSpPr/>
            <p:nvPr/>
          </p:nvCxnSpPr>
          <p:spPr>
            <a:xfrm flipV="1">
              <a:off x="2627784" y="772306"/>
              <a:ext cx="0" cy="1058358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直接连接符 235"/>
            <p:cNvCxnSpPr/>
            <p:nvPr/>
          </p:nvCxnSpPr>
          <p:spPr>
            <a:xfrm>
              <a:off x="2616898" y="770312"/>
              <a:ext cx="306282" cy="0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0" name="组合 179"/>
          <p:cNvGrpSpPr/>
          <p:nvPr/>
        </p:nvGrpSpPr>
        <p:grpSpPr>
          <a:xfrm>
            <a:off x="2120573" y="3231639"/>
            <a:ext cx="705193" cy="2570418"/>
            <a:chOff x="1045155" y="3579573"/>
            <a:chExt cx="792943" cy="1386357"/>
          </a:xfrm>
        </p:grpSpPr>
        <p:grpSp>
          <p:nvGrpSpPr>
            <p:cNvPr id="181" name="组合 180"/>
            <p:cNvGrpSpPr/>
            <p:nvPr/>
          </p:nvGrpSpPr>
          <p:grpSpPr>
            <a:xfrm>
              <a:off x="1531816" y="3579573"/>
              <a:ext cx="306282" cy="1386357"/>
              <a:chOff x="2616898" y="770312"/>
              <a:chExt cx="306282" cy="1060352"/>
            </a:xfrm>
          </p:grpSpPr>
          <p:cxnSp>
            <p:nvCxnSpPr>
              <p:cNvPr id="183" name="直接连接符 182"/>
              <p:cNvCxnSpPr/>
              <p:nvPr/>
            </p:nvCxnSpPr>
            <p:spPr>
              <a:xfrm>
                <a:off x="2627784" y="1830664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直接连接符 183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直接连接符 184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82" name="直接连接符 181"/>
            <p:cNvCxnSpPr/>
            <p:nvPr/>
          </p:nvCxnSpPr>
          <p:spPr>
            <a:xfrm flipV="1">
              <a:off x="1045155" y="3580001"/>
              <a:ext cx="524264" cy="2605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直接连接符 18"/>
          <p:cNvCxnSpPr/>
          <p:nvPr/>
        </p:nvCxnSpPr>
        <p:spPr>
          <a:xfrm>
            <a:off x="3046684" y="660913"/>
            <a:ext cx="4384278" cy="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组合 19"/>
          <p:cNvGrpSpPr/>
          <p:nvPr/>
        </p:nvGrpSpPr>
        <p:grpSpPr>
          <a:xfrm>
            <a:off x="671709" y="1256997"/>
            <a:ext cx="935019" cy="3457084"/>
            <a:chOff x="903079" y="3579573"/>
            <a:chExt cx="935019" cy="1386357"/>
          </a:xfrm>
        </p:grpSpPr>
        <p:grpSp>
          <p:nvGrpSpPr>
            <p:cNvPr id="21" name="组合 20"/>
            <p:cNvGrpSpPr/>
            <p:nvPr/>
          </p:nvGrpSpPr>
          <p:grpSpPr>
            <a:xfrm>
              <a:off x="1531816" y="3579573"/>
              <a:ext cx="306282" cy="1386357"/>
              <a:chOff x="2616898" y="770312"/>
              <a:chExt cx="306282" cy="1060352"/>
            </a:xfrm>
          </p:grpSpPr>
          <p:cxnSp>
            <p:nvCxnSpPr>
              <p:cNvPr id="23" name="直接连接符 22"/>
              <p:cNvCxnSpPr/>
              <p:nvPr/>
            </p:nvCxnSpPr>
            <p:spPr>
              <a:xfrm>
                <a:off x="2627784" y="1830664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 24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" name="直接连接符 21"/>
            <p:cNvCxnSpPr/>
            <p:nvPr/>
          </p:nvCxnSpPr>
          <p:spPr>
            <a:xfrm>
              <a:off x="903079" y="4306745"/>
              <a:ext cx="639623" cy="0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83" name="表格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53616078"/>
              </p:ext>
            </p:extLst>
          </p:nvPr>
        </p:nvGraphicFramePr>
        <p:xfrm>
          <a:off x="6216785" y="459256"/>
          <a:ext cx="2880872" cy="4480560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2880872"/>
              </a:tblGrid>
              <a:tr h="360764"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zh-CN" altLang="en-US" sz="1800" b="1" u="none" strike="noStrike" dirty="0" smtClean="0">
                          <a:latin typeface="微软雅黑" pitchFamily="34" charset="-122"/>
                          <a:ea typeface="微软雅黑" pitchFamily="34" charset="-122"/>
                        </a:rPr>
                        <a:t>发起精进已，意当住禅定，</a:t>
                      </a:r>
                      <a:endParaRPr lang="zh-CN" altLang="en-US" sz="1800" b="1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  <a:cs typeface="Arial Unicode MS" pitchFamily="34" charset="-122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74443"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zh-CN" altLang="en-US" sz="1800" b="1" u="none" strike="noStrike" dirty="0" smtClean="0">
                          <a:latin typeface="微软雅黑" pitchFamily="34" charset="-122"/>
                          <a:ea typeface="微软雅黑" pitchFamily="34" charset="-122"/>
                        </a:rPr>
                        <a:t>心意涣散者，危陷惑牙间。身心若寂静，散乱即不生，故应舍世间，尽弃诸俗虑。</a:t>
                      </a:r>
                      <a:endParaRPr lang="zh-CN" altLang="en-US" sz="1800" b="1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  <a:cs typeface="Arial Unicode MS" pitchFamily="34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619364"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zh-CN" altLang="en-US" sz="1800" b="1" i="0" u="none" strike="noStrik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  <a:cs typeface="Arial Unicode MS" pitchFamily="34" charset="-122"/>
                        </a:rPr>
                        <a:t>贪亲爱利等，则难舍世间，故当尽弃彼，随智修观行。有止诸胜观，能灭诸烦恼，知已先求止，止由离贪成。</a:t>
                      </a:r>
                      <a:endParaRPr lang="zh-CN" altLang="en-US" sz="1800" b="1" i="0" u="none" strike="noStrike" dirty="0">
                        <a:solidFill>
                          <a:srgbClr val="FFFF99"/>
                        </a:solidFill>
                        <a:latin typeface="微软雅黑" pitchFamily="34" charset="-122"/>
                        <a:ea typeface="微软雅黑" pitchFamily="34" charset="-122"/>
                        <a:cs typeface="Arial Unicode MS" pitchFamily="34" charset="-122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53922"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zh-CN" altLang="en-US" sz="1800" b="1" u="none" strike="noStrike" dirty="0" smtClean="0">
                          <a:latin typeface="微软雅黑" pitchFamily="34" charset="-122"/>
                          <a:ea typeface="微软雅黑" pitchFamily="34" charset="-122"/>
                        </a:rPr>
                        <a:t>自身本无常，犹贪无常人，纵历百千生，不见所爱人。未遇则不喜，不能入等至，纵见不知足，如昔因爱苦。若贪诸有情，则障实性慧，亦毁厌离心，终遭愁叹苦。若心专念彼，此生将虚度。</a:t>
                      </a:r>
                      <a:endParaRPr lang="en-US" altLang="zh-CN" sz="1800" b="1" u="none" strike="noStrike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124" name="组合 152"/>
          <p:cNvGrpSpPr/>
          <p:nvPr/>
        </p:nvGrpSpPr>
        <p:grpSpPr>
          <a:xfrm>
            <a:off x="2066710" y="2687087"/>
            <a:ext cx="353823" cy="1023507"/>
            <a:chOff x="487843" y="1559700"/>
            <a:chExt cx="357902" cy="1626969"/>
          </a:xfr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37" name="圆角矩形 136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8" name="圆角矩形 8"/>
            <p:cNvSpPr/>
            <p:nvPr/>
          </p:nvSpPr>
          <p:spPr>
            <a:xfrm>
              <a:off x="498326" y="1570183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离俗世</a:t>
              </a:r>
            </a:p>
          </p:txBody>
        </p:sp>
      </p:grpSp>
      <p:grpSp>
        <p:nvGrpSpPr>
          <p:cNvPr id="166" name="组合 152"/>
          <p:cNvGrpSpPr/>
          <p:nvPr/>
        </p:nvGrpSpPr>
        <p:grpSpPr>
          <a:xfrm>
            <a:off x="803868" y="459256"/>
            <a:ext cx="2256853" cy="374118"/>
            <a:chOff x="487843" y="1559700"/>
            <a:chExt cx="357902" cy="162696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67" name="圆角矩形 166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8" name="圆角矩形 8"/>
            <p:cNvSpPr/>
            <p:nvPr/>
          </p:nvSpPr>
          <p:spPr>
            <a:xfrm>
              <a:off x="498326" y="1570183"/>
              <a:ext cx="336936" cy="1606003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以连接方式教诫修禅</a:t>
              </a:r>
            </a:p>
          </p:txBody>
        </p:sp>
      </p:grpSp>
      <p:grpSp>
        <p:nvGrpSpPr>
          <p:cNvPr id="169" name="组合 152"/>
          <p:cNvGrpSpPr/>
          <p:nvPr/>
        </p:nvGrpSpPr>
        <p:grpSpPr>
          <a:xfrm>
            <a:off x="783250" y="2461570"/>
            <a:ext cx="420070" cy="1217473"/>
            <a:chOff x="487843" y="1559700"/>
            <a:chExt cx="357902" cy="162696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70" name="圆角矩形 169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1" name="圆角矩形 8"/>
            <p:cNvSpPr/>
            <p:nvPr/>
          </p:nvSpPr>
          <p:spPr>
            <a:xfrm>
              <a:off x="498326" y="1570183"/>
              <a:ext cx="336936" cy="1606003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断除违品</a:t>
              </a:r>
            </a:p>
          </p:txBody>
        </p:sp>
      </p:grpSp>
      <p:grpSp>
        <p:nvGrpSpPr>
          <p:cNvPr id="187" name="组合 152"/>
          <p:cNvGrpSpPr/>
          <p:nvPr/>
        </p:nvGrpSpPr>
        <p:grpSpPr>
          <a:xfrm>
            <a:off x="1437105" y="1084625"/>
            <a:ext cx="785038" cy="344743"/>
            <a:chOff x="487843" y="1559700"/>
            <a:chExt cx="357902" cy="1626969"/>
          </a:xfrm>
          <a:solidFill>
            <a:schemeClr val="bg2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88" name="圆角矩形 187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9" name="圆角矩形 8"/>
            <p:cNvSpPr/>
            <p:nvPr/>
          </p:nvSpPr>
          <p:spPr>
            <a:xfrm>
              <a:off x="498326" y="1570183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略说</a:t>
              </a:r>
            </a:p>
          </p:txBody>
        </p:sp>
      </p:grpSp>
      <p:grpSp>
        <p:nvGrpSpPr>
          <p:cNvPr id="190" name="组合 152"/>
          <p:cNvGrpSpPr/>
          <p:nvPr/>
        </p:nvGrpSpPr>
        <p:grpSpPr>
          <a:xfrm>
            <a:off x="1425167" y="4471759"/>
            <a:ext cx="404457" cy="872122"/>
            <a:chOff x="487843" y="1559700"/>
            <a:chExt cx="357902" cy="1626969"/>
          </a:xfrm>
          <a:solidFill>
            <a:schemeClr val="bg2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91" name="圆角矩形 190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2" name="圆角矩形 8"/>
            <p:cNvSpPr/>
            <p:nvPr/>
          </p:nvSpPr>
          <p:spPr>
            <a:xfrm>
              <a:off x="498326" y="1570183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广说</a:t>
              </a:r>
            </a:p>
          </p:txBody>
        </p:sp>
      </p:grpSp>
      <p:sp>
        <p:nvSpPr>
          <p:cNvPr id="156" name="矩形 155"/>
          <p:cNvSpPr/>
          <p:nvPr/>
        </p:nvSpPr>
        <p:spPr>
          <a:xfrm>
            <a:off x="48706" y="80258"/>
            <a:ext cx="447659" cy="17543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第八品</a:t>
            </a:r>
            <a:endParaRPr lang="en-US" altLang="zh-CN" b="1" dirty="0">
              <a:solidFill>
                <a:schemeClr val="accent3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b="1" dirty="0" smtClean="0">
              <a:solidFill>
                <a:schemeClr val="accent3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b="1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静虑</a:t>
            </a:r>
            <a:endParaRPr lang="zh-CN" altLang="en-US" b="1" dirty="0">
              <a:solidFill>
                <a:schemeClr val="accent3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96" name="组合 152"/>
          <p:cNvGrpSpPr/>
          <p:nvPr/>
        </p:nvGrpSpPr>
        <p:grpSpPr>
          <a:xfrm>
            <a:off x="2054092" y="4285485"/>
            <a:ext cx="377915" cy="1050631"/>
            <a:chOff x="487843" y="1559700"/>
            <a:chExt cx="357902" cy="1626969"/>
          </a:xfr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97" name="圆角矩形 196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8" name="圆角矩形 8"/>
            <p:cNvSpPr/>
            <p:nvPr/>
          </p:nvSpPr>
          <p:spPr>
            <a:xfrm>
              <a:off x="498326" y="1570183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弃妄念</a:t>
              </a:r>
            </a:p>
          </p:txBody>
        </p:sp>
      </p:grpSp>
      <p:grpSp>
        <p:nvGrpSpPr>
          <p:cNvPr id="227" name="组合 152"/>
          <p:cNvGrpSpPr/>
          <p:nvPr/>
        </p:nvGrpSpPr>
        <p:grpSpPr>
          <a:xfrm>
            <a:off x="2702158" y="5265772"/>
            <a:ext cx="843606" cy="1072570"/>
            <a:chOff x="487843" y="1559700"/>
            <a:chExt cx="357902" cy="1626969"/>
          </a:xfrm>
          <a:solidFill>
            <a:schemeClr val="accent4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28" name="圆角矩形 227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8" name="圆角矩形 8"/>
            <p:cNvSpPr/>
            <p:nvPr/>
          </p:nvSpPr>
          <p:spPr>
            <a:xfrm>
              <a:off x="498326" y="1570181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从功德角度教诫依止静处</a:t>
              </a:r>
            </a:p>
          </p:txBody>
        </p:sp>
      </p:grpSp>
      <p:grpSp>
        <p:nvGrpSpPr>
          <p:cNvPr id="279" name="组合 152"/>
          <p:cNvGrpSpPr/>
          <p:nvPr/>
        </p:nvGrpSpPr>
        <p:grpSpPr>
          <a:xfrm>
            <a:off x="2709429" y="1603733"/>
            <a:ext cx="392856" cy="3056845"/>
            <a:chOff x="487843" y="1559700"/>
            <a:chExt cx="357902" cy="1626969"/>
          </a:xfrm>
          <a:solidFill>
            <a:schemeClr val="accent4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80" name="圆角矩形 279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81" name="圆角矩形 8"/>
            <p:cNvSpPr/>
            <p:nvPr/>
          </p:nvSpPr>
          <p:spPr>
            <a:xfrm>
              <a:off x="498326" y="1570181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从过患角度教诫远离愦闹</a:t>
              </a:r>
            </a:p>
          </p:txBody>
        </p:sp>
      </p:grpSp>
      <p:grpSp>
        <p:nvGrpSpPr>
          <p:cNvPr id="106" name="组合 152"/>
          <p:cNvGrpSpPr/>
          <p:nvPr/>
        </p:nvGrpSpPr>
        <p:grpSpPr>
          <a:xfrm>
            <a:off x="3348085" y="2123774"/>
            <a:ext cx="1596848" cy="441360"/>
            <a:chOff x="487843" y="710171"/>
            <a:chExt cx="357902" cy="2476502"/>
          </a:xfrm>
          <a:solidFill>
            <a:schemeClr val="accent5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07" name="圆角矩形 106"/>
            <p:cNvSpPr/>
            <p:nvPr/>
          </p:nvSpPr>
          <p:spPr>
            <a:xfrm>
              <a:off x="487843" y="710175"/>
              <a:ext cx="357902" cy="2476498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8" name="圆角矩形 8"/>
            <p:cNvSpPr/>
            <p:nvPr/>
          </p:nvSpPr>
          <p:spPr>
            <a:xfrm>
              <a:off x="498326" y="710171"/>
              <a:ext cx="336936" cy="2466016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生起当断之心</a:t>
              </a:r>
            </a:p>
          </p:txBody>
        </p:sp>
      </p:grpSp>
      <p:grpSp>
        <p:nvGrpSpPr>
          <p:cNvPr id="109" name="组合 152"/>
          <p:cNvGrpSpPr/>
          <p:nvPr/>
        </p:nvGrpSpPr>
        <p:grpSpPr>
          <a:xfrm>
            <a:off x="3359426" y="3444697"/>
            <a:ext cx="372675" cy="1586272"/>
            <a:chOff x="487843" y="710171"/>
            <a:chExt cx="357902" cy="2476502"/>
          </a:xfrm>
          <a:solidFill>
            <a:schemeClr val="accent5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0" name="圆角矩形 109"/>
            <p:cNvSpPr/>
            <p:nvPr/>
          </p:nvSpPr>
          <p:spPr>
            <a:xfrm>
              <a:off x="487843" y="710175"/>
              <a:ext cx="357902" cy="2476498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1" name="圆角矩形 8"/>
            <p:cNvSpPr/>
            <p:nvPr/>
          </p:nvSpPr>
          <p:spPr>
            <a:xfrm>
              <a:off x="498326" y="710171"/>
              <a:ext cx="336936" cy="2466016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修持断除之法</a:t>
              </a:r>
            </a:p>
          </p:txBody>
        </p:sp>
      </p:grpSp>
      <p:grpSp>
        <p:nvGrpSpPr>
          <p:cNvPr id="112" name="组合 178"/>
          <p:cNvGrpSpPr/>
          <p:nvPr/>
        </p:nvGrpSpPr>
        <p:grpSpPr>
          <a:xfrm>
            <a:off x="4146509" y="3444697"/>
            <a:ext cx="366731" cy="2054124"/>
            <a:chOff x="5981278" y="1662752"/>
            <a:chExt cx="756888" cy="37844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3" name="圆角矩形 112"/>
            <p:cNvSpPr/>
            <p:nvPr/>
          </p:nvSpPr>
          <p:spPr>
            <a:xfrm>
              <a:off x="5981278" y="1662752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chemeClr val="accent6">
                <a:lumMod val="75000"/>
              </a:schemeClr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4" name="圆角矩形 60"/>
            <p:cNvSpPr/>
            <p:nvPr/>
          </p:nvSpPr>
          <p:spPr>
            <a:xfrm>
              <a:off x="5992362" y="1673836"/>
              <a:ext cx="734720" cy="356276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断除贪执内有情</a:t>
              </a:r>
              <a:endParaRPr lang="zh-CN" altLang="en-US" b="1" kern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5" name="组合 178"/>
          <p:cNvGrpSpPr/>
          <p:nvPr/>
        </p:nvGrpSpPr>
        <p:grpSpPr>
          <a:xfrm>
            <a:off x="4146509" y="5636437"/>
            <a:ext cx="1775898" cy="463276"/>
            <a:chOff x="5981278" y="1662752"/>
            <a:chExt cx="756888" cy="37844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6" name="圆角矩形 115"/>
            <p:cNvSpPr/>
            <p:nvPr/>
          </p:nvSpPr>
          <p:spPr>
            <a:xfrm>
              <a:off x="5981278" y="1662752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chemeClr val="accent6">
                <a:lumMod val="75000"/>
              </a:schemeClr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7" name="圆角矩形 60"/>
            <p:cNvSpPr/>
            <p:nvPr/>
          </p:nvSpPr>
          <p:spPr>
            <a:xfrm>
              <a:off x="5992363" y="1673836"/>
              <a:ext cx="745803" cy="356276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断除贪执外资具</a:t>
              </a:r>
              <a:endParaRPr lang="zh-CN" altLang="en-US" b="1" kern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23" name="圆角矩形 60"/>
          <p:cNvSpPr/>
          <p:nvPr/>
        </p:nvSpPr>
        <p:spPr>
          <a:xfrm>
            <a:off x="4775146" y="3554144"/>
            <a:ext cx="873030" cy="66498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0" vert="horz" wrap="square" lIns="6985" tIns="6985" rIns="6985" bIns="6985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贪执之过患</a:t>
            </a:r>
            <a:endParaRPr lang="zh-CN" altLang="en-US" b="1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5" name="圆角矩形 60"/>
          <p:cNvSpPr/>
          <p:nvPr/>
        </p:nvSpPr>
        <p:spPr>
          <a:xfrm>
            <a:off x="4796912" y="4692752"/>
            <a:ext cx="1037705" cy="6185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0" vert="horz" wrap="square" lIns="6985" tIns="6985" rIns="6985" bIns="6985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所贪对境之过患</a:t>
            </a:r>
            <a:endParaRPr lang="zh-CN" altLang="en-US" b="1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18" name="组合 152"/>
          <p:cNvGrpSpPr/>
          <p:nvPr/>
        </p:nvGrpSpPr>
        <p:grpSpPr>
          <a:xfrm>
            <a:off x="803867" y="4890084"/>
            <a:ext cx="420070" cy="1217473"/>
            <a:chOff x="487843" y="1559700"/>
            <a:chExt cx="357902" cy="162696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9" name="圆角矩形 118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0" name="圆角矩形 8"/>
            <p:cNvSpPr/>
            <p:nvPr/>
          </p:nvSpPr>
          <p:spPr>
            <a:xfrm>
              <a:off x="498326" y="1570183"/>
              <a:ext cx="336936" cy="1606003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谨持对治</a:t>
              </a:r>
            </a:p>
          </p:txBody>
        </p:sp>
      </p:grpSp>
      <p:grpSp>
        <p:nvGrpSpPr>
          <p:cNvPr id="88" name="组合 178"/>
          <p:cNvGrpSpPr/>
          <p:nvPr/>
        </p:nvGrpSpPr>
        <p:grpSpPr>
          <a:xfrm>
            <a:off x="4159513" y="6125289"/>
            <a:ext cx="1775898" cy="587736"/>
            <a:chOff x="5981278" y="1662752"/>
            <a:chExt cx="756888" cy="37844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9" name="圆角矩形 88"/>
            <p:cNvSpPr/>
            <p:nvPr/>
          </p:nvSpPr>
          <p:spPr>
            <a:xfrm>
              <a:off x="5981278" y="1662752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chemeClr val="accent6">
                <a:lumMod val="75000"/>
              </a:schemeClr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0" name="圆角矩形 60"/>
            <p:cNvSpPr/>
            <p:nvPr/>
          </p:nvSpPr>
          <p:spPr>
            <a:xfrm>
              <a:off x="5992363" y="1673836"/>
              <a:ext cx="745803" cy="356276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断除贪无能为力之他利</a:t>
              </a:r>
              <a:endParaRPr lang="zh-CN" altLang="en-US" b="1" kern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290431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4" name="直接连接符 103"/>
          <p:cNvCxnSpPr/>
          <p:nvPr/>
        </p:nvCxnSpPr>
        <p:spPr>
          <a:xfrm>
            <a:off x="1974227" y="2799776"/>
            <a:ext cx="345712" cy="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连接符 102"/>
          <p:cNvCxnSpPr/>
          <p:nvPr/>
        </p:nvCxnSpPr>
        <p:spPr>
          <a:xfrm>
            <a:off x="656098" y="4035545"/>
            <a:ext cx="357804" cy="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/>
          <p:cNvCxnSpPr>
            <a:endCxn id="116" idx="3"/>
          </p:cNvCxnSpPr>
          <p:nvPr/>
        </p:nvCxnSpPr>
        <p:spPr>
          <a:xfrm flipV="1">
            <a:off x="4190675" y="4724529"/>
            <a:ext cx="911378" cy="676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0" name="组合 139"/>
          <p:cNvGrpSpPr/>
          <p:nvPr/>
        </p:nvGrpSpPr>
        <p:grpSpPr>
          <a:xfrm>
            <a:off x="4773932" y="4286490"/>
            <a:ext cx="709263" cy="744478"/>
            <a:chOff x="1040580" y="3579573"/>
            <a:chExt cx="797518" cy="1386357"/>
          </a:xfrm>
        </p:grpSpPr>
        <p:grpSp>
          <p:nvGrpSpPr>
            <p:cNvPr id="141" name="组合 140"/>
            <p:cNvGrpSpPr/>
            <p:nvPr/>
          </p:nvGrpSpPr>
          <p:grpSpPr>
            <a:xfrm>
              <a:off x="1531816" y="3579573"/>
              <a:ext cx="306282" cy="1386357"/>
              <a:chOff x="2616898" y="770312"/>
              <a:chExt cx="306282" cy="1060352"/>
            </a:xfrm>
          </p:grpSpPr>
          <p:cxnSp>
            <p:nvCxnSpPr>
              <p:cNvPr id="143" name="直接连接符 142"/>
              <p:cNvCxnSpPr/>
              <p:nvPr/>
            </p:nvCxnSpPr>
            <p:spPr>
              <a:xfrm>
                <a:off x="2627784" y="1830664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直接连接符 143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直接连接符 144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2" name="直接连接符 141"/>
            <p:cNvCxnSpPr/>
            <p:nvPr/>
          </p:nvCxnSpPr>
          <p:spPr>
            <a:xfrm flipV="1">
              <a:off x="1040580" y="4308684"/>
              <a:ext cx="524264" cy="2605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1" name="直接连接符 120"/>
          <p:cNvCxnSpPr/>
          <p:nvPr/>
        </p:nvCxnSpPr>
        <p:spPr>
          <a:xfrm>
            <a:off x="3599471" y="4237834"/>
            <a:ext cx="561479" cy="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5" name="组合 284"/>
          <p:cNvGrpSpPr/>
          <p:nvPr/>
        </p:nvGrpSpPr>
        <p:grpSpPr>
          <a:xfrm>
            <a:off x="1357798" y="1622691"/>
            <a:ext cx="905911" cy="2489591"/>
            <a:chOff x="913679" y="3579573"/>
            <a:chExt cx="924419" cy="1386357"/>
          </a:xfrm>
        </p:grpSpPr>
        <p:grpSp>
          <p:nvGrpSpPr>
            <p:cNvPr id="286" name="组合 285"/>
            <p:cNvGrpSpPr/>
            <p:nvPr/>
          </p:nvGrpSpPr>
          <p:grpSpPr>
            <a:xfrm>
              <a:off x="1531816" y="3579573"/>
              <a:ext cx="306282" cy="1386357"/>
              <a:chOff x="2616898" y="770312"/>
              <a:chExt cx="306282" cy="1060352"/>
            </a:xfrm>
          </p:grpSpPr>
          <p:cxnSp>
            <p:nvCxnSpPr>
              <p:cNvPr id="288" name="直接连接符 287"/>
              <p:cNvCxnSpPr/>
              <p:nvPr/>
            </p:nvCxnSpPr>
            <p:spPr>
              <a:xfrm>
                <a:off x="2627784" y="1830664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直接连接符 288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直接连接符 289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87" name="直接连接符 286"/>
            <p:cNvCxnSpPr/>
            <p:nvPr/>
          </p:nvCxnSpPr>
          <p:spPr>
            <a:xfrm>
              <a:off x="913679" y="4965042"/>
              <a:ext cx="622779" cy="0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3" name="直接连接符 202"/>
          <p:cNvCxnSpPr/>
          <p:nvPr/>
        </p:nvCxnSpPr>
        <p:spPr>
          <a:xfrm>
            <a:off x="3071026" y="1622692"/>
            <a:ext cx="5325931" cy="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9" name="组合 298"/>
          <p:cNvGrpSpPr/>
          <p:nvPr/>
        </p:nvGrpSpPr>
        <p:grpSpPr>
          <a:xfrm flipV="1">
            <a:off x="4132636" y="2239567"/>
            <a:ext cx="474851" cy="3348707"/>
            <a:chOff x="2616898" y="770312"/>
            <a:chExt cx="306282" cy="1060352"/>
          </a:xfrm>
        </p:grpSpPr>
        <p:cxnSp>
          <p:nvCxnSpPr>
            <p:cNvPr id="301" name="直接连接符 300"/>
            <p:cNvCxnSpPr/>
            <p:nvPr/>
          </p:nvCxnSpPr>
          <p:spPr>
            <a:xfrm>
              <a:off x="2627784" y="1830664"/>
              <a:ext cx="295396" cy="0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直接连接符 301"/>
            <p:cNvCxnSpPr/>
            <p:nvPr/>
          </p:nvCxnSpPr>
          <p:spPr>
            <a:xfrm flipV="1">
              <a:off x="2627784" y="772306"/>
              <a:ext cx="0" cy="1058358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直接连接符 302"/>
            <p:cNvCxnSpPr/>
            <p:nvPr/>
          </p:nvCxnSpPr>
          <p:spPr>
            <a:xfrm>
              <a:off x="2616898" y="770312"/>
              <a:ext cx="306282" cy="0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6" name="组合 175"/>
          <p:cNvGrpSpPr/>
          <p:nvPr/>
        </p:nvGrpSpPr>
        <p:grpSpPr>
          <a:xfrm>
            <a:off x="2709118" y="4204750"/>
            <a:ext cx="935083" cy="1652436"/>
            <a:chOff x="903015" y="3579573"/>
            <a:chExt cx="935083" cy="934481"/>
          </a:xfrm>
        </p:grpSpPr>
        <p:grpSp>
          <p:nvGrpSpPr>
            <p:cNvPr id="177" name="组合 176"/>
            <p:cNvGrpSpPr/>
            <p:nvPr/>
          </p:nvGrpSpPr>
          <p:grpSpPr>
            <a:xfrm>
              <a:off x="1531816" y="3579573"/>
              <a:ext cx="306282" cy="933588"/>
              <a:chOff x="2616898" y="770312"/>
              <a:chExt cx="306282" cy="714053"/>
            </a:xfrm>
          </p:grpSpPr>
          <p:cxnSp>
            <p:nvCxnSpPr>
              <p:cNvPr id="179" name="直接连接符 178"/>
              <p:cNvCxnSpPr/>
              <p:nvPr/>
            </p:nvCxnSpPr>
            <p:spPr>
              <a:xfrm>
                <a:off x="2618249" y="1484365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直接连接符 198"/>
              <p:cNvCxnSpPr/>
              <p:nvPr/>
            </p:nvCxnSpPr>
            <p:spPr>
              <a:xfrm flipV="1">
                <a:off x="2616898" y="772306"/>
                <a:ext cx="10886" cy="712059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直接连接符 199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8" name="直接连接符 177"/>
            <p:cNvCxnSpPr/>
            <p:nvPr/>
          </p:nvCxnSpPr>
          <p:spPr>
            <a:xfrm flipV="1">
              <a:off x="903015" y="4511993"/>
              <a:ext cx="612170" cy="2061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7" name="直接连接符 256"/>
          <p:cNvCxnSpPr/>
          <p:nvPr/>
        </p:nvCxnSpPr>
        <p:spPr>
          <a:xfrm>
            <a:off x="4499992" y="2253951"/>
            <a:ext cx="3509452" cy="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接连接符 206"/>
          <p:cNvCxnSpPr/>
          <p:nvPr/>
        </p:nvCxnSpPr>
        <p:spPr>
          <a:xfrm>
            <a:off x="6464966" y="4234474"/>
            <a:ext cx="1931991" cy="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2" name="组合 231"/>
          <p:cNvGrpSpPr/>
          <p:nvPr/>
        </p:nvGrpSpPr>
        <p:grpSpPr>
          <a:xfrm>
            <a:off x="656098" y="646314"/>
            <a:ext cx="439210" cy="5246627"/>
            <a:chOff x="2616898" y="770312"/>
            <a:chExt cx="306282" cy="1060352"/>
          </a:xfrm>
        </p:grpSpPr>
        <p:cxnSp>
          <p:nvCxnSpPr>
            <p:cNvPr id="234" name="直接连接符 233"/>
            <p:cNvCxnSpPr/>
            <p:nvPr/>
          </p:nvCxnSpPr>
          <p:spPr>
            <a:xfrm>
              <a:off x="2627784" y="1830664"/>
              <a:ext cx="295396" cy="0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直接连接符 234"/>
            <p:cNvCxnSpPr/>
            <p:nvPr/>
          </p:nvCxnSpPr>
          <p:spPr>
            <a:xfrm flipV="1">
              <a:off x="2627784" y="772306"/>
              <a:ext cx="0" cy="1058358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直接连接符 235"/>
            <p:cNvCxnSpPr/>
            <p:nvPr/>
          </p:nvCxnSpPr>
          <p:spPr>
            <a:xfrm>
              <a:off x="2616898" y="770312"/>
              <a:ext cx="306282" cy="0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0" name="组合 179"/>
          <p:cNvGrpSpPr/>
          <p:nvPr/>
        </p:nvGrpSpPr>
        <p:grpSpPr>
          <a:xfrm>
            <a:off x="2219398" y="1622692"/>
            <a:ext cx="705193" cy="5009119"/>
            <a:chOff x="1045155" y="3579573"/>
            <a:chExt cx="792943" cy="1386357"/>
          </a:xfrm>
        </p:grpSpPr>
        <p:grpSp>
          <p:nvGrpSpPr>
            <p:cNvPr id="181" name="组合 180"/>
            <p:cNvGrpSpPr/>
            <p:nvPr/>
          </p:nvGrpSpPr>
          <p:grpSpPr>
            <a:xfrm>
              <a:off x="1531816" y="3579573"/>
              <a:ext cx="306282" cy="1386357"/>
              <a:chOff x="2616898" y="770312"/>
              <a:chExt cx="306282" cy="1060352"/>
            </a:xfrm>
          </p:grpSpPr>
          <p:cxnSp>
            <p:nvCxnSpPr>
              <p:cNvPr id="183" name="直接连接符 182"/>
              <p:cNvCxnSpPr/>
              <p:nvPr/>
            </p:nvCxnSpPr>
            <p:spPr>
              <a:xfrm>
                <a:off x="2627784" y="1830664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直接连接符 183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直接连接符 184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82" name="直接连接符 181"/>
            <p:cNvCxnSpPr/>
            <p:nvPr/>
          </p:nvCxnSpPr>
          <p:spPr>
            <a:xfrm flipV="1">
              <a:off x="1045155" y="3580001"/>
              <a:ext cx="524264" cy="2605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直接连接符 18"/>
          <p:cNvCxnSpPr>
            <a:stCxn id="189" idx="3"/>
          </p:cNvCxnSpPr>
          <p:nvPr/>
        </p:nvCxnSpPr>
        <p:spPr>
          <a:xfrm>
            <a:off x="2670730" y="646314"/>
            <a:ext cx="4880587" cy="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组合 19"/>
          <p:cNvGrpSpPr/>
          <p:nvPr/>
        </p:nvGrpSpPr>
        <p:grpSpPr>
          <a:xfrm>
            <a:off x="883508" y="646314"/>
            <a:ext cx="743887" cy="5246628"/>
            <a:chOff x="1094211" y="3579573"/>
            <a:chExt cx="743887" cy="1386357"/>
          </a:xfrm>
        </p:grpSpPr>
        <p:grpSp>
          <p:nvGrpSpPr>
            <p:cNvPr id="21" name="组合 20"/>
            <p:cNvGrpSpPr/>
            <p:nvPr/>
          </p:nvGrpSpPr>
          <p:grpSpPr>
            <a:xfrm>
              <a:off x="1531816" y="3579573"/>
              <a:ext cx="306282" cy="1386357"/>
              <a:chOff x="2616898" y="770312"/>
              <a:chExt cx="306282" cy="1060352"/>
            </a:xfrm>
          </p:grpSpPr>
          <p:cxnSp>
            <p:nvCxnSpPr>
              <p:cNvPr id="23" name="直接连接符 22"/>
              <p:cNvCxnSpPr/>
              <p:nvPr/>
            </p:nvCxnSpPr>
            <p:spPr>
              <a:xfrm>
                <a:off x="2627784" y="1830664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 24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" name="直接连接符 21"/>
            <p:cNvCxnSpPr/>
            <p:nvPr/>
          </p:nvCxnSpPr>
          <p:spPr>
            <a:xfrm>
              <a:off x="1094211" y="4962915"/>
              <a:ext cx="448491" cy="0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83" name="表格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96519444"/>
              </p:ext>
            </p:extLst>
          </p:nvPr>
        </p:nvGraphicFramePr>
        <p:xfrm>
          <a:off x="7430963" y="80258"/>
          <a:ext cx="1533526" cy="5852160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1533526"/>
              </a:tblGrid>
              <a:tr h="360764"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zh-CN" altLang="en-US" sz="1800" b="1" u="none" strike="noStrike" dirty="0" smtClean="0">
                          <a:latin typeface="微软雅黑" pitchFamily="34" charset="-122"/>
                          <a:ea typeface="微软雅黑" pitchFamily="34" charset="-122"/>
                        </a:rPr>
                        <a:t>远离诸尘缘，思彼具功德，尽息诸分别，观修菩提心。</a:t>
                      </a:r>
                      <a:endParaRPr lang="zh-CN" altLang="en-US" sz="1800" b="1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  <a:cs typeface="Arial Unicode MS" pitchFamily="34" charset="-122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74443"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zh-CN" altLang="en-US" sz="1800" b="1" u="none" strike="noStrike" dirty="0" smtClean="0">
                          <a:latin typeface="微软雅黑" pitchFamily="34" charset="-122"/>
                          <a:ea typeface="微软雅黑" pitchFamily="34" charset="-122"/>
                        </a:rPr>
                        <a:t>首当勤观修，自他本平等。</a:t>
                      </a:r>
                      <a:endParaRPr lang="zh-CN" altLang="en-US" sz="1800" b="1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  <a:cs typeface="Arial Unicode MS" pitchFamily="34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619364"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zh-CN" altLang="en-US" sz="1800" b="1" i="0" u="none" strike="noStrik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  <a:cs typeface="Arial Unicode MS" pitchFamily="34" charset="-122"/>
                        </a:rPr>
                        <a:t>避苦求乐同，护他如护己。</a:t>
                      </a:r>
                      <a:endParaRPr lang="zh-CN" altLang="en-US" sz="1800" b="1" i="0" u="none" strike="noStrike" dirty="0">
                        <a:solidFill>
                          <a:srgbClr val="FFFF99"/>
                        </a:solidFill>
                        <a:latin typeface="微软雅黑" pitchFamily="34" charset="-122"/>
                        <a:ea typeface="微软雅黑" pitchFamily="34" charset="-122"/>
                        <a:cs typeface="Arial Unicode MS" pitchFamily="34" charset="-122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53922"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zh-CN" altLang="en-US" sz="1800" b="1" u="none" strike="noStrike" dirty="0" smtClean="0">
                          <a:latin typeface="微软雅黑" pitchFamily="34" charset="-122"/>
                          <a:ea typeface="微软雅黑" pitchFamily="34" charset="-122"/>
                        </a:rPr>
                        <a:t>手足肢虽众，护如身相同，众生苦乐殊，求乐与我同。虽我所受苦，不伤他人身，此苦亦当除，执我难忍故，如是他诸苦，虽不临吾身，彼苦仍应除，执我难忍故。</a:t>
                      </a:r>
                      <a:endParaRPr lang="en-US" altLang="zh-CN" sz="1800" b="1" u="none" strike="noStrike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124" name="组合 152"/>
          <p:cNvGrpSpPr/>
          <p:nvPr/>
        </p:nvGrpSpPr>
        <p:grpSpPr>
          <a:xfrm>
            <a:off x="2112018" y="1124744"/>
            <a:ext cx="353823" cy="1023507"/>
            <a:chOff x="487843" y="1559700"/>
            <a:chExt cx="357902" cy="1626969"/>
          </a:xfr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37" name="圆角矩形 136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8" name="圆角矩形 8"/>
            <p:cNvSpPr/>
            <p:nvPr/>
          </p:nvSpPr>
          <p:spPr>
            <a:xfrm>
              <a:off x="498326" y="1570183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自他平等</a:t>
              </a:r>
            </a:p>
          </p:txBody>
        </p:sp>
      </p:grpSp>
      <p:grpSp>
        <p:nvGrpSpPr>
          <p:cNvPr id="166" name="组合 152"/>
          <p:cNvGrpSpPr/>
          <p:nvPr/>
        </p:nvGrpSpPr>
        <p:grpSpPr>
          <a:xfrm>
            <a:off x="785272" y="74899"/>
            <a:ext cx="420068" cy="2393681"/>
            <a:chOff x="487843" y="1559700"/>
            <a:chExt cx="357902" cy="162696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67" name="圆角矩形 166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8" name="圆角矩形 8"/>
            <p:cNvSpPr/>
            <p:nvPr/>
          </p:nvSpPr>
          <p:spPr>
            <a:xfrm>
              <a:off x="498326" y="1570183"/>
              <a:ext cx="336936" cy="1606003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以连接方式教诫修禅</a:t>
              </a:r>
            </a:p>
          </p:txBody>
        </p:sp>
      </p:grpSp>
      <p:grpSp>
        <p:nvGrpSpPr>
          <p:cNvPr id="169" name="组合 152"/>
          <p:cNvGrpSpPr/>
          <p:nvPr/>
        </p:nvGrpSpPr>
        <p:grpSpPr>
          <a:xfrm>
            <a:off x="783250" y="3424382"/>
            <a:ext cx="420070" cy="1217473"/>
            <a:chOff x="487843" y="1559700"/>
            <a:chExt cx="357902" cy="162696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70" name="圆角矩形 169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1" name="圆角矩形 8"/>
            <p:cNvSpPr/>
            <p:nvPr/>
          </p:nvSpPr>
          <p:spPr>
            <a:xfrm>
              <a:off x="498326" y="1570183"/>
              <a:ext cx="336936" cy="1606003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断除违品</a:t>
              </a:r>
            </a:p>
          </p:txBody>
        </p:sp>
      </p:grpSp>
      <p:grpSp>
        <p:nvGrpSpPr>
          <p:cNvPr id="187" name="组合 152"/>
          <p:cNvGrpSpPr/>
          <p:nvPr/>
        </p:nvGrpSpPr>
        <p:grpSpPr>
          <a:xfrm>
            <a:off x="1462903" y="473943"/>
            <a:ext cx="1244272" cy="344743"/>
            <a:chOff x="487843" y="1559700"/>
            <a:chExt cx="357902" cy="1626969"/>
          </a:xfrm>
          <a:solidFill>
            <a:schemeClr val="bg2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88" name="圆角矩形 187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9" name="圆角矩形 8"/>
            <p:cNvSpPr/>
            <p:nvPr/>
          </p:nvSpPr>
          <p:spPr>
            <a:xfrm>
              <a:off x="498326" y="1570183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总说连接文</a:t>
              </a:r>
            </a:p>
          </p:txBody>
        </p:sp>
      </p:grpSp>
      <p:grpSp>
        <p:nvGrpSpPr>
          <p:cNvPr id="190" name="组合 152"/>
          <p:cNvGrpSpPr/>
          <p:nvPr/>
        </p:nvGrpSpPr>
        <p:grpSpPr>
          <a:xfrm>
            <a:off x="1449011" y="3229645"/>
            <a:ext cx="404457" cy="1639881"/>
            <a:chOff x="487843" y="1559700"/>
            <a:chExt cx="357902" cy="1626969"/>
          </a:xfrm>
          <a:solidFill>
            <a:schemeClr val="bg2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91" name="圆角矩形 190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2" name="圆角矩形 8"/>
            <p:cNvSpPr/>
            <p:nvPr/>
          </p:nvSpPr>
          <p:spPr>
            <a:xfrm>
              <a:off x="498326" y="1570183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修世俗菩提心</a:t>
              </a:r>
            </a:p>
          </p:txBody>
        </p:sp>
      </p:grpSp>
      <p:sp>
        <p:nvSpPr>
          <p:cNvPr id="156" name="矩形 155"/>
          <p:cNvSpPr/>
          <p:nvPr/>
        </p:nvSpPr>
        <p:spPr>
          <a:xfrm>
            <a:off x="48706" y="80258"/>
            <a:ext cx="447659" cy="17543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rgbClr val="1B587C">
                    <a:lumMod val="75000"/>
                  </a:srgbClr>
                </a:solidFill>
                <a:latin typeface="微软雅黑" pitchFamily="34" charset="-122"/>
                <a:ea typeface="微软雅黑" pitchFamily="34" charset="-122"/>
              </a:rPr>
              <a:t>第八品</a:t>
            </a:r>
            <a:endParaRPr lang="en-US" altLang="zh-CN" b="1" dirty="0">
              <a:solidFill>
                <a:srgbClr val="1B587C">
                  <a:lumMod val="75000"/>
                </a:srgb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b="1" dirty="0" smtClean="0">
              <a:solidFill>
                <a:srgbClr val="1B587C">
                  <a:lumMod val="75000"/>
                </a:srgb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b="1" dirty="0" smtClean="0">
                <a:solidFill>
                  <a:srgbClr val="1B587C">
                    <a:lumMod val="75000"/>
                  </a:srgbClr>
                </a:solidFill>
                <a:latin typeface="微软雅黑" pitchFamily="34" charset="-122"/>
                <a:ea typeface="微软雅黑" pitchFamily="34" charset="-122"/>
              </a:rPr>
              <a:t>静虑</a:t>
            </a:r>
            <a:endParaRPr lang="zh-CN" altLang="en-US" b="1" dirty="0">
              <a:solidFill>
                <a:srgbClr val="1B587C">
                  <a:lumMod val="75000"/>
                </a:srgb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96" name="组合 152"/>
          <p:cNvGrpSpPr/>
          <p:nvPr/>
        </p:nvGrpSpPr>
        <p:grpSpPr>
          <a:xfrm>
            <a:off x="2103967" y="2273391"/>
            <a:ext cx="377915" cy="1050631"/>
            <a:chOff x="487843" y="1559700"/>
            <a:chExt cx="357902" cy="1626969"/>
          </a:xfr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97" name="圆角矩形 196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8" name="圆角矩形 8"/>
            <p:cNvSpPr/>
            <p:nvPr/>
          </p:nvSpPr>
          <p:spPr>
            <a:xfrm>
              <a:off x="498326" y="1570183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自他相换</a:t>
              </a:r>
            </a:p>
          </p:txBody>
        </p:sp>
      </p:grpSp>
      <p:grpSp>
        <p:nvGrpSpPr>
          <p:cNvPr id="227" name="组合 152"/>
          <p:cNvGrpSpPr/>
          <p:nvPr/>
        </p:nvGrpSpPr>
        <p:grpSpPr>
          <a:xfrm>
            <a:off x="2804946" y="5265772"/>
            <a:ext cx="368868" cy="1077602"/>
            <a:chOff x="487843" y="1559700"/>
            <a:chExt cx="357902" cy="1626969"/>
          </a:xfrm>
          <a:solidFill>
            <a:schemeClr val="accent4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28" name="圆角矩形 227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8" name="圆角矩形 8"/>
            <p:cNvSpPr/>
            <p:nvPr/>
          </p:nvSpPr>
          <p:spPr>
            <a:xfrm>
              <a:off x="498326" y="1570181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广说修法</a:t>
              </a:r>
            </a:p>
          </p:txBody>
        </p:sp>
      </p:grpSp>
      <p:grpSp>
        <p:nvGrpSpPr>
          <p:cNvPr id="279" name="组合 152"/>
          <p:cNvGrpSpPr/>
          <p:nvPr/>
        </p:nvGrpSpPr>
        <p:grpSpPr>
          <a:xfrm>
            <a:off x="2817179" y="1402563"/>
            <a:ext cx="1795368" cy="391770"/>
            <a:chOff x="487843" y="1559700"/>
            <a:chExt cx="357902" cy="1626969"/>
          </a:xfrm>
          <a:solidFill>
            <a:schemeClr val="accent4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80" name="圆角矩形 279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81" name="圆角矩形 8"/>
            <p:cNvSpPr/>
            <p:nvPr/>
          </p:nvSpPr>
          <p:spPr>
            <a:xfrm>
              <a:off x="498326" y="1570181"/>
              <a:ext cx="336936" cy="1606003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教诫修自他平等</a:t>
              </a:r>
            </a:p>
          </p:txBody>
        </p:sp>
      </p:grpSp>
      <p:grpSp>
        <p:nvGrpSpPr>
          <p:cNvPr id="106" name="组合 152"/>
          <p:cNvGrpSpPr/>
          <p:nvPr/>
        </p:nvGrpSpPr>
        <p:grpSpPr>
          <a:xfrm>
            <a:off x="3470589" y="3379642"/>
            <a:ext cx="437748" cy="1716383"/>
            <a:chOff x="487843" y="710171"/>
            <a:chExt cx="357902" cy="2476502"/>
          </a:xfrm>
          <a:solidFill>
            <a:schemeClr val="accent5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07" name="圆角矩形 106"/>
            <p:cNvSpPr/>
            <p:nvPr/>
          </p:nvSpPr>
          <p:spPr>
            <a:xfrm>
              <a:off x="487843" y="710175"/>
              <a:ext cx="357902" cy="2476498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8" name="圆角矩形 8"/>
            <p:cNvSpPr/>
            <p:nvPr/>
          </p:nvSpPr>
          <p:spPr>
            <a:xfrm>
              <a:off x="498326" y="710171"/>
              <a:ext cx="336936" cy="2466016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真实宣说修法</a:t>
              </a:r>
            </a:p>
          </p:txBody>
        </p:sp>
      </p:grpSp>
      <p:grpSp>
        <p:nvGrpSpPr>
          <p:cNvPr id="109" name="组合 152"/>
          <p:cNvGrpSpPr/>
          <p:nvPr/>
        </p:nvGrpSpPr>
        <p:grpSpPr>
          <a:xfrm>
            <a:off x="3479498" y="5498821"/>
            <a:ext cx="428718" cy="745484"/>
            <a:chOff x="487843" y="710171"/>
            <a:chExt cx="357902" cy="2476502"/>
          </a:xfrm>
          <a:solidFill>
            <a:schemeClr val="accent5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0" name="圆角矩形 109"/>
            <p:cNvSpPr/>
            <p:nvPr/>
          </p:nvSpPr>
          <p:spPr>
            <a:xfrm>
              <a:off x="487843" y="710175"/>
              <a:ext cx="357902" cy="2476498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1" name="圆角矩形 8"/>
            <p:cNvSpPr/>
            <p:nvPr/>
          </p:nvSpPr>
          <p:spPr>
            <a:xfrm>
              <a:off x="498326" y="710171"/>
              <a:ext cx="336936" cy="2466016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功德</a:t>
              </a:r>
            </a:p>
          </p:txBody>
        </p:sp>
      </p:grpSp>
      <p:grpSp>
        <p:nvGrpSpPr>
          <p:cNvPr id="112" name="组合 178"/>
          <p:cNvGrpSpPr/>
          <p:nvPr/>
        </p:nvGrpSpPr>
        <p:grpSpPr>
          <a:xfrm>
            <a:off x="4357076" y="2042176"/>
            <a:ext cx="742871" cy="393071"/>
            <a:chOff x="5981278" y="1662752"/>
            <a:chExt cx="756888" cy="37844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3" name="圆角矩形 112"/>
            <p:cNvSpPr/>
            <p:nvPr/>
          </p:nvSpPr>
          <p:spPr>
            <a:xfrm>
              <a:off x="5981278" y="1662752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chemeClr val="accent6">
                <a:lumMod val="75000"/>
              </a:schemeClr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4" name="圆角矩形 60"/>
            <p:cNvSpPr/>
            <p:nvPr/>
          </p:nvSpPr>
          <p:spPr>
            <a:xfrm>
              <a:off x="5992362" y="1673836"/>
              <a:ext cx="734720" cy="356276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略说</a:t>
              </a:r>
            </a:p>
          </p:txBody>
        </p:sp>
      </p:grpSp>
      <p:grpSp>
        <p:nvGrpSpPr>
          <p:cNvPr id="115" name="组合 178"/>
          <p:cNvGrpSpPr/>
          <p:nvPr/>
        </p:nvGrpSpPr>
        <p:grpSpPr>
          <a:xfrm>
            <a:off x="4359182" y="4548084"/>
            <a:ext cx="742871" cy="352889"/>
            <a:chOff x="5981278" y="1662752"/>
            <a:chExt cx="756888" cy="37844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6" name="圆角矩形 115"/>
            <p:cNvSpPr/>
            <p:nvPr/>
          </p:nvSpPr>
          <p:spPr>
            <a:xfrm>
              <a:off x="5981278" y="1662752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chemeClr val="accent6">
                <a:lumMod val="75000"/>
              </a:schemeClr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7" name="圆角矩形 60"/>
            <p:cNvSpPr/>
            <p:nvPr/>
          </p:nvSpPr>
          <p:spPr>
            <a:xfrm>
              <a:off x="5992363" y="1673836"/>
              <a:ext cx="745803" cy="356276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广说</a:t>
              </a:r>
            </a:p>
          </p:txBody>
        </p:sp>
      </p:grpSp>
      <p:sp>
        <p:nvSpPr>
          <p:cNvPr id="123" name="圆角矩形 60"/>
          <p:cNvSpPr/>
          <p:nvPr/>
        </p:nvSpPr>
        <p:spPr>
          <a:xfrm>
            <a:off x="5436096" y="4035544"/>
            <a:ext cx="1501350" cy="3998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0" vert="horz" wrap="square" lIns="6985" tIns="6985" rIns="6985" bIns="6985" numCol="1" spcCol="1270" anchor="ctr" anchorCtr="0">
            <a:noAutofit/>
          </a:bodyPr>
          <a:lstStyle/>
          <a:p>
            <a:pPr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能生起平等心</a:t>
            </a:r>
          </a:p>
        </p:txBody>
      </p:sp>
      <p:sp>
        <p:nvSpPr>
          <p:cNvPr id="125" name="圆角矩形 60"/>
          <p:cNvSpPr/>
          <p:nvPr/>
        </p:nvSpPr>
        <p:spPr>
          <a:xfrm>
            <a:off x="5436096" y="4794132"/>
            <a:ext cx="1037705" cy="42117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0" vert="horz" wrap="square" lIns="6985" tIns="6985" rIns="6985" bIns="6985" numCol="1" spcCol="1270" anchor="ctr" anchorCtr="0">
            <a:noAutofit/>
          </a:bodyPr>
          <a:lstStyle/>
          <a:p>
            <a:pPr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理当生起</a:t>
            </a:r>
          </a:p>
        </p:txBody>
      </p:sp>
      <p:grpSp>
        <p:nvGrpSpPr>
          <p:cNvPr id="118" name="组合 152"/>
          <p:cNvGrpSpPr/>
          <p:nvPr/>
        </p:nvGrpSpPr>
        <p:grpSpPr>
          <a:xfrm>
            <a:off x="803867" y="5215308"/>
            <a:ext cx="420070" cy="1217473"/>
            <a:chOff x="487843" y="1559700"/>
            <a:chExt cx="357902" cy="162696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9" name="圆角矩形 118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0" name="圆角矩形 8"/>
            <p:cNvSpPr/>
            <p:nvPr/>
          </p:nvSpPr>
          <p:spPr>
            <a:xfrm>
              <a:off x="498326" y="1570183"/>
              <a:ext cx="336936" cy="1606003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谨持对治</a:t>
              </a:r>
            </a:p>
          </p:txBody>
        </p:sp>
      </p:grpSp>
      <p:grpSp>
        <p:nvGrpSpPr>
          <p:cNvPr id="88" name="组合 178"/>
          <p:cNvGrpSpPr/>
          <p:nvPr/>
        </p:nvGrpSpPr>
        <p:grpSpPr>
          <a:xfrm>
            <a:off x="4366986" y="5436500"/>
            <a:ext cx="742871" cy="342477"/>
            <a:chOff x="5981278" y="1662752"/>
            <a:chExt cx="756888" cy="37844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9" name="圆角矩形 88"/>
            <p:cNvSpPr/>
            <p:nvPr/>
          </p:nvSpPr>
          <p:spPr>
            <a:xfrm>
              <a:off x="5981278" y="1662752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chemeClr val="accent6">
                <a:lumMod val="75000"/>
              </a:schemeClr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0" name="圆角矩形 60"/>
            <p:cNvSpPr/>
            <p:nvPr/>
          </p:nvSpPr>
          <p:spPr>
            <a:xfrm>
              <a:off x="5992363" y="1673836"/>
              <a:ext cx="745803" cy="356276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摄义</a:t>
              </a:r>
            </a:p>
          </p:txBody>
        </p:sp>
      </p:grpSp>
      <p:grpSp>
        <p:nvGrpSpPr>
          <p:cNvPr id="94" name="组合 152"/>
          <p:cNvGrpSpPr/>
          <p:nvPr/>
        </p:nvGrpSpPr>
        <p:grpSpPr>
          <a:xfrm>
            <a:off x="2811556" y="6437188"/>
            <a:ext cx="663791" cy="389246"/>
            <a:chOff x="487843" y="1559700"/>
            <a:chExt cx="357902" cy="1626969"/>
          </a:xfrm>
          <a:solidFill>
            <a:schemeClr val="accent4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95" name="圆角矩形 94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6" name="圆角矩形 8"/>
            <p:cNvSpPr/>
            <p:nvPr/>
          </p:nvSpPr>
          <p:spPr>
            <a:xfrm>
              <a:off x="498326" y="1570181"/>
              <a:ext cx="336936" cy="1606003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摄义</a:t>
              </a:r>
            </a:p>
          </p:txBody>
        </p:sp>
      </p:grpSp>
      <p:grpSp>
        <p:nvGrpSpPr>
          <p:cNvPr id="97" name="组合 152"/>
          <p:cNvGrpSpPr/>
          <p:nvPr/>
        </p:nvGrpSpPr>
        <p:grpSpPr>
          <a:xfrm>
            <a:off x="1456450" y="5621943"/>
            <a:ext cx="836473" cy="714486"/>
            <a:chOff x="487843" y="1559700"/>
            <a:chExt cx="357902" cy="1626969"/>
          </a:xfrm>
          <a:solidFill>
            <a:schemeClr val="bg2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98" name="圆角矩形 97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9" name="圆角矩形 8"/>
            <p:cNvSpPr/>
            <p:nvPr/>
          </p:nvSpPr>
          <p:spPr>
            <a:xfrm>
              <a:off x="498326" y="1570183"/>
              <a:ext cx="336936" cy="1606003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修胜义菩提心</a:t>
              </a:r>
            </a:p>
          </p:txBody>
        </p:sp>
      </p:grpSp>
      <p:grpSp>
        <p:nvGrpSpPr>
          <p:cNvPr id="100" name="组合 152"/>
          <p:cNvGrpSpPr/>
          <p:nvPr/>
        </p:nvGrpSpPr>
        <p:grpSpPr>
          <a:xfrm>
            <a:off x="2115216" y="3411486"/>
            <a:ext cx="377915" cy="1401592"/>
            <a:chOff x="487843" y="1559700"/>
            <a:chExt cx="357902" cy="1626969"/>
          </a:xfr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01" name="圆角矩形 100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2" name="圆角矩形 8"/>
            <p:cNvSpPr/>
            <p:nvPr/>
          </p:nvSpPr>
          <p:spPr>
            <a:xfrm>
              <a:off x="498326" y="1570183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共同之事宜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1188630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9" name="直接连接符 168"/>
          <p:cNvCxnSpPr>
            <a:endCxn id="198" idx="3"/>
          </p:cNvCxnSpPr>
          <p:nvPr/>
        </p:nvCxnSpPr>
        <p:spPr>
          <a:xfrm>
            <a:off x="583059" y="3630232"/>
            <a:ext cx="467355" cy="4185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直接连接符 201"/>
          <p:cNvCxnSpPr/>
          <p:nvPr/>
        </p:nvCxnSpPr>
        <p:spPr>
          <a:xfrm>
            <a:off x="4433591" y="5696077"/>
            <a:ext cx="1931991" cy="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5" name="组合 174"/>
          <p:cNvGrpSpPr/>
          <p:nvPr/>
        </p:nvGrpSpPr>
        <p:grpSpPr>
          <a:xfrm>
            <a:off x="2699792" y="5696077"/>
            <a:ext cx="531680" cy="605407"/>
            <a:chOff x="1240260" y="3579573"/>
            <a:chExt cx="597838" cy="1386357"/>
          </a:xfrm>
        </p:grpSpPr>
        <p:grpSp>
          <p:nvGrpSpPr>
            <p:cNvPr id="186" name="组合 185"/>
            <p:cNvGrpSpPr/>
            <p:nvPr/>
          </p:nvGrpSpPr>
          <p:grpSpPr>
            <a:xfrm>
              <a:off x="1531816" y="3579573"/>
              <a:ext cx="306282" cy="1386357"/>
              <a:chOff x="2616898" y="770312"/>
              <a:chExt cx="306282" cy="1060352"/>
            </a:xfrm>
          </p:grpSpPr>
          <p:cxnSp>
            <p:nvCxnSpPr>
              <p:cNvPr id="194" name="直接连接符 193"/>
              <p:cNvCxnSpPr/>
              <p:nvPr/>
            </p:nvCxnSpPr>
            <p:spPr>
              <a:xfrm>
                <a:off x="2627784" y="1830664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直接连接符 194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直接连接符 200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3" name="直接连接符 192"/>
            <p:cNvCxnSpPr/>
            <p:nvPr/>
          </p:nvCxnSpPr>
          <p:spPr>
            <a:xfrm flipV="1">
              <a:off x="1240260" y="4308685"/>
              <a:ext cx="324584" cy="19774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1" name="组合 160"/>
          <p:cNvGrpSpPr/>
          <p:nvPr/>
        </p:nvGrpSpPr>
        <p:grpSpPr>
          <a:xfrm>
            <a:off x="4929742" y="2445876"/>
            <a:ext cx="531680" cy="905268"/>
            <a:chOff x="1240260" y="3579573"/>
            <a:chExt cx="597838" cy="1386357"/>
          </a:xfrm>
        </p:grpSpPr>
        <p:grpSp>
          <p:nvGrpSpPr>
            <p:cNvPr id="162" name="组合 161"/>
            <p:cNvGrpSpPr/>
            <p:nvPr/>
          </p:nvGrpSpPr>
          <p:grpSpPr>
            <a:xfrm>
              <a:off x="1531816" y="3579573"/>
              <a:ext cx="306282" cy="1386357"/>
              <a:chOff x="2616898" y="770312"/>
              <a:chExt cx="306282" cy="1060352"/>
            </a:xfrm>
          </p:grpSpPr>
          <p:cxnSp>
            <p:nvCxnSpPr>
              <p:cNvPr id="164" name="直接连接符 163"/>
              <p:cNvCxnSpPr/>
              <p:nvPr/>
            </p:nvCxnSpPr>
            <p:spPr>
              <a:xfrm>
                <a:off x="2627784" y="1830664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直接连接符 164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直接连接符 171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3" name="直接连接符 162"/>
            <p:cNvCxnSpPr/>
            <p:nvPr/>
          </p:nvCxnSpPr>
          <p:spPr>
            <a:xfrm flipV="1">
              <a:off x="1240260" y="4308685"/>
              <a:ext cx="324584" cy="19774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4" name="组合 153"/>
          <p:cNvGrpSpPr/>
          <p:nvPr/>
        </p:nvGrpSpPr>
        <p:grpSpPr>
          <a:xfrm flipV="1">
            <a:off x="4320034" y="3128461"/>
            <a:ext cx="674299" cy="971246"/>
            <a:chOff x="1150023" y="3579573"/>
            <a:chExt cx="688075" cy="1386357"/>
          </a:xfrm>
        </p:grpSpPr>
        <p:grpSp>
          <p:nvGrpSpPr>
            <p:cNvPr id="155" name="组合 154"/>
            <p:cNvGrpSpPr/>
            <p:nvPr/>
          </p:nvGrpSpPr>
          <p:grpSpPr>
            <a:xfrm>
              <a:off x="1531816" y="3579573"/>
              <a:ext cx="306282" cy="1386357"/>
              <a:chOff x="2616898" y="770312"/>
              <a:chExt cx="306282" cy="1060352"/>
            </a:xfrm>
          </p:grpSpPr>
          <p:cxnSp>
            <p:nvCxnSpPr>
              <p:cNvPr id="158" name="直接连接符 157"/>
              <p:cNvCxnSpPr/>
              <p:nvPr/>
            </p:nvCxnSpPr>
            <p:spPr>
              <a:xfrm>
                <a:off x="2627784" y="1830664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直接连接符 158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直接连接符 159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7" name="直接连接符 156"/>
            <p:cNvCxnSpPr/>
            <p:nvPr/>
          </p:nvCxnSpPr>
          <p:spPr>
            <a:xfrm flipV="1">
              <a:off x="1150023" y="4965042"/>
              <a:ext cx="402523" cy="888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6" name="组合 145"/>
          <p:cNvGrpSpPr/>
          <p:nvPr/>
        </p:nvGrpSpPr>
        <p:grpSpPr>
          <a:xfrm flipV="1">
            <a:off x="3795875" y="2871739"/>
            <a:ext cx="674299" cy="1939059"/>
            <a:chOff x="1150023" y="3579573"/>
            <a:chExt cx="688075" cy="1386357"/>
          </a:xfrm>
        </p:grpSpPr>
        <p:grpSp>
          <p:nvGrpSpPr>
            <p:cNvPr id="147" name="组合 146"/>
            <p:cNvGrpSpPr/>
            <p:nvPr/>
          </p:nvGrpSpPr>
          <p:grpSpPr>
            <a:xfrm>
              <a:off x="1531816" y="3579573"/>
              <a:ext cx="306282" cy="1386357"/>
              <a:chOff x="2616898" y="770312"/>
              <a:chExt cx="306282" cy="1060352"/>
            </a:xfrm>
          </p:grpSpPr>
          <p:cxnSp>
            <p:nvCxnSpPr>
              <p:cNvPr id="149" name="直接连接符 148"/>
              <p:cNvCxnSpPr/>
              <p:nvPr/>
            </p:nvCxnSpPr>
            <p:spPr>
              <a:xfrm>
                <a:off x="2627784" y="1830664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直接连接符 149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直接连接符 150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8" name="直接连接符 147"/>
            <p:cNvCxnSpPr/>
            <p:nvPr/>
          </p:nvCxnSpPr>
          <p:spPr>
            <a:xfrm flipV="1">
              <a:off x="1150023" y="4965042"/>
              <a:ext cx="402523" cy="888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3" name="直接连接符 152"/>
          <p:cNvCxnSpPr/>
          <p:nvPr/>
        </p:nvCxnSpPr>
        <p:spPr>
          <a:xfrm>
            <a:off x="5546381" y="4105040"/>
            <a:ext cx="2565385" cy="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连接符 151"/>
          <p:cNvCxnSpPr/>
          <p:nvPr/>
        </p:nvCxnSpPr>
        <p:spPr>
          <a:xfrm>
            <a:off x="5751031" y="2507221"/>
            <a:ext cx="2565385" cy="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7" name="组合 126"/>
          <p:cNvGrpSpPr/>
          <p:nvPr/>
        </p:nvGrpSpPr>
        <p:grpSpPr>
          <a:xfrm>
            <a:off x="2570157" y="850289"/>
            <a:ext cx="674299" cy="2049534"/>
            <a:chOff x="1150023" y="3579573"/>
            <a:chExt cx="688075" cy="1386357"/>
          </a:xfrm>
        </p:grpSpPr>
        <p:grpSp>
          <p:nvGrpSpPr>
            <p:cNvPr id="128" name="组合 127"/>
            <p:cNvGrpSpPr/>
            <p:nvPr/>
          </p:nvGrpSpPr>
          <p:grpSpPr>
            <a:xfrm>
              <a:off x="1531816" y="3579573"/>
              <a:ext cx="306282" cy="1386357"/>
              <a:chOff x="2616898" y="770312"/>
              <a:chExt cx="306282" cy="1060352"/>
            </a:xfrm>
          </p:grpSpPr>
          <p:cxnSp>
            <p:nvCxnSpPr>
              <p:cNvPr id="130" name="直接连接符 129"/>
              <p:cNvCxnSpPr/>
              <p:nvPr/>
            </p:nvCxnSpPr>
            <p:spPr>
              <a:xfrm>
                <a:off x="2627784" y="1830664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直接连接符 130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直接连接符 131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9" name="直接连接符 128"/>
            <p:cNvCxnSpPr/>
            <p:nvPr/>
          </p:nvCxnSpPr>
          <p:spPr>
            <a:xfrm flipV="1">
              <a:off x="1150023" y="4965042"/>
              <a:ext cx="402523" cy="888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1" name="直接连接符 90"/>
          <p:cNvCxnSpPr/>
          <p:nvPr/>
        </p:nvCxnSpPr>
        <p:spPr>
          <a:xfrm flipV="1">
            <a:off x="2380764" y="2867220"/>
            <a:ext cx="441851" cy="1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0" name="组合 139"/>
          <p:cNvGrpSpPr/>
          <p:nvPr/>
        </p:nvGrpSpPr>
        <p:grpSpPr>
          <a:xfrm>
            <a:off x="3696150" y="438089"/>
            <a:ext cx="709263" cy="905268"/>
            <a:chOff x="1040580" y="3579573"/>
            <a:chExt cx="797518" cy="1386357"/>
          </a:xfrm>
        </p:grpSpPr>
        <p:grpSp>
          <p:nvGrpSpPr>
            <p:cNvPr id="141" name="组合 140"/>
            <p:cNvGrpSpPr/>
            <p:nvPr/>
          </p:nvGrpSpPr>
          <p:grpSpPr>
            <a:xfrm>
              <a:off x="1531816" y="3579573"/>
              <a:ext cx="306282" cy="1386357"/>
              <a:chOff x="2616898" y="770312"/>
              <a:chExt cx="306282" cy="1060352"/>
            </a:xfrm>
          </p:grpSpPr>
          <p:cxnSp>
            <p:nvCxnSpPr>
              <p:cNvPr id="143" name="直接连接符 142"/>
              <p:cNvCxnSpPr/>
              <p:nvPr/>
            </p:nvCxnSpPr>
            <p:spPr>
              <a:xfrm>
                <a:off x="2627784" y="1830664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直接连接符 143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直接连接符 144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2" name="直接连接符 141"/>
            <p:cNvCxnSpPr/>
            <p:nvPr/>
          </p:nvCxnSpPr>
          <p:spPr>
            <a:xfrm flipV="1">
              <a:off x="1040580" y="4308684"/>
              <a:ext cx="524264" cy="2605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1" name="直接连接符 120"/>
          <p:cNvCxnSpPr/>
          <p:nvPr/>
        </p:nvCxnSpPr>
        <p:spPr>
          <a:xfrm>
            <a:off x="2065022" y="4237835"/>
            <a:ext cx="310468" cy="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5" name="组合 284"/>
          <p:cNvGrpSpPr/>
          <p:nvPr/>
        </p:nvGrpSpPr>
        <p:grpSpPr>
          <a:xfrm>
            <a:off x="3138409" y="915886"/>
            <a:ext cx="674299" cy="1943975"/>
            <a:chOff x="1150023" y="3579573"/>
            <a:chExt cx="688075" cy="1386357"/>
          </a:xfrm>
        </p:grpSpPr>
        <p:grpSp>
          <p:nvGrpSpPr>
            <p:cNvPr id="286" name="组合 285"/>
            <p:cNvGrpSpPr/>
            <p:nvPr/>
          </p:nvGrpSpPr>
          <p:grpSpPr>
            <a:xfrm>
              <a:off x="1531816" y="3579573"/>
              <a:ext cx="306282" cy="1386357"/>
              <a:chOff x="2616898" y="770312"/>
              <a:chExt cx="306282" cy="1060352"/>
            </a:xfrm>
          </p:grpSpPr>
          <p:cxnSp>
            <p:nvCxnSpPr>
              <p:cNvPr id="288" name="直接连接符 287"/>
              <p:cNvCxnSpPr/>
              <p:nvPr/>
            </p:nvCxnSpPr>
            <p:spPr>
              <a:xfrm>
                <a:off x="2627784" y="1830664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直接连接符 288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直接连接符 289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87" name="直接连接符 286"/>
            <p:cNvCxnSpPr/>
            <p:nvPr/>
          </p:nvCxnSpPr>
          <p:spPr>
            <a:xfrm flipV="1">
              <a:off x="1150023" y="4965042"/>
              <a:ext cx="402523" cy="888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3" name="直接连接符 202"/>
          <p:cNvCxnSpPr/>
          <p:nvPr/>
        </p:nvCxnSpPr>
        <p:spPr>
          <a:xfrm>
            <a:off x="4742593" y="1301759"/>
            <a:ext cx="3769619" cy="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9" name="组合 298"/>
          <p:cNvGrpSpPr/>
          <p:nvPr/>
        </p:nvGrpSpPr>
        <p:grpSpPr>
          <a:xfrm flipV="1">
            <a:off x="2347765" y="400828"/>
            <a:ext cx="474851" cy="5509152"/>
            <a:chOff x="2616898" y="770312"/>
            <a:chExt cx="306282" cy="1060352"/>
          </a:xfrm>
        </p:grpSpPr>
        <p:cxnSp>
          <p:nvCxnSpPr>
            <p:cNvPr id="301" name="直接连接符 300"/>
            <p:cNvCxnSpPr/>
            <p:nvPr/>
          </p:nvCxnSpPr>
          <p:spPr>
            <a:xfrm>
              <a:off x="2627784" y="1830664"/>
              <a:ext cx="295396" cy="0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直接连接符 301"/>
            <p:cNvCxnSpPr/>
            <p:nvPr/>
          </p:nvCxnSpPr>
          <p:spPr>
            <a:xfrm flipV="1">
              <a:off x="2627784" y="772306"/>
              <a:ext cx="0" cy="1058358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直接连接符 302"/>
            <p:cNvCxnSpPr/>
            <p:nvPr/>
          </p:nvCxnSpPr>
          <p:spPr>
            <a:xfrm>
              <a:off x="2616898" y="770312"/>
              <a:ext cx="306282" cy="0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6" name="组合 175"/>
          <p:cNvGrpSpPr/>
          <p:nvPr/>
        </p:nvGrpSpPr>
        <p:grpSpPr>
          <a:xfrm>
            <a:off x="1147868" y="4219127"/>
            <a:ext cx="937978" cy="1652436"/>
            <a:chOff x="900120" y="3579573"/>
            <a:chExt cx="937978" cy="934481"/>
          </a:xfrm>
        </p:grpSpPr>
        <p:grpSp>
          <p:nvGrpSpPr>
            <p:cNvPr id="177" name="组合 176"/>
            <p:cNvGrpSpPr/>
            <p:nvPr/>
          </p:nvGrpSpPr>
          <p:grpSpPr>
            <a:xfrm>
              <a:off x="1531816" y="3579573"/>
              <a:ext cx="306282" cy="933588"/>
              <a:chOff x="2616898" y="770312"/>
              <a:chExt cx="306282" cy="714053"/>
            </a:xfrm>
          </p:grpSpPr>
          <p:cxnSp>
            <p:nvCxnSpPr>
              <p:cNvPr id="179" name="直接连接符 178"/>
              <p:cNvCxnSpPr/>
              <p:nvPr/>
            </p:nvCxnSpPr>
            <p:spPr>
              <a:xfrm>
                <a:off x="2618249" y="1484365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直接连接符 198"/>
              <p:cNvCxnSpPr/>
              <p:nvPr/>
            </p:nvCxnSpPr>
            <p:spPr>
              <a:xfrm flipV="1">
                <a:off x="2616898" y="772306"/>
                <a:ext cx="10886" cy="712059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直接连接符 199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8" name="直接连接符 177"/>
            <p:cNvCxnSpPr/>
            <p:nvPr/>
          </p:nvCxnSpPr>
          <p:spPr>
            <a:xfrm flipV="1">
              <a:off x="900120" y="4511993"/>
              <a:ext cx="612170" cy="2061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7" name="直接连接符 256"/>
          <p:cNvCxnSpPr/>
          <p:nvPr/>
        </p:nvCxnSpPr>
        <p:spPr>
          <a:xfrm>
            <a:off x="5666965" y="3401253"/>
            <a:ext cx="3225515" cy="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接连接符 206"/>
          <p:cNvCxnSpPr/>
          <p:nvPr/>
        </p:nvCxnSpPr>
        <p:spPr>
          <a:xfrm>
            <a:off x="5047327" y="4856849"/>
            <a:ext cx="1931991" cy="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0" name="组合 179"/>
          <p:cNvGrpSpPr/>
          <p:nvPr/>
        </p:nvGrpSpPr>
        <p:grpSpPr>
          <a:xfrm>
            <a:off x="727283" y="2482605"/>
            <a:ext cx="705193" cy="4149206"/>
            <a:chOff x="1045155" y="3579573"/>
            <a:chExt cx="792943" cy="1386357"/>
          </a:xfrm>
        </p:grpSpPr>
        <p:grpSp>
          <p:nvGrpSpPr>
            <p:cNvPr id="181" name="组合 180"/>
            <p:cNvGrpSpPr/>
            <p:nvPr/>
          </p:nvGrpSpPr>
          <p:grpSpPr>
            <a:xfrm>
              <a:off x="1531816" y="3579573"/>
              <a:ext cx="306282" cy="1386357"/>
              <a:chOff x="2616898" y="770312"/>
              <a:chExt cx="306282" cy="1060352"/>
            </a:xfrm>
          </p:grpSpPr>
          <p:cxnSp>
            <p:nvCxnSpPr>
              <p:cNvPr id="183" name="直接连接符 182"/>
              <p:cNvCxnSpPr/>
              <p:nvPr/>
            </p:nvCxnSpPr>
            <p:spPr>
              <a:xfrm>
                <a:off x="2627784" y="1830664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直接连接符 183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直接连接符 184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82" name="直接连接符 181"/>
            <p:cNvCxnSpPr/>
            <p:nvPr/>
          </p:nvCxnSpPr>
          <p:spPr>
            <a:xfrm flipV="1">
              <a:off x="1045155" y="3580001"/>
              <a:ext cx="524264" cy="2605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直接连接符 18"/>
          <p:cNvCxnSpPr/>
          <p:nvPr/>
        </p:nvCxnSpPr>
        <p:spPr>
          <a:xfrm>
            <a:off x="4742593" y="400829"/>
            <a:ext cx="3727551" cy="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组合 19"/>
          <p:cNvGrpSpPr/>
          <p:nvPr/>
        </p:nvGrpSpPr>
        <p:grpSpPr>
          <a:xfrm>
            <a:off x="134568" y="2482604"/>
            <a:ext cx="743887" cy="2379420"/>
            <a:chOff x="1094211" y="3579573"/>
            <a:chExt cx="743887" cy="1386357"/>
          </a:xfrm>
        </p:grpSpPr>
        <p:grpSp>
          <p:nvGrpSpPr>
            <p:cNvPr id="21" name="组合 20"/>
            <p:cNvGrpSpPr/>
            <p:nvPr/>
          </p:nvGrpSpPr>
          <p:grpSpPr>
            <a:xfrm>
              <a:off x="1531816" y="3579573"/>
              <a:ext cx="306282" cy="1386357"/>
              <a:chOff x="2616898" y="770312"/>
              <a:chExt cx="306282" cy="1060352"/>
            </a:xfrm>
          </p:grpSpPr>
          <p:cxnSp>
            <p:nvCxnSpPr>
              <p:cNvPr id="23" name="直接连接符 22"/>
              <p:cNvCxnSpPr/>
              <p:nvPr/>
            </p:nvCxnSpPr>
            <p:spPr>
              <a:xfrm>
                <a:off x="2627784" y="1830664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 24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" name="直接连接符 21"/>
            <p:cNvCxnSpPr/>
            <p:nvPr/>
          </p:nvCxnSpPr>
          <p:spPr>
            <a:xfrm>
              <a:off x="1094211" y="4962915"/>
              <a:ext cx="448491" cy="0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83" name="表格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747909105"/>
              </p:ext>
            </p:extLst>
          </p:nvPr>
        </p:nvGraphicFramePr>
        <p:xfrm>
          <a:off x="6293701" y="86589"/>
          <a:ext cx="2812199" cy="6126480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2812199"/>
              </a:tblGrid>
              <a:tr h="360764"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zh-CN" altLang="en-US" sz="1800" b="1" u="none" strike="noStrike" dirty="0" smtClean="0">
                          <a:latin typeface="微软雅黑" pitchFamily="34" charset="-122"/>
                          <a:ea typeface="微软雅黑" pitchFamily="34" charset="-122"/>
                        </a:rPr>
                        <a:t>吾应除他苦，他苦如自苦，吾当利乐他，有情如吾身。</a:t>
                      </a:r>
                      <a:endParaRPr lang="zh-CN" altLang="en-US" sz="1800" b="1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  <a:cs typeface="Arial Unicode MS" pitchFamily="34" charset="-122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74443"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zh-CN" altLang="en-US" sz="1800" b="1" u="none" strike="noStrike" dirty="0" smtClean="0">
                          <a:latin typeface="微软雅黑" pitchFamily="34" charset="-122"/>
                          <a:ea typeface="微软雅黑" pitchFamily="34" charset="-122"/>
                        </a:rPr>
                        <a:t>自与他双方，求乐既相同，自他何差殊？何故求独乐？自与他双方，恶苦既相同，自他何差殊？何故唯自护？</a:t>
                      </a:r>
                      <a:endParaRPr lang="zh-CN" altLang="en-US" sz="1800" b="1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  <a:cs typeface="Arial Unicode MS" pitchFamily="34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619364"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zh-CN" altLang="en-US" sz="1800" b="1" i="0" u="none" strike="noStrik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  <a:cs typeface="Arial Unicode MS" pitchFamily="34" charset="-122"/>
                        </a:rPr>
                        <a:t>谓彼不伤吾，故不护他苦，后苦不害今，何故汝防护？若谓当受苦，此诚邪思维，亡者他体故，生者亦复然。</a:t>
                      </a:r>
                      <a:endParaRPr lang="zh-CN" altLang="en-US" sz="1800" b="1" i="0" u="none" strike="noStrike" dirty="0">
                        <a:solidFill>
                          <a:srgbClr val="FFFF99"/>
                        </a:solidFill>
                        <a:latin typeface="微软雅黑" pitchFamily="34" charset="-122"/>
                        <a:ea typeface="微软雅黑" pitchFamily="34" charset="-122"/>
                        <a:cs typeface="Arial Unicode MS" pitchFamily="34" charset="-122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53922"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zh-CN" altLang="en-US" sz="1800" b="1" u="none" strike="noStrike" dirty="0" smtClean="0">
                          <a:latin typeface="微软雅黑" pitchFamily="34" charset="-122"/>
                          <a:ea typeface="微软雅黑" pitchFamily="34" charset="-122"/>
                        </a:rPr>
                        <a:t>若谓自身苦，应由自防护，足苦非手苦，何故手护足？</a:t>
                      </a:r>
                      <a:endParaRPr lang="en-US" altLang="zh-CN" sz="1800" b="1" u="none" strike="noStrike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53922"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zh-CN" altLang="en-US" sz="1800" b="1" u="none" strike="noStrike" dirty="0" smtClean="0">
                          <a:latin typeface="微软雅黑" pitchFamily="34" charset="-122"/>
                          <a:ea typeface="微软雅黑" pitchFamily="34" charset="-122"/>
                        </a:rPr>
                        <a:t>若谓此非理，执我故如此，执自他非理，唯当极力断。</a:t>
                      </a:r>
                      <a:endParaRPr lang="en-US" altLang="zh-CN" sz="1800" b="1" u="none" strike="noStrike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53922"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zh-CN" altLang="en-US" sz="1800" b="1" u="none" strike="noStrike" dirty="0" smtClean="0">
                          <a:latin typeface="微软雅黑" pitchFamily="34" charset="-122"/>
                          <a:ea typeface="微软雅黑" pitchFamily="34" charset="-122"/>
                        </a:rPr>
                        <a:t>相续与蕴聚，假名如军鬘，本无受苦者，谁复感彼苦？既无受苦者，诸苦无分别。</a:t>
                      </a:r>
                      <a:endParaRPr lang="en-US" altLang="zh-CN" sz="1800" b="1" u="none" strike="noStrike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53922"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zh-CN" altLang="en-US" sz="1800" b="1" u="none" strike="noStrike" dirty="0" smtClean="0">
                          <a:latin typeface="微软雅黑" pitchFamily="34" charset="-122"/>
                          <a:ea typeface="微软雅黑" pitchFamily="34" charset="-122"/>
                        </a:rPr>
                        <a:t>苦故即当除，何需强区分？不应有此诤，何需除他苦？欲除悉应除，否则自如他。</a:t>
                      </a:r>
                      <a:endParaRPr lang="en-US" altLang="zh-CN" sz="1800" b="1" u="none" strike="noStrike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124" name="组合 152"/>
          <p:cNvGrpSpPr/>
          <p:nvPr/>
        </p:nvGrpSpPr>
        <p:grpSpPr>
          <a:xfrm>
            <a:off x="691619" y="1970851"/>
            <a:ext cx="353823" cy="1023507"/>
            <a:chOff x="487843" y="1559700"/>
            <a:chExt cx="357902" cy="1626969"/>
          </a:xfr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37" name="圆角矩形 136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8" name="圆角矩形 8"/>
            <p:cNvSpPr/>
            <p:nvPr/>
          </p:nvSpPr>
          <p:spPr>
            <a:xfrm>
              <a:off x="498326" y="1570183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自他平等</a:t>
              </a:r>
            </a:p>
          </p:txBody>
        </p:sp>
      </p:grpSp>
      <p:grpSp>
        <p:nvGrpSpPr>
          <p:cNvPr id="190" name="组合 152"/>
          <p:cNvGrpSpPr/>
          <p:nvPr/>
        </p:nvGrpSpPr>
        <p:grpSpPr>
          <a:xfrm>
            <a:off x="27319" y="3859483"/>
            <a:ext cx="404457" cy="1639881"/>
            <a:chOff x="487843" y="1559700"/>
            <a:chExt cx="357902" cy="1626969"/>
          </a:xfrm>
          <a:solidFill>
            <a:schemeClr val="bg2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91" name="圆角矩形 190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2" name="圆角矩形 8"/>
            <p:cNvSpPr/>
            <p:nvPr/>
          </p:nvSpPr>
          <p:spPr>
            <a:xfrm>
              <a:off x="498326" y="1570183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修世俗菩提心</a:t>
              </a:r>
            </a:p>
          </p:txBody>
        </p:sp>
      </p:grpSp>
      <p:sp>
        <p:nvSpPr>
          <p:cNvPr id="156" name="矩形 155"/>
          <p:cNvSpPr/>
          <p:nvPr/>
        </p:nvSpPr>
        <p:spPr>
          <a:xfrm>
            <a:off x="48706" y="80258"/>
            <a:ext cx="447659" cy="17543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rgbClr val="1B587C">
                    <a:lumMod val="75000"/>
                  </a:srgbClr>
                </a:solidFill>
                <a:latin typeface="微软雅黑" pitchFamily="34" charset="-122"/>
                <a:ea typeface="微软雅黑" pitchFamily="34" charset="-122"/>
              </a:rPr>
              <a:t>第八品</a:t>
            </a:r>
            <a:endParaRPr lang="en-US" altLang="zh-CN" b="1" dirty="0">
              <a:solidFill>
                <a:srgbClr val="1B587C">
                  <a:lumMod val="75000"/>
                </a:srgb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b="1" dirty="0" smtClean="0">
              <a:solidFill>
                <a:srgbClr val="1B587C">
                  <a:lumMod val="75000"/>
                </a:srgb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b="1" dirty="0" smtClean="0">
                <a:solidFill>
                  <a:srgbClr val="1B587C">
                    <a:lumMod val="75000"/>
                  </a:srgbClr>
                </a:solidFill>
                <a:latin typeface="微软雅黑" pitchFamily="34" charset="-122"/>
                <a:ea typeface="微软雅黑" pitchFamily="34" charset="-122"/>
              </a:rPr>
              <a:t>静虑</a:t>
            </a:r>
            <a:endParaRPr lang="zh-CN" altLang="en-US" b="1" dirty="0">
              <a:solidFill>
                <a:srgbClr val="1B587C">
                  <a:lumMod val="75000"/>
                </a:srgb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96" name="组合 152"/>
          <p:cNvGrpSpPr/>
          <p:nvPr/>
        </p:nvGrpSpPr>
        <p:grpSpPr>
          <a:xfrm>
            <a:off x="683568" y="3109102"/>
            <a:ext cx="377915" cy="1050631"/>
            <a:chOff x="487843" y="1559700"/>
            <a:chExt cx="357902" cy="1626969"/>
          </a:xfr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97" name="圆角矩形 196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8" name="圆角矩形 8"/>
            <p:cNvSpPr/>
            <p:nvPr/>
          </p:nvSpPr>
          <p:spPr>
            <a:xfrm>
              <a:off x="498326" y="1570183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自他相换</a:t>
              </a:r>
            </a:p>
          </p:txBody>
        </p:sp>
      </p:grpSp>
      <p:grpSp>
        <p:nvGrpSpPr>
          <p:cNvPr id="227" name="组合 152"/>
          <p:cNvGrpSpPr/>
          <p:nvPr/>
        </p:nvGrpSpPr>
        <p:grpSpPr>
          <a:xfrm>
            <a:off x="1286580" y="5265772"/>
            <a:ext cx="368868" cy="1077602"/>
            <a:chOff x="487843" y="1559700"/>
            <a:chExt cx="357902" cy="1626969"/>
          </a:xfrm>
          <a:solidFill>
            <a:schemeClr val="accent4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28" name="圆角矩形 227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8" name="圆角矩形 8"/>
            <p:cNvSpPr/>
            <p:nvPr/>
          </p:nvSpPr>
          <p:spPr>
            <a:xfrm>
              <a:off x="498326" y="1570181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广说修法</a:t>
              </a:r>
            </a:p>
          </p:txBody>
        </p:sp>
      </p:grpSp>
      <p:grpSp>
        <p:nvGrpSpPr>
          <p:cNvPr id="279" name="组合 152"/>
          <p:cNvGrpSpPr/>
          <p:nvPr/>
        </p:nvGrpSpPr>
        <p:grpSpPr>
          <a:xfrm>
            <a:off x="1248136" y="1289105"/>
            <a:ext cx="356635" cy="1964337"/>
            <a:chOff x="487843" y="1559700"/>
            <a:chExt cx="357902" cy="1626969"/>
          </a:xfrm>
          <a:solidFill>
            <a:schemeClr val="accent4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80" name="圆角矩形 279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81" name="圆角矩形 8"/>
            <p:cNvSpPr/>
            <p:nvPr/>
          </p:nvSpPr>
          <p:spPr>
            <a:xfrm>
              <a:off x="498326" y="1570181"/>
              <a:ext cx="336936" cy="1606003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教诫修自他平等</a:t>
              </a:r>
            </a:p>
          </p:txBody>
        </p:sp>
      </p:grpSp>
      <p:grpSp>
        <p:nvGrpSpPr>
          <p:cNvPr id="106" name="组合 152"/>
          <p:cNvGrpSpPr/>
          <p:nvPr/>
        </p:nvGrpSpPr>
        <p:grpSpPr>
          <a:xfrm>
            <a:off x="1880632" y="3379642"/>
            <a:ext cx="378935" cy="1716383"/>
            <a:chOff x="487843" y="710171"/>
            <a:chExt cx="357902" cy="2476502"/>
          </a:xfrm>
          <a:solidFill>
            <a:schemeClr val="accent5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07" name="圆角矩形 106"/>
            <p:cNvSpPr/>
            <p:nvPr/>
          </p:nvSpPr>
          <p:spPr>
            <a:xfrm>
              <a:off x="487843" y="710175"/>
              <a:ext cx="357902" cy="2476498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8" name="圆角矩形 8"/>
            <p:cNvSpPr/>
            <p:nvPr/>
          </p:nvSpPr>
          <p:spPr>
            <a:xfrm>
              <a:off x="498326" y="710171"/>
              <a:ext cx="336936" cy="2466016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真实宣说修法</a:t>
              </a:r>
            </a:p>
          </p:txBody>
        </p:sp>
      </p:grpSp>
      <p:grpSp>
        <p:nvGrpSpPr>
          <p:cNvPr id="109" name="组合 152"/>
          <p:cNvGrpSpPr/>
          <p:nvPr/>
        </p:nvGrpSpPr>
        <p:grpSpPr>
          <a:xfrm>
            <a:off x="1861436" y="5551613"/>
            <a:ext cx="391491" cy="594475"/>
            <a:chOff x="487843" y="710171"/>
            <a:chExt cx="357902" cy="2476502"/>
          </a:xfrm>
          <a:solidFill>
            <a:schemeClr val="accent5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0" name="圆角矩形 109"/>
            <p:cNvSpPr/>
            <p:nvPr/>
          </p:nvSpPr>
          <p:spPr>
            <a:xfrm>
              <a:off x="487843" y="710175"/>
              <a:ext cx="357902" cy="2476498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1" name="圆角矩形 8"/>
            <p:cNvSpPr/>
            <p:nvPr/>
          </p:nvSpPr>
          <p:spPr>
            <a:xfrm>
              <a:off x="498326" y="710171"/>
              <a:ext cx="336936" cy="2466016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功德</a:t>
              </a:r>
            </a:p>
          </p:txBody>
        </p:sp>
      </p:grpSp>
      <p:grpSp>
        <p:nvGrpSpPr>
          <p:cNvPr id="112" name="组合 178"/>
          <p:cNvGrpSpPr/>
          <p:nvPr/>
        </p:nvGrpSpPr>
        <p:grpSpPr>
          <a:xfrm>
            <a:off x="2478949" y="77839"/>
            <a:ext cx="379418" cy="582555"/>
            <a:chOff x="5981278" y="1662752"/>
            <a:chExt cx="756888" cy="37844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3" name="圆角矩形 112"/>
            <p:cNvSpPr/>
            <p:nvPr/>
          </p:nvSpPr>
          <p:spPr>
            <a:xfrm>
              <a:off x="5981278" y="1662752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chemeClr val="accent6">
                <a:lumMod val="75000"/>
              </a:schemeClr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4" name="圆角矩形 60"/>
            <p:cNvSpPr/>
            <p:nvPr/>
          </p:nvSpPr>
          <p:spPr>
            <a:xfrm>
              <a:off x="5992362" y="1673836"/>
              <a:ext cx="734720" cy="356276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略说</a:t>
              </a:r>
            </a:p>
          </p:txBody>
        </p:sp>
      </p:grpSp>
      <p:grpSp>
        <p:nvGrpSpPr>
          <p:cNvPr id="115" name="组合 178"/>
          <p:cNvGrpSpPr/>
          <p:nvPr/>
        </p:nvGrpSpPr>
        <p:grpSpPr>
          <a:xfrm>
            <a:off x="2481229" y="2482605"/>
            <a:ext cx="379239" cy="667224"/>
            <a:chOff x="5981275" y="1662752"/>
            <a:chExt cx="756891" cy="37844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6" name="圆角矩形 115"/>
            <p:cNvSpPr/>
            <p:nvPr/>
          </p:nvSpPr>
          <p:spPr>
            <a:xfrm>
              <a:off x="5981275" y="1662752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chemeClr val="accent6">
                <a:lumMod val="75000"/>
              </a:schemeClr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7" name="圆角矩形 60"/>
            <p:cNvSpPr/>
            <p:nvPr/>
          </p:nvSpPr>
          <p:spPr>
            <a:xfrm>
              <a:off x="5992363" y="1673836"/>
              <a:ext cx="745803" cy="356276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广说</a:t>
              </a:r>
            </a:p>
          </p:txBody>
        </p:sp>
      </p:grpSp>
      <p:sp>
        <p:nvSpPr>
          <p:cNvPr id="123" name="圆角矩形 60"/>
          <p:cNvSpPr/>
          <p:nvPr/>
        </p:nvSpPr>
        <p:spPr>
          <a:xfrm>
            <a:off x="3079899" y="74997"/>
            <a:ext cx="340279" cy="165450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0" vert="horz" wrap="square" lIns="6985" tIns="6985" rIns="6985" bIns="6985" numCol="1" spcCol="1270" anchor="ctr" anchorCtr="0">
            <a:noAutofit/>
          </a:bodyPr>
          <a:lstStyle/>
          <a:p>
            <a:pPr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能生起平等心</a:t>
            </a:r>
          </a:p>
        </p:txBody>
      </p:sp>
      <p:sp>
        <p:nvSpPr>
          <p:cNvPr id="125" name="圆角矩形 60"/>
          <p:cNvSpPr/>
          <p:nvPr/>
        </p:nvSpPr>
        <p:spPr>
          <a:xfrm>
            <a:off x="3059832" y="2261458"/>
            <a:ext cx="340279" cy="110951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0" vert="horz" wrap="square" lIns="6985" tIns="6985" rIns="6985" bIns="6985" numCol="1" spcCol="1270" anchor="ctr" anchorCtr="0">
            <a:noAutofit/>
          </a:bodyPr>
          <a:lstStyle/>
          <a:p>
            <a:pPr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理当生起</a:t>
            </a:r>
          </a:p>
        </p:txBody>
      </p:sp>
      <p:grpSp>
        <p:nvGrpSpPr>
          <p:cNvPr id="88" name="组合 178"/>
          <p:cNvGrpSpPr/>
          <p:nvPr/>
        </p:nvGrpSpPr>
        <p:grpSpPr>
          <a:xfrm>
            <a:off x="2451181" y="5607084"/>
            <a:ext cx="401630" cy="605792"/>
            <a:chOff x="5981278" y="1662752"/>
            <a:chExt cx="756888" cy="37844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9" name="圆角矩形 88"/>
            <p:cNvSpPr/>
            <p:nvPr/>
          </p:nvSpPr>
          <p:spPr>
            <a:xfrm>
              <a:off x="5981278" y="1662752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chemeClr val="accent6">
                <a:lumMod val="75000"/>
              </a:schemeClr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0" name="圆角矩形 60"/>
            <p:cNvSpPr/>
            <p:nvPr/>
          </p:nvSpPr>
          <p:spPr>
            <a:xfrm>
              <a:off x="5992363" y="1673836"/>
              <a:ext cx="745803" cy="356276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摄义</a:t>
              </a:r>
            </a:p>
          </p:txBody>
        </p:sp>
      </p:grpSp>
      <p:grpSp>
        <p:nvGrpSpPr>
          <p:cNvPr id="94" name="组合 152"/>
          <p:cNvGrpSpPr/>
          <p:nvPr/>
        </p:nvGrpSpPr>
        <p:grpSpPr>
          <a:xfrm>
            <a:off x="1293190" y="6437188"/>
            <a:ext cx="663791" cy="389246"/>
            <a:chOff x="487843" y="1559700"/>
            <a:chExt cx="357902" cy="1626969"/>
          </a:xfrm>
          <a:solidFill>
            <a:schemeClr val="accent4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95" name="圆角矩形 94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6" name="圆角矩形 8"/>
            <p:cNvSpPr/>
            <p:nvPr/>
          </p:nvSpPr>
          <p:spPr>
            <a:xfrm>
              <a:off x="498326" y="1570181"/>
              <a:ext cx="336936" cy="1606003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摄义</a:t>
              </a:r>
            </a:p>
          </p:txBody>
        </p:sp>
      </p:grpSp>
      <p:sp>
        <p:nvSpPr>
          <p:cNvPr id="102" name="圆角矩形 60"/>
          <p:cNvSpPr/>
          <p:nvPr/>
        </p:nvSpPr>
        <p:spPr>
          <a:xfrm>
            <a:off x="3613878" y="492750"/>
            <a:ext cx="397660" cy="81899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0" vert="horz" wrap="square" lIns="6985" tIns="6985" rIns="6985" bIns="6985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安立因</a:t>
            </a:r>
            <a:endParaRPr lang="zh-CN" altLang="en-US" b="1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4" name="圆角矩形 60"/>
          <p:cNvSpPr/>
          <p:nvPr/>
        </p:nvSpPr>
        <p:spPr>
          <a:xfrm>
            <a:off x="4266662" y="1"/>
            <a:ext cx="528551" cy="891574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0" vert="horz" wrap="square" lIns="6985" tIns="6985" rIns="6985" bIns="6985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对境苦乐相同</a:t>
            </a:r>
            <a:endParaRPr lang="zh-CN" altLang="en-US" b="1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5" name="圆角矩形 60"/>
          <p:cNvSpPr/>
          <p:nvPr/>
        </p:nvSpPr>
        <p:spPr>
          <a:xfrm>
            <a:off x="4266662" y="902250"/>
            <a:ext cx="528552" cy="827254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0" vert="horz" wrap="square" lIns="6985" tIns="6985" rIns="6985" bIns="6985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有境意愿相同</a:t>
            </a:r>
            <a:endParaRPr lang="zh-CN" altLang="en-US" b="1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2" name="圆角矩形 60"/>
          <p:cNvSpPr/>
          <p:nvPr/>
        </p:nvSpPr>
        <p:spPr>
          <a:xfrm>
            <a:off x="4281671" y="2127661"/>
            <a:ext cx="339698" cy="2144003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0" vert="horz" wrap="square" lIns="6985" tIns="6985" rIns="6985" bIns="6985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真实宣说成立周遍</a:t>
            </a:r>
            <a:endParaRPr lang="zh-CN" altLang="en-US" b="1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6" name="圆角矩形 60"/>
          <p:cNvSpPr/>
          <p:nvPr/>
        </p:nvSpPr>
        <p:spPr>
          <a:xfrm>
            <a:off x="3613878" y="2250022"/>
            <a:ext cx="397660" cy="111818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0" vert="horz" wrap="square" lIns="6985" tIns="6985" rIns="6985" bIns="6985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成立周遍</a:t>
            </a:r>
            <a:endParaRPr lang="zh-CN" altLang="en-US" b="1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3" name="圆角矩形 60"/>
          <p:cNvSpPr/>
          <p:nvPr/>
        </p:nvSpPr>
        <p:spPr>
          <a:xfrm>
            <a:off x="4795214" y="1411464"/>
            <a:ext cx="292806" cy="2491067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0" vert="horz" wrap="square" lIns="6985" tIns="6985" rIns="6985" bIns="6985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一异无实故互不护持之过</a:t>
            </a:r>
            <a:endParaRPr lang="zh-CN" altLang="en-US" sz="1600" b="1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4" name="圆角矩形 60"/>
          <p:cNvSpPr/>
          <p:nvPr/>
        </p:nvSpPr>
        <p:spPr>
          <a:xfrm>
            <a:off x="5292080" y="2127661"/>
            <a:ext cx="776486" cy="74407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0" vert="horz" wrap="square" lIns="6985" tIns="6985" rIns="6985" bIns="6985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时间相异之苦不护之过：</a:t>
            </a:r>
            <a:endParaRPr lang="zh-CN" altLang="en-US" sz="1400" b="1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5" name="圆角矩形 60"/>
          <p:cNvSpPr/>
          <p:nvPr/>
        </p:nvSpPr>
        <p:spPr>
          <a:xfrm>
            <a:off x="5292080" y="2978133"/>
            <a:ext cx="776486" cy="774728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0" vert="horz" wrap="square" lIns="6985" tIns="6985" rIns="6985" bIns="6985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对境相异之苦不护之</a:t>
            </a:r>
            <a:r>
              <a:rPr lang="zh-CN" altLang="en-US" sz="1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过：</a:t>
            </a:r>
            <a:endParaRPr lang="zh-CN" altLang="en-US" sz="1400" b="1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6" name="圆角矩形 60"/>
          <p:cNvSpPr/>
          <p:nvPr/>
        </p:nvSpPr>
        <p:spPr>
          <a:xfrm>
            <a:off x="4795214" y="3887331"/>
            <a:ext cx="1304878" cy="350504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0" vert="horz" wrap="square" lIns="6985" tIns="6985" rIns="6985" bIns="6985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1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故</a:t>
            </a:r>
            <a:r>
              <a:rPr lang="zh-CN" altLang="en-US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当断除我执</a:t>
            </a:r>
            <a:endParaRPr lang="zh-CN" altLang="en-US" sz="1600" b="1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9" name="圆角矩形 60"/>
          <p:cNvSpPr/>
          <p:nvPr/>
        </p:nvSpPr>
        <p:spPr>
          <a:xfrm>
            <a:off x="4286467" y="4627081"/>
            <a:ext cx="1259914" cy="367437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0" vert="horz" wrap="square" lIns="6985" tIns="6985" rIns="6985" bIns="6985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断罪之答辩</a:t>
            </a:r>
            <a:endParaRPr lang="zh-CN" altLang="en-US" b="1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3" name="圆角矩形 60"/>
          <p:cNvSpPr/>
          <p:nvPr/>
        </p:nvSpPr>
        <p:spPr>
          <a:xfrm>
            <a:off x="3079361" y="5491854"/>
            <a:ext cx="1524079" cy="40844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0" vert="horz" wrap="square" lIns="6985" tIns="6985" rIns="6985" bIns="6985" numCol="1" spcCol="1270" anchor="ctr" anchorCtr="0">
            <a:noAutofit/>
          </a:bodyPr>
          <a:lstStyle/>
          <a:p>
            <a:pPr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真实宣说摄义</a:t>
            </a:r>
          </a:p>
        </p:txBody>
      </p:sp>
      <p:sp>
        <p:nvSpPr>
          <p:cNvPr id="174" name="圆角矩形 60"/>
          <p:cNvSpPr/>
          <p:nvPr/>
        </p:nvSpPr>
        <p:spPr>
          <a:xfrm>
            <a:off x="3065908" y="6064260"/>
            <a:ext cx="1082357" cy="40844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0" vert="horz" wrap="square" lIns="6985" tIns="6985" rIns="6985" bIns="6985" numCol="1" spcCol="1270" anchor="ctr" anchorCtr="0">
            <a:noAutofit/>
          </a:bodyPr>
          <a:lstStyle/>
          <a:p>
            <a:pPr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遣除诤论</a:t>
            </a:r>
          </a:p>
        </p:txBody>
      </p:sp>
      <p:grpSp>
        <p:nvGrpSpPr>
          <p:cNvPr id="166" name="组合 152"/>
          <p:cNvGrpSpPr/>
          <p:nvPr/>
        </p:nvGrpSpPr>
        <p:grpSpPr>
          <a:xfrm>
            <a:off x="688486" y="4241399"/>
            <a:ext cx="377915" cy="1401592"/>
            <a:chOff x="487843" y="1559700"/>
            <a:chExt cx="357902" cy="1626969"/>
          </a:xfr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67" name="圆角矩形 166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8" name="圆角矩形 8"/>
            <p:cNvSpPr/>
            <p:nvPr/>
          </p:nvSpPr>
          <p:spPr>
            <a:xfrm>
              <a:off x="498326" y="1570183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共同之事宜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4171611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2" name="直接连接符 201"/>
          <p:cNvCxnSpPr/>
          <p:nvPr/>
        </p:nvCxnSpPr>
        <p:spPr>
          <a:xfrm>
            <a:off x="1997060" y="5498970"/>
            <a:ext cx="4368522" cy="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5" name="组合 174"/>
          <p:cNvGrpSpPr/>
          <p:nvPr/>
        </p:nvGrpSpPr>
        <p:grpSpPr>
          <a:xfrm>
            <a:off x="3822247" y="441206"/>
            <a:ext cx="531680" cy="534635"/>
            <a:chOff x="1240260" y="3579573"/>
            <a:chExt cx="597838" cy="1393779"/>
          </a:xfrm>
        </p:grpSpPr>
        <p:grpSp>
          <p:nvGrpSpPr>
            <p:cNvPr id="186" name="组合 185"/>
            <p:cNvGrpSpPr/>
            <p:nvPr/>
          </p:nvGrpSpPr>
          <p:grpSpPr>
            <a:xfrm>
              <a:off x="1531816" y="3579573"/>
              <a:ext cx="306282" cy="1386357"/>
              <a:chOff x="2616898" y="770312"/>
              <a:chExt cx="306282" cy="1060352"/>
            </a:xfrm>
          </p:grpSpPr>
          <p:cxnSp>
            <p:nvCxnSpPr>
              <p:cNvPr id="194" name="直接连接符 193"/>
              <p:cNvCxnSpPr/>
              <p:nvPr/>
            </p:nvCxnSpPr>
            <p:spPr>
              <a:xfrm>
                <a:off x="2627784" y="1830664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直接连接符 194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直接连接符 200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3" name="直接连接符 192"/>
            <p:cNvCxnSpPr/>
            <p:nvPr/>
          </p:nvCxnSpPr>
          <p:spPr>
            <a:xfrm flipV="1">
              <a:off x="1240260" y="4953577"/>
              <a:ext cx="324584" cy="19775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3" name="直接连接符 152"/>
          <p:cNvCxnSpPr/>
          <p:nvPr/>
        </p:nvCxnSpPr>
        <p:spPr>
          <a:xfrm>
            <a:off x="1760038" y="4310665"/>
            <a:ext cx="4569981" cy="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7" name="组合 126"/>
          <p:cNvGrpSpPr/>
          <p:nvPr/>
        </p:nvGrpSpPr>
        <p:grpSpPr>
          <a:xfrm>
            <a:off x="1785571" y="718618"/>
            <a:ext cx="674299" cy="2049534"/>
            <a:chOff x="1150023" y="3579573"/>
            <a:chExt cx="688075" cy="1386357"/>
          </a:xfrm>
        </p:grpSpPr>
        <p:grpSp>
          <p:nvGrpSpPr>
            <p:cNvPr id="128" name="组合 127"/>
            <p:cNvGrpSpPr/>
            <p:nvPr/>
          </p:nvGrpSpPr>
          <p:grpSpPr>
            <a:xfrm>
              <a:off x="1531816" y="3579573"/>
              <a:ext cx="306282" cy="1386357"/>
              <a:chOff x="2616898" y="770312"/>
              <a:chExt cx="306282" cy="1060352"/>
            </a:xfrm>
          </p:grpSpPr>
          <p:cxnSp>
            <p:nvCxnSpPr>
              <p:cNvPr id="130" name="直接连接符 129"/>
              <p:cNvCxnSpPr/>
              <p:nvPr/>
            </p:nvCxnSpPr>
            <p:spPr>
              <a:xfrm>
                <a:off x="2627784" y="1830664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直接连接符 130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直接连接符 131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9" name="直接连接符 128"/>
            <p:cNvCxnSpPr/>
            <p:nvPr/>
          </p:nvCxnSpPr>
          <p:spPr>
            <a:xfrm flipV="1">
              <a:off x="1150023" y="4965042"/>
              <a:ext cx="402523" cy="888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1" name="直接连接符 90"/>
          <p:cNvCxnSpPr/>
          <p:nvPr/>
        </p:nvCxnSpPr>
        <p:spPr>
          <a:xfrm flipV="1">
            <a:off x="3248252" y="557612"/>
            <a:ext cx="441851" cy="1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连接符 120"/>
          <p:cNvCxnSpPr/>
          <p:nvPr/>
        </p:nvCxnSpPr>
        <p:spPr>
          <a:xfrm>
            <a:off x="2924455" y="563765"/>
            <a:ext cx="310468" cy="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接连接符 202"/>
          <p:cNvCxnSpPr/>
          <p:nvPr/>
        </p:nvCxnSpPr>
        <p:spPr>
          <a:xfrm>
            <a:off x="2532428" y="2706362"/>
            <a:ext cx="3769619" cy="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9" name="组合 298"/>
          <p:cNvGrpSpPr/>
          <p:nvPr/>
        </p:nvGrpSpPr>
        <p:grpSpPr>
          <a:xfrm flipV="1">
            <a:off x="3218046" y="190877"/>
            <a:ext cx="474851" cy="784963"/>
            <a:chOff x="2616898" y="770312"/>
            <a:chExt cx="306282" cy="1060352"/>
          </a:xfrm>
        </p:grpSpPr>
        <p:cxnSp>
          <p:nvCxnSpPr>
            <p:cNvPr id="301" name="直接连接符 300"/>
            <p:cNvCxnSpPr/>
            <p:nvPr/>
          </p:nvCxnSpPr>
          <p:spPr>
            <a:xfrm>
              <a:off x="2627784" y="1830664"/>
              <a:ext cx="295396" cy="0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直接连接符 301"/>
            <p:cNvCxnSpPr/>
            <p:nvPr/>
          </p:nvCxnSpPr>
          <p:spPr>
            <a:xfrm flipV="1">
              <a:off x="2627784" y="772306"/>
              <a:ext cx="0" cy="1058358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直接连接符 302"/>
            <p:cNvCxnSpPr/>
            <p:nvPr/>
          </p:nvCxnSpPr>
          <p:spPr>
            <a:xfrm>
              <a:off x="2616898" y="770312"/>
              <a:ext cx="306282" cy="0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6" name="组合 175"/>
          <p:cNvGrpSpPr/>
          <p:nvPr/>
        </p:nvGrpSpPr>
        <p:grpSpPr>
          <a:xfrm>
            <a:off x="572173" y="5504696"/>
            <a:ext cx="984168" cy="507359"/>
            <a:chOff x="853930" y="3577947"/>
            <a:chExt cx="984168" cy="935214"/>
          </a:xfrm>
        </p:grpSpPr>
        <p:grpSp>
          <p:nvGrpSpPr>
            <p:cNvPr id="177" name="组合 176"/>
            <p:cNvGrpSpPr/>
            <p:nvPr/>
          </p:nvGrpSpPr>
          <p:grpSpPr>
            <a:xfrm>
              <a:off x="1531816" y="3579573"/>
              <a:ext cx="306282" cy="933588"/>
              <a:chOff x="2616898" y="770312"/>
              <a:chExt cx="306282" cy="714053"/>
            </a:xfrm>
          </p:grpSpPr>
          <p:cxnSp>
            <p:nvCxnSpPr>
              <p:cNvPr id="179" name="直接连接符 178"/>
              <p:cNvCxnSpPr/>
              <p:nvPr/>
            </p:nvCxnSpPr>
            <p:spPr>
              <a:xfrm>
                <a:off x="2618249" y="1484365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直接连接符 198"/>
              <p:cNvCxnSpPr/>
              <p:nvPr/>
            </p:nvCxnSpPr>
            <p:spPr>
              <a:xfrm flipV="1">
                <a:off x="2616898" y="772306"/>
                <a:ext cx="10886" cy="712059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直接连接符 199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8" name="直接连接符 177"/>
            <p:cNvCxnSpPr/>
            <p:nvPr/>
          </p:nvCxnSpPr>
          <p:spPr>
            <a:xfrm flipV="1">
              <a:off x="853930" y="3577947"/>
              <a:ext cx="658360" cy="4232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0" name="组合 179"/>
          <p:cNvGrpSpPr/>
          <p:nvPr/>
        </p:nvGrpSpPr>
        <p:grpSpPr>
          <a:xfrm>
            <a:off x="898395" y="1410975"/>
            <a:ext cx="538943" cy="2948773"/>
            <a:chOff x="1232095" y="3579573"/>
            <a:chExt cx="606003" cy="1386357"/>
          </a:xfrm>
        </p:grpSpPr>
        <p:grpSp>
          <p:nvGrpSpPr>
            <p:cNvPr id="181" name="组合 180"/>
            <p:cNvGrpSpPr/>
            <p:nvPr/>
          </p:nvGrpSpPr>
          <p:grpSpPr>
            <a:xfrm>
              <a:off x="1531816" y="3579573"/>
              <a:ext cx="306282" cy="1386357"/>
              <a:chOff x="2616898" y="770312"/>
              <a:chExt cx="306282" cy="1060352"/>
            </a:xfrm>
          </p:grpSpPr>
          <p:cxnSp>
            <p:nvCxnSpPr>
              <p:cNvPr id="183" name="直接连接符 182"/>
              <p:cNvCxnSpPr/>
              <p:nvPr/>
            </p:nvCxnSpPr>
            <p:spPr>
              <a:xfrm>
                <a:off x="2627784" y="1830664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直接连接符 183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直接连接符 184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82" name="直接连接符 181"/>
            <p:cNvCxnSpPr/>
            <p:nvPr/>
          </p:nvCxnSpPr>
          <p:spPr>
            <a:xfrm flipV="1">
              <a:off x="1232095" y="4299162"/>
              <a:ext cx="524266" cy="2605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直接连接符 18"/>
          <p:cNvCxnSpPr/>
          <p:nvPr/>
        </p:nvCxnSpPr>
        <p:spPr>
          <a:xfrm>
            <a:off x="4129834" y="957421"/>
            <a:ext cx="3727551" cy="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组合 19"/>
          <p:cNvGrpSpPr/>
          <p:nvPr/>
        </p:nvGrpSpPr>
        <p:grpSpPr>
          <a:xfrm>
            <a:off x="134568" y="2947075"/>
            <a:ext cx="743887" cy="3529601"/>
            <a:chOff x="1094211" y="3579573"/>
            <a:chExt cx="743887" cy="1386357"/>
          </a:xfrm>
        </p:grpSpPr>
        <p:grpSp>
          <p:nvGrpSpPr>
            <p:cNvPr id="21" name="组合 20"/>
            <p:cNvGrpSpPr/>
            <p:nvPr/>
          </p:nvGrpSpPr>
          <p:grpSpPr>
            <a:xfrm>
              <a:off x="1531816" y="3579573"/>
              <a:ext cx="306282" cy="1386357"/>
              <a:chOff x="2616898" y="770312"/>
              <a:chExt cx="306282" cy="1060352"/>
            </a:xfrm>
          </p:grpSpPr>
          <p:cxnSp>
            <p:nvCxnSpPr>
              <p:cNvPr id="23" name="直接连接符 22"/>
              <p:cNvCxnSpPr/>
              <p:nvPr/>
            </p:nvCxnSpPr>
            <p:spPr>
              <a:xfrm>
                <a:off x="2627784" y="1830664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 24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" name="直接连接符 21"/>
            <p:cNvCxnSpPr/>
            <p:nvPr/>
          </p:nvCxnSpPr>
          <p:spPr>
            <a:xfrm>
              <a:off x="1094211" y="4308729"/>
              <a:ext cx="448491" cy="0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83" name="表格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479149605"/>
              </p:ext>
            </p:extLst>
          </p:nvPr>
        </p:nvGraphicFramePr>
        <p:xfrm>
          <a:off x="6293701" y="86589"/>
          <a:ext cx="2812199" cy="5852160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2812199"/>
              </a:tblGrid>
              <a:tr h="360764"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zh-CN" altLang="en-US" sz="1800" b="1" u="none" strike="noStrike" dirty="0" smtClean="0">
                          <a:latin typeface="微软雅黑" pitchFamily="34" charset="-122"/>
                          <a:ea typeface="微软雅黑" pitchFamily="34" charset="-122"/>
                        </a:rPr>
                        <a:t>悲心引众苦，何苦强催生？若愍众生苦，自苦云何增？一苦若能除，众多他人苦，为利自他故，慈者乐彼苦。妙花月虽知，国王有害意，然为尽众苦，不惜殉自命。</a:t>
                      </a:r>
                      <a:endParaRPr lang="zh-CN" altLang="en-US" sz="1800" b="1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  <a:cs typeface="Arial Unicode MS" pitchFamily="34" charset="-122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74443"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zh-CN" altLang="en-US" sz="1800" b="1" u="none" strike="noStrike" dirty="0" smtClean="0">
                          <a:latin typeface="微软雅黑" pitchFamily="34" charset="-122"/>
                          <a:ea typeface="微软雅黑" pitchFamily="34" charset="-122"/>
                        </a:rPr>
                        <a:t>如是修自心，则乐灭他苦，恶狱亦乐往，如鹅趣莲池。有情若解脱，心喜如大海，此喜宁不足？云何唯自度？故虽谋他利，然无骄矜气，一心乐利他，不望得善报。</a:t>
                      </a:r>
                      <a:endParaRPr lang="zh-CN" altLang="en-US" sz="1800" b="1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  <a:cs typeface="Arial Unicode MS" pitchFamily="34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619364"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zh-CN" altLang="en-US" sz="1800" b="1" i="0" u="none" strike="noStrik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  <a:cs typeface="Arial Unicode MS" pitchFamily="34" charset="-122"/>
                        </a:rPr>
                        <a:t>微如言不逊，吾亦慎防护，如是于众生，当习悲护心。如亲精卵聚，本非吾自身，串习故执取，精卵聚为我。如是于他身，何不执为我？</a:t>
                      </a:r>
                      <a:endParaRPr lang="zh-CN" altLang="en-US" sz="1800" b="1" i="0" u="none" strike="noStrike" dirty="0">
                        <a:solidFill>
                          <a:srgbClr val="FFFF99"/>
                        </a:solidFill>
                        <a:latin typeface="微软雅黑" pitchFamily="34" charset="-122"/>
                        <a:ea typeface="微软雅黑" pitchFamily="34" charset="-122"/>
                        <a:cs typeface="Arial Unicode MS" pitchFamily="34" charset="-122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53922"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zh-CN" altLang="en-US" sz="1800" b="1" u="none" strike="noStrike" dirty="0" smtClean="0">
                          <a:latin typeface="微软雅黑" pitchFamily="34" charset="-122"/>
                          <a:ea typeface="微软雅黑" pitchFamily="34" charset="-122"/>
                        </a:rPr>
                        <a:t>自身换他身，是故亦无难，自身过患多，他身功德广，知已当修习，爱他弃我执。</a:t>
                      </a:r>
                      <a:endParaRPr lang="en-US" altLang="zh-CN" sz="1800" b="1" u="none" strike="noStrike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124" name="组合 152"/>
          <p:cNvGrpSpPr/>
          <p:nvPr/>
        </p:nvGrpSpPr>
        <p:grpSpPr>
          <a:xfrm>
            <a:off x="691619" y="2487079"/>
            <a:ext cx="353823" cy="1023507"/>
            <a:chOff x="487843" y="1559700"/>
            <a:chExt cx="357902" cy="1626969"/>
          </a:xfr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37" name="圆角矩形 136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8" name="圆角矩形 8"/>
            <p:cNvSpPr/>
            <p:nvPr/>
          </p:nvSpPr>
          <p:spPr>
            <a:xfrm>
              <a:off x="498326" y="1570183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自他平等</a:t>
              </a:r>
            </a:p>
          </p:txBody>
        </p:sp>
      </p:grpSp>
      <p:grpSp>
        <p:nvGrpSpPr>
          <p:cNvPr id="190" name="组合 152"/>
          <p:cNvGrpSpPr/>
          <p:nvPr/>
        </p:nvGrpSpPr>
        <p:grpSpPr>
          <a:xfrm>
            <a:off x="70306" y="3897087"/>
            <a:ext cx="404457" cy="1639881"/>
            <a:chOff x="487843" y="1559700"/>
            <a:chExt cx="357902" cy="1626969"/>
          </a:xfrm>
          <a:solidFill>
            <a:schemeClr val="bg2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91" name="圆角矩形 190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2" name="圆角矩形 8"/>
            <p:cNvSpPr/>
            <p:nvPr/>
          </p:nvSpPr>
          <p:spPr>
            <a:xfrm>
              <a:off x="498326" y="1570183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修世俗菩提心</a:t>
              </a:r>
            </a:p>
          </p:txBody>
        </p:sp>
      </p:grpSp>
      <p:sp>
        <p:nvSpPr>
          <p:cNvPr id="156" name="矩形 155"/>
          <p:cNvSpPr/>
          <p:nvPr/>
        </p:nvSpPr>
        <p:spPr>
          <a:xfrm>
            <a:off x="48706" y="80258"/>
            <a:ext cx="447659" cy="17543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rgbClr val="1B587C">
                    <a:lumMod val="75000"/>
                  </a:srgbClr>
                </a:solidFill>
                <a:latin typeface="微软雅黑" pitchFamily="34" charset="-122"/>
                <a:ea typeface="微软雅黑" pitchFamily="34" charset="-122"/>
              </a:rPr>
              <a:t>第八品</a:t>
            </a:r>
            <a:endParaRPr lang="en-US" altLang="zh-CN" b="1" dirty="0">
              <a:solidFill>
                <a:srgbClr val="1B587C">
                  <a:lumMod val="75000"/>
                </a:srgb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b="1" dirty="0" smtClean="0">
              <a:solidFill>
                <a:srgbClr val="1B587C">
                  <a:lumMod val="75000"/>
                </a:srgb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b="1" dirty="0" smtClean="0">
                <a:solidFill>
                  <a:srgbClr val="1B587C">
                    <a:lumMod val="75000"/>
                  </a:srgbClr>
                </a:solidFill>
                <a:latin typeface="微软雅黑" pitchFamily="34" charset="-122"/>
                <a:ea typeface="微软雅黑" pitchFamily="34" charset="-122"/>
              </a:rPr>
              <a:t>静虑</a:t>
            </a:r>
            <a:endParaRPr lang="zh-CN" altLang="en-US" b="1" dirty="0">
              <a:solidFill>
                <a:srgbClr val="1B587C">
                  <a:lumMod val="75000"/>
                </a:srgb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96" name="组合 152"/>
          <p:cNvGrpSpPr/>
          <p:nvPr/>
        </p:nvGrpSpPr>
        <p:grpSpPr>
          <a:xfrm>
            <a:off x="709437" y="4992698"/>
            <a:ext cx="377915" cy="1050631"/>
            <a:chOff x="487843" y="1559700"/>
            <a:chExt cx="357902" cy="1626969"/>
          </a:xfr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97" name="圆角矩形 196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8" name="圆角矩形 8"/>
            <p:cNvSpPr/>
            <p:nvPr/>
          </p:nvSpPr>
          <p:spPr>
            <a:xfrm>
              <a:off x="498326" y="1570183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自他相换</a:t>
              </a:r>
            </a:p>
          </p:txBody>
        </p:sp>
      </p:grpSp>
      <p:grpSp>
        <p:nvGrpSpPr>
          <p:cNvPr id="227" name="组合 152"/>
          <p:cNvGrpSpPr/>
          <p:nvPr/>
        </p:nvGrpSpPr>
        <p:grpSpPr>
          <a:xfrm>
            <a:off x="1320325" y="2543973"/>
            <a:ext cx="667698" cy="669003"/>
            <a:chOff x="487843" y="1559700"/>
            <a:chExt cx="357902" cy="1626969"/>
          </a:xfrm>
          <a:solidFill>
            <a:schemeClr val="accent4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28" name="圆角矩形 227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8" name="圆角矩形 8"/>
            <p:cNvSpPr/>
            <p:nvPr/>
          </p:nvSpPr>
          <p:spPr>
            <a:xfrm>
              <a:off x="498326" y="1570181"/>
              <a:ext cx="336936" cy="1606003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广说修法</a:t>
              </a:r>
            </a:p>
          </p:txBody>
        </p:sp>
      </p:grpSp>
      <p:grpSp>
        <p:nvGrpSpPr>
          <p:cNvPr id="279" name="组合 152"/>
          <p:cNvGrpSpPr/>
          <p:nvPr/>
        </p:nvGrpSpPr>
        <p:grpSpPr>
          <a:xfrm>
            <a:off x="1283268" y="774256"/>
            <a:ext cx="645345" cy="1260510"/>
            <a:chOff x="487843" y="1559700"/>
            <a:chExt cx="357902" cy="1626969"/>
          </a:xfrm>
          <a:solidFill>
            <a:schemeClr val="accent4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80" name="圆角矩形 279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81" name="圆角矩形 8"/>
            <p:cNvSpPr/>
            <p:nvPr/>
          </p:nvSpPr>
          <p:spPr>
            <a:xfrm>
              <a:off x="498326" y="1570181"/>
              <a:ext cx="336936" cy="1606003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教诫修自他平等</a:t>
              </a:r>
            </a:p>
          </p:txBody>
        </p:sp>
      </p:grpSp>
      <p:grpSp>
        <p:nvGrpSpPr>
          <p:cNvPr id="106" name="组合 152"/>
          <p:cNvGrpSpPr/>
          <p:nvPr/>
        </p:nvGrpSpPr>
        <p:grpSpPr>
          <a:xfrm>
            <a:off x="2360661" y="190879"/>
            <a:ext cx="709983" cy="858193"/>
            <a:chOff x="487843" y="710171"/>
            <a:chExt cx="357902" cy="2476502"/>
          </a:xfrm>
          <a:solidFill>
            <a:schemeClr val="accent5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07" name="圆角矩形 106"/>
            <p:cNvSpPr/>
            <p:nvPr/>
          </p:nvSpPr>
          <p:spPr>
            <a:xfrm>
              <a:off x="487843" y="710175"/>
              <a:ext cx="357902" cy="2476498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8" name="圆角矩形 8"/>
            <p:cNvSpPr/>
            <p:nvPr/>
          </p:nvSpPr>
          <p:spPr>
            <a:xfrm>
              <a:off x="498326" y="710171"/>
              <a:ext cx="336936" cy="2466016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真实宣说修法</a:t>
              </a:r>
            </a:p>
          </p:txBody>
        </p:sp>
      </p:grpSp>
      <p:grpSp>
        <p:nvGrpSpPr>
          <p:cNvPr id="109" name="组合 152"/>
          <p:cNvGrpSpPr/>
          <p:nvPr/>
        </p:nvGrpSpPr>
        <p:grpSpPr>
          <a:xfrm>
            <a:off x="2360661" y="2482604"/>
            <a:ext cx="662362" cy="447516"/>
            <a:chOff x="487843" y="710171"/>
            <a:chExt cx="357902" cy="2476502"/>
          </a:xfrm>
          <a:solidFill>
            <a:schemeClr val="accent5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0" name="圆角矩形 109"/>
            <p:cNvSpPr/>
            <p:nvPr/>
          </p:nvSpPr>
          <p:spPr>
            <a:xfrm>
              <a:off x="487843" y="710175"/>
              <a:ext cx="357902" cy="2476498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1" name="圆角矩形 8"/>
            <p:cNvSpPr/>
            <p:nvPr/>
          </p:nvSpPr>
          <p:spPr>
            <a:xfrm>
              <a:off x="498326" y="710171"/>
              <a:ext cx="336936" cy="2466016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功德</a:t>
              </a:r>
            </a:p>
          </p:txBody>
        </p:sp>
      </p:grpSp>
      <p:grpSp>
        <p:nvGrpSpPr>
          <p:cNvPr id="112" name="组合 178"/>
          <p:cNvGrpSpPr/>
          <p:nvPr/>
        </p:nvGrpSpPr>
        <p:grpSpPr>
          <a:xfrm>
            <a:off x="3392690" y="29384"/>
            <a:ext cx="600413" cy="322990"/>
            <a:chOff x="5981278" y="1662752"/>
            <a:chExt cx="756888" cy="37844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3" name="圆角矩形 112"/>
            <p:cNvSpPr/>
            <p:nvPr/>
          </p:nvSpPr>
          <p:spPr>
            <a:xfrm>
              <a:off x="5981278" y="1662752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chemeClr val="accent6">
                <a:lumMod val="75000"/>
              </a:schemeClr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4" name="圆角矩形 60"/>
            <p:cNvSpPr/>
            <p:nvPr/>
          </p:nvSpPr>
          <p:spPr>
            <a:xfrm>
              <a:off x="5992362" y="1673836"/>
              <a:ext cx="734720" cy="356276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略说</a:t>
              </a:r>
            </a:p>
          </p:txBody>
        </p:sp>
      </p:grpSp>
      <p:grpSp>
        <p:nvGrpSpPr>
          <p:cNvPr id="115" name="组合 178"/>
          <p:cNvGrpSpPr/>
          <p:nvPr/>
        </p:nvGrpSpPr>
        <p:grpSpPr>
          <a:xfrm>
            <a:off x="3392430" y="396606"/>
            <a:ext cx="586751" cy="322012"/>
            <a:chOff x="5981275" y="1662752"/>
            <a:chExt cx="756891" cy="37844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6" name="圆角矩形 115"/>
            <p:cNvSpPr/>
            <p:nvPr/>
          </p:nvSpPr>
          <p:spPr>
            <a:xfrm>
              <a:off x="5981275" y="1662752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chemeClr val="accent6">
                <a:lumMod val="75000"/>
              </a:schemeClr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7" name="圆角矩形 60"/>
            <p:cNvSpPr/>
            <p:nvPr/>
          </p:nvSpPr>
          <p:spPr>
            <a:xfrm>
              <a:off x="5992363" y="1673836"/>
              <a:ext cx="745803" cy="356276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广说</a:t>
              </a:r>
            </a:p>
          </p:txBody>
        </p:sp>
      </p:grpSp>
      <p:grpSp>
        <p:nvGrpSpPr>
          <p:cNvPr id="88" name="组合 178"/>
          <p:cNvGrpSpPr/>
          <p:nvPr/>
        </p:nvGrpSpPr>
        <p:grpSpPr>
          <a:xfrm>
            <a:off x="3392430" y="759405"/>
            <a:ext cx="591882" cy="344242"/>
            <a:chOff x="5981278" y="1662752"/>
            <a:chExt cx="756888" cy="37844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9" name="圆角矩形 88"/>
            <p:cNvSpPr/>
            <p:nvPr/>
          </p:nvSpPr>
          <p:spPr>
            <a:xfrm>
              <a:off x="5981278" y="1662752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chemeClr val="accent6">
                <a:lumMod val="75000"/>
              </a:schemeClr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0" name="圆角矩形 60"/>
            <p:cNvSpPr/>
            <p:nvPr/>
          </p:nvSpPr>
          <p:spPr>
            <a:xfrm>
              <a:off x="5992363" y="1673836"/>
              <a:ext cx="745803" cy="356276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摄义</a:t>
              </a:r>
            </a:p>
          </p:txBody>
        </p:sp>
      </p:grpSp>
      <p:grpSp>
        <p:nvGrpSpPr>
          <p:cNvPr id="94" name="组合 152"/>
          <p:cNvGrpSpPr/>
          <p:nvPr/>
        </p:nvGrpSpPr>
        <p:grpSpPr>
          <a:xfrm>
            <a:off x="1333269" y="4112394"/>
            <a:ext cx="663791" cy="389246"/>
            <a:chOff x="487843" y="1559700"/>
            <a:chExt cx="357902" cy="1626969"/>
          </a:xfrm>
          <a:solidFill>
            <a:schemeClr val="accent4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95" name="圆角矩形 94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6" name="圆角矩形 8"/>
            <p:cNvSpPr/>
            <p:nvPr/>
          </p:nvSpPr>
          <p:spPr>
            <a:xfrm>
              <a:off x="498326" y="1570181"/>
              <a:ext cx="336936" cy="1606003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摄义</a:t>
              </a:r>
            </a:p>
          </p:txBody>
        </p:sp>
      </p:grpSp>
      <p:sp>
        <p:nvSpPr>
          <p:cNvPr id="173" name="圆角矩形 60"/>
          <p:cNvSpPr/>
          <p:nvPr/>
        </p:nvSpPr>
        <p:spPr>
          <a:xfrm>
            <a:off x="4200049" y="236982"/>
            <a:ext cx="1524079" cy="40844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0" vert="horz" wrap="square" lIns="6985" tIns="6985" rIns="6985" bIns="6985" numCol="1" spcCol="1270" anchor="ctr" anchorCtr="0">
            <a:noAutofit/>
          </a:bodyPr>
          <a:lstStyle/>
          <a:p>
            <a:pPr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真实宣说摄义</a:t>
            </a:r>
          </a:p>
        </p:txBody>
      </p:sp>
      <p:sp>
        <p:nvSpPr>
          <p:cNvPr id="174" name="圆角矩形 60"/>
          <p:cNvSpPr/>
          <p:nvPr/>
        </p:nvSpPr>
        <p:spPr>
          <a:xfrm>
            <a:off x="4198915" y="771617"/>
            <a:ext cx="1082357" cy="40844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0" vert="horz" wrap="square" lIns="6985" tIns="6985" rIns="6985" bIns="6985" numCol="1" spcCol="1270" anchor="ctr" anchorCtr="0">
            <a:noAutofit/>
          </a:bodyPr>
          <a:lstStyle/>
          <a:p>
            <a:pPr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遣除诤论</a:t>
            </a:r>
          </a:p>
        </p:txBody>
      </p:sp>
      <p:grpSp>
        <p:nvGrpSpPr>
          <p:cNvPr id="166" name="组合 152"/>
          <p:cNvGrpSpPr/>
          <p:nvPr/>
        </p:nvGrpSpPr>
        <p:grpSpPr>
          <a:xfrm>
            <a:off x="1364706" y="5310957"/>
            <a:ext cx="663791" cy="389246"/>
            <a:chOff x="487843" y="1559700"/>
            <a:chExt cx="357902" cy="1626969"/>
          </a:xfrm>
          <a:solidFill>
            <a:schemeClr val="accent4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67" name="圆角矩形 166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8" name="圆角矩形 8"/>
            <p:cNvSpPr/>
            <p:nvPr/>
          </p:nvSpPr>
          <p:spPr>
            <a:xfrm>
              <a:off x="498326" y="1570181"/>
              <a:ext cx="336936" cy="1606003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略说</a:t>
              </a:r>
              <a:endParaRPr lang="zh-CN" altLang="en-US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69" name="组合 152"/>
          <p:cNvGrpSpPr/>
          <p:nvPr/>
        </p:nvGrpSpPr>
        <p:grpSpPr>
          <a:xfrm>
            <a:off x="1364706" y="5801667"/>
            <a:ext cx="663791" cy="389246"/>
            <a:chOff x="487843" y="1559700"/>
            <a:chExt cx="357902" cy="1626969"/>
          </a:xfrm>
          <a:solidFill>
            <a:schemeClr val="accent4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70" name="圆角矩形 169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1" name="圆角矩形 8"/>
            <p:cNvSpPr/>
            <p:nvPr/>
          </p:nvSpPr>
          <p:spPr>
            <a:xfrm>
              <a:off x="498326" y="1570181"/>
              <a:ext cx="336936" cy="1606003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广说</a:t>
              </a:r>
            </a:p>
          </p:txBody>
        </p:sp>
      </p:grpSp>
      <p:grpSp>
        <p:nvGrpSpPr>
          <p:cNvPr id="85" name="组合 152"/>
          <p:cNvGrpSpPr/>
          <p:nvPr/>
        </p:nvGrpSpPr>
        <p:grpSpPr>
          <a:xfrm>
            <a:off x="671881" y="6268844"/>
            <a:ext cx="1268205" cy="415668"/>
            <a:chOff x="487843" y="1559700"/>
            <a:chExt cx="357902" cy="1626969"/>
          </a:xfr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6" name="圆角矩形 85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7" name="圆角矩形 8"/>
            <p:cNvSpPr/>
            <p:nvPr/>
          </p:nvSpPr>
          <p:spPr>
            <a:xfrm>
              <a:off x="498326" y="1570183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共同之事宜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2921145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直接连接符 139"/>
          <p:cNvCxnSpPr/>
          <p:nvPr/>
        </p:nvCxnSpPr>
        <p:spPr>
          <a:xfrm flipV="1">
            <a:off x="2755575" y="6045446"/>
            <a:ext cx="1009278" cy="1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连接符 138"/>
          <p:cNvCxnSpPr/>
          <p:nvPr/>
        </p:nvCxnSpPr>
        <p:spPr>
          <a:xfrm flipV="1">
            <a:off x="2755575" y="5410687"/>
            <a:ext cx="1009278" cy="1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5" name="组合 124"/>
          <p:cNvGrpSpPr/>
          <p:nvPr/>
        </p:nvGrpSpPr>
        <p:grpSpPr>
          <a:xfrm>
            <a:off x="3764853" y="4740654"/>
            <a:ext cx="2885056" cy="1294607"/>
            <a:chOff x="1139282" y="3579573"/>
            <a:chExt cx="3244037" cy="1386357"/>
          </a:xfrm>
        </p:grpSpPr>
        <p:grpSp>
          <p:nvGrpSpPr>
            <p:cNvPr id="126" name="组合 125"/>
            <p:cNvGrpSpPr/>
            <p:nvPr/>
          </p:nvGrpSpPr>
          <p:grpSpPr>
            <a:xfrm>
              <a:off x="1531816" y="3579573"/>
              <a:ext cx="306282" cy="1386357"/>
              <a:chOff x="2616898" y="770312"/>
              <a:chExt cx="306282" cy="1060352"/>
            </a:xfrm>
          </p:grpSpPr>
          <p:cxnSp>
            <p:nvCxnSpPr>
              <p:cNvPr id="134" name="直接连接符 133"/>
              <p:cNvCxnSpPr/>
              <p:nvPr/>
            </p:nvCxnSpPr>
            <p:spPr>
              <a:xfrm>
                <a:off x="2627784" y="1830664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直接连接符 134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直接连接符 135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3" name="直接连接符 132"/>
            <p:cNvCxnSpPr/>
            <p:nvPr/>
          </p:nvCxnSpPr>
          <p:spPr>
            <a:xfrm>
              <a:off x="1139282" y="3579574"/>
              <a:ext cx="3244037" cy="20553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5" name="组合 104"/>
          <p:cNvGrpSpPr/>
          <p:nvPr/>
        </p:nvGrpSpPr>
        <p:grpSpPr>
          <a:xfrm>
            <a:off x="4512982" y="325925"/>
            <a:ext cx="2136927" cy="2274093"/>
            <a:chOff x="1004316" y="3579573"/>
            <a:chExt cx="2136927" cy="933588"/>
          </a:xfrm>
        </p:grpSpPr>
        <p:grpSp>
          <p:nvGrpSpPr>
            <p:cNvPr id="118" name="组合 117"/>
            <p:cNvGrpSpPr/>
            <p:nvPr/>
          </p:nvGrpSpPr>
          <p:grpSpPr>
            <a:xfrm>
              <a:off x="1531816" y="3579573"/>
              <a:ext cx="1609427" cy="933588"/>
              <a:chOff x="2616898" y="770312"/>
              <a:chExt cx="1609427" cy="714053"/>
            </a:xfrm>
          </p:grpSpPr>
          <p:cxnSp>
            <p:nvCxnSpPr>
              <p:cNvPr id="120" name="直接连接符 119"/>
              <p:cNvCxnSpPr/>
              <p:nvPr/>
            </p:nvCxnSpPr>
            <p:spPr>
              <a:xfrm>
                <a:off x="2618249" y="1484365"/>
                <a:ext cx="160807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直接连接符 121"/>
              <p:cNvCxnSpPr/>
              <p:nvPr/>
            </p:nvCxnSpPr>
            <p:spPr>
              <a:xfrm flipV="1">
                <a:off x="2616898" y="772306"/>
                <a:ext cx="10886" cy="712059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直接连接符 122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9" name="直接连接符 118"/>
            <p:cNvCxnSpPr/>
            <p:nvPr/>
          </p:nvCxnSpPr>
          <p:spPr>
            <a:xfrm flipV="1">
              <a:off x="1004316" y="4070357"/>
              <a:ext cx="510027" cy="3256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2" name="直接连接符 201"/>
          <p:cNvCxnSpPr/>
          <p:nvPr/>
        </p:nvCxnSpPr>
        <p:spPr>
          <a:xfrm>
            <a:off x="4465648" y="6026137"/>
            <a:ext cx="4368522" cy="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5" name="组合 174"/>
          <p:cNvGrpSpPr/>
          <p:nvPr/>
        </p:nvGrpSpPr>
        <p:grpSpPr>
          <a:xfrm>
            <a:off x="898019" y="2969311"/>
            <a:ext cx="531680" cy="1323785"/>
            <a:chOff x="1240260" y="3579573"/>
            <a:chExt cx="597838" cy="1393779"/>
          </a:xfrm>
        </p:grpSpPr>
        <p:grpSp>
          <p:nvGrpSpPr>
            <p:cNvPr id="186" name="组合 185"/>
            <p:cNvGrpSpPr/>
            <p:nvPr/>
          </p:nvGrpSpPr>
          <p:grpSpPr>
            <a:xfrm>
              <a:off x="1531816" y="3579573"/>
              <a:ext cx="306282" cy="1386357"/>
              <a:chOff x="2616898" y="770312"/>
              <a:chExt cx="306282" cy="1060352"/>
            </a:xfrm>
          </p:grpSpPr>
          <p:cxnSp>
            <p:nvCxnSpPr>
              <p:cNvPr id="194" name="直接连接符 193"/>
              <p:cNvCxnSpPr/>
              <p:nvPr/>
            </p:nvCxnSpPr>
            <p:spPr>
              <a:xfrm>
                <a:off x="2627784" y="1830664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直接连接符 194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直接连接符 200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3" name="直接连接符 192"/>
            <p:cNvCxnSpPr/>
            <p:nvPr/>
          </p:nvCxnSpPr>
          <p:spPr>
            <a:xfrm flipV="1">
              <a:off x="1240260" y="4953577"/>
              <a:ext cx="324584" cy="19775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3" name="直接连接符 152"/>
          <p:cNvCxnSpPr/>
          <p:nvPr/>
        </p:nvCxnSpPr>
        <p:spPr>
          <a:xfrm>
            <a:off x="5051368" y="1677766"/>
            <a:ext cx="3727551" cy="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/>
          <p:cNvCxnSpPr/>
          <p:nvPr/>
        </p:nvCxnSpPr>
        <p:spPr>
          <a:xfrm flipV="1">
            <a:off x="4105641" y="3513764"/>
            <a:ext cx="2698607" cy="4511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连接符 120"/>
          <p:cNvCxnSpPr/>
          <p:nvPr/>
        </p:nvCxnSpPr>
        <p:spPr>
          <a:xfrm>
            <a:off x="2785469" y="4726137"/>
            <a:ext cx="310468" cy="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接连接符 202"/>
          <p:cNvCxnSpPr/>
          <p:nvPr/>
        </p:nvCxnSpPr>
        <p:spPr>
          <a:xfrm>
            <a:off x="5292080" y="368899"/>
            <a:ext cx="3769619" cy="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9" name="组合 298"/>
          <p:cNvGrpSpPr/>
          <p:nvPr/>
        </p:nvGrpSpPr>
        <p:grpSpPr>
          <a:xfrm flipV="1">
            <a:off x="4075596" y="1638402"/>
            <a:ext cx="2598060" cy="2460612"/>
            <a:chOff x="2627784" y="770312"/>
            <a:chExt cx="1675766" cy="1060352"/>
          </a:xfrm>
        </p:grpSpPr>
        <p:cxnSp>
          <p:nvCxnSpPr>
            <p:cNvPr id="301" name="直接连接符 300"/>
            <p:cNvCxnSpPr/>
            <p:nvPr/>
          </p:nvCxnSpPr>
          <p:spPr>
            <a:xfrm>
              <a:off x="2627784" y="1830664"/>
              <a:ext cx="295396" cy="0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直接连接符 301"/>
            <p:cNvCxnSpPr/>
            <p:nvPr/>
          </p:nvCxnSpPr>
          <p:spPr>
            <a:xfrm flipV="1">
              <a:off x="2627784" y="772306"/>
              <a:ext cx="0" cy="1058358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直接连接符 302"/>
            <p:cNvCxnSpPr/>
            <p:nvPr/>
          </p:nvCxnSpPr>
          <p:spPr>
            <a:xfrm flipV="1">
              <a:off x="2632216" y="770312"/>
              <a:ext cx="1671334" cy="0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6" name="组合 175"/>
          <p:cNvGrpSpPr/>
          <p:nvPr/>
        </p:nvGrpSpPr>
        <p:grpSpPr>
          <a:xfrm>
            <a:off x="1533726" y="2815216"/>
            <a:ext cx="855298" cy="2727049"/>
            <a:chOff x="982800" y="3579573"/>
            <a:chExt cx="855298" cy="933588"/>
          </a:xfrm>
        </p:grpSpPr>
        <p:grpSp>
          <p:nvGrpSpPr>
            <p:cNvPr id="177" name="组合 176"/>
            <p:cNvGrpSpPr/>
            <p:nvPr/>
          </p:nvGrpSpPr>
          <p:grpSpPr>
            <a:xfrm>
              <a:off x="1531816" y="3579573"/>
              <a:ext cx="306282" cy="933588"/>
              <a:chOff x="2616898" y="770312"/>
              <a:chExt cx="306282" cy="714053"/>
            </a:xfrm>
          </p:grpSpPr>
          <p:cxnSp>
            <p:nvCxnSpPr>
              <p:cNvPr id="179" name="直接连接符 178"/>
              <p:cNvCxnSpPr/>
              <p:nvPr/>
            </p:nvCxnSpPr>
            <p:spPr>
              <a:xfrm>
                <a:off x="2618249" y="1484365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直接连接符 198"/>
              <p:cNvCxnSpPr/>
              <p:nvPr/>
            </p:nvCxnSpPr>
            <p:spPr>
              <a:xfrm flipV="1">
                <a:off x="2616898" y="772306"/>
                <a:ext cx="10886" cy="712059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直接连接符 199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8" name="直接连接符 177"/>
            <p:cNvCxnSpPr/>
            <p:nvPr/>
          </p:nvCxnSpPr>
          <p:spPr>
            <a:xfrm flipV="1">
              <a:off x="982800" y="4070358"/>
              <a:ext cx="510027" cy="3256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0" name="组合 179"/>
          <p:cNvGrpSpPr/>
          <p:nvPr/>
        </p:nvGrpSpPr>
        <p:grpSpPr>
          <a:xfrm>
            <a:off x="2378510" y="2890434"/>
            <a:ext cx="1697087" cy="3665758"/>
            <a:chOff x="1139282" y="3576968"/>
            <a:chExt cx="1908251" cy="1388962"/>
          </a:xfrm>
        </p:grpSpPr>
        <p:grpSp>
          <p:nvGrpSpPr>
            <p:cNvPr id="181" name="组合 180"/>
            <p:cNvGrpSpPr/>
            <p:nvPr/>
          </p:nvGrpSpPr>
          <p:grpSpPr>
            <a:xfrm>
              <a:off x="1531816" y="3579573"/>
              <a:ext cx="1515717" cy="1386357"/>
              <a:chOff x="2616898" y="770312"/>
              <a:chExt cx="1515717" cy="1060352"/>
            </a:xfrm>
          </p:grpSpPr>
          <p:cxnSp>
            <p:nvCxnSpPr>
              <p:cNvPr id="183" name="直接连接符 182"/>
              <p:cNvCxnSpPr/>
              <p:nvPr/>
            </p:nvCxnSpPr>
            <p:spPr>
              <a:xfrm>
                <a:off x="2627784" y="1830664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直接连接符 183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直接连接符 184"/>
              <p:cNvCxnSpPr/>
              <p:nvPr/>
            </p:nvCxnSpPr>
            <p:spPr>
              <a:xfrm>
                <a:off x="2616898" y="770312"/>
                <a:ext cx="1515717" cy="1994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82" name="直接连接符 181"/>
            <p:cNvCxnSpPr/>
            <p:nvPr/>
          </p:nvCxnSpPr>
          <p:spPr>
            <a:xfrm flipV="1">
              <a:off x="1139282" y="3576968"/>
              <a:ext cx="524265" cy="2605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直接连接符 18"/>
          <p:cNvCxnSpPr/>
          <p:nvPr/>
        </p:nvCxnSpPr>
        <p:spPr>
          <a:xfrm>
            <a:off x="5051368" y="1003769"/>
            <a:ext cx="3727551" cy="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组合 19"/>
          <p:cNvGrpSpPr/>
          <p:nvPr/>
        </p:nvGrpSpPr>
        <p:grpSpPr>
          <a:xfrm>
            <a:off x="395536" y="2660259"/>
            <a:ext cx="482919" cy="2882005"/>
            <a:chOff x="1355179" y="3579573"/>
            <a:chExt cx="482919" cy="1386357"/>
          </a:xfrm>
        </p:grpSpPr>
        <p:grpSp>
          <p:nvGrpSpPr>
            <p:cNvPr id="21" name="组合 20"/>
            <p:cNvGrpSpPr/>
            <p:nvPr/>
          </p:nvGrpSpPr>
          <p:grpSpPr>
            <a:xfrm>
              <a:off x="1531816" y="3579573"/>
              <a:ext cx="306282" cy="1386357"/>
              <a:chOff x="2616898" y="770312"/>
              <a:chExt cx="306282" cy="1060352"/>
            </a:xfrm>
          </p:grpSpPr>
          <p:cxnSp>
            <p:nvCxnSpPr>
              <p:cNvPr id="23" name="直接连接符 22"/>
              <p:cNvCxnSpPr/>
              <p:nvPr/>
            </p:nvCxnSpPr>
            <p:spPr>
              <a:xfrm>
                <a:off x="2627784" y="1830664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 24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" name="直接连接符 21"/>
            <p:cNvCxnSpPr/>
            <p:nvPr/>
          </p:nvCxnSpPr>
          <p:spPr>
            <a:xfrm>
              <a:off x="1355179" y="4308729"/>
              <a:ext cx="448491" cy="0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83" name="表格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55084902"/>
              </p:ext>
            </p:extLst>
          </p:nvPr>
        </p:nvGraphicFramePr>
        <p:xfrm>
          <a:off x="6293701" y="50731"/>
          <a:ext cx="2812199" cy="6766560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2812199"/>
              </a:tblGrid>
              <a:tr h="360764"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zh-CN" altLang="en-US" sz="1800" b="1" u="none" strike="noStrike" dirty="0" smtClean="0">
                          <a:latin typeface="微软雅黑" pitchFamily="34" charset="-122"/>
                          <a:ea typeface="微软雅黑" pitchFamily="34" charset="-122"/>
                        </a:rPr>
                        <a:t>众人皆认许，手足是身肢，如是何不许，有情众生分？</a:t>
                      </a:r>
                      <a:endParaRPr lang="zh-CN" altLang="en-US" sz="1800" b="1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  <a:cs typeface="Arial Unicode MS" pitchFamily="34" charset="-122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74443"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zh-CN" altLang="en-US" sz="1800" b="1" u="none" strike="noStrike" dirty="0" smtClean="0">
                          <a:latin typeface="微软雅黑" pitchFamily="34" charset="-122"/>
                          <a:ea typeface="微软雅黑" pitchFamily="34" charset="-122"/>
                        </a:rPr>
                        <a:t>于此无我躯，串习成我所，如是于他身，何不生我觉？</a:t>
                      </a:r>
                      <a:endParaRPr lang="zh-CN" altLang="en-US" sz="1800" b="1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  <a:cs typeface="Arial Unicode MS" pitchFamily="34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619364"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zh-CN" altLang="en-US" sz="1800" b="1" i="0" u="none" strike="noStrik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  <a:cs typeface="Arial Unicode MS" pitchFamily="34" charset="-122"/>
                        </a:rPr>
                        <a:t>故虽谋他利，然无骄矜气，如人自喂食，未曾盼回报。</a:t>
                      </a:r>
                      <a:endParaRPr lang="zh-CN" altLang="en-US" sz="1800" b="1" i="0" u="none" strike="noStrike" dirty="0">
                        <a:solidFill>
                          <a:srgbClr val="FFFF99"/>
                        </a:solidFill>
                        <a:latin typeface="微软雅黑" pitchFamily="34" charset="-122"/>
                        <a:ea typeface="微软雅黑" pitchFamily="34" charset="-122"/>
                        <a:cs typeface="Arial Unicode MS" pitchFamily="34" charset="-122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53922"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zh-CN" altLang="en-US" sz="1800" b="1" u="none" strike="noStrike" dirty="0" smtClean="0">
                          <a:latin typeface="微软雅黑" pitchFamily="34" charset="-122"/>
                          <a:ea typeface="微软雅黑" pitchFamily="34" charset="-122"/>
                        </a:rPr>
                        <a:t>微如言不逊，吾亦慎防护，如是于众生，当习悲护心。怙主观世音，为除众怖畏，涌现大悲心，加持自圣号</a:t>
                      </a:r>
                      <a:r>
                        <a:rPr lang="en-US" altLang="zh-CN" sz="1800" b="1" u="none" strike="noStrike" dirty="0" smtClean="0">
                          <a:latin typeface="微软雅黑" pitchFamily="34" charset="-122"/>
                          <a:ea typeface="微软雅黑" pitchFamily="34" charset="-122"/>
                        </a:rPr>
                        <a:t>.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53922"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zh-CN" altLang="en-US" sz="1800" b="1" u="none" strike="noStrike" dirty="0" smtClean="0">
                          <a:latin typeface="微软雅黑" pitchFamily="34" charset="-122"/>
                          <a:ea typeface="微软雅黑" pitchFamily="34" charset="-122"/>
                        </a:rPr>
                        <a:t>闻名昔丧胆，因久习近故，失彼竟寡欢，知难应莫退。</a:t>
                      </a:r>
                      <a:endParaRPr lang="en-US" altLang="zh-CN" sz="1800" b="1" u="none" strike="noStrike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53922"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zh-CN" altLang="en-US" sz="1800" b="1" u="none" strike="noStrike" dirty="0" smtClean="0">
                          <a:latin typeface="微软雅黑" pitchFamily="34" charset="-122"/>
                          <a:ea typeface="微软雅黑" pitchFamily="34" charset="-122"/>
                        </a:rPr>
                        <a:t>若人欲速疾，救护自与他，当修自他换，胜妙秘密诀。</a:t>
                      </a:r>
                      <a:endParaRPr lang="en-US" altLang="zh-CN" sz="1800" b="1" u="none" strike="noStrike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53922"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zh-CN" altLang="en-US" sz="1800" b="1" u="none" strike="noStrike" dirty="0" smtClean="0">
                          <a:latin typeface="微软雅黑" pitchFamily="34" charset="-122"/>
                          <a:ea typeface="微软雅黑" pitchFamily="34" charset="-122"/>
                        </a:rPr>
                        <a:t>贪著自身故，小怖亦生畏。于此生惧身，谁不似敌嗔？</a:t>
                      </a:r>
                      <a:endParaRPr lang="en-US" altLang="zh-CN" sz="1800" b="1" u="none" strike="noStrike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53922"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zh-CN" altLang="en-US" sz="1800" b="1" u="none" strike="noStrike" dirty="0" smtClean="0">
                          <a:latin typeface="微软雅黑" pitchFamily="34" charset="-122"/>
                          <a:ea typeface="微软雅黑" pitchFamily="34" charset="-122"/>
                        </a:rPr>
                        <a:t>千般需疗除，饥渴身疾者，捕杀鱼鸟兽，伺机劫道途。或为求利敬，乃至杀父母，盗取三宝物，以是焚无间。有谁聪智者，欲护供此身？谁不视如仇，谁不轻蔑彼？</a:t>
                      </a:r>
                      <a:endParaRPr lang="en-US" altLang="zh-CN" sz="1800" b="1" u="none" strike="noStrike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124" name="组合 152"/>
          <p:cNvGrpSpPr/>
          <p:nvPr/>
        </p:nvGrpSpPr>
        <p:grpSpPr>
          <a:xfrm>
            <a:off x="691619" y="2159571"/>
            <a:ext cx="353823" cy="1023507"/>
            <a:chOff x="487843" y="1559700"/>
            <a:chExt cx="357902" cy="1626969"/>
          </a:xfr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37" name="圆角矩形 136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8" name="圆角矩形 8"/>
            <p:cNvSpPr/>
            <p:nvPr/>
          </p:nvSpPr>
          <p:spPr>
            <a:xfrm>
              <a:off x="498326" y="1570183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自他平等</a:t>
              </a:r>
            </a:p>
          </p:txBody>
        </p:sp>
      </p:grpSp>
      <p:grpSp>
        <p:nvGrpSpPr>
          <p:cNvPr id="190" name="组合 152"/>
          <p:cNvGrpSpPr/>
          <p:nvPr/>
        </p:nvGrpSpPr>
        <p:grpSpPr>
          <a:xfrm>
            <a:off x="82153" y="3246274"/>
            <a:ext cx="404457" cy="1639881"/>
            <a:chOff x="487843" y="1559700"/>
            <a:chExt cx="357902" cy="1626969"/>
          </a:xfrm>
          <a:solidFill>
            <a:schemeClr val="bg2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91" name="圆角矩形 190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2" name="圆角矩形 8"/>
            <p:cNvSpPr/>
            <p:nvPr/>
          </p:nvSpPr>
          <p:spPr>
            <a:xfrm>
              <a:off x="498326" y="1570183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修世俗菩提心</a:t>
              </a:r>
            </a:p>
          </p:txBody>
        </p:sp>
      </p:grpSp>
      <p:sp>
        <p:nvSpPr>
          <p:cNvPr id="156" name="矩形 155"/>
          <p:cNvSpPr/>
          <p:nvPr/>
        </p:nvSpPr>
        <p:spPr>
          <a:xfrm>
            <a:off x="48706" y="80258"/>
            <a:ext cx="447659" cy="17543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rgbClr val="1B587C">
                    <a:lumMod val="75000"/>
                  </a:srgbClr>
                </a:solidFill>
                <a:latin typeface="微软雅黑" pitchFamily="34" charset="-122"/>
                <a:ea typeface="微软雅黑" pitchFamily="34" charset="-122"/>
              </a:rPr>
              <a:t>第八品</a:t>
            </a:r>
            <a:endParaRPr lang="en-US" altLang="zh-CN" b="1" dirty="0">
              <a:solidFill>
                <a:srgbClr val="1B587C">
                  <a:lumMod val="75000"/>
                </a:srgb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b="1" dirty="0" smtClean="0">
              <a:solidFill>
                <a:srgbClr val="1B587C">
                  <a:lumMod val="75000"/>
                </a:srgb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b="1" dirty="0" smtClean="0">
                <a:solidFill>
                  <a:srgbClr val="1B587C">
                    <a:lumMod val="75000"/>
                  </a:srgbClr>
                </a:solidFill>
                <a:latin typeface="微软雅黑" pitchFamily="34" charset="-122"/>
                <a:ea typeface="微软雅黑" pitchFamily="34" charset="-122"/>
              </a:rPr>
              <a:t>静虑</a:t>
            </a:r>
            <a:endParaRPr lang="zh-CN" altLang="en-US" b="1" dirty="0">
              <a:solidFill>
                <a:srgbClr val="1B587C">
                  <a:lumMod val="75000"/>
                </a:srgb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96" name="组合 152"/>
          <p:cNvGrpSpPr/>
          <p:nvPr/>
        </p:nvGrpSpPr>
        <p:grpSpPr>
          <a:xfrm>
            <a:off x="689974" y="3687591"/>
            <a:ext cx="377915" cy="1050631"/>
            <a:chOff x="487843" y="1559700"/>
            <a:chExt cx="357902" cy="1626969"/>
          </a:xfr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97" name="圆角矩形 196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8" name="圆角矩形 8"/>
            <p:cNvSpPr/>
            <p:nvPr/>
          </p:nvSpPr>
          <p:spPr>
            <a:xfrm>
              <a:off x="498326" y="1570183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自他相换</a:t>
              </a:r>
            </a:p>
          </p:txBody>
        </p:sp>
      </p:grpSp>
      <p:grpSp>
        <p:nvGrpSpPr>
          <p:cNvPr id="106" name="组合 152"/>
          <p:cNvGrpSpPr/>
          <p:nvPr/>
        </p:nvGrpSpPr>
        <p:grpSpPr>
          <a:xfrm>
            <a:off x="2194826" y="2453186"/>
            <a:ext cx="418614" cy="1065088"/>
            <a:chOff x="487843" y="710171"/>
            <a:chExt cx="357902" cy="2476502"/>
          </a:xfrm>
          <a:solidFill>
            <a:schemeClr val="accent5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07" name="圆角矩形 106"/>
            <p:cNvSpPr/>
            <p:nvPr/>
          </p:nvSpPr>
          <p:spPr>
            <a:xfrm>
              <a:off x="487843" y="710175"/>
              <a:ext cx="357902" cy="2476498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8" name="圆角矩形 8"/>
            <p:cNvSpPr/>
            <p:nvPr/>
          </p:nvSpPr>
          <p:spPr>
            <a:xfrm>
              <a:off x="498326" y="710171"/>
              <a:ext cx="336936" cy="2466016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宣说法相</a:t>
              </a:r>
            </a:p>
          </p:txBody>
        </p:sp>
      </p:grpSp>
      <p:grpSp>
        <p:nvGrpSpPr>
          <p:cNvPr id="109" name="组合 152"/>
          <p:cNvGrpSpPr/>
          <p:nvPr/>
        </p:nvGrpSpPr>
        <p:grpSpPr>
          <a:xfrm>
            <a:off x="2198103" y="4759847"/>
            <a:ext cx="415338" cy="1099206"/>
            <a:chOff x="487843" y="710171"/>
            <a:chExt cx="357902" cy="2476502"/>
          </a:xfrm>
          <a:solidFill>
            <a:schemeClr val="accent5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0" name="圆角矩形 109"/>
            <p:cNvSpPr/>
            <p:nvPr/>
          </p:nvSpPr>
          <p:spPr>
            <a:xfrm>
              <a:off x="487843" y="710175"/>
              <a:ext cx="357902" cy="2476498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1" name="圆角矩形 8"/>
            <p:cNvSpPr/>
            <p:nvPr/>
          </p:nvSpPr>
          <p:spPr>
            <a:xfrm>
              <a:off x="498326" y="710171"/>
              <a:ext cx="336936" cy="2466016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宣说事宜</a:t>
              </a:r>
            </a:p>
          </p:txBody>
        </p:sp>
      </p:grpSp>
      <p:grpSp>
        <p:nvGrpSpPr>
          <p:cNvPr id="112" name="组合 178"/>
          <p:cNvGrpSpPr/>
          <p:nvPr/>
        </p:nvGrpSpPr>
        <p:grpSpPr>
          <a:xfrm>
            <a:off x="2845162" y="2660259"/>
            <a:ext cx="1070409" cy="377828"/>
            <a:chOff x="5981278" y="1662752"/>
            <a:chExt cx="756888" cy="37844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3" name="圆角矩形 112"/>
            <p:cNvSpPr/>
            <p:nvPr/>
          </p:nvSpPr>
          <p:spPr>
            <a:xfrm>
              <a:off x="5981278" y="1662752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chemeClr val="accent6">
                <a:lumMod val="75000"/>
              </a:schemeClr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4" name="圆角矩形 60"/>
            <p:cNvSpPr/>
            <p:nvPr/>
          </p:nvSpPr>
          <p:spPr>
            <a:xfrm>
              <a:off x="5992362" y="1673836"/>
              <a:ext cx="734720" cy="356276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代受他苦</a:t>
              </a:r>
            </a:p>
          </p:txBody>
        </p:sp>
      </p:grpSp>
      <p:grpSp>
        <p:nvGrpSpPr>
          <p:cNvPr id="115" name="组合 178"/>
          <p:cNvGrpSpPr/>
          <p:nvPr/>
        </p:nvGrpSpPr>
        <p:grpSpPr>
          <a:xfrm>
            <a:off x="2908486" y="4529076"/>
            <a:ext cx="1023715" cy="418291"/>
            <a:chOff x="5981275" y="1662752"/>
            <a:chExt cx="756891" cy="37844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6" name="圆角矩形 115"/>
            <p:cNvSpPr/>
            <p:nvPr/>
          </p:nvSpPr>
          <p:spPr>
            <a:xfrm>
              <a:off x="5981275" y="1662752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chemeClr val="accent6">
                <a:lumMod val="75000"/>
              </a:schemeClr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7" name="圆角矩形 60"/>
            <p:cNvSpPr/>
            <p:nvPr/>
          </p:nvSpPr>
          <p:spPr>
            <a:xfrm>
              <a:off x="5992363" y="1673836"/>
              <a:ext cx="745803" cy="356276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舍弃自己</a:t>
              </a:r>
            </a:p>
          </p:txBody>
        </p:sp>
      </p:grpSp>
      <p:grpSp>
        <p:nvGrpSpPr>
          <p:cNvPr id="88" name="组合 178"/>
          <p:cNvGrpSpPr/>
          <p:nvPr/>
        </p:nvGrpSpPr>
        <p:grpSpPr>
          <a:xfrm>
            <a:off x="2926771" y="5124907"/>
            <a:ext cx="1005430" cy="547713"/>
            <a:chOff x="5981278" y="1662752"/>
            <a:chExt cx="756888" cy="37844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9" name="圆角矩形 88"/>
            <p:cNvSpPr/>
            <p:nvPr/>
          </p:nvSpPr>
          <p:spPr>
            <a:xfrm>
              <a:off x="5981278" y="1662752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chemeClr val="accent6">
                <a:lumMod val="75000"/>
              </a:schemeClr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0" name="圆角矩形 60"/>
            <p:cNvSpPr/>
            <p:nvPr/>
          </p:nvSpPr>
          <p:spPr>
            <a:xfrm>
              <a:off x="5992363" y="1673836"/>
              <a:ext cx="745803" cy="356276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自他为主之功过</a:t>
              </a:r>
            </a:p>
          </p:txBody>
        </p:sp>
      </p:grpSp>
      <p:sp>
        <p:nvSpPr>
          <p:cNvPr id="173" name="圆角矩形 60"/>
          <p:cNvSpPr/>
          <p:nvPr/>
        </p:nvSpPr>
        <p:spPr>
          <a:xfrm>
            <a:off x="4275868" y="1207974"/>
            <a:ext cx="587975" cy="86085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0" vert="horz" wrap="square" lIns="6985" tIns="6985" rIns="6985" bIns="6985" numCol="1" spcCol="1270" anchor="ctr" anchorCtr="0">
            <a:noAutofit/>
          </a:bodyPr>
          <a:lstStyle/>
          <a:p>
            <a:pPr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代受他苦应理</a:t>
            </a:r>
          </a:p>
        </p:txBody>
      </p:sp>
      <p:sp>
        <p:nvSpPr>
          <p:cNvPr id="174" name="圆角矩形 60"/>
          <p:cNvSpPr/>
          <p:nvPr/>
        </p:nvSpPr>
        <p:spPr>
          <a:xfrm>
            <a:off x="4304256" y="3314051"/>
            <a:ext cx="1272886" cy="40844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0" vert="horz" wrap="square" lIns="6985" tIns="6985" rIns="6985" bIns="6985" numCol="1" spcCol="1270" anchor="ctr" anchorCtr="0">
            <a:noAutofit/>
          </a:bodyPr>
          <a:lstStyle/>
          <a:p>
            <a:pPr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退失不应理</a:t>
            </a:r>
          </a:p>
        </p:txBody>
      </p:sp>
      <p:grpSp>
        <p:nvGrpSpPr>
          <p:cNvPr id="166" name="组合 152"/>
          <p:cNvGrpSpPr/>
          <p:nvPr/>
        </p:nvGrpSpPr>
        <p:grpSpPr>
          <a:xfrm>
            <a:off x="1272639" y="2793588"/>
            <a:ext cx="663791" cy="389246"/>
            <a:chOff x="487843" y="1559700"/>
            <a:chExt cx="357902" cy="1626969"/>
          </a:xfrm>
          <a:solidFill>
            <a:schemeClr val="accent4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67" name="圆角矩形 166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8" name="圆角矩形 8"/>
            <p:cNvSpPr/>
            <p:nvPr/>
          </p:nvSpPr>
          <p:spPr>
            <a:xfrm>
              <a:off x="498326" y="1570181"/>
              <a:ext cx="336936" cy="1606003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略说</a:t>
              </a:r>
              <a:endParaRPr lang="zh-CN" altLang="en-US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69" name="组合 152"/>
          <p:cNvGrpSpPr/>
          <p:nvPr/>
        </p:nvGrpSpPr>
        <p:grpSpPr>
          <a:xfrm>
            <a:off x="1291954" y="4063707"/>
            <a:ext cx="663791" cy="389246"/>
            <a:chOff x="487843" y="1559700"/>
            <a:chExt cx="357902" cy="1626969"/>
          </a:xfrm>
          <a:solidFill>
            <a:schemeClr val="accent4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70" name="圆角矩形 169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1" name="圆角矩形 8"/>
            <p:cNvSpPr/>
            <p:nvPr/>
          </p:nvSpPr>
          <p:spPr>
            <a:xfrm>
              <a:off x="498326" y="1570181"/>
              <a:ext cx="336936" cy="1606003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广说</a:t>
              </a:r>
            </a:p>
          </p:txBody>
        </p:sp>
      </p:grpSp>
      <p:sp>
        <p:nvSpPr>
          <p:cNvPr id="85" name="圆角矩形 60"/>
          <p:cNvSpPr/>
          <p:nvPr/>
        </p:nvSpPr>
        <p:spPr>
          <a:xfrm>
            <a:off x="5205758" y="45753"/>
            <a:ext cx="635763" cy="64629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0" vert="horz" wrap="square" lIns="6985" tIns="6985" rIns="6985" bIns="6985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理当代受</a:t>
            </a:r>
            <a:endParaRPr lang="zh-CN" altLang="en-US" b="1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6" name="圆角矩形 60"/>
          <p:cNvSpPr/>
          <p:nvPr/>
        </p:nvSpPr>
        <p:spPr>
          <a:xfrm>
            <a:off x="5205757" y="700890"/>
            <a:ext cx="635763" cy="64629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0" vert="horz" wrap="square" lIns="6985" tIns="6985" rIns="6985" bIns="6985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能够代受</a:t>
            </a:r>
            <a:endParaRPr lang="zh-CN" altLang="en-US" b="1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7" name="圆角矩形 60"/>
          <p:cNvSpPr/>
          <p:nvPr/>
        </p:nvSpPr>
        <p:spPr>
          <a:xfrm>
            <a:off x="5205756" y="1354620"/>
            <a:ext cx="635763" cy="64629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0" vert="horz" wrap="square" lIns="6985" tIns="6985" rIns="6985" bIns="6985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彼之功德</a:t>
            </a:r>
            <a:endParaRPr lang="zh-CN" altLang="en-US" b="1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2" name="圆角矩形 60"/>
          <p:cNvSpPr/>
          <p:nvPr/>
        </p:nvSpPr>
        <p:spPr>
          <a:xfrm>
            <a:off x="5215756" y="2276872"/>
            <a:ext cx="635763" cy="64629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0" vert="horz" wrap="square" lIns="6985" tIns="6985" rIns="6985" bIns="6985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教诫代受</a:t>
            </a:r>
            <a:endParaRPr lang="zh-CN" altLang="en-US" b="1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3" name="圆角矩形 60"/>
          <p:cNvSpPr/>
          <p:nvPr/>
        </p:nvSpPr>
        <p:spPr>
          <a:xfrm>
            <a:off x="4298418" y="3898571"/>
            <a:ext cx="642282" cy="40844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0" vert="horz" wrap="square" lIns="6985" tIns="6985" rIns="6985" bIns="6985" numCol="1" spcCol="1270" anchor="ctr" anchorCtr="0">
            <a:noAutofit/>
          </a:bodyPr>
          <a:lstStyle/>
          <a:p>
            <a:pPr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摄义</a:t>
            </a:r>
          </a:p>
        </p:txBody>
      </p:sp>
      <p:sp>
        <p:nvSpPr>
          <p:cNvPr id="97" name="圆角矩形 60"/>
          <p:cNvSpPr/>
          <p:nvPr/>
        </p:nvSpPr>
        <p:spPr>
          <a:xfrm>
            <a:off x="4275868" y="4448266"/>
            <a:ext cx="1272886" cy="62316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0" vert="horz" wrap="square" lIns="6985" tIns="6985" rIns="6985" bIns="6985" numCol="1" spcCol="1270" anchor="ctr" anchorCtr="0">
            <a:noAutofit/>
          </a:bodyPr>
          <a:lstStyle/>
          <a:p>
            <a:pPr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现世生怖畏故当舍弃</a:t>
            </a:r>
          </a:p>
        </p:txBody>
      </p:sp>
      <p:sp>
        <p:nvSpPr>
          <p:cNvPr id="98" name="圆角矩形 60"/>
          <p:cNvSpPr/>
          <p:nvPr/>
        </p:nvSpPr>
        <p:spPr>
          <a:xfrm>
            <a:off x="4273834" y="5714556"/>
            <a:ext cx="1272886" cy="62316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0" vert="horz" wrap="square" lIns="6985" tIns="6985" rIns="6985" bIns="6985" numCol="1" spcCol="1270" anchor="ctr" anchorCtr="0">
            <a:noAutofit/>
          </a:bodyPr>
          <a:lstStyle/>
          <a:p>
            <a:pPr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后世生痛苦故当舍弃</a:t>
            </a:r>
          </a:p>
        </p:txBody>
      </p:sp>
      <p:grpSp>
        <p:nvGrpSpPr>
          <p:cNvPr id="99" name="组合 178"/>
          <p:cNvGrpSpPr/>
          <p:nvPr/>
        </p:nvGrpSpPr>
        <p:grpSpPr>
          <a:xfrm>
            <a:off x="2940703" y="5732806"/>
            <a:ext cx="991498" cy="604911"/>
            <a:chOff x="5981278" y="1662752"/>
            <a:chExt cx="756888" cy="37844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00" name="圆角矩形 99"/>
            <p:cNvSpPr/>
            <p:nvPr/>
          </p:nvSpPr>
          <p:spPr>
            <a:xfrm>
              <a:off x="5981278" y="1662752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chemeClr val="accent6">
                <a:lumMod val="75000"/>
              </a:schemeClr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1" name="圆角矩形 60"/>
            <p:cNvSpPr/>
            <p:nvPr/>
          </p:nvSpPr>
          <p:spPr>
            <a:xfrm>
              <a:off x="5992363" y="1673836"/>
              <a:ext cx="745803" cy="356276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自他不相换之过患</a:t>
              </a:r>
            </a:p>
          </p:txBody>
        </p:sp>
      </p:grpSp>
      <p:grpSp>
        <p:nvGrpSpPr>
          <p:cNvPr id="102" name="组合 178"/>
          <p:cNvGrpSpPr/>
          <p:nvPr/>
        </p:nvGrpSpPr>
        <p:grpSpPr>
          <a:xfrm>
            <a:off x="2940703" y="6371018"/>
            <a:ext cx="586751" cy="370349"/>
            <a:chOff x="5981275" y="1662752"/>
            <a:chExt cx="756891" cy="37844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03" name="圆角矩形 102"/>
            <p:cNvSpPr/>
            <p:nvPr/>
          </p:nvSpPr>
          <p:spPr>
            <a:xfrm>
              <a:off x="5981275" y="1662752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chemeClr val="accent6">
                <a:lumMod val="75000"/>
              </a:schemeClr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4" name="圆角矩形 60"/>
            <p:cNvSpPr/>
            <p:nvPr/>
          </p:nvSpPr>
          <p:spPr>
            <a:xfrm>
              <a:off x="5992363" y="1673836"/>
              <a:ext cx="745803" cy="356276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摄义</a:t>
              </a:r>
            </a:p>
          </p:txBody>
        </p:sp>
      </p:grpSp>
      <p:grpSp>
        <p:nvGrpSpPr>
          <p:cNvPr id="127" name="组合 152"/>
          <p:cNvGrpSpPr/>
          <p:nvPr/>
        </p:nvGrpSpPr>
        <p:grpSpPr>
          <a:xfrm>
            <a:off x="704462" y="4935116"/>
            <a:ext cx="377915" cy="1401592"/>
            <a:chOff x="487843" y="1559700"/>
            <a:chExt cx="357902" cy="1626969"/>
          </a:xfr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28" name="圆角矩形 127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9" name="圆角矩形 8"/>
            <p:cNvSpPr/>
            <p:nvPr/>
          </p:nvSpPr>
          <p:spPr>
            <a:xfrm>
              <a:off x="498326" y="1570183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共同之事宜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1895397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组合 128"/>
          <p:cNvGrpSpPr/>
          <p:nvPr/>
        </p:nvGrpSpPr>
        <p:grpSpPr>
          <a:xfrm>
            <a:off x="4735302" y="4026598"/>
            <a:ext cx="1929249" cy="1254817"/>
            <a:chOff x="1285654" y="3579573"/>
            <a:chExt cx="2169311" cy="1386357"/>
          </a:xfrm>
        </p:grpSpPr>
        <p:grpSp>
          <p:nvGrpSpPr>
            <p:cNvPr id="130" name="组合 129"/>
            <p:cNvGrpSpPr/>
            <p:nvPr/>
          </p:nvGrpSpPr>
          <p:grpSpPr>
            <a:xfrm>
              <a:off x="1531816" y="3579573"/>
              <a:ext cx="1923149" cy="1386357"/>
              <a:chOff x="2616898" y="770312"/>
              <a:chExt cx="1923149" cy="1060352"/>
            </a:xfrm>
          </p:grpSpPr>
          <p:cxnSp>
            <p:nvCxnSpPr>
              <p:cNvPr id="132" name="直接连接符 131"/>
              <p:cNvCxnSpPr/>
              <p:nvPr/>
            </p:nvCxnSpPr>
            <p:spPr>
              <a:xfrm flipV="1">
                <a:off x="2627784" y="1818445"/>
                <a:ext cx="1912263" cy="12219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直接连接符 140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直接连接符 141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1" name="直接连接符 130"/>
            <p:cNvCxnSpPr/>
            <p:nvPr/>
          </p:nvCxnSpPr>
          <p:spPr>
            <a:xfrm>
              <a:off x="1285654" y="4320338"/>
              <a:ext cx="324584" cy="3625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3" name="直接连接符 142"/>
          <p:cNvCxnSpPr/>
          <p:nvPr/>
        </p:nvCxnSpPr>
        <p:spPr>
          <a:xfrm flipV="1">
            <a:off x="4958245" y="4689217"/>
            <a:ext cx="1658972" cy="458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连接符 139"/>
          <p:cNvCxnSpPr/>
          <p:nvPr/>
        </p:nvCxnSpPr>
        <p:spPr>
          <a:xfrm flipV="1">
            <a:off x="2755575" y="1081667"/>
            <a:ext cx="1009278" cy="1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连接符 138"/>
          <p:cNvCxnSpPr/>
          <p:nvPr/>
        </p:nvCxnSpPr>
        <p:spPr>
          <a:xfrm flipV="1">
            <a:off x="2755575" y="4759849"/>
            <a:ext cx="1009278" cy="1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5" name="组合 124"/>
          <p:cNvGrpSpPr/>
          <p:nvPr/>
        </p:nvGrpSpPr>
        <p:grpSpPr>
          <a:xfrm>
            <a:off x="3844356" y="4759850"/>
            <a:ext cx="734362" cy="1503308"/>
            <a:chOff x="793410" y="3571858"/>
            <a:chExt cx="1900027" cy="1394072"/>
          </a:xfrm>
        </p:grpSpPr>
        <p:grpSp>
          <p:nvGrpSpPr>
            <p:cNvPr id="126" name="组合 125"/>
            <p:cNvGrpSpPr/>
            <p:nvPr/>
          </p:nvGrpSpPr>
          <p:grpSpPr>
            <a:xfrm>
              <a:off x="1531816" y="3579573"/>
              <a:ext cx="306282" cy="1386357"/>
              <a:chOff x="2616898" y="770312"/>
              <a:chExt cx="306282" cy="1060352"/>
            </a:xfrm>
          </p:grpSpPr>
          <p:cxnSp>
            <p:nvCxnSpPr>
              <p:cNvPr id="134" name="直接连接符 133"/>
              <p:cNvCxnSpPr/>
              <p:nvPr/>
            </p:nvCxnSpPr>
            <p:spPr>
              <a:xfrm>
                <a:off x="2627784" y="1830664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直接连接符 134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直接连接符 135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3" name="直接连接符 132"/>
            <p:cNvCxnSpPr/>
            <p:nvPr/>
          </p:nvCxnSpPr>
          <p:spPr>
            <a:xfrm>
              <a:off x="793410" y="3571858"/>
              <a:ext cx="1900027" cy="7715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5" name="组合 104"/>
          <p:cNvGrpSpPr/>
          <p:nvPr/>
        </p:nvGrpSpPr>
        <p:grpSpPr>
          <a:xfrm>
            <a:off x="4480290" y="1466146"/>
            <a:ext cx="2136927" cy="2025027"/>
            <a:chOff x="1004316" y="3579573"/>
            <a:chExt cx="2136927" cy="933588"/>
          </a:xfrm>
        </p:grpSpPr>
        <p:grpSp>
          <p:nvGrpSpPr>
            <p:cNvPr id="118" name="组合 117"/>
            <p:cNvGrpSpPr/>
            <p:nvPr/>
          </p:nvGrpSpPr>
          <p:grpSpPr>
            <a:xfrm>
              <a:off x="1531816" y="3579573"/>
              <a:ext cx="1609427" cy="933588"/>
              <a:chOff x="2616898" y="770312"/>
              <a:chExt cx="1609427" cy="714053"/>
            </a:xfrm>
          </p:grpSpPr>
          <p:cxnSp>
            <p:nvCxnSpPr>
              <p:cNvPr id="120" name="直接连接符 119"/>
              <p:cNvCxnSpPr/>
              <p:nvPr/>
            </p:nvCxnSpPr>
            <p:spPr>
              <a:xfrm>
                <a:off x="2618249" y="1484365"/>
                <a:ext cx="160807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直接连接符 121"/>
              <p:cNvCxnSpPr/>
              <p:nvPr/>
            </p:nvCxnSpPr>
            <p:spPr>
              <a:xfrm flipV="1">
                <a:off x="2616898" y="772306"/>
                <a:ext cx="10886" cy="712059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直接连接符 122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9" name="直接连接符 118"/>
            <p:cNvCxnSpPr/>
            <p:nvPr/>
          </p:nvCxnSpPr>
          <p:spPr>
            <a:xfrm flipV="1">
              <a:off x="1004316" y="4070357"/>
              <a:ext cx="510027" cy="3256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2" name="直接连接符 201"/>
          <p:cNvCxnSpPr/>
          <p:nvPr/>
        </p:nvCxnSpPr>
        <p:spPr>
          <a:xfrm>
            <a:off x="4480290" y="6237312"/>
            <a:ext cx="4368522" cy="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5" name="组合 174"/>
          <p:cNvGrpSpPr/>
          <p:nvPr/>
        </p:nvGrpSpPr>
        <p:grpSpPr>
          <a:xfrm>
            <a:off x="898019" y="3314051"/>
            <a:ext cx="531680" cy="979045"/>
            <a:chOff x="1240260" y="3579573"/>
            <a:chExt cx="597838" cy="1393779"/>
          </a:xfrm>
        </p:grpSpPr>
        <p:grpSp>
          <p:nvGrpSpPr>
            <p:cNvPr id="186" name="组合 185"/>
            <p:cNvGrpSpPr/>
            <p:nvPr/>
          </p:nvGrpSpPr>
          <p:grpSpPr>
            <a:xfrm>
              <a:off x="1531816" y="3579573"/>
              <a:ext cx="306282" cy="1386357"/>
              <a:chOff x="2616898" y="770312"/>
              <a:chExt cx="306282" cy="1060352"/>
            </a:xfrm>
          </p:grpSpPr>
          <p:cxnSp>
            <p:nvCxnSpPr>
              <p:cNvPr id="194" name="直接连接符 193"/>
              <p:cNvCxnSpPr/>
              <p:nvPr/>
            </p:nvCxnSpPr>
            <p:spPr>
              <a:xfrm>
                <a:off x="2627784" y="1830664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直接连接符 194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直接连接符 200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3" name="直接连接符 192"/>
            <p:cNvCxnSpPr/>
            <p:nvPr/>
          </p:nvCxnSpPr>
          <p:spPr>
            <a:xfrm flipV="1">
              <a:off x="1240260" y="4953577"/>
              <a:ext cx="324584" cy="19775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3" name="直接连接符 152"/>
          <p:cNvCxnSpPr/>
          <p:nvPr/>
        </p:nvCxnSpPr>
        <p:spPr>
          <a:xfrm>
            <a:off x="5378061" y="1466146"/>
            <a:ext cx="3663562" cy="5655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/>
          <p:cNvCxnSpPr/>
          <p:nvPr/>
        </p:nvCxnSpPr>
        <p:spPr>
          <a:xfrm flipV="1">
            <a:off x="5005473" y="2772862"/>
            <a:ext cx="2698607" cy="4511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连接符 120"/>
          <p:cNvCxnSpPr/>
          <p:nvPr/>
        </p:nvCxnSpPr>
        <p:spPr>
          <a:xfrm>
            <a:off x="3907303" y="1592348"/>
            <a:ext cx="310468" cy="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接连接符 202"/>
          <p:cNvCxnSpPr/>
          <p:nvPr/>
        </p:nvCxnSpPr>
        <p:spPr>
          <a:xfrm>
            <a:off x="5292080" y="368899"/>
            <a:ext cx="3769619" cy="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9" name="组合 298"/>
          <p:cNvGrpSpPr/>
          <p:nvPr/>
        </p:nvGrpSpPr>
        <p:grpSpPr>
          <a:xfrm flipV="1">
            <a:off x="4209303" y="377828"/>
            <a:ext cx="457974" cy="2399545"/>
            <a:chOff x="2627784" y="766643"/>
            <a:chExt cx="295396" cy="1064021"/>
          </a:xfrm>
        </p:grpSpPr>
        <p:cxnSp>
          <p:nvCxnSpPr>
            <p:cNvPr id="301" name="直接连接符 300"/>
            <p:cNvCxnSpPr/>
            <p:nvPr/>
          </p:nvCxnSpPr>
          <p:spPr>
            <a:xfrm>
              <a:off x="2627784" y="1830664"/>
              <a:ext cx="295396" cy="0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直接连接符 301"/>
            <p:cNvCxnSpPr/>
            <p:nvPr/>
          </p:nvCxnSpPr>
          <p:spPr>
            <a:xfrm flipV="1">
              <a:off x="2627784" y="772306"/>
              <a:ext cx="0" cy="1058358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直接连接符 302"/>
            <p:cNvCxnSpPr/>
            <p:nvPr/>
          </p:nvCxnSpPr>
          <p:spPr>
            <a:xfrm flipV="1">
              <a:off x="2632216" y="766643"/>
              <a:ext cx="233843" cy="3669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6" name="组合 175"/>
          <p:cNvGrpSpPr/>
          <p:nvPr/>
        </p:nvGrpSpPr>
        <p:grpSpPr>
          <a:xfrm>
            <a:off x="1533726" y="1592348"/>
            <a:ext cx="855298" cy="3949917"/>
            <a:chOff x="982800" y="3579573"/>
            <a:chExt cx="855298" cy="933588"/>
          </a:xfrm>
        </p:grpSpPr>
        <p:grpSp>
          <p:nvGrpSpPr>
            <p:cNvPr id="177" name="组合 176"/>
            <p:cNvGrpSpPr/>
            <p:nvPr/>
          </p:nvGrpSpPr>
          <p:grpSpPr>
            <a:xfrm>
              <a:off x="1531816" y="3579573"/>
              <a:ext cx="306282" cy="933588"/>
              <a:chOff x="2616898" y="770312"/>
              <a:chExt cx="306282" cy="714053"/>
            </a:xfrm>
          </p:grpSpPr>
          <p:cxnSp>
            <p:nvCxnSpPr>
              <p:cNvPr id="179" name="直接连接符 178"/>
              <p:cNvCxnSpPr/>
              <p:nvPr/>
            </p:nvCxnSpPr>
            <p:spPr>
              <a:xfrm>
                <a:off x="2618249" y="1484365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直接连接符 198"/>
              <p:cNvCxnSpPr/>
              <p:nvPr/>
            </p:nvCxnSpPr>
            <p:spPr>
              <a:xfrm flipV="1">
                <a:off x="2616898" y="772306"/>
                <a:ext cx="10886" cy="712059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直接连接符 199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8" name="直接连接符 177"/>
            <p:cNvCxnSpPr/>
            <p:nvPr/>
          </p:nvCxnSpPr>
          <p:spPr>
            <a:xfrm flipV="1">
              <a:off x="982800" y="4217912"/>
              <a:ext cx="549016" cy="0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0" name="组合 179"/>
          <p:cNvGrpSpPr/>
          <p:nvPr/>
        </p:nvGrpSpPr>
        <p:grpSpPr>
          <a:xfrm>
            <a:off x="2434489" y="706260"/>
            <a:ext cx="1330364" cy="4836005"/>
            <a:chOff x="1202227" y="3579573"/>
            <a:chExt cx="1495898" cy="1386357"/>
          </a:xfrm>
        </p:grpSpPr>
        <p:grpSp>
          <p:nvGrpSpPr>
            <p:cNvPr id="181" name="组合 180"/>
            <p:cNvGrpSpPr/>
            <p:nvPr/>
          </p:nvGrpSpPr>
          <p:grpSpPr>
            <a:xfrm>
              <a:off x="1531816" y="3579573"/>
              <a:ext cx="1166309" cy="1386357"/>
              <a:chOff x="2616898" y="770312"/>
              <a:chExt cx="1166309" cy="1060352"/>
            </a:xfrm>
          </p:grpSpPr>
          <p:cxnSp>
            <p:nvCxnSpPr>
              <p:cNvPr id="183" name="直接连接符 182"/>
              <p:cNvCxnSpPr/>
              <p:nvPr/>
            </p:nvCxnSpPr>
            <p:spPr>
              <a:xfrm>
                <a:off x="2627784" y="1830664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直接连接符 183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直接连接符 184"/>
              <p:cNvCxnSpPr/>
              <p:nvPr/>
            </p:nvCxnSpPr>
            <p:spPr>
              <a:xfrm>
                <a:off x="2616898" y="770312"/>
                <a:ext cx="1166309" cy="1994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82" name="直接连接符 181"/>
            <p:cNvCxnSpPr/>
            <p:nvPr/>
          </p:nvCxnSpPr>
          <p:spPr>
            <a:xfrm flipV="1">
              <a:off x="1202227" y="3781951"/>
              <a:ext cx="524265" cy="2605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直接连接符 18"/>
          <p:cNvCxnSpPr/>
          <p:nvPr/>
        </p:nvCxnSpPr>
        <p:spPr>
          <a:xfrm>
            <a:off x="5416449" y="4026599"/>
            <a:ext cx="3043983" cy="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组合 19"/>
          <p:cNvGrpSpPr/>
          <p:nvPr/>
        </p:nvGrpSpPr>
        <p:grpSpPr>
          <a:xfrm>
            <a:off x="231395" y="2212368"/>
            <a:ext cx="647060" cy="3504224"/>
            <a:chOff x="1191038" y="3579573"/>
            <a:chExt cx="647060" cy="1386357"/>
          </a:xfrm>
        </p:grpSpPr>
        <p:grpSp>
          <p:nvGrpSpPr>
            <p:cNvPr id="21" name="组合 20"/>
            <p:cNvGrpSpPr/>
            <p:nvPr/>
          </p:nvGrpSpPr>
          <p:grpSpPr>
            <a:xfrm>
              <a:off x="1531816" y="3579573"/>
              <a:ext cx="306282" cy="1386357"/>
              <a:chOff x="2616898" y="770312"/>
              <a:chExt cx="306282" cy="1060352"/>
            </a:xfrm>
          </p:grpSpPr>
          <p:cxnSp>
            <p:nvCxnSpPr>
              <p:cNvPr id="23" name="直接连接符 22"/>
              <p:cNvCxnSpPr/>
              <p:nvPr/>
            </p:nvCxnSpPr>
            <p:spPr>
              <a:xfrm>
                <a:off x="2627784" y="1830664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 24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" name="直接连接符 21"/>
            <p:cNvCxnSpPr/>
            <p:nvPr/>
          </p:nvCxnSpPr>
          <p:spPr>
            <a:xfrm>
              <a:off x="1191038" y="4402760"/>
              <a:ext cx="596189" cy="0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83" name="表格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717565738"/>
              </p:ext>
            </p:extLst>
          </p:nvPr>
        </p:nvGraphicFramePr>
        <p:xfrm>
          <a:off x="6293701" y="50731"/>
          <a:ext cx="2812199" cy="6766560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2812199"/>
              </a:tblGrid>
              <a:tr h="360764"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zh-CN" altLang="en-US" sz="1800" b="1" u="none" strike="noStrike" dirty="0" smtClean="0">
                          <a:latin typeface="微软雅黑" pitchFamily="34" charset="-122"/>
                          <a:ea typeface="微软雅黑" pitchFamily="34" charset="-122"/>
                        </a:rPr>
                        <a:t>若施何能享？自利饿鬼道，自享何所施？利他人天法。</a:t>
                      </a:r>
                      <a:endParaRPr lang="zh-CN" altLang="en-US" sz="1800" b="1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  <a:cs typeface="Arial Unicode MS" pitchFamily="34" charset="-122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74443"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zh-CN" altLang="en-US" sz="1800" b="1" u="none" strike="noStrike" dirty="0" smtClean="0">
                          <a:latin typeface="微软雅黑" pitchFamily="34" charset="-122"/>
                          <a:ea typeface="微软雅黑" pitchFamily="34" charset="-122"/>
                        </a:rPr>
                        <a:t>为自而害他，将受地狱苦，损己以利他，一切圆满成。欲求自高者，卑愚堕恶趣，回此举荐他，受敬上善道。为己役他者，终遭仆役苦，劳自以利他，当封王侯爵。</a:t>
                      </a:r>
                      <a:endParaRPr lang="zh-CN" altLang="en-US" sz="1800" b="1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  <a:cs typeface="Arial Unicode MS" pitchFamily="34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619364"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zh-CN" altLang="en-US" sz="1800" b="1" i="0" u="none" strike="noStrik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  <a:cs typeface="Arial Unicode MS" pitchFamily="34" charset="-122"/>
                        </a:rPr>
                        <a:t>所有世间乐，悉从利他生，一切世间苦，咸由自利成。</a:t>
                      </a:r>
                      <a:endParaRPr lang="zh-CN" altLang="en-US" sz="1800" b="1" i="0" u="none" strike="noStrike" dirty="0">
                        <a:solidFill>
                          <a:srgbClr val="FFFF99"/>
                        </a:solidFill>
                        <a:latin typeface="微软雅黑" pitchFamily="34" charset="-122"/>
                        <a:ea typeface="微软雅黑" pitchFamily="34" charset="-122"/>
                        <a:cs typeface="Arial Unicode MS" pitchFamily="34" charset="-122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53922"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zh-CN" altLang="en-US" sz="1800" b="1" u="none" strike="noStrike" dirty="0" smtClean="0">
                          <a:latin typeface="微软雅黑" pitchFamily="34" charset="-122"/>
                          <a:ea typeface="微软雅黑" pitchFamily="34" charset="-122"/>
                        </a:rPr>
                        <a:t>何需更繁叙？凡愚求自利，牟尼唯利他，且观此二别。</a:t>
                      </a:r>
                      <a:endParaRPr lang="en-US" altLang="zh-CN" sz="1800" b="1" u="none" strike="noStrike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53922"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zh-CN" altLang="en-US" sz="1800" b="1" u="none" strike="noStrike" dirty="0" smtClean="0">
                          <a:latin typeface="微软雅黑" pitchFamily="34" charset="-122"/>
                          <a:ea typeface="微软雅黑" pitchFamily="34" charset="-122"/>
                        </a:rPr>
                        <a:t>若不以自乐，真实换他苦，非仅不成佛，生死亦无乐。</a:t>
                      </a:r>
                      <a:endParaRPr lang="en-US" altLang="zh-CN" sz="1800" b="1" u="none" strike="noStrike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53922"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zh-CN" altLang="en-US" sz="1800" b="1" u="none" strike="noStrike" dirty="0" smtClean="0">
                          <a:latin typeface="微软雅黑" pitchFamily="34" charset="-122"/>
                          <a:ea typeface="微软雅黑" pitchFamily="34" charset="-122"/>
                        </a:rPr>
                        <a:t>后世且莫论，今生不为仆，雇主不予酬，难成现世利。</a:t>
                      </a:r>
                      <a:endParaRPr lang="en-US" altLang="zh-CN" sz="1800" b="1" u="none" strike="noStrike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53922"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zh-CN" altLang="en-US" sz="1800" b="1" u="none" strike="noStrike" dirty="0" smtClean="0">
                          <a:latin typeface="微软雅黑" pitchFamily="34" charset="-122"/>
                          <a:ea typeface="微软雅黑" pitchFamily="34" charset="-122"/>
                        </a:rPr>
                        <a:t>利他能成乐，否则乐尽失，害他令受苦，愚者定遭殃。</a:t>
                      </a:r>
                      <a:endParaRPr lang="en-US" altLang="zh-CN" sz="1800" b="1" u="none" strike="noStrike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53922"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zh-CN" altLang="en-US" sz="1800" b="1" u="none" strike="noStrike" dirty="0" smtClean="0">
                          <a:latin typeface="微软雅黑" pitchFamily="34" charset="-122"/>
                          <a:ea typeface="微软雅黑" pitchFamily="34" charset="-122"/>
                        </a:rPr>
                        <a:t>世间诸灾害，怖畏及众苦，悉由我执生，此魔我何用？我执未尽舍，苦必不能除，如火未抛弃，不免受灼伤。</a:t>
                      </a:r>
                      <a:endParaRPr lang="en-US" altLang="zh-CN" sz="1800" b="1" u="none" strike="noStrike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124" name="组合 152"/>
          <p:cNvGrpSpPr/>
          <p:nvPr/>
        </p:nvGrpSpPr>
        <p:grpSpPr>
          <a:xfrm>
            <a:off x="691619" y="1682855"/>
            <a:ext cx="353823" cy="1023507"/>
            <a:chOff x="487843" y="1559700"/>
            <a:chExt cx="357902" cy="1626969"/>
          </a:xfr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37" name="圆角矩形 136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8" name="圆角矩形 8"/>
            <p:cNvSpPr/>
            <p:nvPr/>
          </p:nvSpPr>
          <p:spPr>
            <a:xfrm>
              <a:off x="498326" y="1570183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自他平等</a:t>
              </a:r>
            </a:p>
          </p:txBody>
        </p:sp>
      </p:grpSp>
      <p:grpSp>
        <p:nvGrpSpPr>
          <p:cNvPr id="190" name="组合 152"/>
          <p:cNvGrpSpPr/>
          <p:nvPr/>
        </p:nvGrpSpPr>
        <p:grpSpPr>
          <a:xfrm>
            <a:off x="82153" y="3522447"/>
            <a:ext cx="404457" cy="1639881"/>
            <a:chOff x="487843" y="1559700"/>
            <a:chExt cx="357902" cy="1626969"/>
          </a:xfrm>
          <a:solidFill>
            <a:schemeClr val="bg2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91" name="圆角矩形 190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2" name="圆角矩形 8"/>
            <p:cNvSpPr/>
            <p:nvPr/>
          </p:nvSpPr>
          <p:spPr>
            <a:xfrm>
              <a:off x="498326" y="1570183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修世俗菩提心</a:t>
              </a:r>
            </a:p>
          </p:txBody>
        </p:sp>
      </p:grpSp>
      <p:sp>
        <p:nvSpPr>
          <p:cNvPr id="156" name="矩形 155"/>
          <p:cNvSpPr/>
          <p:nvPr/>
        </p:nvSpPr>
        <p:spPr>
          <a:xfrm>
            <a:off x="48706" y="80258"/>
            <a:ext cx="447659" cy="17543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rgbClr val="1B587C">
                    <a:lumMod val="75000"/>
                  </a:srgbClr>
                </a:solidFill>
                <a:latin typeface="微软雅黑" pitchFamily="34" charset="-122"/>
                <a:ea typeface="微软雅黑" pitchFamily="34" charset="-122"/>
              </a:rPr>
              <a:t>第八品</a:t>
            </a:r>
            <a:endParaRPr lang="en-US" altLang="zh-CN" b="1" dirty="0">
              <a:solidFill>
                <a:srgbClr val="1B587C">
                  <a:lumMod val="75000"/>
                </a:srgb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b="1" dirty="0" smtClean="0">
              <a:solidFill>
                <a:srgbClr val="1B587C">
                  <a:lumMod val="75000"/>
                </a:srgb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b="1" dirty="0" smtClean="0">
                <a:solidFill>
                  <a:srgbClr val="1B587C">
                    <a:lumMod val="75000"/>
                  </a:srgbClr>
                </a:solidFill>
                <a:latin typeface="微软雅黑" pitchFamily="34" charset="-122"/>
                <a:ea typeface="微软雅黑" pitchFamily="34" charset="-122"/>
              </a:rPr>
              <a:t>静虑</a:t>
            </a:r>
            <a:endParaRPr lang="zh-CN" altLang="en-US" b="1" dirty="0">
              <a:solidFill>
                <a:srgbClr val="1B587C">
                  <a:lumMod val="75000"/>
                </a:srgb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96" name="组合 152"/>
          <p:cNvGrpSpPr/>
          <p:nvPr/>
        </p:nvGrpSpPr>
        <p:grpSpPr>
          <a:xfrm>
            <a:off x="689974" y="3687591"/>
            <a:ext cx="377915" cy="1050631"/>
            <a:chOff x="487843" y="1559700"/>
            <a:chExt cx="357902" cy="1626969"/>
          </a:xfr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97" name="圆角矩形 196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8" name="圆角矩形 8"/>
            <p:cNvSpPr/>
            <p:nvPr/>
          </p:nvSpPr>
          <p:spPr>
            <a:xfrm>
              <a:off x="498326" y="1570183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自他相换</a:t>
              </a:r>
            </a:p>
          </p:txBody>
        </p:sp>
      </p:grpSp>
      <p:grpSp>
        <p:nvGrpSpPr>
          <p:cNvPr id="106" name="组合 152"/>
          <p:cNvGrpSpPr/>
          <p:nvPr/>
        </p:nvGrpSpPr>
        <p:grpSpPr>
          <a:xfrm>
            <a:off x="2210268" y="1059803"/>
            <a:ext cx="418614" cy="1065088"/>
            <a:chOff x="487843" y="710171"/>
            <a:chExt cx="357902" cy="2476502"/>
          </a:xfrm>
          <a:solidFill>
            <a:schemeClr val="accent5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07" name="圆角矩形 106"/>
            <p:cNvSpPr/>
            <p:nvPr/>
          </p:nvSpPr>
          <p:spPr>
            <a:xfrm>
              <a:off x="487843" y="710175"/>
              <a:ext cx="357902" cy="2476498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8" name="圆角矩形 8"/>
            <p:cNvSpPr/>
            <p:nvPr/>
          </p:nvSpPr>
          <p:spPr>
            <a:xfrm>
              <a:off x="498326" y="710171"/>
              <a:ext cx="336936" cy="2466016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宣说法相</a:t>
              </a:r>
            </a:p>
          </p:txBody>
        </p:sp>
      </p:grpSp>
      <p:grpSp>
        <p:nvGrpSpPr>
          <p:cNvPr id="109" name="组合 152"/>
          <p:cNvGrpSpPr/>
          <p:nvPr/>
        </p:nvGrpSpPr>
        <p:grpSpPr>
          <a:xfrm>
            <a:off x="2198103" y="4759847"/>
            <a:ext cx="415338" cy="1099206"/>
            <a:chOff x="487843" y="710171"/>
            <a:chExt cx="357902" cy="2476502"/>
          </a:xfrm>
          <a:solidFill>
            <a:schemeClr val="accent5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0" name="圆角矩形 109"/>
            <p:cNvSpPr/>
            <p:nvPr/>
          </p:nvSpPr>
          <p:spPr>
            <a:xfrm>
              <a:off x="487843" y="710175"/>
              <a:ext cx="357902" cy="2476498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1" name="圆角矩形 8"/>
            <p:cNvSpPr/>
            <p:nvPr/>
          </p:nvSpPr>
          <p:spPr>
            <a:xfrm>
              <a:off x="498326" y="710171"/>
              <a:ext cx="336936" cy="2466016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宣说事宜</a:t>
              </a:r>
            </a:p>
          </p:txBody>
        </p:sp>
      </p:grpSp>
      <p:grpSp>
        <p:nvGrpSpPr>
          <p:cNvPr id="112" name="组合 178"/>
          <p:cNvGrpSpPr/>
          <p:nvPr/>
        </p:nvGrpSpPr>
        <p:grpSpPr>
          <a:xfrm>
            <a:off x="2867168" y="511886"/>
            <a:ext cx="1017578" cy="366762"/>
            <a:chOff x="5981278" y="1662752"/>
            <a:chExt cx="756888" cy="37844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3" name="圆角矩形 112"/>
            <p:cNvSpPr/>
            <p:nvPr/>
          </p:nvSpPr>
          <p:spPr>
            <a:xfrm>
              <a:off x="5981278" y="1662752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chemeClr val="accent6">
                <a:lumMod val="75000"/>
              </a:schemeClr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4" name="圆角矩形 60"/>
            <p:cNvSpPr/>
            <p:nvPr/>
          </p:nvSpPr>
          <p:spPr>
            <a:xfrm>
              <a:off x="5992362" y="1673836"/>
              <a:ext cx="734720" cy="356276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代受他苦</a:t>
              </a:r>
            </a:p>
          </p:txBody>
        </p:sp>
      </p:grpSp>
      <p:grpSp>
        <p:nvGrpSpPr>
          <p:cNvPr id="115" name="组合 178"/>
          <p:cNvGrpSpPr/>
          <p:nvPr/>
        </p:nvGrpSpPr>
        <p:grpSpPr>
          <a:xfrm>
            <a:off x="2872491" y="878648"/>
            <a:ext cx="1023715" cy="406040"/>
            <a:chOff x="5981275" y="1662752"/>
            <a:chExt cx="756891" cy="37844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6" name="圆角矩形 115"/>
            <p:cNvSpPr/>
            <p:nvPr/>
          </p:nvSpPr>
          <p:spPr>
            <a:xfrm>
              <a:off x="5981275" y="1662752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chemeClr val="accent6">
                <a:lumMod val="75000"/>
              </a:schemeClr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7" name="圆角矩形 60"/>
            <p:cNvSpPr/>
            <p:nvPr/>
          </p:nvSpPr>
          <p:spPr>
            <a:xfrm>
              <a:off x="5992363" y="1673836"/>
              <a:ext cx="745803" cy="356276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舍弃自己</a:t>
              </a:r>
            </a:p>
          </p:txBody>
        </p:sp>
      </p:grpSp>
      <p:grpSp>
        <p:nvGrpSpPr>
          <p:cNvPr id="88" name="组合 178"/>
          <p:cNvGrpSpPr/>
          <p:nvPr/>
        </p:nvGrpSpPr>
        <p:grpSpPr>
          <a:xfrm>
            <a:off x="2869696" y="1318491"/>
            <a:ext cx="1005430" cy="547713"/>
            <a:chOff x="5981278" y="1662752"/>
            <a:chExt cx="756888" cy="37844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9" name="圆角矩形 88"/>
            <p:cNvSpPr/>
            <p:nvPr/>
          </p:nvSpPr>
          <p:spPr>
            <a:xfrm>
              <a:off x="5981278" y="1662752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chemeClr val="accent6">
                <a:lumMod val="75000"/>
              </a:schemeClr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0" name="圆角矩形 60"/>
            <p:cNvSpPr/>
            <p:nvPr/>
          </p:nvSpPr>
          <p:spPr>
            <a:xfrm>
              <a:off x="5992363" y="1673836"/>
              <a:ext cx="745803" cy="356276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自他为主之功过</a:t>
              </a:r>
            </a:p>
          </p:txBody>
        </p:sp>
      </p:grpSp>
      <p:sp>
        <p:nvSpPr>
          <p:cNvPr id="173" name="圆角矩形 60"/>
          <p:cNvSpPr/>
          <p:nvPr/>
        </p:nvSpPr>
        <p:spPr>
          <a:xfrm>
            <a:off x="4348138" y="132924"/>
            <a:ext cx="1029923" cy="44792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0" vert="horz" wrap="square" lIns="6985" tIns="6985" rIns="6985" bIns="6985" numCol="1" spcCol="1270" anchor="ctr" anchorCtr="0">
            <a:noAutofit/>
          </a:bodyPr>
          <a:lstStyle/>
          <a:p>
            <a:pPr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相之差别</a:t>
            </a:r>
          </a:p>
        </p:txBody>
      </p:sp>
      <p:sp>
        <p:nvSpPr>
          <p:cNvPr id="174" name="圆角矩形 60"/>
          <p:cNvSpPr/>
          <p:nvPr/>
        </p:nvSpPr>
        <p:spPr>
          <a:xfrm>
            <a:off x="4386339" y="2079155"/>
            <a:ext cx="419857" cy="118250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0" vert="horz" wrap="square" lIns="6985" tIns="6985" rIns="6985" bIns="6985" numCol="1" spcCol="1270" anchor="ctr" anchorCtr="0">
            <a:noAutofit/>
          </a:bodyPr>
          <a:lstStyle/>
          <a:p>
            <a:pPr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果之差别</a:t>
            </a:r>
          </a:p>
        </p:txBody>
      </p:sp>
      <p:grpSp>
        <p:nvGrpSpPr>
          <p:cNvPr id="166" name="组合 152"/>
          <p:cNvGrpSpPr/>
          <p:nvPr/>
        </p:nvGrpSpPr>
        <p:grpSpPr>
          <a:xfrm>
            <a:off x="1272639" y="3101927"/>
            <a:ext cx="663791" cy="389246"/>
            <a:chOff x="487843" y="1559700"/>
            <a:chExt cx="357902" cy="1626969"/>
          </a:xfrm>
          <a:solidFill>
            <a:schemeClr val="accent4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67" name="圆角矩形 166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8" name="圆角矩形 8"/>
            <p:cNvSpPr/>
            <p:nvPr/>
          </p:nvSpPr>
          <p:spPr>
            <a:xfrm>
              <a:off x="498326" y="1570181"/>
              <a:ext cx="336936" cy="1606003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略说</a:t>
              </a:r>
              <a:endParaRPr lang="zh-CN" altLang="en-US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69" name="组合 152"/>
          <p:cNvGrpSpPr/>
          <p:nvPr/>
        </p:nvGrpSpPr>
        <p:grpSpPr>
          <a:xfrm>
            <a:off x="1291954" y="4063707"/>
            <a:ext cx="663791" cy="389246"/>
            <a:chOff x="487843" y="1559700"/>
            <a:chExt cx="357902" cy="1626969"/>
          </a:xfrm>
          <a:solidFill>
            <a:schemeClr val="accent4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70" name="圆角矩形 169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1" name="圆角矩形 8"/>
            <p:cNvSpPr/>
            <p:nvPr/>
          </p:nvSpPr>
          <p:spPr>
            <a:xfrm>
              <a:off x="498326" y="1570181"/>
              <a:ext cx="336936" cy="1606003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广说</a:t>
              </a:r>
            </a:p>
          </p:txBody>
        </p:sp>
      </p:grpSp>
      <p:sp>
        <p:nvSpPr>
          <p:cNvPr id="85" name="圆角矩形 60"/>
          <p:cNvSpPr/>
          <p:nvPr/>
        </p:nvSpPr>
        <p:spPr>
          <a:xfrm>
            <a:off x="5174257" y="1143000"/>
            <a:ext cx="635763" cy="64629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0" vert="horz" wrap="square" lIns="6985" tIns="6985" rIns="6985" bIns="6985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分别宣说</a:t>
            </a:r>
            <a:endParaRPr lang="zh-CN" altLang="en-US" b="1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6" name="圆角矩形 60"/>
          <p:cNvSpPr/>
          <p:nvPr/>
        </p:nvSpPr>
        <p:spPr>
          <a:xfrm>
            <a:off x="5178458" y="2530696"/>
            <a:ext cx="635763" cy="39424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0" vert="horz" wrap="square" lIns="6985" tIns="6985" rIns="6985" bIns="6985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摄义</a:t>
            </a:r>
            <a:endParaRPr lang="zh-CN" altLang="en-US" b="1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7" name="圆角矩形 60"/>
          <p:cNvSpPr/>
          <p:nvPr/>
        </p:nvSpPr>
        <p:spPr>
          <a:xfrm>
            <a:off x="5148064" y="3128587"/>
            <a:ext cx="859116" cy="56577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0" vert="horz" wrap="square" lIns="6985" tIns="6985" rIns="6985" bIns="6985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以实例说明</a:t>
            </a:r>
            <a:endParaRPr lang="zh-CN" altLang="en-US" b="1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2" name="圆角矩形 60"/>
          <p:cNvSpPr/>
          <p:nvPr/>
        </p:nvSpPr>
        <p:spPr>
          <a:xfrm>
            <a:off x="5148065" y="3752636"/>
            <a:ext cx="859116" cy="55438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0" vert="horz" wrap="square" lIns="6985" tIns="6985" rIns="6985" bIns="6985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未见之过患</a:t>
            </a:r>
            <a:endParaRPr lang="zh-CN" altLang="en-US" b="1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7" name="圆角矩形 60"/>
          <p:cNvSpPr/>
          <p:nvPr/>
        </p:nvSpPr>
        <p:spPr>
          <a:xfrm>
            <a:off x="4334085" y="4186796"/>
            <a:ext cx="407675" cy="108931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0" vert="horz" wrap="square" lIns="6985" tIns="6985" rIns="6985" bIns="6985" numCol="1" spcCol="1270" anchor="ctr" anchorCtr="0">
            <a:noAutofit/>
          </a:bodyPr>
          <a:lstStyle/>
          <a:p>
            <a:pPr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真实宣说</a:t>
            </a:r>
          </a:p>
        </p:txBody>
      </p:sp>
      <p:sp>
        <p:nvSpPr>
          <p:cNvPr id="98" name="圆角矩形 60"/>
          <p:cNvSpPr/>
          <p:nvPr/>
        </p:nvSpPr>
        <p:spPr>
          <a:xfrm>
            <a:off x="4293378" y="6010941"/>
            <a:ext cx="1520849" cy="478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0" vert="horz" wrap="square" lIns="6985" tIns="6985" rIns="6985" bIns="6985" numCol="1" spcCol="1270" anchor="ctr" anchorCtr="0">
            <a:noAutofit/>
          </a:bodyPr>
          <a:lstStyle/>
          <a:p>
            <a:pPr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教诫断除彼因</a:t>
            </a:r>
          </a:p>
        </p:txBody>
      </p:sp>
      <p:grpSp>
        <p:nvGrpSpPr>
          <p:cNvPr id="99" name="组合 178"/>
          <p:cNvGrpSpPr/>
          <p:nvPr/>
        </p:nvGrpSpPr>
        <p:grpSpPr>
          <a:xfrm>
            <a:off x="2852857" y="4455776"/>
            <a:ext cx="1054445" cy="604911"/>
            <a:chOff x="5981278" y="1662752"/>
            <a:chExt cx="756888" cy="37844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00" name="圆角矩形 99"/>
            <p:cNvSpPr/>
            <p:nvPr/>
          </p:nvSpPr>
          <p:spPr>
            <a:xfrm>
              <a:off x="5981278" y="1662752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chemeClr val="accent6">
                <a:lumMod val="75000"/>
              </a:schemeClr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1" name="圆角矩形 60"/>
            <p:cNvSpPr/>
            <p:nvPr/>
          </p:nvSpPr>
          <p:spPr>
            <a:xfrm>
              <a:off x="5992363" y="1673836"/>
              <a:ext cx="745803" cy="356276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自他不相换之过患</a:t>
              </a:r>
            </a:p>
          </p:txBody>
        </p:sp>
      </p:grpSp>
      <p:grpSp>
        <p:nvGrpSpPr>
          <p:cNvPr id="102" name="组合 178"/>
          <p:cNvGrpSpPr/>
          <p:nvPr/>
        </p:nvGrpSpPr>
        <p:grpSpPr>
          <a:xfrm>
            <a:off x="2869559" y="5357090"/>
            <a:ext cx="586751" cy="370349"/>
            <a:chOff x="5981275" y="1662752"/>
            <a:chExt cx="756891" cy="37844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03" name="圆角矩形 102"/>
            <p:cNvSpPr/>
            <p:nvPr/>
          </p:nvSpPr>
          <p:spPr>
            <a:xfrm>
              <a:off x="5981275" y="1662752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chemeClr val="accent6">
                <a:lumMod val="75000"/>
              </a:schemeClr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4" name="圆角矩形 60"/>
            <p:cNvSpPr/>
            <p:nvPr/>
          </p:nvSpPr>
          <p:spPr>
            <a:xfrm>
              <a:off x="5992363" y="1673836"/>
              <a:ext cx="745803" cy="356276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摄义</a:t>
              </a:r>
            </a:p>
          </p:txBody>
        </p:sp>
      </p:grpSp>
      <p:sp>
        <p:nvSpPr>
          <p:cNvPr id="127" name="圆角矩形 60"/>
          <p:cNvSpPr/>
          <p:nvPr/>
        </p:nvSpPr>
        <p:spPr>
          <a:xfrm>
            <a:off x="5148064" y="4412026"/>
            <a:ext cx="859116" cy="55438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0" vert="horz" wrap="square" lIns="6985" tIns="6985" rIns="6985" bIns="6985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可见之过患</a:t>
            </a:r>
            <a:endParaRPr lang="zh-CN" altLang="en-US" b="1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8" name="圆角矩形 60"/>
          <p:cNvSpPr/>
          <p:nvPr/>
        </p:nvSpPr>
        <p:spPr>
          <a:xfrm>
            <a:off x="5148064" y="5060687"/>
            <a:ext cx="666157" cy="42132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0" vert="horz" wrap="square" lIns="6985" tIns="6985" rIns="6985" bIns="6985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摄义</a:t>
            </a:r>
            <a:endParaRPr lang="zh-CN" altLang="en-US" b="1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44" name="组合 152"/>
          <p:cNvGrpSpPr/>
          <p:nvPr/>
        </p:nvGrpSpPr>
        <p:grpSpPr>
          <a:xfrm>
            <a:off x="704462" y="4986532"/>
            <a:ext cx="377915" cy="1401592"/>
            <a:chOff x="487843" y="1559700"/>
            <a:chExt cx="357902" cy="1626969"/>
          </a:xfr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45" name="圆角矩形 144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6" name="圆角矩形 8"/>
            <p:cNvSpPr/>
            <p:nvPr/>
          </p:nvSpPr>
          <p:spPr>
            <a:xfrm>
              <a:off x="498326" y="1570183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共同之事宜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2689366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9" name="直接连接符 208"/>
          <p:cNvCxnSpPr/>
          <p:nvPr/>
        </p:nvCxnSpPr>
        <p:spPr>
          <a:xfrm>
            <a:off x="4395658" y="4732568"/>
            <a:ext cx="485810" cy="5654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9" name="组合 188"/>
          <p:cNvGrpSpPr/>
          <p:nvPr/>
        </p:nvGrpSpPr>
        <p:grpSpPr>
          <a:xfrm>
            <a:off x="2725749" y="2779628"/>
            <a:ext cx="668909" cy="1873210"/>
            <a:chOff x="1246442" y="3576511"/>
            <a:chExt cx="752143" cy="1389419"/>
          </a:xfrm>
        </p:grpSpPr>
        <p:grpSp>
          <p:nvGrpSpPr>
            <p:cNvPr id="204" name="组合 203"/>
            <p:cNvGrpSpPr/>
            <p:nvPr/>
          </p:nvGrpSpPr>
          <p:grpSpPr>
            <a:xfrm>
              <a:off x="1531816" y="3579573"/>
              <a:ext cx="466769" cy="1386357"/>
              <a:chOff x="2616898" y="770312"/>
              <a:chExt cx="466769" cy="1060352"/>
            </a:xfrm>
          </p:grpSpPr>
          <p:cxnSp>
            <p:nvCxnSpPr>
              <p:cNvPr id="206" name="直接连接符 205"/>
              <p:cNvCxnSpPr/>
              <p:nvPr/>
            </p:nvCxnSpPr>
            <p:spPr>
              <a:xfrm>
                <a:off x="2627784" y="1830664"/>
                <a:ext cx="455883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直接连接符 206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直接连接符 207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05" name="直接连接符 204"/>
            <p:cNvCxnSpPr/>
            <p:nvPr/>
          </p:nvCxnSpPr>
          <p:spPr>
            <a:xfrm>
              <a:off x="1246442" y="3576511"/>
              <a:ext cx="324584" cy="3625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3" name="组合 162"/>
          <p:cNvGrpSpPr/>
          <p:nvPr/>
        </p:nvGrpSpPr>
        <p:grpSpPr>
          <a:xfrm>
            <a:off x="2989224" y="3606147"/>
            <a:ext cx="1105246" cy="2080231"/>
            <a:chOff x="755810" y="3579573"/>
            <a:chExt cx="1242775" cy="1386357"/>
          </a:xfrm>
        </p:grpSpPr>
        <p:grpSp>
          <p:nvGrpSpPr>
            <p:cNvPr id="164" name="组合 163"/>
            <p:cNvGrpSpPr/>
            <p:nvPr/>
          </p:nvGrpSpPr>
          <p:grpSpPr>
            <a:xfrm>
              <a:off x="1531816" y="3579573"/>
              <a:ext cx="466769" cy="1386357"/>
              <a:chOff x="2616898" y="770312"/>
              <a:chExt cx="466769" cy="1060352"/>
            </a:xfrm>
          </p:grpSpPr>
          <p:cxnSp>
            <p:nvCxnSpPr>
              <p:cNvPr id="172" name="直接连接符 171"/>
              <p:cNvCxnSpPr/>
              <p:nvPr/>
            </p:nvCxnSpPr>
            <p:spPr>
              <a:xfrm>
                <a:off x="2627784" y="1830664"/>
                <a:ext cx="455883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直接连接符 186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直接连接符 187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5" name="直接连接符 164"/>
            <p:cNvCxnSpPr/>
            <p:nvPr/>
          </p:nvCxnSpPr>
          <p:spPr>
            <a:xfrm>
              <a:off x="755810" y="3579573"/>
              <a:ext cx="815216" cy="563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7" name="组合 156"/>
          <p:cNvGrpSpPr/>
          <p:nvPr/>
        </p:nvGrpSpPr>
        <p:grpSpPr>
          <a:xfrm>
            <a:off x="4125360" y="3554998"/>
            <a:ext cx="668909" cy="2273336"/>
            <a:chOff x="1246442" y="3576511"/>
            <a:chExt cx="752143" cy="1389419"/>
          </a:xfrm>
        </p:grpSpPr>
        <p:grpSp>
          <p:nvGrpSpPr>
            <p:cNvPr id="158" name="组合 157"/>
            <p:cNvGrpSpPr/>
            <p:nvPr/>
          </p:nvGrpSpPr>
          <p:grpSpPr>
            <a:xfrm>
              <a:off x="1531816" y="3579573"/>
              <a:ext cx="466769" cy="1386357"/>
              <a:chOff x="2616898" y="770312"/>
              <a:chExt cx="466769" cy="1060352"/>
            </a:xfrm>
          </p:grpSpPr>
          <p:cxnSp>
            <p:nvCxnSpPr>
              <p:cNvPr id="160" name="直接连接符 159"/>
              <p:cNvCxnSpPr/>
              <p:nvPr/>
            </p:nvCxnSpPr>
            <p:spPr>
              <a:xfrm>
                <a:off x="2627784" y="1830664"/>
                <a:ext cx="455883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直接连接符 160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直接连接符 161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9" name="直接连接符 158"/>
            <p:cNvCxnSpPr/>
            <p:nvPr/>
          </p:nvCxnSpPr>
          <p:spPr>
            <a:xfrm>
              <a:off x="1246442" y="3576511"/>
              <a:ext cx="324584" cy="3625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9" name="组合 128"/>
          <p:cNvGrpSpPr/>
          <p:nvPr/>
        </p:nvGrpSpPr>
        <p:grpSpPr>
          <a:xfrm>
            <a:off x="4938679" y="3570240"/>
            <a:ext cx="668909" cy="1712355"/>
            <a:chOff x="1246442" y="3576511"/>
            <a:chExt cx="752143" cy="1389419"/>
          </a:xfrm>
        </p:grpSpPr>
        <p:grpSp>
          <p:nvGrpSpPr>
            <p:cNvPr id="130" name="组合 129"/>
            <p:cNvGrpSpPr/>
            <p:nvPr/>
          </p:nvGrpSpPr>
          <p:grpSpPr>
            <a:xfrm>
              <a:off x="1531816" y="3579573"/>
              <a:ext cx="466769" cy="1386357"/>
              <a:chOff x="2616898" y="770312"/>
              <a:chExt cx="466769" cy="1060352"/>
            </a:xfrm>
          </p:grpSpPr>
          <p:cxnSp>
            <p:nvCxnSpPr>
              <p:cNvPr id="132" name="直接连接符 131"/>
              <p:cNvCxnSpPr/>
              <p:nvPr/>
            </p:nvCxnSpPr>
            <p:spPr>
              <a:xfrm>
                <a:off x="2627784" y="1830664"/>
                <a:ext cx="455883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直接连接符 140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直接连接符 141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1" name="直接连接符 130"/>
            <p:cNvCxnSpPr/>
            <p:nvPr/>
          </p:nvCxnSpPr>
          <p:spPr>
            <a:xfrm>
              <a:off x="1246442" y="3576511"/>
              <a:ext cx="324584" cy="3625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3" name="直接连接符 142"/>
          <p:cNvCxnSpPr/>
          <p:nvPr/>
        </p:nvCxnSpPr>
        <p:spPr>
          <a:xfrm flipV="1">
            <a:off x="2385768" y="1355802"/>
            <a:ext cx="1000405" cy="458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连接符 139"/>
          <p:cNvCxnSpPr/>
          <p:nvPr/>
        </p:nvCxnSpPr>
        <p:spPr>
          <a:xfrm flipV="1">
            <a:off x="2399990" y="543382"/>
            <a:ext cx="1009278" cy="1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连接符 138"/>
          <p:cNvCxnSpPr/>
          <p:nvPr/>
        </p:nvCxnSpPr>
        <p:spPr>
          <a:xfrm flipV="1">
            <a:off x="2425698" y="887578"/>
            <a:ext cx="1009278" cy="1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5" name="组合 124"/>
          <p:cNvGrpSpPr/>
          <p:nvPr/>
        </p:nvGrpSpPr>
        <p:grpSpPr>
          <a:xfrm>
            <a:off x="1854682" y="2945610"/>
            <a:ext cx="653952" cy="1524982"/>
            <a:chOff x="146118" y="3579573"/>
            <a:chExt cx="1691980" cy="1386357"/>
          </a:xfrm>
        </p:grpSpPr>
        <p:grpSp>
          <p:nvGrpSpPr>
            <p:cNvPr id="126" name="组合 125"/>
            <p:cNvGrpSpPr/>
            <p:nvPr/>
          </p:nvGrpSpPr>
          <p:grpSpPr>
            <a:xfrm>
              <a:off x="1531816" y="3579573"/>
              <a:ext cx="306282" cy="1386357"/>
              <a:chOff x="2616898" y="770312"/>
              <a:chExt cx="306282" cy="1060352"/>
            </a:xfrm>
          </p:grpSpPr>
          <p:cxnSp>
            <p:nvCxnSpPr>
              <p:cNvPr id="134" name="直接连接符 133"/>
              <p:cNvCxnSpPr/>
              <p:nvPr/>
            </p:nvCxnSpPr>
            <p:spPr>
              <a:xfrm>
                <a:off x="2627784" y="1830664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直接连接符 134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直接连接符 135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3" name="直接连接符 132"/>
            <p:cNvCxnSpPr/>
            <p:nvPr/>
          </p:nvCxnSpPr>
          <p:spPr>
            <a:xfrm>
              <a:off x="146118" y="4965930"/>
              <a:ext cx="1421560" cy="0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5" name="组合 104"/>
          <p:cNvGrpSpPr/>
          <p:nvPr/>
        </p:nvGrpSpPr>
        <p:grpSpPr>
          <a:xfrm>
            <a:off x="1864166" y="186337"/>
            <a:ext cx="1056317" cy="1648248"/>
            <a:chOff x="1004316" y="3579573"/>
            <a:chExt cx="1056317" cy="936288"/>
          </a:xfrm>
        </p:grpSpPr>
        <p:grpSp>
          <p:nvGrpSpPr>
            <p:cNvPr id="118" name="组合 117"/>
            <p:cNvGrpSpPr/>
            <p:nvPr/>
          </p:nvGrpSpPr>
          <p:grpSpPr>
            <a:xfrm>
              <a:off x="1531816" y="3579573"/>
              <a:ext cx="528817" cy="933588"/>
              <a:chOff x="2616898" y="770312"/>
              <a:chExt cx="528817" cy="714053"/>
            </a:xfrm>
          </p:grpSpPr>
          <p:cxnSp>
            <p:nvCxnSpPr>
              <p:cNvPr id="120" name="直接连接符 119"/>
              <p:cNvCxnSpPr/>
              <p:nvPr/>
            </p:nvCxnSpPr>
            <p:spPr>
              <a:xfrm>
                <a:off x="2618249" y="1484365"/>
                <a:ext cx="52746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直接连接符 121"/>
              <p:cNvCxnSpPr/>
              <p:nvPr/>
            </p:nvCxnSpPr>
            <p:spPr>
              <a:xfrm flipV="1">
                <a:off x="2616898" y="772306"/>
                <a:ext cx="10886" cy="712059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直接连接符 122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9" name="直接连接符 118"/>
            <p:cNvCxnSpPr/>
            <p:nvPr/>
          </p:nvCxnSpPr>
          <p:spPr>
            <a:xfrm flipV="1">
              <a:off x="1004316" y="4512605"/>
              <a:ext cx="510027" cy="3256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2" name="直接连接符 201"/>
          <p:cNvCxnSpPr/>
          <p:nvPr/>
        </p:nvCxnSpPr>
        <p:spPr>
          <a:xfrm>
            <a:off x="5627645" y="5266954"/>
            <a:ext cx="3358679" cy="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5" name="组合 174"/>
          <p:cNvGrpSpPr/>
          <p:nvPr/>
        </p:nvGrpSpPr>
        <p:grpSpPr>
          <a:xfrm>
            <a:off x="898019" y="3314051"/>
            <a:ext cx="531680" cy="979045"/>
            <a:chOff x="1240260" y="3579573"/>
            <a:chExt cx="597838" cy="1393779"/>
          </a:xfrm>
        </p:grpSpPr>
        <p:grpSp>
          <p:nvGrpSpPr>
            <p:cNvPr id="186" name="组合 185"/>
            <p:cNvGrpSpPr/>
            <p:nvPr/>
          </p:nvGrpSpPr>
          <p:grpSpPr>
            <a:xfrm>
              <a:off x="1531816" y="3579573"/>
              <a:ext cx="306282" cy="1386357"/>
              <a:chOff x="2616898" y="770312"/>
              <a:chExt cx="306282" cy="1060352"/>
            </a:xfrm>
          </p:grpSpPr>
          <p:cxnSp>
            <p:nvCxnSpPr>
              <p:cNvPr id="194" name="直接连接符 193"/>
              <p:cNvCxnSpPr/>
              <p:nvPr/>
            </p:nvCxnSpPr>
            <p:spPr>
              <a:xfrm>
                <a:off x="2627784" y="1830664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直接连接符 194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直接连接符 200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3" name="直接连接符 192"/>
            <p:cNvCxnSpPr/>
            <p:nvPr/>
          </p:nvCxnSpPr>
          <p:spPr>
            <a:xfrm flipV="1">
              <a:off x="1240260" y="4953577"/>
              <a:ext cx="324584" cy="19775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3" name="直接连接符 152"/>
          <p:cNvCxnSpPr/>
          <p:nvPr/>
        </p:nvCxnSpPr>
        <p:spPr>
          <a:xfrm>
            <a:off x="4714382" y="1836471"/>
            <a:ext cx="3663562" cy="5655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/>
          <p:cNvCxnSpPr/>
          <p:nvPr/>
        </p:nvCxnSpPr>
        <p:spPr>
          <a:xfrm flipV="1">
            <a:off x="3622713" y="2777373"/>
            <a:ext cx="2698607" cy="4511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连接符 120"/>
          <p:cNvCxnSpPr/>
          <p:nvPr/>
        </p:nvCxnSpPr>
        <p:spPr>
          <a:xfrm>
            <a:off x="3124173" y="1834584"/>
            <a:ext cx="1271485" cy="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接连接符 202"/>
          <p:cNvCxnSpPr/>
          <p:nvPr/>
        </p:nvCxnSpPr>
        <p:spPr>
          <a:xfrm>
            <a:off x="4617802" y="706260"/>
            <a:ext cx="3769619" cy="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9" name="组合 298"/>
          <p:cNvGrpSpPr/>
          <p:nvPr/>
        </p:nvGrpSpPr>
        <p:grpSpPr>
          <a:xfrm>
            <a:off x="4379134" y="696059"/>
            <a:ext cx="457974" cy="1146067"/>
            <a:chOff x="2627784" y="766643"/>
            <a:chExt cx="295396" cy="1064021"/>
          </a:xfrm>
        </p:grpSpPr>
        <p:cxnSp>
          <p:nvCxnSpPr>
            <p:cNvPr id="301" name="直接连接符 300"/>
            <p:cNvCxnSpPr/>
            <p:nvPr/>
          </p:nvCxnSpPr>
          <p:spPr>
            <a:xfrm>
              <a:off x="2627784" y="1830664"/>
              <a:ext cx="295396" cy="0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直接连接符 301"/>
            <p:cNvCxnSpPr/>
            <p:nvPr/>
          </p:nvCxnSpPr>
          <p:spPr>
            <a:xfrm flipV="1">
              <a:off x="2627784" y="772306"/>
              <a:ext cx="0" cy="1058358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直接连接符 302"/>
            <p:cNvCxnSpPr/>
            <p:nvPr/>
          </p:nvCxnSpPr>
          <p:spPr>
            <a:xfrm flipV="1">
              <a:off x="2632216" y="766643"/>
              <a:ext cx="233843" cy="3669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6" name="组合 175"/>
          <p:cNvGrpSpPr/>
          <p:nvPr/>
        </p:nvGrpSpPr>
        <p:grpSpPr>
          <a:xfrm>
            <a:off x="1443628" y="1828854"/>
            <a:ext cx="599294" cy="2551537"/>
            <a:chOff x="1238804" y="3579573"/>
            <a:chExt cx="599294" cy="934411"/>
          </a:xfrm>
        </p:grpSpPr>
        <p:grpSp>
          <p:nvGrpSpPr>
            <p:cNvPr id="177" name="组合 176"/>
            <p:cNvGrpSpPr/>
            <p:nvPr/>
          </p:nvGrpSpPr>
          <p:grpSpPr>
            <a:xfrm>
              <a:off x="1531816" y="3579573"/>
              <a:ext cx="306282" cy="933588"/>
              <a:chOff x="2616898" y="770312"/>
              <a:chExt cx="306282" cy="714053"/>
            </a:xfrm>
          </p:grpSpPr>
          <p:cxnSp>
            <p:nvCxnSpPr>
              <p:cNvPr id="179" name="直接连接符 178"/>
              <p:cNvCxnSpPr/>
              <p:nvPr/>
            </p:nvCxnSpPr>
            <p:spPr>
              <a:xfrm>
                <a:off x="2618249" y="1484365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直接连接符 198"/>
              <p:cNvCxnSpPr/>
              <p:nvPr/>
            </p:nvCxnSpPr>
            <p:spPr>
              <a:xfrm flipV="1">
                <a:off x="2616898" y="772306"/>
                <a:ext cx="10886" cy="712059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直接连接符 199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8" name="直接连接符 177"/>
            <p:cNvCxnSpPr/>
            <p:nvPr/>
          </p:nvCxnSpPr>
          <p:spPr>
            <a:xfrm>
              <a:off x="1238804" y="4513984"/>
              <a:ext cx="306941" cy="0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直接连接符 18"/>
          <p:cNvCxnSpPr/>
          <p:nvPr/>
        </p:nvCxnSpPr>
        <p:spPr>
          <a:xfrm>
            <a:off x="5627645" y="3592491"/>
            <a:ext cx="3043983" cy="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组合 19"/>
          <p:cNvGrpSpPr/>
          <p:nvPr/>
        </p:nvGrpSpPr>
        <p:grpSpPr>
          <a:xfrm>
            <a:off x="159387" y="3002898"/>
            <a:ext cx="719068" cy="2683479"/>
            <a:chOff x="1119030" y="3579573"/>
            <a:chExt cx="719068" cy="1386357"/>
          </a:xfrm>
        </p:grpSpPr>
        <p:grpSp>
          <p:nvGrpSpPr>
            <p:cNvPr id="21" name="组合 20"/>
            <p:cNvGrpSpPr/>
            <p:nvPr/>
          </p:nvGrpSpPr>
          <p:grpSpPr>
            <a:xfrm>
              <a:off x="1531816" y="3579573"/>
              <a:ext cx="306282" cy="1386357"/>
              <a:chOff x="2616898" y="770312"/>
              <a:chExt cx="306282" cy="1060352"/>
            </a:xfrm>
          </p:grpSpPr>
          <p:cxnSp>
            <p:nvCxnSpPr>
              <p:cNvPr id="23" name="直接连接符 22"/>
              <p:cNvCxnSpPr/>
              <p:nvPr/>
            </p:nvCxnSpPr>
            <p:spPr>
              <a:xfrm>
                <a:off x="2627784" y="1830664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 24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" name="直接连接符 21"/>
            <p:cNvCxnSpPr/>
            <p:nvPr/>
          </p:nvCxnSpPr>
          <p:spPr>
            <a:xfrm>
              <a:off x="1119030" y="4246124"/>
              <a:ext cx="596189" cy="0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83" name="表格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616565040"/>
              </p:ext>
            </p:extLst>
          </p:nvPr>
        </p:nvGraphicFramePr>
        <p:xfrm>
          <a:off x="6262910" y="95498"/>
          <a:ext cx="2812199" cy="6492240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2812199"/>
              </a:tblGrid>
              <a:tr h="360764"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zh-CN" altLang="en-US" sz="1800" b="1" u="none" strike="noStrike" dirty="0" smtClean="0">
                          <a:latin typeface="微软雅黑" pitchFamily="34" charset="-122"/>
                          <a:ea typeface="微软雅黑" pitchFamily="34" charset="-122"/>
                        </a:rPr>
                        <a:t>如为止自害，及灭他痛苦，舍自尽施他，爱他如爱己。意汝定当知，吾已全属他，除利有情想，切莫更思余。</a:t>
                      </a:r>
                      <a:endParaRPr lang="zh-CN" altLang="en-US" sz="1800" b="1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  <a:cs typeface="Arial Unicode MS" pitchFamily="34" charset="-122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74443"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zh-CN" altLang="en-US" sz="1800" b="1" u="none" strike="noStrike" dirty="0" smtClean="0">
                          <a:latin typeface="微软雅黑" pitchFamily="34" charset="-122"/>
                          <a:ea typeface="微软雅黑" pitchFamily="34" charset="-122"/>
                        </a:rPr>
                        <a:t>不应以他眼，成办自利益，亦莫以眼等，邪恶待众生。故当尊有情，己身所有物，见已咸取出，广利诸众生。</a:t>
                      </a:r>
                      <a:endParaRPr lang="zh-CN" altLang="en-US" sz="1800" b="1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  <a:cs typeface="Arial Unicode MS" pitchFamily="34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619364"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zh-CN" altLang="en-US" sz="1800" b="1" i="0" u="none" strike="noStrik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  <a:cs typeface="Arial Unicode MS" pitchFamily="34" charset="-122"/>
                        </a:rPr>
                        <a:t>易位卑等高，移自换为他，以无疑虑心，修妒竞胜慢。</a:t>
                      </a:r>
                      <a:endParaRPr lang="zh-CN" altLang="en-US" sz="1800" b="1" i="0" u="none" strike="noStrike" dirty="0">
                        <a:solidFill>
                          <a:srgbClr val="FFFF99"/>
                        </a:solidFill>
                        <a:latin typeface="微软雅黑" pitchFamily="34" charset="-122"/>
                        <a:ea typeface="微软雅黑" pitchFamily="34" charset="-122"/>
                        <a:cs typeface="Arial Unicode MS" pitchFamily="34" charset="-122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53922"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zh-CN" altLang="en-US" sz="1800" b="1" u="none" strike="noStrike" dirty="0" smtClean="0">
                          <a:latin typeface="微软雅黑" pitchFamily="34" charset="-122"/>
                          <a:ea typeface="微软雅黑" pitchFamily="34" charset="-122"/>
                        </a:rPr>
                        <a:t>蒙敬彼非我，吾财不如彼，受赞他非我，彼乐吾受苦。工作吾勤苦，度日彼安逸。</a:t>
                      </a:r>
                      <a:endParaRPr lang="en-US" altLang="zh-CN" sz="1800" b="1" u="none" strike="noStrike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53922"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u="none" strike="noStrike" dirty="0" smtClean="0">
                          <a:latin typeface="微软雅黑" pitchFamily="34" charset="-122"/>
                          <a:ea typeface="微软雅黑" pitchFamily="34" charset="-122"/>
                        </a:rPr>
                        <a:t>世间盛赞彼，吾之身名裂，无才何所为？才学众悉有，彼较某人劣，吾亦胜某人。</a:t>
                      </a:r>
                      <a:endParaRPr lang="en-US" altLang="zh-CN" sz="1800" b="1" u="none" strike="noStrike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u="none" strike="noStrike" dirty="0" smtClean="0">
                          <a:latin typeface="微软雅黑" pitchFamily="34" charset="-122"/>
                          <a:ea typeface="微软雅黑" pitchFamily="34" charset="-122"/>
                        </a:rPr>
                        <a:t>戒见衰退等，因惑而非我，故应悲济我，困则自取受。然吾未蒙济，竟然反遭轻，彼虽具功德，于我有何益？不愍愚众生，危陷恶趣门，向外夸己德，欲胜诸智者。</a:t>
                      </a:r>
                      <a:endParaRPr lang="en-US" altLang="zh-CN" sz="1800" b="1" u="none" strike="noStrike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124" name="组合 152"/>
          <p:cNvGrpSpPr/>
          <p:nvPr/>
        </p:nvGrpSpPr>
        <p:grpSpPr>
          <a:xfrm>
            <a:off x="681256" y="2491146"/>
            <a:ext cx="353823" cy="1023507"/>
            <a:chOff x="487843" y="1559700"/>
            <a:chExt cx="357902" cy="1626969"/>
          </a:xfr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37" name="圆角矩形 136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8" name="圆角矩形 8"/>
            <p:cNvSpPr/>
            <p:nvPr/>
          </p:nvSpPr>
          <p:spPr>
            <a:xfrm>
              <a:off x="498326" y="1570183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自他平等</a:t>
              </a:r>
            </a:p>
          </p:txBody>
        </p:sp>
      </p:grpSp>
      <p:grpSp>
        <p:nvGrpSpPr>
          <p:cNvPr id="190" name="组合 152"/>
          <p:cNvGrpSpPr/>
          <p:nvPr/>
        </p:nvGrpSpPr>
        <p:grpSpPr>
          <a:xfrm>
            <a:off x="84836" y="3438182"/>
            <a:ext cx="404457" cy="1639881"/>
            <a:chOff x="487843" y="1559700"/>
            <a:chExt cx="357902" cy="1626969"/>
          </a:xfrm>
          <a:solidFill>
            <a:schemeClr val="bg2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91" name="圆角矩形 190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2" name="圆角矩形 8"/>
            <p:cNvSpPr/>
            <p:nvPr/>
          </p:nvSpPr>
          <p:spPr>
            <a:xfrm>
              <a:off x="498326" y="1570183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修世俗菩提心</a:t>
              </a:r>
            </a:p>
          </p:txBody>
        </p:sp>
      </p:grpSp>
      <p:sp>
        <p:nvSpPr>
          <p:cNvPr id="156" name="矩形 155"/>
          <p:cNvSpPr/>
          <p:nvPr/>
        </p:nvSpPr>
        <p:spPr>
          <a:xfrm>
            <a:off x="48706" y="80258"/>
            <a:ext cx="447659" cy="17543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rgbClr val="1B587C">
                    <a:lumMod val="75000"/>
                  </a:srgbClr>
                </a:solidFill>
                <a:latin typeface="微软雅黑" pitchFamily="34" charset="-122"/>
                <a:ea typeface="微软雅黑" pitchFamily="34" charset="-122"/>
              </a:rPr>
              <a:t>第八品</a:t>
            </a:r>
            <a:endParaRPr lang="en-US" altLang="zh-CN" b="1" dirty="0">
              <a:solidFill>
                <a:srgbClr val="1B587C">
                  <a:lumMod val="75000"/>
                </a:srgb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b="1" dirty="0" smtClean="0">
              <a:solidFill>
                <a:srgbClr val="1B587C">
                  <a:lumMod val="75000"/>
                </a:srgb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b="1" dirty="0" smtClean="0">
                <a:solidFill>
                  <a:srgbClr val="1B587C">
                    <a:lumMod val="75000"/>
                  </a:srgbClr>
                </a:solidFill>
                <a:latin typeface="微软雅黑" pitchFamily="34" charset="-122"/>
                <a:ea typeface="微软雅黑" pitchFamily="34" charset="-122"/>
              </a:rPr>
              <a:t>静虑</a:t>
            </a:r>
            <a:endParaRPr lang="zh-CN" altLang="en-US" b="1" dirty="0">
              <a:solidFill>
                <a:srgbClr val="1B587C">
                  <a:lumMod val="75000"/>
                </a:srgb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96" name="组合 152"/>
          <p:cNvGrpSpPr/>
          <p:nvPr/>
        </p:nvGrpSpPr>
        <p:grpSpPr>
          <a:xfrm>
            <a:off x="689974" y="3687591"/>
            <a:ext cx="377915" cy="1050631"/>
            <a:chOff x="487843" y="1559700"/>
            <a:chExt cx="357902" cy="1626969"/>
          </a:xfr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97" name="圆角矩形 196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8" name="圆角矩形 8"/>
            <p:cNvSpPr/>
            <p:nvPr/>
          </p:nvSpPr>
          <p:spPr>
            <a:xfrm>
              <a:off x="498326" y="1570183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自他相换</a:t>
              </a:r>
            </a:p>
          </p:txBody>
        </p:sp>
      </p:grpSp>
      <p:grpSp>
        <p:nvGrpSpPr>
          <p:cNvPr id="106" name="组合 152"/>
          <p:cNvGrpSpPr/>
          <p:nvPr/>
        </p:nvGrpSpPr>
        <p:grpSpPr>
          <a:xfrm>
            <a:off x="1864166" y="1247011"/>
            <a:ext cx="418614" cy="1065088"/>
            <a:chOff x="487843" y="710171"/>
            <a:chExt cx="357902" cy="2476502"/>
          </a:xfrm>
          <a:solidFill>
            <a:schemeClr val="accent5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07" name="圆角矩形 106"/>
            <p:cNvSpPr/>
            <p:nvPr/>
          </p:nvSpPr>
          <p:spPr>
            <a:xfrm>
              <a:off x="487843" y="710175"/>
              <a:ext cx="357902" cy="2476498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8" name="圆角矩形 8"/>
            <p:cNvSpPr/>
            <p:nvPr/>
          </p:nvSpPr>
          <p:spPr>
            <a:xfrm>
              <a:off x="498326" y="710171"/>
              <a:ext cx="336936" cy="2466016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宣说法相</a:t>
              </a:r>
            </a:p>
          </p:txBody>
        </p:sp>
      </p:grpSp>
      <p:grpSp>
        <p:nvGrpSpPr>
          <p:cNvPr id="109" name="组合 152"/>
          <p:cNvGrpSpPr/>
          <p:nvPr/>
        </p:nvGrpSpPr>
        <p:grpSpPr>
          <a:xfrm>
            <a:off x="1835253" y="3828541"/>
            <a:ext cx="415338" cy="1099206"/>
            <a:chOff x="487843" y="710171"/>
            <a:chExt cx="357902" cy="2476502"/>
          </a:xfrm>
          <a:solidFill>
            <a:schemeClr val="accent5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0" name="圆角矩形 109"/>
            <p:cNvSpPr/>
            <p:nvPr/>
          </p:nvSpPr>
          <p:spPr>
            <a:xfrm>
              <a:off x="487843" y="710175"/>
              <a:ext cx="357902" cy="2476498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1" name="圆角矩形 8"/>
            <p:cNvSpPr/>
            <p:nvPr/>
          </p:nvSpPr>
          <p:spPr>
            <a:xfrm>
              <a:off x="498326" y="710171"/>
              <a:ext cx="336936" cy="2466016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宣说事宜</a:t>
              </a:r>
            </a:p>
          </p:txBody>
        </p:sp>
      </p:grpSp>
      <p:grpSp>
        <p:nvGrpSpPr>
          <p:cNvPr id="112" name="组合 178"/>
          <p:cNvGrpSpPr/>
          <p:nvPr/>
        </p:nvGrpSpPr>
        <p:grpSpPr>
          <a:xfrm>
            <a:off x="2551415" y="8326"/>
            <a:ext cx="1017578" cy="356020"/>
            <a:chOff x="5981278" y="1662752"/>
            <a:chExt cx="756888" cy="37844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3" name="圆角矩形 112"/>
            <p:cNvSpPr/>
            <p:nvPr/>
          </p:nvSpPr>
          <p:spPr>
            <a:xfrm>
              <a:off x="5981278" y="1662752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chemeClr val="accent6">
                <a:lumMod val="75000"/>
              </a:schemeClr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4" name="圆角矩形 60"/>
            <p:cNvSpPr/>
            <p:nvPr/>
          </p:nvSpPr>
          <p:spPr>
            <a:xfrm>
              <a:off x="5992362" y="1673836"/>
              <a:ext cx="734720" cy="356276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代受他苦</a:t>
              </a:r>
            </a:p>
          </p:txBody>
        </p:sp>
      </p:grpSp>
      <p:grpSp>
        <p:nvGrpSpPr>
          <p:cNvPr id="115" name="组合 178"/>
          <p:cNvGrpSpPr/>
          <p:nvPr/>
        </p:nvGrpSpPr>
        <p:grpSpPr>
          <a:xfrm>
            <a:off x="2542279" y="375088"/>
            <a:ext cx="1023715" cy="340266"/>
            <a:chOff x="5981275" y="1662752"/>
            <a:chExt cx="756891" cy="37844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6" name="圆角矩形 115"/>
            <p:cNvSpPr/>
            <p:nvPr/>
          </p:nvSpPr>
          <p:spPr>
            <a:xfrm>
              <a:off x="5981275" y="1662752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chemeClr val="accent6">
                <a:lumMod val="75000"/>
              </a:schemeClr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7" name="圆角矩形 60"/>
            <p:cNvSpPr/>
            <p:nvPr/>
          </p:nvSpPr>
          <p:spPr>
            <a:xfrm>
              <a:off x="5992363" y="1673836"/>
              <a:ext cx="745803" cy="356276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舍弃自己</a:t>
              </a:r>
            </a:p>
          </p:txBody>
        </p:sp>
      </p:grpSp>
      <p:grpSp>
        <p:nvGrpSpPr>
          <p:cNvPr id="88" name="组合 178"/>
          <p:cNvGrpSpPr/>
          <p:nvPr/>
        </p:nvGrpSpPr>
        <p:grpSpPr>
          <a:xfrm>
            <a:off x="2533083" y="715355"/>
            <a:ext cx="1658737" cy="344450"/>
            <a:chOff x="5981278" y="1662752"/>
            <a:chExt cx="756888" cy="37844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9" name="圆角矩形 88"/>
            <p:cNvSpPr/>
            <p:nvPr/>
          </p:nvSpPr>
          <p:spPr>
            <a:xfrm>
              <a:off x="5981278" y="1662752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chemeClr val="accent6">
                <a:lumMod val="75000"/>
              </a:schemeClr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0" name="圆角矩形 60"/>
            <p:cNvSpPr/>
            <p:nvPr/>
          </p:nvSpPr>
          <p:spPr>
            <a:xfrm>
              <a:off x="5992363" y="1673836"/>
              <a:ext cx="745803" cy="356276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自他为主之功过</a:t>
              </a:r>
            </a:p>
          </p:txBody>
        </p:sp>
      </p:grpSp>
      <p:sp>
        <p:nvSpPr>
          <p:cNvPr id="173" name="圆角矩形 60"/>
          <p:cNvSpPr/>
          <p:nvPr/>
        </p:nvSpPr>
        <p:spPr>
          <a:xfrm>
            <a:off x="4541882" y="503035"/>
            <a:ext cx="689639" cy="3991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0" vert="horz" wrap="square" lIns="6985" tIns="6985" rIns="6985" bIns="6985" numCol="1" spcCol="1270" anchor="ctr" anchorCtr="0">
            <a:noAutofit/>
          </a:bodyPr>
          <a:lstStyle/>
          <a:p>
            <a:pPr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意乐</a:t>
            </a:r>
          </a:p>
        </p:txBody>
      </p:sp>
      <p:sp>
        <p:nvSpPr>
          <p:cNvPr id="174" name="圆角矩形 60"/>
          <p:cNvSpPr/>
          <p:nvPr/>
        </p:nvSpPr>
        <p:spPr>
          <a:xfrm>
            <a:off x="4536649" y="1645224"/>
            <a:ext cx="689639" cy="38051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0" vert="horz" wrap="square" lIns="6985" tIns="6985" rIns="6985" bIns="6985" numCol="1" spcCol="1270" anchor="ctr" anchorCtr="0">
            <a:noAutofit/>
          </a:bodyPr>
          <a:lstStyle/>
          <a:p>
            <a:pPr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行为</a:t>
            </a:r>
          </a:p>
        </p:txBody>
      </p:sp>
      <p:grpSp>
        <p:nvGrpSpPr>
          <p:cNvPr id="166" name="组合 152"/>
          <p:cNvGrpSpPr/>
          <p:nvPr/>
        </p:nvGrpSpPr>
        <p:grpSpPr>
          <a:xfrm>
            <a:off x="1272639" y="2818950"/>
            <a:ext cx="351211" cy="672223"/>
            <a:chOff x="487843" y="1559700"/>
            <a:chExt cx="357902" cy="1626969"/>
          </a:xfrm>
          <a:solidFill>
            <a:schemeClr val="accent4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67" name="圆角矩形 166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8" name="圆角矩形 8"/>
            <p:cNvSpPr/>
            <p:nvPr/>
          </p:nvSpPr>
          <p:spPr>
            <a:xfrm>
              <a:off x="498326" y="1570181"/>
              <a:ext cx="336936" cy="1606003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略说</a:t>
              </a:r>
              <a:endParaRPr lang="zh-CN" altLang="en-US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69" name="组合 152"/>
          <p:cNvGrpSpPr/>
          <p:nvPr/>
        </p:nvGrpSpPr>
        <p:grpSpPr>
          <a:xfrm>
            <a:off x="1291955" y="4063706"/>
            <a:ext cx="331896" cy="633371"/>
            <a:chOff x="487843" y="1559700"/>
            <a:chExt cx="357902" cy="1626969"/>
          </a:xfrm>
          <a:solidFill>
            <a:schemeClr val="accent4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70" name="圆角矩形 169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1" name="圆角矩形 8"/>
            <p:cNvSpPr/>
            <p:nvPr/>
          </p:nvSpPr>
          <p:spPr>
            <a:xfrm>
              <a:off x="498326" y="1570181"/>
              <a:ext cx="336936" cy="1606003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广说</a:t>
              </a:r>
            </a:p>
          </p:txBody>
        </p:sp>
      </p:grpSp>
      <p:sp>
        <p:nvSpPr>
          <p:cNvPr id="87" name="圆角矩形 60"/>
          <p:cNvSpPr/>
          <p:nvPr/>
        </p:nvSpPr>
        <p:spPr>
          <a:xfrm>
            <a:off x="3873926" y="3043680"/>
            <a:ext cx="367665" cy="110124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0" vert="horz" wrap="square" lIns="6985" tIns="6985" rIns="6985" bIns="6985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真实修法</a:t>
            </a:r>
            <a:endParaRPr lang="zh-CN" altLang="en-US" b="1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2" name="圆角矩形 60"/>
          <p:cNvSpPr/>
          <p:nvPr/>
        </p:nvSpPr>
        <p:spPr>
          <a:xfrm>
            <a:off x="3840134" y="5060687"/>
            <a:ext cx="429558" cy="117662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0" vert="horz" wrap="square" lIns="6985" tIns="6985" rIns="6985" bIns="6985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彼之原因</a:t>
            </a:r>
            <a:endParaRPr lang="zh-CN" altLang="en-US" b="1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7" name="圆角矩形 60"/>
          <p:cNvSpPr/>
          <p:nvPr/>
        </p:nvSpPr>
        <p:spPr>
          <a:xfrm>
            <a:off x="3149930" y="2575525"/>
            <a:ext cx="635934" cy="37008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0" vert="horz" wrap="square" lIns="6985" tIns="6985" rIns="6985" bIns="6985" numCol="1" spcCol="1270" anchor="ctr" anchorCtr="0">
            <a:noAutofit/>
          </a:bodyPr>
          <a:lstStyle/>
          <a:p>
            <a:pPr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略说</a:t>
            </a:r>
          </a:p>
        </p:txBody>
      </p:sp>
      <p:sp>
        <p:nvSpPr>
          <p:cNvPr id="98" name="圆角矩形 60"/>
          <p:cNvSpPr/>
          <p:nvPr/>
        </p:nvSpPr>
        <p:spPr>
          <a:xfrm>
            <a:off x="3165170" y="3287943"/>
            <a:ext cx="326303" cy="68076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0" vert="horz" wrap="square" lIns="6985" tIns="6985" rIns="6985" bIns="6985" numCol="1" spcCol="1270" anchor="ctr" anchorCtr="0">
            <a:noAutofit/>
          </a:bodyPr>
          <a:lstStyle/>
          <a:p>
            <a:pPr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广说</a:t>
            </a:r>
          </a:p>
        </p:txBody>
      </p:sp>
      <p:grpSp>
        <p:nvGrpSpPr>
          <p:cNvPr id="99" name="组合 178"/>
          <p:cNvGrpSpPr/>
          <p:nvPr/>
        </p:nvGrpSpPr>
        <p:grpSpPr>
          <a:xfrm>
            <a:off x="2542279" y="1058818"/>
            <a:ext cx="1043222" cy="603129"/>
            <a:chOff x="5981278" y="1662752"/>
            <a:chExt cx="756888" cy="37844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00" name="圆角矩形 99"/>
            <p:cNvSpPr/>
            <p:nvPr/>
          </p:nvSpPr>
          <p:spPr>
            <a:xfrm>
              <a:off x="5981278" y="1662752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chemeClr val="accent6">
                <a:lumMod val="75000"/>
              </a:schemeClr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1" name="圆角矩形 60"/>
            <p:cNvSpPr/>
            <p:nvPr/>
          </p:nvSpPr>
          <p:spPr>
            <a:xfrm>
              <a:off x="5992363" y="1673836"/>
              <a:ext cx="745803" cy="356276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自他不相换之过患</a:t>
              </a:r>
            </a:p>
          </p:txBody>
        </p:sp>
      </p:grpSp>
      <p:grpSp>
        <p:nvGrpSpPr>
          <p:cNvPr id="102" name="组合 178"/>
          <p:cNvGrpSpPr/>
          <p:nvPr/>
        </p:nvGrpSpPr>
        <p:grpSpPr>
          <a:xfrm>
            <a:off x="2554638" y="1655389"/>
            <a:ext cx="586751" cy="370349"/>
            <a:chOff x="5981275" y="1662752"/>
            <a:chExt cx="756891" cy="37844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03" name="圆角矩形 102"/>
            <p:cNvSpPr/>
            <p:nvPr/>
          </p:nvSpPr>
          <p:spPr>
            <a:xfrm>
              <a:off x="5981275" y="1662752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chemeClr val="accent6">
                <a:lumMod val="75000"/>
              </a:schemeClr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4" name="圆角矩形 60"/>
            <p:cNvSpPr/>
            <p:nvPr/>
          </p:nvSpPr>
          <p:spPr>
            <a:xfrm>
              <a:off x="5992363" y="1673836"/>
              <a:ext cx="745803" cy="356276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摄义</a:t>
              </a:r>
            </a:p>
          </p:txBody>
        </p:sp>
      </p:grpSp>
      <p:grpSp>
        <p:nvGrpSpPr>
          <p:cNvPr id="144" name="组合 178"/>
          <p:cNvGrpSpPr/>
          <p:nvPr/>
        </p:nvGrpSpPr>
        <p:grpSpPr>
          <a:xfrm>
            <a:off x="2499008" y="2492896"/>
            <a:ext cx="319084" cy="630201"/>
            <a:chOff x="5981275" y="1662752"/>
            <a:chExt cx="756891" cy="37844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45" name="圆角矩形 144"/>
            <p:cNvSpPr/>
            <p:nvPr/>
          </p:nvSpPr>
          <p:spPr>
            <a:xfrm>
              <a:off x="5981275" y="1662752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chemeClr val="accent6">
                <a:lumMod val="75000"/>
              </a:schemeClr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6" name="圆角矩形 60"/>
            <p:cNvSpPr/>
            <p:nvPr/>
          </p:nvSpPr>
          <p:spPr>
            <a:xfrm>
              <a:off x="5992363" y="1673836"/>
              <a:ext cx="745803" cy="356276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意乐</a:t>
              </a:r>
            </a:p>
          </p:txBody>
        </p:sp>
      </p:grpSp>
      <p:grpSp>
        <p:nvGrpSpPr>
          <p:cNvPr id="147" name="组合 178"/>
          <p:cNvGrpSpPr/>
          <p:nvPr/>
        </p:nvGrpSpPr>
        <p:grpSpPr>
          <a:xfrm>
            <a:off x="2496860" y="4155491"/>
            <a:ext cx="319084" cy="630201"/>
            <a:chOff x="5981275" y="1662752"/>
            <a:chExt cx="756891" cy="37844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48" name="圆角矩形 147"/>
            <p:cNvSpPr/>
            <p:nvPr/>
          </p:nvSpPr>
          <p:spPr>
            <a:xfrm>
              <a:off x="5981275" y="1662752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chemeClr val="accent6">
                <a:lumMod val="75000"/>
              </a:schemeClr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9" name="圆角矩形 60"/>
            <p:cNvSpPr/>
            <p:nvPr/>
          </p:nvSpPr>
          <p:spPr>
            <a:xfrm>
              <a:off x="5992363" y="1673836"/>
              <a:ext cx="745803" cy="356276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行为</a:t>
              </a:r>
            </a:p>
          </p:txBody>
        </p:sp>
      </p:grpSp>
      <p:sp>
        <p:nvSpPr>
          <p:cNvPr id="150" name="圆角矩形 60"/>
          <p:cNvSpPr/>
          <p:nvPr/>
        </p:nvSpPr>
        <p:spPr>
          <a:xfrm>
            <a:off x="4608425" y="3135573"/>
            <a:ext cx="409312" cy="838851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0" vert="horz" wrap="square" lIns="6985" tIns="6985" rIns="6985" bIns="6985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修嫉妒</a:t>
            </a:r>
            <a:endParaRPr lang="zh-CN" altLang="en-US" b="1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1" name="圆角矩形 60"/>
          <p:cNvSpPr/>
          <p:nvPr/>
        </p:nvSpPr>
        <p:spPr>
          <a:xfrm>
            <a:off x="5364088" y="3135573"/>
            <a:ext cx="582126" cy="838851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0" vert="horz" wrap="square" lIns="6985" tIns="6985" rIns="6985" bIns="6985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于世间法嫉妒</a:t>
            </a:r>
            <a:endParaRPr lang="zh-CN" altLang="en-US" b="1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2" name="圆角矩形 60"/>
          <p:cNvSpPr/>
          <p:nvPr/>
        </p:nvSpPr>
        <p:spPr>
          <a:xfrm>
            <a:off x="5353784" y="4847529"/>
            <a:ext cx="582126" cy="838851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0" vert="horz" wrap="square" lIns="6985" tIns="6985" rIns="6985" bIns="6985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于功德法嫉妒</a:t>
            </a:r>
            <a:endParaRPr lang="zh-CN" altLang="en-US" b="1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4" name="圆角矩形 60"/>
          <p:cNvSpPr/>
          <p:nvPr/>
        </p:nvSpPr>
        <p:spPr>
          <a:xfrm>
            <a:off x="4589613" y="4171629"/>
            <a:ext cx="409312" cy="1095325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0" vert="horz" wrap="square" lIns="6985" tIns="6985" rIns="6985" bIns="6985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修竞争心</a:t>
            </a:r>
            <a:endParaRPr lang="zh-CN" altLang="en-US" b="1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5" name="圆角矩形 60"/>
          <p:cNvSpPr/>
          <p:nvPr/>
        </p:nvSpPr>
        <p:spPr>
          <a:xfrm>
            <a:off x="4572333" y="5419355"/>
            <a:ext cx="409312" cy="817958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0" vert="horz" wrap="square" lIns="6985" tIns="6985" rIns="6985" bIns="6985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修我慢</a:t>
            </a:r>
            <a:endParaRPr lang="zh-CN" altLang="en-US" b="1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0" name="圆角矩形 60"/>
          <p:cNvSpPr/>
          <p:nvPr/>
        </p:nvSpPr>
        <p:spPr>
          <a:xfrm>
            <a:off x="3132025" y="4312458"/>
            <a:ext cx="326303" cy="68076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0" vert="horz" wrap="square" lIns="6985" tIns="6985" rIns="6985" bIns="6985" numCol="1" spcCol="1270" anchor="ctr" anchorCtr="0">
            <a:noAutofit/>
          </a:bodyPr>
          <a:lstStyle/>
          <a:p>
            <a:pPr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摄义</a:t>
            </a:r>
          </a:p>
        </p:txBody>
      </p:sp>
      <p:grpSp>
        <p:nvGrpSpPr>
          <p:cNvPr id="127" name="组合 152"/>
          <p:cNvGrpSpPr/>
          <p:nvPr/>
        </p:nvGrpSpPr>
        <p:grpSpPr>
          <a:xfrm>
            <a:off x="690505" y="4947880"/>
            <a:ext cx="377915" cy="1401592"/>
            <a:chOff x="487843" y="1559700"/>
            <a:chExt cx="357902" cy="1626969"/>
          </a:xfr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28" name="圆角矩形 127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0" name="圆角矩形 8"/>
            <p:cNvSpPr/>
            <p:nvPr/>
          </p:nvSpPr>
          <p:spPr>
            <a:xfrm>
              <a:off x="498326" y="1570183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共同之事宜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158565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9" name="直接连接符 208"/>
          <p:cNvCxnSpPr/>
          <p:nvPr/>
        </p:nvCxnSpPr>
        <p:spPr>
          <a:xfrm>
            <a:off x="3014414" y="3068960"/>
            <a:ext cx="485810" cy="5654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9" name="组合 188"/>
          <p:cNvGrpSpPr/>
          <p:nvPr/>
        </p:nvGrpSpPr>
        <p:grpSpPr>
          <a:xfrm>
            <a:off x="2725749" y="619389"/>
            <a:ext cx="668909" cy="4074430"/>
            <a:chOff x="1246442" y="3576511"/>
            <a:chExt cx="752143" cy="1389419"/>
          </a:xfrm>
        </p:grpSpPr>
        <p:grpSp>
          <p:nvGrpSpPr>
            <p:cNvPr id="204" name="组合 203"/>
            <p:cNvGrpSpPr/>
            <p:nvPr/>
          </p:nvGrpSpPr>
          <p:grpSpPr>
            <a:xfrm>
              <a:off x="1531816" y="3579573"/>
              <a:ext cx="466769" cy="1386357"/>
              <a:chOff x="2616898" y="770312"/>
              <a:chExt cx="466769" cy="1060352"/>
            </a:xfrm>
          </p:grpSpPr>
          <p:cxnSp>
            <p:nvCxnSpPr>
              <p:cNvPr id="206" name="直接连接符 205"/>
              <p:cNvCxnSpPr/>
              <p:nvPr/>
            </p:nvCxnSpPr>
            <p:spPr>
              <a:xfrm>
                <a:off x="2627784" y="1830664"/>
                <a:ext cx="455883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直接连接符 206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直接连接符 207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05" name="直接连接符 204"/>
            <p:cNvCxnSpPr/>
            <p:nvPr/>
          </p:nvCxnSpPr>
          <p:spPr>
            <a:xfrm>
              <a:off x="1246442" y="3576511"/>
              <a:ext cx="324584" cy="3625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3" name="组合 162"/>
          <p:cNvGrpSpPr/>
          <p:nvPr/>
        </p:nvGrpSpPr>
        <p:grpSpPr>
          <a:xfrm>
            <a:off x="3374942" y="3077832"/>
            <a:ext cx="668909" cy="1127795"/>
            <a:chOff x="1246442" y="3576511"/>
            <a:chExt cx="752143" cy="1389419"/>
          </a:xfrm>
        </p:grpSpPr>
        <p:grpSp>
          <p:nvGrpSpPr>
            <p:cNvPr id="164" name="组合 163"/>
            <p:cNvGrpSpPr/>
            <p:nvPr/>
          </p:nvGrpSpPr>
          <p:grpSpPr>
            <a:xfrm>
              <a:off x="1531816" y="3579573"/>
              <a:ext cx="466769" cy="1386357"/>
              <a:chOff x="2616898" y="770312"/>
              <a:chExt cx="466769" cy="1060352"/>
            </a:xfrm>
          </p:grpSpPr>
          <p:cxnSp>
            <p:nvCxnSpPr>
              <p:cNvPr id="172" name="直接连接符 171"/>
              <p:cNvCxnSpPr/>
              <p:nvPr/>
            </p:nvCxnSpPr>
            <p:spPr>
              <a:xfrm>
                <a:off x="2627784" y="1830664"/>
                <a:ext cx="455883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直接连接符 186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直接连接符 187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5" name="直接连接符 164"/>
            <p:cNvCxnSpPr/>
            <p:nvPr/>
          </p:nvCxnSpPr>
          <p:spPr>
            <a:xfrm>
              <a:off x="1246442" y="3576511"/>
              <a:ext cx="324584" cy="3625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7" name="组合 156"/>
          <p:cNvGrpSpPr/>
          <p:nvPr/>
        </p:nvGrpSpPr>
        <p:grpSpPr>
          <a:xfrm>
            <a:off x="4139672" y="243650"/>
            <a:ext cx="645746" cy="2821338"/>
            <a:chOff x="1272487" y="3579573"/>
            <a:chExt cx="726098" cy="1386357"/>
          </a:xfrm>
        </p:grpSpPr>
        <p:grpSp>
          <p:nvGrpSpPr>
            <p:cNvPr id="158" name="组合 157"/>
            <p:cNvGrpSpPr/>
            <p:nvPr/>
          </p:nvGrpSpPr>
          <p:grpSpPr>
            <a:xfrm>
              <a:off x="1531816" y="3579573"/>
              <a:ext cx="466769" cy="1386357"/>
              <a:chOff x="2616898" y="770312"/>
              <a:chExt cx="466769" cy="1060352"/>
            </a:xfrm>
          </p:grpSpPr>
          <p:cxnSp>
            <p:nvCxnSpPr>
              <p:cNvPr id="160" name="直接连接符 159"/>
              <p:cNvCxnSpPr/>
              <p:nvPr/>
            </p:nvCxnSpPr>
            <p:spPr>
              <a:xfrm>
                <a:off x="2627784" y="1830664"/>
                <a:ext cx="455883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直接连接符 160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直接连接符 161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9" name="直接连接符 158"/>
            <p:cNvCxnSpPr/>
            <p:nvPr/>
          </p:nvCxnSpPr>
          <p:spPr>
            <a:xfrm>
              <a:off x="1272487" y="4962305"/>
              <a:ext cx="324584" cy="3625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2" name="直接连接符 131"/>
          <p:cNvCxnSpPr/>
          <p:nvPr/>
        </p:nvCxnSpPr>
        <p:spPr>
          <a:xfrm>
            <a:off x="4857116" y="6455287"/>
            <a:ext cx="1904410" cy="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5" name="组合 124"/>
          <p:cNvGrpSpPr/>
          <p:nvPr/>
        </p:nvGrpSpPr>
        <p:grpSpPr>
          <a:xfrm>
            <a:off x="1879678" y="613926"/>
            <a:ext cx="653952" cy="1756230"/>
            <a:chOff x="146118" y="3579573"/>
            <a:chExt cx="1691980" cy="1386357"/>
          </a:xfrm>
        </p:grpSpPr>
        <p:grpSp>
          <p:nvGrpSpPr>
            <p:cNvPr id="126" name="组合 125"/>
            <p:cNvGrpSpPr/>
            <p:nvPr/>
          </p:nvGrpSpPr>
          <p:grpSpPr>
            <a:xfrm>
              <a:off x="1531816" y="3579573"/>
              <a:ext cx="306282" cy="1386357"/>
              <a:chOff x="2616898" y="770312"/>
              <a:chExt cx="306282" cy="1060352"/>
            </a:xfrm>
          </p:grpSpPr>
          <p:cxnSp>
            <p:nvCxnSpPr>
              <p:cNvPr id="134" name="直接连接符 133"/>
              <p:cNvCxnSpPr/>
              <p:nvPr/>
            </p:nvCxnSpPr>
            <p:spPr>
              <a:xfrm>
                <a:off x="2627784" y="1830664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直接连接符 134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直接连接符 135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3" name="直接连接符 132"/>
            <p:cNvCxnSpPr/>
            <p:nvPr/>
          </p:nvCxnSpPr>
          <p:spPr>
            <a:xfrm>
              <a:off x="146118" y="4965930"/>
              <a:ext cx="1421560" cy="0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5" name="组合 104"/>
          <p:cNvGrpSpPr/>
          <p:nvPr/>
        </p:nvGrpSpPr>
        <p:grpSpPr>
          <a:xfrm flipV="1">
            <a:off x="3143286" y="4660919"/>
            <a:ext cx="1056317" cy="1787801"/>
            <a:chOff x="1004316" y="3579573"/>
            <a:chExt cx="1056317" cy="936288"/>
          </a:xfrm>
        </p:grpSpPr>
        <p:grpSp>
          <p:nvGrpSpPr>
            <p:cNvPr id="118" name="组合 117"/>
            <p:cNvGrpSpPr/>
            <p:nvPr/>
          </p:nvGrpSpPr>
          <p:grpSpPr>
            <a:xfrm>
              <a:off x="1531816" y="3579573"/>
              <a:ext cx="528817" cy="933588"/>
              <a:chOff x="2616898" y="770312"/>
              <a:chExt cx="528817" cy="714053"/>
            </a:xfrm>
          </p:grpSpPr>
          <p:cxnSp>
            <p:nvCxnSpPr>
              <p:cNvPr id="120" name="直接连接符 119"/>
              <p:cNvCxnSpPr/>
              <p:nvPr/>
            </p:nvCxnSpPr>
            <p:spPr>
              <a:xfrm>
                <a:off x="2618249" y="1484365"/>
                <a:ext cx="52746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直接连接符 121"/>
              <p:cNvCxnSpPr/>
              <p:nvPr/>
            </p:nvCxnSpPr>
            <p:spPr>
              <a:xfrm flipV="1">
                <a:off x="2616898" y="772306"/>
                <a:ext cx="10886" cy="712059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直接连接符 122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9" name="直接连接符 118"/>
            <p:cNvCxnSpPr/>
            <p:nvPr/>
          </p:nvCxnSpPr>
          <p:spPr>
            <a:xfrm flipV="1">
              <a:off x="1004316" y="4512605"/>
              <a:ext cx="510027" cy="3256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2" name="直接连接符 201"/>
          <p:cNvCxnSpPr/>
          <p:nvPr/>
        </p:nvCxnSpPr>
        <p:spPr>
          <a:xfrm>
            <a:off x="4560760" y="4189094"/>
            <a:ext cx="3358679" cy="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5" name="组合 174"/>
          <p:cNvGrpSpPr/>
          <p:nvPr/>
        </p:nvGrpSpPr>
        <p:grpSpPr>
          <a:xfrm>
            <a:off x="929433" y="610547"/>
            <a:ext cx="531680" cy="1806441"/>
            <a:chOff x="1240260" y="3579573"/>
            <a:chExt cx="597838" cy="1393779"/>
          </a:xfrm>
        </p:grpSpPr>
        <p:grpSp>
          <p:nvGrpSpPr>
            <p:cNvPr id="186" name="组合 185"/>
            <p:cNvGrpSpPr/>
            <p:nvPr/>
          </p:nvGrpSpPr>
          <p:grpSpPr>
            <a:xfrm>
              <a:off x="1531816" y="3579573"/>
              <a:ext cx="306282" cy="1386357"/>
              <a:chOff x="2616898" y="770312"/>
              <a:chExt cx="306282" cy="1060352"/>
            </a:xfrm>
          </p:grpSpPr>
          <p:cxnSp>
            <p:nvCxnSpPr>
              <p:cNvPr id="194" name="直接连接符 193"/>
              <p:cNvCxnSpPr/>
              <p:nvPr/>
            </p:nvCxnSpPr>
            <p:spPr>
              <a:xfrm>
                <a:off x="2627784" y="1830664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直接连接符 194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直接连接符 200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3" name="直接连接符 192"/>
            <p:cNvCxnSpPr/>
            <p:nvPr/>
          </p:nvCxnSpPr>
          <p:spPr>
            <a:xfrm flipV="1">
              <a:off x="1240260" y="4953577"/>
              <a:ext cx="324584" cy="19775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3" name="直接连接符 152"/>
          <p:cNvCxnSpPr/>
          <p:nvPr/>
        </p:nvCxnSpPr>
        <p:spPr>
          <a:xfrm>
            <a:off x="3681672" y="5555762"/>
            <a:ext cx="3663562" cy="5655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/>
          <p:cNvCxnSpPr/>
          <p:nvPr/>
        </p:nvCxnSpPr>
        <p:spPr>
          <a:xfrm flipV="1">
            <a:off x="5001136" y="4693818"/>
            <a:ext cx="2698607" cy="4511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接连接符 202"/>
          <p:cNvCxnSpPr/>
          <p:nvPr/>
        </p:nvCxnSpPr>
        <p:spPr>
          <a:xfrm>
            <a:off x="4389719" y="1202765"/>
            <a:ext cx="3769619" cy="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6" name="组合 175"/>
          <p:cNvGrpSpPr/>
          <p:nvPr/>
        </p:nvGrpSpPr>
        <p:grpSpPr>
          <a:xfrm>
            <a:off x="1494063" y="584036"/>
            <a:ext cx="599294" cy="1832952"/>
            <a:chOff x="1238804" y="3579573"/>
            <a:chExt cx="599294" cy="934411"/>
          </a:xfrm>
        </p:grpSpPr>
        <p:grpSp>
          <p:nvGrpSpPr>
            <p:cNvPr id="177" name="组合 176"/>
            <p:cNvGrpSpPr/>
            <p:nvPr/>
          </p:nvGrpSpPr>
          <p:grpSpPr>
            <a:xfrm>
              <a:off x="1531816" y="3579573"/>
              <a:ext cx="306282" cy="933588"/>
              <a:chOff x="2616898" y="770312"/>
              <a:chExt cx="306282" cy="714053"/>
            </a:xfrm>
          </p:grpSpPr>
          <p:cxnSp>
            <p:nvCxnSpPr>
              <p:cNvPr id="179" name="直接连接符 178"/>
              <p:cNvCxnSpPr/>
              <p:nvPr/>
            </p:nvCxnSpPr>
            <p:spPr>
              <a:xfrm>
                <a:off x="2618249" y="1484365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直接连接符 198"/>
              <p:cNvCxnSpPr/>
              <p:nvPr/>
            </p:nvCxnSpPr>
            <p:spPr>
              <a:xfrm flipV="1">
                <a:off x="2616898" y="772306"/>
                <a:ext cx="10886" cy="712059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直接连接符 199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8" name="直接连接符 177"/>
            <p:cNvCxnSpPr/>
            <p:nvPr/>
          </p:nvCxnSpPr>
          <p:spPr>
            <a:xfrm>
              <a:off x="1238804" y="4513984"/>
              <a:ext cx="306941" cy="0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直接连接符 18"/>
          <p:cNvCxnSpPr/>
          <p:nvPr/>
        </p:nvCxnSpPr>
        <p:spPr>
          <a:xfrm>
            <a:off x="4914255" y="3032487"/>
            <a:ext cx="3043983" cy="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组合 19"/>
          <p:cNvGrpSpPr/>
          <p:nvPr/>
        </p:nvGrpSpPr>
        <p:grpSpPr>
          <a:xfrm>
            <a:off x="366723" y="1140836"/>
            <a:ext cx="519642" cy="2851459"/>
            <a:chOff x="1318456" y="3579573"/>
            <a:chExt cx="519642" cy="1386357"/>
          </a:xfrm>
        </p:grpSpPr>
        <p:grpSp>
          <p:nvGrpSpPr>
            <p:cNvPr id="21" name="组合 20"/>
            <p:cNvGrpSpPr/>
            <p:nvPr/>
          </p:nvGrpSpPr>
          <p:grpSpPr>
            <a:xfrm>
              <a:off x="1531816" y="3579573"/>
              <a:ext cx="306282" cy="1386357"/>
              <a:chOff x="2616898" y="770312"/>
              <a:chExt cx="306282" cy="1060352"/>
            </a:xfrm>
          </p:grpSpPr>
          <p:cxnSp>
            <p:nvCxnSpPr>
              <p:cNvPr id="23" name="直接连接符 22"/>
              <p:cNvCxnSpPr/>
              <p:nvPr/>
            </p:nvCxnSpPr>
            <p:spPr>
              <a:xfrm>
                <a:off x="2627784" y="1830664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 24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" name="直接连接符 21"/>
            <p:cNvCxnSpPr/>
            <p:nvPr/>
          </p:nvCxnSpPr>
          <p:spPr>
            <a:xfrm>
              <a:off x="1318456" y="4245683"/>
              <a:ext cx="448491" cy="0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83" name="表格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300908158"/>
              </p:ext>
            </p:extLst>
          </p:nvPr>
        </p:nvGraphicFramePr>
        <p:xfrm>
          <a:off x="6262910" y="95498"/>
          <a:ext cx="2812199" cy="6720840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2812199"/>
              </a:tblGrid>
              <a:tr h="360764">
                <a:tc>
                  <a:txBody>
                    <a:bodyPr/>
                    <a:lstStyle/>
                    <a:p>
                      <a:pPr algn="l" fontAlgn="ctr">
                        <a:lnSpc>
                          <a:spcPct val="90000"/>
                        </a:lnSpc>
                      </a:pPr>
                      <a:r>
                        <a:rPr lang="zh-CN" altLang="en-US" sz="1800" b="1" u="none" strike="noStrike" dirty="0" smtClean="0">
                          <a:latin typeface="微软雅黑" pitchFamily="34" charset="-122"/>
                          <a:ea typeface="微软雅黑" pitchFamily="34" charset="-122"/>
                        </a:rPr>
                        <a:t>为令自优胜，利能等我者，纵诤亦冀得，财利与恭敬。极力称吾德，令名扬世间，克抑彼功德，不令世间闻。复当隐吾过，受供而非他，令我获大利，受敬而非他。吾喜观望彼，沦落久遭难，令受众嘲讽，竞相共责难。</a:t>
                      </a:r>
                      <a:endParaRPr lang="zh-CN" altLang="en-US" sz="1800" b="1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  <a:cs typeface="Arial Unicode MS" pitchFamily="34" charset="-122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74443">
                <a:tc>
                  <a:txBody>
                    <a:bodyPr/>
                    <a:lstStyle/>
                    <a:p>
                      <a:pPr algn="l" fontAlgn="ctr">
                        <a:lnSpc>
                          <a:spcPct val="90000"/>
                        </a:lnSpc>
                      </a:pPr>
                      <a:r>
                        <a:rPr lang="zh-CN" altLang="en-US" sz="1800" b="1" u="none" strike="noStrike" dirty="0" smtClean="0">
                          <a:latin typeface="微软雅黑" pitchFamily="34" charset="-122"/>
                          <a:ea typeface="微软雅黑" pitchFamily="34" charset="-122"/>
                        </a:rPr>
                        <a:t>据云此狂徒，欲与吾相争，财貌与慧识，种姓宁等我？故令闻众口，齐颂吾胜德，毛竖心欢喜，浑然乐陶陶。彼富吾夺取，若为吾从仆，唯予资生酬，其余悉霸取。令彼乏安乐，恒常遇祸害。</a:t>
                      </a:r>
                      <a:endParaRPr lang="zh-CN" altLang="en-US" sz="1800" b="1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  <a:cs typeface="Arial Unicode MS" pitchFamily="34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87950"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zh-CN" altLang="en-US" sz="1800" b="1" i="0" u="none" strike="noStrik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  <a:cs typeface="Arial Unicode MS" pitchFamily="34" charset="-122"/>
                        </a:rPr>
                        <a:t>彼为堕生死，百般折损我。</a:t>
                      </a:r>
                      <a:endParaRPr lang="zh-CN" altLang="en-US" sz="1800" b="1" i="0" u="none" strike="noStrike" dirty="0">
                        <a:solidFill>
                          <a:srgbClr val="FFFF99"/>
                        </a:solidFill>
                        <a:latin typeface="微软雅黑" pitchFamily="34" charset="-122"/>
                        <a:ea typeface="微软雅黑" pitchFamily="34" charset="-122"/>
                        <a:cs typeface="Arial Unicode MS" pitchFamily="34" charset="-122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53922"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zh-CN" altLang="en-US" sz="1800" b="1" u="none" strike="noStrike" dirty="0" smtClean="0">
                          <a:latin typeface="微软雅黑" pitchFamily="34" charset="-122"/>
                          <a:ea typeface="微软雅黑" pitchFamily="34" charset="-122"/>
                        </a:rPr>
                        <a:t>汝虽欲自利，然经无数劫，遍历大劬劳，执我唯增苦。</a:t>
                      </a:r>
                      <a:endParaRPr lang="en-US" altLang="zh-CN" sz="1800" b="1" u="none" strike="noStrike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53922"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u="none" strike="noStrike" dirty="0" smtClean="0">
                          <a:latin typeface="微软雅黑" pitchFamily="34" charset="-122"/>
                          <a:ea typeface="微软雅黑" pitchFamily="34" charset="-122"/>
                        </a:rPr>
                        <a:t>是故当尽心，勤行众生利，牟尼无欺言，奉行必获益。若汝自往昔，素行利生事，除获正觉乐，必不逢今苦。</a:t>
                      </a:r>
                      <a:endParaRPr lang="en-US" altLang="zh-CN" sz="1800" b="1" u="none" strike="noStrike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53922"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u="none" strike="noStrike" dirty="0" smtClean="0">
                          <a:latin typeface="微软雅黑" pitchFamily="34" charset="-122"/>
                          <a:ea typeface="微软雅黑" pitchFamily="34" charset="-122"/>
                        </a:rPr>
                        <a:t>故汝于父母，一滴精血聚，既可执为我，于他亦当习。</a:t>
                      </a:r>
                      <a:endParaRPr lang="en-US" altLang="zh-CN" sz="1800" b="1" u="none" strike="noStrike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124" name="组合 152"/>
          <p:cNvGrpSpPr/>
          <p:nvPr/>
        </p:nvGrpSpPr>
        <p:grpSpPr>
          <a:xfrm>
            <a:off x="709454" y="652533"/>
            <a:ext cx="353823" cy="1023507"/>
            <a:chOff x="487843" y="1559700"/>
            <a:chExt cx="357902" cy="1626969"/>
          </a:xfr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37" name="圆角矩形 136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8" name="圆角矩形 8"/>
            <p:cNvSpPr/>
            <p:nvPr/>
          </p:nvSpPr>
          <p:spPr>
            <a:xfrm>
              <a:off x="498326" y="1570183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自他平等</a:t>
              </a:r>
            </a:p>
          </p:txBody>
        </p:sp>
      </p:grpSp>
      <p:grpSp>
        <p:nvGrpSpPr>
          <p:cNvPr id="190" name="组合 152"/>
          <p:cNvGrpSpPr/>
          <p:nvPr/>
        </p:nvGrpSpPr>
        <p:grpSpPr>
          <a:xfrm>
            <a:off x="70306" y="1927466"/>
            <a:ext cx="404457" cy="1639881"/>
            <a:chOff x="487843" y="1559700"/>
            <a:chExt cx="357902" cy="1626969"/>
          </a:xfrm>
          <a:solidFill>
            <a:schemeClr val="bg2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91" name="圆角矩形 190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2" name="圆角矩形 8"/>
            <p:cNvSpPr/>
            <p:nvPr/>
          </p:nvSpPr>
          <p:spPr>
            <a:xfrm>
              <a:off x="498326" y="1570183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修世俗菩提心</a:t>
              </a:r>
            </a:p>
          </p:txBody>
        </p:sp>
      </p:grpSp>
      <p:sp>
        <p:nvSpPr>
          <p:cNvPr id="156" name="矩形 155"/>
          <p:cNvSpPr/>
          <p:nvPr/>
        </p:nvSpPr>
        <p:spPr>
          <a:xfrm>
            <a:off x="48706" y="80258"/>
            <a:ext cx="447659" cy="17543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rgbClr val="1B587C">
                    <a:lumMod val="75000"/>
                  </a:srgbClr>
                </a:solidFill>
                <a:latin typeface="微软雅黑" pitchFamily="34" charset="-122"/>
                <a:ea typeface="微软雅黑" pitchFamily="34" charset="-122"/>
              </a:rPr>
              <a:t>第八品</a:t>
            </a:r>
            <a:endParaRPr lang="en-US" altLang="zh-CN" b="1" dirty="0">
              <a:solidFill>
                <a:srgbClr val="1B587C">
                  <a:lumMod val="75000"/>
                </a:srgb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b="1" dirty="0" smtClean="0">
              <a:solidFill>
                <a:srgbClr val="1B587C">
                  <a:lumMod val="75000"/>
                </a:srgb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b="1" dirty="0" smtClean="0">
                <a:solidFill>
                  <a:srgbClr val="1B587C">
                    <a:lumMod val="75000"/>
                  </a:srgbClr>
                </a:solidFill>
                <a:latin typeface="微软雅黑" pitchFamily="34" charset="-122"/>
                <a:ea typeface="微软雅黑" pitchFamily="34" charset="-122"/>
              </a:rPr>
              <a:t>静虑</a:t>
            </a:r>
            <a:endParaRPr lang="zh-CN" altLang="en-US" b="1" dirty="0">
              <a:solidFill>
                <a:srgbClr val="1B587C">
                  <a:lumMod val="75000"/>
                </a:srgb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96" name="组合 152"/>
          <p:cNvGrpSpPr/>
          <p:nvPr/>
        </p:nvGrpSpPr>
        <p:grpSpPr>
          <a:xfrm>
            <a:off x="709061" y="1926095"/>
            <a:ext cx="377915" cy="1050631"/>
            <a:chOff x="487843" y="1559700"/>
            <a:chExt cx="357902" cy="1626969"/>
          </a:xfr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97" name="圆角矩形 196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8" name="圆角矩形 8"/>
            <p:cNvSpPr/>
            <p:nvPr/>
          </p:nvSpPr>
          <p:spPr>
            <a:xfrm>
              <a:off x="498326" y="1570183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自他相换</a:t>
              </a:r>
            </a:p>
          </p:txBody>
        </p:sp>
      </p:grpSp>
      <p:grpSp>
        <p:nvGrpSpPr>
          <p:cNvPr id="106" name="组合 152"/>
          <p:cNvGrpSpPr/>
          <p:nvPr/>
        </p:nvGrpSpPr>
        <p:grpSpPr>
          <a:xfrm>
            <a:off x="1879678" y="80258"/>
            <a:ext cx="418614" cy="1065088"/>
            <a:chOff x="487843" y="710171"/>
            <a:chExt cx="357902" cy="2476502"/>
          </a:xfrm>
          <a:solidFill>
            <a:schemeClr val="accent5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07" name="圆角矩形 106"/>
            <p:cNvSpPr/>
            <p:nvPr/>
          </p:nvSpPr>
          <p:spPr>
            <a:xfrm>
              <a:off x="487843" y="710175"/>
              <a:ext cx="357902" cy="2476498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8" name="圆角矩形 8"/>
            <p:cNvSpPr/>
            <p:nvPr/>
          </p:nvSpPr>
          <p:spPr>
            <a:xfrm>
              <a:off x="498326" y="710171"/>
              <a:ext cx="336936" cy="2466016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宣说法相</a:t>
              </a:r>
            </a:p>
          </p:txBody>
        </p:sp>
      </p:grpSp>
      <p:grpSp>
        <p:nvGrpSpPr>
          <p:cNvPr id="109" name="组合 152"/>
          <p:cNvGrpSpPr/>
          <p:nvPr/>
        </p:nvGrpSpPr>
        <p:grpSpPr>
          <a:xfrm>
            <a:off x="1870692" y="1803928"/>
            <a:ext cx="415338" cy="1099206"/>
            <a:chOff x="487843" y="710171"/>
            <a:chExt cx="357902" cy="2476502"/>
          </a:xfrm>
          <a:solidFill>
            <a:schemeClr val="accent5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0" name="圆角矩形 109"/>
            <p:cNvSpPr/>
            <p:nvPr/>
          </p:nvSpPr>
          <p:spPr>
            <a:xfrm>
              <a:off x="487843" y="710175"/>
              <a:ext cx="357902" cy="2476498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1" name="圆角矩形 8"/>
            <p:cNvSpPr/>
            <p:nvPr/>
          </p:nvSpPr>
          <p:spPr>
            <a:xfrm>
              <a:off x="498326" y="710171"/>
              <a:ext cx="336936" cy="2466016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宣说事宜</a:t>
              </a:r>
            </a:p>
          </p:txBody>
        </p:sp>
      </p:grpSp>
      <p:grpSp>
        <p:nvGrpSpPr>
          <p:cNvPr id="166" name="组合 152"/>
          <p:cNvGrpSpPr/>
          <p:nvPr/>
        </p:nvGrpSpPr>
        <p:grpSpPr>
          <a:xfrm>
            <a:off x="1282296" y="221915"/>
            <a:ext cx="351211" cy="672223"/>
            <a:chOff x="487843" y="1559700"/>
            <a:chExt cx="357902" cy="1626969"/>
          </a:xfrm>
          <a:solidFill>
            <a:schemeClr val="accent4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67" name="圆角矩形 166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8" name="圆角矩形 8"/>
            <p:cNvSpPr/>
            <p:nvPr/>
          </p:nvSpPr>
          <p:spPr>
            <a:xfrm>
              <a:off x="498326" y="1570181"/>
              <a:ext cx="336936" cy="1606003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略说</a:t>
              </a:r>
              <a:endParaRPr lang="zh-CN" altLang="en-US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69" name="组合 152"/>
          <p:cNvGrpSpPr/>
          <p:nvPr/>
        </p:nvGrpSpPr>
        <p:grpSpPr>
          <a:xfrm>
            <a:off x="1292938" y="2053471"/>
            <a:ext cx="331896" cy="633371"/>
            <a:chOff x="487843" y="1559700"/>
            <a:chExt cx="357902" cy="1626969"/>
          </a:xfrm>
          <a:solidFill>
            <a:schemeClr val="accent4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70" name="圆角矩形 169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1" name="圆角矩形 8"/>
            <p:cNvSpPr/>
            <p:nvPr/>
          </p:nvSpPr>
          <p:spPr>
            <a:xfrm>
              <a:off x="498326" y="1570181"/>
              <a:ext cx="336936" cy="1606003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广说</a:t>
              </a:r>
            </a:p>
          </p:txBody>
        </p:sp>
      </p:grpSp>
      <p:sp>
        <p:nvSpPr>
          <p:cNvPr id="87" name="圆角矩形 60"/>
          <p:cNvSpPr/>
          <p:nvPr/>
        </p:nvSpPr>
        <p:spPr>
          <a:xfrm>
            <a:off x="3891688" y="2515824"/>
            <a:ext cx="367665" cy="110124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0" vert="horz" wrap="square" lIns="6985" tIns="6985" rIns="6985" bIns="6985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真实修法</a:t>
            </a:r>
            <a:endParaRPr lang="zh-CN" altLang="en-US" b="1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2" name="圆角矩形 60"/>
          <p:cNvSpPr/>
          <p:nvPr/>
        </p:nvSpPr>
        <p:spPr>
          <a:xfrm>
            <a:off x="3869926" y="3992295"/>
            <a:ext cx="1131210" cy="36616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0" vert="horz" wrap="square" lIns="6985" tIns="6985" rIns="6985" bIns="6985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彼之原因</a:t>
            </a:r>
            <a:endParaRPr lang="zh-CN" altLang="en-US" b="1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7" name="圆角矩形 60"/>
          <p:cNvSpPr/>
          <p:nvPr/>
        </p:nvSpPr>
        <p:spPr>
          <a:xfrm>
            <a:off x="3166555" y="415285"/>
            <a:ext cx="635934" cy="37008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0" vert="horz" wrap="square" lIns="6985" tIns="6985" rIns="6985" bIns="6985" numCol="1" spcCol="1270" anchor="ctr" anchorCtr="0">
            <a:noAutofit/>
          </a:bodyPr>
          <a:lstStyle/>
          <a:p>
            <a:pPr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略说</a:t>
            </a:r>
          </a:p>
        </p:txBody>
      </p:sp>
      <p:sp>
        <p:nvSpPr>
          <p:cNvPr id="98" name="圆角矩形 60"/>
          <p:cNvSpPr/>
          <p:nvPr/>
        </p:nvSpPr>
        <p:spPr>
          <a:xfrm>
            <a:off x="3174844" y="2726063"/>
            <a:ext cx="326303" cy="68076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0" vert="horz" wrap="square" lIns="6985" tIns="6985" rIns="6985" bIns="6985" numCol="1" spcCol="1270" anchor="ctr" anchorCtr="0">
            <a:noAutofit/>
          </a:bodyPr>
          <a:lstStyle/>
          <a:p>
            <a:pPr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广说</a:t>
            </a:r>
          </a:p>
        </p:txBody>
      </p:sp>
      <p:grpSp>
        <p:nvGrpSpPr>
          <p:cNvPr id="144" name="组合 178"/>
          <p:cNvGrpSpPr/>
          <p:nvPr/>
        </p:nvGrpSpPr>
        <p:grpSpPr>
          <a:xfrm>
            <a:off x="2499008" y="332656"/>
            <a:ext cx="319084" cy="630201"/>
            <a:chOff x="5981275" y="1662752"/>
            <a:chExt cx="756891" cy="37844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45" name="圆角矩形 144"/>
            <p:cNvSpPr/>
            <p:nvPr/>
          </p:nvSpPr>
          <p:spPr>
            <a:xfrm>
              <a:off x="5981275" y="1662752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chemeClr val="accent6">
                <a:lumMod val="75000"/>
              </a:schemeClr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6" name="圆角矩形 60"/>
            <p:cNvSpPr/>
            <p:nvPr/>
          </p:nvSpPr>
          <p:spPr>
            <a:xfrm>
              <a:off x="5992363" y="1673836"/>
              <a:ext cx="745803" cy="356276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意乐</a:t>
              </a:r>
            </a:p>
          </p:txBody>
        </p:sp>
      </p:grpSp>
      <p:grpSp>
        <p:nvGrpSpPr>
          <p:cNvPr id="147" name="组合 178"/>
          <p:cNvGrpSpPr/>
          <p:nvPr/>
        </p:nvGrpSpPr>
        <p:grpSpPr>
          <a:xfrm>
            <a:off x="2496860" y="1995251"/>
            <a:ext cx="319084" cy="630201"/>
            <a:chOff x="5981275" y="1662752"/>
            <a:chExt cx="756891" cy="37844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48" name="圆角矩形 147"/>
            <p:cNvSpPr/>
            <p:nvPr/>
          </p:nvSpPr>
          <p:spPr>
            <a:xfrm>
              <a:off x="5981275" y="1662752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chemeClr val="accent6">
                <a:lumMod val="75000"/>
              </a:schemeClr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9" name="圆角矩形 60"/>
            <p:cNvSpPr/>
            <p:nvPr/>
          </p:nvSpPr>
          <p:spPr>
            <a:xfrm>
              <a:off x="5992363" y="1673836"/>
              <a:ext cx="745803" cy="356276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行为</a:t>
              </a:r>
            </a:p>
          </p:txBody>
        </p:sp>
      </p:grpSp>
      <p:sp>
        <p:nvSpPr>
          <p:cNvPr id="150" name="圆角矩形 60"/>
          <p:cNvSpPr/>
          <p:nvPr/>
        </p:nvSpPr>
        <p:spPr>
          <a:xfrm>
            <a:off x="4591551" y="26979"/>
            <a:ext cx="813319" cy="419425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0" vert="horz" wrap="square" lIns="6985" tIns="6985" rIns="6985" bIns="6985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修嫉妒</a:t>
            </a:r>
            <a:endParaRPr lang="zh-CN" altLang="en-US" b="1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4" name="圆角矩形 60"/>
          <p:cNvSpPr/>
          <p:nvPr/>
        </p:nvSpPr>
        <p:spPr>
          <a:xfrm>
            <a:off x="4570011" y="983458"/>
            <a:ext cx="1104269" cy="438615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0" vert="horz" wrap="square" lIns="6985" tIns="6985" rIns="6985" bIns="6985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修竞争心</a:t>
            </a:r>
            <a:endParaRPr lang="zh-CN" altLang="en-US" b="1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5" name="圆角矩形 60"/>
          <p:cNvSpPr/>
          <p:nvPr/>
        </p:nvSpPr>
        <p:spPr>
          <a:xfrm>
            <a:off x="4547131" y="2860499"/>
            <a:ext cx="902157" cy="408979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0" vert="horz" wrap="square" lIns="6985" tIns="6985" rIns="6985" bIns="6985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修我慢</a:t>
            </a:r>
            <a:endParaRPr lang="zh-CN" altLang="en-US" b="1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7" name="圆角矩形 60"/>
          <p:cNvSpPr/>
          <p:nvPr/>
        </p:nvSpPr>
        <p:spPr>
          <a:xfrm>
            <a:off x="3165275" y="4312458"/>
            <a:ext cx="326303" cy="68076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0" vert="horz" wrap="square" lIns="6985" tIns="6985" rIns="6985" bIns="6985" numCol="1" spcCol="1270" anchor="ctr" anchorCtr="0">
            <a:noAutofit/>
          </a:bodyPr>
          <a:lstStyle/>
          <a:p>
            <a:pPr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摄义</a:t>
            </a:r>
          </a:p>
        </p:txBody>
      </p:sp>
      <p:sp>
        <p:nvSpPr>
          <p:cNvPr id="128" name="圆角矩形 60"/>
          <p:cNvSpPr/>
          <p:nvPr/>
        </p:nvSpPr>
        <p:spPr>
          <a:xfrm>
            <a:off x="3869926" y="4403439"/>
            <a:ext cx="1233517" cy="58978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0" vert="horz" wrap="square" lIns="6985" tIns="6985" rIns="6985" bIns="6985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不修自他相换之过患</a:t>
            </a:r>
            <a:endParaRPr lang="zh-CN" altLang="en-US" b="1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0" name="圆角矩形 60"/>
          <p:cNvSpPr/>
          <p:nvPr/>
        </p:nvSpPr>
        <p:spPr>
          <a:xfrm>
            <a:off x="3857901" y="5239661"/>
            <a:ext cx="1063636" cy="58978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0" vert="horz" wrap="square" lIns="6985" tIns="6985" rIns="6985" bIns="6985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修自他相换之功德</a:t>
            </a:r>
            <a:endParaRPr lang="zh-CN" altLang="en-US" b="1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1" name="圆角矩形 60"/>
          <p:cNvSpPr/>
          <p:nvPr/>
        </p:nvSpPr>
        <p:spPr>
          <a:xfrm>
            <a:off x="3880499" y="6153831"/>
            <a:ext cx="1241646" cy="58978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0" vert="horz" wrap="square" lIns="6985" tIns="6985" rIns="6985" bIns="6985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是故教诫修自他相换</a:t>
            </a:r>
            <a:endParaRPr lang="zh-CN" altLang="en-US" b="1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99" name="组合 152"/>
          <p:cNvGrpSpPr/>
          <p:nvPr/>
        </p:nvGrpSpPr>
        <p:grpSpPr>
          <a:xfrm>
            <a:off x="719818" y="3251246"/>
            <a:ext cx="377915" cy="1401592"/>
            <a:chOff x="487843" y="1559700"/>
            <a:chExt cx="357902" cy="1626969"/>
          </a:xfr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00" name="圆角矩形 99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1" name="圆角矩形 8"/>
            <p:cNvSpPr/>
            <p:nvPr/>
          </p:nvSpPr>
          <p:spPr>
            <a:xfrm>
              <a:off x="498326" y="1570183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共同之事宜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3873247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6" name="直接连接符 115"/>
          <p:cNvCxnSpPr/>
          <p:nvPr/>
        </p:nvCxnSpPr>
        <p:spPr>
          <a:xfrm>
            <a:off x="3689838" y="6352293"/>
            <a:ext cx="1587431" cy="499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" name="组合 101"/>
          <p:cNvGrpSpPr/>
          <p:nvPr/>
        </p:nvGrpSpPr>
        <p:grpSpPr>
          <a:xfrm>
            <a:off x="4135456" y="4945598"/>
            <a:ext cx="693044" cy="950922"/>
            <a:chOff x="1219303" y="3579573"/>
            <a:chExt cx="779282" cy="1386357"/>
          </a:xfrm>
        </p:grpSpPr>
        <p:grpSp>
          <p:nvGrpSpPr>
            <p:cNvPr id="103" name="组合 102"/>
            <p:cNvGrpSpPr/>
            <p:nvPr/>
          </p:nvGrpSpPr>
          <p:grpSpPr>
            <a:xfrm>
              <a:off x="1531816" y="3579573"/>
              <a:ext cx="466769" cy="1386357"/>
              <a:chOff x="2616898" y="770312"/>
              <a:chExt cx="466769" cy="1060352"/>
            </a:xfrm>
          </p:grpSpPr>
          <p:cxnSp>
            <p:nvCxnSpPr>
              <p:cNvPr id="112" name="直接连接符 111"/>
              <p:cNvCxnSpPr/>
              <p:nvPr/>
            </p:nvCxnSpPr>
            <p:spPr>
              <a:xfrm>
                <a:off x="2627784" y="1830664"/>
                <a:ext cx="455883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直接连接符 112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直接连接符 113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4" name="直接连接符 103"/>
            <p:cNvCxnSpPr/>
            <p:nvPr/>
          </p:nvCxnSpPr>
          <p:spPr>
            <a:xfrm>
              <a:off x="1219303" y="4295980"/>
              <a:ext cx="324583" cy="3625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1" name="直接连接符 100"/>
          <p:cNvCxnSpPr/>
          <p:nvPr/>
        </p:nvCxnSpPr>
        <p:spPr>
          <a:xfrm>
            <a:off x="4904123" y="4945598"/>
            <a:ext cx="1904410" cy="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9" name="组合 188"/>
          <p:cNvGrpSpPr/>
          <p:nvPr/>
        </p:nvGrpSpPr>
        <p:grpSpPr>
          <a:xfrm>
            <a:off x="2725749" y="2779200"/>
            <a:ext cx="668909" cy="2568851"/>
            <a:chOff x="1246442" y="3576511"/>
            <a:chExt cx="752143" cy="1389419"/>
          </a:xfrm>
        </p:grpSpPr>
        <p:grpSp>
          <p:nvGrpSpPr>
            <p:cNvPr id="204" name="组合 203"/>
            <p:cNvGrpSpPr/>
            <p:nvPr/>
          </p:nvGrpSpPr>
          <p:grpSpPr>
            <a:xfrm>
              <a:off x="1531816" y="3579573"/>
              <a:ext cx="466769" cy="1386357"/>
              <a:chOff x="2616898" y="770312"/>
              <a:chExt cx="466769" cy="1060352"/>
            </a:xfrm>
          </p:grpSpPr>
          <p:cxnSp>
            <p:nvCxnSpPr>
              <p:cNvPr id="206" name="直接连接符 205"/>
              <p:cNvCxnSpPr/>
              <p:nvPr/>
            </p:nvCxnSpPr>
            <p:spPr>
              <a:xfrm>
                <a:off x="2627784" y="1830664"/>
                <a:ext cx="455883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直接连接符 206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直接连接符 207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05" name="直接连接符 204"/>
            <p:cNvCxnSpPr/>
            <p:nvPr/>
          </p:nvCxnSpPr>
          <p:spPr>
            <a:xfrm>
              <a:off x="1246442" y="3576511"/>
              <a:ext cx="324584" cy="3625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3" name="组合 162"/>
          <p:cNvGrpSpPr/>
          <p:nvPr/>
        </p:nvGrpSpPr>
        <p:grpSpPr>
          <a:xfrm>
            <a:off x="3328426" y="423640"/>
            <a:ext cx="715425" cy="3699117"/>
            <a:chOff x="1194138" y="3579573"/>
            <a:chExt cx="804447" cy="1386357"/>
          </a:xfrm>
        </p:grpSpPr>
        <p:grpSp>
          <p:nvGrpSpPr>
            <p:cNvPr id="164" name="组合 163"/>
            <p:cNvGrpSpPr/>
            <p:nvPr/>
          </p:nvGrpSpPr>
          <p:grpSpPr>
            <a:xfrm>
              <a:off x="1531816" y="3579573"/>
              <a:ext cx="466769" cy="1386357"/>
              <a:chOff x="2616898" y="770312"/>
              <a:chExt cx="466769" cy="1060352"/>
            </a:xfrm>
          </p:grpSpPr>
          <p:cxnSp>
            <p:nvCxnSpPr>
              <p:cNvPr id="172" name="直接连接符 171"/>
              <p:cNvCxnSpPr/>
              <p:nvPr/>
            </p:nvCxnSpPr>
            <p:spPr>
              <a:xfrm>
                <a:off x="2627784" y="1830664"/>
                <a:ext cx="455883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直接连接符 186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直接连接符 187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5" name="直接连接符 164"/>
            <p:cNvCxnSpPr/>
            <p:nvPr/>
          </p:nvCxnSpPr>
          <p:spPr>
            <a:xfrm>
              <a:off x="1194138" y="4411505"/>
              <a:ext cx="794232" cy="0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7" name="组合 156"/>
          <p:cNvGrpSpPr/>
          <p:nvPr/>
        </p:nvGrpSpPr>
        <p:grpSpPr>
          <a:xfrm>
            <a:off x="4178449" y="944401"/>
            <a:ext cx="645746" cy="1738360"/>
            <a:chOff x="1272487" y="3579573"/>
            <a:chExt cx="726098" cy="1386357"/>
          </a:xfrm>
        </p:grpSpPr>
        <p:grpSp>
          <p:nvGrpSpPr>
            <p:cNvPr id="158" name="组合 157"/>
            <p:cNvGrpSpPr/>
            <p:nvPr/>
          </p:nvGrpSpPr>
          <p:grpSpPr>
            <a:xfrm>
              <a:off x="1531816" y="3579573"/>
              <a:ext cx="466769" cy="1386357"/>
              <a:chOff x="2616898" y="770312"/>
              <a:chExt cx="466769" cy="1060352"/>
            </a:xfrm>
          </p:grpSpPr>
          <p:cxnSp>
            <p:nvCxnSpPr>
              <p:cNvPr id="160" name="直接连接符 159"/>
              <p:cNvCxnSpPr/>
              <p:nvPr/>
            </p:nvCxnSpPr>
            <p:spPr>
              <a:xfrm>
                <a:off x="2627784" y="1830664"/>
                <a:ext cx="455883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直接连接符 160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直接连接符 161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9" name="直接连接符 158"/>
            <p:cNvCxnSpPr/>
            <p:nvPr/>
          </p:nvCxnSpPr>
          <p:spPr>
            <a:xfrm>
              <a:off x="1272487" y="4962305"/>
              <a:ext cx="324584" cy="3625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2" name="直接连接符 131"/>
          <p:cNvCxnSpPr/>
          <p:nvPr/>
        </p:nvCxnSpPr>
        <p:spPr>
          <a:xfrm>
            <a:off x="5060066" y="5896519"/>
            <a:ext cx="1904410" cy="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5" name="组合 124"/>
          <p:cNvGrpSpPr/>
          <p:nvPr/>
        </p:nvGrpSpPr>
        <p:grpSpPr>
          <a:xfrm>
            <a:off x="1870692" y="1035786"/>
            <a:ext cx="653952" cy="1756230"/>
            <a:chOff x="146118" y="3579573"/>
            <a:chExt cx="1691980" cy="1386357"/>
          </a:xfrm>
        </p:grpSpPr>
        <p:grpSp>
          <p:nvGrpSpPr>
            <p:cNvPr id="126" name="组合 125"/>
            <p:cNvGrpSpPr/>
            <p:nvPr/>
          </p:nvGrpSpPr>
          <p:grpSpPr>
            <a:xfrm>
              <a:off x="1531816" y="3579573"/>
              <a:ext cx="306282" cy="1386357"/>
              <a:chOff x="2616898" y="770312"/>
              <a:chExt cx="306282" cy="1060352"/>
            </a:xfrm>
          </p:grpSpPr>
          <p:cxnSp>
            <p:nvCxnSpPr>
              <p:cNvPr id="134" name="直接连接符 133"/>
              <p:cNvCxnSpPr/>
              <p:nvPr/>
            </p:nvCxnSpPr>
            <p:spPr>
              <a:xfrm>
                <a:off x="2627784" y="1830664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直接连接符 134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直接连接符 135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3" name="直接连接符 132"/>
            <p:cNvCxnSpPr/>
            <p:nvPr/>
          </p:nvCxnSpPr>
          <p:spPr>
            <a:xfrm>
              <a:off x="146118" y="4965930"/>
              <a:ext cx="1421560" cy="0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5" name="组合 104"/>
          <p:cNvGrpSpPr/>
          <p:nvPr/>
        </p:nvGrpSpPr>
        <p:grpSpPr>
          <a:xfrm flipV="1">
            <a:off x="3143286" y="5344211"/>
            <a:ext cx="1056317" cy="1336098"/>
            <a:chOff x="1004316" y="3579573"/>
            <a:chExt cx="1056317" cy="936288"/>
          </a:xfrm>
        </p:grpSpPr>
        <p:grpSp>
          <p:nvGrpSpPr>
            <p:cNvPr id="118" name="组合 117"/>
            <p:cNvGrpSpPr/>
            <p:nvPr/>
          </p:nvGrpSpPr>
          <p:grpSpPr>
            <a:xfrm>
              <a:off x="1531816" y="3579573"/>
              <a:ext cx="528817" cy="933588"/>
              <a:chOff x="2616898" y="770312"/>
              <a:chExt cx="528817" cy="714053"/>
            </a:xfrm>
          </p:grpSpPr>
          <p:cxnSp>
            <p:nvCxnSpPr>
              <p:cNvPr id="120" name="直接连接符 119"/>
              <p:cNvCxnSpPr/>
              <p:nvPr/>
            </p:nvCxnSpPr>
            <p:spPr>
              <a:xfrm>
                <a:off x="2618249" y="1484365"/>
                <a:ext cx="52746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直接连接符 121"/>
              <p:cNvCxnSpPr/>
              <p:nvPr/>
            </p:nvCxnSpPr>
            <p:spPr>
              <a:xfrm flipV="1">
                <a:off x="2616898" y="772306"/>
                <a:ext cx="10886" cy="712059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直接连接符 122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9" name="直接连接符 118"/>
            <p:cNvCxnSpPr/>
            <p:nvPr/>
          </p:nvCxnSpPr>
          <p:spPr>
            <a:xfrm flipV="1">
              <a:off x="1004316" y="4512605"/>
              <a:ext cx="510027" cy="3256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2" name="直接连接符 201"/>
          <p:cNvCxnSpPr/>
          <p:nvPr/>
        </p:nvCxnSpPr>
        <p:spPr>
          <a:xfrm>
            <a:off x="4404828" y="1530779"/>
            <a:ext cx="3358679" cy="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5" name="组合 174"/>
          <p:cNvGrpSpPr/>
          <p:nvPr/>
        </p:nvGrpSpPr>
        <p:grpSpPr>
          <a:xfrm>
            <a:off x="929433" y="985575"/>
            <a:ext cx="531680" cy="1806441"/>
            <a:chOff x="1240260" y="3579573"/>
            <a:chExt cx="597838" cy="1393779"/>
          </a:xfrm>
        </p:grpSpPr>
        <p:grpSp>
          <p:nvGrpSpPr>
            <p:cNvPr id="186" name="组合 185"/>
            <p:cNvGrpSpPr/>
            <p:nvPr/>
          </p:nvGrpSpPr>
          <p:grpSpPr>
            <a:xfrm>
              <a:off x="1531816" y="3579573"/>
              <a:ext cx="306282" cy="1386357"/>
              <a:chOff x="2616898" y="770312"/>
              <a:chExt cx="306282" cy="1060352"/>
            </a:xfrm>
          </p:grpSpPr>
          <p:cxnSp>
            <p:nvCxnSpPr>
              <p:cNvPr id="194" name="直接连接符 193"/>
              <p:cNvCxnSpPr/>
              <p:nvPr/>
            </p:nvCxnSpPr>
            <p:spPr>
              <a:xfrm>
                <a:off x="2627784" y="1830664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直接连接符 194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直接连接符 200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3" name="直接连接符 192"/>
            <p:cNvCxnSpPr/>
            <p:nvPr/>
          </p:nvCxnSpPr>
          <p:spPr>
            <a:xfrm flipV="1">
              <a:off x="1240260" y="4953577"/>
              <a:ext cx="324584" cy="19775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3" name="直接连接符 152"/>
          <p:cNvCxnSpPr/>
          <p:nvPr/>
        </p:nvCxnSpPr>
        <p:spPr>
          <a:xfrm>
            <a:off x="4143877" y="409630"/>
            <a:ext cx="3663562" cy="5655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/>
          <p:cNvCxnSpPr/>
          <p:nvPr/>
        </p:nvCxnSpPr>
        <p:spPr>
          <a:xfrm flipV="1">
            <a:off x="4143877" y="4108549"/>
            <a:ext cx="2698607" cy="4511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接连接符 202"/>
          <p:cNvCxnSpPr/>
          <p:nvPr/>
        </p:nvCxnSpPr>
        <p:spPr>
          <a:xfrm>
            <a:off x="4646896" y="973818"/>
            <a:ext cx="3769619" cy="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6" name="组合 175"/>
          <p:cNvGrpSpPr/>
          <p:nvPr/>
        </p:nvGrpSpPr>
        <p:grpSpPr>
          <a:xfrm>
            <a:off x="1494063" y="959064"/>
            <a:ext cx="599294" cy="1832952"/>
            <a:chOff x="1238804" y="3579573"/>
            <a:chExt cx="599294" cy="934411"/>
          </a:xfrm>
        </p:grpSpPr>
        <p:grpSp>
          <p:nvGrpSpPr>
            <p:cNvPr id="177" name="组合 176"/>
            <p:cNvGrpSpPr/>
            <p:nvPr/>
          </p:nvGrpSpPr>
          <p:grpSpPr>
            <a:xfrm>
              <a:off x="1531816" y="3579573"/>
              <a:ext cx="306282" cy="933588"/>
              <a:chOff x="2616898" y="770312"/>
              <a:chExt cx="306282" cy="714053"/>
            </a:xfrm>
          </p:grpSpPr>
          <p:cxnSp>
            <p:nvCxnSpPr>
              <p:cNvPr id="179" name="直接连接符 178"/>
              <p:cNvCxnSpPr/>
              <p:nvPr/>
            </p:nvCxnSpPr>
            <p:spPr>
              <a:xfrm>
                <a:off x="2618249" y="1484365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直接连接符 198"/>
              <p:cNvCxnSpPr/>
              <p:nvPr/>
            </p:nvCxnSpPr>
            <p:spPr>
              <a:xfrm flipV="1">
                <a:off x="2616898" y="772306"/>
                <a:ext cx="10886" cy="712059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直接连接符 199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8" name="直接连接符 177"/>
            <p:cNvCxnSpPr/>
            <p:nvPr/>
          </p:nvCxnSpPr>
          <p:spPr>
            <a:xfrm>
              <a:off x="1238804" y="4513984"/>
              <a:ext cx="306941" cy="0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直接连接符 18"/>
          <p:cNvCxnSpPr/>
          <p:nvPr/>
        </p:nvCxnSpPr>
        <p:spPr>
          <a:xfrm>
            <a:off x="5122144" y="2664916"/>
            <a:ext cx="3043983" cy="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组合 19"/>
          <p:cNvGrpSpPr/>
          <p:nvPr/>
        </p:nvGrpSpPr>
        <p:grpSpPr>
          <a:xfrm>
            <a:off x="451101" y="1515864"/>
            <a:ext cx="448491" cy="2592685"/>
            <a:chOff x="1402834" y="3579573"/>
            <a:chExt cx="448491" cy="1386357"/>
          </a:xfrm>
        </p:grpSpPr>
        <p:grpSp>
          <p:nvGrpSpPr>
            <p:cNvPr id="21" name="组合 20"/>
            <p:cNvGrpSpPr/>
            <p:nvPr/>
          </p:nvGrpSpPr>
          <p:grpSpPr>
            <a:xfrm>
              <a:off x="1531816" y="3579573"/>
              <a:ext cx="306282" cy="1386357"/>
              <a:chOff x="2616898" y="770312"/>
              <a:chExt cx="306282" cy="1060352"/>
            </a:xfrm>
          </p:grpSpPr>
          <p:cxnSp>
            <p:nvCxnSpPr>
              <p:cNvPr id="23" name="直接连接符 22"/>
              <p:cNvCxnSpPr/>
              <p:nvPr/>
            </p:nvCxnSpPr>
            <p:spPr>
              <a:xfrm>
                <a:off x="2627784" y="1830664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 24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" name="直接连接符 21"/>
            <p:cNvCxnSpPr/>
            <p:nvPr/>
          </p:nvCxnSpPr>
          <p:spPr>
            <a:xfrm>
              <a:off x="1402834" y="4256026"/>
              <a:ext cx="448491" cy="0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83" name="表格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875825969"/>
              </p:ext>
            </p:extLst>
          </p:nvPr>
        </p:nvGraphicFramePr>
        <p:xfrm>
          <a:off x="6262910" y="62248"/>
          <a:ext cx="2812199" cy="6757416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2812199"/>
              </a:tblGrid>
              <a:tr h="360764"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zh-CN" altLang="en-US" sz="1800" b="1" u="none" strike="noStrike" dirty="0" smtClean="0">
                          <a:latin typeface="微软雅黑" pitchFamily="34" charset="-122"/>
                          <a:ea typeface="微软雅黑" pitchFamily="34" charset="-122"/>
                        </a:rPr>
                        <a:t>应为他密探，见己有何物，悉数尽盗取，以彼利众生。</a:t>
                      </a:r>
                      <a:endParaRPr lang="zh-CN" altLang="en-US" sz="1800" b="1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  <a:cs typeface="Arial Unicode MS" pitchFamily="34" charset="-122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74443"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zh-CN" altLang="en-US" sz="1800" b="1" u="none" strike="noStrike" dirty="0" smtClean="0">
                          <a:latin typeface="微软雅黑" pitchFamily="34" charset="-122"/>
                          <a:ea typeface="微软雅黑" pitchFamily="34" charset="-122"/>
                        </a:rPr>
                        <a:t>我乐他不乐，我高他卑下，利己不顾人，何不反自妒？</a:t>
                      </a:r>
                      <a:endParaRPr lang="zh-CN" altLang="en-US" sz="1800" b="1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  <a:cs typeface="Arial Unicode MS" pitchFamily="34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87950"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zh-CN" altLang="en-US" sz="1800" b="1" i="0" u="none" strike="noStrik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  <a:cs typeface="Arial Unicode MS" pitchFamily="34" charset="-122"/>
                        </a:rPr>
                        <a:t>吾当离安乐，甘代他人苦</a:t>
                      </a:r>
                      <a:endParaRPr lang="zh-CN" altLang="en-US" sz="1800" b="1" i="0" u="none" strike="noStrike" dirty="0">
                        <a:solidFill>
                          <a:srgbClr val="FFFF99"/>
                        </a:solidFill>
                        <a:latin typeface="微软雅黑" pitchFamily="34" charset="-122"/>
                        <a:ea typeface="微软雅黑" pitchFamily="34" charset="-122"/>
                        <a:cs typeface="Arial Unicode MS" pitchFamily="34" charset="-122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53922">
                <a:tc>
                  <a:txBody>
                    <a:bodyPr/>
                    <a:lstStyle/>
                    <a:p>
                      <a:pPr algn="l" fontAlgn="ctr">
                        <a:lnSpc>
                          <a:spcPct val="90000"/>
                        </a:lnSpc>
                      </a:pPr>
                      <a:r>
                        <a:rPr lang="zh-CN" altLang="en-US" sz="1800" b="1" u="none" strike="noStrike" dirty="0" smtClean="0">
                          <a:latin typeface="微软雅黑" pitchFamily="34" charset="-122"/>
                          <a:ea typeface="微软雅黑" pitchFamily="34" charset="-122"/>
                        </a:rPr>
                        <a:t>时观念起处，细察己过失。他虽犯大过，欣然吾顶替，自过纵微小，众前诚忏悔。显扬他令誉，以此匿己名，役自如下仆，勤谋众人利。此身过本多，德寡奚足夸？故当隐己德，莫令他人知。</a:t>
                      </a:r>
                      <a:endParaRPr lang="en-US" altLang="zh-CN" sz="1800" b="1" u="none" strike="noStrike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53922"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u="none" strike="noStrike" dirty="0" smtClean="0">
                          <a:latin typeface="微软雅黑" pitchFamily="34" charset="-122"/>
                          <a:ea typeface="微软雅黑" pitchFamily="34" charset="-122"/>
                        </a:rPr>
                        <a:t>往昔为自利，所行尽害他，今为他谋利，愿害悉归我。莫令汝此身，猛现顽强相，令如初嫁媳，羞畏极谨慎。</a:t>
                      </a:r>
                      <a:endParaRPr lang="en-US" altLang="zh-CN" sz="1800" b="1" u="none" strike="noStrike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53922"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u="none" strike="noStrike" dirty="0" smtClean="0">
                          <a:latin typeface="微软雅黑" pitchFamily="34" charset="-122"/>
                          <a:ea typeface="微软雅黑" pitchFamily="34" charset="-122"/>
                        </a:rPr>
                        <a:t>坚持利他行，切莫伤众生，妄动应制止，逾矩当治罚。</a:t>
                      </a:r>
                      <a:endParaRPr lang="en-US" altLang="zh-CN" sz="1800" b="1" u="none" strike="noStrike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53922"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u="none" strike="noStrike" dirty="0" smtClean="0">
                          <a:latin typeface="微软雅黑" pitchFamily="34" charset="-122"/>
                          <a:ea typeface="微软雅黑" pitchFamily="34" charset="-122"/>
                        </a:rPr>
                        <a:t>纵己如是诲，汝犹不行善，众过终归汝，唯当受治罚。昔时受汝制，今日吾已觉，无论至何处，悉摧汝骄慢。今当弃此念，尚享自权益。汝已售他人，莫哀应尽力。</a:t>
                      </a:r>
                      <a:endParaRPr lang="en-US" altLang="zh-CN" sz="1800" b="1" u="none" strike="noStrike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124" name="组合 152"/>
          <p:cNvGrpSpPr/>
          <p:nvPr/>
        </p:nvGrpSpPr>
        <p:grpSpPr>
          <a:xfrm>
            <a:off x="709454" y="1027561"/>
            <a:ext cx="353823" cy="1023507"/>
            <a:chOff x="487843" y="1559700"/>
            <a:chExt cx="357902" cy="1626969"/>
          </a:xfr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37" name="圆角矩形 136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8" name="圆角矩形 8"/>
            <p:cNvSpPr/>
            <p:nvPr/>
          </p:nvSpPr>
          <p:spPr>
            <a:xfrm>
              <a:off x="498326" y="1570183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自他平等</a:t>
              </a:r>
            </a:p>
          </p:txBody>
        </p:sp>
      </p:grpSp>
      <p:grpSp>
        <p:nvGrpSpPr>
          <p:cNvPr id="190" name="组合 152"/>
          <p:cNvGrpSpPr/>
          <p:nvPr/>
        </p:nvGrpSpPr>
        <p:grpSpPr>
          <a:xfrm>
            <a:off x="70306" y="2005143"/>
            <a:ext cx="404457" cy="1639881"/>
            <a:chOff x="487843" y="1559700"/>
            <a:chExt cx="357902" cy="1626969"/>
          </a:xfrm>
          <a:solidFill>
            <a:schemeClr val="bg2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91" name="圆角矩形 190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2" name="圆角矩形 8"/>
            <p:cNvSpPr/>
            <p:nvPr/>
          </p:nvSpPr>
          <p:spPr>
            <a:xfrm>
              <a:off x="498326" y="1570183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修世俗菩提心</a:t>
              </a:r>
            </a:p>
          </p:txBody>
        </p:sp>
      </p:grpSp>
      <p:sp>
        <p:nvSpPr>
          <p:cNvPr id="156" name="矩形 155"/>
          <p:cNvSpPr/>
          <p:nvPr/>
        </p:nvSpPr>
        <p:spPr>
          <a:xfrm>
            <a:off x="48706" y="157935"/>
            <a:ext cx="447659" cy="17543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rgbClr val="1B587C">
                    <a:lumMod val="75000"/>
                  </a:srgbClr>
                </a:solidFill>
                <a:latin typeface="微软雅黑" pitchFamily="34" charset="-122"/>
                <a:ea typeface="微软雅黑" pitchFamily="34" charset="-122"/>
              </a:rPr>
              <a:t>第八品</a:t>
            </a:r>
            <a:endParaRPr lang="en-US" altLang="zh-CN" b="1" dirty="0">
              <a:solidFill>
                <a:srgbClr val="1B587C">
                  <a:lumMod val="75000"/>
                </a:srgb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b="1" dirty="0" smtClean="0">
              <a:solidFill>
                <a:srgbClr val="1B587C">
                  <a:lumMod val="75000"/>
                </a:srgb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b="1" dirty="0" smtClean="0">
                <a:solidFill>
                  <a:srgbClr val="1B587C">
                    <a:lumMod val="75000"/>
                  </a:srgbClr>
                </a:solidFill>
                <a:latin typeface="微软雅黑" pitchFamily="34" charset="-122"/>
                <a:ea typeface="微软雅黑" pitchFamily="34" charset="-122"/>
              </a:rPr>
              <a:t>静虑</a:t>
            </a:r>
            <a:endParaRPr lang="zh-CN" altLang="en-US" b="1" dirty="0">
              <a:solidFill>
                <a:srgbClr val="1B587C">
                  <a:lumMod val="75000"/>
                </a:srgb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96" name="组合 152"/>
          <p:cNvGrpSpPr/>
          <p:nvPr/>
        </p:nvGrpSpPr>
        <p:grpSpPr>
          <a:xfrm>
            <a:off x="709061" y="2178956"/>
            <a:ext cx="377915" cy="1050631"/>
            <a:chOff x="487843" y="1559700"/>
            <a:chExt cx="357902" cy="1626969"/>
          </a:xfr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97" name="圆角矩形 196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8" name="圆角矩形 8"/>
            <p:cNvSpPr/>
            <p:nvPr/>
          </p:nvSpPr>
          <p:spPr>
            <a:xfrm>
              <a:off x="498326" y="1570183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自他相换</a:t>
              </a:r>
            </a:p>
          </p:txBody>
        </p:sp>
      </p:grpSp>
      <p:grpSp>
        <p:nvGrpSpPr>
          <p:cNvPr id="106" name="组合 152"/>
          <p:cNvGrpSpPr/>
          <p:nvPr/>
        </p:nvGrpSpPr>
        <p:grpSpPr>
          <a:xfrm>
            <a:off x="1879678" y="455286"/>
            <a:ext cx="418614" cy="1065088"/>
            <a:chOff x="487843" y="710171"/>
            <a:chExt cx="357902" cy="2476502"/>
          </a:xfrm>
          <a:solidFill>
            <a:schemeClr val="accent5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07" name="圆角矩形 106"/>
            <p:cNvSpPr/>
            <p:nvPr/>
          </p:nvSpPr>
          <p:spPr>
            <a:xfrm>
              <a:off x="487843" y="710175"/>
              <a:ext cx="357902" cy="2476498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8" name="圆角矩形 8"/>
            <p:cNvSpPr/>
            <p:nvPr/>
          </p:nvSpPr>
          <p:spPr>
            <a:xfrm>
              <a:off x="498326" y="710171"/>
              <a:ext cx="336936" cy="2466016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宣说法相</a:t>
              </a:r>
            </a:p>
          </p:txBody>
        </p:sp>
      </p:grpSp>
      <p:grpSp>
        <p:nvGrpSpPr>
          <p:cNvPr id="109" name="组合 152"/>
          <p:cNvGrpSpPr/>
          <p:nvPr/>
        </p:nvGrpSpPr>
        <p:grpSpPr>
          <a:xfrm>
            <a:off x="1870692" y="2178956"/>
            <a:ext cx="415338" cy="1099206"/>
            <a:chOff x="487843" y="710171"/>
            <a:chExt cx="357902" cy="2476502"/>
          </a:xfrm>
          <a:solidFill>
            <a:schemeClr val="accent5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0" name="圆角矩形 109"/>
            <p:cNvSpPr/>
            <p:nvPr/>
          </p:nvSpPr>
          <p:spPr>
            <a:xfrm>
              <a:off x="487843" y="710175"/>
              <a:ext cx="357902" cy="2476498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1" name="圆角矩形 8"/>
            <p:cNvSpPr/>
            <p:nvPr/>
          </p:nvSpPr>
          <p:spPr>
            <a:xfrm>
              <a:off x="498326" y="710171"/>
              <a:ext cx="336936" cy="2466016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宣说事宜</a:t>
              </a:r>
            </a:p>
          </p:txBody>
        </p:sp>
      </p:grpSp>
      <p:grpSp>
        <p:nvGrpSpPr>
          <p:cNvPr id="166" name="组合 152"/>
          <p:cNvGrpSpPr/>
          <p:nvPr/>
        </p:nvGrpSpPr>
        <p:grpSpPr>
          <a:xfrm>
            <a:off x="1282296" y="596943"/>
            <a:ext cx="351211" cy="672223"/>
            <a:chOff x="487843" y="1559700"/>
            <a:chExt cx="357902" cy="1626969"/>
          </a:xfrm>
          <a:solidFill>
            <a:schemeClr val="accent4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67" name="圆角矩形 166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8" name="圆角矩形 8"/>
            <p:cNvSpPr/>
            <p:nvPr/>
          </p:nvSpPr>
          <p:spPr>
            <a:xfrm>
              <a:off x="498326" y="1570181"/>
              <a:ext cx="336936" cy="1606003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略说</a:t>
              </a:r>
              <a:endParaRPr lang="zh-CN" altLang="en-US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69" name="组合 152"/>
          <p:cNvGrpSpPr/>
          <p:nvPr/>
        </p:nvGrpSpPr>
        <p:grpSpPr>
          <a:xfrm>
            <a:off x="1292938" y="2428499"/>
            <a:ext cx="331896" cy="633371"/>
            <a:chOff x="487843" y="1559700"/>
            <a:chExt cx="357902" cy="1626969"/>
          </a:xfrm>
          <a:solidFill>
            <a:schemeClr val="accent4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70" name="圆角矩形 169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1" name="圆角矩形 8"/>
            <p:cNvSpPr/>
            <p:nvPr/>
          </p:nvSpPr>
          <p:spPr>
            <a:xfrm>
              <a:off x="498326" y="1570181"/>
              <a:ext cx="336936" cy="1606003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广说</a:t>
              </a:r>
            </a:p>
          </p:txBody>
        </p:sp>
      </p:grpSp>
      <p:sp>
        <p:nvSpPr>
          <p:cNvPr id="87" name="圆角矩形 60"/>
          <p:cNvSpPr/>
          <p:nvPr/>
        </p:nvSpPr>
        <p:spPr>
          <a:xfrm>
            <a:off x="3869926" y="1844824"/>
            <a:ext cx="329678" cy="168473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0" vert="horz" wrap="square" lIns="6985" tIns="6985" rIns="6985" bIns="6985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断除珍爱自己</a:t>
            </a:r>
            <a:endParaRPr lang="zh-CN" altLang="en-US" b="1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2" name="圆角矩形 60"/>
          <p:cNvSpPr/>
          <p:nvPr/>
        </p:nvSpPr>
        <p:spPr>
          <a:xfrm>
            <a:off x="3869926" y="215766"/>
            <a:ext cx="915492" cy="36616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0" vert="horz" wrap="square" lIns="6985" tIns="6985" rIns="6985" bIns="6985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当利他</a:t>
            </a:r>
            <a:endParaRPr lang="zh-CN" altLang="en-US" b="1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8" name="圆角矩形 60"/>
          <p:cNvSpPr/>
          <p:nvPr/>
        </p:nvSpPr>
        <p:spPr>
          <a:xfrm>
            <a:off x="3185276" y="2124492"/>
            <a:ext cx="309677" cy="109647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0" vert="horz" wrap="square" lIns="6985" tIns="6985" rIns="6985" bIns="6985" numCol="1" spcCol="1270" anchor="ctr" anchorCtr="0">
            <a:noAutofit/>
          </a:bodyPr>
          <a:lstStyle/>
          <a:p>
            <a:pPr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行为修法</a:t>
            </a:r>
          </a:p>
        </p:txBody>
      </p:sp>
      <p:grpSp>
        <p:nvGrpSpPr>
          <p:cNvPr id="144" name="组合 178"/>
          <p:cNvGrpSpPr/>
          <p:nvPr/>
        </p:nvGrpSpPr>
        <p:grpSpPr>
          <a:xfrm>
            <a:off x="2499008" y="707684"/>
            <a:ext cx="319084" cy="630201"/>
            <a:chOff x="5981275" y="1662752"/>
            <a:chExt cx="756891" cy="37844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45" name="圆角矩形 144"/>
            <p:cNvSpPr/>
            <p:nvPr/>
          </p:nvSpPr>
          <p:spPr>
            <a:xfrm>
              <a:off x="5981275" y="1662752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chemeClr val="accent6">
                <a:lumMod val="75000"/>
              </a:schemeClr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6" name="圆角矩形 60"/>
            <p:cNvSpPr/>
            <p:nvPr/>
          </p:nvSpPr>
          <p:spPr>
            <a:xfrm>
              <a:off x="5992363" y="1673836"/>
              <a:ext cx="745803" cy="356276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意乐</a:t>
              </a:r>
            </a:p>
          </p:txBody>
        </p:sp>
      </p:grpSp>
      <p:grpSp>
        <p:nvGrpSpPr>
          <p:cNvPr id="147" name="组合 178"/>
          <p:cNvGrpSpPr/>
          <p:nvPr/>
        </p:nvGrpSpPr>
        <p:grpSpPr>
          <a:xfrm>
            <a:off x="2496860" y="2419965"/>
            <a:ext cx="319084" cy="630201"/>
            <a:chOff x="5981275" y="1662752"/>
            <a:chExt cx="756891" cy="37844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48" name="圆角矩形 147"/>
            <p:cNvSpPr/>
            <p:nvPr/>
          </p:nvSpPr>
          <p:spPr>
            <a:xfrm>
              <a:off x="5981275" y="1662752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chemeClr val="accent6">
                <a:lumMod val="75000"/>
              </a:schemeClr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9" name="圆角矩形 60"/>
            <p:cNvSpPr/>
            <p:nvPr/>
          </p:nvSpPr>
          <p:spPr>
            <a:xfrm>
              <a:off x="5992363" y="1673836"/>
              <a:ext cx="745803" cy="356276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行为</a:t>
              </a:r>
            </a:p>
          </p:txBody>
        </p:sp>
      </p:grpSp>
      <p:sp>
        <p:nvSpPr>
          <p:cNvPr id="150" name="圆角矩形 60"/>
          <p:cNvSpPr/>
          <p:nvPr/>
        </p:nvSpPr>
        <p:spPr>
          <a:xfrm>
            <a:off x="4574736" y="659128"/>
            <a:ext cx="1094817" cy="645415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0" vert="horz" wrap="square" lIns="6985" tIns="6985" rIns="6985" bIns="6985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以意乐自我嫉妒</a:t>
            </a:r>
            <a:endParaRPr lang="zh-CN" altLang="en-US" b="1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4" name="圆角矩形 60"/>
          <p:cNvSpPr/>
          <p:nvPr/>
        </p:nvSpPr>
        <p:spPr>
          <a:xfrm>
            <a:off x="4551308" y="1337793"/>
            <a:ext cx="1532860" cy="371497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0" vert="horz" wrap="square" lIns="6985" tIns="6985" rIns="6985" bIns="6985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以行为代他苦</a:t>
            </a:r>
            <a:endParaRPr lang="zh-CN" altLang="en-US" b="1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5" name="圆角矩形 60"/>
          <p:cNvSpPr/>
          <p:nvPr/>
        </p:nvSpPr>
        <p:spPr>
          <a:xfrm>
            <a:off x="4562896" y="2353532"/>
            <a:ext cx="902157" cy="582637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0" vert="horz" wrap="square" lIns="6985" tIns="6985" rIns="6985" bIns="6985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以心行置低位</a:t>
            </a:r>
            <a:endParaRPr lang="zh-CN" altLang="en-US" b="1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7" name="圆角矩形 60"/>
          <p:cNvSpPr/>
          <p:nvPr/>
        </p:nvSpPr>
        <p:spPr>
          <a:xfrm>
            <a:off x="3190584" y="4489205"/>
            <a:ext cx="331666" cy="171638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0" vert="horz" wrap="square" lIns="6985" tIns="6985" rIns="6985" bIns="6985" numCol="1" spcCol="1270" anchor="ctr" anchorCtr="0">
            <a:noAutofit/>
          </a:bodyPr>
          <a:lstStyle/>
          <a:p>
            <a:pPr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以行为主宰心</a:t>
            </a:r>
          </a:p>
        </p:txBody>
      </p:sp>
      <p:sp>
        <p:nvSpPr>
          <p:cNvPr id="128" name="圆角矩形 60"/>
          <p:cNvSpPr/>
          <p:nvPr/>
        </p:nvSpPr>
        <p:spPr>
          <a:xfrm>
            <a:off x="3848332" y="3933056"/>
            <a:ext cx="643186" cy="37940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0" vert="horz" wrap="square" lIns="6985" tIns="6985" rIns="6985" bIns="6985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摄义</a:t>
            </a:r>
            <a:endParaRPr lang="zh-CN" altLang="en-US" b="1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0" name="圆角矩形 60"/>
          <p:cNvSpPr/>
          <p:nvPr/>
        </p:nvSpPr>
        <p:spPr>
          <a:xfrm>
            <a:off x="3857901" y="4762402"/>
            <a:ext cx="464880" cy="135415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0" vert="horz" wrap="square" lIns="6985" tIns="6985" rIns="6985" bIns="6985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以对治主宰</a:t>
            </a:r>
            <a:endParaRPr lang="zh-CN" altLang="en-US" b="1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1" name="圆角矩形 60"/>
          <p:cNvSpPr/>
          <p:nvPr/>
        </p:nvSpPr>
        <p:spPr>
          <a:xfrm>
            <a:off x="3863246" y="6177245"/>
            <a:ext cx="1568788" cy="35109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0" vert="horz" wrap="square" lIns="6985" tIns="6985" rIns="6985" bIns="6985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视为所断违品</a:t>
            </a:r>
            <a:endParaRPr lang="zh-CN" altLang="en-US" b="1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9" name="圆角矩形 60"/>
          <p:cNvSpPr/>
          <p:nvPr/>
        </p:nvSpPr>
        <p:spPr>
          <a:xfrm>
            <a:off x="4545274" y="4755292"/>
            <a:ext cx="743002" cy="380613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0" vert="horz" wrap="square" lIns="6985" tIns="6985" rIns="6985" bIns="6985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略说</a:t>
            </a:r>
            <a:endParaRPr lang="zh-CN" altLang="en-US" b="1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0" name="圆角矩形 60"/>
          <p:cNvSpPr/>
          <p:nvPr/>
        </p:nvSpPr>
        <p:spPr>
          <a:xfrm>
            <a:off x="4534267" y="5706213"/>
            <a:ext cx="743002" cy="380613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0" vert="horz" wrap="square" lIns="6985" tIns="6985" rIns="6985" bIns="6985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广说</a:t>
            </a:r>
            <a:endParaRPr lang="zh-CN" altLang="en-US" b="1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5" name="圆角矩形 60"/>
          <p:cNvSpPr/>
          <p:nvPr/>
        </p:nvSpPr>
        <p:spPr>
          <a:xfrm>
            <a:off x="3862568" y="6504762"/>
            <a:ext cx="1568788" cy="35109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0" vert="horz" wrap="square" lIns="6985" tIns="6985" rIns="6985" bIns="6985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精通对治方便</a:t>
            </a:r>
            <a:endParaRPr lang="zh-CN" altLang="en-US" b="1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17" name="组合 152"/>
          <p:cNvGrpSpPr/>
          <p:nvPr/>
        </p:nvGrpSpPr>
        <p:grpSpPr>
          <a:xfrm>
            <a:off x="719818" y="3366442"/>
            <a:ext cx="377915" cy="1401592"/>
            <a:chOff x="487843" y="1559700"/>
            <a:chExt cx="357902" cy="1626969"/>
          </a:xfr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21" name="圆角矩形 120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9" name="圆角矩形 8"/>
            <p:cNvSpPr/>
            <p:nvPr/>
          </p:nvSpPr>
          <p:spPr>
            <a:xfrm>
              <a:off x="498326" y="1570183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共同之事宜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78019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" name="组合 151"/>
          <p:cNvGrpSpPr/>
          <p:nvPr/>
        </p:nvGrpSpPr>
        <p:grpSpPr>
          <a:xfrm flipV="1">
            <a:off x="5159159" y="4511543"/>
            <a:ext cx="801304" cy="1533167"/>
            <a:chOff x="1259329" y="3579573"/>
            <a:chExt cx="801304" cy="936288"/>
          </a:xfrm>
        </p:grpSpPr>
        <p:grpSp>
          <p:nvGrpSpPr>
            <p:cNvPr id="173" name="组合 172"/>
            <p:cNvGrpSpPr/>
            <p:nvPr/>
          </p:nvGrpSpPr>
          <p:grpSpPr>
            <a:xfrm>
              <a:off x="1531816" y="3579573"/>
              <a:ext cx="528817" cy="933588"/>
              <a:chOff x="2616898" y="770312"/>
              <a:chExt cx="528817" cy="714053"/>
            </a:xfrm>
          </p:grpSpPr>
          <p:cxnSp>
            <p:nvCxnSpPr>
              <p:cNvPr id="182" name="直接连接符 181"/>
              <p:cNvCxnSpPr/>
              <p:nvPr/>
            </p:nvCxnSpPr>
            <p:spPr>
              <a:xfrm>
                <a:off x="2618249" y="1484365"/>
                <a:ext cx="52746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直接连接符 182"/>
              <p:cNvCxnSpPr/>
              <p:nvPr/>
            </p:nvCxnSpPr>
            <p:spPr>
              <a:xfrm flipV="1">
                <a:off x="2616898" y="772306"/>
                <a:ext cx="10886" cy="712059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直接连接符 183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4" name="直接连接符 173"/>
            <p:cNvCxnSpPr/>
            <p:nvPr/>
          </p:nvCxnSpPr>
          <p:spPr>
            <a:xfrm flipV="1">
              <a:off x="1259329" y="4512605"/>
              <a:ext cx="255014" cy="3256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1" name="组合 130"/>
          <p:cNvGrpSpPr/>
          <p:nvPr/>
        </p:nvGrpSpPr>
        <p:grpSpPr>
          <a:xfrm>
            <a:off x="4107905" y="2685341"/>
            <a:ext cx="668909" cy="2752564"/>
            <a:chOff x="1246442" y="3576511"/>
            <a:chExt cx="752143" cy="1389419"/>
          </a:xfrm>
        </p:grpSpPr>
        <p:grpSp>
          <p:nvGrpSpPr>
            <p:cNvPr id="139" name="组合 138"/>
            <p:cNvGrpSpPr/>
            <p:nvPr/>
          </p:nvGrpSpPr>
          <p:grpSpPr>
            <a:xfrm>
              <a:off x="1531816" y="3579573"/>
              <a:ext cx="466769" cy="1386357"/>
              <a:chOff x="2616898" y="770312"/>
              <a:chExt cx="466769" cy="1060352"/>
            </a:xfrm>
          </p:grpSpPr>
          <p:cxnSp>
            <p:nvCxnSpPr>
              <p:cNvPr id="141" name="直接连接符 140"/>
              <p:cNvCxnSpPr/>
              <p:nvPr/>
            </p:nvCxnSpPr>
            <p:spPr>
              <a:xfrm>
                <a:off x="2627784" y="1830664"/>
                <a:ext cx="455883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直接连接符 141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直接连接符 142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0" name="直接连接符 139"/>
            <p:cNvCxnSpPr/>
            <p:nvPr/>
          </p:nvCxnSpPr>
          <p:spPr>
            <a:xfrm>
              <a:off x="1246442" y="3576511"/>
              <a:ext cx="324584" cy="3625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组合 101"/>
          <p:cNvGrpSpPr/>
          <p:nvPr/>
        </p:nvGrpSpPr>
        <p:grpSpPr>
          <a:xfrm>
            <a:off x="4657730" y="2713349"/>
            <a:ext cx="637445" cy="1798193"/>
            <a:chOff x="1281820" y="3579573"/>
            <a:chExt cx="716765" cy="1386357"/>
          </a:xfrm>
        </p:grpSpPr>
        <p:grpSp>
          <p:nvGrpSpPr>
            <p:cNvPr id="103" name="组合 102"/>
            <p:cNvGrpSpPr/>
            <p:nvPr/>
          </p:nvGrpSpPr>
          <p:grpSpPr>
            <a:xfrm>
              <a:off x="1531816" y="3579573"/>
              <a:ext cx="466769" cy="1386357"/>
              <a:chOff x="2616898" y="770312"/>
              <a:chExt cx="466769" cy="1060352"/>
            </a:xfrm>
          </p:grpSpPr>
          <p:cxnSp>
            <p:nvCxnSpPr>
              <p:cNvPr id="112" name="直接连接符 111"/>
              <p:cNvCxnSpPr/>
              <p:nvPr/>
            </p:nvCxnSpPr>
            <p:spPr>
              <a:xfrm>
                <a:off x="2627784" y="1830664"/>
                <a:ext cx="455883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直接连接符 112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直接连接符 113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4" name="直接连接符 103"/>
            <p:cNvCxnSpPr/>
            <p:nvPr/>
          </p:nvCxnSpPr>
          <p:spPr>
            <a:xfrm>
              <a:off x="1281820" y="3582180"/>
              <a:ext cx="324584" cy="3625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1" name="直接连接符 100"/>
          <p:cNvCxnSpPr/>
          <p:nvPr/>
        </p:nvCxnSpPr>
        <p:spPr>
          <a:xfrm>
            <a:off x="5691930" y="4513002"/>
            <a:ext cx="1904410" cy="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9" name="组合 188"/>
          <p:cNvGrpSpPr/>
          <p:nvPr/>
        </p:nvGrpSpPr>
        <p:grpSpPr>
          <a:xfrm flipV="1">
            <a:off x="2611099" y="933053"/>
            <a:ext cx="668909" cy="1812131"/>
            <a:chOff x="1246442" y="3576511"/>
            <a:chExt cx="752143" cy="1389419"/>
          </a:xfrm>
        </p:grpSpPr>
        <p:grpSp>
          <p:nvGrpSpPr>
            <p:cNvPr id="204" name="组合 203"/>
            <p:cNvGrpSpPr/>
            <p:nvPr/>
          </p:nvGrpSpPr>
          <p:grpSpPr>
            <a:xfrm>
              <a:off x="1531816" y="3579573"/>
              <a:ext cx="466769" cy="1386357"/>
              <a:chOff x="2616898" y="770312"/>
              <a:chExt cx="466769" cy="1060352"/>
            </a:xfrm>
          </p:grpSpPr>
          <p:cxnSp>
            <p:nvCxnSpPr>
              <p:cNvPr id="206" name="直接连接符 205"/>
              <p:cNvCxnSpPr/>
              <p:nvPr/>
            </p:nvCxnSpPr>
            <p:spPr>
              <a:xfrm>
                <a:off x="2627784" y="1830664"/>
                <a:ext cx="455883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直接连接符 206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直接连接符 207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05" name="直接连接符 204"/>
            <p:cNvCxnSpPr/>
            <p:nvPr/>
          </p:nvCxnSpPr>
          <p:spPr>
            <a:xfrm>
              <a:off x="1246442" y="3576511"/>
              <a:ext cx="324584" cy="3625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3" name="组合 162"/>
          <p:cNvGrpSpPr/>
          <p:nvPr/>
        </p:nvGrpSpPr>
        <p:grpSpPr>
          <a:xfrm>
            <a:off x="3077291" y="197393"/>
            <a:ext cx="699589" cy="2528839"/>
            <a:chOff x="1211944" y="3579573"/>
            <a:chExt cx="786641" cy="1386357"/>
          </a:xfrm>
        </p:grpSpPr>
        <p:grpSp>
          <p:nvGrpSpPr>
            <p:cNvPr id="164" name="组合 163"/>
            <p:cNvGrpSpPr/>
            <p:nvPr/>
          </p:nvGrpSpPr>
          <p:grpSpPr>
            <a:xfrm>
              <a:off x="1531816" y="3579573"/>
              <a:ext cx="466769" cy="1386357"/>
              <a:chOff x="2616898" y="770312"/>
              <a:chExt cx="466769" cy="1060352"/>
            </a:xfrm>
          </p:grpSpPr>
          <p:cxnSp>
            <p:nvCxnSpPr>
              <p:cNvPr id="172" name="直接连接符 171"/>
              <p:cNvCxnSpPr/>
              <p:nvPr/>
            </p:nvCxnSpPr>
            <p:spPr>
              <a:xfrm>
                <a:off x="2627784" y="1830664"/>
                <a:ext cx="455883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直接连接符 186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直接连接符 187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5" name="直接连接符 164"/>
            <p:cNvCxnSpPr/>
            <p:nvPr/>
          </p:nvCxnSpPr>
          <p:spPr>
            <a:xfrm>
              <a:off x="1211944" y="4955162"/>
              <a:ext cx="322523" cy="10768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7" name="组合 156"/>
          <p:cNvGrpSpPr/>
          <p:nvPr/>
        </p:nvGrpSpPr>
        <p:grpSpPr>
          <a:xfrm>
            <a:off x="3654195" y="1351210"/>
            <a:ext cx="645746" cy="1330154"/>
            <a:chOff x="1272487" y="3579573"/>
            <a:chExt cx="726098" cy="1386357"/>
          </a:xfrm>
        </p:grpSpPr>
        <p:grpSp>
          <p:nvGrpSpPr>
            <p:cNvPr id="158" name="组合 157"/>
            <p:cNvGrpSpPr/>
            <p:nvPr/>
          </p:nvGrpSpPr>
          <p:grpSpPr>
            <a:xfrm>
              <a:off x="1531816" y="3579573"/>
              <a:ext cx="466769" cy="1386357"/>
              <a:chOff x="2616898" y="770312"/>
              <a:chExt cx="466769" cy="1060352"/>
            </a:xfrm>
          </p:grpSpPr>
          <p:cxnSp>
            <p:nvCxnSpPr>
              <p:cNvPr id="160" name="直接连接符 159"/>
              <p:cNvCxnSpPr/>
              <p:nvPr/>
            </p:nvCxnSpPr>
            <p:spPr>
              <a:xfrm>
                <a:off x="2627784" y="1830664"/>
                <a:ext cx="455883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直接连接符 160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直接连接符 161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9" name="直接连接符 158"/>
            <p:cNvCxnSpPr/>
            <p:nvPr/>
          </p:nvCxnSpPr>
          <p:spPr>
            <a:xfrm>
              <a:off x="1272487" y="4962305"/>
              <a:ext cx="324584" cy="3625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2" name="直接连接符 131"/>
          <p:cNvCxnSpPr/>
          <p:nvPr/>
        </p:nvCxnSpPr>
        <p:spPr>
          <a:xfrm>
            <a:off x="5856327" y="6028478"/>
            <a:ext cx="1904410" cy="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5" name="组合 124"/>
          <p:cNvGrpSpPr/>
          <p:nvPr/>
        </p:nvGrpSpPr>
        <p:grpSpPr>
          <a:xfrm>
            <a:off x="1823513" y="1020173"/>
            <a:ext cx="653952" cy="1756230"/>
            <a:chOff x="146118" y="3579573"/>
            <a:chExt cx="1691980" cy="1386357"/>
          </a:xfrm>
        </p:grpSpPr>
        <p:grpSp>
          <p:nvGrpSpPr>
            <p:cNvPr id="126" name="组合 125"/>
            <p:cNvGrpSpPr/>
            <p:nvPr/>
          </p:nvGrpSpPr>
          <p:grpSpPr>
            <a:xfrm>
              <a:off x="1531816" y="3579573"/>
              <a:ext cx="306282" cy="1386357"/>
              <a:chOff x="2616898" y="770312"/>
              <a:chExt cx="306282" cy="1060352"/>
            </a:xfrm>
          </p:grpSpPr>
          <p:cxnSp>
            <p:nvCxnSpPr>
              <p:cNvPr id="134" name="直接连接符 133"/>
              <p:cNvCxnSpPr/>
              <p:nvPr/>
            </p:nvCxnSpPr>
            <p:spPr>
              <a:xfrm>
                <a:off x="2627784" y="1830664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直接连接符 134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直接连接符 135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3" name="直接连接符 132"/>
            <p:cNvCxnSpPr/>
            <p:nvPr/>
          </p:nvCxnSpPr>
          <p:spPr>
            <a:xfrm>
              <a:off x="146118" y="4965930"/>
              <a:ext cx="1421560" cy="0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5" name="组合 104"/>
          <p:cNvGrpSpPr/>
          <p:nvPr/>
        </p:nvGrpSpPr>
        <p:grpSpPr>
          <a:xfrm flipV="1">
            <a:off x="5148584" y="2328461"/>
            <a:ext cx="801304" cy="1104508"/>
            <a:chOff x="1259329" y="3579573"/>
            <a:chExt cx="801304" cy="936288"/>
          </a:xfrm>
        </p:grpSpPr>
        <p:grpSp>
          <p:nvGrpSpPr>
            <p:cNvPr id="118" name="组合 117"/>
            <p:cNvGrpSpPr/>
            <p:nvPr/>
          </p:nvGrpSpPr>
          <p:grpSpPr>
            <a:xfrm>
              <a:off x="1531816" y="3579573"/>
              <a:ext cx="528817" cy="933588"/>
              <a:chOff x="2616898" y="770312"/>
              <a:chExt cx="528817" cy="714053"/>
            </a:xfrm>
          </p:grpSpPr>
          <p:cxnSp>
            <p:nvCxnSpPr>
              <p:cNvPr id="120" name="直接连接符 119"/>
              <p:cNvCxnSpPr/>
              <p:nvPr/>
            </p:nvCxnSpPr>
            <p:spPr>
              <a:xfrm>
                <a:off x="2618249" y="1484365"/>
                <a:ext cx="52746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直接连接符 121"/>
              <p:cNvCxnSpPr/>
              <p:nvPr/>
            </p:nvCxnSpPr>
            <p:spPr>
              <a:xfrm flipV="1">
                <a:off x="2616898" y="772306"/>
                <a:ext cx="10886" cy="712059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直接连接符 122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9" name="直接连接符 118"/>
            <p:cNvCxnSpPr/>
            <p:nvPr/>
          </p:nvCxnSpPr>
          <p:spPr>
            <a:xfrm flipV="1">
              <a:off x="1259329" y="4512605"/>
              <a:ext cx="255014" cy="3256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5" name="组合 174"/>
          <p:cNvGrpSpPr/>
          <p:nvPr/>
        </p:nvGrpSpPr>
        <p:grpSpPr>
          <a:xfrm>
            <a:off x="929433" y="985575"/>
            <a:ext cx="531680" cy="1806441"/>
            <a:chOff x="1240260" y="3579573"/>
            <a:chExt cx="597838" cy="1393779"/>
          </a:xfrm>
        </p:grpSpPr>
        <p:grpSp>
          <p:nvGrpSpPr>
            <p:cNvPr id="186" name="组合 185"/>
            <p:cNvGrpSpPr/>
            <p:nvPr/>
          </p:nvGrpSpPr>
          <p:grpSpPr>
            <a:xfrm>
              <a:off x="1531816" y="3579573"/>
              <a:ext cx="306282" cy="1386357"/>
              <a:chOff x="2616898" y="770312"/>
              <a:chExt cx="306282" cy="1060352"/>
            </a:xfrm>
          </p:grpSpPr>
          <p:cxnSp>
            <p:nvCxnSpPr>
              <p:cNvPr id="194" name="直接连接符 193"/>
              <p:cNvCxnSpPr/>
              <p:nvPr/>
            </p:nvCxnSpPr>
            <p:spPr>
              <a:xfrm>
                <a:off x="2627784" y="1830664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直接连接符 194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直接连接符 200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3" name="直接连接符 192"/>
            <p:cNvCxnSpPr/>
            <p:nvPr/>
          </p:nvCxnSpPr>
          <p:spPr>
            <a:xfrm flipV="1">
              <a:off x="1240260" y="4953577"/>
              <a:ext cx="324584" cy="19775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3" name="直接连接符 152"/>
          <p:cNvCxnSpPr/>
          <p:nvPr/>
        </p:nvCxnSpPr>
        <p:spPr>
          <a:xfrm>
            <a:off x="3354116" y="575695"/>
            <a:ext cx="3663562" cy="5655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/>
          <p:cNvCxnSpPr/>
          <p:nvPr/>
        </p:nvCxnSpPr>
        <p:spPr>
          <a:xfrm flipV="1">
            <a:off x="5668374" y="3373857"/>
            <a:ext cx="2698607" cy="4511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接连接符 202"/>
          <p:cNvCxnSpPr/>
          <p:nvPr/>
        </p:nvCxnSpPr>
        <p:spPr>
          <a:xfrm>
            <a:off x="4319813" y="1337885"/>
            <a:ext cx="3769619" cy="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6" name="组合 175"/>
          <p:cNvGrpSpPr/>
          <p:nvPr/>
        </p:nvGrpSpPr>
        <p:grpSpPr>
          <a:xfrm>
            <a:off x="1494063" y="959064"/>
            <a:ext cx="599294" cy="1832952"/>
            <a:chOff x="1238804" y="3579573"/>
            <a:chExt cx="599294" cy="934411"/>
          </a:xfrm>
        </p:grpSpPr>
        <p:grpSp>
          <p:nvGrpSpPr>
            <p:cNvPr id="177" name="组合 176"/>
            <p:cNvGrpSpPr/>
            <p:nvPr/>
          </p:nvGrpSpPr>
          <p:grpSpPr>
            <a:xfrm>
              <a:off x="1531816" y="3579573"/>
              <a:ext cx="306282" cy="933588"/>
              <a:chOff x="2616898" y="770312"/>
              <a:chExt cx="306282" cy="714053"/>
            </a:xfrm>
          </p:grpSpPr>
          <p:cxnSp>
            <p:nvCxnSpPr>
              <p:cNvPr id="179" name="直接连接符 178"/>
              <p:cNvCxnSpPr/>
              <p:nvPr/>
            </p:nvCxnSpPr>
            <p:spPr>
              <a:xfrm>
                <a:off x="2618249" y="1484365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直接连接符 198"/>
              <p:cNvCxnSpPr/>
              <p:nvPr/>
            </p:nvCxnSpPr>
            <p:spPr>
              <a:xfrm flipV="1">
                <a:off x="2616898" y="772306"/>
                <a:ext cx="10886" cy="712059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直接连接符 199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8" name="直接连接符 177"/>
            <p:cNvCxnSpPr/>
            <p:nvPr/>
          </p:nvCxnSpPr>
          <p:spPr>
            <a:xfrm>
              <a:off x="1238804" y="4513984"/>
              <a:ext cx="306941" cy="0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直接连接符 18"/>
          <p:cNvCxnSpPr/>
          <p:nvPr/>
        </p:nvCxnSpPr>
        <p:spPr>
          <a:xfrm>
            <a:off x="5691930" y="2343746"/>
            <a:ext cx="3043983" cy="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组合 19"/>
          <p:cNvGrpSpPr/>
          <p:nvPr/>
        </p:nvGrpSpPr>
        <p:grpSpPr>
          <a:xfrm>
            <a:off x="379093" y="1515864"/>
            <a:ext cx="507272" cy="2551374"/>
            <a:chOff x="1330826" y="3579573"/>
            <a:chExt cx="507272" cy="1386357"/>
          </a:xfrm>
        </p:grpSpPr>
        <p:grpSp>
          <p:nvGrpSpPr>
            <p:cNvPr id="21" name="组合 20"/>
            <p:cNvGrpSpPr/>
            <p:nvPr/>
          </p:nvGrpSpPr>
          <p:grpSpPr>
            <a:xfrm>
              <a:off x="1531816" y="3579573"/>
              <a:ext cx="306282" cy="1386357"/>
              <a:chOff x="2616898" y="770312"/>
              <a:chExt cx="306282" cy="1060352"/>
            </a:xfrm>
          </p:grpSpPr>
          <p:cxnSp>
            <p:nvCxnSpPr>
              <p:cNvPr id="23" name="直接连接符 22"/>
              <p:cNvCxnSpPr/>
              <p:nvPr/>
            </p:nvCxnSpPr>
            <p:spPr>
              <a:xfrm>
                <a:off x="2627784" y="1830664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 24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" name="直接连接符 21"/>
            <p:cNvCxnSpPr/>
            <p:nvPr/>
          </p:nvCxnSpPr>
          <p:spPr>
            <a:xfrm>
              <a:off x="1330826" y="4186656"/>
              <a:ext cx="448491" cy="0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83" name="表格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255021081"/>
              </p:ext>
            </p:extLst>
          </p:nvPr>
        </p:nvGraphicFramePr>
        <p:xfrm>
          <a:off x="6250542" y="22832"/>
          <a:ext cx="2812199" cy="6748272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2812199"/>
              </a:tblGrid>
              <a:tr h="691030">
                <a:tc>
                  <a:txBody>
                    <a:bodyPr/>
                    <a:lstStyle/>
                    <a:p>
                      <a:pPr algn="l" fontAlgn="ctr">
                        <a:lnSpc>
                          <a:spcPct val="85000"/>
                        </a:lnSpc>
                      </a:pPr>
                      <a:r>
                        <a:rPr lang="zh-CN" altLang="en-US" sz="1800" b="1" u="none" strike="noStrike" dirty="0" smtClean="0">
                          <a:latin typeface="微软雅黑" pitchFamily="34" charset="-122"/>
                          <a:ea typeface="微软雅黑" pitchFamily="34" charset="-122"/>
                        </a:rPr>
                        <a:t>若吾稍放逸，未施汝于众，则汝定将我，贩与诸狱卒。如是汝屡屡，弃我令久苦，今忆宿仇怨，摧汝自利心。</a:t>
                      </a:r>
                      <a:endParaRPr lang="zh-CN" altLang="en-US" sz="1800" b="1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  <a:cs typeface="Arial Unicode MS" pitchFamily="34" charset="-122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97268">
                <a:tc>
                  <a:txBody>
                    <a:bodyPr/>
                    <a:lstStyle/>
                    <a:p>
                      <a:pPr algn="l" fontAlgn="ctr">
                        <a:lnSpc>
                          <a:spcPct val="90000"/>
                        </a:lnSpc>
                      </a:pPr>
                      <a:r>
                        <a:rPr lang="zh-CN" altLang="en-US" sz="1800" b="1" u="none" strike="noStrike" dirty="0" smtClean="0">
                          <a:latin typeface="微软雅黑" pitchFamily="34" charset="-122"/>
                          <a:ea typeface="微软雅黑" pitchFamily="34" charset="-122"/>
                        </a:rPr>
                        <a:t>若汝欲自惜，不应自爱执，若汝欲自护，则当常护他。</a:t>
                      </a:r>
                      <a:endParaRPr lang="zh-CN" altLang="en-US" sz="1800" b="1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  <a:cs typeface="Arial Unicode MS" pitchFamily="34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87950">
                <a:tc>
                  <a:txBody>
                    <a:bodyPr/>
                    <a:lstStyle/>
                    <a:p>
                      <a:pPr algn="l" fontAlgn="ctr">
                        <a:lnSpc>
                          <a:spcPct val="90000"/>
                        </a:lnSpc>
                      </a:pPr>
                      <a:r>
                        <a:rPr lang="zh-CN" altLang="en-US" sz="1800" b="1" i="0" u="none" strike="noStrik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  <a:cs typeface="Arial Unicode MS" pitchFamily="34" charset="-122"/>
                        </a:rPr>
                        <a:t>汝愈献殷勤，护此不净身，彼愈趋退堕，衰朽极脆弱。身弱欲爱增，大地一切物，尚且不餍足，谁复惬彼欲？逐欲未得足，生恼复失意。</a:t>
                      </a:r>
                      <a:endParaRPr lang="zh-CN" altLang="en-US" sz="1800" b="1" i="0" u="none" strike="noStrike" dirty="0">
                        <a:solidFill>
                          <a:srgbClr val="FFFF99"/>
                        </a:solidFill>
                        <a:latin typeface="微软雅黑" pitchFamily="34" charset="-122"/>
                        <a:ea typeface="微软雅黑" pitchFamily="34" charset="-122"/>
                        <a:cs typeface="Arial Unicode MS" pitchFamily="34" charset="-122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53922">
                <a:tc>
                  <a:txBody>
                    <a:bodyPr/>
                    <a:lstStyle/>
                    <a:p>
                      <a:pPr algn="l" fontAlgn="ctr">
                        <a:lnSpc>
                          <a:spcPct val="90000"/>
                        </a:lnSpc>
                      </a:pPr>
                      <a:r>
                        <a:rPr lang="zh-CN" altLang="en-US" sz="1800" b="1" u="none" strike="noStrike" dirty="0" smtClean="0">
                          <a:latin typeface="微软雅黑" pitchFamily="34" charset="-122"/>
                          <a:ea typeface="微软雅黑" pitchFamily="34" charset="-122"/>
                        </a:rPr>
                        <a:t>若人无所求，彼福无穷尽，乐长身贪故，莫令有机趁，不执悦意物，厥为真妙财。</a:t>
                      </a:r>
                      <a:endParaRPr lang="en-US" altLang="zh-CN" sz="1800" b="1" u="none" strike="noStrike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53922"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u="none" strike="noStrike" dirty="0" smtClean="0">
                          <a:latin typeface="微软雅黑" pitchFamily="34" charset="-122"/>
                          <a:ea typeface="微软雅黑" pitchFamily="34" charset="-122"/>
                        </a:rPr>
                        <a:t>可怖不净身，不动待他牵，火化终成灰，何故执为我？无论生与死，朽身何所为？岂异粪等物？怎不除我慢？奉承此身故，无义集诸苦，于此似树身，何劳贪与嗔？</a:t>
                      </a:r>
                      <a:endParaRPr lang="en-US" altLang="zh-CN" sz="1800" b="1" u="none" strike="noStrike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53922"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u="none" strike="noStrike" dirty="0" smtClean="0">
                          <a:latin typeface="微软雅黑" pitchFamily="34" charset="-122"/>
                          <a:ea typeface="微软雅黑" pitchFamily="34" charset="-122"/>
                        </a:rPr>
                        <a:t>细心极爱护，或弃鹫兽食，身既无贪嗔，何苦爱此身？何毁引身嗔？何赞令身喜？身既无所知，殷勤何所为？若人喜我身，则彼为吾友，众皆爱己身，何不爱众生？</a:t>
                      </a:r>
                      <a:endParaRPr lang="en-US" altLang="zh-CN" sz="1800" b="1" u="none" strike="noStrike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124" name="组合 152"/>
          <p:cNvGrpSpPr/>
          <p:nvPr/>
        </p:nvGrpSpPr>
        <p:grpSpPr>
          <a:xfrm>
            <a:off x="709454" y="1027561"/>
            <a:ext cx="353823" cy="1023507"/>
            <a:chOff x="487843" y="1559700"/>
            <a:chExt cx="357902" cy="1626969"/>
          </a:xfr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37" name="圆角矩形 136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8" name="圆角矩形 8"/>
            <p:cNvSpPr/>
            <p:nvPr/>
          </p:nvSpPr>
          <p:spPr>
            <a:xfrm>
              <a:off x="498326" y="1570183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自他平等</a:t>
              </a:r>
            </a:p>
          </p:txBody>
        </p:sp>
      </p:grpSp>
      <p:grpSp>
        <p:nvGrpSpPr>
          <p:cNvPr id="190" name="组合 152"/>
          <p:cNvGrpSpPr/>
          <p:nvPr/>
        </p:nvGrpSpPr>
        <p:grpSpPr>
          <a:xfrm>
            <a:off x="70306" y="2005143"/>
            <a:ext cx="404457" cy="1639881"/>
            <a:chOff x="487843" y="1559700"/>
            <a:chExt cx="357902" cy="1626969"/>
          </a:xfrm>
          <a:solidFill>
            <a:schemeClr val="bg2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91" name="圆角矩形 190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2" name="圆角矩形 8"/>
            <p:cNvSpPr/>
            <p:nvPr/>
          </p:nvSpPr>
          <p:spPr>
            <a:xfrm>
              <a:off x="498326" y="1570183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修世俗菩提心</a:t>
              </a:r>
            </a:p>
          </p:txBody>
        </p:sp>
      </p:grpSp>
      <p:sp>
        <p:nvSpPr>
          <p:cNvPr id="156" name="矩形 155"/>
          <p:cNvSpPr/>
          <p:nvPr/>
        </p:nvSpPr>
        <p:spPr>
          <a:xfrm>
            <a:off x="48706" y="157935"/>
            <a:ext cx="447659" cy="17543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rgbClr val="1B587C">
                    <a:lumMod val="75000"/>
                  </a:srgbClr>
                </a:solidFill>
                <a:latin typeface="微软雅黑" pitchFamily="34" charset="-122"/>
                <a:ea typeface="微软雅黑" pitchFamily="34" charset="-122"/>
              </a:rPr>
              <a:t>第八品</a:t>
            </a:r>
            <a:endParaRPr lang="en-US" altLang="zh-CN" b="1" dirty="0">
              <a:solidFill>
                <a:srgbClr val="1B587C">
                  <a:lumMod val="75000"/>
                </a:srgb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b="1" dirty="0" smtClean="0">
              <a:solidFill>
                <a:srgbClr val="1B587C">
                  <a:lumMod val="75000"/>
                </a:srgb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b="1" dirty="0" smtClean="0">
                <a:solidFill>
                  <a:srgbClr val="1B587C">
                    <a:lumMod val="75000"/>
                  </a:srgbClr>
                </a:solidFill>
                <a:latin typeface="微软雅黑" pitchFamily="34" charset="-122"/>
                <a:ea typeface="微软雅黑" pitchFamily="34" charset="-122"/>
              </a:rPr>
              <a:t>静虑</a:t>
            </a:r>
            <a:endParaRPr lang="zh-CN" altLang="en-US" b="1" dirty="0">
              <a:solidFill>
                <a:srgbClr val="1B587C">
                  <a:lumMod val="75000"/>
                </a:srgb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96" name="组合 152"/>
          <p:cNvGrpSpPr/>
          <p:nvPr/>
        </p:nvGrpSpPr>
        <p:grpSpPr>
          <a:xfrm>
            <a:off x="709061" y="2178956"/>
            <a:ext cx="377915" cy="1050631"/>
            <a:chOff x="487843" y="1559700"/>
            <a:chExt cx="357902" cy="1626969"/>
          </a:xfr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97" name="圆角矩形 196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8" name="圆角矩形 8"/>
            <p:cNvSpPr/>
            <p:nvPr/>
          </p:nvSpPr>
          <p:spPr>
            <a:xfrm>
              <a:off x="498326" y="1570183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自他相换</a:t>
              </a:r>
            </a:p>
          </p:txBody>
        </p:sp>
      </p:grpSp>
      <p:grpSp>
        <p:nvGrpSpPr>
          <p:cNvPr id="106" name="组合 152"/>
          <p:cNvGrpSpPr/>
          <p:nvPr/>
        </p:nvGrpSpPr>
        <p:grpSpPr>
          <a:xfrm>
            <a:off x="1879678" y="284073"/>
            <a:ext cx="394186" cy="1236301"/>
            <a:chOff x="487843" y="710171"/>
            <a:chExt cx="357902" cy="2476502"/>
          </a:xfrm>
          <a:solidFill>
            <a:schemeClr val="accent5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07" name="圆角矩形 106"/>
            <p:cNvSpPr/>
            <p:nvPr/>
          </p:nvSpPr>
          <p:spPr>
            <a:xfrm>
              <a:off x="487843" y="710175"/>
              <a:ext cx="357902" cy="2476498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8" name="圆角矩形 8"/>
            <p:cNvSpPr/>
            <p:nvPr/>
          </p:nvSpPr>
          <p:spPr>
            <a:xfrm>
              <a:off x="498326" y="710171"/>
              <a:ext cx="336936" cy="2466016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宣说法相</a:t>
              </a:r>
            </a:p>
          </p:txBody>
        </p:sp>
      </p:grpSp>
      <p:grpSp>
        <p:nvGrpSpPr>
          <p:cNvPr id="109" name="组合 152"/>
          <p:cNvGrpSpPr/>
          <p:nvPr/>
        </p:nvGrpSpPr>
        <p:grpSpPr>
          <a:xfrm>
            <a:off x="1870692" y="2178956"/>
            <a:ext cx="391363" cy="1099206"/>
            <a:chOff x="487843" y="710171"/>
            <a:chExt cx="357902" cy="2476502"/>
          </a:xfrm>
          <a:solidFill>
            <a:schemeClr val="accent5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0" name="圆角矩形 109"/>
            <p:cNvSpPr/>
            <p:nvPr/>
          </p:nvSpPr>
          <p:spPr>
            <a:xfrm>
              <a:off x="487843" y="710175"/>
              <a:ext cx="357902" cy="2476498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1" name="圆角矩形 8"/>
            <p:cNvSpPr/>
            <p:nvPr/>
          </p:nvSpPr>
          <p:spPr>
            <a:xfrm>
              <a:off x="498326" y="710171"/>
              <a:ext cx="336936" cy="2466016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宣说事宜</a:t>
              </a:r>
            </a:p>
          </p:txBody>
        </p:sp>
      </p:grpSp>
      <p:grpSp>
        <p:nvGrpSpPr>
          <p:cNvPr id="166" name="组合 152"/>
          <p:cNvGrpSpPr/>
          <p:nvPr/>
        </p:nvGrpSpPr>
        <p:grpSpPr>
          <a:xfrm>
            <a:off x="1282296" y="596943"/>
            <a:ext cx="351211" cy="672223"/>
            <a:chOff x="487843" y="1559700"/>
            <a:chExt cx="357902" cy="1626969"/>
          </a:xfrm>
          <a:solidFill>
            <a:schemeClr val="accent4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67" name="圆角矩形 166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8" name="圆角矩形 8"/>
            <p:cNvSpPr/>
            <p:nvPr/>
          </p:nvSpPr>
          <p:spPr>
            <a:xfrm>
              <a:off x="498326" y="1570181"/>
              <a:ext cx="336936" cy="1606003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略说</a:t>
              </a:r>
              <a:endParaRPr lang="zh-CN" altLang="en-US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69" name="组合 152"/>
          <p:cNvGrpSpPr/>
          <p:nvPr/>
        </p:nvGrpSpPr>
        <p:grpSpPr>
          <a:xfrm>
            <a:off x="1292938" y="2428499"/>
            <a:ext cx="331896" cy="633371"/>
            <a:chOff x="487843" y="1559700"/>
            <a:chExt cx="357902" cy="1626969"/>
          </a:xfrm>
          <a:solidFill>
            <a:schemeClr val="accent4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70" name="圆角矩形 169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1" name="圆角矩形 8"/>
            <p:cNvSpPr/>
            <p:nvPr/>
          </p:nvSpPr>
          <p:spPr>
            <a:xfrm>
              <a:off x="498326" y="1570181"/>
              <a:ext cx="336936" cy="1606003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广说</a:t>
              </a:r>
            </a:p>
          </p:txBody>
        </p:sp>
      </p:grpSp>
      <p:sp>
        <p:nvSpPr>
          <p:cNvPr id="87" name="圆角矩形 60"/>
          <p:cNvSpPr/>
          <p:nvPr/>
        </p:nvSpPr>
        <p:spPr>
          <a:xfrm>
            <a:off x="3488474" y="1860519"/>
            <a:ext cx="329678" cy="168473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0" vert="horz" wrap="square" lIns="6985" tIns="6985" rIns="6985" bIns="6985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精通对治方便</a:t>
            </a:r>
            <a:endParaRPr lang="zh-CN" altLang="en-US" b="1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8" name="圆角矩形 60"/>
          <p:cNvSpPr/>
          <p:nvPr/>
        </p:nvSpPr>
        <p:spPr>
          <a:xfrm>
            <a:off x="2968960" y="225419"/>
            <a:ext cx="313263" cy="131389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0" vert="horz" wrap="square" lIns="6985" tIns="6985" rIns="6985" bIns="6985" numCol="1" spcCol="1270" anchor="ctr" anchorCtr="0">
            <a:noAutofit/>
          </a:bodyPr>
          <a:lstStyle/>
          <a:p>
            <a:pPr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行为修法</a:t>
            </a:r>
          </a:p>
        </p:txBody>
      </p:sp>
      <p:grpSp>
        <p:nvGrpSpPr>
          <p:cNvPr id="144" name="组合 178"/>
          <p:cNvGrpSpPr/>
          <p:nvPr/>
        </p:nvGrpSpPr>
        <p:grpSpPr>
          <a:xfrm>
            <a:off x="2451710" y="707684"/>
            <a:ext cx="319084" cy="630201"/>
            <a:chOff x="5981275" y="1662752"/>
            <a:chExt cx="756891" cy="37844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45" name="圆角矩形 144"/>
            <p:cNvSpPr/>
            <p:nvPr/>
          </p:nvSpPr>
          <p:spPr>
            <a:xfrm>
              <a:off x="5981275" y="1662752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chemeClr val="accent6">
                <a:lumMod val="75000"/>
              </a:schemeClr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6" name="圆角矩形 60"/>
            <p:cNvSpPr/>
            <p:nvPr/>
          </p:nvSpPr>
          <p:spPr>
            <a:xfrm>
              <a:off x="5992363" y="1673836"/>
              <a:ext cx="745803" cy="356276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意乐</a:t>
              </a:r>
            </a:p>
          </p:txBody>
        </p:sp>
      </p:grpSp>
      <p:grpSp>
        <p:nvGrpSpPr>
          <p:cNvPr id="147" name="组合 178"/>
          <p:cNvGrpSpPr/>
          <p:nvPr/>
        </p:nvGrpSpPr>
        <p:grpSpPr>
          <a:xfrm>
            <a:off x="2449562" y="2419965"/>
            <a:ext cx="319084" cy="630201"/>
            <a:chOff x="5981275" y="1662752"/>
            <a:chExt cx="756891" cy="37844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48" name="圆角矩形 147"/>
            <p:cNvSpPr/>
            <p:nvPr/>
          </p:nvSpPr>
          <p:spPr>
            <a:xfrm>
              <a:off x="5981275" y="1662752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chemeClr val="accent6">
                <a:lumMod val="75000"/>
              </a:schemeClr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9" name="圆角矩形 60"/>
            <p:cNvSpPr/>
            <p:nvPr/>
          </p:nvSpPr>
          <p:spPr>
            <a:xfrm>
              <a:off x="5992363" y="1673836"/>
              <a:ext cx="745803" cy="356276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行为</a:t>
              </a:r>
            </a:p>
          </p:txBody>
        </p:sp>
      </p:grpSp>
      <p:sp>
        <p:nvSpPr>
          <p:cNvPr id="155" name="圆角矩形 60"/>
          <p:cNvSpPr/>
          <p:nvPr/>
        </p:nvSpPr>
        <p:spPr>
          <a:xfrm>
            <a:off x="4107905" y="1163105"/>
            <a:ext cx="573563" cy="37621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0" vert="horz" wrap="square" lIns="6985" tIns="6985" rIns="6985" bIns="6985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略说</a:t>
            </a:r>
            <a:endParaRPr lang="zh-CN" altLang="en-US" b="1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7" name="圆角矩形 60"/>
          <p:cNvSpPr/>
          <p:nvPr/>
        </p:nvSpPr>
        <p:spPr>
          <a:xfrm>
            <a:off x="2968960" y="1933825"/>
            <a:ext cx="331666" cy="171638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0" vert="horz" wrap="square" lIns="6985" tIns="6985" rIns="6985" bIns="6985" numCol="1" spcCol="1270" anchor="ctr" anchorCtr="0">
            <a:noAutofit/>
          </a:bodyPr>
          <a:lstStyle/>
          <a:p>
            <a:pPr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以行为主宰心</a:t>
            </a:r>
          </a:p>
        </p:txBody>
      </p:sp>
      <p:sp>
        <p:nvSpPr>
          <p:cNvPr id="180" name="圆角矩形 60"/>
          <p:cNvSpPr/>
          <p:nvPr/>
        </p:nvSpPr>
        <p:spPr>
          <a:xfrm>
            <a:off x="3480771" y="17373"/>
            <a:ext cx="1319592" cy="36004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0" vert="horz" wrap="square" lIns="6985" tIns="6985" rIns="6985" bIns="6985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以对治主宰</a:t>
            </a:r>
            <a:endParaRPr lang="zh-CN" altLang="en-US" b="1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1" name="圆角矩形 60"/>
          <p:cNvSpPr/>
          <p:nvPr/>
        </p:nvSpPr>
        <p:spPr>
          <a:xfrm>
            <a:off x="3480771" y="363010"/>
            <a:ext cx="1568788" cy="36313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0" vert="horz" wrap="square" lIns="6985" tIns="6985" rIns="6985" bIns="6985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视为所断违品</a:t>
            </a:r>
            <a:endParaRPr lang="zh-CN" altLang="en-US" b="1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9" name="圆角矩形 60"/>
          <p:cNvSpPr/>
          <p:nvPr/>
        </p:nvSpPr>
        <p:spPr>
          <a:xfrm>
            <a:off x="4499196" y="4516875"/>
            <a:ext cx="330608" cy="184206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0" vert="horz" wrap="square" lIns="6985" tIns="6985" rIns="6985" bIns="6985" numCol="1" spcCol="1270" anchor="ctr" anchorCtr="0">
            <a:noAutofit/>
          </a:bodyPr>
          <a:lstStyle/>
          <a:p>
            <a:pPr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善用此身之方法</a:t>
            </a:r>
          </a:p>
        </p:txBody>
      </p:sp>
      <p:sp>
        <p:nvSpPr>
          <p:cNvPr id="100" name="圆角矩形 60"/>
          <p:cNvSpPr/>
          <p:nvPr/>
        </p:nvSpPr>
        <p:spPr>
          <a:xfrm>
            <a:off x="3978915" y="2385034"/>
            <a:ext cx="313081" cy="643113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0" vert="horz" wrap="square" lIns="6985" tIns="6985" rIns="6985" bIns="6985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广说</a:t>
            </a:r>
            <a:endParaRPr lang="zh-CN" altLang="en-US" b="1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5" name="圆角矩形 60"/>
          <p:cNvSpPr/>
          <p:nvPr/>
        </p:nvSpPr>
        <p:spPr>
          <a:xfrm>
            <a:off x="4486558" y="2144494"/>
            <a:ext cx="322952" cy="1080813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0" vert="horz" wrap="square" lIns="6985" tIns="6985" rIns="6985" bIns="6985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断除贪身</a:t>
            </a:r>
            <a:endParaRPr lang="zh-CN" altLang="en-US" b="1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6" name="圆角矩形 60"/>
          <p:cNvSpPr/>
          <p:nvPr/>
        </p:nvSpPr>
        <p:spPr>
          <a:xfrm>
            <a:off x="5568289" y="2051068"/>
            <a:ext cx="518252" cy="580668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0" vert="horz" wrap="square" lIns="6985" tIns="6985" rIns="6985" bIns="6985" numCol="1" spcCol="1270" anchor="ctr" anchorCtr="0">
            <a:noAutofit/>
          </a:bodyPr>
          <a:lstStyle/>
          <a:p>
            <a:pPr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真实宣说</a:t>
            </a:r>
          </a:p>
        </p:txBody>
      </p:sp>
      <p:sp>
        <p:nvSpPr>
          <p:cNvPr id="117" name="圆角矩形 60"/>
          <p:cNvSpPr/>
          <p:nvPr/>
        </p:nvSpPr>
        <p:spPr>
          <a:xfrm>
            <a:off x="5574204" y="2869016"/>
            <a:ext cx="564247" cy="100968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0" vert="horz" wrap="square" lIns="6985" tIns="6985" rIns="6985" bIns="6985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旁述知足之功德</a:t>
            </a:r>
            <a:endParaRPr lang="zh-CN" altLang="en-US" sz="1600" b="1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1" name="圆角矩形 60"/>
          <p:cNvSpPr/>
          <p:nvPr/>
        </p:nvSpPr>
        <p:spPr>
          <a:xfrm>
            <a:off x="5568289" y="3893713"/>
            <a:ext cx="564248" cy="123566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0" vert="horz" wrap="square" lIns="6985" tIns="6985" rIns="6985" bIns="6985" numCol="1" spcCol="1270" anchor="ctr" anchorCtr="0">
            <a:noAutofit/>
          </a:bodyPr>
          <a:lstStyle/>
          <a:p>
            <a:pPr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由于低劣故贪不合理</a:t>
            </a:r>
          </a:p>
        </p:txBody>
      </p:sp>
      <p:sp>
        <p:nvSpPr>
          <p:cNvPr id="129" name="圆角矩形 60"/>
          <p:cNvSpPr/>
          <p:nvPr/>
        </p:nvSpPr>
        <p:spPr>
          <a:xfrm>
            <a:off x="5568289" y="5278202"/>
            <a:ext cx="564248" cy="1463167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0" vert="horz" wrap="square" lIns="6985" tIns="6985" rIns="6985" bIns="6985" numCol="1" spcCol="1270" anchor="ctr" anchorCtr="0">
            <a:noAutofit/>
          </a:bodyPr>
          <a:lstStyle/>
          <a:p>
            <a:pPr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由于不知利害故贪不合理</a:t>
            </a:r>
          </a:p>
        </p:txBody>
      </p:sp>
      <p:sp>
        <p:nvSpPr>
          <p:cNvPr id="130" name="圆角矩形 60"/>
          <p:cNvSpPr/>
          <p:nvPr/>
        </p:nvSpPr>
        <p:spPr>
          <a:xfrm>
            <a:off x="5011751" y="1754022"/>
            <a:ext cx="322952" cy="1368802"/>
          </a:xfrm>
          <a:prstGeom prst="rect">
            <a:avLst/>
          </a:prstGeom>
          <a:solidFill>
            <a:srgbClr val="0070C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0" vert="horz" wrap="square" lIns="6985" tIns="6985" rIns="6985" bIns="6985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贪执之过患</a:t>
            </a:r>
            <a:endParaRPr lang="zh-CN" altLang="en-US" b="1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1" name="圆角矩形 60"/>
          <p:cNvSpPr/>
          <p:nvPr/>
        </p:nvSpPr>
        <p:spPr>
          <a:xfrm>
            <a:off x="5011751" y="3737043"/>
            <a:ext cx="322952" cy="1368802"/>
          </a:xfrm>
          <a:prstGeom prst="rect">
            <a:avLst/>
          </a:prstGeom>
          <a:solidFill>
            <a:srgbClr val="0070C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0" vert="horz" wrap="square" lIns="6985" tIns="6985" rIns="6985" bIns="6985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贪执不合理</a:t>
            </a:r>
            <a:endParaRPr lang="zh-CN" altLang="en-US" b="1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28" name="组合 152"/>
          <p:cNvGrpSpPr/>
          <p:nvPr/>
        </p:nvGrpSpPr>
        <p:grpSpPr>
          <a:xfrm>
            <a:off x="719818" y="3366442"/>
            <a:ext cx="377915" cy="1401592"/>
            <a:chOff x="487843" y="1559700"/>
            <a:chExt cx="357902" cy="1626969"/>
          </a:xfr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50" name="圆角矩形 149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4" name="圆角矩形 8"/>
            <p:cNvSpPr/>
            <p:nvPr/>
          </p:nvSpPr>
          <p:spPr>
            <a:xfrm>
              <a:off x="498326" y="1570183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共同之事宜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1872076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4" name="直接连接符 173"/>
          <p:cNvCxnSpPr/>
          <p:nvPr/>
        </p:nvCxnSpPr>
        <p:spPr>
          <a:xfrm>
            <a:off x="1979712" y="2380412"/>
            <a:ext cx="272388" cy="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接连接符 172"/>
          <p:cNvCxnSpPr/>
          <p:nvPr/>
        </p:nvCxnSpPr>
        <p:spPr>
          <a:xfrm>
            <a:off x="683568" y="3789040"/>
            <a:ext cx="272388" cy="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接连接符 171"/>
          <p:cNvCxnSpPr/>
          <p:nvPr/>
        </p:nvCxnSpPr>
        <p:spPr>
          <a:xfrm>
            <a:off x="1317394" y="3701697"/>
            <a:ext cx="272388" cy="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0" name="组合 159"/>
          <p:cNvGrpSpPr/>
          <p:nvPr/>
        </p:nvGrpSpPr>
        <p:grpSpPr>
          <a:xfrm>
            <a:off x="2179275" y="576139"/>
            <a:ext cx="681299" cy="1805990"/>
            <a:chOff x="1156799" y="3579573"/>
            <a:chExt cx="681299" cy="933588"/>
          </a:xfrm>
        </p:grpSpPr>
        <p:grpSp>
          <p:nvGrpSpPr>
            <p:cNvPr id="161" name="组合 160"/>
            <p:cNvGrpSpPr/>
            <p:nvPr/>
          </p:nvGrpSpPr>
          <p:grpSpPr>
            <a:xfrm>
              <a:off x="1531816" y="3579573"/>
              <a:ext cx="306282" cy="933588"/>
              <a:chOff x="2616898" y="770312"/>
              <a:chExt cx="306282" cy="714053"/>
            </a:xfrm>
          </p:grpSpPr>
          <p:cxnSp>
            <p:nvCxnSpPr>
              <p:cNvPr id="163" name="直接连接符 162"/>
              <p:cNvCxnSpPr/>
              <p:nvPr/>
            </p:nvCxnSpPr>
            <p:spPr>
              <a:xfrm>
                <a:off x="2618249" y="1484365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直接连接符 163"/>
              <p:cNvCxnSpPr/>
              <p:nvPr/>
            </p:nvCxnSpPr>
            <p:spPr>
              <a:xfrm flipV="1">
                <a:off x="2616898" y="772306"/>
                <a:ext cx="10886" cy="712059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直接连接符 164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2" name="直接连接符 161"/>
            <p:cNvCxnSpPr/>
            <p:nvPr/>
          </p:nvCxnSpPr>
          <p:spPr>
            <a:xfrm>
              <a:off x="1156799" y="4510576"/>
              <a:ext cx="374152" cy="1417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9" name="直接连接符 158"/>
          <p:cNvCxnSpPr/>
          <p:nvPr/>
        </p:nvCxnSpPr>
        <p:spPr>
          <a:xfrm>
            <a:off x="2259096" y="6099713"/>
            <a:ext cx="5353440" cy="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组合 97"/>
          <p:cNvGrpSpPr/>
          <p:nvPr/>
        </p:nvGrpSpPr>
        <p:grpSpPr>
          <a:xfrm>
            <a:off x="3615059" y="1365258"/>
            <a:ext cx="668909" cy="1016870"/>
            <a:chOff x="1246442" y="3579573"/>
            <a:chExt cx="752143" cy="1388196"/>
          </a:xfrm>
        </p:grpSpPr>
        <p:grpSp>
          <p:nvGrpSpPr>
            <p:cNvPr id="99" name="组合 98"/>
            <p:cNvGrpSpPr/>
            <p:nvPr/>
          </p:nvGrpSpPr>
          <p:grpSpPr>
            <a:xfrm>
              <a:off x="1531816" y="3579573"/>
              <a:ext cx="466769" cy="1386357"/>
              <a:chOff x="2616898" y="770312"/>
              <a:chExt cx="466769" cy="1060352"/>
            </a:xfrm>
          </p:grpSpPr>
          <p:cxnSp>
            <p:nvCxnSpPr>
              <p:cNvPr id="101" name="直接连接符 100"/>
              <p:cNvCxnSpPr/>
              <p:nvPr/>
            </p:nvCxnSpPr>
            <p:spPr>
              <a:xfrm>
                <a:off x="2627784" y="1830664"/>
                <a:ext cx="455883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直接连接符 101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直接连接符 102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0" name="直接连接符 99"/>
            <p:cNvCxnSpPr/>
            <p:nvPr/>
          </p:nvCxnSpPr>
          <p:spPr>
            <a:xfrm>
              <a:off x="1246442" y="4964144"/>
              <a:ext cx="324584" cy="3625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1" name="直接连接符 90"/>
          <p:cNvCxnSpPr/>
          <p:nvPr/>
        </p:nvCxnSpPr>
        <p:spPr>
          <a:xfrm>
            <a:off x="3699598" y="4838493"/>
            <a:ext cx="4328786" cy="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0" name="组合 139"/>
          <p:cNvGrpSpPr/>
          <p:nvPr/>
        </p:nvGrpSpPr>
        <p:grpSpPr>
          <a:xfrm flipV="1">
            <a:off x="4638952" y="719080"/>
            <a:ext cx="663543" cy="1527153"/>
            <a:chOff x="1091988" y="3577700"/>
            <a:chExt cx="746110" cy="1388230"/>
          </a:xfrm>
        </p:grpSpPr>
        <p:grpSp>
          <p:nvGrpSpPr>
            <p:cNvPr id="141" name="组合 140"/>
            <p:cNvGrpSpPr/>
            <p:nvPr/>
          </p:nvGrpSpPr>
          <p:grpSpPr>
            <a:xfrm>
              <a:off x="1531816" y="3579573"/>
              <a:ext cx="306282" cy="1386357"/>
              <a:chOff x="2616898" y="770312"/>
              <a:chExt cx="306282" cy="1060352"/>
            </a:xfrm>
          </p:grpSpPr>
          <p:cxnSp>
            <p:nvCxnSpPr>
              <p:cNvPr id="143" name="直接连接符 142"/>
              <p:cNvCxnSpPr/>
              <p:nvPr/>
            </p:nvCxnSpPr>
            <p:spPr>
              <a:xfrm>
                <a:off x="2627784" y="1830664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直接连接符 143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直接连接符 144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2" name="直接连接符 141"/>
            <p:cNvCxnSpPr/>
            <p:nvPr/>
          </p:nvCxnSpPr>
          <p:spPr>
            <a:xfrm flipV="1">
              <a:off x="1091988" y="3577700"/>
              <a:ext cx="524264" cy="2605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1" name="直接连接符 120"/>
          <p:cNvCxnSpPr/>
          <p:nvPr/>
        </p:nvCxnSpPr>
        <p:spPr>
          <a:xfrm>
            <a:off x="4134513" y="2355551"/>
            <a:ext cx="384738" cy="3422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5" name="组合 284"/>
          <p:cNvGrpSpPr/>
          <p:nvPr/>
        </p:nvGrpSpPr>
        <p:grpSpPr>
          <a:xfrm>
            <a:off x="1498349" y="570180"/>
            <a:ext cx="720199" cy="3170165"/>
            <a:chOff x="1028282" y="3579573"/>
            <a:chExt cx="809816" cy="1387171"/>
          </a:xfrm>
        </p:grpSpPr>
        <p:grpSp>
          <p:nvGrpSpPr>
            <p:cNvPr id="286" name="组合 285"/>
            <p:cNvGrpSpPr/>
            <p:nvPr/>
          </p:nvGrpSpPr>
          <p:grpSpPr>
            <a:xfrm>
              <a:off x="1531816" y="3579573"/>
              <a:ext cx="306282" cy="1386357"/>
              <a:chOff x="2616898" y="770312"/>
              <a:chExt cx="306282" cy="1060352"/>
            </a:xfrm>
          </p:grpSpPr>
          <p:cxnSp>
            <p:nvCxnSpPr>
              <p:cNvPr id="288" name="直接连接符 287"/>
              <p:cNvCxnSpPr/>
              <p:nvPr/>
            </p:nvCxnSpPr>
            <p:spPr>
              <a:xfrm>
                <a:off x="2627784" y="1830664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直接连接符 288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直接连接符 289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87" name="直接连接符 286"/>
            <p:cNvCxnSpPr/>
            <p:nvPr/>
          </p:nvCxnSpPr>
          <p:spPr>
            <a:xfrm flipV="1">
              <a:off x="1028282" y="4964139"/>
              <a:ext cx="524264" cy="2605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9" name="组合 298"/>
          <p:cNvGrpSpPr/>
          <p:nvPr/>
        </p:nvGrpSpPr>
        <p:grpSpPr>
          <a:xfrm flipV="1">
            <a:off x="4452081" y="895806"/>
            <a:ext cx="474851" cy="1462495"/>
            <a:chOff x="2616898" y="770312"/>
            <a:chExt cx="306282" cy="1060352"/>
          </a:xfrm>
        </p:grpSpPr>
        <p:cxnSp>
          <p:nvCxnSpPr>
            <p:cNvPr id="301" name="直接连接符 300"/>
            <p:cNvCxnSpPr/>
            <p:nvPr/>
          </p:nvCxnSpPr>
          <p:spPr>
            <a:xfrm>
              <a:off x="2627784" y="1830664"/>
              <a:ext cx="295396" cy="0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直接连接符 301"/>
            <p:cNvCxnSpPr/>
            <p:nvPr/>
          </p:nvCxnSpPr>
          <p:spPr>
            <a:xfrm flipV="1">
              <a:off x="2627784" y="772306"/>
              <a:ext cx="0" cy="1058358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直接连接符 302"/>
            <p:cNvCxnSpPr/>
            <p:nvPr/>
          </p:nvCxnSpPr>
          <p:spPr>
            <a:xfrm>
              <a:off x="2616898" y="770312"/>
              <a:ext cx="306282" cy="0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6" name="组合 175"/>
          <p:cNvGrpSpPr/>
          <p:nvPr/>
        </p:nvGrpSpPr>
        <p:grpSpPr>
          <a:xfrm>
            <a:off x="2842355" y="771250"/>
            <a:ext cx="681299" cy="1587051"/>
            <a:chOff x="1156799" y="3579573"/>
            <a:chExt cx="681299" cy="933588"/>
          </a:xfrm>
        </p:grpSpPr>
        <p:grpSp>
          <p:nvGrpSpPr>
            <p:cNvPr id="177" name="组合 176"/>
            <p:cNvGrpSpPr/>
            <p:nvPr/>
          </p:nvGrpSpPr>
          <p:grpSpPr>
            <a:xfrm>
              <a:off x="1531816" y="3579573"/>
              <a:ext cx="306282" cy="933588"/>
              <a:chOff x="2616898" y="770312"/>
              <a:chExt cx="306282" cy="714053"/>
            </a:xfrm>
          </p:grpSpPr>
          <p:cxnSp>
            <p:nvCxnSpPr>
              <p:cNvPr id="179" name="直接连接符 178"/>
              <p:cNvCxnSpPr/>
              <p:nvPr/>
            </p:nvCxnSpPr>
            <p:spPr>
              <a:xfrm>
                <a:off x="2618249" y="1484365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直接连接符 198"/>
              <p:cNvCxnSpPr/>
              <p:nvPr/>
            </p:nvCxnSpPr>
            <p:spPr>
              <a:xfrm flipV="1">
                <a:off x="2616898" y="772306"/>
                <a:ext cx="10886" cy="712059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直接连接符 199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8" name="直接连接符 177"/>
            <p:cNvCxnSpPr/>
            <p:nvPr/>
          </p:nvCxnSpPr>
          <p:spPr>
            <a:xfrm>
              <a:off x="1156799" y="4510576"/>
              <a:ext cx="374152" cy="1417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7" name="直接连接符 256"/>
          <p:cNvCxnSpPr/>
          <p:nvPr/>
        </p:nvCxnSpPr>
        <p:spPr>
          <a:xfrm>
            <a:off x="6437561" y="2570055"/>
            <a:ext cx="2387655" cy="11394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接连接符 206"/>
          <p:cNvCxnSpPr/>
          <p:nvPr/>
        </p:nvCxnSpPr>
        <p:spPr>
          <a:xfrm>
            <a:off x="5047074" y="1081932"/>
            <a:ext cx="1366938" cy="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2" name="组合 231"/>
          <p:cNvGrpSpPr/>
          <p:nvPr/>
        </p:nvGrpSpPr>
        <p:grpSpPr>
          <a:xfrm>
            <a:off x="640332" y="662080"/>
            <a:ext cx="439210" cy="5475142"/>
            <a:chOff x="2616898" y="770312"/>
            <a:chExt cx="306282" cy="1060352"/>
          </a:xfrm>
        </p:grpSpPr>
        <p:cxnSp>
          <p:nvCxnSpPr>
            <p:cNvPr id="234" name="直接连接符 233"/>
            <p:cNvCxnSpPr/>
            <p:nvPr/>
          </p:nvCxnSpPr>
          <p:spPr>
            <a:xfrm>
              <a:off x="2627784" y="1830664"/>
              <a:ext cx="295396" cy="0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直接连接符 234"/>
            <p:cNvCxnSpPr/>
            <p:nvPr/>
          </p:nvCxnSpPr>
          <p:spPr>
            <a:xfrm flipV="1">
              <a:off x="2627784" y="772306"/>
              <a:ext cx="0" cy="1058358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直接连接符 235"/>
            <p:cNvCxnSpPr/>
            <p:nvPr/>
          </p:nvCxnSpPr>
          <p:spPr>
            <a:xfrm>
              <a:off x="2616898" y="770312"/>
              <a:ext cx="306282" cy="0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0" name="组合 179"/>
          <p:cNvGrpSpPr/>
          <p:nvPr/>
        </p:nvGrpSpPr>
        <p:grpSpPr>
          <a:xfrm>
            <a:off x="2118652" y="3701697"/>
            <a:ext cx="705193" cy="1136796"/>
            <a:chOff x="1045155" y="3579573"/>
            <a:chExt cx="792943" cy="1386357"/>
          </a:xfrm>
        </p:grpSpPr>
        <p:grpSp>
          <p:nvGrpSpPr>
            <p:cNvPr id="181" name="组合 180"/>
            <p:cNvGrpSpPr/>
            <p:nvPr/>
          </p:nvGrpSpPr>
          <p:grpSpPr>
            <a:xfrm>
              <a:off x="1531816" y="3579573"/>
              <a:ext cx="306282" cy="1386357"/>
              <a:chOff x="2616898" y="770312"/>
              <a:chExt cx="306282" cy="1060352"/>
            </a:xfrm>
          </p:grpSpPr>
          <p:cxnSp>
            <p:nvCxnSpPr>
              <p:cNvPr id="183" name="直接连接符 182"/>
              <p:cNvCxnSpPr/>
              <p:nvPr/>
            </p:nvCxnSpPr>
            <p:spPr>
              <a:xfrm>
                <a:off x="2627784" y="1830664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直接连接符 183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直接连接符 184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82" name="直接连接符 181"/>
            <p:cNvCxnSpPr/>
            <p:nvPr/>
          </p:nvCxnSpPr>
          <p:spPr>
            <a:xfrm flipV="1">
              <a:off x="1045155" y="3580001"/>
              <a:ext cx="524264" cy="2605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直接连接符 18"/>
          <p:cNvCxnSpPr/>
          <p:nvPr/>
        </p:nvCxnSpPr>
        <p:spPr>
          <a:xfrm>
            <a:off x="3434414" y="3700070"/>
            <a:ext cx="4384278" cy="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组合 19"/>
          <p:cNvGrpSpPr/>
          <p:nvPr/>
        </p:nvGrpSpPr>
        <p:grpSpPr>
          <a:xfrm>
            <a:off x="984275" y="1834584"/>
            <a:ext cx="638219" cy="4302637"/>
            <a:chOff x="1199879" y="3579573"/>
            <a:chExt cx="638219" cy="1386357"/>
          </a:xfrm>
        </p:grpSpPr>
        <p:grpSp>
          <p:nvGrpSpPr>
            <p:cNvPr id="21" name="组合 20"/>
            <p:cNvGrpSpPr/>
            <p:nvPr/>
          </p:nvGrpSpPr>
          <p:grpSpPr>
            <a:xfrm>
              <a:off x="1531816" y="3579573"/>
              <a:ext cx="306282" cy="1386357"/>
              <a:chOff x="2616898" y="770312"/>
              <a:chExt cx="306282" cy="1060352"/>
            </a:xfrm>
          </p:grpSpPr>
          <p:cxnSp>
            <p:nvCxnSpPr>
              <p:cNvPr id="23" name="直接连接符 22"/>
              <p:cNvCxnSpPr/>
              <p:nvPr/>
            </p:nvCxnSpPr>
            <p:spPr>
              <a:xfrm>
                <a:off x="2627784" y="1830664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 24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" name="直接连接符 21"/>
            <p:cNvCxnSpPr/>
            <p:nvPr/>
          </p:nvCxnSpPr>
          <p:spPr>
            <a:xfrm>
              <a:off x="1199879" y="4964950"/>
              <a:ext cx="342823" cy="0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83" name="表格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616785720"/>
              </p:ext>
            </p:extLst>
          </p:nvPr>
        </p:nvGraphicFramePr>
        <p:xfrm>
          <a:off x="7524328" y="1944772"/>
          <a:ext cx="1439721" cy="4754880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1439721"/>
              </a:tblGrid>
              <a:tr h="374443"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zh-CN" altLang="en-US" sz="1800" b="1" u="none" strike="noStrike" dirty="0" smtClean="0">
                          <a:latin typeface="微软雅黑" pitchFamily="34" charset="-122"/>
                          <a:ea typeface="微软雅黑" pitchFamily="34" charset="-122"/>
                        </a:rPr>
                        <a:t>故应离贪执，为众舍己身，此身虽多患，善用如工具。</a:t>
                      </a:r>
                      <a:endParaRPr lang="zh-CN" altLang="en-US" sz="1800" b="1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  <a:cs typeface="Arial Unicode MS" pitchFamily="34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619364"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zh-CN" altLang="en-US" sz="1800" b="1" i="0" u="none" strike="noStrik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  <a:cs typeface="Arial Unicode MS" pitchFamily="34" charset="-122"/>
                        </a:rPr>
                        <a:t>愚行足堪厌，今当随圣贤，忆教不放逸，奋退昏与眠。</a:t>
                      </a:r>
                      <a:endParaRPr lang="zh-CN" altLang="en-US" sz="1800" b="1" i="0" u="none" strike="noStrike" dirty="0">
                        <a:solidFill>
                          <a:srgbClr val="FFFF99"/>
                        </a:solidFill>
                        <a:latin typeface="微软雅黑" pitchFamily="34" charset="-122"/>
                        <a:ea typeface="微软雅黑" pitchFamily="34" charset="-122"/>
                        <a:cs typeface="Arial Unicode MS" pitchFamily="34" charset="-122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53922"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zh-CN" altLang="en-US" sz="1800" b="1" u="none" strike="noStrike" dirty="0" smtClean="0">
                          <a:latin typeface="微软雅黑" pitchFamily="34" charset="-122"/>
                          <a:ea typeface="微软雅黑" pitchFamily="34" charset="-122"/>
                        </a:rPr>
                        <a:t>如佛大悲子，安忍所当行，若不恒勤修，何日得出苦？</a:t>
                      </a:r>
                      <a:endParaRPr lang="en-US" altLang="zh-CN" sz="1800" b="1" u="none" strike="noStrike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53922"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zh-CN" altLang="en-US" sz="1800" b="1" u="none" strike="noStrike" dirty="0" smtClean="0">
                          <a:latin typeface="微软雅黑" pitchFamily="34" charset="-122"/>
                          <a:ea typeface="微软雅黑" pitchFamily="34" charset="-122"/>
                        </a:rPr>
                        <a:t>为除诸障故，回心避邪途，并于正所缘，恒常修三昧。</a:t>
                      </a:r>
                      <a:endParaRPr lang="en-US" altLang="zh-CN" sz="1800" b="1" u="none" strike="noStrike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124" name="组合 152"/>
          <p:cNvGrpSpPr/>
          <p:nvPr/>
        </p:nvGrpSpPr>
        <p:grpSpPr>
          <a:xfrm>
            <a:off x="2082184" y="1817312"/>
            <a:ext cx="353823" cy="1023507"/>
            <a:chOff x="487843" y="1559700"/>
            <a:chExt cx="357902" cy="1626969"/>
          </a:xfr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37" name="圆角矩形 136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8" name="圆角矩形 8"/>
            <p:cNvSpPr/>
            <p:nvPr/>
          </p:nvSpPr>
          <p:spPr>
            <a:xfrm>
              <a:off x="498326" y="1570183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自他相换</a:t>
              </a:r>
            </a:p>
          </p:txBody>
        </p:sp>
      </p:grpSp>
      <p:grpSp>
        <p:nvGrpSpPr>
          <p:cNvPr id="166" name="组合 152"/>
          <p:cNvGrpSpPr/>
          <p:nvPr/>
        </p:nvGrpSpPr>
        <p:grpSpPr>
          <a:xfrm>
            <a:off x="774731" y="80258"/>
            <a:ext cx="807627" cy="928490"/>
            <a:chOff x="487843" y="1559700"/>
            <a:chExt cx="357902" cy="162696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67" name="圆角矩形 166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8" name="圆角矩形 8"/>
            <p:cNvSpPr/>
            <p:nvPr/>
          </p:nvSpPr>
          <p:spPr>
            <a:xfrm>
              <a:off x="498326" y="1570183"/>
              <a:ext cx="336936" cy="1606003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以连接方式教诫修禅</a:t>
              </a:r>
            </a:p>
          </p:txBody>
        </p:sp>
      </p:grpSp>
      <p:grpSp>
        <p:nvGrpSpPr>
          <p:cNvPr id="169" name="组合 152"/>
          <p:cNvGrpSpPr/>
          <p:nvPr/>
        </p:nvGrpSpPr>
        <p:grpSpPr>
          <a:xfrm>
            <a:off x="770946" y="3159656"/>
            <a:ext cx="420070" cy="1217473"/>
            <a:chOff x="487843" y="1559700"/>
            <a:chExt cx="357902" cy="162696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70" name="圆角矩形 169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1" name="圆角矩形 8"/>
            <p:cNvSpPr/>
            <p:nvPr/>
          </p:nvSpPr>
          <p:spPr>
            <a:xfrm>
              <a:off x="498326" y="1570183"/>
              <a:ext cx="336936" cy="1606003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断除违品</a:t>
              </a:r>
            </a:p>
          </p:txBody>
        </p:sp>
      </p:grpSp>
      <p:grpSp>
        <p:nvGrpSpPr>
          <p:cNvPr id="187" name="组合 152"/>
          <p:cNvGrpSpPr/>
          <p:nvPr/>
        </p:nvGrpSpPr>
        <p:grpSpPr>
          <a:xfrm>
            <a:off x="1439606" y="2856189"/>
            <a:ext cx="392519" cy="1768311"/>
            <a:chOff x="487843" y="1559700"/>
            <a:chExt cx="357902" cy="1626969"/>
          </a:xfrm>
          <a:solidFill>
            <a:schemeClr val="bg2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88" name="圆角矩形 187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9" name="圆角矩形 8"/>
            <p:cNvSpPr/>
            <p:nvPr/>
          </p:nvSpPr>
          <p:spPr>
            <a:xfrm>
              <a:off x="498326" y="1570183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修世俗菩提心</a:t>
              </a:r>
            </a:p>
          </p:txBody>
        </p:sp>
      </p:grpSp>
      <p:grpSp>
        <p:nvGrpSpPr>
          <p:cNvPr id="190" name="组合 152"/>
          <p:cNvGrpSpPr/>
          <p:nvPr/>
        </p:nvGrpSpPr>
        <p:grpSpPr>
          <a:xfrm>
            <a:off x="1453588" y="5949280"/>
            <a:ext cx="1575844" cy="375884"/>
            <a:chOff x="487843" y="1559700"/>
            <a:chExt cx="357902" cy="1626969"/>
          </a:xfrm>
          <a:solidFill>
            <a:schemeClr val="bg2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91" name="圆角矩形 190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2" name="圆角矩形 8"/>
            <p:cNvSpPr/>
            <p:nvPr/>
          </p:nvSpPr>
          <p:spPr>
            <a:xfrm>
              <a:off x="498326" y="1570183"/>
              <a:ext cx="336936" cy="1606003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修胜义菩提心</a:t>
              </a:r>
            </a:p>
          </p:txBody>
        </p:sp>
      </p:grpSp>
      <p:sp>
        <p:nvSpPr>
          <p:cNvPr id="156" name="矩形 155"/>
          <p:cNvSpPr/>
          <p:nvPr/>
        </p:nvSpPr>
        <p:spPr>
          <a:xfrm>
            <a:off x="48706" y="80258"/>
            <a:ext cx="447659" cy="17543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rgbClr val="1B587C">
                    <a:lumMod val="75000"/>
                  </a:srgbClr>
                </a:solidFill>
                <a:latin typeface="微软雅黑" pitchFamily="34" charset="-122"/>
                <a:ea typeface="微软雅黑" pitchFamily="34" charset="-122"/>
              </a:rPr>
              <a:t>第八品</a:t>
            </a:r>
            <a:endParaRPr lang="en-US" altLang="zh-CN" b="1" dirty="0">
              <a:solidFill>
                <a:srgbClr val="1B587C">
                  <a:lumMod val="75000"/>
                </a:srgb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b="1" dirty="0" smtClean="0">
              <a:solidFill>
                <a:srgbClr val="1B587C">
                  <a:lumMod val="75000"/>
                </a:srgb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b="1" dirty="0" smtClean="0">
                <a:solidFill>
                  <a:srgbClr val="1B587C">
                    <a:lumMod val="75000"/>
                  </a:srgbClr>
                </a:solidFill>
                <a:latin typeface="微软雅黑" pitchFamily="34" charset="-122"/>
                <a:ea typeface="微软雅黑" pitchFamily="34" charset="-122"/>
              </a:rPr>
              <a:t>静虑</a:t>
            </a:r>
            <a:endParaRPr lang="zh-CN" altLang="en-US" b="1" dirty="0">
              <a:solidFill>
                <a:srgbClr val="1B587C">
                  <a:lumMod val="75000"/>
                </a:srgb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96" name="组合 152"/>
          <p:cNvGrpSpPr/>
          <p:nvPr/>
        </p:nvGrpSpPr>
        <p:grpSpPr>
          <a:xfrm>
            <a:off x="2087120" y="2969774"/>
            <a:ext cx="365849" cy="1468819"/>
            <a:chOff x="487843" y="1559700"/>
            <a:chExt cx="357902" cy="1626969"/>
          </a:xfr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97" name="圆角矩形 196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no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8" name="圆角矩形 8"/>
            <p:cNvSpPr/>
            <p:nvPr/>
          </p:nvSpPr>
          <p:spPr>
            <a:xfrm>
              <a:off x="498326" y="1570183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共同之事宜</a:t>
              </a:r>
              <a:endParaRPr lang="zh-CN" altLang="en-US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27" name="组合 152"/>
          <p:cNvGrpSpPr/>
          <p:nvPr/>
        </p:nvGrpSpPr>
        <p:grpSpPr>
          <a:xfrm>
            <a:off x="2702158" y="2110828"/>
            <a:ext cx="351837" cy="582853"/>
            <a:chOff x="487843" y="1559700"/>
            <a:chExt cx="357902" cy="1626969"/>
          </a:xfrm>
          <a:solidFill>
            <a:schemeClr val="accent4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28" name="圆角矩形 227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8" name="圆角矩形 8"/>
            <p:cNvSpPr/>
            <p:nvPr/>
          </p:nvSpPr>
          <p:spPr>
            <a:xfrm>
              <a:off x="498326" y="1570181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广说</a:t>
              </a:r>
            </a:p>
          </p:txBody>
        </p:sp>
      </p:grpSp>
      <p:grpSp>
        <p:nvGrpSpPr>
          <p:cNvPr id="279" name="组合 152"/>
          <p:cNvGrpSpPr/>
          <p:nvPr/>
        </p:nvGrpSpPr>
        <p:grpSpPr>
          <a:xfrm>
            <a:off x="2699100" y="260648"/>
            <a:ext cx="359805" cy="650515"/>
            <a:chOff x="487843" y="1559700"/>
            <a:chExt cx="357902" cy="1626969"/>
          </a:xfrm>
          <a:solidFill>
            <a:schemeClr val="accent4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80" name="圆角矩形 279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81" name="圆角矩形 8"/>
            <p:cNvSpPr/>
            <p:nvPr/>
          </p:nvSpPr>
          <p:spPr>
            <a:xfrm>
              <a:off x="498326" y="1570181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略说</a:t>
              </a:r>
            </a:p>
          </p:txBody>
        </p:sp>
      </p:grpSp>
      <p:grpSp>
        <p:nvGrpSpPr>
          <p:cNvPr id="106" name="组合 152"/>
          <p:cNvGrpSpPr/>
          <p:nvPr/>
        </p:nvGrpSpPr>
        <p:grpSpPr>
          <a:xfrm>
            <a:off x="3344931" y="188640"/>
            <a:ext cx="358304" cy="1128462"/>
            <a:chOff x="487843" y="710171"/>
            <a:chExt cx="357902" cy="2476502"/>
          </a:xfrm>
          <a:solidFill>
            <a:schemeClr val="accent5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07" name="圆角矩形 106"/>
            <p:cNvSpPr/>
            <p:nvPr/>
          </p:nvSpPr>
          <p:spPr>
            <a:xfrm>
              <a:off x="487843" y="710175"/>
              <a:ext cx="357902" cy="2476498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8" name="圆角矩形 8"/>
            <p:cNvSpPr/>
            <p:nvPr/>
          </p:nvSpPr>
          <p:spPr>
            <a:xfrm>
              <a:off x="498326" y="710171"/>
              <a:ext cx="336936" cy="2466016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宣说法相</a:t>
              </a:r>
            </a:p>
          </p:txBody>
        </p:sp>
      </p:grpSp>
      <p:grpSp>
        <p:nvGrpSpPr>
          <p:cNvPr id="109" name="组合 152"/>
          <p:cNvGrpSpPr/>
          <p:nvPr/>
        </p:nvGrpSpPr>
        <p:grpSpPr>
          <a:xfrm>
            <a:off x="3373591" y="1738597"/>
            <a:ext cx="339590" cy="1151899"/>
            <a:chOff x="487843" y="710171"/>
            <a:chExt cx="357902" cy="2476502"/>
          </a:xfrm>
          <a:solidFill>
            <a:schemeClr val="accent5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0" name="圆角矩形 109"/>
            <p:cNvSpPr/>
            <p:nvPr/>
          </p:nvSpPr>
          <p:spPr>
            <a:xfrm>
              <a:off x="487843" y="710175"/>
              <a:ext cx="357902" cy="2476498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1" name="圆角矩形 8"/>
            <p:cNvSpPr/>
            <p:nvPr/>
          </p:nvSpPr>
          <p:spPr>
            <a:xfrm>
              <a:off x="498326" y="710171"/>
              <a:ext cx="336936" cy="2466016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宣说事宜</a:t>
              </a:r>
            </a:p>
          </p:txBody>
        </p:sp>
      </p:grpSp>
      <p:grpSp>
        <p:nvGrpSpPr>
          <p:cNvPr id="112" name="组合 178"/>
          <p:cNvGrpSpPr/>
          <p:nvPr/>
        </p:nvGrpSpPr>
        <p:grpSpPr>
          <a:xfrm>
            <a:off x="3974397" y="968690"/>
            <a:ext cx="366731" cy="793137"/>
            <a:chOff x="5981278" y="1662752"/>
            <a:chExt cx="756888" cy="37844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3" name="圆角矩形 112"/>
            <p:cNvSpPr/>
            <p:nvPr/>
          </p:nvSpPr>
          <p:spPr>
            <a:xfrm>
              <a:off x="5981278" y="1662752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chemeClr val="accent6">
                <a:lumMod val="75000"/>
              </a:schemeClr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4" name="圆角矩形 60"/>
            <p:cNvSpPr/>
            <p:nvPr/>
          </p:nvSpPr>
          <p:spPr>
            <a:xfrm>
              <a:off x="5992362" y="1673836"/>
              <a:ext cx="734720" cy="356276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意乐</a:t>
              </a:r>
            </a:p>
          </p:txBody>
        </p:sp>
      </p:grpSp>
      <p:grpSp>
        <p:nvGrpSpPr>
          <p:cNvPr id="115" name="组合 178"/>
          <p:cNvGrpSpPr/>
          <p:nvPr/>
        </p:nvGrpSpPr>
        <p:grpSpPr>
          <a:xfrm>
            <a:off x="3991022" y="1994366"/>
            <a:ext cx="353483" cy="833940"/>
            <a:chOff x="5981278" y="1662752"/>
            <a:chExt cx="756888" cy="37844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6" name="圆角矩形 115"/>
            <p:cNvSpPr/>
            <p:nvPr/>
          </p:nvSpPr>
          <p:spPr>
            <a:xfrm>
              <a:off x="5981278" y="1662752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chemeClr val="accent6">
                <a:lumMod val="75000"/>
              </a:schemeClr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7" name="圆角矩形 60"/>
            <p:cNvSpPr/>
            <p:nvPr/>
          </p:nvSpPr>
          <p:spPr>
            <a:xfrm>
              <a:off x="5992363" y="1673836"/>
              <a:ext cx="745803" cy="356276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行为</a:t>
              </a:r>
            </a:p>
          </p:txBody>
        </p:sp>
      </p:grpSp>
      <p:sp>
        <p:nvSpPr>
          <p:cNvPr id="123" name="圆角矩形 60"/>
          <p:cNvSpPr/>
          <p:nvPr/>
        </p:nvSpPr>
        <p:spPr>
          <a:xfrm>
            <a:off x="4584909" y="341405"/>
            <a:ext cx="347131" cy="108883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0" vert="horz" wrap="square" lIns="6985" tIns="6985" rIns="6985" bIns="6985" numCol="1" spcCol="1270" anchor="ctr" anchorCtr="0">
            <a:noAutofit/>
          </a:bodyPr>
          <a:lstStyle/>
          <a:p>
            <a:pPr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行为修法</a:t>
            </a:r>
          </a:p>
        </p:txBody>
      </p:sp>
      <p:sp>
        <p:nvSpPr>
          <p:cNvPr id="125" name="圆角矩形 60"/>
          <p:cNvSpPr/>
          <p:nvPr/>
        </p:nvSpPr>
        <p:spPr>
          <a:xfrm>
            <a:off x="4584909" y="1498476"/>
            <a:ext cx="347131" cy="166118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0" vert="horz" wrap="square" lIns="6985" tIns="6985" rIns="6985" bIns="6985" numCol="1" spcCol="1270" anchor="ctr" anchorCtr="0">
            <a:noAutofit/>
          </a:bodyPr>
          <a:lstStyle/>
          <a:p>
            <a:pPr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以行为主宰心</a:t>
            </a:r>
          </a:p>
        </p:txBody>
      </p:sp>
      <p:grpSp>
        <p:nvGrpSpPr>
          <p:cNvPr id="118" name="组合 152"/>
          <p:cNvGrpSpPr/>
          <p:nvPr/>
        </p:nvGrpSpPr>
        <p:grpSpPr>
          <a:xfrm>
            <a:off x="774240" y="5528485"/>
            <a:ext cx="420070" cy="1217473"/>
            <a:chOff x="487843" y="1559700"/>
            <a:chExt cx="357902" cy="162696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9" name="圆角矩形 118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0" name="圆角矩形 8"/>
            <p:cNvSpPr/>
            <p:nvPr/>
          </p:nvSpPr>
          <p:spPr>
            <a:xfrm>
              <a:off x="498326" y="1570183"/>
              <a:ext cx="336936" cy="1606003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谨持对治</a:t>
              </a:r>
            </a:p>
          </p:txBody>
        </p:sp>
      </p:grpSp>
      <p:grpSp>
        <p:nvGrpSpPr>
          <p:cNvPr id="92" name="组合 152"/>
          <p:cNvGrpSpPr/>
          <p:nvPr/>
        </p:nvGrpSpPr>
        <p:grpSpPr>
          <a:xfrm>
            <a:off x="1437014" y="1124744"/>
            <a:ext cx="392519" cy="1363144"/>
            <a:chOff x="487843" y="1559700"/>
            <a:chExt cx="357902" cy="1626969"/>
          </a:xfrm>
          <a:solidFill>
            <a:schemeClr val="bg2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93" name="圆角矩形 92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4" name="圆角矩形 8"/>
            <p:cNvSpPr/>
            <p:nvPr/>
          </p:nvSpPr>
          <p:spPr>
            <a:xfrm>
              <a:off x="498326" y="1570183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总说连接文</a:t>
              </a:r>
            </a:p>
          </p:txBody>
        </p:sp>
      </p:grpSp>
      <p:grpSp>
        <p:nvGrpSpPr>
          <p:cNvPr id="95" name="组合 152"/>
          <p:cNvGrpSpPr/>
          <p:nvPr/>
        </p:nvGrpSpPr>
        <p:grpSpPr>
          <a:xfrm>
            <a:off x="2075559" y="58425"/>
            <a:ext cx="353823" cy="1023507"/>
            <a:chOff x="487843" y="1559700"/>
            <a:chExt cx="357902" cy="1626969"/>
          </a:xfr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96" name="圆角矩形 95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7" name="圆角矩形 8"/>
            <p:cNvSpPr/>
            <p:nvPr/>
          </p:nvSpPr>
          <p:spPr>
            <a:xfrm>
              <a:off x="498326" y="1570183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自他平等</a:t>
              </a:r>
            </a:p>
          </p:txBody>
        </p:sp>
      </p:grpSp>
      <p:grpSp>
        <p:nvGrpSpPr>
          <p:cNvPr id="104" name="组合 103"/>
          <p:cNvGrpSpPr/>
          <p:nvPr/>
        </p:nvGrpSpPr>
        <p:grpSpPr>
          <a:xfrm>
            <a:off x="5334747" y="1650351"/>
            <a:ext cx="677786" cy="933562"/>
            <a:chOff x="1236460" y="3579573"/>
            <a:chExt cx="762125" cy="1386357"/>
          </a:xfrm>
        </p:grpSpPr>
        <p:grpSp>
          <p:nvGrpSpPr>
            <p:cNvPr id="105" name="组合 104"/>
            <p:cNvGrpSpPr/>
            <p:nvPr/>
          </p:nvGrpSpPr>
          <p:grpSpPr>
            <a:xfrm>
              <a:off x="1531816" y="3579573"/>
              <a:ext cx="466769" cy="1386357"/>
              <a:chOff x="2616898" y="770312"/>
              <a:chExt cx="466769" cy="1060352"/>
            </a:xfrm>
          </p:grpSpPr>
          <p:cxnSp>
            <p:nvCxnSpPr>
              <p:cNvPr id="126" name="直接连接符 125"/>
              <p:cNvCxnSpPr/>
              <p:nvPr/>
            </p:nvCxnSpPr>
            <p:spPr>
              <a:xfrm>
                <a:off x="2627784" y="1830664"/>
                <a:ext cx="455883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直接连接符 126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直接连接符 127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2" name="直接连接符 121"/>
            <p:cNvCxnSpPr/>
            <p:nvPr/>
          </p:nvCxnSpPr>
          <p:spPr>
            <a:xfrm>
              <a:off x="1236460" y="4264572"/>
              <a:ext cx="324583" cy="3625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9" name="组合 128"/>
          <p:cNvGrpSpPr/>
          <p:nvPr/>
        </p:nvGrpSpPr>
        <p:grpSpPr>
          <a:xfrm>
            <a:off x="5910402" y="1988731"/>
            <a:ext cx="645746" cy="615583"/>
            <a:chOff x="1272487" y="3579573"/>
            <a:chExt cx="726098" cy="1386357"/>
          </a:xfrm>
        </p:grpSpPr>
        <p:grpSp>
          <p:nvGrpSpPr>
            <p:cNvPr id="130" name="组合 129"/>
            <p:cNvGrpSpPr/>
            <p:nvPr/>
          </p:nvGrpSpPr>
          <p:grpSpPr>
            <a:xfrm>
              <a:off x="1531816" y="3579573"/>
              <a:ext cx="466769" cy="1386357"/>
              <a:chOff x="2616898" y="770312"/>
              <a:chExt cx="466769" cy="1060352"/>
            </a:xfrm>
          </p:grpSpPr>
          <p:cxnSp>
            <p:nvCxnSpPr>
              <p:cNvPr id="132" name="直接连接符 131"/>
              <p:cNvCxnSpPr/>
              <p:nvPr/>
            </p:nvCxnSpPr>
            <p:spPr>
              <a:xfrm>
                <a:off x="2627784" y="1830664"/>
                <a:ext cx="455883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直接连接符 132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直接连接符 133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1" name="直接连接符 130"/>
            <p:cNvCxnSpPr/>
            <p:nvPr/>
          </p:nvCxnSpPr>
          <p:spPr>
            <a:xfrm>
              <a:off x="1272487" y="4962305"/>
              <a:ext cx="324584" cy="3625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5" name="圆角矩形 60"/>
          <p:cNvSpPr/>
          <p:nvPr/>
        </p:nvSpPr>
        <p:spPr>
          <a:xfrm>
            <a:off x="5155372" y="1389110"/>
            <a:ext cx="329678" cy="168473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0" vert="horz" wrap="square" lIns="6985" tIns="6985" rIns="6985" bIns="6985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精通对治方便</a:t>
            </a:r>
            <a:endParaRPr lang="zh-CN" altLang="en-US" b="1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6" name="圆角矩形 60"/>
          <p:cNvSpPr/>
          <p:nvPr/>
        </p:nvSpPr>
        <p:spPr>
          <a:xfrm>
            <a:off x="5739099" y="1430240"/>
            <a:ext cx="652941" cy="314438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0" vert="horz" wrap="square" lIns="6985" tIns="6985" rIns="6985" bIns="6985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略说</a:t>
            </a:r>
            <a:endParaRPr lang="zh-CN" altLang="en-US" b="1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9" name="圆角矩形 60"/>
          <p:cNvSpPr/>
          <p:nvPr/>
        </p:nvSpPr>
        <p:spPr>
          <a:xfrm>
            <a:off x="5147428" y="539060"/>
            <a:ext cx="1319592" cy="36004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0" vert="horz" wrap="square" lIns="6985" tIns="6985" rIns="6985" bIns="6985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以对治主宰</a:t>
            </a:r>
            <a:endParaRPr lang="zh-CN" altLang="en-US" b="1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6" name="圆角矩形 60"/>
          <p:cNvSpPr/>
          <p:nvPr/>
        </p:nvSpPr>
        <p:spPr>
          <a:xfrm>
            <a:off x="5138345" y="900366"/>
            <a:ext cx="1568788" cy="36313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0" vert="horz" wrap="square" lIns="6985" tIns="6985" rIns="6985" bIns="6985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视为所断违品</a:t>
            </a:r>
            <a:endParaRPr lang="zh-CN" altLang="en-US" b="1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7" name="圆角矩形 60"/>
          <p:cNvSpPr/>
          <p:nvPr/>
        </p:nvSpPr>
        <p:spPr>
          <a:xfrm>
            <a:off x="6267770" y="2272401"/>
            <a:ext cx="1112541" cy="618096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0" vert="horz" wrap="square" lIns="6985" tIns="6985" rIns="6985" bIns="6985" numCol="1" spcCol="1270" anchor="ctr" anchorCtr="0">
            <a:noAutofit/>
          </a:bodyPr>
          <a:lstStyle/>
          <a:p>
            <a:pPr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善用此身之方法</a:t>
            </a:r>
          </a:p>
        </p:txBody>
      </p:sp>
      <p:sp>
        <p:nvSpPr>
          <p:cNvPr id="148" name="圆角矩形 60"/>
          <p:cNvSpPr/>
          <p:nvPr/>
        </p:nvSpPr>
        <p:spPr>
          <a:xfrm>
            <a:off x="5739099" y="2246233"/>
            <a:ext cx="313081" cy="643113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0" vert="horz" wrap="square" lIns="6985" tIns="6985" rIns="6985" bIns="6985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广说</a:t>
            </a:r>
            <a:endParaRPr lang="zh-CN" altLang="en-US" b="1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9" name="圆角矩形 60"/>
          <p:cNvSpPr/>
          <p:nvPr/>
        </p:nvSpPr>
        <p:spPr>
          <a:xfrm>
            <a:off x="6267771" y="1790193"/>
            <a:ext cx="1112541" cy="352701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0" vert="horz" wrap="square" lIns="6985" tIns="6985" rIns="6985" bIns="6985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断除贪身</a:t>
            </a:r>
            <a:endParaRPr lang="zh-CN" altLang="en-US" b="1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52" name="组合 152"/>
          <p:cNvGrpSpPr/>
          <p:nvPr/>
        </p:nvGrpSpPr>
        <p:grpSpPr>
          <a:xfrm>
            <a:off x="2683334" y="3376075"/>
            <a:ext cx="1046928" cy="590247"/>
            <a:chOff x="487843" y="1559700"/>
            <a:chExt cx="357902" cy="1626969"/>
          </a:xfrm>
          <a:solidFill>
            <a:schemeClr val="accent4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53" name="圆角矩形 152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4" name="圆角矩形 8"/>
            <p:cNvSpPr/>
            <p:nvPr/>
          </p:nvSpPr>
          <p:spPr>
            <a:xfrm>
              <a:off x="498326" y="1570181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遣除教诫之障</a:t>
              </a:r>
            </a:p>
          </p:txBody>
        </p:sp>
      </p:grpSp>
      <p:grpSp>
        <p:nvGrpSpPr>
          <p:cNvPr id="155" name="组合 152"/>
          <p:cNvGrpSpPr/>
          <p:nvPr/>
        </p:nvGrpSpPr>
        <p:grpSpPr>
          <a:xfrm>
            <a:off x="2698789" y="4628476"/>
            <a:ext cx="1046928" cy="384700"/>
            <a:chOff x="487843" y="1559700"/>
            <a:chExt cx="357902" cy="1626969"/>
          </a:xfrm>
          <a:solidFill>
            <a:schemeClr val="accent4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57" name="圆角矩形 156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8" name="圆角矩形 8"/>
            <p:cNvSpPr/>
            <p:nvPr/>
          </p:nvSpPr>
          <p:spPr>
            <a:xfrm>
              <a:off x="498326" y="1570181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精勤对治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3146103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5" name="直接连接符 154"/>
          <p:cNvCxnSpPr/>
          <p:nvPr/>
        </p:nvCxnSpPr>
        <p:spPr>
          <a:xfrm>
            <a:off x="2613199" y="6033988"/>
            <a:ext cx="727388" cy="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6" name="组合 145"/>
          <p:cNvGrpSpPr/>
          <p:nvPr/>
        </p:nvGrpSpPr>
        <p:grpSpPr>
          <a:xfrm>
            <a:off x="3491880" y="5870112"/>
            <a:ext cx="705193" cy="331811"/>
            <a:chOff x="1045155" y="3579573"/>
            <a:chExt cx="792943" cy="1386357"/>
          </a:xfrm>
        </p:grpSpPr>
        <p:grpSp>
          <p:nvGrpSpPr>
            <p:cNvPr id="147" name="组合 146"/>
            <p:cNvGrpSpPr/>
            <p:nvPr/>
          </p:nvGrpSpPr>
          <p:grpSpPr>
            <a:xfrm>
              <a:off x="1531816" y="3579573"/>
              <a:ext cx="306282" cy="1386357"/>
              <a:chOff x="2616898" y="770312"/>
              <a:chExt cx="306282" cy="1060352"/>
            </a:xfrm>
          </p:grpSpPr>
          <p:cxnSp>
            <p:nvCxnSpPr>
              <p:cNvPr id="149" name="直接连接符 148"/>
              <p:cNvCxnSpPr/>
              <p:nvPr/>
            </p:nvCxnSpPr>
            <p:spPr>
              <a:xfrm>
                <a:off x="2627784" y="1830664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直接连接符 149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直接连接符 150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8" name="直接连接符 147"/>
            <p:cNvCxnSpPr/>
            <p:nvPr/>
          </p:nvCxnSpPr>
          <p:spPr>
            <a:xfrm flipV="1">
              <a:off x="1045155" y="4274054"/>
              <a:ext cx="524264" cy="2604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9" name="直接连接符 138"/>
          <p:cNvCxnSpPr/>
          <p:nvPr/>
        </p:nvCxnSpPr>
        <p:spPr>
          <a:xfrm>
            <a:off x="4825859" y="5870736"/>
            <a:ext cx="1931991" cy="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连接符 133"/>
          <p:cNvCxnSpPr/>
          <p:nvPr/>
        </p:nvCxnSpPr>
        <p:spPr>
          <a:xfrm>
            <a:off x="5146100" y="4866510"/>
            <a:ext cx="1931991" cy="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8" name="组合 127"/>
          <p:cNvGrpSpPr/>
          <p:nvPr/>
        </p:nvGrpSpPr>
        <p:grpSpPr>
          <a:xfrm>
            <a:off x="3476509" y="2227175"/>
            <a:ext cx="663543" cy="2627967"/>
            <a:chOff x="1091988" y="3577700"/>
            <a:chExt cx="746110" cy="1388230"/>
          </a:xfrm>
        </p:grpSpPr>
        <p:grpSp>
          <p:nvGrpSpPr>
            <p:cNvPr id="129" name="组合 128"/>
            <p:cNvGrpSpPr/>
            <p:nvPr/>
          </p:nvGrpSpPr>
          <p:grpSpPr>
            <a:xfrm>
              <a:off x="1531816" y="3579573"/>
              <a:ext cx="306282" cy="1386357"/>
              <a:chOff x="2616898" y="770312"/>
              <a:chExt cx="306282" cy="1060352"/>
            </a:xfrm>
          </p:grpSpPr>
          <p:cxnSp>
            <p:nvCxnSpPr>
              <p:cNvPr id="131" name="直接连接符 130"/>
              <p:cNvCxnSpPr/>
              <p:nvPr/>
            </p:nvCxnSpPr>
            <p:spPr>
              <a:xfrm>
                <a:off x="2627784" y="1830664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直接连接符 131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直接连接符 132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0" name="直接连接符 129"/>
            <p:cNvCxnSpPr/>
            <p:nvPr/>
          </p:nvCxnSpPr>
          <p:spPr>
            <a:xfrm flipV="1">
              <a:off x="1091988" y="3577700"/>
              <a:ext cx="524264" cy="2605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组合 102"/>
          <p:cNvGrpSpPr/>
          <p:nvPr/>
        </p:nvGrpSpPr>
        <p:grpSpPr>
          <a:xfrm>
            <a:off x="4323194" y="521884"/>
            <a:ext cx="468016" cy="3299623"/>
            <a:chOff x="1311844" y="3579573"/>
            <a:chExt cx="526254" cy="1386357"/>
          </a:xfrm>
        </p:grpSpPr>
        <p:grpSp>
          <p:nvGrpSpPr>
            <p:cNvPr id="104" name="组合 103"/>
            <p:cNvGrpSpPr/>
            <p:nvPr/>
          </p:nvGrpSpPr>
          <p:grpSpPr>
            <a:xfrm>
              <a:off x="1531816" y="3579573"/>
              <a:ext cx="306282" cy="1386357"/>
              <a:chOff x="2616898" y="770312"/>
              <a:chExt cx="306282" cy="1060352"/>
            </a:xfrm>
          </p:grpSpPr>
          <p:cxnSp>
            <p:nvCxnSpPr>
              <p:cNvPr id="122" name="直接连接符 121"/>
              <p:cNvCxnSpPr/>
              <p:nvPr/>
            </p:nvCxnSpPr>
            <p:spPr>
              <a:xfrm>
                <a:off x="2627784" y="1830664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直接连接符 125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直接连接符 126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5" name="直接连接符 104"/>
            <p:cNvCxnSpPr/>
            <p:nvPr/>
          </p:nvCxnSpPr>
          <p:spPr>
            <a:xfrm flipV="1">
              <a:off x="1311844" y="4293458"/>
              <a:ext cx="524264" cy="2604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组合 96"/>
          <p:cNvGrpSpPr/>
          <p:nvPr/>
        </p:nvGrpSpPr>
        <p:grpSpPr>
          <a:xfrm>
            <a:off x="4679853" y="1603733"/>
            <a:ext cx="705193" cy="1190713"/>
            <a:chOff x="1045155" y="3579573"/>
            <a:chExt cx="792943" cy="1386357"/>
          </a:xfrm>
        </p:grpSpPr>
        <p:grpSp>
          <p:nvGrpSpPr>
            <p:cNvPr id="98" name="组合 97"/>
            <p:cNvGrpSpPr/>
            <p:nvPr/>
          </p:nvGrpSpPr>
          <p:grpSpPr>
            <a:xfrm>
              <a:off x="1531816" y="3579573"/>
              <a:ext cx="306282" cy="1386357"/>
              <a:chOff x="2616898" y="770312"/>
              <a:chExt cx="306282" cy="1060352"/>
            </a:xfrm>
          </p:grpSpPr>
          <p:cxnSp>
            <p:nvCxnSpPr>
              <p:cNvPr id="100" name="直接连接符 99"/>
              <p:cNvCxnSpPr/>
              <p:nvPr/>
            </p:nvCxnSpPr>
            <p:spPr>
              <a:xfrm>
                <a:off x="2627784" y="1830664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直接连接符 100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直接连接符 101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9" name="直接连接符 98"/>
            <p:cNvCxnSpPr/>
            <p:nvPr/>
          </p:nvCxnSpPr>
          <p:spPr>
            <a:xfrm flipV="1">
              <a:off x="1045155" y="4274054"/>
              <a:ext cx="524264" cy="2604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0" name="组合 139"/>
          <p:cNvGrpSpPr/>
          <p:nvPr/>
        </p:nvGrpSpPr>
        <p:grpSpPr>
          <a:xfrm>
            <a:off x="2874340" y="691487"/>
            <a:ext cx="663543" cy="1746505"/>
            <a:chOff x="1091988" y="3579573"/>
            <a:chExt cx="746110" cy="1386357"/>
          </a:xfrm>
        </p:grpSpPr>
        <p:grpSp>
          <p:nvGrpSpPr>
            <p:cNvPr id="141" name="组合 140"/>
            <p:cNvGrpSpPr/>
            <p:nvPr/>
          </p:nvGrpSpPr>
          <p:grpSpPr>
            <a:xfrm>
              <a:off x="1531816" y="3579573"/>
              <a:ext cx="306282" cy="1386357"/>
              <a:chOff x="2616898" y="770312"/>
              <a:chExt cx="306282" cy="1060352"/>
            </a:xfrm>
          </p:grpSpPr>
          <p:cxnSp>
            <p:nvCxnSpPr>
              <p:cNvPr id="143" name="直接连接符 142"/>
              <p:cNvCxnSpPr/>
              <p:nvPr/>
            </p:nvCxnSpPr>
            <p:spPr>
              <a:xfrm>
                <a:off x="2627784" y="1830664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直接连接符 143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直接连接符 144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2" name="直接连接符 141"/>
            <p:cNvCxnSpPr/>
            <p:nvPr/>
          </p:nvCxnSpPr>
          <p:spPr>
            <a:xfrm flipV="1">
              <a:off x="1091988" y="4961786"/>
              <a:ext cx="524264" cy="2605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1" name="直接连接符 120"/>
          <p:cNvCxnSpPr/>
          <p:nvPr/>
        </p:nvCxnSpPr>
        <p:spPr>
          <a:xfrm>
            <a:off x="2304864" y="4216487"/>
            <a:ext cx="308335" cy="4601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5" name="组合 284"/>
          <p:cNvGrpSpPr/>
          <p:nvPr/>
        </p:nvGrpSpPr>
        <p:grpSpPr>
          <a:xfrm>
            <a:off x="251401" y="3198840"/>
            <a:ext cx="720199" cy="1606868"/>
            <a:chOff x="1028282" y="3579573"/>
            <a:chExt cx="809816" cy="1386357"/>
          </a:xfrm>
        </p:grpSpPr>
        <p:grpSp>
          <p:nvGrpSpPr>
            <p:cNvPr id="286" name="组合 285"/>
            <p:cNvGrpSpPr/>
            <p:nvPr/>
          </p:nvGrpSpPr>
          <p:grpSpPr>
            <a:xfrm>
              <a:off x="1531816" y="3579573"/>
              <a:ext cx="306282" cy="1386357"/>
              <a:chOff x="2616898" y="770312"/>
              <a:chExt cx="306282" cy="1060352"/>
            </a:xfrm>
          </p:grpSpPr>
          <p:cxnSp>
            <p:nvCxnSpPr>
              <p:cNvPr id="288" name="直接连接符 287"/>
              <p:cNvCxnSpPr/>
              <p:nvPr/>
            </p:nvCxnSpPr>
            <p:spPr>
              <a:xfrm>
                <a:off x="2627784" y="1830664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直接连接符 288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直接连接符 289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87" name="直接连接符 286"/>
            <p:cNvCxnSpPr/>
            <p:nvPr/>
          </p:nvCxnSpPr>
          <p:spPr>
            <a:xfrm flipV="1">
              <a:off x="1028282" y="4955943"/>
              <a:ext cx="524264" cy="2605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3" name="直接连接符 202"/>
          <p:cNvCxnSpPr/>
          <p:nvPr/>
        </p:nvCxnSpPr>
        <p:spPr>
          <a:xfrm flipV="1">
            <a:off x="5427439" y="1573048"/>
            <a:ext cx="3587015" cy="7038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9" name="组合 298"/>
          <p:cNvGrpSpPr/>
          <p:nvPr/>
        </p:nvGrpSpPr>
        <p:grpSpPr>
          <a:xfrm>
            <a:off x="2608876" y="2364705"/>
            <a:ext cx="505844" cy="4184079"/>
            <a:chOff x="2616898" y="770312"/>
            <a:chExt cx="306282" cy="1060352"/>
          </a:xfrm>
        </p:grpSpPr>
        <p:cxnSp>
          <p:nvCxnSpPr>
            <p:cNvPr id="301" name="直接连接符 300"/>
            <p:cNvCxnSpPr/>
            <p:nvPr/>
          </p:nvCxnSpPr>
          <p:spPr>
            <a:xfrm>
              <a:off x="2627784" y="1830664"/>
              <a:ext cx="295396" cy="0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直接连接符 301"/>
            <p:cNvCxnSpPr/>
            <p:nvPr/>
          </p:nvCxnSpPr>
          <p:spPr>
            <a:xfrm flipV="1">
              <a:off x="2627784" y="772306"/>
              <a:ext cx="0" cy="1058358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直接连接符 302"/>
            <p:cNvCxnSpPr/>
            <p:nvPr/>
          </p:nvCxnSpPr>
          <p:spPr>
            <a:xfrm>
              <a:off x="2616898" y="770312"/>
              <a:ext cx="306282" cy="0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6" name="组合 175"/>
          <p:cNvGrpSpPr/>
          <p:nvPr/>
        </p:nvGrpSpPr>
        <p:grpSpPr>
          <a:xfrm flipV="1">
            <a:off x="1633100" y="2358301"/>
            <a:ext cx="681299" cy="1860826"/>
            <a:chOff x="1156799" y="3579573"/>
            <a:chExt cx="681299" cy="933588"/>
          </a:xfrm>
        </p:grpSpPr>
        <p:grpSp>
          <p:nvGrpSpPr>
            <p:cNvPr id="177" name="组合 176"/>
            <p:cNvGrpSpPr/>
            <p:nvPr/>
          </p:nvGrpSpPr>
          <p:grpSpPr>
            <a:xfrm>
              <a:off x="1531816" y="3579573"/>
              <a:ext cx="306282" cy="933588"/>
              <a:chOff x="2616898" y="770312"/>
              <a:chExt cx="306282" cy="714053"/>
            </a:xfrm>
          </p:grpSpPr>
          <p:cxnSp>
            <p:nvCxnSpPr>
              <p:cNvPr id="179" name="直接连接符 178"/>
              <p:cNvCxnSpPr/>
              <p:nvPr/>
            </p:nvCxnSpPr>
            <p:spPr>
              <a:xfrm>
                <a:off x="2618249" y="1484365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直接连接符 198"/>
              <p:cNvCxnSpPr/>
              <p:nvPr/>
            </p:nvCxnSpPr>
            <p:spPr>
              <a:xfrm flipV="1">
                <a:off x="2616898" y="772306"/>
                <a:ext cx="10886" cy="712059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直接连接符 199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8" name="直接连接符 177"/>
            <p:cNvCxnSpPr/>
            <p:nvPr/>
          </p:nvCxnSpPr>
          <p:spPr>
            <a:xfrm>
              <a:off x="1156799" y="4510576"/>
              <a:ext cx="374152" cy="1417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7" name="直接连接符 256"/>
          <p:cNvCxnSpPr/>
          <p:nvPr/>
        </p:nvCxnSpPr>
        <p:spPr>
          <a:xfrm>
            <a:off x="5505002" y="2737844"/>
            <a:ext cx="3509452" cy="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接连接符 206"/>
          <p:cNvCxnSpPr/>
          <p:nvPr/>
        </p:nvCxnSpPr>
        <p:spPr>
          <a:xfrm>
            <a:off x="4856651" y="3799200"/>
            <a:ext cx="1931991" cy="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0" name="组合 179"/>
          <p:cNvGrpSpPr/>
          <p:nvPr/>
        </p:nvGrpSpPr>
        <p:grpSpPr>
          <a:xfrm>
            <a:off x="894065" y="3231639"/>
            <a:ext cx="705193" cy="2570418"/>
            <a:chOff x="1045155" y="3579573"/>
            <a:chExt cx="792943" cy="1386357"/>
          </a:xfrm>
        </p:grpSpPr>
        <p:grpSp>
          <p:nvGrpSpPr>
            <p:cNvPr id="181" name="组合 180"/>
            <p:cNvGrpSpPr/>
            <p:nvPr/>
          </p:nvGrpSpPr>
          <p:grpSpPr>
            <a:xfrm>
              <a:off x="1531816" y="3579573"/>
              <a:ext cx="306282" cy="1386357"/>
              <a:chOff x="2616898" y="770312"/>
              <a:chExt cx="306282" cy="1060352"/>
            </a:xfrm>
          </p:grpSpPr>
          <p:cxnSp>
            <p:nvCxnSpPr>
              <p:cNvPr id="183" name="直接连接符 182"/>
              <p:cNvCxnSpPr/>
              <p:nvPr/>
            </p:nvCxnSpPr>
            <p:spPr>
              <a:xfrm>
                <a:off x="2627784" y="1830664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直接连接符 183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直接连接符 184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82" name="直接连接符 181"/>
            <p:cNvCxnSpPr/>
            <p:nvPr/>
          </p:nvCxnSpPr>
          <p:spPr>
            <a:xfrm flipV="1">
              <a:off x="1045155" y="3580001"/>
              <a:ext cx="524264" cy="2605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直接连接符 18"/>
          <p:cNvCxnSpPr/>
          <p:nvPr/>
        </p:nvCxnSpPr>
        <p:spPr>
          <a:xfrm flipV="1">
            <a:off x="5040986" y="530304"/>
            <a:ext cx="3998136" cy="6744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3" name="表格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049019626"/>
              </p:ext>
            </p:extLst>
          </p:nvPr>
        </p:nvGraphicFramePr>
        <p:xfrm>
          <a:off x="6311039" y="48166"/>
          <a:ext cx="2797465" cy="6720840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2797465"/>
              </a:tblGrid>
              <a:tr h="360764"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zh-CN" altLang="en-US" sz="1800" b="1" u="none" strike="noStrike" dirty="0" smtClean="0">
                          <a:latin typeface="微软雅黑" pitchFamily="34" charset="-122"/>
                          <a:ea typeface="微软雅黑" pitchFamily="34" charset="-122"/>
                        </a:rPr>
                        <a:t>无常众亲友，亦坏真常法。行为同凡愚，必堕三恶趣，令入非圣境，何需近凡愚？</a:t>
                      </a:r>
                      <a:endParaRPr lang="zh-CN" altLang="en-US" sz="1800" b="1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  <a:cs typeface="Arial Unicode MS" pitchFamily="34" charset="-122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74443"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zh-CN" altLang="en-US" sz="1800" b="1" u="none" strike="noStrike" dirty="0" smtClean="0">
                          <a:latin typeface="微软雅黑" pitchFamily="34" charset="-122"/>
                          <a:ea typeface="微软雅黑" pitchFamily="34" charset="-122"/>
                        </a:rPr>
                        <a:t>刹那成密友，须臾复结仇，喜处亦生嗔，凡夫难取悦。忠告则生嗔，反劝离诸善，若不从彼语，嗔怒堕恶趣。</a:t>
                      </a:r>
                      <a:endParaRPr lang="zh-CN" altLang="en-US" sz="1800" b="1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  <a:cs typeface="Arial Unicode MS" pitchFamily="34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619364"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zh-CN" altLang="en-US" sz="1800" b="1" i="0" u="none" strike="noStrik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  <a:cs typeface="Arial Unicode MS" pitchFamily="34" charset="-122"/>
                        </a:rPr>
                        <a:t>妒高竞相等，傲卑赞复骄，逆耳更生嗔，处俗怎得益？伴愚必然生，自赞毁他过，好谈世间乐，无义不善事。</a:t>
                      </a:r>
                      <a:endParaRPr lang="zh-CN" altLang="en-US" sz="1800" b="1" i="0" u="none" strike="noStrike" dirty="0">
                        <a:solidFill>
                          <a:srgbClr val="FFFF99"/>
                        </a:solidFill>
                        <a:latin typeface="微软雅黑" pitchFamily="34" charset="-122"/>
                        <a:ea typeface="微软雅黑" pitchFamily="34" charset="-122"/>
                        <a:cs typeface="Arial Unicode MS" pitchFamily="34" charset="-122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53922"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zh-CN" altLang="en-US" sz="1800" b="1" u="none" strike="noStrike" dirty="0" smtClean="0">
                          <a:latin typeface="微软雅黑" pitchFamily="34" charset="-122"/>
                          <a:ea typeface="微软雅黑" pitchFamily="34" charset="-122"/>
                        </a:rPr>
                        <a:t>是故近亲友，徒然自招损，彼既无益我，吾亦未利彼，故应远凡愚。</a:t>
                      </a:r>
                      <a:endParaRPr lang="en-US" altLang="zh-CN" sz="1800" b="1" u="none" strike="noStrike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53922"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zh-CN" altLang="en-US" sz="1800" b="1" u="none" strike="noStrike" dirty="0" smtClean="0">
                          <a:latin typeface="微软雅黑" pitchFamily="34" charset="-122"/>
                          <a:ea typeface="微软雅黑" pitchFamily="34" charset="-122"/>
                        </a:rPr>
                        <a:t>会时喜相迎，亦莫太亲密，善系君子谊。犹如蜂采蜜，为法化缘已，如昔未谋面，淡然而处之。</a:t>
                      </a:r>
                      <a:endParaRPr lang="en-US" altLang="zh-CN" sz="1800" b="1" u="none" strike="noStrike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53922">
                <a:tc>
                  <a:txBody>
                    <a:bodyPr/>
                    <a:lstStyle/>
                    <a:p>
                      <a:pPr algn="l" fontAlgn="ctr">
                        <a:lnSpc>
                          <a:spcPct val="90000"/>
                        </a:lnSpc>
                      </a:pPr>
                      <a:r>
                        <a:rPr lang="zh-CN" altLang="en-US" sz="1800" b="1" u="none" strike="noStrike" dirty="0" smtClean="0">
                          <a:latin typeface="微软雅黑" pitchFamily="34" charset="-122"/>
                          <a:ea typeface="微软雅黑" pitchFamily="34" charset="-122"/>
                        </a:rPr>
                        <a:t>吾富受恭敬，众人皆喜我，若持此骄傲，殁后定生惧。故汝愚痴意，无论贪何物，定感苦果报，千倍所贪得。故智不应贪，贪生三途怖。</a:t>
                      </a:r>
                      <a:endParaRPr lang="en-US" altLang="zh-CN" sz="1800" b="1" u="none" strike="noStrike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124" name="组合 152"/>
          <p:cNvGrpSpPr/>
          <p:nvPr/>
        </p:nvGrpSpPr>
        <p:grpSpPr>
          <a:xfrm>
            <a:off x="840202" y="2687087"/>
            <a:ext cx="353823" cy="1023507"/>
            <a:chOff x="487843" y="1559700"/>
            <a:chExt cx="357902" cy="1626969"/>
          </a:xfr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37" name="圆角矩形 136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8" name="圆角矩形 8"/>
            <p:cNvSpPr/>
            <p:nvPr/>
          </p:nvSpPr>
          <p:spPr>
            <a:xfrm>
              <a:off x="498326" y="1570183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离俗世</a:t>
              </a:r>
            </a:p>
          </p:txBody>
        </p:sp>
      </p:grpSp>
      <p:grpSp>
        <p:nvGrpSpPr>
          <p:cNvPr id="190" name="组合 152"/>
          <p:cNvGrpSpPr/>
          <p:nvPr/>
        </p:nvGrpSpPr>
        <p:grpSpPr>
          <a:xfrm>
            <a:off x="191359" y="4269147"/>
            <a:ext cx="404457" cy="872122"/>
            <a:chOff x="487843" y="1559700"/>
            <a:chExt cx="357902" cy="1626969"/>
          </a:xfrm>
          <a:solidFill>
            <a:schemeClr val="bg2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91" name="圆角矩形 190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2" name="圆角矩形 8"/>
            <p:cNvSpPr/>
            <p:nvPr/>
          </p:nvSpPr>
          <p:spPr>
            <a:xfrm>
              <a:off x="498326" y="1570183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广说</a:t>
              </a:r>
            </a:p>
          </p:txBody>
        </p:sp>
      </p:grpSp>
      <p:sp>
        <p:nvSpPr>
          <p:cNvPr id="156" name="矩形 155"/>
          <p:cNvSpPr/>
          <p:nvPr/>
        </p:nvSpPr>
        <p:spPr>
          <a:xfrm>
            <a:off x="48706" y="80258"/>
            <a:ext cx="447659" cy="17543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第八品</a:t>
            </a:r>
            <a:endParaRPr lang="en-US" altLang="zh-CN" b="1" dirty="0">
              <a:solidFill>
                <a:schemeClr val="accent3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b="1" dirty="0" smtClean="0">
              <a:solidFill>
                <a:schemeClr val="accent3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b="1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静虑</a:t>
            </a:r>
            <a:endParaRPr lang="zh-CN" altLang="en-US" b="1" dirty="0">
              <a:solidFill>
                <a:schemeClr val="accent3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96" name="组合 152"/>
          <p:cNvGrpSpPr/>
          <p:nvPr/>
        </p:nvGrpSpPr>
        <p:grpSpPr>
          <a:xfrm>
            <a:off x="827584" y="4285485"/>
            <a:ext cx="377915" cy="1050631"/>
            <a:chOff x="487843" y="1559700"/>
            <a:chExt cx="357902" cy="1626969"/>
          </a:xfr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97" name="圆角矩形 196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8" name="圆角矩形 8"/>
            <p:cNvSpPr/>
            <p:nvPr/>
          </p:nvSpPr>
          <p:spPr>
            <a:xfrm>
              <a:off x="498326" y="1570183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弃妄念</a:t>
              </a:r>
            </a:p>
          </p:txBody>
        </p:sp>
      </p:grpSp>
      <p:grpSp>
        <p:nvGrpSpPr>
          <p:cNvPr id="227" name="组合 152"/>
          <p:cNvGrpSpPr/>
          <p:nvPr/>
        </p:nvGrpSpPr>
        <p:grpSpPr>
          <a:xfrm>
            <a:off x="1475650" y="5265772"/>
            <a:ext cx="843606" cy="1072570"/>
            <a:chOff x="487843" y="1559700"/>
            <a:chExt cx="357902" cy="1626969"/>
          </a:xfrm>
          <a:solidFill>
            <a:schemeClr val="accent4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28" name="圆角矩形 227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8" name="圆角矩形 8"/>
            <p:cNvSpPr/>
            <p:nvPr/>
          </p:nvSpPr>
          <p:spPr>
            <a:xfrm>
              <a:off x="498326" y="1570181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从功德角度教诫依止静处</a:t>
              </a:r>
            </a:p>
          </p:txBody>
        </p:sp>
      </p:grpSp>
      <p:grpSp>
        <p:nvGrpSpPr>
          <p:cNvPr id="279" name="组合 152"/>
          <p:cNvGrpSpPr/>
          <p:nvPr/>
        </p:nvGrpSpPr>
        <p:grpSpPr>
          <a:xfrm>
            <a:off x="1482921" y="1603733"/>
            <a:ext cx="392856" cy="3056845"/>
            <a:chOff x="487843" y="1559700"/>
            <a:chExt cx="357902" cy="1626969"/>
          </a:xfrm>
          <a:solidFill>
            <a:schemeClr val="accent4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80" name="圆角矩形 279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81" name="圆角矩形 8"/>
            <p:cNvSpPr/>
            <p:nvPr/>
          </p:nvSpPr>
          <p:spPr>
            <a:xfrm>
              <a:off x="498326" y="1570181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从过患角度教诫远离愦闹</a:t>
              </a:r>
            </a:p>
          </p:txBody>
        </p:sp>
      </p:grpSp>
      <p:grpSp>
        <p:nvGrpSpPr>
          <p:cNvPr id="106" name="组合 152"/>
          <p:cNvGrpSpPr/>
          <p:nvPr/>
        </p:nvGrpSpPr>
        <p:grpSpPr>
          <a:xfrm>
            <a:off x="2121577" y="1603733"/>
            <a:ext cx="373101" cy="1528417"/>
            <a:chOff x="487843" y="710171"/>
            <a:chExt cx="357902" cy="2476502"/>
          </a:xfrm>
          <a:solidFill>
            <a:schemeClr val="accent5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07" name="圆角矩形 106"/>
            <p:cNvSpPr/>
            <p:nvPr/>
          </p:nvSpPr>
          <p:spPr>
            <a:xfrm>
              <a:off x="487843" y="710175"/>
              <a:ext cx="357902" cy="2476498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8" name="圆角矩形 8"/>
            <p:cNvSpPr/>
            <p:nvPr/>
          </p:nvSpPr>
          <p:spPr>
            <a:xfrm>
              <a:off x="498326" y="710171"/>
              <a:ext cx="336936" cy="2466016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生起当断之心</a:t>
              </a:r>
            </a:p>
          </p:txBody>
        </p:sp>
      </p:grpSp>
      <p:grpSp>
        <p:nvGrpSpPr>
          <p:cNvPr id="109" name="组合 152"/>
          <p:cNvGrpSpPr/>
          <p:nvPr/>
        </p:nvGrpSpPr>
        <p:grpSpPr>
          <a:xfrm>
            <a:off x="2132918" y="3444697"/>
            <a:ext cx="372675" cy="1586272"/>
            <a:chOff x="487843" y="710171"/>
            <a:chExt cx="357902" cy="2476502"/>
          </a:xfrm>
          <a:solidFill>
            <a:schemeClr val="accent5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0" name="圆角矩形 109"/>
            <p:cNvSpPr/>
            <p:nvPr/>
          </p:nvSpPr>
          <p:spPr>
            <a:xfrm>
              <a:off x="487843" y="710175"/>
              <a:ext cx="357902" cy="2476498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1" name="圆角矩形 8"/>
            <p:cNvSpPr/>
            <p:nvPr/>
          </p:nvSpPr>
          <p:spPr>
            <a:xfrm>
              <a:off x="498326" y="710171"/>
              <a:ext cx="336936" cy="2466016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修持断除之法</a:t>
              </a:r>
            </a:p>
          </p:txBody>
        </p:sp>
      </p:grpSp>
      <p:grpSp>
        <p:nvGrpSpPr>
          <p:cNvPr id="112" name="组合 178"/>
          <p:cNvGrpSpPr/>
          <p:nvPr/>
        </p:nvGrpSpPr>
        <p:grpSpPr>
          <a:xfrm>
            <a:off x="2738447" y="1306851"/>
            <a:ext cx="366731" cy="2054124"/>
            <a:chOff x="5981278" y="1662752"/>
            <a:chExt cx="756888" cy="37844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3" name="圆角矩形 112"/>
            <p:cNvSpPr/>
            <p:nvPr/>
          </p:nvSpPr>
          <p:spPr>
            <a:xfrm>
              <a:off x="5981278" y="1662752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chemeClr val="accent6">
                <a:lumMod val="75000"/>
              </a:schemeClr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4" name="圆角矩形 60"/>
            <p:cNvSpPr/>
            <p:nvPr/>
          </p:nvSpPr>
          <p:spPr>
            <a:xfrm>
              <a:off x="5992362" y="1673836"/>
              <a:ext cx="734720" cy="356276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断除贪执内有情</a:t>
              </a:r>
              <a:endParaRPr lang="zh-CN" altLang="en-US" b="1" kern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5" name="组合 178"/>
          <p:cNvGrpSpPr/>
          <p:nvPr/>
        </p:nvGrpSpPr>
        <p:grpSpPr>
          <a:xfrm>
            <a:off x="2723854" y="5745956"/>
            <a:ext cx="1060758" cy="531591"/>
            <a:chOff x="5981278" y="1662752"/>
            <a:chExt cx="756888" cy="37844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6" name="圆角矩形 115"/>
            <p:cNvSpPr/>
            <p:nvPr/>
          </p:nvSpPr>
          <p:spPr>
            <a:xfrm>
              <a:off x="5981278" y="1662752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chemeClr val="accent6">
                <a:lumMod val="75000"/>
              </a:schemeClr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7" name="圆角矩形 60"/>
            <p:cNvSpPr/>
            <p:nvPr/>
          </p:nvSpPr>
          <p:spPr>
            <a:xfrm>
              <a:off x="5992362" y="1673836"/>
              <a:ext cx="734720" cy="356276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断除贪执外资具</a:t>
              </a:r>
              <a:endParaRPr lang="zh-CN" altLang="en-US" b="1" kern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23" name="圆角矩形 60"/>
          <p:cNvSpPr/>
          <p:nvPr/>
        </p:nvSpPr>
        <p:spPr>
          <a:xfrm>
            <a:off x="3419872" y="27327"/>
            <a:ext cx="364740" cy="1362720"/>
          </a:xfrm>
          <a:prstGeom prst="rect">
            <a:avLst/>
          </a:prstGeom>
          <a:ln w="28575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0" vert="horz" wrap="square" lIns="6985" tIns="6985" rIns="6985" bIns="6985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贪执之过患</a:t>
            </a:r>
            <a:endParaRPr lang="zh-CN" altLang="en-US" b="1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5" name="圆角矩形 60"/>
          <p:cNvSpPr/>
          <p:nvPr/>
        </p:nvSpPr>
        <p:spPr>
          <a:xfrm>
            <a:off x="3428171" y="1447248"/>
            <a:ext cx="356441" cy="1884449"/>
          </a:xfrm>
          <a:prstGeom prst="rect">
            <a:avLst/>
          </a:prstGeom>
          <a:ln w="28575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0" vert="horz" wrap="square" lIns="6985" tIns="6985" rIns="6985" bIns="6985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所贪对境之过患</a:t>
            </a:r>
            <a:endParaRPr lang="zh-CN" altLang="en-US" b="1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8" name="圆角矩形 60"/>
          <p:cNvSpPr/>
          <p:nvPr/>
        </p:nvSpPr>
        <p:spPr>
          <a:xfrm>
            <a:off x="3997542" y="1165162"/>
            <a:ext cx="397660" cy="216280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0" vert="horz" wrap="square" lIns="6985" tIns="6985" rIns="6985" bIns="6985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耽著凡夫非为所依</a:t>
            </a:r>
            <a:endParaRPr lang="zh-CN" altLang="en-US" b="1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9" name="圆角矩形 60"/>
          <p:cNvSpPr/>
          <p:nvPr/>
        </p:nvSpPr>
        <p:spPr>
          <a:xfrm>
            <a:off x="4012561" y="4569016"/>
            <a:ext cx="1551975" cy="57225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0" vert="horz" wrap="square" lIns="6985" tIns="6985" rIns="6985" bIns="6985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如何相应时机而交往</a:t>
            </a:r>
            <a:endParaRPr lang="zh-CN" altLang="en-US" b="1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0" name="圆角矩形 60"/>
          <p:cNvSpPr/>
          <p:nvPr/>
        </p:nvSpPr>
        <p:spPr>
          <a:xfrm>
            <a:off x="4640254" y="335082"/>
            <a:ext cx="576064" cy="373606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0" vert="horz" wrap="square" lIns="6985" tIns="6985" rIns="6985" bIns="6985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略说</a:t>
            </a:r>
            <a:endParaRPr lang="zh-CN" altLang="en-US" b="1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2" name="圆角矩形 60"/>
          <p:cNvSpPr/>
          <p:nvPr/>
        </p:nvSpPr>
        <p:spPr>
          <a:xfrm>
            <a:off x="4640254" y="1863191"/>
            <a:ext cx="363984" cy="701812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0" vert="horz" wrap="square" lIns="6985" tIns="6985" rIns="6985" bIns="6985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广说</a:t>
            </a:r>
            <a:endParaRPr lang="zh-CN" altLang="en-US" b="1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3" name="圆角矩形 60"/>
          <p:cNvSpPr/>
          <p:nvPr/>
        </p:nvSpPr>
        <p:spPr>
          <a:xfrm>
            <a:off x="5253692" y="1324178"/>
            <a:ext cx="778346" cy="558787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0" vert="horz" wrap="square" lIns="6985" tIns="6985" rIns="6985" bIns="6985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我于彼无利</a:t>
            </a:r>
            <a:endParaRPr lang="zh-CN" altLang="en-US" b="1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5" name="圆角矩形 60"/>
          <p:cNvSpPr/>
          <p:nvPr/>
        </p:nvSpPr>
        <p:spPr>
          <a:xfrm>
            <a:off x="5253692" y="2492896"/>
            <a:ext cx="787497" cy="55351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0" vert="horz" wrap="square" lIns="6985" tIns="6985" rIns="6985" bIns="6985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彼于我无利</a:t>
            </a:r>
            <a:endParaRPr lang="zh-CN" altLang="en-US" b="1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6" name="圆角矩形 60"/>
          <p:cNvSpPr/>
          <p:nvPr/>
        </p:nvSpPr>
        <p:spPr>
          <a:xfrm>
            <a:off x="4640254" y="3589058"/>
            <a:ext cx="576064" cy="420283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0" vert="horz" wrap="square" lIns="6985" tIns="6985" rIns="6985" bIns="6985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摄义</a:t>
            </a:r>
            <a:endParaRPr lang="zh-CN" altLang="en-US" b="1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5" name="圆角矩形 60"/>
          <p:cNvSpPr/>
          <p:nvPr/>
        </p:nvSpPr>
        <p:spPr>
          <a:xfrm>
            <a:off x="4067944" y="5718938"/>
            <a:ext cx="1227322" cy="302350"/>
          </a:xfrm>
          <a:prstGeom prst="rect">
            <a:avLst/>
          </a:prstGeom>
          <a:ln w="28575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0" vert="horz" wrap="square" lIns="6985" tIns="6985" rIns="6985" bIns="6985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由贪生苦</a:t>
            </a:r>
            <a:endParaRPr lang="zh-CN" altLang="en-US" b="1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6" name="圆角矩形 60"/>
          <p:cNvSpPr/>
          <p:nvPr/>
        </p:nvSpPr>
        <p:spPr>
          <a:xfrm>
            <a:off x="4068421" y="6038813"/>
            <a:ext cx="1226845" cy="326221"/>
          </a:xfrm>
          <a:prstGeom prst="rect">
            <a:avLst/>
          </a:prstGeom>
          <a:ln w="28575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0" vert="horz" wrap="square" lIns="6985" tIns="6985" rIns="6985" bIns="6985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贪境无实质</a:t>
            </a:r>
            <a:endParaRPr lang="zh-CN" altLang="en-US" b="1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52" name="组合 178"/>
          <p:cNvGrpSpPr/>
          <p:nvPr/>
        </p:nvGrpSpPr>
        <p:grpSpPr>
          <a:xfrm>
            <a:off x="2718442" y="6392730"/>
            <a:ext cx="2497876" cy="366845"/>
            <a:chOff x="5981278" y="1662752"/>
            <a:chExt cx="756888" cy="37844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53" name="圆角矩形 152"/>
            <p:cNvSpPr/>
            <p:nvPr/>
          </p:nvSpPr>
          <p:spPr>
            <a:xfrm>
              <a:off x="5981278" y="1662752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chemeClr val="accent6">
                <a:lumMod val="75000"/>
              </a:schemeClr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4" name="圆角矩形 60"/>
            <p:cNvSpPr/>
            <p:nvPr/>
          </p:nvSpPr>
          <p:spPr>
            <a:xfrm>
              <a:off x="5992363" y="1673836"/>
              <a:ext cx="745803" cy="356276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断除贪无能为力之他利</a:t>
              </a:r>
              <a:endParaRPr lang="zh-CN" altLang="en-US" b="1" kern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3087671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4" name="直接连接符 173"/>
          <p:cNvCxnSpPr/>
          <p:nvPr/>
        </p:nvCxnSpPr>
        <p:spPr>
          <a:xfrm>
            <a:off x="4901070" y="6567974"/>
            <a:ext cx="2952703" cy="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6" name="组合 145"/>
          <p:cNvGrpSpPr/>
          <p:nvPr/>
        </p:nvGrpSpPr>
        <p:grpSpPr>
          <a:xfrm>
            <a:off x="2737601" y="695414"/>
            <a:ext cx="569854" cy="2253314"/>
            <a:chOff x="1197335" y="3579573"/>
            <a:chExt cx="640763" cy="1386357"/>
          </a:xfrm>
        </p:grpSpPr>
        <p:grpSp>
          <p:nvGrpSpPr>
            <p:cNvPr id="147" name="组合 146"/>
            <p:cNvGrpSpPr/>
            <p:nvPr/>
          </p:nvGrpSpPr>
          <p:grpSpPr>
            <a:xfrm>
              <a:off x="1531816" y="3579573"/>
              <a:ext cx="306282" cy="1386357"/>
              <a:chOff x="2616898" y="770312"/>
              <a:chExt cx="306282" cy="1060352"/>
            </a:xfrm>
          </p:grpSpPr>
          <p:cxnSp>
            <p:nvCxnSpPr>
              <p:cNvPr id="149" name="直接连接符 148"/>
              <p:cNvCxnSpPr/>
              <p:nvPr/>
            </p:nvCxnSpPr>
            <p:spPr>
              <a:xfrm>
                <a:off x="2627784" y="1830664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直接连接符 149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直接连接符 150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8" name="直接连接符 147"/>
            <p:cNvCxnSpPr/>
            <p:nvPr/>
          </p:nvCxnSpPr>
          <p:spPr>
            <a:xfrm flipV="1">
              <a:off x="1197335" y="4242447"/>
              <a:ext cx="524264" cy="2604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9" name="直接连接符 138"/>
          <p:cNvCxnSpPr/>
          <p:nvPr/>
        </p:nvCxnSpPr>
        <p:spPr>
          <a:xfrm>
            <a:off x="3658674" y="5957884"/>
            <a:ext cx="2952703" cy="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连接符 133"/>
          <p:cNvCxnSpPr/>
          <p:nvPr/>
        </p:nvCxnSpPr>
        <p:spPr>
          <a:xfrm>
            <a:off x="3660520" y="5085184"/>
            <a:ext cx="2698924" cy="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8" name="组合 127"/>
          <p:cNvGrpSpPr/>
          <p:nvPr/>
        </p:nvGrpSpPr>
        <p:grpSpPr>
          <a:xfrm>
            <a:off x="2089528" y="4238064"/>
            <a:ext cx="471829" cy="1882370"/>
            <a:chOff x="1307557" y="3579573"/>
            <a:chExt cx="530541" cy="1386357"/>
          </a:xfrm>
        </p:grpSpPr>
        <p:grpSp>
          <p:nvGrpSpPr>
            <p:cNvPr id="129" name="组合 128"/>
            <p:cNvGrpSpPr/>
            <p:nvPr/>
          </p:nvGrpSpPr>
          <p:grpSpPr>
            <a:xfrm>
              <a:off x="1531816" y="3579573"/>
              <a:ext cx="306282" cy="1386357"/>
              <a:chOff x="2616898" y="770312"/>
              <a:chExt cx="306282" cy="1060352"/>
            </a:xfrm>
          </p:grpSpPr>
          <p:cxnSp>
            <p:nvCxnSpPr>
              <p:cNvPr id="131" name="直接连接符 130"/>
              <p:cNvCxnSpPr/>
              <p:nvPr/>
            </p:nvCxnSpPr>
            <p:spPr>
              <a:xfrm>
                <a:off x="2627784" y="1830664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直接连接符 131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直接连接符 132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0" name="直接连接符 129"/>
            <p:cNvCxnSpPr/>
            <p:nvPr/>
          </p:nvCxnSpPr>
          <p:spPr>
            <a:xfrm flipV="1">
              <a:off x="1307557" y="4309540"/>
              <a:ext cx="524264" cy="2605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组合 102"/>
          <p:cNvGrpSpPr/>
          <p:nvPr/>
        </p:nvGrpSpPr>
        <p:grpSpPr>
          <a:xfrm>
            <a:off x="3494726" y="647478"/>
            <a:ext cx="638771" cy="1165827"/>
            <a:chOff x="1119842" y="3579573"/>
            <a:chExt cx="718256" cy="1398641"/>
          </a:xfrm>
        </p:grpSpPr>
        <p:grpSp>
          <p:nvGrpSpPr>
            <p:cNvPr id="104" name="组合 103"/>
            <p:cNvGrpSpPr/>
            <p:nvPr/>
          </p:nvGrpSpPr>
          <p:grpSpPr>
            <a:xfrm>
              <a:off x="1531816" y="3579573"/>
              <a:ext cx="306282" cy="1386357"/>
              <a:chOff x="2616898" y="770312"/>
              <a:chExt cx="306282" cy="1060352"/>
            </a:xfrm>
          </p:grpSpPr>
          <p:cxnSp>
            <p:nvCxnSpPr>
              <p:cNvPr id="122" name="直接连接符 121"/>
              <p:cNvCxnSpPr/>
              <p:nvPr/>
            </p:nvCxnSpPr>
            <p:spPr>
              <a:xfrm>
                <a:off x="2627784" y="1830664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直接连接符 125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直接连接符 126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5" name="直接连接符 104"/>
            <p:cNvCxnSpPr/>
            <p:nvPr/>
          </p:nvCxnSpPr>
          <p:spPr>
            <a:xfrm flipV="1">
              <a:off x="1119842" y="4975609"/>
              <a:ext cx="524264" cy="2605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组合 96"/>
          <p:cNvGrpSpPr/>
          <p:nvPr/>
        </p:nvGrpSpPr>
        <p:grpSpPr>
          <a:xfrm>
            <a:off x="4427984" y="1033324"/>
            <a:ext cx="705193" cy="741397"/>
            <a:chOff x="1045155" y="3579573"/>
            <a:chExt cx="792943" cy="1396397"/>
          </a:xfrm>
        </p:grpSpPr>
        <p:grpSp>
          <p:nvGrpSpPr>
            <p:cNvPr id="98" name="组合 97"/>
            <p:cNvGrpSpPr/>
            <p:nvPr/>
          </p:nvGrpSpPr>
          <p:grpSpPr>
            <a:xfrm>
              <a:off x="1531816" y="3579573"/>
              <a:ext cx="306282" cy="1386357"/>
              <a:chOff x="2616898" y="770312"/>
              <a:chExt cx="306282" cy="1060352"/>
            </a:xfrm>
          </p:grpSpPr>
          <p:cxnSp>
            <p:nvCxnSpPr>
              <p:cNvPr id="100" name="直接连接符 99"/>
              <p:cNvCxnSpPr/>
              <p:nvPr/>
            </p:nvCxnSpPr>
            <p:spPr>
              <a:xfrm>
                <a:off x="2627784" y="1830664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直接连接符 100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直接连接符 101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9" name="直接连接符 98"/>
            <p:cNvCxnSpPr/>
            <p:nvPr/>
          </p:nvCxnSpPr>
          <p:spPr>
            <a:xfrm flipV="1">
              <a:off x="1045155" y="4973367"/>
              <a:ext cx="524264" cy="2603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1" name="直接连接符 120"/>
          <p:cNvCxnSpPr/>
          <p:nvPr/>
        </p:nvCxnSpPr>
        <p:spPr>
          <a:xfrm>
            <a:off x="3325773" y="4148016"/>
            <a:ext cx="308335" cy="4601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5" name="组合 284"/>
          <p:cNvGrpSpPr/>
          <p:nvPr/>
        </p:nvGrpSpPr>
        <p:grpSpPr>
          <a:xfrm>
            <a:off x="251401" y="1736958"/>
            <a:ext cx="720199" cy="1606868"/>
            <a:chOff x="1028282" y="3579573"/>
            <a:chExt cx="809816" cy="1386357"/>
          </a:xfrm>
        </p:grpSpPr>
        <p:grpSp>
          <p:nvGrpSpPr>
            <p:cNvPr id="286" name="组合 285"/>
            <p:cNvGrpSpPr/>
            <p:nvPr/>
          </p:nvGrpSpPr>
          <p:grpSpPr>
            <a:xfrm>
              <a:off x="1531816" y="3579573"/>
              <a:ext cx="306282" cy="1386357"/>
              <a:chOff x="2616898" y="770312"/>
              <a:chExt cx="306282" cy="1060352"/>
            </a:xfrm>
          </p:grpSpPr>
          <p:cxnSp>
            <p:nvCxnSpPr>
              <p:cNvPr id="288" name="直接连接符 287"/>
              <p:cNvCxnSpPr/>
              <p:nvPr/>
            </p:nvCxnSpPr>
            <p:spPr>
              <a:xfrm>
                <a:off x="2627784" y="1830664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直接连接符 288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直接连接符 289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87" name="直接连接符 286"/>
            <p:cNvCxnSpPr/>
            <p:nvPr/>
          </p:nvCxnSpPr>
          <p:spPr>
            <a:xfrm flipV="1">
              <a:off x="1028282" y="4955943"/>
              <a:ext cx="524264" cy="2605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3" name="直接连接符 202"/>
          <p:cNvCxnSpPr/>
          <p:nvPr/>
        </p:nvCxnSpPr>
        <p:spPr>
          <a:xfrm flipV="1">
            <a:off x="5416028" y="1733375"/>
            <a:ext cx="3587015" cy="7038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9" name="组合 298"/>
          <p:cNvGrpSpPr/>
          <p:nvPr/>
        </p:nvGrpSpPr>
        <p:grpSpPr>
          <a:xfrm>
            <a:off x="3634108" y="4152913"/>
            <a:ext cx="505844" cy="2415061"/>
            <a:chOff x="2616898" y="770312"/>
            <a:chExt cx="306282" cy="1060352"/>
          </a:xfrm>
        </p:grpSpPr>
        <p:cxnSp>
          <p:nvCxnSpPr>
            <p:cNvPr id="301" name="直接连接符 300"/>
            <p:cNvCxnSpPr/>
            <p:nvPr/>
          </p:nvCxnSpPr>
          <p:spPr>
            <a:xfrm>
              <a:off x="2627784" y="1830664"/>
              <a:ext cx="295396" cy="0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直接连接符 301"/>
            <p:cNvCxnSpPr/>
            <p:nvPr/>
          </p:nvCxnSpPr>
          <p:spPr>
            <a:xfrm flipV="1">
              <a:off x="2627784" y="772306"/>
              <a:ext cx="0" cy="1058358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直接连接符 302"/>
            <p:cNvCxnSpPr/>
            <p:nvPr/>
          </p:nvCxnSpPr>
          <p:spPr>
            <a:xfrm>
              <a:off x="2616898" y="770312"/>
              <a:ext cx="306282" cy="0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6" name="组合 175"/>
          <p:cNvGrpSpPr/>
          <p:nvPr/>
        </p:nvGrpSpPr>
        <p:grpSpPr>
          <a:xfrm>
            <a:off x="1843685" y="699651"/>
            <a:ext cx="681299" cy="1047471"/>
            <a:chOff x="1156799" y="3579573"/>
            <a:chExt cx="681299" cy="933588"/>
          </a:xfrm>
        </p:grpSpPr>
        <p:grpSp>
          <p:nvGrpSpPr>
            <p:cNvPr id="177" name="组合 176"/>
            <p:cNvGrpSpPr/>
            <p:nvPr/>
          </p:nvGrpSpPr>
          <p:grpSpPr>
            <a:xfrm>
              <a:off x="1531816" y="3579573"/>
              <a:ext cx="306282" cy="933588"/>
              <a:chOff x="2616898" y="770312"/>
              <a:chExt cx="306282" cy="714053"/>
            </a:xfrm>
          </p:grpSpPr>
          <p:cxnSp>
            <p:nvCxnSpPr>
              <p:cNvPr id="179" name="直接连接符 178"/>
              <p:cNvCxnSpPr/>
              <p:nvPr/>
            </p:nvCxnSpPr>
            <p:spPr>
              <a:xfrm>
                <a:off x="2618249" y="1484365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直接连接符 198"/>
              <p:cNvCxnSpPr/>
              <p:nvPr/>
            </p:nvCxnSpPr>
            <p:spPr>
              <a:xfrm flipV="1">
                <a:off x="2616898" y="772306"/>
                <a:ext cx="10886" cy="712059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直接连接符 199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8" name="直接连接符 177"/>
            <p:cNvCxnSpPr/>
            <p:nvPr/>
          </p:nvCxnSpPr>
          <p:spPr>
            <a:xfrm>
              <a:off x="1156799" y="4510576"/>
              <a:ext cx="374152" cy="1417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7" name="直接连接符 256"/>
          <p:cNvCxnSpPr/>
          <p:nvPr/>
        </p:nvCxnSpPr>
        <p:spPr>
          <a:xfrm>
            <a:off x="4856651" y="2967273"/>
            <a:ext cx="3509452" cy="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接连接符 206"/>
          <p:cNvCxnSpPr/>
          <p:nvPr/>
        </p:nvCxnSpPr>
        <p:spPr>
          <a:xfrm>
            <a:off x="4679386" y="4171573"/>
            <a:ext cx="1931991" cy="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0" name="组合 179"/>
          <p:cNvGrpSpPr/>
          <p:nvPr/>
        </p:nvGrpSpPr>
        <p:grpSpPr>
          <a:xfrm>
            <a:off x="894065" y="1720118"/>
            <a:ext cx="705193" cy="3352402"/>
            <a:chOff x="1045155" y="3579573"/>
            <a:chExt cx="792943" cy="1386357"/>
          </a:xfrm>
        </p:grpSpPr>
        <p:grpSp>
          <p:nvGrpSpPr>
            <p:cNvPr id="181" name="组合 180"/>
            <p:cNvGrpSpPr/>
            <p:nvPr/>
          </p:nvGrpSpPr>
          <p:grpSpPr>
            <a:xfrm>
              <a:off x="1531816" y="3579573"/>
              <a:ext cx="306282" cy="1386357"/>
              <a:chOff x="2616898" y="770312"/>
              <a:chExt cx="306282" cy="1060352"/>
            </a:xfrm>
          </p:grpSpPr>
          <p:cxnSp>
            <p:nvCxnSpPr>
              <p:cNvPr id="183" name="直接连接符 182"/>
              <p:cNvCxnSpPr/>
              <p:nvPr/>
            </p:nvCxnSpPr>
            <p:spPr>
              <a:xfrm>
                <a:off x="2627784" y="1830664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直接连接符 183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直接连接符 184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82" name="直接连接符 181"/>
            <p:cNvCxnSpPr/>
            <p:nvPr/>
          </p:nvCxnSpPr>
          <p:spPr>
            <a:xfrm flipV="1">
              <a:off x="1045155" y="3580001"/>
              <a:ext cx="524264" cy="2605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直接连接符 18"/>
          <p:cNvCxnSpPr/>
          <p:nvPr/>
        </p:nvCxnSpPr>
        <p:spPr>
          <a:xfrm flipV="1">
            <a:off x="5004048" y="976877"/>
            <a:ext cx="3998136" cy="6744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3" name="表格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629200784"/>
              </p:ext>
            </p:extLst>
          </p:nvPr>
        </p:nvGraphicFramePr>
        <p:xfrm>
          <a:off x="6264999" y="530425"/>
          <a:ext cx="2808312" cy="6291072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2808312"/>
              </a:tblGrid>
              <a:tr h="360764"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zh-CN" altLang="en-US" sz="1800" b="1" u="none" strike="noStrike" dirty="0" smtClean="0">
                          <a:latin typeface="微软雅黑" pitchFamily="34" charset="-122"/>
                          <a:ea typeface="微软雅黑" pitchFamily="34" charset="-122"/>
                        </a:rPr>
                        <a:t>应当坚信解，彼性本应舍。纵吾财物丰，令誉遍称扬，所集诸名利，非随心所欲。</a:t>
                      </a:r>
                      <a:endParaRPr lang="zh-CN" altLang="en-US" sz="1800" b="1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  <a:cs typeface="Arial Unicode MS" pitchFamily="34" charset="-122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74443"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zh-CN" altLang="en-US" sz="1800" b="1" u="none" strike="noStrike" dirty="0" smtClean="0">
                          <a:latin typeface="微软雅黑" pitchFamily="34" charset="-122"/>
                          <a:ea typeface="微软雅黑" pitchFamily="34" charset="-122"/>
                        </a:rPr>
                        <a:t>若有人毁我，赞誉何足喜？若有人赞我，讥毁何足忧？</a:t>
                      </a:r>
                      <a:endParaRPr lang="zh-CN" altLang="en-US" sz="1800" b="1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  <a:cs typeface="Arial Unicode MS" pitchFamily="34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619364"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zh-CN" altLang="en-US" sz="1800" b="1" i="0" u="none" strike="noStrik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  <a:cs typeface="Arial Unicode MS" pitchFamily="34" charset="-122"/>
                        </a:rPr>
                        <a:t>有情种种心，佛亦难尽悦，何况劣如我，故应舍此虑。瞥睨穷行者，诋毁富修士，性本难为侣，处彼怎得乐？如来曾宣示，凡愚若无利，郁郁终寡欢，故莫友凡愚。</a:t>
                      </a:r>
                      <a:endParaRPr lang="zh-CN" altLang="en-US" sz="1800" b="1" i="0" u="none" strike="noStrike" dirty="0">
                        <a:solidFill>
                          <a:srgbClr val="FFFF99"/>
                        </a:solidFill>
                        <a:latin typeface="微软雅黑" pitchFamily="34" charset="-122"/>
                        <a:ea typeface="微软雅黑" pitchFamily="34" charset="-122"/>
                        <a:cs typeface="Arial Unicode MS" pitchFamily="34" charset="-122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53922"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zh-CN" altLang="en-US" sz="1800" b="1" u="none" strike="noStrike" dirty="0" smtClean="0">
                          <a:latin typeface="微软雅黑" pitchFamily="34" charset="-122"/>
                          <a:ea typeface="微软雅黑" pitchFamily="34" charset="-122"/>
                        </a:rPr>
                        <a:t>林中鸟兽树，不出刺耳音，伴彼心常乐，何时共安居？</a:t>
                      </a:r>
                      <a:endParaRPr lang="en-US" altLang="zh-CN" sz="1800" b="1" u="none" strike="noStrike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53922"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zh-CN" altLang="en-US" sz="1800" b="1" u="none" strike="noStrike" dirty="0" smtClean="0">
                          <a:latin typeface="微软雅黑" pitchFamily="34" charset="-122"/>
                          <a:ea typeface="微软雅黑" pitchFamily="34" charset="-122"/>
                        </a:rPr>
                        <a:t>何时住树下，岩洞无人寺，愿心不眷顾，断舍尘世贪？何时方移栖，天然辽阔地，不执为我所，无贪恣意行？</a:t>
                      </a:r>
                      <a:endParaRPr lang="en-US" altLang="zh-CN" sz="1800" b="1" u="none" strike="noStrike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53922">
                <a:tc>
                  <a:txBody>
                    <a:bodyPr/>
                    <a:lstStyle/>
                    <a:p>
                      <a:pPr algn="l" fontAlgn="ctr">
                        <a:lnSpc>
                          <a:spcPct val="90000"/>
                        </a:lnSpc>
                      </a:pPr>
                      <a:r>
                        <a:rPr lang="zh-CN" altLang="en-US" sz="1800" b="1" u="none" strike="noStrike" dirty="0" smtClean="0">
                          <a:latin typeface="微软雅黑" pitchFamily="34" charset="-122"/>
                          <a:ea typeface="微软雅黑" pitchFamily="34" charset="-122"/>
                        </a:rPr>
                        <a:t>何时居无惧，唯持钵等器，匪盗不需衣，乃至不蔽体？</a:t>
                      </a:r>
                      <a:endParaRPr lang="en-US" altLang="zh-CN" sz="1800" b="1" u="none" strike="noStrike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53922">
                <a:tc>
                  <a:txBody>
                    <a:bodyPr/>
                    <a:lstStyle/>
                    <a:p>
                      <a:pPr algn="l" fontAlgn="ctr">
                        <a:lnSpc>
                          <a:spcPct val="90000"/>
                        </a:lnSpc>
                      </a:pPr>
                      <a:r>
                        <a:rPr lang="zh-CN" altLang="en-US" sz="1800" b="1" u="none" strike="noStrike" dirty="0" smtClean="0">
                          <a:latin typeface="微软雅黑" pitchFamily="34" charset="-122"/>
                          <a:ea typeface="微软雅黑" pitchFamily="34" charset="-122"/>
                        </a:rPr>
                        <a:t>何时赴寒林，触景生此情：他骨及吾体，悉皆坏灭法。</a:t>
                      </a:r>
                      <a:endParaRPr lang="en-US" altLang="zh-CN" sz="1800" b="1" u="none" strike="noStrike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124" name="组合 152"/>
          <p:cNvGrpSpPr/>
          <p:nvPr/>
        </p:nvGrpSpPr>
        <p:grpSpPr>
          <a:xfrm>
            <a:off x="851676" y="1196752"/>
            <a:ext cx="353823" cy="1023507"/>
            <a:chOff x="487843" y="1559700"/>
            <a:chExt cx="357902" cy="1626969"/>
          </a:xfr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37" name="圆角矩形 136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8" name="圆角矩形 8"/>
            <p:cNvSpPr/>
            <p:nvPr/>
          </p:nvSpPr>
          <p:spPr>
            <a:xfrm>
              <a:off x="498326" y="1570183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离俗世</a:t>
              </a:r>
            </a:p>
          </p:txBody>
        </p:sp>
      </p:grpSp>
      <p:grpSp>
        <p:nvGrpSpPr>
          <p:cNvPr id="190" name="组合 152"/>
          <p:cNvGrpSpPr/>
          <p:nvPr/>
        </p:nvGrpSpPr>
        <p:grpSpPr>
          <a:xfrm>
            <a:off x="191359" y="2807265"/>
            <a:ext cx="404457" cy="872122"/>
            <a:chOff x="487843" y="1559700"/>
            <a:chExt cx="357902" cy="1626969"/>
          </a:xfrm>
          <a:solidFill>
            <a:schemeClr val="bg2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91" name="圆角矩形 190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2" name="圆角矩形 8"/>
            <p:cNvSpPr/>
            <p:nvPr/>
          </p:nvSpPr>
          <p:spPr>
            <a:xfrm>
              <a:off x="498326" y="1570183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广说</a:t>
              </a:r>
            </a:p>
          </p:txBody>
        </p:sp>
      </p:grpSp>
      <p:sp>
        <p:nvSpPr>
          <p:cNvPr id="156" name="矩形 155"/>
          <p:cNvSpPr/>
          <p:nvPr/>
        </p:nvSpPr>
        <p:spPr>
          <a:xfrm>
            <a:off x="48706" y="80258"/>
            <a:ext cx="447659" cy="17543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第八品</a:t>
            </a:r>
            <a:endParaRPr lang="en-US" altLang="zh-CN" b="1" dirty="0">
              <a:solidFill>
                <a:schemeClr val="accent3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b="1" dirty="0" smtClean="0">
              <a:solidFill>
                <a:schemeClr val="accent3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b="1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静虑</a:t>
            </a:r>
            <a:endParaRPr lang="zh-CN" altLang="en-US" b="1" dirty="0">
              <a:solidFill>
                <a:schemeClr val="accent3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96" name="组合 152"/>
          <p:cNvGrpSpPr/>
          <p:nvPr/>
        </p:nvGrpSpPr>
        <p:grpSpPr>
          <a:xfrm>
            <a:off x="827584" y="2835007"/>
            <a:ext cx="377915" cy="1050631"/>
            <a:chOff x="487843" y="1559700"/>
            <a:chExt cx="357902" cy="1626969"/>
          </a:xfr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97" name="圆角矩形 196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8" name="圆角矩形 8"/>
            <p:cNvSpPr/>
            <p:nvPr/>
          </p:nvSpPr>
          <p:spPr>
            <a:xfrm>
              <a:off x="498326" y="1570183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弃妄念</a:t>
              </a:r>
            </a:p>
          </p:txBody>
        </p:sp>
      </p:grpSp>
      <p:grpSp>
        <p:nvGrpSpPr>
          <p:cNvPr id="227" name="组合 152"/>
          <p:cNvGrpSpPr/>
          <p:nvPr/>
        </p:nvGrpSpPr>
        <p:grpSpPr>
          <a:xfrm>
            <a:off x="1500358" y="4356447"/>
            <a:ext cx="618023" cy="1649143"/>
            <a:chOff x="487843" y="1559700"/>
            <a:chExt cx="357902" cy="1626969"/>
          </a:xfrm>
          <a:solidFill>
            <a:schemeClr val="accent4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28" name="圆角矩形 227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8" name="圆角矩形 8"/>
            <p:cNvSpPr/>
            <p:nvPr/>
          </p:nvSpPr>
          <p:spPr>
            <a:xfrm>
              <a:off x="498326" y="1570181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从功德角度教诫依止静处</a:t>
              </a:r>
            </a:p>
          </p:txBody>
        </p:sp>
      </p:grpSp>
      <p:grpSp>
        <p:nvGrpSpPr>
          <p:cNvPr id="279" name="组合 152"/>
          <p:cNvGrpSpPr/>
          <p:nvPr/>
        </p:nvGrpSpPr>
        <p:grpSpPr>
          <a:xfrm>
            <a:off x="1501423" y="875337"/>
            <a:ext cx="618023" cy="1689567"/>
            <a:chOff x="487843" y="1559700"/>
            <a:chExt cx="357902" cy="1626969"/>
          </a:xfrm>
          <a:solidFill>
            <a:schemeClr val="accent4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80" name="圆角矩形 279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81" name="圆角矩形 8"/>
            <p:cNvSpPr/>
            <p:nvPr/>
          </p:nvSpPr>
          <p:spPr>
            <a:xfrm>
              <a:off x="498326" y="1570181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从过患角度教诫远离愦闹</a:t>
              </a:r>
            </a:p>
          </p:txBody>
        </p:sp>
      </p:grpSp>
      <p:grpSp>
        <p:nvGrpSpPr>
          <p:cNvPr id="106" name="组合 152"/>
          <p:cNvGrpSpPr/>
          <p:nvPr/>
        </p:nvGrpSpPr>
        <p:grpSpPr>
          <a:xfrm>
            <a:off x="2343483" y="291124"/>
            <a:ext cx="538534" cy="862412"/>
            <a:chOff x="487843" y="710175"/>
            <a:chExt cx="357902" cy="2476498"/>
          </a:xfrm>
          <a:solidFill>
            <a:schemeClr val="accent5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07" name="圆角矩形 106"/>
            <p:cNvSpPr/>
            <p:nvPr/>
          </p:nvSpPr>
          <p:spPr>
            <a:xfrm>
              <a:off x="487843" y="710175"/>
              <a:ext cx="357902" cy="2476498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8" name="圆角矩形 8"/>
            <p:cNvSpPr/>
            <p:nvPr/>
          </p:nvSpPr>
          <p:spPr>
            <a:xfrm>
              <a:off x="498326" y="738718"/>
              <a:ext cx="336936" cy="2437468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生起当断之心</a:t>
              </a:r>
            </a:p>
          </p:txBody>
        </p:sp>
      </p:grpSp>
      <p:grpSp>
        <p:nvGrpSpPr>
          <p:cNvPr id="109" name="组合 152"/>
          <p:cNvGrpSpPr/>
          <p:nvPr/>
        </p:nvGrpSpPr>
        <p:grpSpPr>
          <a:xfrm>
            <a:off x="2339752" y="1325986"/>
            <a:ext cx="527606" cy="834406"/>
            <a:chOff x="487843" y="710171"/>
            <a:chExt cx="357902" cy="2476502"/>
          </a:xfrm>
          <a:solidFill>
            <a:schemeClr val="accent5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0" name="圆角矩形 109"/>
            <p:cNvSpPr/>
            <p:nvPr/>
          </p:nvSpPr>
          <p:spPr>
            <a:xfrm>
              <a:off x="487843" y="710175"/>
              <a:ext cx="357902" cy="2476498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1" name="圆角矩形 8"/>
            <p:cNvSpPr/>
            <p:nvPr/>
          </p:nvSpPr>
          <p:spPr>
            <a:xfrm>
              <a:off x="498326" y="710171"/>
              <a:ext cx="336936" cy="2466016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修持断除之法</a:t>
              </a:r>
            </a:p>
          </p:txBody>
        </p:sp>
      </p:grpSp>
      <p:grpSp>
        <p:nvGrpSpPr>
          <p:cNvPr id="112" name="组合 178"/>
          <p:cNvGrpSpPr/>
          <p:nvPr/>
        </p:nvGrpSpPr>
        <p:grpSpPr>
          <a:xfrm>
            <a:off x="3156609" y="72007"/>
            <a:ext cx="582245" cy="1124745"/>
            <a:chOff x="5981278" y="1662752"/>
            <a:chExt cx="756888" cy="37844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3" name="圆角矩形 112"/>
            <p:cNvSpPr/>
            <p:nvPr/>
          </p:nvSpPr>
          <p:spPr>
            <a:xfrm>
              <a:off x="5981278" y="1662752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chemeClr val="accent6">
                <a:lumMod val="75000"/>
              </a:schemeClr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4" name="圆角矩形 60"/>
            <p:cNvSpPr/>
            <p:nvPr/>
          </p:nvSpPr>
          <p:spPr>
            <a:xfrm>
              <a:off x="5992362" y="1673836"/>
              <a:ext cx="734720" cy="356276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断除贪执内有情</a:t>
              </a:r>
              <a:endParaRPr lang="zh-CN" altLang="en-US" b="1" kern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5" name="组合 178"/>
          <p:cNvGrpSpPr/>
          <p:nvPr/>
        </p:nvGrpSpPr>
        <p:grpSpPr>
          <a:xfrm>
            <a:off x="3156609" y="1256501"/>
            <a:ext cx="598569" cy="1093129"/>
            <a:chOff x="5981278" y="1662752"/>
            <a:chExt cx="756888" cy="37844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6" name="圆角矩形 115"/>
            <p:cNvSpPr/>
            <p:nvPr/>
          </p:nvSpPr>
          <p:spPr>
            <a:xfrm>
              <a:off x="5981278" y="1662752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chemeClr val="accent6">
                <a:lumMod val="75000"/>
              </a:schemeClr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7" name="圆角矩形 60"/>
            <p:cNvSpPr/>
            <p:nvPr/>
          </p:nvSpPr>
          <p:spPr>
            <a:xfrm>
              <a:off x="5992362" y="1673836"/>
              <a:ext cx="734720" cy="356276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断除贪执外资具</a:t>
              </a:r>
              <a:endParaRPr lang="zh-CN" altLang="en-US" b="1" kern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8" name="圆角矩形 60"/>
          <p:cNvSpPr/>
          <p:nvPr/>
        </p:nvSpPr>
        <p:spPr>
          <a:xfrm>
            <a:off x="5012002" y="753327"/>
            <a:ext cx="915434" cy="57068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0" vert="horz" wrap="square" lIns="6985" tIns="6985" rIns="6985" bIns="6985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利养等无常</a:t>
            </a:r>
            <a:endParaRPr lang="zh-CN" altLang="en-US" b="1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9" name="圆角矩形 60"/>
          <p:cNvSpPr/>
          <p:nvPr/>
        </p:nvSpPr>
        <p:spPr>
          <a:xfrm>
            <a:off x="5010693" y="1457062"/>
            <a:ext cx="1034249" cy="57225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0" vert="horz" wrap="square" lIns="6985" tIns="6985" rIns="6985" bIns="6985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喜赞忧毁不合理</a:t>
            </a:r>
            <a:endParaRPr lang="zh-CN" altLang="en-US" b="1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5" name="圆角矩形 60"/>
          <p:cNvSpPr/>
          <p:nvPr/>
        </p:nvSpPr>
        <p:spPr>
          <a:xfrm>
            <a:off x="3976881" y="448273"/>
            <a:ext cx="1000898" cy="372212"/>
          </a:xfrm>
          <a:prstGeom prst="rect">
            <a:avLst/>
          </a:prstGeom>
          <a:ln w="28575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0" vert="horz" wrap="square" lIns="6985" tIns="6985" rIns="6985" bIns="6985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由贪生苦</a:t>
            </a:r>
            <a:endParaRPr lang="zh-CN" altLang="en-US" b="1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6" name="圆角矩形 60"/>
          <p:cNvSpPr/>
          <p:nvPr/>
        </p:nvSpPr>
        <p:spPr>
          <a:xfrm>
            <a:off x="3986636" y="1457062"/>
            <a:ext cx="769735" cy="572254"/>
          </a:xfrm>
          <a:prstGeom prst="rect">
            <a:avLst/>
          </a:prstGeom>
          <a:ln w="28575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0" vert="horz" wrap="square" lIns="6985" tIns="6985" rIns="6985" bIns="6985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贪境无实质</a:t>
            </a:r>
            <a:endParaRPr lang="zh-CN" altLang="en-US" b="1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18" name="组合 178"/>
          <p:cNvGrpSpPr/>
          <p:nvPr/>
        </p:nvGrpSpPr>
        <p:grpSpPr>
          <a:xfrm>
            <a:off x="3179046" y="2765306"/>
            <a:ext cx="2497876" cy="366845"/>
            <a:chOff x="5981278" y="1662752"/>
            <a:chExt cx="756888" cy="37844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9" name="圆角矩形 118"/>
            <p:cNvSpPr/>
            <p:nvPr/>
          </p:nvSpPr>
          <p:spPr>
            <a:xfrm>
              <a:off x="5981278" y="1662752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chemeClr val="accent6">
                <a:lumMod val="75000"/>
              </a:schemeClr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0" name="圆角矩形 60"/>
            <p:cNvSpPr/>
            <p:nvPr/>
          </p:nvSpPr>
          <p:spPr>
            <a:xfrm>
              <a:off x="5992363" y="1673836"/>
              <a:ext cx="745803" cy="356276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断除贪无能为力之他利</a:t>
              </a:r>
              <a:endParaRPr lang="zh-CN" altLang="en-US" b="1" kern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52" name="组合 152"/>
          <p:cNvGrpSpPr/>
          <p:nvPr/>
        </p:nvGrpSpPr>
        <p:grpSpPr>
          <a:xfrm>
            <a:off x="2433723" y="3882510"/>
            <a:ext cx="986149" cy="636755"/>
            <a:chOff x="487843" y="710171"/>
            <a:chExt cx="357902" cy="2476502"/>
          </a:xfrm>
          <a:solidFill>
            <a:schemeClr val="accent5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53" name="圆角矩形 152"/>
            <p:cNvSpPr/>
            <p:nvPr/>
          </p:nvSpPr>
          <p:spPr>
            <a:xfrm>
              <a:off x="487843" y="710175"/>
              <a:ext cx="357902" cy="2476498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4" name="圆角矩形 8"/>
            <p:cNvSpPr/>
            <p:nvPr/>
          </p:nvSpPr>
          <p:spPr>
            <a:xfrm>
              <a:off x="498326" y="710171"/>
              <a:ext cx="336936" cy="2466016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于静处生欢喜</a:t>
              </a:r>
            </a:p>
          </p:txBody>
        </p:sp>
      </p:grpSp>
      <p:grpSp>
        <p:nvGrpSpPr>
          <p:cNvPr id="155" name="组合 178"/>
          <p:cNvGrpSpPr/>
          <p:nvPr/>
        </p:nvGrpSpPr>
        <p:grpSpPr>
          <a:xfrm>
            <a:off x="3771408" y="3819078"/>
            <a:ext cx="1069503" cy="676029"/>
            <a:chOff x="5981278" y="1662752"/>
            <a:chExt cx="756888" cy="37844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57" name="圆角矩形 156"/>
            <p:cNvSpPr/>
            <p:nvPr/>
          </p:nvSpPr>
          <p:spPr>
            <a:xfrm>
              <a:off x="5981278" y="1662752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chemeClr val="accent6">
                <a:lumMod val="75000"/>
              </a:schemeClr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8" name="圆角矩形 60"/>
            <p:cNvSpPr/>
            <p:nvPr/>
          </p:nvSpPr>
          <p:spPr>
            <a:xfrm>
              <a:off x="5992362" y="1673836"/>
              <a:ext cx="734720" cy="356276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向往静处之友伴</a:t>
              </a:r>
              <a:endParaRPr lang="zh-CN" altLang="en-US" b="1" kern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59" name="组合 178"/>
          <p:cNvGrpSpPr/>
          <p:nvPr/>
        </p:nvGrpSpPr>
        <p:grpSpPr>
          <a:xfrm>
            <a:off x="3790529" y="4743693"/>
            <a:ext cx="1069503" cy="676029"/>
            <a:chOff x="5981278" y="1662752"/>
            <a:chExt cx="756888" cy="37844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60" name="圆角矩形 159"/>
            <p:cNvSpPr/>
            <p:nvPr/>
          </p:nvSpPr>
          <p:spPr>
            <a:xfrm>
              <a:off x="5981278" y="1662752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chemeClr val="accent6">
                <a:lumMod val="75000"/>
              </a:schemeClr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1" name="圆角矩形 60"/>
            <p:cNvSpPr/>
            <p:nvPr/>
          </p:nvSpPr>
          <p:spPr>
            <a:xfrm>
              <a:off x="5992362" y="1673836"/>
              <a:ext cx="734720" cy="356276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向往静处之住所</a:t>
              </a:r>
              <a:endParaRPr lang="zh-CN" altLang="en-US" b="1" kern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62" name="组合 178"/>
          <p:cNvGrpSpPr/>
          <p:nvPr/>
        </p:nvGrpSpPr>
        <p:grpSpPr>
          <a:xfrm>
            <a:off x="3795589" y="5602944"/>
            <a:ext cx="1069503" cy="676029"/>
            <a:chOff x="5981278" y="1662752"/>
            <a:chExt cx="756888" cy="37844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63" name="圆角矩形 162"/>
            <p:cNvSpPr/>
            <p:nvPr/>
          </p:nvSpPr>
          <p:spPr>
            <a:xfrm>
              <a:off x="5981278" y="1662752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chemeClr val="accent6">
                <a:lumMod val="75000"/>
              </a:schemeClr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4" name="圆角矩形 60"/>
            <p:cNvSpPr/>
            <p:nvPr/>
          </p:nvSpPr>
          <p:spPr>
            <a:xfrm>
              <a:off x="5992362" y="1673836"/>
              <a:ext cx="734720" cy="356276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向往静处之受用</a:t>
              </a:r>
              <a:endParaRPr lang="zh-CN" altLang="en-US" b="1" kern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65" name="组合 178"/>
          <p:cNvGrpSpPr/>
          <p:nvPr/>
        </p:nvGrpSpPr>
        <p:grpSpPr>
          <a:xfrm>
            <a:off x="3794248" y="6381328"/>
            <a:ext cx="1591300" cy="360039"/>
            <a:chOff x="5981278" y="1662752"/>
            <a:chExt cx="756888" cy="37844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66" name="圆角矩形 165"/>
            <p:cNvSpPr/>
            <p:nvPr/>
          </p:nvSpPr>
          <p:spPr>
            <a:xfrm>
              <a:off x="5981278" y="1662752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chemeClr val="accent6">
                <a:lumMod val="75000"/>
              </a:schemeClr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7" name="圆角矩形 60"/>
            <p:cNvSpPr/>
            <p:nvPr/>
          </p:nvSpPr>
          <p:spPr>
            <a:xfrm>
              <a:off x="5992362" y="1673836"/>
              <a:ext cx="734720" cy="356276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向往心之功德</a:t>
              </a:r>
              <a:endParaRPr lang="zh-CN" altLang="en-US" b="1" kern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68" name="组合 152"/>
          <p:cNvGrpSpPr/>
          <p:nvPr/>
        </p:nvGrpSpPr>
        <p:grpSpPr>
          <a:xfrm>
            <a:off x="2433722" y="4913698"/>
            <a:ext cx="986149" cy="636755"/>
            <a:chOff x="487843" y="710171"/>
            <a:chExt cx="357902" cy="2476502"/>
          </a:xfrm>
          <a:solidFill>
            <a:schemeClr val="accent5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69" name="圆角矩形 168"/>
            <p:cNvSpPr/>
            <p:nvPr/>
          </p:nvSpPr>
          <p:spPr>
            <a:xfrm>
              <a:off x="487843" y="710175"/>
              <a:ext cx="357902" cy="2476498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0" name="圆角矩形 8"/>
            <p:cNvSpPr/>
            <p:nvPr/>
          </p:nvSpPr>
          <p:spPr>
            <a:xfrm>
              <a:off x="498326" y="710171"/>
              <a:ext cx="336936" cy="2466016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断除于彼不喜之因</a:t>
              </a:r>
            </a:p>
          </p:txBody>
        </p:sp>
      </p:grpSp>
      <p:grpSp>
        <p:nvGrpSpPr>
          <p:cNvPr id="171" name="组合 152"/>
          <p:cNvGrpSpPr/>
          <p:nvPr/>
        </p:nvGrpSpPr>
        <p:grpSpPr>
          <a:xfrm>
            <a:off x="2432298" y="5802057"/>
            <a:ext cx="986149" cy="636755"/>
            <a:chOff x="487843" y="710171"/>
            <a:chExt cx="357902" cy="2476502"/>
          </a:xfrm>
          <a:solidFill>
            <a:schemeClr val="accent5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72" name="圆角矩形 171"/>
            <p:cNvSpPr/>
            <p:nvPr/>
          </p:nvSpPr>
          <p:spPr>
            <a:xfrm>
              <a:off x="487843" y="710175"/>
              <a:ext cx="357902" cy="2476498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3" name="圆角矩形 8"/>
            <p:cNvSpPr/>
            <p:nvPr/>
          </p:nvSpPr>
          <p:spPr>
            <a:xfrm>
              <a:off x="498326" y="710171"/>
              <a:ext cx="336936" cy="2466016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教诲依止静处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4173365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" name="组合 204"/>
          <p:cNvGrpSpPr/>
          <p:nvPr/>
        </p:nvGrpSpPr>
        <p:grpSpPr>
          <a:xfrm>
            <a:off x="1809369" y="6037765"/>
            <a:ext cx="751651" cy="391394"/>
            <a:chOff x="992916" y="3579573"/>
            <a:chExt cx="845182" cy="1386357"/>
          </a:xfrm>
        </p:grpSpPr>
        <p:grpSp>
          <p:nvGrpSpPr>
            <p:cNvPr id="206" name="组合 205"/>
            <p:cNvGrpSpPr/>
            <p:nvPr/>
          </p:nvGrpSpPr>
          <p:grpSpPr>
            <a:xfrm>
              <a:off x="1531816" y="3579573"/>
              <a:ext cx="306282" cy="1386357"/>
              <a:chOff x="2616898" y="770312"/>
              <a:chExt cx="306282" cy="1060352"/>
            </a:xfrm>
          </p:grpSpPr>
          <p:cxnSp>
            <p:nvCxnSpPr>
              <p:cNvPr id="209" name="直接连接符 208"/>
              <p:cNvCxnSpPr/>
              <p:nvPr/>
            </p:nvCxnSpPr>
            <p:spPr>
              <a:xfrm>
                <a:off x="2627784" y="1830664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直接连接符 209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直接连接符 210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08" name="直接连接符 207"/>
            <p:cNvCxnSpPr/>
            <p:nvPr/>
          </p:nvCxnSpPr>
          <p:spPr>
            <a:xfrm flipV="1">
              <a:off x="992916" y="4309540"/>
              <a:ext cx="524264" cy="2605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4" name="直接连接符 203"/>
          <p:cNvCxnSpPr/>
          <p:nvPr/>
        </p:nvCxnSpPr>
        <p:spPr>
          <a:xfrm>
            <a:off x="4339222" y="6363695"/>
            <a:ext cx="1476351" cy="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6" name="组合 145"/>
          <p:cNvGrpSpPr/>
          <p:nvPr/>
        </p:nvGrpSpPr>
        <p:grpSpPr>
          <a:xfrm>
            <a:off x="4041756" y="6040440"/>
            <a:ext cx="569854" cy="650909"/>
            <a:chOff x="1197335" y="3579124"/>
            <a:chExt cx="640763" cy="1386806"/>
          </a:xfrm>
        </p:grpSpPr>
        <p:grpSp>
          <p:nvGrpSpPr>
            <p:cNvPr id="147" name="组合 146"/>
            <p:cNvGrpSpPr/>
            <p:nvPr/>
          </p:nvGrpSpPr>
          <p:grpSpPr>
            <a:xfrm>
              <a:off x="1531816" y="3579573"/>
              <a:ext cx="306282" cy="1386357"/>
              <a:chOff x="2616898" y="770312"/>
              <a:chExt cx="306282" cy="1060352"/>
            </a:xfrm>
          </p:grpSpPr>
          <p:cxnSp>
            <p:nvCxnSpPr>
              <p:cNvPr id="149" name="直接连接符 148"/>
              <p:cNvCxnSpPr/>
              <p:nvPr/>
            </p:nvCxnSpPr>
            <p:spPr>
              <a:xfrm>
                <a:off x="2627784" y="1830664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直接连接符 149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直接连接符 150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8" name="直接连接符 147"/>
            <p:cNvCxnSpPr/>
            <p:nvPr/>
          </p:nvCxnSpPr>
          <p:spPr>
            <a:xfrm flipV="1">
              <a:off x="1197335" y="3579124"/>
              <a:ext cx="524264" cy="2604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9" name="直接连接符 138"/>
          <p:cNvCxnSpPr/>
          <p:nvPr/>
        </p:nvCxnSpPr>
        <p:spPr>
          <a:xfrm>
            <a:off x="5012976" y="6047303"/>
            <a:ext cx="2952703" cy="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连接符 133"/>
          <p:cNvCxnSpPr/>
          <p:nvPr/>
        </p:nvCxnSpPr>
        <p:spPr>
          <a:xfrm>
            <a:off x="1772075" y="5433711"/>
            <a:ext cx="4522845" cy="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8" name="组合 127"/>
          <p:cNvGrpSpPr/>
          <p:nvPr/>
        </p:nvGrpSpPr>
        <p:grpSpPr>
          <a:xfrm>
            <a:off x="940029" y="5452875"/>
            <a:ext cx="751651" cy="740693"/>
            <a:chOff x="992916" y="3579573"/>
            <a:chExt cx="845182" cy="1386357"/>
          </a:xfrm>
        </p:grpSpPr>
        <p:grpSp>
          <p:nvGrpSpPr>
            <p:cNvPr id="129" name="组合 128"/>
            <p:cNvGrpSpPr/>
            <p:nvPr/>
          </p:nvGrpSpPr>
          <p:grpSpPr>
            <a:xfrm>
              <a:off x="1531816" y="3579573"/>
              <a:ext cx="306282" cy="1386357"/>
              <a:chOff x="2616898" y="770312"/>
              <a:chExt cx="306282" cy="1060352"/>
            </a:xfrm>
          </p:grpSpPr>
          <p:cxnSp>
            <p:nvCxnSpPr>
              <p:cNvPr id="131" name="直接连接符 130"/>
              <p:cNvCxnSpPr/>
              <p:nvPr/>
            </p:nvCxnSpPr>
            <p:spPr>
              <a:xfrm>
                <a:off x="2627784" y="1830664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直接连接符 131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直接连接符 132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0" name="直接连接符 129"/>
            <p:cNvCxnSpPr/>
            <p:nvPr/>
          </p:nvCxnSpPr>
          <p:spPr>
            <a:xfrm flipV="1">
              <a:off x="992916" y="4309540"/>
              <a:ext cx="524264" cy="2605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1" name="直接连接符 120"/>
          <p:cNvCxnSpPr/>
          <p:nvPr/>
        </p:nvCxnSpPr>
        <p:spPr>
          <a:xfrm>
            <a:off x="2258137" y="1707640"/>
            <a:ext cx="308335" cy="4601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5" name="组合 284"/>
          <p:cNvGrpSpPr/>
          <p:nvPr/>
        </p:nvGrpSpPr>
        <p:grpSpPr>
          <a:xfrm>
            <a:off x="251401" y="2609532"/>
            <a:ext cx="720199" cy="3235617"/>
            <a:chOff x="1028282" y="3579573"/>
            <a:chExt cx="809816" cy="1386357"/>
          </a:xfrm>
        </p:grpSpPr>
        <p:grpSp>
          <p:nvGrpSpPr>
            <p:cNvPr id="286" name="组合 285"/>
            <p:cNvGrpSpPr/>
            <p:nvPr/>
          </p:nvGrpSpPr>
          <p:grpSpPr>
            <a:xfrm>
              <a:off x="1531816" y="3579573"/>
              <a:ext cx="306282" cy="1386357"/>
              <a:chOff x="2616898" y="770312"/>
              <a:chExt cx="306282" cy="1060352"/>
            </a:xfrm>
          </p:grpSpPr>
          <p:cxnSp>
            <p:nvCxnSpPr>
              <p:cNvPr id="288" name="直接连接符 287"/>
              <p:cNvCxnSpPr/>
              <p:nvPr/>
            </p:nvCxnSpPr>
            <p:spPr>
              <a:xfrm>
                <a:off x="2627784" y="1830664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直接连接符 288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直接连接符 289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87" name="直接连接符 286"/>
            <p:cNvCxnSpPr/>
            <p:nvPr/>
          </p:nvCxnSpPr>
          <p:spPr>
            <a:xfrm flipV="1">
              <a:off x="1028282" y="4247460"/>
              <a:ext cx="524264" cy="2605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3" name="直接连接符 202"/>
          <p:cNvCxnSpPr/>
          <p:nvPr/>
        </p:nvCxnSpPr>
        <p:spPr>
          <a:xfrm flipV="1">
            <a:off x="3325773" y="1699510"/>
            <a:ext cx="3587015" cy="7038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6" name="组合 175"/>
          <p:cNvGrpSpPr/>
          <p:nvPr/>
        </p:nvGrpSpPr>
        <p:grpSpPr>
          <a:xfrm>
            <a:off x="1888938" y="957421"/>
            <a:ext cx="681299" cy="3134597"/>
            <a:chOff x="1156799" y="3579573"/>
            <a:chExt cx="681299" cy="933588"/>
          </a:xfrm>
        </p:grpSpPr>
        <p:grpSp>
          <p:nvGrpSpPr>
            <p:cNvPr id="177" name="组合 176"/>
            <p:cNvGrpSpPr/>
            <p:nvPr/>
          </p:nvGrpSpPr>
          <p:grpSpPr>
            <a:xfrm>
              <a:off x="1531816" y="3579573"/>
              <a:ext cx="306282" cy="933588"/>
              <a:chOff x="2616898" y="770312"/>
              <a:chExt cx="306282" cy="714053"/>
            </a:xfrm>
          </p:grpSpPr>
          <p:cxnSp>
            <p:nvCxnSpPr>
              <p:cNvPr id="179" name="直接连接符 178"/>
              <p:cNvCxnSpPr/>
              <p:nvPr/>
            </p:nvCxnSpPr>
            <p:spPr>
              <a:xfrm>
                <a:off x="2618249" y="1484365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直接连接符 198"/>
              <p:cNvCxnSpPr/>
              <p:nvPr/>
            </p:nvCxnSpPr>
            <p:spPr>
              <a:xfrm flipV="1">
                <a:off x="2616898" y="772306"/>
                <a:ext cx="10886" cy="712059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直接连接符 199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8" name="直接连接符 177"/>
            <p:cNvCxnSpPr/>
            <p:nvPr/>
          </p:nvCxnSpPr>
          <p:spPr>
            <a:xfrm>
              <a:off x="1156799" y="4510576"/>
              <a:ext cx="374152" cy="1417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7" name="直接连接符 206"/>
          <p:cNvCxnSpPr/>
          <p:nvPr/>
        </p:nvCxnSpPr>
        <p:spPr>
          <a:xfrm>
            <a:off x="3203848" y="4027060"/>
            <a:ext cx="3173573" cy="32016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0" name="组合 179"/>
          <p:cNvGrpSpPr/>
          <p:nvPr/>
        </p:nvGrpSpPr>
        <p:grpSpPr>
          <a:xfrm>
            <a:off x="882491" y="1018136"/>
            <a:ext cx="716768" cy="3073882"/>
            <a:chOff x="1032140" y="3579573"/>
            <a:chExt cx="805958" cy="1386357"/>
          </a:xfrm>
        </p:grpSpPr>
        <p:grpSp>
          <p:nvGrpSpPr>
            <p:cNvPr id="181" name="组合 180"/>
            <p:cNvGrpSpPr/>
            <p:nvPr/>
          </p:nvGrpSpPr>
          <p:grpSpPr>
            <a:xfrm>
              <a:off x="1531816" y="3579573"/>
              <a:ext cx="306282" cy="1386357"/>
              <a:chOff x="2616898" y="770312"/>
              <a:chExt cx="306282" cy="1060352"/>
            </a:xfrm>
          </p:grpSpPr>
          <p:cxnSp>
            <p:nvCxnSpPr>
              <p:cNvPr id="183" name="直接连接符 182"/>
              <p:cNvCxnSpPr/>
              <p:nvPr/>
            </p:nvCxnSpPr>
            <p:spPr>
              <a:xfrm>
                <a:off x="2627784" y="1830664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直接连接符 183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直接连接符 184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82" name="直接连接符 181"/>
            <p:cNvCxnSpPr/>
            <p:nvPr/>
          </p:nvCxnSpPr>
          <p:spPr>
            <a:xfrm flipV="1">
              <a:off x="1032140" y="4297312"/>
              <a:ext cx="524264" cy="2605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83" name="表格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34927439"/>
              </p:ext>
            </p:extLst>
          </p:nvPr>
        </p:nvGraphicFramePr>
        <p:xfrm>
          <a:off x="6264999" y="530425"/>
          <a:ext cx="2808312" cy="5852160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2808312"/>
              </a:tblGrid>
              <a:tr h="360764"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zh-CN" altLang="en-US" sz="1800" b="1" u="none" strike="noStrike" dirty="0" smtClean="0">
                          <a:latin typeface="微软雅黑" pitchFamily="34" charset="-122"/>
                          <a:ea typeface="微软雅黑" pitchFamily="34" charset="-122"/>
                        </a:rPr>
                        <a:t>吾身速腐朽，彼臭令狐狼，不敢趋前尝，其变终至此。孑然此一身，生时骨肉连，死后各分散，何况是他亲？生既孤独生，殁复独自亡，苦痛无人摊，亲眷有何益？如诸行路客，不执暂留舍，如是行有道，岂应恋生家？</a:t>
                      </a:r>
                      <a:endParaRPr lang="zh-CN" altLang="en-US" sz="1800" b="1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  <a:cs typeface="Arial Unicode MS" pitchFamily="34" charset="-122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74443"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zh-CN" altLang="en-US" sz="1800" b="1" u="none" strike="noStrike" dirty="0" smtClean="0">
                          <a:latin typeface="微软雅黑" pitchFamily="34" charset="-122"/>
                          <a:ea typeface="微软雅黑" pitchFamily="34" charset="-122"/>
                        </a:rPr>
                        <a:t>迨及众亲友，伤痛及哀泣，四人掮吾体，届时赴林间。无亲亦无怨，只身隐山林，先若视同死，殁已无人忧。四周既无人，哀伤或为害，故修随念佛，无人扰令散。故当独自栖，事少易安乐，灵秀宜人林，止息众散乱。</a:t>
                      </a:r>
                      <a:endParaRPr lang="zh-CN" altLang="en-US" sz="1800" b="1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  <a:cs typeface="Arial Unicode MS" pitchFamily="34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619364"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zh-CN" altLang="en-US" sz="1800" b="1" i="0" u="none" strike="noStrik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  <a:cs typeface="Arial Unicode MS" pitchFamily="34" charset="-122"/>
                        </a:rPr>
                        <a:t>尽弃俗虑已，吾心当专一，为令入等至，制惑而精进。</a:t>
                      </a:r>
                      <a:endParaRPr lang="zh-CN" altLang="en-US" sz="1800" b="1" i="0" u="none" strike="noStrike" dirty="0">
                        <a:solidFill>
                          <a:srgbClr val="FFFF99"/>
                        </a:solidFill>
                        <a:latin typeface="微软雅黑" pitchFamily="34" charset="-122"/>
                        <a:ea typeface="微软雅黑" pitchFamily="34" charset="-122"/>
                        <a:cs typeface="Arial Unicode MS" pitchFamily="34" charset="-122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619364"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zh-CN" altLang="en-US" sz="1800" b="1" i="0" u="none" strike="noStrike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Arial Unicode MS" pitchFamily="34" charset="-122"/>
                        </a:rPr>
                        <a:t>现世及来世，诸欲引灾祸，今生砍杀缚，来世入地狱。</a:t>
                      </a:r>
                      <a:endParaRPr lang="zh-CN" altLang="en-US" sz="1800" b="1" i="0" u="none" strike="noStrike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Arial Unicode MS" pitchFamily="34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124" name="组合 152"/>
          <p:cNvGrpSpPr/>
          <p:nvPr/>
        </p:nvGrpSpPr>
        <p:grpSpPr>
          <a:xfrm>
            <a:off x="850610" y="2046213"/>
            <a:ext cx="353823" cy="1023507"/>
            <a:chOff x="487843" y="1559700"/>
            <a:chExt cx="357902" cy="1626969"/>
          </a:xfr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37" name="圆角矩形 136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8" name="圆角矩形 8"/>
            <p:cNvSpPr/>
            <p:nvPr/>
          </p:nvSpPr>
          <p:spPr>
            <a:xfrm>
              <a:off x="498326" y="1570183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离俗世</a:t>
              </a:r>
            </a:p>
          </p:txBody>
        </p:sp>
      </p:grpSp>
      <p:grpSp>
        <p:nvGrpSpPr>
          <p:cNvPr id="190" name="组合 152"/>
          <p:cNvGrpSpPr/>
          <p:nvPr/>
        </p:nvGrpSpPr>
        <p:grpSpPr>
          <a:xfrm>
            <a:off x="195137" y="3709006"/>
            <a:ext cx="344415" cy="872122"/>
            <a:chOff x="487843" y="1559700"/>
            <a:chExt cx="357902" cy="1626969"/>
          </a:xfrm>
          <a:solidFill>
            <a:schemeClr val="bg2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91" name="圆角矩形 190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2" name="圆角矩形 8"/>
            <p:cNvSpPr/>
            <p:nvPr/>
          </p:nvSpPr>
          <p:spPr>
            <a:xfrm>
              <a:off x="498326" y="1570183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广说</a:t>
              </a:r>
            </a:p>
          </p:txBody>
        </p:sp>
      </p:grpSp>
      <p:sp>
        <p:nvSpPr>
          <p:cNvPr id="156" name="矩形 155"/>
          <p:cNvSpPr/>
          <p:nvPr/>
        </p:nvSpPr>
        <p:spPr>
          <a:xfrm>
            <a:off x="48706" y="80258"/>
            <a:ext cx="447659" cy="17543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第八品</a:t>
            </a:r>
            <a:endParaRPr lang="en-US" altLang="zh-CN" b="1" dirty="0">
              <a:solidFill>
                <a:schemeClr val="accent3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b="1" dirty="0" smtClean="0">
              <a:solidFill>
                <a:schemeClr val="accent3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b="1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静虑</a:t>
            </a:r>
            <a:endParaRPr lang="zh-CN" altLang="en-US" b="1" dirty="0">
              <a:solidFill>
                <a:schemeClr val="accent3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96" name="组合 152"/>
          <p:cNvGrpSpPr/>
          <p:nvPr/>
        </p:nvGrpSpPr>
        <p:grpSpPr>
          <a:xfrm>
            <a:off x="870277" y="5319834"/>
            <a:ext cx="377915" cy="1050631"/>
            <a:chOff x="487843" y="1559700"/>
            <a:chExt cx="357902" cy="1626969"/>
          </a:xfr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97" name="圆角矩形 196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8" name="圆角矩形 8"/>
            <p:cNvSpPr/>
            <p:nvPr/>
          </p:nvSpPr>
          <p:spPr>
            <a:xfrm>
              <a:off x="498326" y="1570183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弃妄念</a:t>
              </a:r>
            </a:p>
          </p:txBody>
        </p:sp>
      </p:grpSp>
      <p:grpSp>
        <p:nvGrpSpPr>
          <p:cNvPr id="227" name="组合 152"/>
          <p:cNvGrpSpPr/>
          <p:nvPr/>
        </p:nvGrpSpPr>
        <p:grpSpPr>
          <a:xfrm>
            <a:off x="1500358" y="3193989"/>
            <a:ext cx="618023" cy="1649143"/>
            <a:chOff x="487843" y="1559700"/>
            <a:chExt cx="357902" cy="1626969"/>
          </a:xfrm>
          <a:solidFill>
            <a:schemeClr val="accent4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28" name="圆角矩形 227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8" name="圆角矩形 8"/>
            <p:cNvSpPr/>
            <p:nvPr/>
          </p:nvSpPr>
          <p:spPr>
            <a:xfrm>
              <a:off x="498326" y="1570181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从功德角度教诫依止静处</a:t>
              </a:r>
            </a:p>
          </p:txBody>
        </p:sp>
      </p:grpSp>
      <p:grpSp>
        <p:nvGrpSpPr>
          <p:cNvPr id="279" name="组合 152"/>
          <p:cNvGrpSpPr/>
          <p:nvPr/>
        </p:nvGrpSpPr>
        <p:grpSpPr>
          <a:xfrm>
            <a:off x="1463064" y="173353"/>
            <a:ext cx="618023" cy="1689567"/>
            <a:chOff x="487843" y="1559700"/>
            <a:chExt cx="357902" cy="1626969"/>
          </a:xfrm>
          <a:solidFill>
            <a:schemeClr val="accent4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80" name="圆角矩形 279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81" name="圆角矩形 8"/>
            <p:cNvSpPr/>
            <p:nvPr/>
          </p:nvSpPr>
          <p:spPr>
            <a:xfrm>
              <a:off x="498326" y="1570181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从过患角度教诫远离愦闹</a:t>
              </a:r>
            </a:p>
          </p:txBody>
        </p:sp>
      </p:grpSp>
      <p:grpSp>
        <p:nvGrpSpPr>
          <p:cNvPr id="112" name="组合 178"/>
          <p:cNvGrpSpPr/>
          <p:nvPr/>
        </p:nvGrpSpPr>
        <p:grpSpPr>
          <a:xfrm>
            <a:off x="4499992" y="5822040"/>
            <a:ext cx="1455546" cy="370053"/>
            <a:chOff x="5981278" y="1662752"/>
            <a:chExt cx="756888" cy="37844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3" name="圆角矩形 112"/>
            <p:cNvSpPr/>
            <p:nvPr/>
          </p:nvSpPr>
          <p:spPr>
            <a:xfrm>
              <a:off x="5981278" y="1662752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chemeClr val="accent6">
                <a:lumMod val="75000"/>
              </a:schemeClr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4" name="圆角矩形 60"/>
            <p:cNvSpPr/>
            <p:nvPr/>
          </p:nvSpPr>
          <p:spPr>
            <a:xfrm>
              <a:off x="5992362" y="1673836"/>
              <a:ext cx="734720" cy="356276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观察果报可怕</a:t>
              </a:r>
              <a:endParaRPr lang="zh-CN" altLang="en-US" b="1" kern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52" name="组合 152"/>
          <p:cNvGrpSpPr/>
          <p:nvPr/>
        </p:nvGrpSpPr>
        <p:grpSpPr>
          <a:xfrm>
            <a:off x="2441304" y="587827"/>
            <a:ext cx="986149" cy="636755"/>
            <a:chOff x="487843" y="710171"/>
            <a:chExt cx="357902" cy="2476502"/>
          </a:xfrm>
          <a:solidFill>
            <a:schemeClr val="accent5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53" name="圆角矩形 152"/>
            <p:cNvSpPr/>
            <p:nvPr/>
          </p:nvSpPr>
          <p:spPr>
            <a:xfrm>
              <a:off x="487843" y="710175"/>
              <a:ext cx="357902" cy="2476498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4" name="圆角矩形 8"/>
            <p:cNvSpPr/>
            <p:nvPr/>
          </p:nvSpPr>
          <p:spPr>
            <a:xfrm>
              <a:off x="498326" y="710171"/>
              <a:ext cx="336936" cy="2466016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于静处生欢喜</a:t>
              </a:r>
            </a:p>
          </p:txBody>
        </p:sp>
      </p:grpSp>
      <p:grpSp>
        <p:nvGrpSpPr>
          <p:cNvPr id="168" name="组合 152"/>
          <p:cNvGrpSpPr/>
          <p:nvPr/>
        </p:nvGrpSpPr>
        <p:grpSpPr>
          <a:xfrm>
            <a:off x="2456413" y="1365949"/>
            <a:ext cx="986149" cy="636755"/>
            <a:chOff x="487843" y="710171"/>
            <a:chExt cx="357902" cy="2476502"/>
          </a:xfrm>
          <a:solidFill>
            <a:schemeClr val="accent5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69" name="圆角矩形 168"/>
            <p:cNvSpPr/>
            <p:nvPr/>
          </p:nvSpPr>
          <p:spPr>
            <a:xfrm>
              <a:off x="487843" y="710175"/>
              <a:ext cx="357902" cy="2476498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0" name="圆角矩形 8"/>
            <p:cNvSpPr/>
            <p:nvPr/>
          </p:nvSpPr>
          <p:spPr>
            <a:xfrm>
              <a:off x="498326" y="710171"/>
              <a:ext cx="336936" cy="2466016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断除于彼不喜之因</a:t>
              </a:r>
            </a:p>
          </p:txBody>
        </p:sp>
      </p:grpSp>
      <p:grpSp>
        <p:nvGrpSpPr>
          <p:cNvPr id="171" name="组合 152"/>
          <p:cNvGrpSpPr/>
          <p:nvPr/>
        </p:nvGrpSpPr>
        <p:grpSpPr>
          <a:xfrm>
            <a:off x="2456412" y="3740698"/>
            <a:ext cx="986149" cy="636755"/>
            <a:chOff x="487843" y="710171"/>
            <a:chExt cx="357902" cy="2476502"/>
          </a:xfrm>
          <a:solidFill>
            <a:schemeClr val="accent5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72" name="圆角矩形 171"/>
            <p:cNvSpPr/>
            <p:nvPr/>
          </p:nvSpPr>
          <p:spPr>
            <a:xfrm>
              <a:off x="487843" y="710175"/>
              <a:ext cx="357902" cy="2476498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3" name="圆角矩形 8"/>
            <p:cNvSpPr/>
            <p:nvPr/>
          </p:nvSpPr>
          <p:spPr>
            <a:xfrm>
              <a:off x="498326" y="710171"/>
              <a:ext cx="336936" cy="2466016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教诲依止静处</a:t>
              </a:r>
            </a:p>
          </p:txBody>
        </p:sp>
      </p:grpSp>
      <p:grpSp>
        <p:nvGrpSpPr>
          <p:cNvPr id="123" name="组合 152"/>
          <p:cNvGrpSpPr/>
          <p:nvPr/>
        </p:nvGrpSpPr>
        <p:grpSpPr>
          <a:xfrm>
            <a:off x="1518460" y="5252989"/>
            <a:ext cx="618023" cy="353793"/>
            <a:chOff x="487843" y="1559700"/>
            <a:chExt cx="357902" cy="1626969"/>
          </a:xfrm>
          <a:solidFill>
            <a:schemeClr val="accent4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25" name="圆角矩形 124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0" name="圆角矩形 8"/>
            <p:cNvSpPr/>
            <p:nvPr/>
          </p:nvSpPr>
          <p:spPr>
            <a:xfrm>
              <a:off x="498326" y="1570181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略说</a:t>
              </a:r>
            </a:p>
          </p:txBody>
        </p:sp>
      </p:grpSp>
      <p:grpSp>
        <p:nvGrpSpPr>
          <p:cNvPr id="141" name="组合 152"/>
          <p:cNvGrpSpPr/>
          <p:nvPr/>
        </p:nvGrpSpPr>
        <p:grpSpPr>
          <a:xfrm>
            <a:off x="1564042" y="6016672"/>
            <a:ext cx="618023" cy="353793"/>
            <a:chOff x="487843" y="1559700"/>
            <a:chExt cx="357902" cy="1626969"/>
          </a:xfrm>
          <a:solidFill>
            <a:schemeClr val="accent4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42" name="圆角矩形 141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3" name="圆角矩形 8"/>
            <p:cNvSpPr/>
            <p:nvPr/>
          </p:nvSpPr>
          <p:spPr>
            <a:xfrm>
              <a:off x="498326" y="1570181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广说</a:t>
              </a:r>
              <a:endParaRPr lang="zh-CN" altLang="en-US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44" name="组合 152"/>
          <p:cNvGrpSpPr/>
          <p:nvPr/>
        </p:nvGrpSpPr>
        <p:grpSpPr>
          <a:xfrm>
            <a:off x="2456173" y="5845149"/>
            <a:ext cx="1771287" cy="348419"/>
            <a:chOff x="487843" y="710171"/>
            <a:chExt cx="357902" cy="2476502"/>
          </a:xfrm>
          <a:solidFill>
            <a:schemeClr val="accent5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45" name="圆角矩形 144"/>
            <p:cNvSpPr/>
            <p:nvPr/>
          </p:nvSpPr>
          <p:spPr>
            <a:xfrm>
              <a:off x="487843" y="710175"/>
              <a:ext cx="357902" cy="2476498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5" name="圆角矩形 8"/>
            <p:cNvSpPr/>
            <p:nvPr/>
          </p:nvSpPr>
          <p:spPr>
            <a:xfrm>
              <a:off x="498326" y="710171"/>
              <a:ext cx="336936" cy="2466016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于欲妙生起厌烦</a:t>
              </a:r>
            </a:p>
          </p:txBody>
        </p:sp>
      </p:grpSp>
      <p:grpSp>
        <p:nvGrpSpPr>
          <p:cNvPr id="186" name="组合 152"/>
          <p:cNvGrpSpPr/>
          <p:nvPr/>
        </p:nvGrpSpPr>
        <p:grpSpPr>
          <a:xfrm>
            <a:off x="2471036" y="6249596"/>
            <a:ext cx="1771287" cy="318378"/>
            <a:chOff x="487843" y="710171"/>
            <a:chExt cx="357902" cy="2476502"/>
          </a:xfrm>
          <a:solidFill>
            <a:schemeClr val="accent5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87" name="圆角矩形 186"/>
            <p:cNvSpPr/>
            <p:nvPr/>
          </p:nvSpPr>
          <p:spPr>
            <a:xfrm>
              <a:off x="487843" y="710175"/>
              <a:ext cx="357902" cy="2476498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8" name="圆角矩形 8"/>
            <p:cNvSpPr/>
            <p:nvPr/>
          </p:nvSpPr>
          <p:spPr>
            <a:xfrm>
              <a:off x="498326" y="710171"/>
              <a:ext cx="336936" cy="2466016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于静处生起欢喜</a:t>
              </a:r>
            </a:p>
          </p:txBody>
        </p:sp>
      </p:grpSp>
      <p:grpSp>
        <p:nvGrpSpPr>
          <p:cNvPr id="189" name="组合 178"/>
          <p:cNvGrpSpPr/>
          <p:nvPr/>
        </p:nvGrpSpPr>
        <p:grpSpPr>
          <a:xfrm>
            <a:off x="4499992" y="6181255"/>
            <a:ext cx="1455545" cy="332012"/>
            <a:chOff x="5981278" y="1662752"/>
            <a:chExt cx="756888" cy="37844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93" name="圆角矩形 192"/>
            <p:cNvSpPr/>
            <p:nvPr/>
          </p:nvSpPr>
          <p:spPr>
            <a:xfrm>
              <a:off x="5981278" y="1662752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chemeClr val="accent6">
                <a:lumMod val="75000"/>
              </a:schemeClr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4" name="圆角矩形 60"/>
            <p:cNvSpPr/>
            <p:nvPr/>
          </p:nvSpPr>
          <p:spPr>
            <a:xfrm>
              <a:off x="5992362" y="1673836"/>
              <a:ext cx="734720" cy="356276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观察本体不净</a:t>
              </a:r>
              <a:endParaRPr lang="zh-CN" altLang="en-US" b="1" kern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95" name="组合 178"/>
          <p:cNvGrpSpPr/>
          <p:nvPr/>
        </p:nvGrpSpPr>
        <p:grpSpPr>
          <a:xfrm>
            <a:off x="4499992" y="6525344"/>
            <a:ext cx="1455546" cy="312848"/>
            <a:chOff x="5981278" y="1662752"/>
            <a:chExt cx="756888" cy="37844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01" name="圆角矩形 200"/>
            <p:cNvSpPr/>
            <p:nvPr/>
          </p:nvSpPr>
          <p:spPr>
            <a:xfrm>
              <a:off x="5981278" y="1662752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chemeClr val="accent6">
                <a:lumMod val="75000"/>
              </a:schemeClr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2" name="圆角矩形 60"/>
            <p:cNvSpPr/>
            <p:nvPr/>
          </p:nvSpPr>
          <p:spPr>
            <a:xfrm>
              <a:off x="5992362" y="1673836"/>
              <a:ext cx="734720" cy="356276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观察因有害</a:t>
              </a:r>
              <a:endParaRPr lang="zh-CN" altLang="en-US" b="1" kern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2705813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4" name="直接连接符 213"/>
          <p:cNvCxnSpPr/>
          <p:nvPr/>
        </p:nvCxnSpPr>
        <p:spPr>
          <a:xfrm>
            <a:off x="5306184" y="1032544"/>
            <a:ext cx="2952703" cy="17827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直接连接符 212"/>
          <p:cNvCxnSpPr/>
          <p:nvPr/>
        </p:nvCxnSpPr>
        <p:spPr>
          <a:xfrm>
            <a:off x="4550358" y="3316330"/>
            <a:ext cx="2952703" cy="17827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4" name="组合 163"/>
          <p:cNvGrpSpPr/>
          <p:nvPr/>
        </p:nvGrpSpPr>
        <p:grpSpPr>
          <a:xfrm>
            <a:off x="3120697" y="3250835"/>
            <a:ext cx="569854" cy="1790623"/>
            <a:chOff x="1197335" y="3579124"/>
            <a:chExt cx="640763" cy="1386806"/>
          </a:xfrm>
        </p:grpSpPr>
        <p:grpSp>
          <p:nvGrpSpPr>
            <p:cNvPr id="165" name="组合 164"/>
            <p:cNvGrpSpPr/>
            <p:nvPr/>
          </p:nvGrpSpPr>
          <p:grpSpPr>
            <a:xfrm>
              <a:off x="1531816" y="3579573"/>
              <a:ext cx="306282" cy="1386357"/>
              <a:chOff x="2616898" y="770312"/>
              <a:chExt cx="306282" cy="1060352"/>
            </a:xfrm>
          </p:grpSpPr>
          <p:cxnSp>
            <p:nvCxnSpPr>
              <p:cNvPr id="167" name="直接连接符 166"/>
              <p:cNvCxnSpPr/>
              <p:nvPr/>
            </p:nvCxnSpPr>
            <p:spPr>
              <a:xfrm>
                <a:off x="2627784" y="1830664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直接连接符 173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直接连接符 211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6" name="直接连接符 165"/>
            <p:cNvCxnSpPr/>
            <p:nvPr/>
          </p:nvCxnSpPr>
          <p:spPr>
            <a:xfrm flipV="1">
              <a:off x="1197335" y="3579124"/>
              <a:ext cx="524264" cy="2604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5" name="组合 204"/>
          <p:cNvGrpSpPr/>
          <p:nvPr/>
        </p:nvGrpSpPr>
        <p:grpSpPr>
          <a:xfrm>
            <a:off x="1297134" y="1810064"/>
            <a:ext cx="751651" cy="3145962"/>
            <a:chOff x="992916" y="3579573"/>
            <a:chExt cx="845182" cy="1386357"/>
          </a:xfrm>
        </p:grpSpPr>
        <p:grpSp>
          <p:nvGrpSpPr>
            <p:cNvPr id="206" name="组合 205"/>
            <p:cNvGrpSpPr/>
            <p:nvPr/>
          </p:nvGrpSpPr>
          <p:grpSpPr>
            <a:xfrm>
              <a:off x="1531816" y="3579573"/>
              <a:ext cx="306282" cy="1386357"/>
              <a:chOff x="2616898" y="770312"/>
              <a:chExt cx="306282" cy="1060352"/>
            </a:xfrm>
          </p:grpSpPr>
          <p:cxnSp>
            <p:nvCxnSpPr>
              <p:cNvPr id="209" name="直接连接符 208"/>
              <p:cNvCxnSpPr/>
              <p:nvPr/>
            </p:nvCxnSpPr>
            <p:spPr>
              <a:xfrm>
                <a:off x="2627784" y="1830664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直接连接符 209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直接连接符 210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08" name="直接连接符 207"/>
            <p:cNvCxnSpPr/>
            <p:nvPr/>
          </p:nvCxnSpPr>
          <p:spPr>
            <a:xfrm flipV="1">
              <a:off x="992916" y="4309540"/>
              <a:ext cx="524264" cy="2605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4" name="直接连接符 203"/>
          <p:cNvCxnSpPr/>
          <p:nvPr/>
        </p:nvCxnSpPr>
        <p:spPr>
          <a:xfrm flipV="1">
            <a:off x="2474976" y="3284983"/>
            <a:ext cx="657878" cy="1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6" name="组合 145"/>
          <p:cNvGrpSpPr/>
          <p:nvPr/>
        </p:nvGrpSpPr>
        <p:grpSpPr>
          <a:xfrm>
            <a:off x="2140143" y="1810064"/>
            <a:ext cx="569854" cy="2755269"/>
            <a:chOff x="1197335" y="3579124"/>
            <a:chExt cx="640763" cy="1386806"/>
          </a:xfrm>
        </p:grpSpPr>
        <p:grpSp>
          <p:nvGrpSpPr>
            <p:cNvPr id="147" name="组合 146"/>
            <p:cNvGrpSpPr/>
            <p:nvPr/>
          </p:nvGrpSpPr>
          <p:grpSpPr>
            <a:xfrm>
              <a:off x="1531816" y="3579573"/>
              <a:ext cx="306282" cy="1386357"/>
              <a:chOff x="2616898" y="770312"/>
              <a:chExt cx="306282" cy="1060352"/>
            </a:xfrm>
          </p:grpSpPr>
          <p:cxnSp>
            <p:nvCxnSpPr>
              <p:cNvPr id="149" name="直接连接符 148"/>
              <p:cNvCxnSpPr/>
              <p:nvPr/>
            </p:nvCxnSpPr>
            <p:spPr>
              <a:xfrm>
                <a:off x="2627784" y="1830664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直接连接符 149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直接连接符 150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8" name="直接连接符 147"/>
            <p:cNvCxnSpPr/>
            <p:nvPr/>
          </p:nvCxnSpPr>
          <p:spPr>
            <a:xfrm flipV="1">
              <a:off x="1197335" y="3579124"/>
              <a:ext cx="524264" cy="2604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9" name="直接连接符 138"/>
          <p:cNvCxnSpPr/>
          <p:nvPr/>
        </p:nvCxnSpPr>
        <p:spPr>
          <a:xfrm>
            <a:off x="4581865" y="4636228"/>
            <a:ext cx="2952703" cy="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连接符 133"/>
          <p:cNvCxnSpPr/>
          <p:nvPr/>
        </p:nvCxnSpPr>
        <p:spPr>
          <a:xfrm>
            <a:off x="5119280" y="5261267"/>
            <a:ext cx="3865344" cy="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8" name="组合 127"/>
          <p:cNvGrpSpPr/>
          <p:nvPr/>
        </p:nvGrpSpPr>
        <p:grpSpPr>
          <a:xfrm>
            <a:off x="4067944" y="1042429"/>
            <a:ext cx="751651" cy="4223401"/>
            <a:chOff x="992916" y="3579573"/>
            <a:chExt cx="845182" cy="1386357"/>
          </a:xfrm>
        </p:grpSpPr>
        <p:grpSp>
          <p:nvGrpSpPr>
            <p:cNvPr id="129" name="组合 128"/>
            <p:cNvGrpSpPr/>
            <p:nvPr/>
          </p:nvGrpSpPr>
          <p:grpSpPr>
            <a:xfrm>
              <a:off x="1531816" y="3579573"/>
              <a:ext cx="306282" cy="1386357"/>
              <a:chOff x="2616898" y="770312"/>
              <a:chExt cx="306282" cy="1060352"/>
            </a:xfrm>
          </p:grpSpPr>
          <p:cxnSp>
            <p:nvCxnSpPr>
              <p:cNvPr id="131" name="直接连接符 130"/>
              <p:cNvCxnSpPr/>
              <p:nvPr/>
            </p:nvCxnSpPr>
            <p:spPr>
              <a:xfrm>
                <a:off x="2627784" y="1830664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直接连接符 131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直接连接符 132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0" name="直接连接符 129"/>
            <p:cNvCxnSpPr/>
            <p:nvPr/>
          </p:nvCxnSpPr>
          <p:spPr>
            <a:xfrm flipV="1">
              <a:off x="992916" y="4309540"/>
              <a:ext cx="524264" cy="2605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3" name="直接连接符 202"/>
          <p:cNvCxnSpPr/>
          <p:nvPr/>
        </p:nvCxnSpPr>
        <p:spPr>
          <a:xfrm>
            <a:off x="4547207" y="2436283"/>
            <a:ext cx="2952703" cy="17827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接连接符 206"/>
          <p:cNvCxnSpPr/>
          <p:nvPr/>
        </p:nvCxnSpPr>
        <p:spPr>
          <a:xfrm>
            <a:off x="4581865" y="3989430"/>
            <a:ext cx="3173573" cy="32016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0" name="组合 179"/>
          <p:cNvGrpSpPr/>
          <p:nvPr/>
        </p:nvGrpSpPr>
        <p:grpSpPr>
          <a:xfrm>
            <a:off x="722721" y="1924530"/>
            <a:ext cx="716768" cy="1576479"/>
            <a:chOff x="1032140" y="3579573"/>
            <a:chExt cx="805958" cy="1403535"/>
          </a:xfrm>
        </p:grpSpPr>
        <p:grpSp>
          <p:nvGrpSpPr>
            <p:cNvPr id="181" name="组合 180"/>
            <p:cNvGrpSpPr/>
            <p:nvPr/>
          </p:nvGrpSpPr>
          <p:grpSpPr>
            <a:xfrm>
              <a:off x="1531816" y="3579573"/>
              <a:ext cx="306282" cy="1386357"/>
              <a:chOff x="2616898" y="770312"/>
              <a:chExt cx="306282" cy="1060352"/>
            </a:xfrm>
          </p:grpSpPr>
          <p:cxnSp>
            <p:nvCxnSpPr>
              <p:cNvPr id="183" name="直接连接符 182"/>
              <p:cNvCxnSpPr/>
              <p:nvPr/>
            </p:nvCxnSpPr>
            <p:spPr>
              <a:xfrm>
                <a:off x="2627784" y="1830664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直接连接符 183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直接连接符 184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82" name="直接连接符 181"/>
            <p:cNvCxnSpPr/>
            <p:nvPr/>
          </p:nvCxnSpPr>
          <p:spPr>
            <a:xfrm flipV="1">
              <a:off x="1032140" y="4980503"/>
              <a:ext cx="524264" cy="2605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83" name="表格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424012044"/>
              </p:ext>
            </p:extLst>
          </p:nvPr>
        </p:nvGraphicFramePr>
        <p:xfrm>
          <a:off x="6294920" y="80258"/>
          <a:ext cx="2808312" cy="5486400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2808312"/>
              </a:tblGrid>
              <a:tr h="360764"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zh-CN" altLang="en-US" sz="1800" b="1" u="none" strike="noStrike" dirty="0" smtClean="0">
                          <a:latin typeface="微软雅黑" pitchFamily="34" charset="-122"/>
                          <a:ea typeface="微软雅黑" pitchFamily="34" charset="-122"/>
                        </a:rPr>
                        <a:t>月老媒婆前，何故屡恳求？为何全不忌，诸罪或恶名？纵险吾亦投，资财愿耗尽，只为女入怀，销魂获至乐。除骨更无余，与其苦贪执，非我自主躯，何如趣涅槃？</a:t>
                      </a:r>
                      <a:endParaRPr lang="zh-CN" altLang="en-US" sz="1800" b="1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  <a:cs typeface="Arial Unicode MS" pitchFamily="34" charset="-122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619364"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zh-CN" altLang="en-US" sz="1800" b="1" i="0" u="none" strike="noStrik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  <a:cs typeface="Arial Unicode MS" pitchFamily="34" charset="-122"/>
                        </a:rPr>
                        <a:t>始则奋抬头，揭已羞垂视，葬前见未见，悉以纱覆面。昔隐惑君容，今现明眼前，鹫已去其纱，既见何故逃？</a:t>
                      </a:r>
                      <a:endParaRPr lang="zh-CN" altLang="en-US" sz="1800" b="1" i="0" u="none" strike="noStrike" dirty="0">
                        <a:solidFill>
                          <a:srgbClr val="FFFF99"/>
                        </a:solidFill>
                        <a:latin typeface="微软雅黑" pitchFamily="34" charset="-122"/>
                        <a:ea typeface="微软雅黑" pitchFamily="34" charset="-122"/>
                        <a:cs typeface="Arial Unicode MS" pitchFamily="34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619364"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zh-CN" altLang="en-US" sz="1800" b="1" i="0" u="none" strike="noStrike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Arial Unicode MS" pitchFamily="34" charset="-122"/>
                        </a:rPr>
                        <a:t>昔日他眼窥，汝即忙守护，今鹫食彼肉，吝汝何不护？</a:t>
                      </a:r>
                      <a:endParaRPr lang="zh-CN" altLang="en-US" sz="1800" b="1" i="0" u="none" strike="noStrike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Arial Unicode MS" pitchFamily="34" charset="-122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619364"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zh-CN" altLang="en-US" sz="1800" b="1" i="0" u="none" strike="noStrike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Arial Unicode MS" pitchFamily="34" charset="-122"/>
                        </a:rPr>
                        <a:t>既见此聚尸，鹫兽竞分食，何苦以花饰，殷献鸟兽食？</a:t>
                      </a:r>
                      <a:endParaRPr lang="zh-CN" altLang="en-US" sz="1800" b="1" i="0" u="none" strike="noStrike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Arial Unicode MS" pitchFamily="34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619364"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zh-CN" altLang="en-US" sz="1800" b="1" i="0" u="none" strike="noStrike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Arial Unicode MS" pitchFamily="34" charset="-122"/>
                        </a:rPr>
                        <a:t>若汝见白骨，静卧犹惊怖，何不惧少女，灵动如活尸？</a:t>
                      </a:r>
                      <a:endParaRPr lang="zh-CN" altLang="en-US" sz="1800" b="1" i="0" u="none" strike="noStrike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Arial Unicode MS" pitchFamily="34" charset="-122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619364"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zh-CN" altLang="en-US" sz="1800" b="1" i="0" u="none" strike="noStrike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Arial Unicode MS" pitchFamily="34" charset="-122"/>
                        </a:rPr>
                        <a:t>昔衣汝亦贪，今裸何不欲？若谓厌不净，何故拥着衣？</a:t>
                      </a:r>
                      <a:endParaRPr lang="zh-CN" altLang="en-US" sz="1800" b="1" i="0" u="none" strike="noStrike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Arial Unicode MS" pitchFamily="34" charset="-122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56" name="矩形 155"/>
          <p:cNvSpPr/>
          <p:nvPr/>
        </p:nvSpPr>
        <p:spPr>
          <a:xfrm>
            <a:off x="48706" y="80258"/>
            <a:ext cx="447659" cy="17543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第八品</a:t>
            </a:r>
            <a:endParaRPr lang="en-US" altLang="zh-CN" b="1" dirty="0">
              <a:solidFill>
                <a:schemeClr val="accent3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b="1" dirty="0" smtClean="0">
              <a:solidFill>
                <a:schemeClr val="accent3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b="1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静虑</a:t>
            </a:r>
            <a:endParaRPr lang="zh-CN" altLang="en-US" b="1" dirty="0">
              <a:solidFill>
                <a:schemeClr val="accent3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12" name="组合 178"/>
          <p:cNvGrpSpPr/>
          <p:nvPr/>
        </p:nvGrpSpPr>
        <p:grpSpPr>
          <a:xfrm>
            <a:off x="2594208" y="1256772"/>
            <a:ext cx="609640" cy="953222"/>
            <a:chOff x="5981278" y="1662752"/>
            <a:chExt cx="756888" cy="37844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3" name="圆角矩形 112"/>
            <p:cNvSpPr/>
            <p:nvPr/>
          </p:nvSpPr>
          <p:spPr>
            <a:xfrm>
              <a:off x="5981278" y="1662752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chemeClr val="accent6">
                <a:lumMod val="75000"/>
              </a:schemeClr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4" name="圆角矩形 60"/>
            <p:cNvSpPr/>
            <p:nvPr/>
          </p:nvSpPr>
          <p:spPr>
            <a:xfrm>
              <a:off x="5992362" y="1673836"/>
              <a:ext cx="734720" cy="356276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观察果报可怕</a:t>
              </a:r>
              <a:endParaRPr lang="zh-CN" altLang="en-US" b="1" kern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23" name="组合 152"/>
          <p:cNvGrpSpPr/>
          <p:nvPr/>
        </p:nvGrpSpPr>
        <p:grpSpPr>
          <a:xfrm>
            <a:off x="1279510" y="1639065"/>
            <a:ext cx="354593" cy="570929"/>
            <a:chOff x="487843" y="1559700"/>
            <a:chExt cx="357902" cy="1626969"/>
          </a:xfrm>
          <a:solidFill>
            <a:schemeClr val="accent4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25" name="圆角矩形 124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0" name="圆角矩形 8"/>
            <p:cNvSpPr/>
            <p:nvPr/>
          </p:nvSpPr>
          <p:spPr>
            <a:xfrm>
              <a:off x="498326" y="1570181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略说</a:t>
              </a:r>
            </a:p>
          </p:txBody>
        </p:sp>
      </p:grpSp>
      <p:grpSp>
        <p:nvGrpSpPr>
          <p:cNvPr id="141" name="组合 152"/>
          <p:cNvGrpSpPr/>
          <p:nvPr/>
        </p:nvGrpSpPr>
        <p:grpSpPr>
          <a:xfrm>
            <a:off x="1285795" y="3178090"/>
            <a:ext cx="352759" cy="607246"/>
            <a:chOff x="487843" y="1559700"/>
            <a:chExt cx="357902" cy="1626969"/>
          </a:xfrm>
          <a:solidFill>
            <a:schemeClr val="accent4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42" name="圆角矩形 141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3" name="圆角矩形 8"/>
            <p:cNvSpPr/>
            <p:nvPr/>
          </p:nvSpPr>
          <p:spPr>
            <a:xfrm>
              <a:off x="498326" y="1570181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广说</a:t>
              </a:r>
              <a:endParaRPr lang="zh-CN" altLang="en-US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44" name="组合 152"/>
          <p:cNvGrpSpPr/>
          <p:nvPr/>
        </p:nvGrpSpPr>
        <p:grpSpPr>
          <a:xfrm>
            <a:off x="1938158" y="946853"/>
            <a:ext cx="375151" cy="1815460"/>
            <a:chOff x="487843" y="710171"/>
            <a:chExt cx="357902" cy="2476502"/>
          </a:xfrm>
          <a:solidFill>
            <a:schemeClr val="accent5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45" name="圆角矩形 144"/>
            <p:cNvSpPr/>
            <p:nvPr/>
          </p:nvSpPr>
          <p:spPr>
            <a:xfrm>
              <a:off x="487843" y="710175"/>
              <a:ext cx="357902" cy="2476498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5" name="圆角矩形 8"/>
            <p:cNvSpPr/>
            <p:nvPr/>
          </p:nvSpPr>
          <p:spPr>
            <a:xfrm>
              <a:off x="498326" y="710171"/>
              <a:ext cx="336936" cy="2466016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于欲妙生起厌烦</a:t>
              </a:r>
            </a:p>
          </p:txBody>
        </p:sp>
      </p:grpSp>
      <p:grpSp>
        <p:nvGrpSpPr>
          <p:cNvPr id="186" name="组合 152"/>
          <p:cNvGrpSpPr/>
          <p:nvPr/>
        </p:nvGrpSpPr>
        <p:grpSpPr>
          <a:xfrm>
            <a:off x="1938158" y="3983918"/>
            <a:ext cx="403970" cy="1944216"/>
            <a:chOff x="487843" y="710171"/>
            <a:chExt cx="357902" cy="2476502"/>
          </a:xfrm>
          <a:solidFill>
            <a:schemeClr val="accent5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87" name="圆角矩形 186"/>
            <p:cNvSpPr/>
            <p:nvPr/>
          </p:nvSpPr>
          <p:spPr>
            <a:xfrm>
              <a:off x="487843" y="710175"/>
              <a:ext cx="357902" cy="2476498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8" name="圆角矩形 8"/>
            <p:cNvSpPr/>
            <p:nvPr/>
          </p:nvSpPr>
          <p:spPr>
            <a:xfrm>
              <a:off x="498326" y="710171"/>
              <a:ext cx="336936" cy="2466016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于静处生起欢喜</a:t>
              </a:r>
            </a:p>
          </p:txBody>
        </p:sp>
      </p:grpSp>
      <p:grpSp>
        <p:nvGrpSpPr>
          <p:cNvPr id="189" name="组合 178"/>
          <p:cNvGrpSpPr/>
          <p:nvPr/>
        </p:nvGrpSpPr>
        <p:grpSpPr>
          <a:xfrm>
            <a:off x="2630281" y="2784639"/>
            <a:ext cx="609640" cy="932393"/>
            <a:chOff x="5981278" y="1662752"/>
            <a:chExt cx="756888" cy="37844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93" name="圆角矩形 192"/>
            <p:cNvSpPr/>
            <p:nvPr/>
          </p:nvSpPr>
          <p:spPr>
            <a:xfrm>
              <a:off x="5981278" y="1662752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chemeClr val="accent6">
                <a:lumMod val="75000"/>
              </a:schemeClr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4" name="圆角矩形 60"/>
            <p:cNvSpPr/>
            <p:nvPr/>
          </p:nvSpPr>
          <p:spPr>
            <a:xfrm>
              <a:off x="5992362" y="1673836"/>
              <a:ext cx="734720" cy="356276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观察本体不净</a:t>
              </a:r>
              <a:endParaRPr lang="zh-CN" altLang="en-US" b="1" kern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95" name="组合 178"/>
          <p:cNvGrpSpPr/>
          <p:nvPr/>
        </p:nvGrpSpPr>
        <p:grpSpPr>
          <a:xfrm>
            <a:off x="2621354" y="4153345"/>
            <a:ext cx="609640" cy="823975"/>
            <a:chOff x="5981278" y="1662752"/>
            <a:chExt cx="756888" cy="37844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01" name="圆角矩形 200"/>
            <p:cNvSpPr/>
            <p:nvPr/>
          </p:nvSpPr>
          <p:spPr>
            <a:xfrm>
              <a:off x="5981278" y="1662752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chemeClr val="accent6">
                <a:lumMod val="75000"/>
              </a:schemeClr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2" name="圆角矩形 60"/>
            <p:cNvSpPr/>
            <p:nvPr/>
          </p:nvSpPr>
          <p:spPr>
            <a:xfrm>
              <a:off x="5992362" y="1673836"/>
              <a:ext cx="734720" cy="356276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观察因有害</a:t>
              </a:r>
              <a:endParaRPr lang="zh-CN" altLang="en-US" b="1" kern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91" name="圆角矩形 60"/>
          <p:cNvSpPr/>
          <p:nvPr/>
        </p:nvSpPr>
        <p:spPr>
          <a:xfrm>
            <a:off x="3568879" y="2821010"/>
            <a:ext cx="816133" cy="957391"/>
          </a:xfrm>
          <a:prstGeom prst="rect">
            <a:avLst/>
          </a:prstGeom>
          <a:ln w="28575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0" vert="horz" wrap="square" lIns="6985" tIns="6985" rIns="6985" bIns="6985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以同离命故观彼不净</a:t>
            </a:r>
            <a:endParaRPr lang="zh-CN" altLang="en-US" b="1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2" name="圆角矩形 60"/>
          <p:cNvSpPr/>
          <p:nvPr/>
        </p:nvSpPr>
        <p:spPr>
          <a:xfrm>
            <a:off x="4733726" y="736006"/>
            <a:ext cx="915434" cy="57068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0" vert="horz" wrap="square" lIns="6985" tIns="6985" rIns="6985" bIns="6985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无有所贪之法</a:t>
            </a:r>
            <a:endParaRPr lang="zh-CN" altLang="en-US" b="1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93" name="组合 92"/>
          <p:cNvGrpSpPr/>
          <p:nvPr/>
        </p:nvGrpSpPr>
        <p:grpSpPr>
          <a:xfrm>
            <a:off x="91760" y="1976095"/>
            <a:ext cx="720199" cy="1505617"/>
            <a:chOff x="1028282" y="3579573"/>
            <a:chExt cx="809816" cy="1386357"/>
          </a:xfrm>
        </p:grpSpPr>
        <p:grpSp>
          <p:nvGrpSpPr>
            <p:cNvPr id="94" name="组合 93"/>
            <p:cNvGrpSpPr/>
            <p:nvPr/>
          </p:nvGrpSpPr>
          <p:grpSpPr>
            <a:xfrm>
              <a:off x="1531816" y="3579573"/>
              <a:ext cx="306282" cy="1386357"/>
              <a:chOff x="2616898" y="770312"/>
              <a:chExt cx="306282" cy="1060352"/>
            </a:xfrm>
          </p:grpSpPr>
          <p:cxnSp>
            <p:nvCxnSpPr>
              <p:cNvPr id="96" name="直接连接符 95"/>
              <p:cNvCxnSpPr/>
              <p:nvPr/>
            </p:nvCxnSpPr>
            <p:spPr>
              <a:xfrm>
                <a:off x="2627784" y="1830664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直接连接符 96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直接连接符 97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5" name="直接连接符 94"/>
            <p:cNvCxnSpPr/>
            <p:nvPr/>
          </p:nvCxnSpPr>
          <p:spPr>
            <a:xfrm flipV="1">
              <a:off x="1028282" y="4247460"/>
              <a:ext cx="524264" cy="2605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9" name="组合 152"/>
          <p:cNvGrpSpPr/>
          <p:nvPr/>
        </p:nvGrpSpPr>
        <p:grpSpPr>
          <a:xfrm>
            <a:off x="690969" y="1412776"/>
            <a:ext cx="353823" cy="1023507"/>
            <a:chOff x="487843" y="1559700"/>
            <a:chExt cx="357902" cy="1626969"/>
          </a:xfr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00" name="圆角矩形 99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1" name="圆角矩形 8"/>
            <p:cNvSpPr/>
            <p:nvPr/>
          </p:nvSpPr>
          <p:spPr>
            <a:xfrm>
              <a:off x="498326" y="1570183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离俗世</a:t>
              </a:r>
            </a:p>
          </p:txBody>
        </p:sp>
      </p:grpSp>
      <p:grpSp>
        <p:nvGrpSpPr>
          <p:cNvPr id="102" name="组合 152"/>
          <p:cNvGrpSpPr/>
          <p:nvPr/>
        </p:nvGrpSpPr>
        <p:grpSpPr>
          <a:xfrm>
            <a:off x="78713" y="2275884"/>
            <a:ext cx="344415" cy="872122"/>
            <a:chOff x="487843" y="1559700"/>
            <a:chExt cx="357902" cy="1626969"/>
          </a:xfrm>
          <a:solidFill>
            <a:schemeClr val="bg2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03" name="圆角矩形 102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4" name="圆角矩形 8"/>
            <p:cNvSpPr/>
            <p:nvPr/>
          </p:nvSpPr>
          <p:spPr>
            <a:xfrm>
              <a:off x="498326" y="1570183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广说</a:t>
              </a:r>
            </a:p>
          </p:txBody>
        </p:sp>
      </p:grpSp>
      <p:grpSp>
        <p:nvGrpSpPr>
          <p:cNvPr id="105" name="组合 152"/>
          <p:cNvGrpSpPr/>
          <p:nvPr/>
        </p:nvGrpSpPr>
        <p:grpSpPr>
          <a:xfrm>
            <a:off x="670933" y="3015640"/>
            <a:ext cx="377915" cy="1050631"/>
            <a:chOff x="487843" y="1559700"/>
            <a:chExt cx="357902" cy="1626969"/>
          </a:xfr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06" name="圆角矩形 105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7" name="圆角矩形 8"/>
            <p:cNvSpPr/>
            <p:nvPr/>
          </p:nvSpPr>
          <p:spPr>
            <a:xfrm>
              <a:off x="498326" y="1570183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弃妄念</a:t>
              </a:r>
            </a:p>
          </p:txBody>
        </p:sp>
      </p:grpSp>
      <p:sp>
        <p:nvSpPr>
          <p:cNvPr id="158" name="圆角矩形 60"/>
          <p:cNvSpPr/>
          <p:nvPr/>
        </p:nvSpPr>
        <p:spPr>
          <a:xfrm>
            <a:off x="4739832" y="2139953"/>
            <a:ext cx="1128332" cy="62831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0" vert="horz" wrap="square" lIns="6985" tIns="6985" rIns="6985" bIns="6985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以贪而视不应理</a:t>
            </a:r>
            <a:endParaRPr lang="zh-CN" altLang="en-US" b="1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9" name="圆角矩形 60"/>
          <p:cNvSpPr/>
          <p:nvPr/>
        </p:nvSpPr>
        <p:spPr>
          <a:xfrm>
            <a:off x="4745678" y="3015436"/>
            <a:ext cx="1117565" cy="60178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0" vert="horz" wrap="square" lIns="6985" tIns="6985" rIns="6985" bIns="6985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以嫉妒保护不应理</a:t>
            </a:r>
            <a:endParaRPr lang="zh-CN" altLang="en-US" b="1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0" name="圆角矩形 60"/>
          <p:cNvSpPr/>
          <p:nvPr/>
        </p:nvSpPr>
        <p:spPr>
          <a:xfrm>
            <a:off x="4749126" y="3670991"/>
            <a:ext cx="1114117" cy="60178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0" vert="horz" wrap="square" lIns="6985" tIns="6985" rIns="6985" bIns="6985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恭敬供养不应理</a:t>
            </a:r>
            <a:endParaRPr lang="zh-CN" altLang="en-US" b="1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1" name="圆角矩形 60"/>
          <p:cNvSpPr/>
          <p:nvPr/>
        </p:nvSpPr>
        <p:spPr>
          <a:xfrm>
            <a:off x="4739832" y="4323302"/>
            <a:ext cx="1128332" cy="60178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0" vert="horz" wrap="square" lIns="6985" tIns="6985" rIns="6985" bIns="6985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欣喜接触不应理</a:t>
            </a:r>
            <a:endParaRPr lang="zh-CN" altLang="en-US" b="1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2" name="圆角矩形 60"/>
          <p:cNvSpPr/>
          <p:nvPr/>
        </p:nvSpPr>
        <p:spPr>
          <a:xfrm>
            <a:off x="4739831" y="4964936"/>
            <a:ext cx="1123411" cy="60178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0" vert="horz" wrap="square" lIns="6985" tIns="6985" rIns="6985" bIns="6985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以贪拥抱不应理</a:t>
            </a:r>
            <a:endParaRPr lang="zh-CN" altLang="en-US" b="1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3" name="圆角矩形 60"/>
          <p:cNvSpPr/>
          <p:nvPr/>
        </p:nvSpPr>
        <p:spPr>
          <a:xfrm>
            <a:off x="3568879" y="4562763"/>
            <a:ext cx="829649" cy="957391"/>
          </a:xfrm>
          <a:prstGeom prst="rect">
            <a:avLst/>
          </a:prstGeom>
          <a:ln w="28575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0" vert="horz" wrap="square" lIns="6985" tIns="6985" rIns="6985" bIns="6985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观察具命而观彼不净</a:t>
            </a:r>
            <a:endParaRPr lang="zh-CN" altLang="en-US" b="1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23375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组合 116"/>
          <p:cNvGrpSpPr/>
          <p:nvPr/>
        </p:nvGrpSpPr>
        <p:grpSpPr>
          <a:xfrm>
            <a:off x="4727531" y="368493"/>
            <a:ext cx="751651" cy="3060507"/>
            <a:chOff x="992916" y="3579573"/>
            <a:chExt cx="845182" cy="1386357"/>
          </a:xfrm>
        </p:grpSpPr>
        <p:grpSp>
          <p:nvGrpSpPr>
            <p:cNvPr id="118" name="组合 117"/>
            <p:cNvGrpSpPr/>
            <p:nvPr/>
          </p:nvGrpSpPr>
          <p:grpSpPr>
            <a:xfrm>
              <a:off x="1531816" y="3579573"/>
              <a:ext cx="306282" cy="1386357"/>
              <a:chOff x="2616898" y="770312"/>
              <a:chExt cx="306282" cy="1060352"/>
            </a:xfrm>
          </p:grpSpPr>
          <p:cxnSp>
            <p:nvCxnSpPr>
              <p:cNvPr id="120" name="直接连接符 119"/>
              <p:cNvCxnSpPr/>
              <p:nvPr/>
            </p:nvCxnSpPr>
            <p:spPr>
              <a:xfrm>
                <a:off x="2627784" y="1830664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直接连接符 120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直接连接符 121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9" name="直接连接符 118"/>
            <p:cNvCxnSpPr/>
            <p:nvPr/>
          </p:nvCxnSpPr>
          <p:spPr>
            <a:xfrm flipV="1">
              <a:off x="992916" y="4309540"/>
              <a:ext cx="524264" cy="2605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8" name="组合 107"/>
          <p:cNvGrpSpPr/>
          <p:nvPr/>
        </p:nvGrpSpPr>
        <p:grpSpPr>
          <a:xfrm>
            <a:off x="3349520" y="1937120"/>
            <a:ext cx="716768" cy="3275777"/>
            <a:chOff x="1032140" y="3579573"/>
            <a:chExt cx="805958" cy="1390155"/>
          </a:xfrm>
        </p:grpSpPr>
        <p:grpSp>
          <p:nvGrpSpPr>
            <p:cNvPr id="109" name="组合 108"/>
            <p:cNvGrpSpPr/>
            <p:nvPr/>
          </p:nvGrpSpPr>
          <p:grpSpPr>
            <a:xfrm>
              <a:off x="1531816" y="3579573"/>
              <a:ext cx="306282" cy="1386357"/>
              <a:chOff x="2616898" y="770312"/>
              <a:chExt cx="306282" cy="1060352"/>
            </a:xfrm>
          </p:grpSpPr>
          <p:cxnSp>
            <p:nvCxnSpPr>
              <p:cNvPr id="111" name="直接连接符 110"/>
              <p:cNvCxnSpPr/>
              <p:nvPr/>
            </p:nvCxnSpPr>
            <p:spPr>
              <a:xfrm>
                <a:off x="2627784" y="1830664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直接连接符 114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直接连接符 115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0" name="直接连接符 109"/>
            <p:cNvCxnSpPr/>
            <p:nvPr/>
          </p:nvCxnSpPr>
          <p:spPr>
            <a:xfrm flipV="1">
              <a:off x="1032140" y="4967123"/>
              <a:ext cx="524264" cy="2605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4" name="直接连接符 213"/>
          <p:cNvCxnSpPr/>
          <p:nvPr/>
        </p:nvCxnSpPr>
        <p:spPr>
          <a:xfrm>
            <a:off x="5712125" y="368493"/>
            <a:ext cx="2952703" cy="17827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直接连接符 212"/>
          <p:cNvCxnSpPr/>
          <p:nvPr/>
        </p:nvCxnSpPr>
        <p:spPr>
          <a:xfrm>
            <a:off x="5601691" y="3411173"/>
            <a:ext cx="2952703" cy="17827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4" name="组合 163"/>
          <p:cNvGrpSpPr/>
          <p:nvPr/>
        </p:nvGrpSpPr>
        <p:grpSpPr>
          <a:xfrm>
            <a:off x="2741831" y="3148006"/>
            <a:ext cx="569854" cy="1790623"/>
            <a:chOff x="1197335" y="3579124"/>
            <a:chExt cx="640763" cy="1386806"/>
          </a:xfrm>
        </p:grpSpPr>
        <p:grpSp>
          <p:nvGrpSpPr>
            <p:cNvPr id="165" name="组合 164"/>
            <p:cNvGrpSpPr/>
            <p:nvPr/>
          </p:nvGrpSpPr>
          <p:grpSpPr>
            <a:xfrm>
              <a:off x="1531816" y="3579573"/>
              <a:ext cx="306282" cy="1386357"/>
              <a:chOff x="2616898" y="770312"/>
              <a:chExt cx="306282" cy="1060352"/>
            </a:xfrm>
          </p:grpSpPr>
          <p:cxnSp>
            <p:nvCxnSpPr>
              <p:cNvPr id="167" name="直接连接符 166"/>
              <p:cNvCxnSpPr/>
              <p:nvPr/>
            </p:nvCxnSpPr>
            <p:spPr>
              <a:xfrm>
                <a:off x="2627784" y="1830664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直接连接符 173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直接连接符 211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6" name="直接连接符 165"/>
            <p:cNvCxnSpPr/>
            <p:nvPr/>
          </p:nvCxnSpPr>
          <p:spPr>
            <a:xfrm flipV="1">
              <a:off x="1197335" y="3579124"/>
              <a:ext cx="524264" cy="2604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5" name="组合 204"/>
          <p:cNvGrpSpPr/>
          <p:nvPr/>
        </p:nvGrpSpPr>
        <p:grpSpPr>
          <a:xfrm>
            <a:off x="1297134" y="1306695"/>
            <a:ext cx="751651" cy="3649331"/>
            <a:chOff x="992916" y="3579573"/>
            <a:chExt cx="845182" cy="1386357"/>
          </a:xfrm>
        </p:grpSpPr>
        <p:grpSp>
          <p:nvGrpSpPr>
            <p:cNvPr id="206" name="组合 205"/>
            <p:cNvGrpSpPr/>
            <p:nvPr/>
          </p:nvGrpSpPr>
          <p:grpSpPr>
            <a:xfrm>
              <a:off x="1531816" y="3579573"/>
              <a:ext cx="306282" cy="1386357"/>
              <a:chOff x="2616898" y="770312"/>
              <a:chExt cx="306282" cy="1060352"/>
            </a:xfrm>
          </p:grpSpPr>
          <p:cxnSp>
            <p:nvCxnSpPr>
              <p:cNvPr id="209" name="直接连接符 208"/>
              <p:cNvCxnSpPr/>
              <p:nvPr/>
            </p:nvCxnSpPr>
            <p:spPr>
              <a:xfrm>
                <a:off x="2627784" y="1830664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直接连接符 209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直接连接符 210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08" name="直接连接符 207"/>
            <p:cNvCxnSpPr/>
            <p:nvPr/>
          </p:nvCxnSpPr>
          <p:spPr>
            <a:xfrm flipV="1">
              <a:off x="992916" y="4309540"/>
              <a:ext cx="524264" cy="2605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4" name="直接连接符 203"/>
          <p:cNvCxnSpPr/>
          <p:nvPr/>
        </p:nvCxnSpPr>
        <p:spPr>
          <a:xfrm flipV="1">
            <a:off x="2465291" y="3158857"/>
            <a:ext cx="214390" cy="1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6" name="组合 145"/>
          <p:cNvGrpSpPr/>
          <p:nvPr/>
        </p:nvGrpSpPr>
        <p:grpSpPr>
          <a:xfrm>
            <a:off x="2140143" y="1333260"/>
            <a:ext cx="569854" cy="3232074"/>
            <a:chOff x="1197335" y="3579124"/>
            <a:chExt cx="640763" cy="1386806"/>
          </a:xfrm>
        </p:grpSpPr>
        <p:grpSp>
          <p:nvGrpSpPr>
            <p:cNvPr id="147" name="组合 146"/>
            <p:cNvGrpSpPr/>
            <p:nvPr/>
          </p:nvGrpSpPr>
          <p:grpSpPr>
            <a:xfrm>
              <a:off x="1531816" y="3579573"/>
              <a:ext cx="306282" cy="1386357"/>
              <a:chOff x="2616898" y="770312"/>
              <a:chExt cx="306282" cy="1060352"/>
            </a:xfrm>
          </p:grpSpPr>
          <p:cxnSp>
            <p:nvCxnSpPr>
              <p:cNvPr id="149" name="直接连接符 148"/>
              <p:cNvCxnSpPr/>
              <p:nvPr/>
            </p:nvCxnSpPr>
            <p:spPr>
              <a:xfrm>
                <a:off x="2627784" y="1830664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直接连接符 149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直接连接符 150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8" name="直接连接符 147"/>
            <p:cNvCxnSpPr/>
            <p:nvPr/>
          </p:nvCxnSpPr>
          <p:spPr>
            <a:xfrm flipV="1">
              <a:off x="1197335" y="3579124"/>
              <a:ext cx="524264" cy="2604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9" name="直接连接符 138"/>
          <p:cNvCxnSpPr/>
          <p:nvPr/>
        </p:nvCxnSpPr>
        <p:spPr>
          <a:xfrm>
            <a:off x="4650969" y="4784865"/>
            <a:ext cx="2952703" cy="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8" name="组合 127"/>
          <p:cNvGrpSpPr/>
          <p:nvPr/>
        </p:nvGrpSpPr>
        <p:grpSpPr>
          <a:xfrm>
            <a:off x="3929968" y="2003538"/>
            <a:ext cx="751651" cy="2781327"/>
            <a:chOff x="992916" y="3579573"/>
            <a:chExt cx="845182" cy="1386357"/>
          </a:xfrm>
        </p:grpSpPr>
        <p:grpSp>
          <p:nvGrpSpPr>
            <p:cNvPr id="129" name="组合 128"/>
            <p:cNvGrpSpPr/>
            <p:nvPr/>
          </p:nvGrpSpPr>
          <p:grpSpPr>
            <a:xfrm>
              <a:off x="1531816" y="3579573"/>
              <a:ext cx="306282" cy="1386357"/>
              <a:chOff x="2616898" y="770312"/>
              <a:chExt cx="306282" cy="1060352"/>
            </a:xfrm>
          </p:grpSpPr>
          <p:cxnSp>
            <p:nvCxnSpPr>
              <p:cNvPr id="131" name="直接连接符 130"/>
              <p:cNvCxnSpPr/>
              <p:nvPr/>
            </p:nvCxnSpPr>
            <p:spPr>
              <a:xfrm>
                <a:off x="2627784" y="1830664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直接连接符 131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直接连接符 132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0" name="直接连接符 129"/>
            <p:cNvCxnSpPr/>
            <p:nvPr/>
          </p:nvCxnSpPr>
          <p:spPr>
            <a:xfrm flipV="1">
              <a:off x="992916" y="3582155"/>
              <a:ext cx="524264" cy="2605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3" name="直接连接符 202"/>
          <p:cNvCxnSpPr/>
          <p:nvPr/>
        </p:nvCxnSpPr>
        <p:spPr>
          <a:xfrm>
            <a:off x="5216475" y="1985711"/>
            <a:ext cx="2952703" cy="17827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接连接符 206"/>
          <p:cNvCxnSpPr>
            <a:endCxn id="158" idx="3"/>
          </p:cNvCxnSpPr>
          <p:nvPr/>
        </p:nvCxnSpPr>
        <p:spPr>
          <a:xfrm flipV="1">
            <a:off x="3803581" y="3602293"/>
            <a:ext cx="497486" cy="30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0" name="组合 179"/>
          <p:cNvGrpSpPr/>
          <p:nvPr/>
        </p:nvGrpSpPr>
        <p:grpSpPr>
          <a:xfrm>
            <a:off x="722721" y="1924530"/>
            <a:ext cx="716768" cy="1576479"/>
            <a:chOff x="1032140" y="3579573"/>
            <a:chExt cx="805958" cy="1403535"/>
          </a:xfrm>
        </p:grpSpPr>
        <p:grpSp>
          <p:nvGrpSpPr>
            <p:cNvPr id="181" name="组合 180"/>
            <p:cNvGrpSpPr/>
            <p:nvPr/>
          </p:nvGrpSpPr>
          <p:grpSpPr>
            <a:xfrm>
              <a:off x="1531816" y="3579573"/>
              <a:ext cx="306282" cy="1386357"/>
              <a:chOff x="2616898" y="770312"/>
              <a:chExt cx="306282" cy="1060352"/>
            </a:xfrm>
          </p:grpSpPr>
          <p:cxnSp>
            <p:nvCxnSpPr>
              <p:cNvPr id="183" name="直接连接符 182"/>
              <p:cNvCxnSpPr/>
              <p:nvPr/>
            </p:nvCxnSpPr>
            <p:spPr>
              <a:xfrm>
                <a:off x="2627784" y="1830664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直接连接符 183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直接连接符 184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82" name="直接连接符 181"/>
            <p:cNvCxnSpPr/>
            <p:nvPr/>
          </p:nvCxnSpPr>
          <p:spPr>
            <a:xfrm flipV="1">
              <a:off x="1032140" y="4980503"/>
              <a:ext cx="524264" cy="2605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83" name="表格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515859183"/>
              </p:ext>
            </p:extLst>
          </p:nvPr>
        </p:nvGraphicFramePr>
        <p:xfrm>
          <a:off x="6294920" y="80258"/>
          <a:ext cx="2808312" cy="5303520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2808312"/>
              </a:tblGrid>
              <a:tr h="360764"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zh-CN" altLang="en-US" sz="1800" b="1" u="none" strike="noStrike" dirty="0" smtClean="0">
                          <a:latin typeface="微软雅黑" pitchFamily="34" charset="-122"/>
                          <a:ea typeface="微软雅黑" pitchFamily="34" charset="-122"/>
                        </a:rPr>
                        <a:t>粪便与口涎，悉从饮食生，何故贪口液，不乐臭粪便？</a:t>
                      </a:r>
                      <a:endParaRPr lang="zh-CN" altLang="en-US" sz="1800" b="1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  <a:cs typeface="Arial Unicode MS" pitchFamily="34" charset="-122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619364"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zh-CN" altLang="en-US" sz="1800" b="1" i="0" u="none" strike="noStrik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  <a:cs typeface="Arial Unicode MS" pitchFamily="34" charset="-122"/>
                        </a:rPr>
                        <a:t>嗜欲者不贪，柔软木棉枕，谓无女体臭。彼诚迷秽垢。迷劣欲者言：棉枕虽滑柔，难成鸳鸯眠。于彼反生嗔。若谓厌不净，肌腱系骨架，肉泥粉饰女，何以拥入怀？汝自多不净，日用恒经历，岂贪不得足，犹图他垢囊？</a:t>
                      </a:r>
                      <a:endParaRPr lang="zh-CN" altLang="en-US" sz="1800" b="1" i="0" u="none" strike="noStrike" dirty="0">
                        <a:solidFill>
                          <a:srgbClr val="FFFF99"/>
                        </a:solidFill>
                        <a:latin typeface="微软雅黑" pitchFamily="34" charset="-122"/>
                        <a:ea typeface="微软雅黑" pitchFamily="34" charset="-122"/>
                        <a:cs typeface="Arial Unicode MS" pitchFamily="34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619364"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zh-CN" altLang="en-US" sz="1800" b="1" i="0" u="none" strike="noStrike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Arial Unicode MS" pitchFamily="34" charset="-122"/>
                        </a:rPr>
                        <a:t>若谓喜彼肉，欲观并摸触，则汝何不欲，无心尸肉躯？所欲妇女心，无从观与触，可触非心识，空拥何所为？</a:t>
                      </a:r>
                      <a:endParaRPr lang="zh-CN" altLang="en-US" sz="1800" b="1" i="0" u="none" strike="noStrike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Arial Unicode MS" pitchFamily="34" charset="-122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619364"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zh-CN" altLang="en-US" sz="1800" b="1" i="0" u="none" strike="noStrike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Arial Unicode MS" pitchFamily="34" charset="-122"/>
                        </a:rPr>
                        <a:t>不明他不净，犹非稀奇事，不知自不净，此则太稀奇！汝执不净心，何故舍晨曦，初启嫩莲花，反着垢秽囊？</a:t>
                      </a:r>
                      <a:endParaRPr lang="zh-CN" altLang="en-US" sz="1800" b="1" i="0" u="none" strike="noStrike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Arial Unicode MS" pitchFamily="34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56" name="矩形 155"/>
          <p:cNvSpPr/>
          <p:nvPr/>
        </p:nvSpPr>
        <p:spPr>
          <a:xfrm>
            <a:off x="48706" y="80258"/>
            <a:ext cx="447659" cy="17543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第八品</a:t>
            </a:r>
            <a:endParaRPr lang="en-US" altLang="zh-CN" b="1" dirty="0">
              <a:solidFill>
                <a:schemeClr val="accent3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b="1" dirty="0" smtClean="0">
              <a:solidFill>
                <a:schemeClr val="accent3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b="1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静虑</a:t>
            </a:r>
            <a:endParaRPr lang="zh-CN" altLang="en-US" b="1" dirty="0">
              <a:solidFill>
                <a:schemeClr val="accent3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12" name="组合 178"/>
          <p:cNvGrpSpPr/>
          <p:nvPr/>
        </p:nvGrpSpPr>
        <p:grpSpPr>
          <a:xfrm>
            <a:off x="2543856" y="466597"/>
            <a:ext cx="340893" cy="1733322"/>
            <a:chOff x="5981278" y="1662752"/>
            <a:chExt cx="756888" cy="37844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3" name="圆角矩形 112"/>
            <p:cNvSpPr/>
            <p:nvPr/>
          </p:nvSpPr>
          <p:spPr>
            <a:xfrm>
              <a:off x="5981278" y="1662752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chemeClr val="accent6">
                <a:lumMod val="75000"/>
              </a:schemeClr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4" name="圆角矩形 60"/>
            <p:cNvSpPr/>
            <p:nvPr/>
          </p:nvSpPr>
          <p:spPr>
            <a:xfrm>
              <a:off x="5992362" y="1673836"/>
              <a:ext cx="734720" cy="356276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观察果报可怕</a:t>
              </a:r>
              <a:endParaRPr lang="zh-CN" altLang="en-US" b="1" kern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23" name="组合 152"/>
          <p:cNvGrpSpPr/>
          <p:nvPr/>
        </p:nvGrpSpPr>
        <p:grpSpPr>
          <a:xfrm>
            <a:off x="1279510" y="1639065"/>
            <a:ext cx="354593" cy="570929"/>
            <a:chOff x="487843" y="1559700"/>
            <a:chExt cx="357902" cy="1626969"/>
          </a:xfrm>
          <a:solidFill>
            <a:schemeClr val="accent4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25" name="圆角矩形 124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0" name="圆角矩形 8"/>
            <p:cNvSpPr/>
            <p:nvPr/>
          </p:nvSpPr>
          <p:spPr>
            <a:xfrm>
              <a:off x="498326" y="1570181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略说</a:t>
              </a:r>
            </a:p>
          </p:txBody>
        </p:sp>
      </p:grpSp>
      <p:grpSp>
        <p:nvGrpSpPr>
          <p:cNvPr id="141" name="组合 152"/>
          <p:cNvGrpSpPr/>
          <p:nvPr/>
        </p:nvGrpSpPr>
        <p:grpSpPr>
          <a:xfrm>
            <a:off x="1285795" y="3178090"/>
            <a:ext cx="352759" cy="607246"/>
            <a:chOff x="487843" y="1559700"/>
            <a:chExt cx="357902" cy="1626969"/>
          </a:xfrm>
          <a:solidFill>
            <a:schemeClr val="accent4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42" name="圆角矩形 141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3" name="圆角矩形 8"/>
            <p:cNvSpPr/>
            <p:nvPr/>
          </p:nvSpPr>
          <p:spPr>
            <a:xfrm>
              <a:off x="498326" y="1570181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广说</a:t>
              </a:r>
              <a:endParaRPr lang="zh-CN" altLang="en-US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44" name="组合 152"/>
          <p:cNvGrpSpPr/>
          <p:nvPr/>
        </p:nvGrpSpPr>
        <p:grpSpPr>
          <a:xfrm>
            <a:off x="1938158" y="425528"/>
            <a:ext cx="375151" cy="1815460"/>
            <a:chOff x="487843" y="710171"/>
            <a:chExt cx="357902" cy="2476502"/>
          </a:xfrm>
          <a:solidFill>
            <a:schemeClr val="accent5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45" name="圆角矩形 144"/>
            <p:cNvSpPr/>
            <p:nvPr/>
          </p:nvSpPr>
          <p:spPr>
            <a:xfrm>
              <a:off x="487843" y="710175"/>
              <a:ext cx="357902" cy="2476498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5" name="圆角矩形 8"/>
            <p:cNvSpPr/>
            <p:nvPr/>
          </p:nvSpPr>
          <p:spPr>
            <a:xfrm>
              <a:off x="498326" y="710171"/>
              <a:ext cx="336936" cy="2466016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于欲妙生起厌烦</a:t>
              </a:r>
            </a:p>
          </p:txBody>
        </p:sp>
      </p:grpSp>
      <p:grpSp>
        <p:nvGrpSpPr>
          <p:cNvPr id="186" name="组合 152"/>
          <p:cNvGrpSpPr/>
          <p:nvPr/>
        </p:nvGrpSpPr>
        <p:grpSpPr>
          <a:xfrm>
            <a:off x="1938158" y="3983918"/>
            <a:ext cx="403970" cy="1944216"/>
            <a:chOff x="487843" y="710171"/>
            <a:chExt cx="357902" cy="2476502"/>
          </a:xfrm>
          <a:solidFill>
            <a:schemeClr val="accent5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87" name="圆角矩形 186"/>
            <p:cNvSpPr/>
            <p:nvPr/>
          </p:nvSpPr>
          <p:spPr>
            <a:xfrm>
              <a:off x="487843" y="710175"/>
              <a:ext cx="357902" cy="2476498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8" name="圆角矩形 8"/>
            <p:cNvSpPr/>
            <p:nvPr/>
          </p:nvSpPr>
          <p:spPr>
            <a:xfrm>
              <a:off x="498326" y="710171"/>
              <a:ext cx="336936" cy="2466016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于静处生起欢喜</a:t>
              </a:r>
            </a:p>
          </p:txBody>
        </p:sp>
      </p:grpSp>
      <p:grpSp>
        <p:nvGrpSpPr>
          <p:cNvPr id="189" name="组合 178"/>
          <p:cNvGrpSpPr/>
          <p:nvPr/>
        </p:nvGrpSpPr>
        <p:grpSpPr>
          <a:xfrm>
            <a:off x="2554806" y="2275884"/>
            <a:ext cx="357543" cy="1708033"/>
            <a:chOff x="5981278" y="1662752"/>
            <a:chExt cx="756888" cy="37844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93" name="圆角矩形 192"/>
            <p:cNvSpPr/>
            <p:nvPr/>
          </p:nvSpPr>
          <p:spPr>
            <a:xfrm>
              <a:off x="5981278" y="1662752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chemeClr val="accent6">
                <a:lumMod val="75000"/>
              </a:schemeClr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4" name="圆角矩形 60"/>
            <p:cNvSpPr/>
            <p:nvPr/>
          </p:nvSpPr>
          <p:spPr>
            <a:xfrm>
              <a:off x="5992362" y="1673836"/>
              <a:ext cx="734720" cy="356276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观察本体不净</a:t>
              </a:r>
              <a:endParaRPr lang="zh-CN" altLang="en-US" b="1" kern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95" name="组合 178"/>
          <p:cNvGrpSpPr/>
          <p:nvPr/>
        </p:nvGrpSpPr>
        <p:grpSpPr>
          <a:xfrm>
            <a:off x="2558596" y="4107670"/>
            <a:ext cx="366469" cy="1507903"/>
            <a:chOff x="5981278" y="1662752"/>
            <a:chExt cx="756888" cy="37844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01" name="圆角矩形 200"/>
            <p:cNvSpPr/>
            <p:nvPr/>
          </p:nvSpPr>
          <p:spPr>
            <a:xfrm>
              <a:off x="5981278" y="1662752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chemeClr val="accent6">
                <a:lumMod val="75000"/>
              </a:schemeClr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2" name="圆角矩形 60"/>
            <p:cNvSpPr/>
            <p:nvPr/>
          </p:nvSpPr>
          <p:spPr>
            <a:xfrm>
              <a:off x="5992362" y="1673836"/>
              <a:ext cx="734720" cy="356276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观察因有害</a:t>
              </a:r>
              <a:endParaRPr lang="zh-CN" altLang="en-US" b="1" kern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91" name="圆角矩形 60"/>
          <p:cNvSpPr/>
          <p:nvPr/>
        </p:nvSpPr>
        <p:spPr>
          <a:xfrm>
            <a:off x="3180331" y="2454110"/>
            <a:ext cx="527573" cy="1479781"/>
          </a:xfrm>
          <a:prstGeom prst="rect">
            <a:avLst/>
          </a:prstGeom>
          <a:ln w="28575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0" vert="horz" wrap="square" lIns="6985" tIns="6985" rIns="6985" bIns="6985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以同离命故观彼不净</a:t>
            </a:r>
            <a:endParaRPr lang="zh-CN" altLang="en-US" b="1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2" name="圆角矩形 60"/>
          <p:cNvSpPr/>
          <p:nvPr/>
        </p:nvSpPr>
        <p:spPr>
          <a:xfrm>
            <a:off x="3904161" y="1405406"/>
            <a:ext cx="396906" cy="104870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0" vert="horz" wrap="square" lIns="6985" tIns="6985" rIns="6985" bIns="6985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脏物现前</a:t>
            </a:r>
            <a:endParaRPr lang="zh-CN" altLang="en-US" b="1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93" name="组合 92"/>
          <p:cNvGrpSpPr/>
          <p:nvPr/>
        </p:nvGrpSpPr>
        <p:grpSpPr>
          <a:xfrm>
            <a:off x="91760" y="1976095"/>
            <a:ext cx="720199" cy="1505617"/>
            <a:chOff x="1028282" y="3579573"/>
            <a:chExt cx="809816" cy="1386357"/>
          </a:xfrm>
        </p:grpSpPr>
        <p:grpSp>
          <p:nvGrpSpPr>
            <p:cNvPr id="94" name="组合 93"/>
            <p:cNvGrpSpPr/>
            <p:nvPr/>
          </p:nvGrpSpPr>
          <p:grpSpPr>
            <a:xfrm>
              <a:off x="1531816" y="3579573"/>
              <a:ext cx="306282" cy="1386357"/>
              <a:chOff x="2616898" y="770312"/>
              <a:chExt cx="306282" cy="1060352"/>
            </a:xfrm>
          </p:grpSpPr>
          <p:cxnSp>
            <p:nvCxnSpPr>
              <p:cNvPr id="96" name="直接连接符 95"/>
              <p:cNvCxnSpPr/>
              <p:nvPr/>
            </p:nvCxnSpPr>
            <p:spPr>
              <a:xfrm>
                <a:off x="2627784" y="1830664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直接连接符 96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直接连接符 97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5" name="直接连接符 94"/>
            <p:cNvCxnSpPr/>
            <p:nvPr/>
          </p:nvCxnSpPr>
          <p:spPr>
            <a:xfrm flipV="1">
              <a:off x="1028282" y="4247460"/>
              <a:ext cx="524264" cy="2605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9" name="组合 152"/>
          <p:cNvGrpSpPr/>
          <p:nvPr/>
        </p:nvGrpSpPr>
        <p:grpSpPr>
          <a:xfrm>
            <a:off x="690969" y="1412776"/>
            <a:ext cx="353823" cy="1023507"/>
            <a:chOff x="487843" y="1559700"/>
            <a:chExt cx="357902" cy="1626969"/>
          </a:xfr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00" name="圆角矩形 99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1" name="圆角矩形 8"/>
            <p:cNvSpPr/>
            <p:nvPr/>
          </p:nvSpPr>
          <p:spPr>
            <a:xfrm>
              <a:off x="498326" y="1570183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离俗世</a:t>
              </a:r>
            </a:p>
          </p:txBody>
        </p:sp>
      </p:grpSp>
      <p:grpSp>
        <p:nvGrpSpPr>
          <p:cNvPr id="102" name="组合 152"/>
          <p:cNvGrpSpPr/>
          <p:nvPr/>
        </p:nvGrpSpPr>
        <p:grpSpPr>
          <a:xfrm>
            <a:off x="78713" y="2275884"/>
            <a:ext cx="344415" cy="872122"/>
            <a:chOff x="487843" y="1559700"/>
            <a:chExt cx="357902" cy="1626969"/>
          </a:xfrm>
          <a:solidFill>
            <a:schemeClr val="bg2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03" name="圆角矩形 102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4" name="圆角矩形 8"/>
            <p:cNvSpPr/>
            <p:nvPr/>
          </p:nvSpPr>
          <p:spPr>
            <a:xfrm>
              <a:off x="498326" y="1570183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广说</a:t>
              </a:r>
            </a:p>
          </p:txBody>
        </p:sp>
      </p:grpSp>
      <p:grpSp>
        <p:nvGrpSpPr>
          <p:cNvPr id="105" name="组合 152"/>
          <p:cNvGrpSpPr/>
          <p:nvPr/>
        </p:nvGrpSpPr>
        <p:grpSpPr>
          <a:xfrm>
            <a:off x="670933" y="3015640"/>
            <a:ext cx="377915" cy="1050631"/>
            <a:chOff x="487843" y="1559700"/>
            <a:chExt cx="357902" cy="1626969"/>
          </a:xfr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06" name="圆角矩形 105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7" name="圆角矩形 8"/>
            <p:cNvSpPr/>
            <p:nvPr/>
          </p:nvSpPr>
          <p:spPr>
            <a:xfrm>
              <a:off x="498326" y="1570183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弃妄念</a:t>
              </a:r>
            </a:p>
          </p:txBody>
        </p:sp>
      </p:grpSp>
      <p:sp>
        <p:nvSpPr>
          <p:cNvPr id="158" name="圆角矩形 60"/>
          <p:cNvSpPr/>
          <p:nvPr/>
        </p:nvSpPr>
        <p:spPr>
          <a:xfrm>
            <a:off x="3918893" y="2911490"/>
            <a:ext cx="382174" cy="138160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0" vert="horz" wrap="square" lIns="6985" tIns="6985" rIns="6985" bIns="6985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以推理决定</a:t>
            </a:r>
            <a:endParaRPr lang="zh-CN" altLang="en-US" b="1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9" name="圆角矩形 60"/>
          <p:cNvSpPr/>
          <p:nvPr/>
        </p:nvSpPr>
        <p:spPr>
          <a:xfrm>
            <a:off x="3922091" y="4560726"/>
            <a:ext cx="396905" cy="136740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0" vert="horz" wrap="square" lIns="6985" tIns="6985" rIns="6985" bIns="6985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破彼清净相</a:t>
            </a:r>
            <a:endParaRPr lang="zh-CN" altLang="en-US" b="1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3" name="圆角矩形 60"/>
          <p:cNvSpPr/>
          <p:nvPr/>
        </p:nvSpPr>
        <p:spPr>
          <a:xfrm>
            <a:off x="3175491" y="4293096"/>
            <a:ext cx="532413" cy="1322477"/>
          </a:xfrm>
          <a:prstGeom prst="rect">
            <a:avLst/>
          </a:prstGeom>
          <a:ln w="28575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0" vert="horz" wrap="square" lIns="6985" tIns="6985" rIns="6985" bIns="6985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观察具命而观彼不净</a:t>
            </a:r>
            <a:endParaRPr lang="zh-CN" altLang="en-US" b="1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7" name="圆角矩形 60"/>
          <p:cNvSpPr/>
          <p:nvPr/>
        </p:nvSpPr>
        <p:spPr>
          <a:xfrm>
            <a:off x="4569092" y="1257057"/>
            <a:ext cx="569166" cy="1372412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0" vert="horz" wrap="square" lIns="6985" tIns="6985" rIns="6985" bIns="6985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贪分别之脏物不应理</a:t>
            </a:r>
            <a:endParaRPr lang="zh-CN" altLang="en-US" b="1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8" name="圆角矩形 60"/>
          <p:cNvSpPr/>
          <p:nvPr/>
        </p:nvSpPr>
        <p:spPr>
          <a:xfrm>
            <a:off x="5361516" y="88167"/>
            <a:ext cx="588294" cy="558787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0" vert="horz" wrap="square" lIns="6985" tIns="6985" rIns="6985" bIns="6985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破贪口水</a:t>
            </a:r>
            <a:endParaRPr lang="zh-CN" altLang="en-US" b="1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9" name="圆角矩形 60"/>
          <p:cNvSpPr/>
          <p:nvPr/>
        </p:nvSpPr>
        <p:spPr>
          <a:xfrm>
            <a:off x="5361516" y="1420138"/>
            <a:ext cx="434620" cy="1033971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0" vert="horz" wrap="square" lIns="6985" tIns="6985" rIns="6985" bIns="6985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破贪所触</a:t>
            </a:r>
            <a:endParaRPr lang="zh-CN" altLang="en-US" b="1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0" name="圆角矩形 60"/>
          <p:cNvSpPr/>
          <p:nvPr/>
        </p:nvSpPr>
        <p:spPr>
          <a:xfrm>
            <a:off x="5361516" y="2955459"/>
            <a:ext cx="434620" cy="1033971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0" vert="horz" wrap="square" lIns="6985" tIns="6985" rIns="6985" bIns="6985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破贪身肉</a:t>
            </a:r>
            <a:endParaRPr lang="zh-CN" altLang="en-US" b="1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6" name="圆角矩形 60"/>
          <p:cNvSpPr/>
          <p:nvPr/>
        </p:nvSpPr>
        <p:spPr>
          <a:xfrm>
            <a:off x="4565722" y="4481896"/>
            <a:ext cx="827326" cy="643221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0" vert="horz" wrap="square" lIns="6985" tIns="6985" rIns="6985" bIns="6985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谴责具迷乱者</a:t>
            </a:r>
            <a:endParaRPr lang="zh-CN" altLang="en-US" b="1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62070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7" name="直接连接符 156"/>
          <p:cNvCxnSpPr/>
          <p:nvPr/>
        </p:nvCxnSpPr>
        <p:spPr>
          <a:xfrm>
            <a:off x="5342988" y="6414194"/>
            <a:ext cx="2952703" cy="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7" name="组合 136"/>
          <p:cNvGrpSpPr/>
          <p:nvPr/>
        </p:nvGrpSpPr>
        <p:grpSpPr>
          <a:xfrm>
            <a:off x="4071122" y="4537742"/>
            <a:ext cx="634803" cy="1876452"/>
            <a:chOff x="1124304" y="3579573"/>
            <a:chExt cx="713794" cy="1386357"/>
          </a:xfrm>
        </p:grpSpPr>
        <p:grpSp>
          <p:nvGrpSpPr>
            <p:cNvPr id="138" name="组合 137"/>
            <p:cNvGrpSpPr/>
            <p:nvPr/>
          </p:nvGrpSpPr>
          <p:grpSpPr>
            <a:xfrm>
              <a:off x="1531816" y="3579573"/>
              <a:ext cx="306282" cy="1386357"/>
              <a:chOff x="2616898" y="770312"/>
              <a:chExt cx="306282" cy="1060352"/>
            </a:xfrm>
          </p:grpSpPr>
          <p:cxnSp>
            <p:nvCxnSpPr>
              <p:cNvPr id="153" name="直接连接符 152"/>
              <p:cNvCxnSpPr/>
              <p:nvPr/>
            </p:nvCxnSpPr>
            <p:spPr>
              <a:xfrm>
                <a:off x="2627784" y="1830664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直接连接符 153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直接连接符 154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2" name="直接连接符 151"/>
            <p:cNvCxnSpPr/>
            <p:nvPr/>
          </p:nvCxnSpPr>
          <p:spPr>
            <a:xfrm flipV="1">
              <a:off x="1124304" y="4370937"/>
              <a:ext cx="524264" cy="2605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6" name="直接连接符 135"/>
          <p:cNvCxnSpPr/>
          <p:nvPr/>
        </p:nvCxnSpPr>
        <p:spPr>
          <a:xfrm>
            <a:off x="4473458" y="5615573"/>
            <a:ext cx="2952703" cy="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连接符 126"/>
          <p:cNvCxnSpPr/>
          <p:nvPr/>
        </p:nvCxnSpPr>
        <p:spPr>
          <a:xfrm>
            <a:off x="5193778" y="4516251"/>
            <a:ext cx="2952703" cy="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7" name="组合 116"/>
          <p:cNvGrpSpPr/>
          <p:nvPr/>
        </p:nvGrpSpPr>
        <p:grpSpPr>
          <a:xfrm>
            <a:off x="4727531" y="869066"/>
            <a:ext cx="751651" cy="903750"/>
            <a:chOff x="992916" y="3579573"/>
            <a:chExt cx="845182" cy="1386357"/>
          </a:xfrm>
        </p:grpSpPr>
        <p:grpSp>
          <p:nvGrpSpPr>
            <p:cNvPr id="118" name="组合 117"/>
            <p:cNvGrpSpPr/>
            <p:nvPr/>
          </p:nvGrpSpPr>
          <p:grpSpPr>
            <a:xfrm>
              <a:off x="1531816" y="3579573"/>
              <a:ext cx="306282" cy="1386357"/>
              <a:chOff x="2616898" y="770312"/>
              <a:chExt cx="306282" cy="1060352"/>
            </a:xfrm>
          </p:grpSpPr>
          <p:cxnSp>
            <p:nvCxnSpPr>
              <p:cNvPr id="120" name="直接连接符 119"/>
              <p:cNvCxnSpPr/>
              <p:nvPr/>
            </p:nvCxnSpPr>
            <p:spPr>
              <a:xfrm>
                <a:off x="2627784" y="1830664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直接连接符 120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直接连接符 121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9" name="直接连接符 118"/>
            <p:cNvCxnSpPr/>
            <p:nvPr/>
          </p:nvCxnSpPr>
          <p:spPr>
            <a:xfrm flipV="1">
              <a:off x="992916" y="4309540"/>
              <a:ext cx="524264" cy="2605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8" name="组合 107"/>
          <p:cNvGrpSpPr/>
          <p:nvPr/>
        </p:nvGrpSpPr>
        <p:grpSpPr>
          <a:xfrm>
            <a:off x="3349520" y="1937120"/>
            <a:ext cx="716768" cy="3540612"/>
            <a:chOff x="1032140" y="3579573"/>
            <a:chExt cx="805958" cy="1390155"/>
          </a:xfrm>
        </p:grpSpPr>
        <p:grpSp>
          <p:nvGrpSpPr>
            <p:cNvPr id="109" name="组合 108"/>
            <p:cNvGrpSpPr/>
            <p:nvPr/>
          </p:nvGrpSpPr>
          <p:grpSpPr>
            <a:xfrm>
              <a:off x="1531816" y="3579573"/>
              <a:ext cx="306282" cy="1386357"/>
              <a:chOff x="2616898" y="770312"/>
              <a:chExt cx="306282" cy="1060352"/>
            </a:xfrm>
          </p:grpSpPr>
          <p:cxnSp>
            <p:nvCxnSpPr>
              <p:cNvPr id="111" name="直接连接符 110"/>
              <p:cNvCxnSpPr/>
              <p:nvPr/>
            </p:nvCxnSpPr>
            <p:spPr>
              <a:xfrm>
                <a:off x="2627784" y="1830664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直接连接符 114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直接连接符 115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0" name="直接连接符 109"/>
            <p:cNvCxnSpPr/>
            <p:nvPr/>
          </p:nvCxnSpPr>
          <p:spPr>
            <a:xfrm flipV="1">
              <a:off x="1032140" y="4967123"/>
              <a:ext cx="524264" cy="2605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4" name="直接连接符 213"/>
          <p:cNvCxnSpPr/>
          <p:nvPr/>
        </p:nvCxnSpPr>
        <p:spPr>
          <a:xfrm>
            <a:off x="5784634" y="879213"/>
            <a:ext cx="2952703" cy="17827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直接连接符 212"/>
          <p:cNvCxnSpPr/>
          <p:nvPr/>
        </p:nvCxnSpPr>
        <p:spPr>
          <a:xfrm flipV="1">
            <a:off x="4418912" y="2355531"/>
            <a:ext cx="2952703" cy="761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4" name="组合 163"/>
          <p:cNvGrpSpPr/>
          <p:nvPr/>
        </p:nvGrpSpPr>
        <p:grpSpPr>
          <a:xfrm>
            <a:off x="2741831" y="3148006"/>
            <a:ext cx="569854" cy="2191673"/>
            <a:chOff x="1197335" y="3579124"/>
            <a:chExt cx="640763" cy="1386806"/>
          </a:xfrm>
        </p:grpSpPr>
        <p:grpSp>
          <p:nvGrpSpPr>
            <p:cNvPr id="165" name="组合 164"/>
            <p:cNvGrpSpPr/>
            <p:nvPr/>
          </p:nvGrpSpPr>
          <p:grpSpPr>
            <a:xfrm>
              <a:off x="1531816" y="3579573"/>
              <a:ext cx="306282" cy="1386357"/>
              <a:chOff x="2616898" y="770312"/>
              <a:chExt cx="306282" cy="1060352"/>
            </a:xfrm>
          </p:grpSpPr>
          <p:cxnSp>
            <p:nvCxnSpPr>
              <p:cNvPr id="167" name="直接连接符 166"/>
              <p:cNvCxnSpPr/>
              <p:nvPr/>
            </p:nvCxnSpPr>
            <p:spPr>
              <a:xfrm>
                <a:off x="2627784" y="1830664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直接连接符 173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直接连接符 211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6" name="直接连接符 165"/>
            <p:cNvCxnSpPr/>
            <p:nvPr/>
          </p:nvCxnSpPr>
          <p:spPr>
            <a:xfrm flipV="1">
              <a:off x="1197335" y="3579124"/>
              <a:ext cx="524264" cy="2604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5" name="组合 204"/>
          <p:cNvGrpSpPr/>
          <p:nvPr/>
        </p:nvGrpSpPr>
        <p:grpSpPr>
          <a:xfrm>
            <a:off x="1297134" y="1419371"/>
            <a:ext cx="751651" cy="3536655"/>
            <a:chOff x="992916" y="3579573"/>
            <a:chExt cx="845182" cy="1386357"/>
          </a:xfrm>
        </p:grpSpPr>
        <p:grpSp>
          <p:nvGrpSpPr>
            <p:cNvPr id="206" name="组合 205"/>
            <p:cNvGrpSpPr/>
            <p:nvPr/>
          </p:nvGrpSpPr>
          <p:grpSpPr>
            <a:xfrm>
              <a:off x="1531816" y="3579573"/>
              <a:ext cx="306282" cy="1386357"/>
              <a:chOff x="2616898" y="770312"/>
              <a:chExt cx="306282" cy="1060352"/>
            </a:xfrm>
          </p:grpSpPr>
          <p:cxnSp>
            <p:nvCxnSpPr>
              <p:cNvPr id="209" name="直接连接符 208"/>
              <p:cNvCxnSpPr/>
              <p:nvPr/>
            </p:nvCxnSpPr>
            <p:spPr>
              <a:xfrm>
                <a:off x="2627784" y="1830664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直接连接符 209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直接连接符 210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08" name="直接连接符 207"/>
            <p:cNvCxnSpPr/>
            <p:nvPr/>
          </p:nvCxnSpPr>
          <p:spPr>
            <a:xfrm flipV="1">
              <a:off x="992916" y="4309540"/>
              <a:ext cx="524264" cy="2605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4" name="直接连接符 203"/>
          <p:cNvCxnSpPr/>
          <p:nvPr/>
        </p:nvCxnSpPr>
        <p:spPr>
          <a:xfrm flipV="1">
            <a:off x="2465291" y="3158857"/>
            <a:ext cx="214390" cy="1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6" name="组合 145"/>
          <p:cNvGrpSpPr/>
          <p:nvPr/>
        </p:nvGrpSpPr>
        <p:grpSpPr>
          <a:xfrm>
            <a:off x="2140143" y="1333260"/>
            <a:ext cx="569854" cy="3232074"/>
            <a:chOff x="1197335" y="3579124"/>
            <a:chExt cx="640763" cy="1386806"/>
          </a:xfrm>
        </p:grpSpPr>
        <p:grpSp>
          <p:nvGrpSpPr>
            <p:cNvPr id="147" name="组合 146"/>
            <p:cNvGrpSpPr/>
            <p:nvPr/>
          </p:nvGrpSpPr>
          <p:grpSpPr>
            <a:xfrm>
              <a:off x="1531816" y="3579573"/>
              <a:ext cx="306282" cy="1386357"/>
              <a:chOff x="2616898" y="770312"/>
              <a:chExt cx="306282" cy="1060352"/>
            </a:xfrm>
          </p:grpSpPr>
          <p:cxnSp>
            <p:nvCxnSpPr>
              <p:cNvPr id="149" name="直接连接符 148"/>
              <p:cNvCxnSpPr/>
              <p:nvPr/>
            </p:nvCxnSpPr>
            <p:spPr>
              <a:xfrm>
                <a:off x="2627784" y="1830664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直接连接符 149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直接连接符 150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8" name="直接连接符 147"/>
            <p:cNvCxnSpPr/>
            <p:nvPr/>
          </p:nvCxnSpPr>
          <p:spPr>
            <a:xfrm flipV="1">
              <a:off x="1197335" y="3579124"/>
              <a:ext cx="524264" cy="2604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9" name="直接连接符 138"/>
          <p:cNvCxnSpPr/>
          <p:nvPr/>
        </p:nvCxnSpPr>
        <p:spPr>
          <a:xfrm>
            <a:off x="4893144" y="3162536"/>
            <a:ext cx="2952703" cy="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8" name="组合 127"/>
          <p:cNvGrpSpPr/>
          <p:nvPr/>
        </p:nvGrpSpPr>
        <p:grpSpPr>
          <a:xfrm>
            <a:off x="4046816" y="1313559"/>
            <a:ext cx="634803" cy="1877465"/>
            <a:chOff x="1124304" y="3579573"/>
            <a:chExt cx="713794" cy="1389339"/>
          </a:xfrm>
        </p:grpSpPr>
        <p:grpSp>
          <p:nvGrpSpPr>
            <p:cNvPr id="129" name="组合 128"/>
            <p:cNvGrpSpPr/>
            <p:nvPr/>
          </p:nvGrpSpPr>
          <p:grpSpPr>
            <a:xfrm>
              <a:off x="1531816" y="3579573"/>
              <a:ext cx="306282" cy="1386357"/>
              <a:chOff x="2616898" y="770312"/>
              <a:chExt cx="306282" cy="1060352"/>
            </a:xfrm>
          </p:grpSpPr>
          <p:cxnSp>
            <p:nvCxnSpPr>
              <p:cNvPr id="131" name="直接连接符 130"/>
              <p:cNvCxnSpPr/>
              <p:nvPr/>
            </p:nvCxnSpPr>
            <p:spPr>
              <a:xfrm>
                <a:off x="2627784" y="1830664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直接连接符 131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直接连接符 132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0" name="直接连接符 129"/>
            <p:cNvCxnSpPr/>
            <p:nvPr/>
          </p:nvCxnSpPr>
          <p:spPr>
            <a:xfrm flipV="1">
              <a:off x="1124304" y="4966307"/>
              <a:ext cx="524264" cy="2605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3" name="直接连接符 202"/>
          <p:cNvCxnSpPr/>
          <p:nvPr/>
        </p:nvCxnSpPr>
        <p:spPr>
          <a:xfrm flipV="1">
            <a:off x="5766898" y="1772816"/>
            <a:ext cx="2952703" cy="9231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接连接符 206"/>
          <p:cNvCxnSpPr>
            <a:endCxn id="158" idx="3"/>
          </p:cNvCxnSpPr>
          <p:nvPr/>
        </p:nvCxnSpPr>
        <p:spPr>
          <a:xfrm flipV="1">
            <a:off x="3830391" y="3186994"/>
            <a:ext cx="497486" cy="30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0" name="组合 179"/>
          <p:cNvGrpSpPr/>
          <p:nvPr/>
        </p:nvGrpSpPr>
        <p:grpSpPr>
          <a:xfrm>
            <a:off x="722721" y="1924530"/>
            <a:ext cx="716768" cy="1576479"/>
            <a:chOff x="1032140" y="3579573"/>
            <a:chExt cx="805958" cy="1403535"/>
          </a:xfrm>
        </p:grpSpPr>
        <p:grpSp>
          <p:nvGrpSpPr>
            <p:cNvPr id="181" name="组合 180"/>
            <p:cNvGrpSpPr/>
            <p:nvPr/>
          </p:nvGrpSpPr>
          <p:grpSpPr>
            <a:xfrm>
              <a:off x="1531816" y="3579573"/>
              <a:ext cx="306282" cy="1386357"/>
              <a:chOff x="2616898" y="770312"/>
              <a:chExt cx="306282" cy="1060352"/>
            </a:xfrm>
          </p:grpSpPr>
          <p:cxnSp>
            <p:nvCxnSpPr>
              <p:cNvPr id="183" name="直接连接符 182"/>
              <p:cNvCxnSpPr/>
              <p:nvPr/>
            </p:nvCxnSpPr>
            <p:spPr>
              <a:xfrm>
                <a:off x="2627784" y="1830664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直接连接符 183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直接连接符 184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82" name="直接连接符 181"/>
            <p:cNvCxnSpPr/>
            <p:nvPr/>
          </p:nvCxnSpPr>
          <p:spPr>
            <a:xfrm flipV="1">
              <a:off x="1032140" y="4980503"/>
              <a:ext cx="524264" cy="2605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83" name="表格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307614461"/>
              </p:ext>
            </p:extLst>
          </p:nvPr>
        </p:nvGraphicFramePr>
        <p:xfrm>
          <a:off x="6294920" y="35382"/>
          <a:ext cx="2808312" cy="6702552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2808312"/>
              </a:tblGrid>
              <a:tr h="873338">
                <a:tc>
                  <a:txBody>
                    <a:bodyPr/>
                    <a:lstStyle/>
                    <a:p>
                      <a:pPr marL="0" indent="0" algn="l" fontAlgn="ctr">
                        <a:lnSpc>
                          <a:spcPct val="85000"/>
                        </a:lnSpc>
                        <a:buFont typeface="+mj-lt"/>
                        <a:buNone/>
                      </a:pPr>
                      <a:r>
                        <a:rPr lang="zh-CN" altLang="en-US" sz="1800" b="1" u="none" strike="noStrike" dirty="0" smtClean="0">
                          <a:latin typeface="微软雅黑" pitchFamily="34" charset="-122"/>
                          <a:ea typeface="微软雅黑" pitchFamily="34" charset="-122"/>
                        </a:rPr>
                        <a:t>若汝不欲触，粪便所涂地，云何反欲抚，泄垢体私处？若谓厌不净，垢种所孕育，秽处所出生，何以搂入怀？粪便所生蛆，虽小尚不欲，云何汝反欲，垢生不净躯？</a:t>
                      </a:r>
                      <a:endParaRPr lang="zh-CN" altLang="en-US" sz="1800" b="1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  <a:cs typeface="Arial Unicode MS" pitchFamily="34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71526">
                <a:tc>
                  <a:txBody>
                    <a:bodyPr/>
                    <a:lstStyle/>
                    <a:p>
                      <a:pPr algn="l" fontAlgn="ctr">
                        <a:lnSpc>
                          <a:spcPct val="85000"/>
                        </a:lnSpc>
                      </a:pPr>
                      <a:r>
                        <a:rPr lang="zh-CN" altLang="en-US" sz="1800" b="1" i="0" u="none" strike="noStrik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  <a:cs typeface="Arial Unicode MS" pitchFamily="34" charset="-122"/>
                        </a:rPr>
                        <a:t>汝自不净身，非仅不轻弃，反因贪不净，图彼臭皮囊。</a:t>
                      </a:r>
                      <a:endParaRPr lang="zh-CN" altLang="en-US" sz="1800" b="1" i="0" u="none" strike="noStrike" dirty="0">
                        <a:solidFill>
                          <a:srgbClr val="FFFF99"/>
                        </a:solidFill>
                        <a:latin typeface="微软雅黑" pitchFamily="34" charset="-122"/>
                        <a:ea typeface="微软雅黑" pitchFamily="34" charset="-122"/>
                        <a:cs typeface="Arial Unicode MS" pitchFamily="34" charset="-122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27524">
                <a:tc>
                  <a:txBody>
                    <a:bodyPr/>
                    <a:lstStyle/>
                    <a:p>
                      <a:pPr algn="l" fontAlgn="ctr">
                        <a:lnSpc>
                          <a:spcPct val="85000"/>
                        </a:lnSpc>
                      </a:pPr>
                      <a:r>
                        <a:rPr lang="zh-CN" altLang="en-US" sz="1800" b="1" i="0" u="none" strike="noStrike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Arial Unicode MS" pitchFamily="34" charset="-122"/>
                        </a:rPr>
                        <a:t>宜人冰片等，米饭或蔬菜，食已复排出，大地亦染污。</a:t>
                      </a:r>
                      <a:endParaRPr lang="zh-CN" altLang="en-US" sz="1800" b="1" i="0" u="none" strike="noStrike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Arial Unicode MS" pitchFamily="34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900733">
                <a:tc>
                  <a:txBody>
                    <a:bodyPr/>
                    <a:lstStyle/>
                    <a:p>
                      <a:pPr algn="l" fontAlgn="ctr">
                        <a:lnSpc>
                          <a:spcPct val="85000"/>
                        </a:lnSpc>
                      </a:pPr>
                      <a:r>
                        <a:rPr lang="zh-CN" altLang="en-US" sz="1800" b="1" i="0" u="none" strike="noStrike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Arial Unicode MS" pitchFamily="34" charset="-122"/>
                        </a:rPr>
                        <a:t>垢身浊如此，</a:t>
                      </a:r>
                      <a:r>
                        <a:rPr lang="zh-CN" altLang="en-US" sz="1800" b="1" i="0" u="none" strike="noStrike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Arial Unicode MS" pitchFamily="34" charset="-122"/>
                        </a:rPr>
                        <a:t>亲见若复疑，应观寒尸林，腐身不净景。皮表迸袭尸，见者生大畏，知已复何能，好色</a:t>
                      </a:r>
                      <a:r>
                        <a:rPr lang="zh-CN" altLang="en-US" sz="1800" b="1" i="0" u="none" strike="noStrike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Arial Unicode MS" pitchFamily="34" charset="-122"/>
                        </a:rPr>
                        <a:t>生欢喜？</a:t>
                      </a:r>
                      <a:endParaRPr lang="zh-CN" altLang="en-US" sz="1800" b="1" i="0" u="none" strike="noStrike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Arial Unicode MS" pitchFamily="34" charset="-122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565824">
                <a:tc>
                  <a:txBody>
                    <a:bodyPr/>
                    <a:lstStyle/>
                    <a:p>
                      <a:pPr algn="l" fontAlgn="ctr">
                        <a:lnSpc>
                          <a:spcPct val="85000"/>
                        </a:lnSpc>
                      </a:pPr>
                      <a:r>
                        <a:rPr lang="zh-CN" altLang="en-US" sz="1800" b="1" i="0" u="none" strike="noStrike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Arial Unicode MS" pitchFamily="34" charset="-122"/>
                        </a:rPr>
                        <a:t>涂身微妙香，旃檀非她身，何以因异香，贪着她身躯？身味若本臭，不贪岂非善？贪俗无聊辈，为何身涂香？若香属旃檀，身出乃异味，何以因异香，贪爱女身躯？</a:t>
                      </a:r>
                      <a:endParaRPr lang="zh-CN" altLang="en-US" sz="1800" b="1" i="0" u="none" strike="noStrike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Arial Unicode MS" pitchFamily="34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619364">
                <a:tc>
                  <a:txBody>
                    <a:bodyPr/>
                    <a:lstStyle/>
                    <a:p>
                      <a:pPr algn="l" fontAlgn="ctr">
                        <a:lnSpc>
                          <a:spcPct val="85000"/>
                        </a:lnSpc>
                      </a:pPr>
                      <a:r>
                        <a:rPr lang="zh-CN" altLang="en-US" sz="1800" b="1" i="0" u="none" strike="noStrike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Arial Unicode MS" pitchFamily="34" charset="-122"/>
                        </a:rPr>
                        <a:t>长发污修爪，黄牙泥臭味，皆令人怖畏，躯体自本性，如伤己利刃，何故勤擦拭？</a:t>
                      </a:r>
                      <a:endParaRPr lang="zh-CN" altLang="en-US" sz="1800" b="1" i="0" u="none" strike="noStrike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Arial Unicode MS" pitchFamily="34" charset="-122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619364">
                <a:tc>
                  <a:txBody>
                    <a:bodyPr/>
                    <a:lstStyle/>
                    <a:p>
                      <a:pPr algn="l" fontAlgn="ctr">
                        <a:lnSpc>
                          <a:spcPct val="85000"/>
                        </a:lnSpc>
                      </a:pPr>
                      <a:r>
                        <a:rPr lang="zh-CN" altLang="en-US" sz="1800" b="1" i="0" u="none" strike="noStrike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Arial Unicode MS" pitchFamily="34" charset="-122"/>
                        </a:rPr>
                        <a:t>自迷痴狂徒，呜呼满天下！寒林唯见骨，意若生厌离，岂乐活白骨，充塞寒林城？</a:t>
                      </a:r>
                      <a:endParaRPr lang="zh-CN" altLang="en-US" sz="1800" b="1" i="0" u="none" strike="noStrike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Arial Unicode MS" pitchFamily="34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56" name="矩形 155"/>
          <p:cNvSpPr/>
          <p:nvPr/>
        </p:nvSpPr>
        <p:spPr>
          <a:xfrm>
            <a:off x="48706" y="80258"/>
            <a:ext cx="447659" cy="17543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第八品</a:t>
            </a:r>
            <a:endParaRPr lang="en-US" altLang="zh-CN" b="1" dirty="0">
              <a:solidFill>
                <a:schemeClr val="accent3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b="1" dirty="0" smtClean="0">
              <a:solidFill>
                <a:schemeClr val="accent3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b="1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静虑</a:t>
            </a:r>
            <a:endParaRPr lang="zh-CN" altLang="en-US" b="1" dirty="0">
              <a:solidFill>
                <a:schemeClr val="accent3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12" name="组合 178"/>
          <p:cNvGrpSpPr/>
          <p:nvPr/>
        </p:nvGrpSpPr>
        <p:grpSpPr>
          <a:xfrm>
            <a:off x="2543856" y="466597"/>
            <a:ext cx="340893" cy="1733322"/>
            <a:chOff x="5981278" y="1662752"/>
            <a:chExt cx="756888" cy="37844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3" name="圆角矩形 112"/>
            <p:cNvSpPr/>
            <p:nvPr/>
          </p:nvSpPr>
          <p:spPr>
            <a:xfrm>
              <a:off x="5981278" y="1662752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chemeClr val="accent6">
                <a:lumMod val="75000"/>
              </a:schemeClr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4" name="圆角矩形 60"/>
            <p:cNvSpPr/>
            <p:nvPr/>
          </p:nvSpPr>
          <p:spPr>
            <a:xfrm>
              <a:off x="5992362" y="1673836"/>
              <a:ext cx="734720" cy="356276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观察果报可怕</a:t>
              </a:r>
              <a:endParaRPr lang="zh-CN" altLang="en-US" b="1" kern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23" name="组合 152"/>
          <p:cNvGrpSpPr/>
          <p:nvPr/>
        </p:nvGrpSpPr>
        <p:grpSpPr>
          <a:xfrm>
            <a:off x="1279510" y="1639065"/>
            <a:ext cx="354593" cy="570929"/>
            <a:chOff x="487843" y="1559700"/>
            <a:chExt cx="357902" cy="1626969"/>
          </a:xfrm>
          <a:solidFill>
            <a:schemeClr val="accent4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25" name="圆角矩形 124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0" name="圆角矩形 8"/>
            <p:cNvSpPr/>
            <p:nvPr/>
          </p:nvSpPr>
          <p:spPr>
            <a:xfrm>
              <a:off x="498326" y="1570181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略说</a:t>
              </a:r>
            </a:p>
          </p:txBody>
        </p:sp>
      </p:grpSp>
      <p:grpSp>
        <p:nvGrpSpPr>
          <p:cNvPr id="141" name="组合 152"/>
          <p:cNvGrpSpPr/>
          <p:nvPr/>
        </p:nvGrpSpPr>
        <p:grpSpPr>
          <a:xfrm>
            <a:off x="1285795" y="3068960"/>
            <a:ext cx="352759" cy="607246"/>
            <a:chOff x="487843" y="1559700"/>
            <a:chExt cx="357902" cy="1626969"/>
          </a:xfrm>
          <a:solidFill>
            <a:schemeClr val="accent4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42" name="圆角矩形 141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3" name="圆角矩形 8"/>
            <p:cNvSpPr/>
            <p:nvPr/>
          </p:nvSpPr>
          <p:spPr>
            <a:xfrm>
              <a:off x="498326" y="1570181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广说</a:t>
              </a:r>
              <a:endParaRPr lang="zh-CN" altLang="en-US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44" name="组合 152"/>
          <p:cNvGrpSpPr/>
          <p:nvPr/>
        </p:nvGrpSpPr>
        <p:grpSpPr>
          <a:xfrm>
            <a:off x="1938158" y="425528"/>
            <a:ext cx="375151" cy="1815460"/>
            <a:chOff x="487843" y="710171"/>
            <a:chExt cx="357902" cy="2476502"/>
          </a:xfrm>
          <a:solidFill>
            <a:schemeClr val="accent5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45" name="圆角矩形 144"/>
            <p:cNvSpPr/>
            <p:nvPr/>
          </p:nvSpPr>
          <p:spPr>
            <a:xfrm>
              <a:off x="487843" y="710175"/>
              <a:ext cx="357902" cy="2476498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5" name="圆角矩形 8"/>
            <p:cNvSpPr/>
            <p:nvPr/>
          </p:nvSpPr>
          <p:spPr>
            <a:xfrm>
              <a:off x="498326" y="710171"/>
              <a:ext cx="336936" cy="2466016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于欲妙生起厌烦</a:t>
              </a:r>
            </a:p>
          </p:txBody>
        </p:sp>
      </p:grpSp>
      <p:grpSp>
        <p:nvGrpSpPr>
          <p:cNvPr id="186" name="组合 152"/>
          <p:cNvGrpSpPr/>
          <p:nvPr/>
        </p:nvGrpSpPr>
        <p:grpSpPr>
          <a:xfrm>
            <a:off x="1938158" y="3983918"/>
            <a:ext cx="403970" cy="1944216"/>
            <a:chOff x="487843" y="710171"/>
            <a:chExt cx="357902" cy="2476502"/>
          </a:xfrm>
          <a:solidFill>
            <a:schemeClr val="accent5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87" name="圆角矩形 186"/>
            <p:cNvSpPr/>
            <p:nvPr/>
          </p:nvSpPr>
          <p:spPr>
            <a:xfrm>
              <a:off x="487843" y="710175"/>
              <a:ext cx="357902" cy="2476498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8" name="圆角矩形 8"/>
            <p:cNvSpPr/>
            <p:nvPr/>
          </p:nvSpPr>
          <p:spPr>
            <a:xfrm>
              <a:off x="498326" y="710171"/>
              <a:ext cx="336936" cy="2466016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于静处生起欢喜</a:t>
              </a:r>
            </a:p>
          </p:txBody>
        </p:sp>
      </p:grpSp>
      <p:grpSp>
        <p:nvGrpSpPr>
          <p:cNvPr id="189" name="组合 178"/>
          <p:cNvGrpSpPr/>
          <p:nvPr/>
        </p:nvGrpSpPr>
        <p:grpSpPr>
          <a:xfrm>
            <a:off x="2554806" y="2275884"/>
            <a:ext cx="357543" cy="1708033"/>
            <a:chOff x="5981278" y="1662752"/>
            <a:chExt cx="756888" cy="37844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93" name="圆角矩形 192"/>
            <p:cNvSpPr/>
            <p:nvPr/>
          </p:nvSpPr>
          <p:spPr>
            <a:xfrm>
              <a:off x="5981278" y="1662752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chemeClr val="accent6">
                <a:lumMod val="75000"/>
              </a:schemeClr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4" name="圆角矩形 60"/>
            <p:cNvSpPr/>
            <p:nvPr/>
          </p:nvSpPr>
          <p:spPr>
            <a:xfrm>
              <a:off x="5992362" y="1673836"/>
              <a:ext cx="734720" cy="356276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观察本体不净</a:t>
              </a:r>
              <a:endParaRPr lang="zh-CN" altLang="en-US" b="1" kern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95" name="组合 178"/>
          <p:cNvGrpSpPr/>
          <p:nvPr/>
        </p:nvGrpSpPr>
        <p:grpSpPr>
          <a:xfrm>
            <a:off x="2558596" y="4107670"/>
            <a:ext cx="366469" cy="1507903"/>
            <a:chOff x="5981278" y="1662752"/>
            <a:chExt cx="756888" cy="37844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01" name="圆角矩形 200"/>
            <p:cNvSpPr/>
            <p:nvPr/>
          </p:nvSpPr>
          <p:spPr>
            <a:xfrm>
              <a:off x="5981278" y="1662752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chemeClr val="accent6">
                <a:lumMod val="75000"/>
              </a:schemeClr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2" name="圆角矩形 60"/>
            <p:cNvSpPr/>
            <p:nvPr/>
          </p:nvSpPr>
          <p:spPr>
            <a:xfrm>
              <a:off x="5992362" y="1673836"/>
              <a:ext cx="734720" cy="356276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观察因有害</a:t>
              </a:r>
              <a:endParaRPr lang="zh-CN" altLang="en-US" b="1" kern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91" name="圆角矩形 60"/>
          <p:cNvSpPr/>
          <p:nvPr/>
        </p:nvSpPr>
        <p:spPr>
          <a:xfrm>
            <a:off x="3180331" y="2454110"/>
            <a:ext cx="527573" cy="1479781"/>
          </a:xfrm>
          <a:prstGeom prst="rect">
            <a:avLst/>
          </a:prstGeom>
          <a:ln w="28575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0" vert="horz" wrap="square" lIns="6985" tIns="6985" rIns="6985" bIns="6985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以同离命故观彼不净</a:t>
            </a:r>
            <a:endParaRPr lang="zh-CN" altLang="en-US" b="1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2" name="圆角矩形 60"/>
          <p:cNvSpPr/>
          <p:nvPr/>
        </p:nvSpPr>
        <p:spPr>
          <a:xfrm>
            <a:off x="3889892" y="924917"/>
            <a:ext cx="396906" cy="113624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0" vert="horz" wrap="square" lIns="6985" tIns="6985" rIns="6985" bIns="6985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脏物现前</a:t>
            </a:r>
            <a:endParaRPr lang="zh-CN" altLang="en-US" b="1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93" name="组合 92"/>
          <p:cNvGrpSpPr/>
          <p:nvPr/>
        </p:nvGrpSpPr>
        <p:grpSpPr>
          <a:xfrm>
            <a:off x="91760" y="1976095"/>
            <a:ext cx="720199" cy="1505617"/>
            <a:chOff x="1028282" y="3579573"/>
            <a:chExt cx="809816" cy="1386357"/>
          </a:xfrm>
        </p:grpSpPr>
        <p:grpSp>
          <p:nvGrpSpPr>
            <p:cNvPr id="94" name="组合 93"/>
            <p:cNvGrpSpPr/>
            <p:nvPr/>
          </p:nvGrpSpPr>
          <p:grpSpPr>
            <a:xfrm>
              <a:off x="1531816" y="3579573"/>
              <a:ext cx="306282" cy="1386357"/>
              <a:chOff x="2616898" y="770312"/>
              <a:chExt cx="306282" cy="1060352"/>
            </a:xfrm>
          </p:grpSpPr>
          <p:cxnSp>
            <p:nvCxnSpPr>
              <p:cNvPr id="96" name="直接连接符 95"/>
              <p:cNvCxnSpPr/>
              <p:nvPr/>
            </p:nvCxnSpPr>
            <p:spPr>
              <a:xfrm>
                <a:off x="2627784" y="1830664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直接连接符 96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直接连接符 97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5" name="直接连接符 94"/>
            <p:cNvCxnSpPr/>
            <p:nvPr/>
          </p:nvCxnSpPr>
          <p:spPr>
            <a:xfrm flipV="1">
              <a:off x="1028282" y="4247460"/>
              <a:ext cx="524264" cy="2605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9" name="组合 152"/>
          <p:cNvGrpSpPr/>
          <p:nvPr/>
        </p:nvGrpSpPr>
        <p:grpSpPr>
          <a:xfrm>
            <a:off x="690969" y="1412776"/>
            <a:ext cx="353823" cy="1023507"/>
            <a:chOff x="487843" y="1559700"/>
            <a:chExt cx="357902" cy="1626969"/>
          </a:xfr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00" name="圆角矩形 99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1" name="圆角矩形 8"/>
            <p:cNvSpPr/>
            <p:nvPr/>
          </p:nvSpPr>
          <p:spPr>
            <a:xfrm>
              <a:off x="498326" y="1570183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离俗世</a:t>
              </a:r>
            </a:p>
          </p:txBody>
        </p:sp>
      </p:grpSp>
      <p:grpSp>
        <p:nvGrpSpPr>
          <p:cNvPr id="102" name="组合 152"/>
          <p:cNvGrpSpPr/>
          <p:nvPr/>
        </p:nvGrpSpPr>
        <p:grpSpPr>
          <a:xfrm>
            <a:off x="78713" y="2275884"/>
            <a:ext cx="344415" cy="872122"/>
            <a:chOff x="487843" y="1559700"/>
            <a:chExt cx="357902" cy="1626969"/>
          </a:xfrm>
          <a:solidFill>
            <a:schemeClr val="bg2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03" name="圆角矩形 102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4" name="圆角矩形 8"/>
            <p:cNvSpPr/>
            <p:nvPr/>
          </p:nvSpPr>
          <p:spPr>
            <a:xfrm>
              <a:off x="498326" y="1570183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广说</a:t>
              </a:r>
            </a:p>
          </p:txBody>
        </p:sp>
      </p:grpSp>
      <p:grpSp>
        <p:nvGrpSpPr>
          <p:cNvPr id="105" name="组合 152"/>
          <p:cNvGrpSpPr/>
          <p:nvPr/>
        </p:nvGrpSpPr>
        <p:grpSpPr>
          <a:xfrm>
            <a:off x="670933" y="3015640"/>
            <a:ext cx="377915" cy="1050631"/>
            <a:chOff x="487843" y="1559700"/>
            <a:chExt cx="357902" cy="1626969"/>
          </a:xfr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06" name="圆角矩形 105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7" name="圆角矩形 8"/>
            <p:cNvSpPr/>
            <p:nvPr/>
          </p:nvSpPr>
          <p:spPr>
            <a:xfrm>
              <a:off x="498326" y="1570183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弃妄念</a:t>
              </a:r>
            </a:p>
          </p:txBody>
        </p:sp>
      </p:grpSp>
      <p:sp>
        <p:nvSpPr>
          <p:cNvPr id="158" name="圆角矩形 60"/>
          <p:cNvSpPr/>
          <p:nvPr/>
        </p:nvSpPr>
        <p:spPr>
          <a:xfrm>
            <a:off x="3945703" y="2496191"/>
            <a:ext cx="382174" cy="138160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0" vert="horz" wrap="square" lIns="6985" tIns="6985" rIns="6985" bIns="6985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以推理决定</a:t>
            </a:r>
            <a:endParaRPr lang="zh-CN" altLang="en-US" b="1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9" name="圆角矩形 60"/>
          <p:cNvSpPr/>
          <p:nvPr/>
        </p:nvSpPr>
        <p:spPr>
          <a:xfrm>
            <a:off x="3922091" y="4887705"/>
            <a:ext cx="396905" cy="136740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0" vert="horz" wrap="square" lIns="6985" tIns="6985" rIns="6985" bIns="6985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破彼清净相</a:t>
            </a:r>
            <a:endParaRPr lang="zh-CN" altLang="en-US" b="1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3" name="圆角矩形 60"/>
          <p:cNvSpPr/>
          <p:nvPr/>
        </p:nvSpPr>
        <p:spPr>
          <a:xfrm>
            <a:off x="3180331" y="4678440"/>
            <a:ext cx="532413" cy="1322477"/>
          </a:xfrm>
          <a:prstGeom prst="rect">
            <a:avLst/>
          </a:prstGeom>
          <a:ln w="28575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0" vert="horz" wrap="square" lIns="6985" tIns="6985" rIns="6985" bIns="6985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观察具命而观彼不净</a:t>
            </a:r>
            <a:endParaRPr lang="zh-CN" altLang="en-US" b="1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7" name="圆角矩形 60"/>
          <p:cNvSpPr/>
          <p:nvPr/>
        </p:nvSpPr>
        <p:spPr>
          <a:xfrm>
            <a:off x="4550265" y="692696"/>
            <a:ext cx="569166" cy="1231834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0" vert="horz" wrap="square" lIns="6985" tIns="6985" rIns="6985" bIns="6985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以因果决定不净</a:t>
            </a:r>
            <a:endParaRPr lang="zh-CN" altLang="en-US" b="1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8" name="圆角矩形 60"/>
          <p:cNvSpPr/>
          <p:nvPr/>
        </p:nvSpPr>
        <p:spPr>
          <a:xfrm>
            <a:off x="5361516" y="589673"/>
            <a:ext cx="588294" cy="558787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0" vert="horz" wrap="square" lIns="6985" tIns="6985" rIns="6985" bIns="6985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真实宣说</a:t>
            </a:r>
            <a:endParaRPr lang="zh-CN" altLang="en-US" b="1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9" name="圆角矩形 60"/>
          <p:cNvSpPr/>
          <p:nvPr/>
        </p:nvSpPr>
        <p:spPr>
          <a:xfrm>
            <a:off x="5361516" y="1412777"/>
            <a:ext cx="588294" cy="56615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0" vert="horz" wrap="square" lIns="6985" tIns="6985" rIns="6985" bIns="6985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呵责贪彼</a:t>
            </a:r>
            <a:endParaRPr lang="zh-CN" altLang="en-US" b="1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6" name="圆角矩形 60"/>
          <p:cNvSpPr/>
          <p:nvPr/>
        </p:nvSpPr>
        <p:spPr>
          <a:xfrm>
            <a:off x="4549902" y="2061163"/>
            <a:ext cx="1029691" cy="624198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0" vert="horz" wrap="square" lIns="6985" tIns="6985" rIns="6985" bIns="6985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以作用决定不净</a:t>
            </a:r>
            <a:endParaRPr lang="zh-CN" altLang="en-US" b="1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4" name="圆角矩形 60"/>
          <p:cNvSpPr/>
          <p:nvPr/>
        </p:nvSpPr>
        <p:spPr>
          <a:xfrm>
            <a:off x="4535240" y="2830287"/>
            <a:ext cx="1029691" cy="624198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0" vert="horz" wrap="square" lIns="6985" tIns="6985" rIns="6985" bIns="6985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以比喻决定不净</a:t>
            </a:r>
            <a:endParaRPr lang="zh-CN" altLang="en-US" b="1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6" name="圆角矩形 60"/>
          <p:cNvSpPr/>
          <p:nvPr/>
        </p:nvSpPr>
        <p:spPr>
          <a:xfrm>
            <a:off x="4553410" y="4246256"/>
            <a:ext cx="1229529" cy="615365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0" vert="horz" wrap="square" lIns="6985" tIns="6985" rIns="6985" bIns="6985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以他功德贪身不合理</a:t>
            </a:r>
            <a:endParaRPr lang="zh-CN" altLang="en-US" b="1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4" name="圆角矩形 60"/>
          <p:cNvSpPr/>
          <p:nvPr/>
        </p:nvSpPr>
        <p:spPr>
          <a:xfrm>
            <a:off x="4569731" y="5339679"/>
            <a:ext cx="1029691" cy="547952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0" vert="horz" wrap="square" lIns="6985" tIns="6985" rIns="6985" bIns="6985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身体本性不应贪执</a:t>
            </a:r>
            <a:endParaRPr lang="zh-CN" altLang="en-US" b="1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5" name="圆角矩形 60"/>
          <p:cNvSpPr/>
          <p:nvPr/>
        </p:nvSpPr>
        <p:spPr>
          <a:xfrm>
            <a:off x="4569731" y="6220117"/>
            <a:ext cx="1314715" cy="388152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0" vert="horz" wrap="square" lIns="6985" tIns="6985" rIns="6985" bIns="6985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喜彼不应理</a:t>
            </a:r>
            <a:endParaRPr lang="zh-CN" altLang="en-US" b="1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05022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7" name="直接连接符 156"/>
          <p:cNvCxnSpPr/>
          <p:nvPr/>
        </p:nvCxnSpPr>
        <p:spPr>
          <a:xfrm>
            <a:off x="4399938" y="5514084"/>
            <a:ext cx="2952703" cy="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7" name="组合 136"/>
          <p:cNvGrpSpPr/>
          <p:nvPr/>
        </p:nvGrpSpPr>
        <p:grpSpPr>
          <a:xfrm>
            <a:off x="3911570" y="3235849"/>
            <a:ext cx="751074" cy="3440355"/>
            <a:chOff x="993565" y="3579573"/>
            <a:chExt cx="844533" cy="1386357"/>
          </a:xfrm>
        </p:grpSpPr>
        <p:grpSp>
          <p:nvGrpSpPr>
            <p:cNvPr id="138" name="组合 137"/>
            <p:cNvGrpSpPr/>
            <p:nvPr/>
          </p:nvGrpSpPr>
          <p:grpSpPr>
            <a:xfrm>
              <a:off x="1531816" y="3579573"/>
              <a:ext cx="306282" cy="1386357"/>
              <a:chOff x="2616898" y="770312"/>
              <a:chExt cx="306282" cy="1060352"/>
            </a:xfrm>
          </p:grpSpPr>
          <p:cxnSp>
            <p:nvCxnSpPr>
              <p:cNvPr id="153" name="直接连接符 152"/>
              <p:cNvCxnSpPr/>
              <p:nvPr/>
            </p:nvCxnSpPr>
            <p:spPr>
              <a:xfrm>
                <a:off x="2627784" y="1830664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直接连接符 153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直接连接符 154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2" name="直接连接符 151"/>
            <p:cNvCxnSpPr/>
            <p:nvPr/>
          </p:nvCxnSpPr>
          <p:spPr>
            <a:xfrm flipV="1">
              <a:off x="993565" y="4370937"/>
              <a:ext cx="524264" cy="2605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6" name="直接连接符 135"/>
          <p:cNvCxnSpPr/>
          <p:nvPr/>
        </p:nvCxnSpPr>
        <p:spPr>
          <a:xfrm>
            <a:off x="4399938" y="6034660"/>
            <a:ext cx="2952703" cy="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连接符 126"/>
          <p:cNvCxnSpPr/>
          <p:nvPr/>
        </p:nvCxnSpPr>
        <p:spPr>
          <a:xfrm>
            <a:off x="4399938" y="4910805"/>
            <a:ext cx="2952703" cy="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8" name="组合 107"/>
          <p:cNvGrpSpPr/>
          <p:nvPr/>
        </p:nvGrpSpPr>
        <p:grpSpPr>
          <a:xfrm>
            <a:off x="3208078" y="1616109"/>
            <a:ext cx="716768" cy="3586806"/>
            <a:chOff x="1032140" y="3579573"/>
            <a:chExt cx="805958" cy="1390155"/>
          </a:xfrm>
        </p:grpSpPr>
        <p:grpSp>
          <p:nvGrpSpPr>
            <p:cNvPr id="109" name="组合 108"/>
            <p:cNvGrpSpPr/>
            <p:nvPr/>
          </p:nvGrpSpPr>
          <p:grpSpPr>
            <a:xfrm>
              <a:off x="1531816" y="3579573"/>
              <a:ext cx="306282" cy="1386357"/>
              <a:chOff x="2616898" y="770312"/>
              <a:chExt cx="306282" cy="1060352"/>
            </a:xfrm>
          </p:grpSpPr>
          <p:cxnSp>
            <p:nvCxnSpPr>
              <p:cNvPr id="111" name="直接连接符 110"/>
              <p:cNvCxnSpPr/>
              <p:nvPr/>
            </p:nvCxnSpPr>
            <p:spPr>
              <a:xfrm>
                <a:off x="2627784" y="1830664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直接连接符 114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直接连接符 115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0" name="直接连接符 109"/>
            <p:cNvCxnSpPr/>
            <p:nvPr/>
          </p:nvCxnSpPr>
          <p:spPr>
            <a:xfrm flipV="1">
              <a:off x="1032140" y="4967123"/>
              <a:ext cx="524264" cy="2605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4" name="直接连接符 213"/>
          <p:cNvCxnSpPr/>
          <p:nvPr/>
        </p:nvCxnSpPr>
        <p:spPr>
          <a:xfrm>
            <a:off x="3740122" y="407701"/>
            <a:ext cx="2930006" cy="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4" name="组合 163"/>
          <p:cNvGrpSpPr/>
          <p:nvPr/>
        </p:nvGrpSpPr>
        <p:grpSpPr>
          <a:xfrm>
            <a:off x="2683775" y="409256"/>
            <a:ext cx="627910" cy="4819946"/>
            <a:chOff x="1132055" y="3579573"/>
            <a:chExt cx="706043" cy="1391140"/>
          </a:xfrm>
        </p:grpSpPr>
        <p:grpSp>
          <p:nvGrpSpPr>
            <p:cNvPr id="165" name="组合 164"/>
            <p:cNvGrpSpPr/>
            <p:nvPr/>
          </p:nvGrpSpPr>
          <p:grpSpPr>
            <a:xfrm>
              <a:off x="1531816" y="3579573"/>
              <a:ext cx="306282" cy="1386357"/>
              <a:chOff x="2616898" y="770312"/>
              <a:chExt cx="306282" cy="1060352"/>
            </a:xfrm>
          </p:grpSpPr>
          <p:cxnSp>
            <p:nvCxnSpPr>
              <p:cNvPr id="167" name="直接连接符 166"/>
              <p:cNvCxnSpPr/>
              <p:nvPr/>
            </p:nvCxnSpPr>
            <p:spPr>
              <a:xfrm>
                <a:off x="2627784" y="1830664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直接连接符 173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直接连接符 211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6" name="直接连接符 165"/>
            <p:cNvCxnSpPr/>
            <p:nvPr/>
          </p:nvCxnSpPr>
          <p:spPr>
            <a:xfrm flipV="1">
              <a:off x="1132055" y="4968109"/>
              <a:ext cx="524264" cy="2604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5" name="组合 204"/>
          <p:cNvGrpSpPr/>
          <p:nvPr/>
        </p:nvGrpSpPr>
        <p:grpSpPr>
          <a:xfrm>
            <a:off x="1297134" y="1419371"/>
            <a:ext cx="751651" cy="3536655"/>
            <a:chOff x="992916" y="3579573"/>
            <a:chExt cx="845182" cy="1386357"/>
          </a:xfrm>
        </p:grpSpPr>
        <p:grpSp>
          <p:nvGrpSpPr>
            <p:cNvPr id="206" name="组合 205"/>
            <p:cNvGrpSpPr/>
            <p:nvPr/>
          </p:nvGrpSpPr>
          <p:grpSpPr>
            <a:xfrm>
              <a:off x="1531816" y="3579573"/>
              <a:ext cx="306282" cy="1386357"/>
              <a:chOff x="2616898" y="770312"/>
              <a:chExt cx="306282" cy="1060352"/>
            </a:xfrm>
          </p:grpSpPr>
          <p:cxnSp>
            <p:nvCxnSpPr>
              <p:cNvPr id="209" name="直接连接符 208"/>
              <p:cNvCxnSpPr/>
              <p:nvPr/>
            </p:nvCxnSpPr>
            <p:spPr>
              <a:xfrm>
                <a:off x="2627784" y="1830664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直接连接符 209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直接连接符 210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08" name="直接连接符 207"/>
            <p:cNvCxnSpPr/>
            <p:nvPr/>
          </p:nvCxnSpPr>
          <p:spPr>
            <a:xfrm flipV="1">
              <a:off x="992916" y="4309540"/>
              <a:ext cx="524264" cy="2605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4" name="直接连接符 203"/>
          <p:cNvCxnSpPr/>
          <p:nvPr/>
        </p:nvCxnSpPr>
        <p:spPr>
          <a:xfrm flipV="1">
            <a:off x="2465291" y="3158857"/>
            <a:ext cx="214390" cy="1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6" name="组合 145"/>
          <p:cNvGrpSpPr/>
          <p:nvPr/>
        </p:nvGrpSpPr>
        <p:grpSpPr>
          <a:xfrm>
            <a:off x="2140143" y="1333260"/>
            <a:ext cx="569854" cy="3895942"/>
            <a:chOff x="1197335" y="3579124"/>
            <a:chExt cx="640763" cy="1386806"/>
          </a:xfrm>
        </p:grpSpPr>
        <p:grpSp>
          <p:nvGrpSpPr>
            <p:cNvPr id="147" name="组合 146"/>
            <p:cNvGrpSpPr/>
            <p:nvPr/>
          </p:nvGrpSpPr>
          <p:grpSpPr>
            <a:xfrm>
              <a:off x="1531816" y="3579573"/>
              <a:ext cx="306282" cy="1386357"/>
              <a:chOff x="2616898" y="770312"/>
              <a:chExt cx="306282" cy="1060352"/>
            </a:xfrm>
          </p:grpSpPr>
          <p:cxnSp>
            <p:nvCxnSpPr>
              <p:cNvPr id="149" name="直接连接符 148"/>
              <p:cNvCxnSpPr/>
              <p:nvPr/>
            </p:nvCxnSpPr>
            <p:spPr>
              <a:xfrm>
                <a:off x="2627784" y="1830664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直接连接符 149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直接连接符 150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8" name="直接连接符 147"/>
            <p:cNvCxnSpPr/>
            <p:nvPr/>
          </p:nvCxnSpPr>
          <p:spPr>
            <a:xfrm flipV="1">
              <a:off x="1197335" y="3579124"/>
              <a:ext cx="524264" cy="2604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9" name="直接连接符 138"/>
          <p:cNvCxnSpPr/>
          <p:nvPr/>
        </p:nvCxnSpPr>
        <p:spPr>
          <a:xfrm>
            <a:off x="4893144" y="3162536"/>
            <a:ext cx="2952703" cy="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接连接符 202"/>
          <p:cNvCxnSpPr/>
          <p:nvPr/>
        </p:nvCxnSpPr>
        <p:spPr>
          <a:xfrm flipV="1">
            <a:off x="4476306" y="1616108"/>
            <a:ext cx="2952703" cy="9231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接连接符 206"/>
          <p:cNvCxnSpPr/>
          <p:nvPr/>
        </p:nvCxnSpPr>
        <p:spPr>
          <a:xfrm flipV="1">
            <a:off x="4413901" y="6350280"/>
            <a:ext cx="497486" cy="30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0" name="组合 179"/>
          <p:cNvGrpSpPr/>
          <p:nvPr/>
        </p:nvGrpSpPr>
        <p:grpSpPr>
          <a:xfrm>
            <a:off x="722721" y="1924530"/>
            <a:ext cx="716768" cy="1576479"/>
            <a:chOff x="1032140" y="3579573"/>
            <a:chExt cx="805958" cy="1403535"/>
          </a:xfrm>
        </p:grpSpPr>
        <p:grpSp>
          <p:nvGrpSpPr>
            <p:cNvPr id="181" name="组合 180"/>
            <p:cNvGrpSpPr/>
            <p:nvPr/>
          </p:nvGrpSpPr>
          <p:grpSpPr>
            <a:xfrm>
              <a:off x="1531816" y="3579573"/>
              <a:ext cx="306282" cy="1386357"/>
              <a:chOff x="2616898" y="770312"/>
              <a:chExt cx="306282" cy="1060352"/>
            </a:xfrm>
          </p:grpSpPr>
          <p:cxnSp>
            <p:nvCxnSpPr>
              <p:cNvPr id="183" name="直接连接符 182"/>
              <p:cNvCxnSpPr/>
              <p:nvPr/>
            </p:nvCxnSpPr>
            <p:spPr>
              <a:xfrm>
                <a:off x="2627784" y="1830664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直接连接符 183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直接连接符 184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82" name="直接连接符 181"/>
            <p:cNvCxnSpPr/>
            <p:nvPr/>
          </p:nvCxnSpPr>
          <p:spPr>
            <a:xfrm flipV="1">
              <a:off x="1032140" y="4980503"/>
              <a:ext cx="524264" cy="2605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83" name="表格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846225546"/>
              </p:ext>
            </p:extLst>
          </p:nvPr>
        </p:nvGraphicFramePr>
        <p:xfrm>
          <a:off x="6300192" y="35382"/>
          <a:ext cx="2803040" cy="6372290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2803040"/>
              </a:tblGrid>
              <a:tr h="513298"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zh-CN" altLang="en-US" sz="1800" b="1" u="none" strike="noStrike" dirty="0" smtClean="0">
                          <a:latin typeface="微软雅黑" pitchFamily="34" charset="-122"/>
                          <a:ea typeface="微软雅黑" pitchFamily="34" charset="-122"/>
                        </a:rPr>
                        <a:t>复次女垢身，无酬不可得，今生逐尘劳，彼世遭狱难。</a:t>
                      </a:r>
                      <a:endParaRPr lang="zh-CN" altLang="en-US" sz="1800" b="1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  <a:cs typeface="Arial Unicode MS" pitchFamily="34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745426"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zh-CN" altLang="en-US" sz="1800" b="1" i="0" u="none" strike="noStrike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Arial Unicode MS" pitchFamily="34" charset="-122"/>
                        </a:rPr>
                        <a:t>少无生财力，及长怎享乐？财积寿渐近，衰老欲何为？多欲卑下人，白日劳力竭，夜归精气散，身如死尸眠。或需赴他乡，长途历辛劳，虽欲会娇妻，终年不相见。</a:t>
                      </a:r>
                      <a:endParaRPr lang="zh-CN" altLang="en-US" sz="1800" b="1" i="0" u="none" strike="noStrike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Arial Unicode MS" pitchFamily="34" charset="-122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27524">
                <a:tc>
                  <a:txBody>
                    <a:bodyPr/>
                    <a:lstStyle/>
                    <a:p>
                      <a:pPr algn="l" fontAlgn="ctr">
                        <a:lnSpc>
                          <a:spcPct val="90000"/>
                        </a:lnSpc>
                      </a:pPr>
                      <a:r>
                        <a:rPr lang="zh-CN" altLang="en-US" sz="1800" b="1" i="0" u="none" strike="noStrike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Arial Unicode MS" pitchFamily="34" charset="-122"/>
                        </a:rPr>
                        <a:t>或人为谋利，因愚卖身讫，然利犹未得，空随业风去。或人自售身，任随他指使，妻妾纵临产，荒郊树下生。欲欺凡夫谓：求活谋生故，虑丧赴疆场，为利成佣奴。为欲或丧身，或竖利戈尖，或遭短矛刺，乃至火焚烧。</a:t>
                      </a:r>
                      <a:endParaRPr lang="zh-CN" altLang="en-US" sz="1800" b="1" i="0" u="none" strike="noStrike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Arial Unicode MS" pitchFamily="34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3522"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zh-CN" altLang="en-US" sz="1800" b="1" i="0" u="none" strike="noStrike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Arial Unicode MS" pitchFamily="34" charset="-122"/>
                        </a:rPr>
                        <a:t>积护耗尽苦，应知财多祸，贪金涣散人，脱苦遥无期。</a:t>
                      </a:r>
                      <a:endParaRPr lang="zh-CN" altLang="en-US" sz="1800" b="1" i="0" u="none" strike="noStrike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Arial Unicode MS" pitchFamily="34" charset="-122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565824"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zh-CN" altLang="en-US" sz="1800" b="1" i="0" u="none" strike="noStrike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Arial Unicode MS" pitchFamily="34" charset="-122"/>
                        </a:rPr>
                        <a:t>贪欲生众苦，害多福利少，如彼拖车牲，唯得数口草。</a:t>
                      </a:r>
                      <a:endParaRPr lang="zh-CN" altLang="en-US" sz="1800" b="1" i="0" u="none" strike="noStrike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Arial Unicode MS" pitchFamily="34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619364"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zh-CN" altLang="en-US" sz="1800" b="1" i="0" u="none" strike="noStrike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Arial Unicode MS" pitchFamily="34" charset="-122"/>
                        </a:rPr>
                        <a:t>彼利极微薄，虽畜不难得，为彼勤苦众，竟毁暇满身。</a:t>
                      </a:r>
                      <a:endParaRPr lang="zh-CN" altLang="en-US" sz="1800" b="1" i="0" u="none" strike="noStrike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Arial Unicode MS" pitchFamily="34" charset="-122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56" name="矩形 155"/>
          <p:cNvSpPr/>
          <p:nvPr/>
        </p:nvSpPr>
        <p:spPr>
          <a:xfrm>
            <a:off x="48706" y="80258"/>
            <a:ext cx="447659" cy="17543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第八品</a:t>
            </a:r>
            <a:endParaRPr lang="en-US" altLang="zh-CN" b="1" dirty="0">
              <a:solidFill>
                <a:schemeClr val="accent3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b="1" dirty="0" smtClean="0">
              <a:solidFill>
                <a:schemeClr val="accent3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b="1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静虑</a:t>
            </a:r>
            <a:endParaRPr lang="zh-CN" altLang="en-US" b="1" dirty="0">
              <a:solidFill>
                <a:schemeClr val="accent3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12" name="组合 178"/>
          <p:cNvGrpSpPr/>
          <p:nvPr/>
        </p:nvGrpSpPr>
        <p:grpSpPr>
          <a:xfrm>
            <a:off x="2543856" y="466597"/>
            <a:ext cx="340893" cy="1733322"/>
            <a:chOff x="5981278" y="1662752"/>
            <a:chExt cx="756888" cy="37844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3" name="圆角矩形 112"/>
            <p:cNvSpPr/>
            <p:nvPr/>
          </p:nvSpPr>
          <p:spPr>
            <a:xfrm>
              <a:off x="5981278" y="1662752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chemeClr val="accent6">
                <a:lumMod val="75000"/>
              </a:schemeClr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4" name="圆角矩形 60"/>
            <p:cNvSpPr/>
            <p:nvPr/>
          </p:nvSpPr>
          <p:spPr>
            <a:xfrm>
              <a:off x="5992362" y="1673836"/>
              <a:ext cx="734720" cy="356276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观察果报可怕</a:t>
              </a:r>
              <a:endParaRPr lang="zh-CN" altLang="en-US" b="1" kern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23" name="组合 152"/>
          <p:cNvGrpSpPr/>
          <p:nvPr/>
        </p:nvGrpSpPr>
        <p:grpSpPr>
          <a:xfrm>
            <a:off x="1279510" y="1639065"/>
            <a:ext cx="354593" cy="570929"/>
            <a:chOff x="487843" y="1559700"/>
            <a:chExt cx="357902" cy="1626969"/>
          </a:xfrm>
          <a:solidFill>
            <a:schemeClr val="accent4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25" name="圆角矩形 124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0" name="圆角矩形 8"/>
            <p:cNvSpPr/>
            <p:nvPr/>
          </p:nvSpPr>
          <p:spPr>
            <a:xfrm>
              <a:off x="498326" y="1570181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略说</a:t>
              </a:r>
            </a:p>
          </p:txBody>
        </p:sp>
      </p:grpSp>
      <p:grpSp>
        <p:nvGrpSpPr>
          <p:cNvPr id="141" name="组合 152"/>
          <p:cNvGrpSpPr/>
          <p:nvPr/>
        </p:nvGrpSpPr>
        <p:grpSpPr>
          <a:xfrm>
            <a:off x="1285795" y="3068960"/>
            <a:ext cx="352759" cy="607246"/>
            <a:chOff x="487843" y="1559700"/>
            <a:chExt cx="357902" cy="1626969"/>
          </a:xfrm>
          <a:solidFill>
            <a:schemeClr val="accent4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42" name="圆角矩形 141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3" name="圆角矩形 8"/>
            <p:cNvSpPr/>
            <p:nvPr/>
          </p:nvSpPr>
          <p:spPr>
            <a:xfrm>
              <a:off x="498326" y="1570181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广说</a:t>
              </a:r>
              <a:endParaRPr lang="zh-CN" altLang="en-US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44" name="组合 152"/>
          <p:cNvGrpSpPr/>
          <p:nvPr/>
        </p:nvGrpSpPr>
        <p:grpSpPr>
          <a:xfrm>
            <a:off x="1938158" y="425528"/>
            <a:ext cx="375151" cy="1815460"/>
            <a:chOff x="487843" y="710171"/>
            <a:chExt cx="357902" cy="2476502"/>
          </a:xfrm>
          <a:solidFill>
            <a:schemeClr val="accent5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45" name="圆角矩形 144"/>
            <p:cNvSpPr/>
            <p:nvPr/>
          </p:nvSpPr>
          <p:spPr>
            <a:xfrm>
              <a:off x="487843" y="710175"/>
              <a:ext cx="357902" cy="2476498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5" name="圆角矩形 8"/>
            <p:cNvSpPr/>
            <p:nvPr/>
          </p:nvSpPr>
          <p:spPr>
            <a:xfrm>
              <a:off x="498326" y="710171"/>
              <a:ext cx="336936" cy="2466016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于欲妙生起厌烦</a:t>
              </a:r>
            </a:p>
          </p:txBody>
        </p:sp>
      </p:grpSp>
      <p:grpSp>
        <p:nvGrpSpPr>
          <p:cNvPr id="186" name="组合 152"/>
          <p:cNvGrpSpPr/>
          <p:nvPr/>
        </p:nvGrpSpPr>
        <p:grpSpPr>
          <a:xfrm>
            <a:off x="1938158" y="3983918"/>
            <a:ext cx="403970" cy="1944216"/>
            <a:chOff x="487843" y="710171"/>
            <a:chExt cx="357902" cy="2476502"/>
          </a:xfrm>
          <a:solidFill>
            <a:schemeClr val="accent5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87" name="圆角矩形 186"/>
            <p:cNvSpPr/>
            <p:nvPr/>
          </p:nvSpPr>
          <p:spPr>
            <a:xfrm>
              <a:off x="487843" y="710175"/>
              <a:ext cx="357902" cy="2476498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8" name="圆角矩形 8"/>
            <p:cNvSpPr/>
            <p:nvPr/>
          </p:nvSpPr>
          <p:spPr>
            <a:xfrm>
              <a:off x="498326" y="710171"/>
              <a:ext cx="336936" cy="2466016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于静处生起欢喜</a:t>
              </a:r>
            </a:p>
          </p:txBody>
        </p:sp>
      </p:grpSp>
      <p:grpSp>
        <p:nvGrpSpPr>
          <p:cNvPr id="189" name="组合 178"/>
          <p:cNvGrpSpPr/>
          <p:nvPr/>
        </p:nvGrpSpPr>
        <p:grpSpPr>
          <a:xfrm>
            <a:off x="2554806" y="2275884"/>
            <a:ext cx="357543" cy="1708033"/>
            <a:chOff x="5981278" y="1662752"/>
            <a:chExt cx="756888" cy="37844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93" name="圆角矩形 192"/>
            <p:cNvSpPr/>
            <p:nvPr/>
          </p:nvSpPr>
          <p:spPr>
            <a:xfrm>
              <a:off x="5981278" y="1662752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chemeClr val="accent6">
                <a:lumMod val="75000"/>
              </a:schemeClr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4" name="圆角矩形 60"/>
            <p:cNvSpPr/>
            <p:nvPr/>
          </p:nvSpPr>
          <p:spPr>
            <a:xfrm>
              <a:off x="5992362" y="1673836"/>
              <a:ext cx="734720" cy="356276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观察本体不净</a:t>
              </a:r>
              <a:endParaRPr lang="zh-CN" altLang="en-US" b="1" kern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95" name="组合 178"/>
          <p:cNvGrpSpPr/>
          <p:nvPr/>
        </p:nvGrpSpPr>
        <p:grpSpPr>
          <a:xfrm>
            <a:off x="2558596" y="4421339"/>
            <a:ext cx="366469" cy="1507903"/>
            <a:chOff x="5981278" y="1662752"/>
            <a:chExt cx="756888" cy="37844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01" name="圆角矩形 200"/>
            <p:cNvSpPr/>
            <p:nvPr/>
          </p:nvSpPr>
          <p:spPr>
            <a:xfrm>
              <a:off x="5981278" y="1662752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chemeClr val="accent6">
                <a:lumMod val="75000"/>
              </a:schemeClr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2" name="圆角矩形 60"/>
            <p:cNvSpPr/>
            <p:nvPr/>
          </p:nvSpPr>
          <p:spPr>
            <a:xfrm>
              <a:off x="5992362" y="1673836"/>
              <a:ext cx="734720" cy="356276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观察因有害</a:t>
              </a:r>
              <a:endParaRPr lang="zh-CN" altLang="en-US" b="1" kern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91" name="圆角矩形 60"/>
          <p:cNvSpPr/>
          <p:nvPr/>
        </p:nvSpPr>
        <p:spPr>
          <a:xfrm>
            <a:off x="3189981" y="227237"/>
            <a:ext cx="640410" cy="396582"/>
          </a:xfrm>
          <a:prstGeom prst="rect">
            <a:avLst/>
          </a:prstGeom>
          <a:ln w="28575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0" vert="horz" wrap="square" lIns="6985" tIns="6985" rIns="6985" bIns="6985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略说</a:t>
            </a:r>
            <a:endParaRPr lang="zh-CN" altLang="en-US" b="1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2" name="圆角矩形 60"/>
          <p:cNvSpPr/>
          <p:nvPr/>
        </p:nvSpPr>
        <p:spPr>
          <a:xfrm>
            <a:off x="3811339" y="1300968"/>
            <a:ext cx="1303886" cy="62356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0" vert="horz" wrap="square" lIns="6985" tIns="6985" rIns="6985" bIns="6985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无有享用欲妙之机会</a:t>
            </a:r>
            <a:endParaRPr lang="zh-CN" altLang="en-US" b="1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93" name="组合 92"/>
          <p:cNvGrpSpPr/>
          <p:nvPr/>
        </p:nvGrpSpPr>
        <p:grpSpPr>
          <a:xfrm>
            <a:off x="91760" y="1976095"/>
            <a:ext cx="720199" cy="1505617"/>
            <a:chOff x="1028282" y="3579573"/>
            <a:chExt cx="809816" cy="1386357"/>
          </a:xfrm>
        </p:grpSpPr>
        <p:grpSp>
          <p:nvGrpSpPr>
            <p:cNvPr id="94" name="组合 93"/>
            <p:cNvGrpSpPr/>
            <p:nvPr/>
          </p:nvGrpSpPr>
          <p:grpSpPr>
            <a:xfrm>
              <a:off x="1531816" y="3579573"/>
              <a:ext cx="306282" cy="1386357"/>
              <a:chOff x="2616898" y="770312"/>
              <a:chExt cx="306282" cy="1060352"/>
            </a:xfrm>
          </p:grpSpPr>
          <p:cxnSp>
            <p:nvCxnSpPr>
              <p:cNvPr id="96" name="直接连接符 95"/>
              <p:cNvCxnSpPr/>
              <p:nvPr/>
            </p:nvCxnSpPr>
            <p:spPr>
              <a:xfrm>
                <a:off x="2627784" y="1830664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直接连接符 96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直接连接符 97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5" name="直接连接符 94"/>
            <p:cNvCxnSpPr/>
            <p:nvPr/>
          </p:nvCxnSpPr>
          <p:spPr>
            <a:xfrm flipV="1">
              <a:off x="1028282" y="4247460"/>
              <a:ext cx="524264" cy="2605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9" name="组合 152"/>
          <p:cNvGrpSpPr/>
          <p:nvPr/>
        </p:nvGrpSpPr>
        <p:grpSpPr>
          <a:xfrm>
            <a:off x="690969" y="1412776"/>
            <a:ext cx="353823" cy="1023507"/>
            <a:chOff x="487843" y="1559700"/>
            <a:chExt cx="357902" cy="1626969"/>
          </a:xfr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00" name="圆角矩形 99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1" name="圆角矩形 8"/>
            <p:cNvSpPr/>
            <p:nvPr/>
          </p:nvSpPr>
          <p:spPr>
            <a:xfrm>
              <a:off x="498326" y="1570183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离俗世</a:t>
              </a:r>
            </a:p>
          </p:txBody>
        </p:sp>
      </p:grpSp>
      <p:grpSp>
        <p:nvGrpSpPr>
          <p:cNvPr id="102" name="组合 152"/>
          <p:cNvGrpSpPr/>
          <p:nvPr/>
        </p:nvGrpSpPr>
        <p:grpSpPr>
          <a:xfrm>
            <a:off x="78713" y="2275884"/>
            <a:ext cx="344415" cy="872122"/>
            <a:chOff x="487843" y="1559700"/>
            <a:chExt cx="357902" cy="1626969"/>
          </a:xfrm>
          <a:solidFill>
            <a:schemeClr val="bg2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03" name="圆角矩形 102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4" name="圆角矩形 8"/>
            <p:cNvSpPr/>
            <p:nvPr/>
          </p:nvSpPr>
          <p:spPr>
            <a:xfrm>
              <a:off x="498326" y="1570183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广说</a:t>
              </a:r>
            </a:p>
          </p:txBody>
        </p:sp>
      </p:grpSp>
      <p:grpSp>
        <p:nvGrpSpPr>
          <p:cNvPr id="105" name="组合 152"/>
          <p:cNvGrpSpPr/>
          <p:nvPr/>
        </p:nvGrpSpPr>
        <p:grpSpPr>
          <a:xfrm>
            <a:off x="670933" y="3015640"/>
            <a:ext cx="377915" cy="1050631"/>
            <a:chOff x="487843" y="1559700"/>
            <a:chExt cx="357902" cy="1626969"/>
          </a:xfr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06" name="圆角矩形 105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7" name="圆角矩形 8"/>
            <p:cNvSpPr/>
            <p:nvPr/>
          </p:nvSpPr>
          <p:spPr>
            <a:xfrm>
              <a:off x="498326" y="1570183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弃妄念</a:t>
              </a:r>
            </a:p>
          </p:txBody>
        </p:sp>
      </p:grpSp>
      <p:sp>
        <p:nvSpPr>
          <p:cNvPr id="158" name="圆角矩形 60"/>
          <p:cNvSpPr/>
          <p:nvPr/>
        </p:nvSpPr>
        <p:spPr>
          <a:xfrm>
            <a:off x="3830391" y="4465496"/>
            <a:ext cx="382174" cy="138160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0" vert="horz" wrap="square" lIns="6985" tIns="6985" rIns="6985" bIns="6985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与他罪相联</a:t>
            </a:r>
            <a:endParaRPr lang="zh-CN" altLang="en-US" b="1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3" name="圆角矩形 60"/>
          <p:cNvSpPr/>
          <p:nvPr/>
        </p:nvSpPr>
        <p:spPr>
          <a:xfrm>
            <a:off x="3198904" y="4836499"/>
            <a:ext cx="343515" cy="677585"/>
          </a:xfrm>
          <a:prstGeom prst="rect">
            <a:avLst/>
          </a:prstGeom>
          <a:ln w="28575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0" vert="horz" wrap="square" lIns="6985" tIns="6985" rIns="6985" bIns="6985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广说</a:t>
            </a:r>
            <a:endParaRPr lang="zh-CN" altLang="en-US" b="1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7" name="圆角矩形 60"/>
          <p:cNvSpPr/>
          <p:nvPr/>
        </p:nvSpPr>
        <p:spPr>
          <a:xfrm>
            <a:off x="4550265" y="3022409"/>
            <a:ext cx="1005580" cy="406592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0" vert="horz" wrap="square" lIns="6985" tIns="6985" rIns="6985" bIns="6985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获得身苦</a:t>
            </a:r>
            <a:endParaRPr lang="zh-CN" altLang="en-US" b="1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6" name="圆角矩形 60"/>
          <p:cNvSpPr/>
          <p:nvPr/>
        </p:nvSpPr>
        <p:spPr>
          <a:xfrm>
            <a:off x="4529700" y="4509120"/>
            <a:ext cx="1029691" cy="647179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0" vert="horz" wrap="square" lIns="6985" tIns="6985" rIns="6985" bIns="6985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阻碍解脱机会</a:t>
            </a:r>
            <a:endParaRPr lang="zh-CN" altLang="en-US" b="1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4" name="圆角矩形 60"/>
          <p:cNvSpPr/>
          <p:nvPr/>
        </p:nvSpPr>
        <p:spPr>
          <a:xfrm>
            <a:off x="4535239" y="5212630"/>
            <a:ext cx="1029691" cy="58236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0" vert="horz" wrap="square" lIns="6985" tIns="6985" rIns="6985" bIns="6985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以比喻说明过患</a:t>
            </a:r>
            <a:endParaRPr lang="zh-CN" altLang="en-US" b="1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6" name="圆角矩形 60"/>
          <p:cNvSpPr/>
          <p:nvPr/>
        </p:nvSpPr>
        <p:spPr>
          <a:xfrm>
            <a:off x="4544325" y="5847102"/>
            <a:ext cx="1011520" cy="34537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0" vert="horz" wrap="square" lIns="6985" tIns="6985" rIns="6985" bIns="6985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空耗暇满</a:t>
            </a:r>
            <a:endParaRPr lang="zh-CN" altLang="en-US" b="1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4" name="圆角矩形 60"/>
          <p:cNvSpPr/>
          <p:nvPr/>
        </p:nvSpPr>
        <p:spPr>
          <a:xfrm>
            <a:off x="4544326" y="6182947"/>
            <a:ext cx="1020606" cy="332871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0" vert="horz" wrap="square" lIns="6985" tIns="6985" rIns="6985" bIns="6985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痛苦无义</a:t>
            </a:r>
            <a:endParaRPr lang="zh-CN" altLang="en-US" b="1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5" name="圆角矩形 60"/>
          <p:cNvSpPr/>
          <p:nvPr/>
        </p:nvSpPr>
        <p:spPr>
          <a:xfrm>
            <a:off x="4542130" y="6496768"/>
            <a:ext cx="1586445" cy="338585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0" vert="horz" wrap="square" lIns="6985" tIns="6985" rIns="6985" bIns="6985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痛苦无法比拟</a:t>
            </a:r>
            <a:endParaRPr lang="zh-CN" altLang="en-US" b="1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49238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" name="组合 167"/>
          <p:cNvGrpSpPr/>
          <p:nvPr/>
        </p:nvGrpSpPr>
        <p:grpSpPr>
          <a:xfrm>
            <a:off x="2093188" y="3372583"/>
            <a:ext cx="627910" cy="1645082"/>
            <a:chOff x="1132055" y="3579573"/>
            <a:chExt cx="706043" cy="1391140"/>
          </a:xfrm>
        </p:grpSpPr>
        <p:grpSp>
          <p:nvGrpSpPr>
            <p:cNvPr id="169" name="组合 168"/>
            <p:cNvGrpSpPr/>
            <p:nvPr/>
          </p:nvGrpSpPr>
          <p:grpSpPr>
            <a:xfrm>
              <a:off x="1531816" y="3579573"/>
              <a:ext cx="306282" cy="1386357"/>
              <a:chOff x="2616898" y="770312"/>
              <a:chExt cx="306282" cy="1060352"/>
            </a:xfrm>
          </p:grpSpPr>
          <p:cxnSp>
            <p:nvCxnSpPr>
              <p:cNvPr id="171" name="直接连接符 170"/>
              <p:cNvCxnSpPr/>
              <p:nvPr/>
            </p:nvCxnSpPr>
            <p:spPr>
              <a:xfrm>
                <a:off x="2627784" y="1830664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直接连接符 171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直接连接符 172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0" name="直接连接符 169"/>
            <p:cNvCxnSpPr/>
            <p:nvPr/>
          </p:nvCxnSpPr>
          <p:spPr>
            <a:xfrm flipV="1">
              <a:off x="1132055" y="4968109"/>
              <a:ext cx="524264" cy="2604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2" name="组合 131"/>
          <p:cNvGrpSpPr/>
          <p:nvPr/>
        </p:nvGrpSpPr>
        <p:grpSpPr>
          <a:xfrm>
            <a:off x="2928202" y="4363380"/>
            <a:ext cx="751651" cy="1275044"/>
            <a:chOff x="992916" y="3579573"/>
            <a:chExt cx="845182" cy="1386357"/>
          </a:xfrm>
        </p:grpSpPr>
        <p:grpSp>
          <p:nvGrpSpPr>
            <p:cNvPr id="133" name="组合 132"/>
            <p:cNvGrpSpPr/>
            <p:nvPr/>
          </p:nvGrpSpPr>
          <p:grpSpPr>
            <a:xfrm>
              <a:off x="1531816" y="3579573"/>
              <a:ext cx="306282" cy="1386357"/>
              <a:chOff x="2616898" y="770312"/>
              <a:chExt cx="306282" cy="1060352"/>
            </a:xfrm>
          </p:grpSpPr>
          <p:cxnSp>
            <p:nvCxnSpPr>
              <p:cNvPr id="160" name="直接连接符 159"/>
              <p:cNvCxnSpPr/>
              <p:nvPr/>
            </p:nvCxnSpPr>
            <p:spPr>
              <a:xfrm>
                <a:off x="2627784" y="1830664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直接连接符 160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直接连接符 161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9" name="直接连接符 158"/>
            <p:cNvCxnSpPr/>
            <p:nvPr/>
          </p:nvCxnSpPr>
          <p:spPr>
            <a:xfrm flipV="1">
              <a:off x="992916" y="4309540"/>
              <a:ext cx="524264" cy="2605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1" name="直接连接符 130"/>
          <p:cNvCxnSpPr/>
          <p:nvPr/>
        </p:nvCxnSpPr>
        <p:spPr>
          <a:xfrm>
            <a:off x="4694911" y="5604144"/>
            <a:ext cx="2952703" cy="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连接符 129"/>
          <p:cNvCxnSpPr/>
          <p:nvPr/>
        </p:nvCxnSpPr>
        <p:spPr>
          <a:xfrm>
            <a:off x="4937490" y="4303176"/>
            <a:ext cx="2952703" cy="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接连接符 156"/>
          <p:cNvCxnSpPr/>
          <p:nvPr/>
        </p:nvCxnSpPr>
        <p:spPr>
          <a:xfrm flipV="1">
            <a:off x="4784017" y="1497124"/>
            <a:ext cx="884344" cy="1982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7" name="组合 136"/>
          <p:cNvGrpSpPr/>
          <p:nvPr/>
        </p:nvGrpSpPr>
        <p:grpSpPr>
          <a:xfrm>
            <a:off x="4317770" y="248937"/>
            <a:ext cx="751074" cy="2589275"/>
            <a:chOff x="993565" y="3579573"/>
            <a:chExt cx="844533" cy="1386357"/>
          </a:xfrm>
        </p:grpSpPr>
        <p:grpSp>
          <p:nvGrpSpPr>
            <p:cNvPr id="138" name="组合 137"/>
            <p:cNvGrpSpPr/>
            <p:nvPr/>
          </p:nvGrpSpPr>
          <p:grpSpPr>
            <a:xfrm>
              <a:off x="1531816" y="3579573"/>
              <a:ext cx="306282" cy="1386357"/>
              <a:chOff x="2616898" y="770312"/>
              <a:chExt cx="306282" cy="1060352"/>
            </a:xfrm>
          </p:grpSpPr>
          <p:cxnSp>
            <p:nvCxnSpPr>
              <p:cNvPr id="153" name="直接连接符 152"/>
              <p:cNvCxnSpPr/>
              <p:nvPr/>
            </p:nvCxnSpPr>
            <p:spPr>
              <a:xfrm>
                <a:off x="2627784" y="1830664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直接连接符 153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直接连接符 154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2" name="直接连接符 151"/>
            <p:cNvCxnSpPr/>
            <p:nvPr/>
          </p:nvCxnSpPr>
          <p:spPr>
            <a:xfrm flipV="1">
              <a:off x="993565" y="4954326"/>
              <a:ext cx="524264" cy="2605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6" name="直接连接符 135"/>
          <p:cNvCxnSpPr/>
          <p:nvPr/>
        </p:nvCxnSpPr>
        <p:spPr>
          <a:xfrm>
            <a:off x="4793176" y="1892166"/>
            <a:ext cx="2952703" cy="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连接符 126"/>
          <p:cNvCxnSpPr/>
          <p:nvPr/>
        </p:nvCxnSpPr>
        <p:spPr>
          <a:xfrm>
            <a:off x="4806138" y="1072813"/>
            <a:ext cx="1724447" cy="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8" name="组合 107"/>
          <p:cNvGrpSpPr/>
          <p:nvPr/>
        </p:nvGrpSpPr>
        <p:grpSpPr>
          <a:xfrm>
            <a:off x="3569470" y="812168"/>
            <a:ext cx="716768" cy="2009236"/>
            <a:chOff x="1032140" y="3579573"/>
            <a:chExt cx="805958" cy="1390155"/>
          </a:xfrm>
        </p:grpSpPr>
        <p:grpSp>
          <p:nvGrpSpPr>
            <p:cNvPr id="109" name="组合 108"/>
            <p:cNvGrpSpPr/>
            <p:nvPr/>
          </p:nvGrpSpPr>
          <p:grpSpPr>
            <a:xfrm>
              <a:off x="1531816" y="3579573"/>
              <a:ext cx="306282" cy="1386357"/>
              <a:chOff x="2616898" y="770312"/>
              <a:chExt cx="306282" cy="1060352"/>
            </a:xfrm>
          </p:grpSpPr>
          <p:cxnSp>
            <p:nvCxnSpPr>
              <p:cNvPr id="111" name="直接连接符 110"/>
              <p:cNvCxnSpPr/>
              <p:nvPr/>
            </p:nvCxnSpPr>
            <p:spPr>
              <a:xfrm>
                <a:off x="2627784" y="1830664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直接连接符 114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直接连接符 115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0" name="直接连接符 109"/>
            <p:cNvCxnSpPr/>
            <p:nvPr/>
          </p:nvCxnSpPr>
          <p:spPr>
            <a:xfrm flipV="1">
              <a:off x="1032140" y="4967123"/>
              <a:ext cx="524264" cy="2605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4" name="直接连接符 213"/>
          <p:cNvCxnSpPr/>
          <p:nvPr/>
        </p:nvCxnSpPr>
        <p:spPr>
          <a:xfrm>
            <a:off x="4835189" y="2815459"/>
            <a:ext cx="2930006" cy="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4" name="组合 163"/>
          <p:cNvGrpSpPr/>
          <p:nvPr/>
        </p:nvGrpSpPr>
        <p:grpSpPr>
          <a:xfrm>
            <a:off x="3055600" y="1426022"/>
            <a:ext cx="627910" cy="1412190"/>
            <a:chOff x="1132055" y="3579573"/>
            <a:chExt cx="706043" cy="1391140"/>
          </a:xfrm>
        </p:grpSpPr>
        <p:grpSp>
          <p:nvGrpSpPr>
            <p:cNvPr id="165" name="组合 164"/>
            <p:cNvGrpSpPr/>
            <p:nvPr/>
          </p:nvGrpSpPr>
          <p:grpSpPr>
            <a:xfrm>
              <a:off x="1531816" y="3579573"/>
              <a:ext cx="306282" cy="1386357"/>
              <a:chOff x="2616898" y="770312"/>
              <a:chExt cx="306282" cy="1060352"/>
            </a:xfrm>
          </p:grpSpPr>
          <p:cxnSp>
            <p:nvCxnSpPr>
              <p:cNvPr id="167" name="直接连接符 166"/>
              <p:cNvCxnSpPr/>
              <p:nvPr/>
            </p:nvCxnSpPr>
            <p:spPr>
              <a:xfrm>
                <a:off x="2627784" y="1830664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直接连接符 173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直接连接符 211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6" name="直接连接符 165"/>
            <p:cNvCxnSpPr/>
            <p:nvPr/>
          </p:nvCxnSpPr>
          <p:spPr>
            <a:xfrm flipV="1">
              <a:off x="1132055" y="4968109"/>
              <a:ext cx="524264" cy="2604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5" name="组合 204"/>
          <p:cNvGrpSpPr/>
          <p:nvPr/>
        </p:nvGrpSpPr>
        <p:grpSpPr>
          <a:xfrm>
            <a:off x="1297134" y="1419371"/>
            <a:ext cx="751651" cy="3536655"/>
            <a:chOff x="992916" y="3579573"/>
            <a:chExt cx="845182" cy="1386357"/>
          </a:xfrm>
        </p:grpSpPr>
        <p:grpSp>
          <p:nvGrpSpPr>
            <p:cNvPr id="206" name="组合 205"/>
            <p:cNvGrpSpPr/>
            <p:nvPr/>
          </p:nvGrpSpPr>
          <p:grpSpPr>
            <a:xfrm>
              <a:off x="1531816" y="3579573"/>
              <a:ext cx="306282" cy="1386357"/>
              <a:chOff x="2616898" y="770312"/>
              <a:chExt cx="306282" cy="1060352"/>
            </a:xfrm>
          </p:grpSpPr>
          <p:cxnSp>
            <p:nvCxnSpPr>
              <p:cNvPr id="209" name="直接连接符 208"/>
              <p:cNvCxnSpPr/>
              <p:nvPr/>
            </p:nvCxnSpPr>
            <p:spPr>
              <a:xfrm>
                <a:off x="2627784" y="1830664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直接连接符 209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直接连接符 210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08" name="直接连接符 207"/>
            <p:cNvCxnSpPr/>
            <p:nvPr/>
          </p:nvCxnSpPr>
          <p:spPr>
            <a:xfrm flipV="1">
              <a:off x="992916" y="4309540"/>
              <a:ext cx="524264" cy="2605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4" name="直接连接符 203"/>
          <p:cNvCxnSpPr/>
          <p:nvPr/>
        </p:nvCxnSpPr>
        <p:spPr>
          <a:xfrm flipV="1">
            <a:off x="2465291" y="1841127"/>
            <a:ext cx="214390" cy="1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6" name="组合 145"/>
          <p:cNvGrpSpPr/>
          <p:nvPr/>
        </p:nvGrpSpPr>
        <p:grpSpPr>
          <a:xfrm>
            <a:off x="2140143" y="907564"/>
            <a:ext cx="569854" cy="1889380"/>
            <a:chOff x="1197335" y="3579124"/>
            <a:chExt cx="640763" cy="1386806"/>
          </a:xfrm>
        </p:grpSpPr>
        <p:grpSp>
          <p:nvGrpSpPr>
            <p:cNvPr id="147" name="组合 146"/>
            <p:cNvGrpSpPr/>
            <p:nvPr/>
          </p:nvGrpSpPr>
          <p:grpSpPr>
            <a:xfrm>
              <a:off x="1531816" y="3579573"/>
              <a:ext cx="306282" cy="1386357"/>
              <a:chOff x="2616898" y="770312"/>
              <a:chExt cx="306282" cy="1060352"/>
            </a:xfrm>
          </p:grpSpPr>
          <p:cxnSp>
            <p:nvCxnSpPr>
              <p:cNvPr id="149" name="直接连接符 148"/>
              <p:cNvCxnSpPr/>
              <p:nvPr/>
            </p:nvCxnSpPr>
            <p:spPr>
              <a:xfrm>
                <a:off x="2627784" y="1830664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直接连接符 149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直接连接符 150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8" name="直接连接符 147"/>
            <p:cNvCxnSpPr/>
            <p:nvPr/>
          </p:nvCxnSpPr>
          <p:spPr>
            <a:xfrm flipV="1">
              <a:off x="1197335" y="3579124"/>
              <a:ext cx="524264" cy="2604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9" name="直接连接符 138"/>
          <p:cNvCxnSpPr/>
          <p:nvPr/>
        </p:nvCxnSpPr>
        <p:spPr>
          <a:xfrm>
            <a:off x="3592492" y="3372040"/>
            <a:ext cx="2952703" cy="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接连接符 202"/>
          <p:cNvCxnSpPr/>
          <p:nvPr/>
        </p:nvCxnSpPr>
        <p:spPr>
          <a:xfrm flipV="1">
            <a:off x="4784017" y="1894412"/>
            <a:ext cx="884344" cy="953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接连接符 206"/>
          <p:cNvCxnSpPr/>
          <p:nvPr/>
        </p:nvCxnSpPr>
        <p:spPr>
          <a:xfrm flipV="1">
            <a:off x="4820101" y="692696"/>
            <a:ext cx="497486" cy="30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0" name="组合 179"/>
          <p:cNvGrpSpPr/>
          <p:nvPr/>
        </p:nvGrpSpPr>
        <p:grpSpPr>
          <a:xfrm>
            <a:off x="722721" y="1924530"/>
            <a:ext cx="716768" cy="1576479"/>
            <a:chOff x="1032140" y="3579573"/>
            <a:chExt cx="805958" cy="1403535"/>
          </a:xfrm>
        </p:grpSpPr>
        <p:grpSp>
          <p:nvGrpSpPr>
            <p:cNvPr id="181" name="组合 180"/>
            <p:cNvGrpSpPr/>
            <p:nvPr/>
          </p:nvGrpSpPr>
          <p:grpSpPr>
            <a:xfrm>
              <a:off x="1531816" y="3579573"/>
              <a:ext cx="306282" cy="1386357"/>
              <a:chOff x="2616898" y="770312"/>
              <a:chExt cx="306282" cy="1060352"/>
            </a:xfrm>
          </p:grpSpPr>
          <p:cxnSp>
            <p:nvCxnSpPr>
              <p:cNvPr id="183" name="直接连接符 182"/>
              <p:cNvCxnSpPr/>
              <p:nvPr/>
            </p:nvCxnSpPr>
            <p:spPr>
              <a:xfrm>
                <a:off x="2627784" y="1830664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直接连接符 183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直接连接符 184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82" name="直接连接符 181"/>
            <p:cNvCxnSpPr/>
            <p:nvPr/>
          </p:nvCxnSpPr>
          <p:spPr>
            <a:xfrm flipV="1">
              <a:off x="1032140" y="4980503"/>
              <a:ext cx="524264" cy="2605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83" name="表格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877279407"/>
              </p:ext>
            </p:extLst>
          </p:nvPr>
        </p:nvGraphicFramePr>
        <p:xfrm>
          <a:off x="6300192" y="1340575"/>
          <a:ext cx="2803040" cy="4818888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2803040"/>
              </a:tblGrid>
              <a:tr h="513298"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zh-CN" altLang="en-US" sz="1800" b="1" u="none" strike="noStrike" dirty="0" smtClean="0">
                          <a:latin typeface="微软雅黑" pitchFamily="34" charset="-122"/>
                          <a:ea typeface="微软雅黑" pitchFamily="34" charset="-122"/>
                        </a:rPr>
                        <a:t>诸欲终坏灭，贪彼易堕狱，为此瞬息乐，须久历艰困。</a:t>
                      </a:r>
                      <a:r>
                        <a:rPr lang="zh-CN" altLang="en-US" sz="1800" b="1" u="none" strike="noStrike" dirty="0" smtClean="0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彼困千万分，便足成佛道，欲者较菩萨，苦多无菩提。</a:t>
                      </a:r>
                      <a:endParaRPr lang="zh-CN" altLang="en-US" sz="1800" b="1" i="0" u="none" strike="noStrike" dirty="0">
                        <a:solidFill>
                          <a:srgbClr val="FF0000"/>
                        </a:solidFill>
                        <a:latin typeface="微软雅黑" pitchFamily="34" charset="-122"/>
                        <a:ea typeface="微软雅黑" pitchFamily="34" charset="-122"/>
                        <a:cs typeface="Arial Unicode MS" pitchFamily="34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71526"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zh-CN" altLang="en-US" sz="1800" b="1" i="0" u="none" strike="noStrik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  <a:cs typeface="Arial Unicode MS" pitchFamily="34" charset="-122"/>
                        </a:rPr>
                        <a:t>思维地狱苦，始知诸欲患，非毒兵器火，险地所能拟。</a:t>
                      </a:r>
                      <a:endParaRPr lang="zh-CN" altLang="en-US" sz="1800" b="1" i="0" u="none" strike="noStrike" dirty="0">
                        <a:solidFill>
                          <a:srgbClr val="FFFF99"/>
                        </a:solidFill>
                        <a:latin typeface="微软雅黑" pitchFamily="34" charset="-122"/>
                        <a:ea typeface="微软雅黑" pitchFamily="34" charset="-122"/>
                        <a:cs typeface="Arial Unicode MS" pitchFamily="34" charset="-122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27524">
                <a:tc>
                  <a:txBody>
                    <a:bodyPr/>
                    <a:lstStyle/>
                    <a:p>
                      <a:pPr algn="l" fontAlgn="ctr">
                        <a:lnSpc>
                          <a:spcPct val="90000"/>
                        </a:lnSpc>
                      </a:pPr>
                      <a:r>
                        <a:rPr lang="zh-CN" altLang="en-US" sz="1800" b="1" i="0" u="none" strike="noStrike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Arial Unicode MS" pitchFamily="34" charset="-122"/>
                        </a:rPr>
                        <a:t>故当厌诸欲，欣乐阿兰若。</a:t>
                      </a:r>
                      <a:endParaRPr lang="zh-CN" altLang="en-US" sz="1800" b="1" i="0" u="none" strike="noStrike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Arial Unicode MS" pitchFamily="34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3522"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zh-CN" altLang="en-US" sz="1800" b="1" i="0" u="none" strike="noStrike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Arial Unicode MS" pitchFamily="34" charset="-122"/>
                        </a:rPr>
                        <a:t>离诤无烦恼，寂静山林中，皎洁明月光，清凉似檀香。倾泄平石上，如宫意生欢。林风无声息，徐徐默吹送。有福瑜伽士，踱步思利他。</a:t>
                      </a:r>
                      <a:endParaRPr lang="zh-CN" altLang="en-US" sz="1800" b="1" i="0" u="none" strike="noStrike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Arial Unicode MS" pitchFamily="34" charset="-122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565824"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zh-CN" altLang="en-US" sz="1800" b="1" i="0" u="none" strike="noStrike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Arial Unicode MS" pitchFamily="34" charset="-122"/>
                        </a:rPr>
                        <a:t>空舍岩洞树，随时任意住，尽舍护持苦，无忌恣意行。离贪自在行，谁亦不相干，王侯亦难享，知足闲居欢。</a:t>
                      </a:r>
                      <a:endParaRPr lang="zh-CN" altLang="en-US" sz="1800" b="1" i="0" u="none" strike="noStrike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Arial Unicode MS" pitchFamily="34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56" name="矩形 155"/>
          <p:cNvSpPr/>
          <p:nvPr/>
        </p:nvSpPr>
        <p:spPr>
          <a:xfrm>
            <a:off x="48706" y="80258"/>
            <a:ext cx="447659" cy="17543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第八品</a:t>
            </a:r>
            <a:endParaRPr lang="en-US" altLang="zh-CN" b="1" dirty="0">
              <a:solidFill>
                <a:schemeClr val="accent3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b="1" dirty="0" smtClean="0">
              <a:solidFill>
                <a:schemeClr val="accent3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b="1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静虑</a:t>
            </a:r>
            <a:endParaRPr lang="zh-CN" altLang="en-US" b="1" dirty="0">
              <a:solidFill>
                <a:schemeClr val="accent3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12" name="组合 178"/>
          <p:cNvGrpSpPr/>
          <p:nvPr/>
        </p:nvGrpSpPr>
        <p:grpSpPr>
          <a:xfrm>
            <a:off x="2575388" y="466597"/>
            <a:ext cx="659992" cy="785834"/>
            <a:chOff x="5981278" y="1662752"/>
            <a:chExt cx="756888" cy="37844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3" name="圆角矩形 112"/>
            <p:cNvSpPr/>
            <p:nvPr/>
          </p:nvSpPr>
          <p:spPr>
            <a:xfrm>
              <a:off x="5981278" y="1662752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chemeClr val="accent6">
                <a:lumMod val="75000"/>
              </a:schemeClr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4" name="圆角矩形 60"/>
            <p:cNvSpPr/>
            <p:nvPr/>
          </p:nvSpPr>
          <p:spPr>
            <a:xfrm>
              <a:off x="5992362" y="1673836"/>
              <a:ext cx="734720" cy="356276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观察果报可怕</a:t>
              </a:r>
              <a:endParaRPr lang="zh-CN" altLang="en-US" b="1" kern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23" name="组合 152"/>
          <p:cNvGrpSpPr/>
          <p:nvPr/>
        </p:nvGrpSpPr>
        <p:grpSpPr>
          <a:xfrm>
            <a:off x="1279510" y="1639065"/>
            <a:ext cx="354593" cy="570929"/>
            <a:chOff x="487843" y="1559700"/>
            <a:chExt cx="357902" cy="1626969"/>
          </a:xfrm>
          <a:solidFill>
            <a:schemeClr val="accent4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25" name="圆角矩形 124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0" name="圆角矩形 8"/>
            <p:cNvSpPr/>
            <p:nvPr/>
          </p:nvSpPr>
          <p:spPr>
            <a:xfrm>
              <a:off x="498326" y="1570181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略说</a:t>
              </a:r>
            </a:p>
          </p:txBody>
        </p:sp>
      </p:grpSp>
      <p:grpSp>
        <p:nvGrpSpPr>
          <p:cNvPr id="141" name="组合 152"/>
          <p:cNvGrpSpPr/>
          <p:nvPr/>
        </p:nvGrpSpPr>
        <p:grpSpPr>
          <a:xfrm>
            <a:off x="1285795" y="3068960"/>
            <a:ext cx="352759" cy="607246"/>
            <a:chOff x="487843" y="1559700"/>
            <a:chExt cx="357902" cy="1626969"/>
          </a:xfrm>
          <a:solidFill>
            <a:schemeClr val="accent4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42" name="圆角矩形 141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3" name="圆角矩形 8"/>
            <p:cNvSpPr/>
            <p:nvPr/>
          </p:nvSpPr>
          <p:spPr>
            <a:xfrm>
              <a:off x="498326" y="1570181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广说</a:t>
              </a:r>
              <a:endParaRPr lang="zh-CN" altLang="en-US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44" name="组合 152"/>
          <p:cNvGrpSpPr/>
          <p:nvPr/>
        </p:nvGrpSpPr>
        <p:grpSpPr>
          <a:xfrm>
            <a:off x="1933197" y="109070"/>
            <a:ext cx="375151" cy="1815460"/>
            <a:chOff x="487843" y="710171"/>
            <a:chExt cx="357902" cy="2476502"/>
          </a:xfrm>
          <a:solidFill>
            <a:schemeClr val="accent5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45" name="圆角矩形 144"/>
            <p:cNvSpPr/>
            <p:nvPr/>
          </p:nvSpPr>
          <p:spPr>
            <a:xfrm>
              <a:off x="487843" y="710175"/>
              <a:ext cx="357902" cy="2476498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5" name="圆角矩形 8"/>
            <p:cNvSpPr/>
            <p:nvPr/>
          </p:nvSpPr>
          <p:spPr>
            <a:xfrm>
              <a:off x="498326" y="710171"/>
              <a:ext cx="336936" cy="2466016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于欲妙生起厌烦</a:t>
              </a:r>
            </a:p>
          </p:txBody>
        </p:sp>
      </p:grpSp>
      <p:grpSp>
        <p:nvGrpSpPr>
          <p:cNvPr id="186" name="组合 152"/>
          <p:cNvGrpSpPr/>
          <p:nvPr/>
        </p:nvGrpSpPr>
        <p:grpSpPr>
          <a:xfrm>
            <a:off x="1938158" y="3983918"/>
            <a:ext cx="403970" cy="1944216"/>
            <a:chOff x="487843" y="710171"/>
            <a:chExt cx="357902" cy="2476502"/>
          </a:xfrm>
          <a:solidFill>
            <a:schemeClr val="accent5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87" name="圆角矩形 186"/>
            <p:cNvSpPr/>
            <p:nvPr/>
          </p:nvSpPr>
          <p:spPr>
            <a:xfrm>
              <a:off x="487843" y="710175"/>
              <a:ext cx="357902" cy="2476498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8" name="圆角矩形 8"/>
            <p:cNvSpPr/>
            <p:nvPr/>
          </p:nvSpPr>
          <p:spPr>
            <a:xfrm>
              <a:off x="498326" y="710171"/>
              <a:ext cx="336936" cy="2466016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于静处生起欢喜</a:t>
              </a:r>
            </a:p>
          </p:txBody>
        </p:sp>
      </p:grpSp>
      <p:grpSp>
        <p:nvGrpSpPr>
          <p:cNvPr id="189" name="组合 178"/>
          <p:cNvGrpSpPr/>
          <p:nvPr/>
        </p:nvGrpSpPr>
        <p:grpSpPr>
          <a:xfrm>
            <a:off x="2569864" y="1350848"/>
            <a:ext cx="665516" cy="854016"/>
            <a:chOff x="5981278" y="1662752"/>
            <a:chExt cx="756888" cy="37844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93" name="圆角矩形 192"/>
            <p:cNvSpPr/>
            <p:nvPr/>
          </p:nvSpPr>
          <p:spPr>
            <a:xfrm>
              <a:off x="5981278" y="1662752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chemeClr val="accent6">
                <a:lumMod val="75000"/>
              </a:schemeClr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4" name="圆角矩形 60"/>
            <p:cNvSpPr/>
            <p:nvPr/>
          </p:nvSpPr>
          <p:spPr>
            <a:xfrm>
              <a:off x="5992362" y="1673836"/>
              <a:ext cx="734720" cy="356276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观察本体不净</a:t>
              </a:r>
              <a:endParaRPr lang="zh-CN" altLang="en-US" b="1" kern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95" name="组合 178"/>
          <p:cNvGrpSpPr/>
          <p:nvPr/>
        </p:nvGrpSpPr>
        <p:grpSpPr>
          <a:xfrm>
            <a:off x="2574084" y="2295049"/>
            <a:ext cx="645252" cy="847337"/>
            <a:chOff x="5981278" y="1662752"/>
            <a:chExt cx="756888" cy="37844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01" name="圆角矩形 200"/>
            <p:cNvSpPr/>
            <p:nvPr/>
          </p:nvSpPr>
          <p:spPr>
            <a:xfrm>
              <a:off x="5981278" y="1662752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chemeClr val="accent6">
                <a:lumMod val="75000"/>
              </a:schemeClr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2" name="圆角矩形 60"/>
            <p:cNvSpPr/>
            <p:nvPr/>
          </p:nvSpPr>
          <p:spPr>
            <a:xfrm>
              <a:off x="5992362" y="1673836"/>
              <a:ext cx="734720" cy="356276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观察因有害</a:t>
              </a:r>
              <a:endParaRPr lang="zh-CN" altLang="en-US" b="1" kern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91" name="圆角矩形 60"/>
          <p:cNvSpPr/>
          <p:nvPr/>
        </p:nvSpPr>
        <p:spPr>
          <a:xfrm>
            <a:off x="3542419" y="1079997"/>
            <a:ext cx="352438" cy="647980"/>
          </a:xfrm>
          <a:prstGeom prst="rect">
            <a:avLst/>
          </a:prstGeom>
          <a:ln w="28575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0" vert="horz" wrap="square" lIns="6985" tIns="6985" rIns="6985" bIns="6985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略说</a:t>
            </a:r>
            <a:endParaRPr lang="zh-CN" altLang="en-US" b="1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2" name="圆角矩形 60"/>
          <p:cNvSpPr/>
          <p:nvPr/>
        </p:nvSpPr>
        <p:spPr>
          <a:xfrm>
            <a:off x="4139953" y="80259"/>
            <a:ext cx="554958" cy="143668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0" vert="horz" wrap="square" lIns="6985" tIns="6985" rIns="6985" bIns="6985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无有享用欲妙之机会</a:t>
            </a:r>
            <a:endParaRPr lang="zh-CN" altLang="en-US" b="1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93" name="组合 92"/>
          <p:cNvGrpSpPr/>
          <p:nvPr/>
        </p:nvGrpSpPr>
        <p:grpSpPr>
          <a:xfrm>
            <a:off x="91760" y="1976095"/>
            <a:ext cx="720199" cy="1505617"/>
            <a:chOff x="1028282" y="3579573"/>
            <a:chExt cx="809816" cy="1386357"/>
          </a:xfrm>
        </p:grpSpPr>
        <p:grpSp>
          <p:nvGrpSpPr>
            <p:cNvPr id="94" name="组合 93"/>
            <p:cNvGrpSpPr/>
            <p:nvPr/>
          </p:nvGrpSpPr>
          <p:grpSpPr>
            <a:xfrm>
              <a:off x="1531816" y="3579573"/>
              <a:ext cx="306282" cy="1386357"/>
              <a:chOff x="2616898" y="770312"/>
              <a:chExt cx="306282" cy="1060352"/>
            </a:xfrm>
          </p:grpSpPr>
          <p:cxnSp>
            <p:nvCxnSpPr>
              <p:cNvPr id="96" name="直接连接符 95"/>
              <p:cNvCxnSpPr/>
              <p:nvPr/>
            </p:nvCxnSpPr>
            <p:spPr>
              <a:xfrm>
                <a:off x="2627784" y="1830664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直接连接符 96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直接连接符 97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5" name="直接连接符 94"/>
            <p:cNvCxnSpPr/>
            <p:nvPr/>
          </p:nvCxnSpPr>
          <p:spPr>
            <a:xfrm flipV="1">
              <a:off x="1028282" y="4247460"/>
              <a:ext cx="524264" cy="2605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9" name="组合 152"/>
          <p:cNvGrpSpPr/>
          <p:nvPr/>
        </p:nvGrpSpPr>
        <p:grpSpPr>
          <a:xfrm>
            <a:off x="690969" y="1412776"/>
            <a:ext cx="353823" cy="1023507"/>
            <a:chOff x="487843" y="1559700"/>
            <a:chExt cx="357902" cy="1626969"/>
          </a:xfr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00" name="圆角矩形 99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1" name="圆角矩形 8"/>
            <p:cNvSpPr/>
            <p:nvPr/>
          </p:nvSpPr>
          <p:spPr>
            <a:xfrm>
              <a:off x="498326" y="1570183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离俗世</a:t>
              </a:r>
            </a:p>
          </p:txBody>
        </p:sp>
      </p:grpSp>
      <p:grpSp>
        <p:nvGrpSpPr>
          <p:cNvPr id="102" name="组合 152"/>
          <p:cNvGrpSpPr/>
          <p:nvPr/>
        </p:nvGrpSpPr>
        <p:grpSpPr>
          <a:xfrm>
            <a:off x="78713" y="2275884"/>
            <a:ext cx="344415" cy="872122"/>
            <a:chOff x="487843" y="1559700"/>
            <a:chExt cx="357902" cy="1626969"/>
          </a:xfrm>
          <a:solidFill>
            <a:schemeClr val="bg2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03" name="圆角矩形 102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4" name="圆角矩形 8"/>
            <p:cNvSpPr/>
            <p:nvPr/>
          </p:nvSpPr>
          <p:spPr>
            <a:xfrm>
              <a:off x="498326" y="1570183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广说</a:t>
              </a:r>
            </a:p>
          </p:txBody>
        </p:sp>
      </p:grpSp>
      <p:grpSp>
        <p:nvGrpSpPr>
          <p:cNvPr id="105" name="组合 152"/>
          <p:cNvGrpSpPr/>
          <p:nvPr/>
        </p:nvGrpSpPr>
        <p:grpSpPr>
          <a:xfrm>
            <a:off x="670933" y="3015640"/>
            <a:ext cx="377915" cy="1050631"/>
            <a:chOff x="487843" y="1559700"/>
            <a:chExt cx="357902" cy="1626969"/>
          </a:xfr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06" name="圆角矩形 105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7" name="圆角矩形 8"/>
            <p:cNvSpPr/>
            <p:nvPr/>
          </p:nvSpPr>
          <p:spPr>
            <a:xfrm>
              <a:off x="498326" y="1570183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弃妄念</a:t>
              </a:r>
            </a:p>
          </p:txBody>
        </p:sp>
      </p:grpSp>
      <p:sp>
        <p:nvSpPr>
          <p:cNvPr id="158" name="圆角矩形 60"/>
          <p:cNvSpPr/>
          <p:nvPr/>
        </p:nvSpPr>
        <p:spPr>
          <a:xfrm>
            <a:off x="4139952" y="2325909"/>
            <a:ext cx="554958" cy="87398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0" vert="horz" wrap="square" lIns="6985" tIns="6985" rIns="6985" bIns="6985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与他罪相联</a:t>
            </a:r>
            <a:endParaRPr lang="zh-CN" altLang="en-US" b="1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3" name="圆角矩形 60"/>
          <p:cNvSpPr/>
          <p:nvPr/>
        </p:nvSpPr>
        <p:spPr>
          <a:xfrm>
            <a:off x="3569470" y="2499421"/>
            <a:ext cx="343515" cy="573452"/>
          </a:xfrm>
          <a:prstGeom prst="rect">
            <a:avLst/>
          </a:prstGeom>
          <a:ln w="28575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0" vert="horz" wrap="square" lIns="6985" tIns="6985" rIns="6985" bIns="6985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广说</a:t>
            </a:r>
            <a:endParaRPr lang="zh-CN" altLang="en-US" b="1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7" name="圆角矩形 60"/>
          <p:cNvSpPr/>
          <p:nvPr/>
        </p:nvSpPr>
        <p:spPr>
          <a:xfrm>
            <a:off x="5014058" y="60953"/>
            <a:ext cx="1005580" cy="366213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0" vert="horz" wrap="square" lIns="6985" tIns="6985" rIns="6985" bIns="6985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获得身苦</a:t>
            </a:r>
            <a:endParaRPr lang="zh-CN" altLang="en-US" b="1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6" name="圆角矩形 60"/>
          <p:cNvSpPr/>
          <p:nvPr/>
        </p:nvSpPr>
        <p:spPr>
          <a:xfrm>
            <a:off x="5017055" y="493001"/>
            <a:ext cx="1513530" cy="335975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0" vert="horz" wrap="square" lIns="6985" tIns="6985" rIns="6985" bIns="6985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阻碍解脱机会</a:t>
            </a:r>
            <a:endParaRPr lang="zh-CN" altLang="en-US" b="1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4" name="圆角矩形 60"/>
          <p:cNvSpPr/>
          <p:nvPr/>
        </p:nvSpPr>
        <p:spPr>
          <a:xfrm>
            <a:off x="5013531" y="907564"/>
            <a:ext cx="1692861" cy="344867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0" vert="horz" wrap="square" lIns="6985" tIns="6985" rIns="6985" bIns="6985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以比喻说明过患</a:t>
            </a:r>
            <a:endParaRPr lang="zh-CN" altLang="en-US" b="1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6" name="圆角矩形 60"/>
          <p:cNvSpPr/>
          <p:nvPr/>
        </p:nvSpPr>
        <p:spPr>
          <a:xfrm>
            <a:off x="5006535" y="1324439"/>
            <a:ext cx="1011520" cy="34537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0" vert="horz" wrap="square" lIns="6985" tIns="6985" rIns="6985" bIns="6985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空耗暇满</a:t>
            </a:r>
            <a:endParaRPr lang="zh-CN" altLang="en-US" b="1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4" name="圆角矩形 60"/>
          <p:cNvSpPr/>
          <p:nvPr/>
        </p:nvSpPr>
        <p:spPr>
          <a:xfrm>
            <a:off x="4999032" y="1727977"/>
            <a:ext cx="1020606" cy="332871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0" vert="horz" wrap="square" lIns="6985" tIns="6985" rIns="6985" bIns="6985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痛苦无义</a:t>
            </a:r>
            <a:endParaRPr lang="zh-CN" altLang="en-US" b="1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5" name="圆角矩形 60"/>
          <p:cNvSpPr/>
          <p:nvPr/>
        </p:nvSpPr>
        <p:spPr>
          <a:xfrm>
            <a:off x="4989830" y="2521017"/>
            <a:ext cx="1039112" cy="551855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0" vert="horz" wrap="square" lIns="6985" tIns="6985" rIns="6985" bIns="6985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痛苦无法比拟</a:t>
            </a:r>
            <a:endParaRPr lang="zh-CN" altLang="en-US" b="1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17" name="组合 178"/>
          <p:cNvGrpSpPr/>
          <p:nvPr/>
        </p:nvGrpSpPr>
        <p:grpSpPr>
          <a:xfrm>
            <a:off x="2578643" y="3201273"/>
            <a:ext cx="1346685" cy="349931"/>
            <a:chOff x="5981278" y="1662752"/>
            <a:chExt cx="756888" cy="37844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8" name="圆角矩形 117"/>
            <p:cNvSpPr/>
            <p:nvPr/>
          </p:nvSpPr>
          <p:spPr>
            <a:xfrm>
              <a:off x="5981278" y="1662752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chemeClr val="accent6">
                <a:lumMod val="75000"/>
              </a:schemeClr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9" name="圆角矩形 60"/>
            <p:cNvSpPr/>
            <p:nvPr/>
          </p:nvSpPr>
          <p:spPr>
            <a:xfrm>
              <a:off x="5992362" y="1673836"/>
              <a:ext cx="734720" cy="356276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略说连接文</a:t>
              </a:r>
              <a:endParaRPr lang="zh-CN" altLang="en-US" b="1" kern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20" name="组合 178"/>
          <p:cNvGrpSpPr/>
          <p:nvPr/>
        </p:nvGrpSpPr>
        <p:grpSpPr>
          <a:xfrm>
            <a:off x="2559423" y="4819714"/>
            <a:ext cx="634388" cy="364773"/>
            <a:chOff x="5981278" y="1662752"/>
            <a:chExt cx="756888" cy="37844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21" name="圆角矩形 120"/>
            <p:cNvSpPr/>
            <p:nvPr/>
          </p:nvSpPr>
          <p:spPr>
            <a:xfrm>
              <a:off x="5981278" y="1662752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chemeClr val="accent6">
                <a:lumMod val="75000"/>
              </a:schemeClr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2" name="圆角矩形 60"/>
            <p:cNvSpPr/>
            <p:nvPr/>
          </p:nvSpPr>
          <p:spPr>
            <a:xfrm>
              <a:off x="5992362" y="1673836"/>
              <a:ext cx="734720" cy="356276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广说</a:t>
              </a:r>
              <a:endParaRPr lang="zh-CN" altLang="en-US" b="1" kern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28" name="圆角矩形 60"/>
          <p:cNvSpPr/>
          <p:nvPr/>
        </p:nvSpPr>
        <p:spPr>
          <a:xfrm>
            <a:off x="3585228" y="4183360"/>
            <a:ext cx="1404602" cy="360040"/>
          </a:xfrm>
          <a:prstGeom prst="rect">
            <a:avLst/>
          </a:prstGeom>
          <a:ln w="28575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0" vert="horz" wrap="square" lIns="6985" tIns="6985" rIns="6985" bIns="6985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圆满之特点</a:t>
            </a:r>
            <a:endParaRPr lang="zh-CN" altLang="en-US" b="1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9" name="圆角矩形 60"/>
          <p:cNvSpPr/>
          <p:nvPr/>
        </p:nvSpPr>
        <p:spPr>
          <a:xfrm>
            <a:off x="3585228" y="5458404"/>
            <a:ext cx="1404603" cy="360040"/>
          </a:xfrm>
          <a:prstGeom prst="rect">
            <a:avLst/>
          </a:prstGeom>
          <a:ln w="28575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0" vert="horz" wrap="square" lIns="6985" tIns="6985" rIns="6985" bIns="6985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安乐之特点</a:t>
            </a:r>
            <a:endParaRPr lang="zh-CN" altLang="en-US" b="1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34537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视点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4790</TotalTime>
  <Words>5563</Words>
  <Application>Microsoft Office PowerPoint</Application>
  <PresentationFormat>全屏显示(4:3)</PresentationFormat>
  <Paragraphs>591</Paragraphs>
  <Slides>19</Slides>
  <Notes>19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0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TOSHIBA</dc:creator>
  <cp:lastModifiedBy>China</cp:lastModifiedBy>
  <cp:revision>524</cp:revision>
  <dcterms:created xsi:type="dcterms:W3CDTF">2011-03-15T13:25:26Z</dcterms:created>
  <dcterms:modified xsi:type="dcterms:W3CDTF">2017-12-12T13:35:49Z</dcterms:modified>
</cp:coreProperties>
</file>