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2E3B8-FC7C-4B7D-8A17-050B0B546165}">
  <a:tblStyle styleId="{DA22E3B8-FC7C-4B7D-8A17-050B0B5461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bold.fntdata"/><Relationship Id="rId23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roximaNova-boldItalic.fntdata"/><Relationship Id="rId25" Type="http://schemas.openxmlformats.org/officeDocument/2006/relationships/font" Target="fonts/ProximaNova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8454096c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8454096c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27c8436c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27c8436c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28454096c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28454096c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28454096c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28454096c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27c8436c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627c8436c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28454096c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28454096c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27c8436c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27c8436c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27c8436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27c8436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27c8436c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27c8436c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27c8436c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27c8436c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27c8436c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27c8436c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7c8436c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7c8436c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28454096c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28454096c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8454096c_1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8454096c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27c8436c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27c8436c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Cyberbullying Tweets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Will Sharpe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Unigrams - Bigrams - Trigrams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N-grams</a:t>
            </a:r>
            <a:endParaRPr sz="24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Neighbors: </a:t>
            </a:r>
            <a:r>
              <a:rPr lang="en" sz="1800">
                <a:solidFill>
                  <a:srgbClr val="EA9999"/>
                </a:solidFill>
              </a:rPr>
              <a:t>0.3987</a:t>
            </a:r>
            <a:endParaRPr sz="1800">
              <a:solidFill>
                <a:srgbClr val="EA999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Tree:</a:t>
            </a:r>
            <a:r>
              <a:rPr lang="en" sz="1800">
                <a:solidFill>
                  <a:srgbClr val="EA9999"/>
                </a:solidFill>
              </a:rPr>
              <a:t> 0.7990</a:t>
            </a:r>
            <a:endParaRPr sz="1800">
              <a:solidFill>
                <a:srgbClr val="EA999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Regression:</a:t>
            </a:r>
            <a:r>
              <a:rPr lang="en" sz="1800">
                <a:solidFill>
                  <a:srgbClr val="EA9999"/>
                </a:solidFill>
              </a:rPr>
              <a:t> 0.8223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Bigrams</a:t>
            </a:r>
            <a:endParaRPr sz="2400">
              <a:solidFill>
                <a:schemeClr val="accent5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K-Nearest Neighbors: </a:t>
            </a:r>
            <a:r>
              <a:rPr lang="en" sz="1800">
                <a:solidFill>
                  <a:srgbClr val="EA9999"/>
                </a:solidFill>
              </a:rPr>
              <a:t>0.2717</a:t>
            </a:r>
            <a:endParaRPr sz="1800">
              <a:solidFill>
                <a:srgbClr val="EA999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Decision Tree:</a:t>
            </a:r>
            <a:r>
              <a:rPr lang="en" sz="1800">
                <a:solidFill>
                  <a:srgbClr val="EA9999"/>
                </a:solidFill>
              </a:rPr>
              <a:t> 0.6100</a:t>
            </a:r>
            <a:endParaRPr sz="1800">
              <a:solidFill>
                <a:srgbClr val="EA9999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A9999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Logistic Regression:</a:t>
            </a:r>
            <a:r>
              <a:rPr lang="en" sz="1800">
                <a:solidFill>
                  <a:srgbClr val="EA9999"/>
                </a:solidFill>
              </a:rPr>
              <a:t> 0.5907</a:t>
            </a:r>
            <a:endParaRPr sz="18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</a:t>
            </a:r>
            <a:r>
              <a:rPr lang="en"/>
              <a:t> Network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accent5"/>
                </a:solidFill>
              </a:rPr>
              <a:t>70%</a:t>
            </a:r>
            <a:r>
              <a:rPr lang="en" sz="2000"/>
              <a:t> training </a:t>
            </a:r>
            <a:r>
              <a:rPr lang="en" sz="2000">
                <a:solidFill>
                  <a:schemeClr val="accent5"/>
                </a:solidFill>
              </a:rPr>
              <a:t>30%</a:t>
            </a:r>
            <a:r>
              <a:rPr lang="en" sz="2000"/>
              <a:t> testing</a:t>
            </a:r>
            <a:endParaRPr sz="20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Out of the training group </a:t>
            </a:r>
            <a:r>
              <a:rPr lang="en" sz="1500">
                <a:solidFill>
                  <a:schemeClr val="accent5"/>
                </a:solidFill>
              </a:rPr>
              <a:t>2,500</a:t>
            </a:r>
            <a:r>
              <a:rPr lang="en" sz="1500"/>
              <a:t> was put into a validation group </a:t>
            </a:r>
            <a:endParaRPr sz="15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1st hidden layer to </a:t>
            </a:r>
            <a:r>
              <a:rPr lang="en" sz="2000">
                <a:solidFill>
                  <a:schemeClr val="accent5"/>
                </a:solidFill>
              </a:rPr>
              <a:t>300 </a:t>
            </a:r>
            <a:r>
              <a:rPr lang="en" sz="2000"/>
              <a:t>nodes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Set 2nd hidden layer to </a:t>
            </a:r>
            <a:r>
              <a:rPr lang="en" sz="2000">
                <a:solidFill>
                  <a:schemeClr val="accent5"/>
                </a:solidFill>
              </a:rPr>
              <a:t>100</a:t>
            </a:r>
            <a:r>
              <a:rPr lang="en" sz="2000"/>
              <a:t> nodes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Initial</a:t>
            </a:r>
            <a:r>
              <a:rPr lang="en" sz="2000"/>
              <a:t> training: </a:t>
            </a:r>
            <a:r>
              <a:rPr lang="en" sz="2000">
                <a:solidFill>
                  <a:schemeClr val="accent5"/>
                </a:solidFill>
              </a:rPr>
              <a:t>100</a:t>
            </a:r>
            <a:r>
              <a:rPr lang="en" sz="2000"/>
              <a:t> epochs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Second attempt, new model, training: </a:t>
            </a:r>
            <a:r>
              <a:rPr lang="en" sz="2000">
                <a:solidFill>
                  <a:schemeClr val="accent5"/>
                </a:solidFill>
              </a:rPr>
              <a:t>16</a:t>
            </a:r>
            <a:r>
              <a:rPr lang="en" sz="2000"/>
              <a:t> epochs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 epochs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1400" y="445013"/>
            <a:ext cx="5970817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0" y="1832750"/>
            <a:ext cx="28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Accuracy: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0.9758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Accuracy: 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0.8228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Accuracy: 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0.8216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epochs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0" y="1832750"/>
            <a:ext cx="28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Training Accuracy: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0.9209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Testing Accuracy: 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0.8402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Validation Accuracy:  </a:t>
            </a:r>
            <a:r>
              <a:rPr lang="en" sz="1600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0.8432</a:t>
            </a:r>
            <a:endParaRPr sz="1600">
              <a:solidFill>
                <a:schemeClr val="accent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133" y="445025"/>
            <a:ext cx="5930268" cy="38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Validation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25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Only Logistic Regression was explored for cross validation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10,000</a:t>
            </a:r>
            <a:r>
              <a:rPr lang="en" sz="1900"/>
              <a:t> taken out of entire dataset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Cross validation set to </a:t>
            </a:r>
            <a:r>
              <a:rPr lang="en" sz="1900">
                <a:solidFill>
                  <a:srgbClr val="EA9999"/>
                </a:solidFill>
              </a:rPr>
              <a:t>10</a:t>
            </a:r>
            <a:endParaRPr sz="1900">
              <a:solidFill>
                <a:srgbClr val="EA9999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Test Score Accuracies for each of the </a:t>
            </a:r>
            <a:r>
              <a:rPr lang="en" sz="1900">
                <a:solidFill>
                  <a:schemeClr val="accent5"/>
                </a:solidFill>
              </a:rPr>
              <a:t>10</a:t>
            </a:r>
            <a:endParaRPr sz="1900">
              <a:solidFill>
                <a:schemeClr val="accent5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accent5"/>
                </a:solidFill>
              </a:rPr>
              <a:t>0.809</a:t>
            </a:r>
            <a:r>
              <a:rPr lang="en" sz="1600"/>
              <a:t>; </a:t>
            </a:r>
            <a:r>
              <a:rPr lang="en" sz="1600">
                <a:solidFill>
                  <a:srgbClr val="EA9999"/>
                </a:solidFill>
              </a:rPr>
              <a:t>0.837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chemeClr val="accent5"/>
                </a:solidFill>
              </a:rPr>
              <a:t>0.840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rgbClr val="EA9999"/>
                </a:solidFill>
              </a:rPr>
              <a:t>0.832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chemeClr val="accent5"/>
                </a:solidFill>
              </a:rPr>
              <a:t>0.815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rgbClr val="EA9999"/>
                </a:solidFill>
              </a:rPr>
              <a:t>0.833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chemeClr val="accent5"/>
                </a:solidFill>
              </a:rPr>
              <a:t>0.823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rgbClr val="EA9999"/>
                </a:solidFill>
              </a:rPr>
              <a:t>0.825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chemeClr val="accent5"/>
                </a:solidFill>
              </a:rPr>
              <a:t>0.827</a:t>
            </a:r>
            <a:r>
              <a:rPr lang="en" sz="1600"/>
              <a:t>;</a:t>
            </a:r>
            <a:r>
              <a:rPr lang="en" sz="1600"/>
              <a:t> </a:t>
            </a:r>
            <a:r>
              <a:rPr lang="en" sz="1600">
                <a:solidFill>
                  <a:srgbClr val="EA9999"/>
                </a:solidFill>
              </a:rPr>
              <a:t>0.833</a:t>
            </a:r>
            <a:r>
              <a:rPr lang="en" sz="1600"/>
              <a:t>;</a:t>
            </a:r>
            <a:endParaRPr sz="1600">
              <a:solidFill>
                <a:srgbClr val="EA9999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Mean of scores: 0.83 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Cross Validation Results</a:t>
            </a:r>
            <a:endParaRPr/>
          </a:p>
        </p:txBody>
      </p:sp>
      <p:graphicFrame>
        <p:nvGraphicFramePr>
          <p:cNvPr id="147" name="Google Shape;147;p27"/>
          <p:cNvGraphicFramePr/>
          <p:nvPr/>
        </p:nvGraphicFramePr>
        <p:xfrm>
          <a:off x="952500" y="11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{DA22E3B8-FC7C-4B7D-8A17-050B0B546165}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Precision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F1-Score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Support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accent3"/>
                          </a:solidFill>
                        </a:rPr>
                        <a:t>ge</a:t>
                      </a:r>
                      <a:endParaRPr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1,668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Ethnicity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1,713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0.91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0.83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0.87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1,634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Not Cyberbullying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0.57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0.56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1,639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Other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0.59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0.68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0.63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1,642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Religion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0.97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0.94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0.95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3"/>
                          </a:solidFill>
                        </a:rPr>
                        <a:t>1,704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</a:rPr>
                        <a:t>Accuracy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</a:rPr>
                        <a:t>0.83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EA9999"/>
                          </a:solidFill>
                        </a:rPr>
                        <a:t>10,000</a:t>
                      </a:r>
                      <a:endParaRPr>
                        <a:solidFill>
                          <a:srgbClr val="EA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 used for this Project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</a:pPr>
            <a:r>
              <a:rPr lang="en">
                <a:highlight>
                  <a:schemeClr val="lt1"/>
                </a:highlight>
              </a:rPr>
              <a:t>J. Wang, K. Fu, C.T. Lu, “SOSNet: A Graph Convolutional Network Approach to Fine-Grained Cyberbullying Detection,” Proceedings of the 2020 IEEE International Conference on Big Data (IEEE BigData 2020), December 10-13, 2020.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>
                <a:solidFill>
                  <a:schemeClr val="accent5"/>
                </a:solidFill>
              </a:rPr>
              <a:t>47,692</a:t>
            </a:r>
            <a:r>
              <a:rPr lang="en" sz="1900"/>
              <a:t> tweets stored as comma-</a:t>
            </a:r>
            <a:r>
              <a:rPr lang="en" sz="1900"/>
              <a:t>separated-values (.csv)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Table contains just two columns: tweet_text and cyberbullying_type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are 6 classes that each tweet may be classified as: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Religion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Age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Gender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Ethnicity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Not cyberbullying</a:t>
            </a:r>
            <a:endParaRPr sz="1500">
              <a:solidFill>
                <a:srgbClr val="EA9999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ts val="1500"/>
              <a:buChar char="○"/>
            </a:pPr>
            <a:r>
              <a:rPr lang="en" sz="1500">
                <a:solidFill>
                  <a:srgbClr val="EA9999"/>
                </a:solidFill>
              </a:rPr>
              <a:t>Other cyberbullying</a:t>
            </a:r>
            <a:endParaRPr sz="1500">
              <a:solidFill>
                <a:srgbClr val="EA9999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is a multiclass and not multilabel classification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Techniques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 cast a wide net in techniques tried, thereby trying many but not going too deep into any one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models </a:t>
            </a:r>
            <a:r>
              <a:rPr lang="en" sz="1900"/>
              <a:t>received</a:t>
            </a:r>
            <a:r>
              <a:rPr lang="en" sz="1900"/>
              <a:t> data that was vectorized by sklearn’s CountVectorizer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stop_words = “english”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47,692</a:t>
            </a:r>
            <a:r>
              <a:rPr lang="en" sz="1500"/>
              <a:t> rows by </a:t>
            </a:r>
            <a:r>
              <a:rPr lang="en" sz="1500">
                <a:solidFill>
                  <a:schemeClr val="accent5"/>
                </a:solidFill>
              </a:rPr>
              <a:t>59,970 </a:t>
            </a:r>
            <a:r>
              <a:rPr lang="en" sz="1500"/>
              <a:t>(except for n-grams)</a:t>
            </a:r>
            <a:endParaRPr sz="15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models received data that was split by sklearn’s train_test_split the same way:</a:t>
            </a:r>
            <a:endParaRPr sz="19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70%</a:t>
            </a:r>
            <a:r>
              <a:rPr lang="en" sz="1500"/>
              <a:t> training </a:t>
            </a:r>
            <a:r>
              <a:rPr lang="en" sz="1500">
                <a:solidFill>
                  <a:schemeClr val="accent5"/>
                </a:solidFill>
              </a:rPr>
              <a:t>30%</a:t>
            </a:r>
            <a:r>
              <a:rPr lang="en" sz="1500"/>
              <a:t> testing</a:t>
            </a:r>
            <a:endParaRPr sz="1500"/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Same random state number: </a:t>
            </a:r>
            <a:r>
              <a:rPr lang="en" sz="1500">
                <a:solidFill>
                  <a:schemeClr val="accent5"/>
                </a:solidFill>
              </a:rPr>
              <a:t>132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- 5 Main Sections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Initial phase of testing with no preprocessing, only looking over data for validity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for missing values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for types of data</a:t>
            </a:r>
            <a:endParaRPr/>
          </a:p>
          <a:p>
            <a:pPr indent="-317500" lvl="1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Check for a near equal amount of </a:t>
            </a:r>
            <a:r>
              <a:rPr lang="en"/>
              <a:t>representation</a:t>
            </a:r>
            <a:r>
              <a:rPr lang="en"/>
              <a:t> for each of the 6 classes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Cleaning and modifying the data before running some of the same tests from before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Unigrams - Bigrams - Trigrams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Building a Neural Network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Cross Validation of top performer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Phase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The first </a:t>
            </a:r>
            <a:r>
              <a:rPr lang="en">
                <a:highlight>
                  <a:schemeClr val="lt1"/>
                </a:highlight>
              </a:rPr>
              <a:t>batch</a:t>
            </a:r>
            <a:r>
              <a:rPr lang="en">
                <a:highlight>
                  <a:schemeClr val="lt1"/>
                </a:highlight>
              </a:rPr>
              <a:t> of testing 6 models used: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Logistic Regression: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0.8364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Random Forest: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0.8265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Support Vector Machine: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0.8254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Decision Tree: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0.8079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Multinomial Naïve Bayes: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0.7807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highlight>
                  <a:schemeClr val="lt1"/>
                </a:highlight>
              </a:rPr>
              <a:t>K-nearest Neighbor: </a:t>
            </a:r>
            <a:r>
              <a:rPr lang="en">
                <a:solidFill>
                  <a:schemeClr val="accent5"/>
                </a:solidFill>
                <a:highlight>
                  <a:schemeClr val="lt1"/>
                </a:highlight>
              </a:rPr>
              <a:t>0.618</a:t>
            </a:r>
            <a:endParaRPr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chemeClr val="lt1"/>
                </a:highlight>
              </a:rPr>
              <a:t>Just the accuracy is provided here. Each model’s accuracy is within a small percentage of all other fields. 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lt1"/>
                </a:highlight>
              </a:rPr>
              <a:t>In this second approach 3 of the 6 previous models were selected</a:t>
            </a:r>
            <a:endParaRPr sz="2550">
              <a:highlight>
                <a:schemeClr val="lt1"/>
              </a:highlight>
            </a:endParaRPr>
          </a:p>
          <a:p>
            <a:pPr indent="-341947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550">
                <a:highlight>
                  <a:schemeClr val="lt1"/>
                </a:highlight>
              </a:rPr>
              <a:t>The top performer, a middle performer and the worst performer</a:t>
            </a:r>
            <a:endParaRPr sz="2550">
              <a:highlight>
                <a:schemeClr val="lt1"/>
              </a:highlight>
            </a:endParaRPr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lt1"/>
                </a:highlight>
              </a:rPr>
              <a:t>The approach this time was to manipulate the data more than we </a:t>
            </a:r>
            <a:r>
              <a:rPr lang="en" sz="2550">
                <a:highlight>
                  <a:schemeClr val="lt1"/>
                </a:highlight>
              </a:rPr>
              <a:t>have</a:t>
            </a:r>
            <a:r>
              <a:rPr lang="en" sz="2550">
                <a:highlight>
                  <a:schemeClr val="lt1"/>
                </a:highlight>
              </a:rPr>
              <a:t> so far</a:t>
            </a:r>
            <a:endParaRPr sz="2550">
              <a:highlight>
                <a:schemeClr val="lt1"/>
              </a:highlight>
            </a:endParaRPr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lt1"/>
                </a:highlight>
              </a:rPr>
              <a:t>All capitalizations were removed for </a:t>
            </a:r>
            <a:r>
              <a:rPr lang="en" sz="2550">
                <a:highlight>
                  <a:schemeClr val="lt1"/>
                </a:highlight>
              </a:rPr>
              <a:t>lowercase</a:t>
            </a:r>
            <a:r>
              <a:rPr lang="en" sz="2550">
                <a:highlight>
                  <a:schemeClr val="lt1"/>
                </a:highlight>
              </a:rPr>
              <a:t> to make more uniform and simplified</a:t>
            </a:r>
            <a:endParaRPr sz="2550">
              <a:highlight>
                <a:schemeClr val="lt1"/>
              </a:highlight>
            </a:endParaRPr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lt1"/>
                </a:highlight>
              </a:rPr>
              <a:t>Punctuations were removed to be replaced by a space</a:t>
            </a:r>
            <a:endParaRPr sz="2550">
              <a:highlight>
                <a:schemeClr val="lt1"/>
              </a:highlight>
            </a:endParaRPr>
          </a:p>
          <a:p>
            <a:pPr indent="-34194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>
                <a:highlight>
                  <a:schemeClr val="lt1"/>
                </a:highlight>
              </a:rPr>
              <a:t>These two steps were done in an effort </a:t>
            </a:r>
            <a:r>
              <a:rPr lang="en" sz="2550">
                <a:highlight>
                  <a:schemeClr val="lt1"/>
                </a:highlight>
              </a:rPr>
              <a:t>simplify</a:t>
            </a:r>
            <a:r>
              <a:rPr lang="en" sz="2550">
                <a:highlight>
                  <a:schemeClr val="lt1"/>
                </a:highlight>
              </a:rPr>
              <a:t> data and </a:t>
            </a:r>
            <a:r>
              <a:rPr lang="en" sz="2550">
                <a:highlight>
                  <a:schemeClr val="lt1"/>
                </a:highlight>
              </a:rPr>
              <a:t>improve</a:t>
            </a:r>
            <a:r>
              <a:rPr lang="en" sz="2550">
                <a:highlight>
                  <a:schemeClr val="lt1"/>
                </a:highlight>
              </a:rPr>
              <a:t> models. 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12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Regression: </a:t>
            </a:r>
            <a:r>
              <a:rPr lang="en" sz="235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0.8299</a:t>
            </a: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previous of:</a:t>
            </a:r>
            <a:r>
              <a:rPr lang="en" sz="2350">
                <a:solidFill>
                  <a:srgbClr val="E066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35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0.8364</a:t>
            </a:r>
            <a:endParaRPr sz="235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Tree: </a:t>
            </a:r>
            <a:r>
              <a:rPr lang="en" sz="235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0.8014</a:t>
            </a: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previous of: </a:t>
            </a:r>
            <a:r>
              <a:rPr lang="en" sz="235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0.8079</a:t>
            </a:r>
            <a:endParaRPr sz="235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1270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K-Nearest Neighbor: </a:t>
            </a:r>
            <a:r>
              <a:rPr lang="en" sz="235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0.6665</a:t>
            </a:r>
            <a:r>
              <a:rPr lang="en" sz="23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previous of: </a:t>
            </a:r>
            <a:r>
              <a:rPr lang="en" sz="235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0.6818</a:t>
            </a:r>
            <a:endParaRPr sz="1600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for Sections 3 and 5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volume of data created issues when attempting to use the whole dataset in N-grams and Cross Validation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kernel would die due to RAM being overloaded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Attempted but failed to resolve: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of different IDE’s, different computers and modifying </a:t>
            </a:r>
            <a:r>
              <a:rPr lang="en" sz="1500"/>
              <a:t>allotted</a:t>
            </a:r>
            <a:r>
              <a:rPr lang="en" sz="1500"/>
              <a:t> RAM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Google Colab and Google Colab Pro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Resolution: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Seperate a random sample of </a:t>
            </a:r>
            <a:r>
              <a:rPr lang="en" sz="1500">
                <a:solidFill>
                  <a:schemeClr val="accent5"/>
                </a:solidFill>
              </a:rPr>
              <a:t>10,000</a:t>
            </a:r>
            <a:r>
              <a:rPr lang="en" sz="1500"/>
              <a:t> tweets from the data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Random_state of </a:t>
            </a:r>
            <a:r>
              <a:rPr lang="en" sz="1500">
                <a:solidFill>
                  <a:schemeClr val="accent5"/>
                </a:solidFill>
              </a:rPr>
              <a:t>132</a:t>
            </a:r>
            <a:r>
              <a:rPr lang="en" sz="1500"/>
              <a:t> used consistently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Random sample was checked for balance of classes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Unigrams - Bigrams - Trigrams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N-grams: made 1, 2 and 3 word tokens 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10,000</a:t>
            </a:r>
            <a:r>
              <a:rPr lang="en" sz="1500"/>
              <a:t> rows by </a:t>
            </a:r>
            <a:r>
              <a:rPr lang="en" sz="1500">
                <a:solidFill>
                  <a:schemeClr val="accent5"/>
                </a:solidFill>
              </a:rPr>
              <a:t>217,279</a:t>
            </a:r>
            <a:r>
              <a:rPr lang="en" sz="1500"/>
              <a:t> columns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Bigrams: only made of 2 word tokens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accent5"/>
                </a:solidFill>
              </a:rPr>
              <a:t>10,000</a:t>
            </a:r>
            <a:r>
              <a:rPr lang="en" sz="1500"/>
              <a:t> rows by </a:t>
            </a:r>
            <a:r>
              <a:rPr lang="en" sz="1500">
                <a:solidFill>
                  <a:schemeClr val="accent5"/>
                </a:solidFill>
              </a:rPr>
              <a:t>93,392 </a:t>
            </a:r>
            <a:r>
              <a:rPr lang="en" sz="1500"/>
              <a:t>columns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3 of 6 models from initial section used for testing: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K-nearest Neighbors 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Decision Tree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Logistic Regression</a:t>
            </a:r>
            <a:endParaRPr sz="15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