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2" r:id="rId6"/>
    <p:sldId id="263" r:id="rId7"/>
    <p:sldId id="261" r:id="rId8"/>
    <p:sldId id="259" r:id="rId9"/>
    <p:sldId id="265" r:id="rId10"/>
    <p:sldId id="266" r:id="rId11"/>
    <p:sldId id="267" r:id="rId12"/>
    <p:sldId id="260" r:id="rId13"/>
    <p:sldId id="268" r:id="rId14"/>
    <p:sldId id="269" r:id="rId15"/>
    <p:sldId id="270" r:id="rId16"/>
    <p:sldId id="271" r:id="rId17"/>
    <p:sldId id="272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43232"/>
            <a:ext cx="9144000" cy="2187001"/>
          </a:xfrm>
        </p:spPr>
        <p:txBody>
          <a:bodyPr>
            <a:noAutofit/>
          </a:bodyPr>
          <a:lstStyle/>
          <a:p>
            <a:r>
              <a:rPr lang="zh-CN" altLang="en-US" sz="3200" b="1">
                <a:effectLst/>
                <a:latin typeface="Times New Roman" panose="02020603050405020304" charset="0"/>
                <a:cs typeface="Times New Roman" panose="02020603050405020304" charset="0"/>
              </a:rPr>
              <a:t>DirectionNet</a:t>
            </a:r>
            <a:r>
              <a:rPr lang="en-US" altLang="zh-CN" sz="3200" b="1">
                <a:effectLst/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Road Main Direction Estimation for Autonomous Vehicles from LiDAR Point Clouds</a:t>
            </a:r>
            <a:endParaRPr lang="zh-CN" alt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974850"/>
          </a:xfrm>
        </p:spPr>
        <p:txBody>
          <a:bodyPr>
            <a:noAutofit/>
          </a:bodyPr>
          <a:lstStyle/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Wancheng Shen</a:t>
            </a:r>
            <a:r>
              <a:rPr lang="en-US" altLang="zh-CN" sz="2400" baseline="30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, Meiping Shi</a:t>
            </a:r>
            <a:r>
              <a:rPr lang="en-US" altLang="zh-CN" sz="2400" baseline="30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and Tao Wu</a:t>
            </a:r>
            <a:r>
              <a:rPr lang="en-US" altLang="zh-CN" sz="2400" baseline="30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2400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aseline="30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College of Intelligence Science and Technology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National University of Defense Technology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2110" y="5338445"/>
            <a:ext cx="128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ARM 2022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Methods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1261110"/>
            <a:ext cx="33629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Attention Mechanism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 descr="con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2368550"/>
            <a:ext cx="9351010" cy="2120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61790" y="4489450"/>
            <a:ext cx="3488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Connect CAB and SAB in series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Experiment Results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386840"/>
            <a:ext cx="3843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Performance on CARLA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 descr="withmap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7585" y="2126615"/>
            <a:ext cx="2604135" cy="2604135"/>
          </a:xfrm>
          <a:prstGeom prst="rect">
            <a:avLst/>
          </a:prstGeom>
        </p:spPr>
      </p:pic>
      <p:pic>
        <p:nvPicPr>
          <p:cNvPr id="6" name="图片 5" descr="withmap_inter_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" y="2126615"/>
            <a:ext cx="2604770" cy="2604770"/>
          </a:xfrm>
          <a:prstGeom prst="rect">
            <a:avLst/>
          </a:prstGeom>
        </p:spPr>
      </p:pic>
      <p:pic>
        <p:nvPicPr>
          <p:cNvPr id="7" name="图片 6" descr="withmap_inter_9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935" y="2120265"/>
            <a:ext cx="2639695" cy="2639695"/>
          </a:xfrm>
          <a:prstGeom prst="rect">
            <a:avLst/>
          </a:prstGeom>
        </p:spPr>
      </p:pic>
      <p:pic>
        <p:nvPicPr>
          <p:cNvPr id="8" name="图片 7" descr="withmap_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760" y="2120265"/>
            <a:ext cx="2651760" cy="2651760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Experiment Results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376680"/>
            <a:ext cx="3843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Ablation Experiment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1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 descr="withmap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7905" y="2630805"/>
            <a:ext cx="2604135" cy="2604135"/>
          </a:xfrm>
          <a:prstGeom prst="rect">
            <a:avLst/>
          </a:prstGeom>
        </p:spPr>
      </p:pic>
      <p:pic>
        <p:nvPicPr>
          <p:cNvPr id="6" name="图片 5" descr="withmap_inter_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775" y="2630170"/>
            <a:ext cx="2604770" cy="2604770"/>
          </a:xfrm>
          <a:prstGeom prst="rect">
            <a:avLst/>
          </a:prstGeom>
        </p:spPr>
      </p:pic>
      <p:pic>
        <p:nvPicPr>
          <p:cNvPr id="3" name="图片 2" descr="without_map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2630170"/>
            <a:ext cx="2583815" cy="2583815"/>
          </a:xfrm>
          <a:prstGeom prst="rect">
            <a:avLst/>
          </a:prstGeom>
        </p:spPr>
      </p:pic>
      <p:pic>
        <p:nvPicPr>
          <p:cNvPr id="9" name="图片 8" descr="without_map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0" y="2607310"/>
            <a:ext cx="2652395" cy="26523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8020" y="1991995"/>
            <a:ext cx="3843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w/ &amp; w/o map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Experiment Results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386840"/>
            <a:ext cx="3843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Ablation Experiment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2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set_map_inter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6670" y="2601595"/>
            <a:ext cx="2678430" cy="2678430"/>
          </a:xfrm>
          <a:prstGeom prst="rect">
            <a:avLst/>
          </a:prstGeom>
        </p:spPr>
      </p:pic>
      <p:pic>
        <p:nvPicPr>
          <p:cNvPr id="8" name="图片 7" descr="set_map_inter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740" y="2601595"/>
            <a:ext cx="2687955" cy="2687955"/>
          </a:xfrm>
          <a:prstGeom prst="rect">
            <a:avLst/>
          </a:prstGeom>
        </p:spPr>
      </p:pic>
      <p:pic>
        <p:nvPicPr>
          <p:cNvPr id="10" name="图片 9" descr="set_map_st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55" y="2591435"/>
            <a:ext cx="2688590" cy="2688590"/>
          </a:xfrm>
          <a:prstGeom prst="rect">
            <a:avLst/>
          </a:prstGeom>
        </p:spPr>
      </p:pic>
      <p:pic>
        <p:nvPicPr>
          <p:cNvPr id="11" name="图片 10" descr="set_map_stight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0" y="2601595"/>
            <a:ext cx="2667635" cy="26676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9615" y="1908810"/>
            <a:ext cx="3843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set map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Experiment Results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386840"/>
            <a:ext cx="3843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Ablation Experiment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3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obs_with_at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5815" y="2130425"/>
            <a:ext cx="3433445" cy="3433445"/>
          </a:xfrm>
          <a:prstGeom prst="rect">
            <a:avLst/>
          </a:prstGeom>
        </p:spPr>
      </p:pic>
      <p:pic>
        <p:nvPicPr>
          <p:cNvPr id="5" name="图片 4" descr="obs_without_att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" y="2130425"/>
            <a:ext cx="3412490" cy="34124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7750" y="5678170"/>
            <a:ext cx="26708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w/o spatial attention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53330" y="5678170"/>
            <a:ext cx="25584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w/ spatial attention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Experiment Results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376045"/>
            <a:ext cx="42856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Generalization Experiment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BEV_livox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8815" y="2239010"/>
            <a:ext cx="3296285" cy="3296285"/>
          </a:xfrm>
          <a:prstGeom prst="rect">
            <a:avLst/>
          </a:prstGeom>
        </p:spPr>
      </p:pic>
      <p:pic>
        <p:nvPicPr>
          <p:cNvPr id="7" name="图片 6" descr="car2kitt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2232025"/>
            <a:ext cx="3310255" cy="3310255"/>
          </a:xfrm>
          <a:prstGeom prst="rect">
            <a:avLst/>
          </a:prstGeom>
        </p:spPr>
      </p:pic>
      <p:pic>
        <p:nvPicPr>
          <p:cNvPr id="8" name="图片 7" descr="128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35" y="2225040"/>
            <a:ext cx="3310255" cy="33102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35430" y="5627370"/>
            <a:ext cx="167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KITTI-64 Lidar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56530" y="5627370"/>
            <a:ext cx="167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128 Lidar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07805" y="5627370"/>
            <a:ext cx="167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Livox Lidar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Conclusions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8825" y="1584325"/>
            <a:ext cx="1040447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indent="-514350">
              <a:buFont typeface="+mj-lt"/>
              <a:buAutoNum type="arabicPeriod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n intermediate way transit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ting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from traditional autonomous driving methods to end-to-end autonomous driving methods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he generalization ability of our method is not suitable for LiDARs with different scanning patterns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tiliz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ing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domain adaptation technology to enhance the generalization ability of our method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700" y="2503805"/>
            <a:ext cx="3441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traditional methods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490980"/>
            <a:ext cx="3847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utonomous 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riving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9160" y="2503805"/>
            <a:ext cx="37604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end-to-end method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025775"/>
            <a:ext cx="5084445" cy="1817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70" y="3188970"/>
            <a:ext cx="5754370" cy="149161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Existing Approaches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0335"/>
            <a:ext cx="4109085" cy="552450"/>
          </a:xfrm>
        </p:spPr>
        <p:txBody>
          <a:bodyPr/>
          <a:p>
            <a:pPr>
              <a:buFont typeface="Wingdings" panose="05000000000000000000" charset="0"/>
              <a:buChar char="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Reinforcement Learning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45105"/>
            <a:ext cx="3168015" cy="1754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5155" y="4499610"/>
            <a:ext cx="71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VPN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5" y="1962785"/>
            <a:ext cx="7483475" cy="15538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39685" y="364617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GCGS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45" y="4014470"/>
            <a:ext cx="7393940" cy="1441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39685" y="5633085"/>
            <a:ext cx="106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BADGR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Existing Approaches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0335"/>
            <a:ext cx="3168650" cy="55245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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Imitation Learning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962785"/>
            <a:ext cx="3161030" cy="32270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04365" y="5262245"/>
            <a:ext cx="1104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ALVINN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584325"/>
            <a:ext cx="6057900" cy="34861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581900" y="5189855"/>
            <a:ext cx="1104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DAgger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Existing Approaches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0335"/>
            <a:ext cx="4283075" cy="552450"/>
          </a:xfrm>
        </p:spPr>
        <p:txBody>
          <a:bodyPr>
            <a:noAutofit/>
          </a:bodyPr>
          <a:p>
            <a:pPr>
              <a:buFont typeface="Wingdings" panose="05000000000000000000" charset="0"/>
              <a:buChar char=""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Direct Perception Approach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5550" y="4220210"/>
            <a:ext cx="149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DeepDriving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38515" y="4220210"/>
            <a:ext cx="120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DeepGoal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2092325"/>
            <a:ext cx="5466080" cy="1946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25" y="1963420"/>
            <a:ext cx="6127115" cy="2075180"/>
          </a:xfrm>
          <a:prstGeom prst="rect">
            <a:avLst/>
          </a:prstGeom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Motivation</a:t>
            </a:r>
            <a:endParaRPr lang="en-US" altLang="en-US" sz="32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00" y="1385570"/>
            <a:ext cx="4038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human's driving style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carla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4690" y="2998470"/>
            <a:ext cx="4049395" cy="2609215"/>
          </a:xfrm>
          <a:prstGeom prst="rect">
            <a:avLst/>
          </a:prstGeom>
        </p:spPr>
      </p:pic>
      <p:pic>
        <p:nvPicPr>
          <p:cNvPr id="7" name="图片 6" descr="local_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10" y="2998470"/>
            <a:ext cx="2917190" cy="2917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120" y="2356485"/>
            <a:ext cx="44069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1" indent="-457200" algn="l">
              <a:buFont typeface="Wingdings" panose="05000000000000000000" charset="0"/>
              <a:buChar char="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simple navigation map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74690" y="2356485"/>
            <a:ext cx="26054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road structure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Methods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1261110"/>
            <a:ext cx="5560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Road Main Direction Representation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time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2439035"/>
            <a:ext cx="3366135" cy="3366135"/>
          </a:xfrm>
          <a:prstGeom prst="rect">
            <a:avLst/>
          </a:prstGeom>
        </p:spPr>
      </p:pic>
      <p:pic>
        <p:nvPicPr>
          <p:cNvPr id="8" name="图片 7" descr="distance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95" y="2439035"/>
            <a:ext cx="3366135" cy="336613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067935" y="3746500"/>
            <a:ext cx="781685" cy="750570"/>
          </a:xfrm>
          <a:prstGeom prst="rightArrow">
            <a:avLst/>
          </a:prstGeom>
          <a:solidFill>
            <a:schemeClr val="tx1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5862320"/>
            <a:ext cx="3009900" cy="314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030" y="5862320"/>
            <a:ext cx="3619500" cy="3238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23365" y="1978660"/>
            <a:ext cx="298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time-sampling metho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08395" y="1978660"/>
            <a:ext cx="3194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spatial-sampling method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Methods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1261110"/>
            <a:ext cx="5560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Point Clouds Feature Extraction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pillar_feature_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780" y="1995170"/>
            <a:ext cx="7369810" cy="3450590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effectLst/>
                <a:latin typeface="Times New Roman" panose="02020603050405020304" charset="0"/>
                <a:cs typeface="Times New Roman" panose="02020603050405020304" charset="0"/>
              </a:rPr>
              <a:t>Methods</a:t>
            </a:r>
            <a:endParaRPr lang="en-US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1261110"/>
            <a:ext cx="33629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Attention Mechanism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 descr="attention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0" y="1863090"/>
            <a:ext cx="9054465" cy="1668145"/>
          </a:xfrm>
          <a:prstGeom prst="rect">
            <a:avLst/>
          </a:prstGeom>
        </p:spPr>
      </p:pic>
      <p:pic>
        <p:nvPicPr>
          <p:cNvPr id="5" name="图片 4" descr="attention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0" y="3899535"/>
            <a:ext cx="7419975" cy="24066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35500" y="3531235"/>
            <a:ext cx="247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Channel Attention Block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6000" y="63061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Spatial Attention Block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WPS 演示</Application>
  <PresentationFormat>宽屏</PresentationFormat>
  <Paragraphs>151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Wingdings</vt:lpstr>
      <vt:lpstr>Microsoft YaHei</vt:lpstr>
      <vt:lpstr>黑体</vt:lpstr>
      <vt:lpstr>Arial Unicode MS</vt:lpstr>
      <vt:lpstr>Arial Black</vt:lpstr>
      <vt:lpstr>Office Theme</vt:lpstr>
      <vt:lpstr>DirectionNet:Road Main Direction Estimation for Autonomous Vehicles from LiDAR Point Clouds</vt:lpstr>
      <vt:lpstr>Introduction</vt:lpstr>
      <vt:lpstr>Existing Approaches</vt:lpstr>
      <vt:lpstr>Existing Approaches</vt:lpstr>
      <vt:lpstr>Existing Approaches</vt:lpstr>
      <vt:lpstr>Motivation</vt:lpstr>
      <vt:lpstr>Methods</vt:lpstr>
      <vt:lpstr>Methods</vt:lpstr>
      <vt:lpstr>Methods</vt:lpstr>
      <vt:lpstr>Methods</vt:lpstr>
      <vt:lpstr>Experiment Results</vt:lpstr>
      <vt:lpstr>Experiment Results</vt:lpstr>
      <vt:lpstr>Experiment Results</vt:lpstr>
      <vt:lpstr>Experiment Results</vt:lpstr>
      <vt:lpstr>Experiment Results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swc</cp:lastModifiedBy>
  <cp:revision>36</cp:revision>
  <dcterms:created xsi:type="dcterms:W3CDTF">2022-05-14T04:42:49Z</dcterms:created>
  <dcterms:modified xsi:type="dcterms:W3CDTF">2022-05-14T04:42:49Z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