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91" autoAdjust="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F8882-D0EF-4F3C-8C4A-0B59FDD4355C}" type="datetimeFigureOut">
              <a:rPr lang="zh-CN" altLang="en-US" smtClean="0"/>
              <a:t>2016/9/24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2BB3A-007A-41CC-ABE7-482E65B43F37}" type="slidenum">
              <a:rPr lang="zh-CN" altLang="en-US" smtClean="0"/>
              <a:t>‹#›</a:t>
            </a:fld>
            <a:endParaRPr lang="zh-CN" altLang="en-US"/>
          </a:p>
        </p:txBody>
      </p:sp>
    </p:spTree>
    <p:extLst>
      <p:ext uri="{BB962C8B-B14F-4D97-AF65-F5344CB8AC3E}">
        <p14:creationId xmlns:p14="http://schemas.microsoft.com/office/powerpoint/2010/main" val="22520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Hello everyone, my name is Yang </a:t>
            </a:r>
            <a:r>
              <a:rPr lang="en-US" altLang="zh-CN" sz="1200" kern="1200" dirty="0" err="1" smtClean="0">
                <a:solidFill>
                  <a:schemeClr val="tx1"/>
                </a:solidFill>
                <a:effectLst/>
                <a:latin typeface="+mn-lt"/>
                <a:ea typeface="+mn-ea"/>
                <a:cs typeface="+mn-cs"/>
              </a:rPr>
              <a:t>yunong</a:t>
            </a:r>
            <a:r>
              <a:rPr lang="en-US" altLang="zh-CN" sz="1200" kern="1200" dirty="0" smtClean="0">
                <a:solidFill>
                  <a:schemeClr val="tx1"/>
                </a:solidFill>
                <a:effectLst/>
                <a:latin typeface="+mn-lt"/>
                <a:ea typeface="+mn-ea"/>
                <a:cs typeface="+mn-cs"/>
              </a:rPr>
              <a:t>. I am honored to have the chance to introduce my research to you on this special occasion. The topic of my paper is </a:t>
            </a:r>
            <a:r>
              <a:rPr lang="en-US" altLang="zh-CN" sz="1200" b="1" kern="1200" dirty="0" smtClean="0">
                <a:solidFill>
                  <a:schemeClr val="tx1"/>
                </a:solidFill>
                <a:effectLst/>
                <a:latin typeface="+mn-lt"/>
                <a:ea typeface="+mn-ea"/>
                <a:cs typeface="+mn-cs"/>
              </a:rPr>
              <a:t>Semi-automatic Metadata Annotation of Web of Things with Knowledge Base</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1</a:t>
            </a:fld>
            <a:endParaRPr lang="zh-CN" altLang="en-US"/>
          </a:p>
        </p:txBody>
      </p:sp>
    </p:spTree>
    <p:extLst>
      <p:ext uri="{BB962C8B-B14F-4D97-AF65-F5344CB8AC3E}">
        <p14:creationId xmlns:p14="http://schemas.microsoft.com/office/powerpoint/2010/main" val="317240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After data pre-processing, we move on to the most important part in linking module- The joint Inference model. Here we propose an Iterative Message Passing Algorithm based on semantic constraints between the contextual nodes. The main principle of this algorithm is iterative feedback and re-assign. In feedback step, both constraint functions act on a candidate of an entity node and send it a message which contains whether it should change its current assignment or not. Then in re-assign step, linking module will determine whether change the current assignment after computing all messages with their credible weight.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As steps in both constraint functions are similar. I just introduce column constraint here. In column constraint, each candidate gives every father type a vote. Then a type with maximum votes and minimum granularity is elected as the constraint of this column. If the current assignment of an entity node doesn’t comply with this constraint, a change message will be sent to the entity node. It indicates a new candidate should be assigned here.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algorithm will make iterative substitution until all assignments in entity nodes no longer change or reach the iteration limits.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10</a:t>
            </a:fld>
            <a:endParaRPr lang="zh-CN" altLang="en-US"/>
          </a:p>
        </p:txBody>
      </p:sp>
    </p:spTree>
    <p:extLst>
      <p:ext uri="{BB962C8B-B14F-4D97-AF65-F5344CB8AC3E}">
        <p14:creationId xmlns:p14="http://schemas.microsoft.com/office/powerpoint/2010/main" val="3906517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I want to show you a demo implementation of our knowledge graph construction system and make an evaluation of the annotation result.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11</a:t>
            </a:fld>
            <a:endParaRPr lang="zh-CN" altLang="en-US"/>
          </a:p>
        </p:txBody>
      </p:sp>
    </p:spTree>
    <p:extLst>
      <p:ext uri="{BB962C8B-B14F-4D97-AF65-F5344CB8AC3E}">
        <p14:creationId xmlns:p14="http://schemas.microsoft.com/office/powerpoint/2010/main" val="136903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The left is the structure of our system. We use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as our background Knowledge Base and get candidate entities by querying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open endpoint. We then choose an open source SVM ranking classifier to re-rank the initial list from </a:t>
            </a:r>
            <a:r>
              <a:rPr lang="en-US" altLang="zh-CN" sz="1200" kern="1200" dirty="0" err="1" smtClean="0">
                <a:solidFill>
                  <a:schemeClr val="tx1"/>
                </a:solidFill>
                <a:effectLst/>
                <a:latin typeface="+mn-lt"/>
                <a:ea typeface="+mn-ea"/>
                <a:cs typeface="+mn-cs"/>
              </a:rPr>
              <a:t>DBpeida</a:t>
            </a:r>
            <a:r>
              <a:rPr lang="en-US" altLang="zh-CN" sz="1200" kern="1200" dirty="0" smtClean="0">
                <a:solidFill>
                  <a:schemeClr val="tx1"/>
                </a:solidFill>
                <a:effectLst/>
                <a:latin typeface="+mn-lt"/>
                <a:ea typeface="+mn-ea"/>
                <a:cs typeface="+mn-cs"/>
              </a:rPr>
              <a:t> and develop an online semi-automatic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device description tools by using Spring Data Neo4j framework. Finally, the annotation results are persisted in Neo4j, a NoSQL Graph Database. To show which mention has been linked to the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we add a hyperlink to those mentions in output web page. And we name a reference field for each node in Neo4j to store their linking entity in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This graph shows the persistence of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facts in Neo4j. </a:t>
            </a:r>
            <a:endParaRPr lang="zh-CN" altLang="zh-CN" sz="1200" kern="1200" dirty="0">
              <a:solidFill>
                <a:schemeClr val="tx1"/>
              </a:solidFill>
              <a:effectLst/>
              <a:latin typeface="+mn-lt"/>
              <a:ea typeface="+mn-ea"/>
              <a:cs typeface="+mn-cs"/>
            </a:endParaRPr>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38E2F10-C48C-4DD2-99DE-A40F56041FEE}"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7352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We select two test datasets to verify the accuracy of re-rank step. The fixed </a:t>
            </a:r>
            <a:r>
              <a:rPr lang="en-US" altLang="zh-CN" sz="1200" kern="1200" dirty="0" err="1" smtClean="0">
                <a:solidFill>
                  <a:schemeClr val="tx1"/>
                </a:solidFill>
                <a:effectLst/>
                <a:latin typeface="+mn-lt"/>
                <a:ea typeface="+mn-ea"/>
                <a:cs typeface="+mn-cs"/>
              </a:rPr>
              <a:t>Webtable</a:t>
            </a:r>
            <a:r>
              <a:rPr lang="en-US" altLang="zh-CN" sz="1200" kern="1200" dirty="0" smtClean="0">
                <a:solidFill>
                  <a:schemeClr val="tx1"/>
                </a:solidFill>
                <a:effectLst/>
                <a:latin typeface="+mn-lt"/>
                <a:ea typeface="+mn-ea"/>
                <a:cs typeface="+mn-cs"/>
              </a:rPr>
              <a:t> is a public dataset which extracts Wikipedia table and manually annotated with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entities. The application generated dataset is generated by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AVP through our system according to other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platform like </a:t>
            </a:r>
            <a:r>
              <a:rPr lang="en-US" altLang="zh-CN" sz="1200" kern="1200" dirty="0" err="1" smtClean="0">
                <a:solidFill>
                  <a:schemeClr val="tx1"/>
                </a:solidFill>
                <a:effectLst/>
                <a:latin typeface="+mn-lt"/>
                <a:ea typeface="+mn-ea"/>
                <a:cs typeface="+mn-cs"/>
              </a:rPr>
              <a:t>Thingspeak</a:t>
            </a:r>
            <a:r>
              <a:rPr lang="en-US" altLang="zh-CN" sz="1200" kern="1200" dirty="0" smtClean="0">
                <a:solidFill>
                  <a:schemeClr val="tx1"/>
                </a:solidFill>
                <a:effectLst/>
                <a:latin typeface="+mn-lt"/>
                <a:ea typeface="+mn-ea"/>
                <a:cs typeface="+mn-cs"/>
              </a:rPr>
              <a:t> and we have manually annotated them with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entities too. We determine to take only the top 10 query results as our candidate entities. It is a balance between accuracy and time consuming. Table one shows when ground truth exist, the re-rank step can raise the rank of a ground truth in the candidate rank list.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Another table shows the accuracy of entity annotations with Application generated dataset. It shows IMP with Re-ranking improve the accuracy of mapping entity to the cell text. The low accuracy is mainly because of the missing of ground truth in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Some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concept like observation is not a commonsense knowledge but fuzzy query may return </a:t>
            </a:r>
            <a:r>
              <a:rPr lang="en-US" altLang="zh-CN" sz="1200" kern="1200" dirty="0" err="1" smtClean="0">
                <a:solidFill>
                  <a:schemeClr val="tx1"/>
                </a:solidFill>
                <a:effectLst/>
                <a:latin typeface="+mn-lt"/>
                <a:ea typeface="+mn-ea"/>
                <a:cs typeface="+mn-cs"/>
              </a:rPr>
              <a:t>irrelevent</a:t>
            </a:r>
            <a:r>
              <a:rPr lang="en-US" altLang="zh-CN" sz="1200" kern="1200" dirty="0" smtClean="0">
                <a:solidFill>
                  <a:schemeClr val="tx1"/>
                </a:solidFill>
                <a:effectLst/>
                <a:latin typeface="+mn-lt"/>
                <a:ea typeface="+mn-ea"/>
                <a:cs typeface="+mn-cs"/>
              </a:rPr>
              <a:t> candidates back. It may result in a wrong link.</a:t>
            </a:r>
            <a:endParaRPr lang="zh-CN" altLang="zh-CN" sz="1200" kern="1200" dirty="0">
              <a:solidFill>
                <a:schemeClr val="tx1"/>
              </a:solidFill>
              <a:effectLst/>
              <a:latin typeface="+mn-lt"/>
              <a:ea typeface="+mn-ea"/>
              <a:cs typeface="+mn-cs"/>
            </a:endParaRPr>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BCC6588-62C5-454C-9ADC-427F8F067090}" type="slidenum">
              <a:rPr lang="zh-CN" altLang="en-US" smtClean="0">
                <a:latin typeface="Calibri" panose="020F0502020204030204" pitchFamily="34" charset="0"/>
              </a:rPr>
              <a:pPr/>
              <a:t>13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276651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At the end of my presentation, I want to state the pros and cons in our research.</a:t>
            </a:r>
            <a:endParaRPr lang="zh-CN" altLang="en-US" dirty="0"/>
          </a:p>
        </p:txBody>
      </p:sp>
      <p:sp>
        <p:nvSpPr>
          <p:cNvPr id="4" name="灯片编号占位符 3"/>
          <p:cNvSpPr>
            <a:spLocks noGrp="1"/>
          </p:cNvSpPr>
          <p:nvPr>
            <p:ph type="sldNum" sz="quarter" idx="10"/>
          </p:nvPr>
        </p:nvSpPr>
        <p:spPr/>
        <p:txBody>
          <a:bodyPr/>
          <a:lstStyle/>
          <a:p>
            <a:fld id="{B182BB3A-007A-41CC-ABE7-482E65B43F37}" type="slidenum">
              <a:rPr lang="zh-CN" altLang="en-US" smtClean="0"/>
              <a:t>14</a:t>
            </a:fld>
            <a:endParaRPr lang="zh-CN" altLang="en-US"/>
          </a:p>
        </p:txBody>
      </p:sp>
    </p:spTree>
    <p:extLst>
      <p:ext uri="{BB962C8B-B14F-4D97-AF65-F5344CB8AC3E}">
        <p14:creationId xmlns:p14="http://schemas.microsoft.com/office/powerpoint/2010/main" val="67837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semi-automatic annotation system can link domain knowledge to commonsense knowledge. It increases the semantic interoperability among platforms.  We also propose an entity linking based method to recognizing entities which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metadata values refer to, which has a good scalability.</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But there still many problems unsolved. Commonsense knowledge in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could not cover most of the concepts and relations in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domain. It directly results in the missing link between domain knowledge and commonsense knowledge. Moreover, the remote call from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endpoint for querying candidate entities consumes too much time. It decreases the efficiency in linking module.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are going to develop some Semantic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Applications based on the domain knowledge base. We would use semantic reasoning to interact things with Nature Language, like question answering system. Semantic search and reasoning also can be used in automatic interaction between things. Those are what we interested in, and concentrate on in the future.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15</a:t>
            </a:fld>
            <a:endParaRPr lang="zh-CN" altLang="en-US"/>
          </a:p>
        </p:txBody>
      </p:sp>
    </p:spTree>
    <p:extLst>
      <p:ext uri="{BB962C8B-B14F-4D97-AF65-F5344CB8AC3E}">
        <p14:creationId xmlns:p14="http://schemas.microsoft.com/office/powerpoint/2010/main" val="327101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That’s all of my presentation. Thank you for your attention.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182BB3A-007A-41CC-ABE7-482E65B43F37}" type="slidenum">
              <a:rPr lang="zh-CN" altLang="en-US" smtClean="0"/>
              <a:t>16</a:t>
            </a:fld>
            <a:endParaRPr lang="zh-CN" altLang="en-US"/>
          </a:p>
        </p:txBody>
      </p:sp>
    </p:spTree>
    <p:extLst>
      <p:ext uri="{BB962C8B-B14F-4D97-AF65-F5344CB8AC3E}">
        <p14:creationId xmlns:p14="http://schemas.microsoft.com/office/powerpoint/2010/main" val="210362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My presentation is divided into four parts. And first I will introduce some background knowledge of entity linking with a knowledge base in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domain.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2</a:t>
            </a:fld>
            <a:endParaRPr lang="zh-CN" altLang="en-US"/>
          </a:p>
        </p:txBody>
      </p:sp>
    </p:spTree>
    <p:extLst>
      <p:ext uri="{BB962C8B-B14F-4D97-AF65-F5344CB8AC3E}">
        <p14:creationId xmlns:p14="http://schemas.microsoft.com/office/powerpoint/2010/main" val="317394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lower down the barrier of interconnecting and interoperating between devices. This picture shows the evolution from traditional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to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In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 each device may support different communication protocol, such as Bluetooth, </a:t>
            </a:r>
            <a:r>
              <a:rPr lang="en-US" altLang="zh-CN" sz="1200" kern="1200" dirty="0" err="1" smtClean="0">
                <a:solidFill>
                  <a:schemeClr val="tx1"/>
                </a:solidFill>
                <a:effectLst/>
                <a:latin typeface="+mn-lt"/>
                <a:ea typeface="+mn-ea"/>
                <a:cs typeface="+mn-cs"/>
              </a:rPr>
              <a:t>zigbee</a:t>
            </a:r>
            <a:r>
              <a:rPr lang="en-US" altLang="zh-CN" sz="1200" kern="1200" dirty="0" smtClean="0">
                <a:solidFill>
                  <a:schemeClr val="tx1"/>
                </a:solidFill>
                <a:effectLst/>
                <a:latin typeface="+mn-lt"/>
                <a:ea typeface="+mn-ea"/>
                <a:cs typeface="+mn-cs"/>
              </a:rPr>
              <a:t> and </a:t>
            </a:r>
            <a:r>
              <a:rPr lang="en-US" altLang="zh-CN" sz="1200" kern="1200" dirty="0" err="1" smtClean="0">
                <a:solidFill>
                  <a:schemeClr val="tx1"/>
                </a:solidFill>
                <a:effectLst/>
                <a:latin typeface="+mn-lt"/>
                <a:ea typeface="+mn-ea"/>
                <a:cs typeface="+mn-cs"/>
              </a:rPr>
              <a:t>wifi</a:t>
            </a:r>
            <a:r>
              <a:rPr lang="en-US" altLang="zh-CN" sz="1200" kern="1200" dirty="0" smtClean="0">
                <a:solidFill>
                  <a:schemeClr val="tx1"/>
                </a:solidFill>
                <a:effectLst/>
                <a:latin typeface="+mn-lt"/>
                <a:ea typeface="+mn-ea"/>
                <a:cs typeface="+mn-cs"/>
              </a:rPr>
              <a:t>. In a simple smart home scene, we have to use different terminal to control devices. And each device is separated from others. But in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it is all different, all device can be reached and controlled through web. That means all you need to control your home is a smart phone. And communications can be established between different devices. In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all devices can be defined as web resource which use URI as its global identifier, use Http as application layer protocol, and uses  XML/HTML/JSON/RDF as a representation. Although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provides a flexible structure, there are still some unsolved issues: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敲击屏幕</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 Different Platform has their own schema to describe things. How to increase the semantic interoperability among platforms?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Second: Physical Data representing in the form of JSON/XML/HTML means nothing but string to the machine, how to link a physical string to a real world object.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semantic technique is the key solution to these issues.</a:t>
            </a:r>
            <a:endParaRPr lang="zh-CN" altLang="zh-CN" sz="1200" kern="1200" dirty="0">
              <a:solidFill>
                <a:schemeClr val="tx1"/>
              </a:solidFill>
              <a:effectLst/>
              <a:latin typeface="+mn-lt"/>
              <a:ea typeface="+mn-ea"/>
              <a:cs typeface="+mn-cs"/>
            </a:endParaRP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0B46A3B-67AF-4589-B391-EF64B116D503}" type="slidenum">
              <a:rPr lang="zh-CN" altLang="en-US" smtClean="0">
                <a:latin typeface="Calibri" panose="020F0502020204030204" pitchFamily="34" charset="0"/>
              </a:rPr>
              <a:pPr/>
              <a:t>3</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5704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The Semantic Web of Things integrate semantic technique with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Two ways are popular in linking sensor data with semantics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One is a knowledge engineering method: that means a certain upper ontology is proposed by domain expert, and all device should be defined follow this rules.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other is a Machine Learning Method, such as Mining semantics from streaming sensor data. It’s shown in the picture, it combines pattern Clustering and Rule-based annotation with Domain-specific Ontology to establish a pattern dictionary. Then linking a new device by classify it to an existing pattern in dictionary. Another approach is commonsense knowledge graph construction from web pages. Each mention in a Web Page may have corresponding entity in background knowledge base like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We could use context constraint to identify which entity a mention should link to. </a:t>
            </a:r>
            <a:endParaRPr lang="zh-CN" altLang="zh-CN" sz="1200" kern="1200" dirty="0">
              <a:solidFill>
                <a:schemeClr val="tx1"/>
              </a:solidFill>
              <a:effectLst/>
              <a:latin typeface="+mn-lt"/>
              <a:ea typeface="+mn-ea"/>
              <a:cs typeface="+mn-cs"/>
            </a:endParaRPr>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62C2649-4047-4B83-A40D-FEA8515D1EBA}" type="slidenum">
              <a:rPr lang="zh-CN" altLang="en-US" smtClean="0">
                <a:latin typeface="Calibri" panose="020F0502020204030204" pitchFamily="34" charset="0"/>
              </a:rPr>
              <a:pPr/>
              <a:t>4</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14424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Both ways have their limits in knowledge graph construction, Current ontologies for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are too heavy and complex, and it still miss some concept like Actuator. We hope to define only a few of main classes and properties for common </a:t>
            </a:r>
            <a:r>
              <a:rPr lang="en-US" altLang="zh-CN" sz="1200" kern="1200" dirty="0" err="1" smtClean="0">
                <a:solidFill>
                  <a:schemeClr val="tx1"/>
                </a:solidFill>
                <a:effectLst/>
                <a:latin typeface="+mn-lt"/>
                <a:ea typeface="+mn-ea"/>
                <a:cs typeface="+mn-cs"/>
              </a:rPr>
              <a:t>IoT</a:t>
            </a:r>
            <a:r>
              <a:rPr lang="en-US" altLang="zh-CN" sz="1200" kern="1200" dirty="0" smtClean="0">
                <a:solidFill>
                  <a:schemeClr val="tx1"/>
                </a:solidFill>
                <a:effectLst/>
                <a:latin typeface="+mn-lt"/>
                <a:ea typeface="+mn-ea"/>
                <a:cs typeface="+mn-cs"/>
              </a:rPr>
              <a:t> scene by reusing existing common vocabularies as many as possible. Moreover, current open knowledge base like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YAGO and </a:t>
            </a:r>
            <a:r>
              <a:rPr lang="en-US" altLang="zh-CN" sz="1200" kern="1200" dirty="0" err="1" smtClean="0">
                <a:solidFill>
                  <a:schemeClr val="tx1"/>
                </a:solidFill>
                <a:effectLst/>
                <a:latin typeface="+mn-lt"/>
                <a:ea typeface="+mn-ea"/>
                <a:cs typeface="+mn-cs"/>
              </a:rPr>
              <a:t>Wikidata</a:t>
            </a:r>
            <a:r>
              <a:rPr lang="en-US" altLang="zh-CN" sz="1200" kern="1200" dirty="0" smtClean="0">
                <a:solidFill>
                  <a:schemeClr val="tx1"/>
                </a:solidFill>
                <a:effectLst/>
                <a:latin typeface="+mn-lt"/>
                <a:ea typeface="+mn-ea"/>
                <a:cs typeface="+mn-cs"/>
              </a:rPr>
              <a:t> almost extracted facts from the web which result in the lack of commonsense sensor network facts. Thus, we expect a combination of both way and developing a semi-Automatic annotation system.</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点击一下</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Our system aims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Construct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Knowledge Graph as linkable as possible to enable AI applications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Construct a hybrid Knowledge Graph with both domain-specific and commonsense knowledge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Lower the barrier of constructing the Knowledge Graph with both manual and automatic methods</a:t>
            </a:r>
            <a:endParaRPr lang="zh-CN" altLang="zh-CN" sz="1200" kern="1200" dirty="0">
              <a:solidFill>
                <a:schemeClr val="tx1"/>
              </a:solidFill>
              <a:effectLst/>
              <a:latin typeface="+mn-lt"/>
              <a:ea typeface="+mn-ea"/>
              <a:cs typeface="+mn-cs"/>
            </a:endParaRPr>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927FBD7-B896-4DFC-85D9-37E5B63C0F3D}" type="slidenum">
              <a:rPr lang="zh-CN" altLang="en-US" smtClean="0">
                <a:latin typeface="Calibri" panose="020F0502020204030204" pitchFamily="34" charset="0"/>
              </a:rPr>
              <a:pPr/>
              <a:t>5</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1675792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After talking about expects and goals, let’s move on to our solution in this paper.</a:t>
            </a:r>
            <a:endParaRPr lang="zh-CN" altLang="en-US" dirty="0"/>
          </a:p>
        </p:txBody>
      </p:sp>
      <p:sp>
        <p:nvSpPr>
          <p:cNvPr id="4" name="灯片编号占位符 3"/>
          <p:cNvSpPr>
            <a:spLocks noGrp="1"/>
          </p:cNvSpPr>
          <p:nvPr>
            <p:ph type="sldNum" sz="quarter" idx="10"/>
          </p:nvPr>
        </p:nvSpPr>
        <p:spPr/>
        <p:txBody>
          <a:bodyPr/>
          <a:lstStyle/>
          <a:p>
            <a:fld id="{B182BB3A-007A-41CC-ABE7-482E65B43F37}" type="slidenum">
              <a:rPr lang="zh-CN" altLang="en-US" smtClean="0"/>
              <a:t>6</a:t>
            </a:fld>
            <a:endParaRPr lang="zh-CN" altLang="en-US"/>
          </a:p>
        </p:txBody>
      </p:sp>
    </p:spTree>
    <p:extLst>
      <p:ext uri="{BB962C8B-B14F-4D97-AF65-F5344CB8AC3E}">
        <p14:creationId xmlns:p14="http://schemas.microsoft.com/office/powerpoint/2010/main" val="1882915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As current thing representation could be freely defined by Attribute-Value-Pairs, such as XML, JSON and HTML Table, that means values belong to an attribute(or key) in the same schema are refer to the same concept.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For example, in this picture, key “location” in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schema one and key “</a:t>
            </a:r>
            <a:r>
              <a:rPr lang="en-US" altLang="zh-CN" sz="1200" kern="1200" dirty="0" err="1" smtClean="0">
                <a:solidFill>
                  <a:schemeClr val="tx1"/>
                </a:solidFill>
                <a:effectLst/>
                <a:latin typeface="+mn-lt"/>
                <a:ea typeface="+mn-ea"/>
                <a:cs typeface="+mn-cs"/>
              </a:rPr>
              <a:t>deploy”in</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schema two actually refer to the same commonsense concept “</a:t>
            </a:r>
            <a:r>
              <a:rPr lang="en-US" altLang="zh-CN" sz="1200" kern="1200" dirty="0" err="1" smtClean="0">
                <a:solidFill>
                  <a:schemeClr val="tx1"/>
                </a:solidFill>
                <a:effectLst/>
                <a:latin typeface="+mn-lt"/>
                <a:ea typeface="+mn-ea"/>
                <a:cs typeface="+mn-cs"/>
              </a:rPr>
              <a:t>location”in</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Moreover, it forms a constraint between values under the same key. We could take advantage of this constraint and entity linking technique to linking different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metadata to one public knowledge base, which means mapping the keys to appropriate classes or types, while mapping corresponding values to entities and identify relation between keys.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linking module takes structured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metadata with AVP strings as input. Then, it takes three steps, that is, Transform AVP to tabular data, Model the tabular structure as a Probabilistic Graph Model and inference based on massage passing algorithm. And three sub-steps in Message Passing are required to link string mention to the entities in the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those are Candidate generation, Re-rank and Joint Iterative Inference. And these links are output of the linking module.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I will make a detailed introduction of these approaches next.</a:t>
            </a:r>
            <a:endParaRPr lang="zh-CN" altLang="zh-CN" sz="1200" kern="1200" dirty="0">
              <a:solidFill>
                <a:schemeClr val="tx1"/>
              </a:solidFill>
              <a:effectLst/>
              <a:latin typeface="+mn-lt"/>
              <a:ea typeface="+mn-ea"/>
              <a:cs typeface="+mn-cs"/>
            </a:endParaRPr>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316F447-ACFB-4D18-A77C-4D3CAE9797F6}" type="slidenum">
              <a:rPr lang="zh-CN" altLang="en-US" smtClean="0">
                <a:latin typeface="Calibri" panose="020F0502020204030204" pitchFamily="34" charset="0"/>
              </a:rPr>
              <a:pPr/>
              <a:t>7</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72434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kern="1200" dirty="0" smtClean="0">
                <a:solidFill>
                  <a:schemeClr val="tx1"/>
                </a:solidFill>
                <a:effectLst/>
                <a:latin typeface="+mn-lt"/>
                <a:ea typeface="+mn-ea"/>
                <a:cs typeface="+mn-cs"/>
              </a:rPr>
              <a:t>First, linking module will modeling the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metadata as a factor graph. It takes raw </a:t>
            </a:r>
            <a:r>
              <a:rPr lang="en-US" altLang="zh-CN" sz="1200" kern="1200" dirty="0" err="1" smtClean="0">
                <a:solidFill>
                  <a:schemeClr val="tx1"/>
                </a:solidFill>
                <a:effectLst/>
                <a:latin typeface="+mn-lt"/>
                <a:ea typeface="+mn-ea"/>
                <a:cs typeface="+mn-cs"/>
              </a:rPr>
              <a:t>WoT</a:t>
            </a:r>
            <a:r>
              <a:rPr lang="en-US" altLang="zh-CN" sz="1200" kern="1200" dirty="0" smtClean="0">
                <a:solidFill>
                  <a:schemeClr val="tx1"/>
                </a:solidFill>
                <a:effectLst/>
                <a:latin typeface="+mn-lt"/>
                <a:ea typeface="+mn-ea"/>
                <a:cs typeface="+mn-cs"/>
              </a:rPr>
              <a:t> metadata keys as the column type and values as the row cell text in a tabulation. Then mapping column headers in tabulation to column variable node and mapping each row cell text to entity variable node in Factor Graph. Factor nodes in factor graph represent functions. They take variable nodes as input and output. In this factor graph, there are two kind of factor nodes, </a:t>
            </a:r>
            <a:r>
              <a:rPr lang="en-US" altLang="zh-CN" sz="1200" kern="1200" dirty="0" err="1" smtClean="0">
                <a:solidFill>
                  <a:schemeClr val="tx1"/>
                </a:solidFill>
                <a:effectLst/>
                <a:latin typeface="+mn-lt"/>
                <a:ea typeface="+mn-ea"/>
                <a:cs typeface="+mn-cs"/>
              </a:rPr>
              <a:t>fai</a:t>
            </a:r>
            <a:r>
              <a:rPr lang="en-US" altLang="zh-CN" sz="1200" kern="1200" dirty="0" smtClean="0">
                <a:solidFill>
                  <a:schemeClr val="tx1"/>
                </a:solidFill>
                <a:effectLst/>
                <a:latin typeface="+mn-lt"/>
                <a:ea typeface="+mn-ea"/>
                <a:cs typeface="+mn-cs"/>
              </a:rPr>
              <a:t> 1 is called column constraint and </a:t>
            </a:r>
            <a:r>
              <a:rPr lang="en-US" altLang="zh-CN" sz="1200" kern="1200" dirty="0" err="1" smtClean="0">
                <a:solidFill>
                  <a:schemeClr val="tx1"/>
                </a:solidFill>
                <a:effectLst/>
                <a:latin typeface="+mn-lt"/>
                <a:ea typeface="+mn-ea"/>
                <a:cs typeface="+mn-cs"/>
              </a:rPr>
              <a:t>fai</a:t>
            </a:r>
            <a:r>
              <a:rPr lang="en-US" altLang="zh-CN" sz="1200" kern="1200" dirty="0" smtClean="0">
                <a:solidFill>
                  <a:schemeClr val="tx1"/>
                </a:solidFill>
                <a:effectLst/>
                <a:latin typeface="+mn-lt"/>
                <a:ea typeface="+mn-ea"/>
                <a:cs typeface="+mn-cs"/>
              </a:rPr>
              <a:t> 2 is called relation constraint. All variable nodes in one column can be linked to factor node </a:t>
            </a:r>
            <a:r>
              <a:rPr lang="en-US" altLang="zh-CN" sz="1200" kern="1200" dirty="0" err="1" smtClean="0">
                <a:solidFill>
                  <a:schemeClr val="tx1"/>
                </a:solidFill>
                <a:effectLst/>
                <a:latin typeface="+mn-lt"/>
                <a:ea typeface="+mn-ea"/>
                <a:cs typeface="+mn-cs"/>
              </a:rPr>
              <a:t>fai</a:t>
            </a:r>
            <a:r>
              <a:rPr lang="en-US" altLang="zh-CN" sz="1200" kern="1200" dirty="0" smtClean="0">
                <a:solidFill>
                  <a:schemeClr val="tx1"/>
                </a:solidFill>
                <a:effectLst/>
                <a:latin typeface="+mn-lt"/>
                <a:ea typeface="+mn-ea"/>
                <a:cs typeface="+mn-cs"/>
              </a:rPr>
              <a:t> 1 and all cell nodes in different two columns can be linked to factor node fai2. Factor nodes could provide agreement functions on selecting a best assignment to each variable node according to the joint constraints.</a:t>
            </a:r>
            <a:endParaRPr lang="zh-CN" altLang="en-US" dirty="0"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AC4E78C-C2F0-4610-8EDA-030261AC40F0}" type="slidenum">
              <a:rPr lang="zh-CN" altLang="en-US" smtClean="0">
                <a:latin typeface="Calibri" panose="020F0502020204030204" pitchFamily="34" charset="0"/>
              </a:rPr>
              <a:pPr/>
              <a:t>8</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796195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inference module, candidate generation and re-rank sub-steps can be seen as a data pre-processing. Several candidates can be retrieved from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endpoint by a fuzzy </a:t>
            </a:r>
            <a:r>
              <a:rPr lang="en-US" altLang="zh-CN" sz="1200" kern="1200" dirty="0" err="1" smtClean="0">
                <a:solidFill>
                  <a:schemeClr val="tx1"/>
                </a:solidFill>
                <a:effectLst/>
                <a:latin typeface="+mn-lt"/>
                <a:ea typeface="+mn-ea"/>
                <a:cs typeface="+mn-cs"/>
              </a:rPr>
              <a:t>sparql</a:t>
            </a:r>
            <a:r>
              <a:rPr lang="en-US" altLang="zh-CN" sz="1200" kern="1200" dirty="0" smtClean="0">
                <a:solidFill>
                  <a:schemeClr val="tx1"/>
                </a:solidFill>
                <a:effectLst/>
                <a:latin typeface="+mn-lt"/>
                <a:ea typeface="+mn-ea"/>
                <a:cs typeface="+mn-cs"/>
              </a:rPr>
              <a:t> query. The more precision the candidate are, the less iterations are took in disambiguation. Thus, we develop a re-ranking metric to score each candidates of a mention.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use </a:t>
            </a:r>
            <a:r>
              <a:rPr lang="en-US" altLang="zh-CN" sz="1200" kern="1200" dirty="0" err="1" smtClean="0">
                <a:solidFill>
                  <a:schemeClr val="tx1"/>
                </a:solidFill>
                <a:effectLst/>
                <a:latin typeface="+mn-lt"/>
                <a:ea typeface="+mn-ea"/>
                <a:cs typeface="+mn-cs"/>
              </a:rPr>
              <a:t>svm</a:t>
            </a:r>
            <a:r>
              <a:rPr lang="en-US" altLang="zh-CN" sz="1200" kern="1200" dirty="0" smtClean="0">
                <a:solidFill>
                  <a:schemeClr val="tx1"/>
                </a:solidFill>
                <a:effectLst/>
                <a:latin typeface="+mn-lt"/>
                <a:ea typeface="+mn-ea"/>
                <a:cs typeface="+mn-cs"/>
              </a:rPr>
              <a:t> ranking classifier to score each candidate from fuzzy query. Two kinds of features are extracted from the candidates, one is Prior probability which represent how frequently a candidate is referenced by others. The other is string similarity, we combine classical </a:t>
            </a:r>
            <a:r>
              <a:rPr lang="en-US" altLang="zh-CN" sz="1200" kern="1200" dirty="0" err="1" smtClean="0">
                <a:solidFill>
                  <a:schemeClr val="tx1"/>
                </a:solidFill>
                <a:effectLst/>
                <a:latin typeface="+mn-lt"/>
                <a:ea typeface="+mn-ea"/>
                <a:cs typeface="+mn-cs"/>
              </a:rPr>
              <a:t>Levenshtein</a:t>
            </a:r>
            <a:r>
              <a:rPr lang="en-US" altLang="zh-CN" sz="1200" kern="1200" dirty="0" smtClean="0">
                <a:solidFill>
                  <a:schemeClr val="tx1"/>
                </a:solidFill>
                <a:effectLst/>
                <a:latin typeface="+mn-lt"/>
                <a:ea typeface="+mn-ea"/>
                <a:cs typeface="+mn-cs"/>
              </a:rPr>
              <a:t> Distance, Dice Score with other metric like string length to collectively measure similarity between mention-candidate pairs.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Moreover, linking module also need all classes of each cell candidate and all relations between each candidate pairs in two columns. We could use </a:t>
            </a:r>
            <a:r>
              <a:rPr lang="en-US" altLang="zh-CN" sz="1200" kern="1200" dirty="0" err="1" smtClean="0">
                <a:solidFill>
                  <a:schemeClr val="tx1"/>
                </a:solidFill>
                <a:effectLst/>
                <a:latin typeface="+mn-lt"/>
                <a:ea typeface="+mn-ea"/>
                <a:cs typeface="+mn-cs"/>
              </a:rPr>
              <a:t>sparql</a:t>
            </a:r>
            <a:r>
              <a:rPr lang="en-US" altLang="zh-CN" sz="1200" kern="1200" dirty="0" smtClean="0">
                <a:solidFill>
                  <a:schemeClr val="tx1"/>
                </a:solidFill>
                <a:effectLst/>
                <a:latin typeface="+mn-lt"/>
                <a:ea typeface="+mn-ea"/>
                <a:cs typeface="+mn-cs"/>
              </a:rPr>
              <a:t> query to get them from </a:t>
            </a:r>
            <a:r>
              <a:rPr lang="en-US" altLang="zh-CN" sz="1200" kern="1200" dirty="0" err="1" smtClean="0">
                <a:solidFill>
                  <a:schemeClr val="tx1"/>
                </a:solidFill>
                <a:effectLst/>
                <a:latin typeface="+mn-lt"/>
                <a:ea typeface="+mn-ea"/>
                <a:cs typeface="+mn-cs"/>
              </a:rPr>
              <a:t>dbpedia</a:t>
            </a:r>
            <a:r>
              <a:rPr lang="en-US" altLang="zh-CN" sz="1200" kern="1200" dirty="0" smtClean="0">
                <a:solidFill>
                  <a:schemeClr val="tx1"/>
                </a:solidFill>
                <a:effectLst/>
                <a:latin typeface="+mn-lt"/>
                <a:ea typeface="+mn-ea"/>
                <a:cs typeface="+mn-cs"/>
              </a:rPr>
              <a:t> too.</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182BB3A-007A-41CC-ABE7-482E65B43F37}" type="slidenum">
              <a:rPr lang="zh-CN" altLang="en-US" smtClean="0"/>
              <a:t>9</a:t>
            </a:fld>
            <a:endParaRPr lang="zh-CN" altLang="en-US"/>
          </a:p>
        </p:txBody>
      </p:sp>
    </p:spTree>
    <p:extLst>
      <p:ext uri="{BB962C8B-B14F-4D97-AF65-F5344CB8AC3E}">
        <p14:creationId xmlns:p14="http://schemas.microsoft.com/office/powerpoint/2010/main" val="1563722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136766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178283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198079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85829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248707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169879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189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3082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406142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416521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5E8D27F-1FA7-470A-A453-7DD4FB14003B}" type="datetimeFigureOut">
              <a:rPr lang="zh-CN" altLang="en-US" smtClean="0"/>
              <a:t>2016/9/24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429103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E8D27F-1FA7-470A-A453-7DD4FB14003B}" type="datetimeFigureOut">
              <a:rPr lang="zh-CN" altLang="en-US" smtClean="0"/>
              <a:t>2016/9/24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4C983-79F5-4153-B576-1E38CC7347EE}" type="slidenum">
              <a:rPr lang="zh-CN" altLang="en-US" smtClean="0"/>
              <a:t>‹#›</a:t>
            </a:fld>
            <a:endParaRPr lang="zh-CN" altLang="en-US"/>
          </a:p>
        </p:txBody>
      </p:sp>
    </p:spTree>
    <p:extLst>
      <p:ext uri="{BB962C8B-B14F-4D97-AF65-F5344CB8AC3E}">
        <p14:creationId xmlns:p14="http://schemas.microsoft.com/office/powerpoint/2010/main" val="305180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92314" y="1735139"/>
            <a:ext cx="7953375" cy="1222375"/>
          </a:xfrm>
        </p:spPr>
        <p:txBody>
          <a:bodyPr>
            <a:normAutofit/>
          </a:bodyPr>
          <a:lstStyle/>
          <a:p>
            <a:pPr>
              <a:defRPr/>
            </a:pPr>
            <a:r>
              <a:rPr lang="en-US" altLang="zh-CN" sz="3200" dirty="0">
                <a:latin typeface="Times New Roman" panose="02020603050405020304" pitchFamily="18" charset="0"/>
                <a:cs typeface="Times New Roman" panose="02020603050405020304" pitchFamily="18" charset="0"/>
              </a:rPr>
              <a:t>Semi-automatic Metadata Annotation of Web of Things with Knowledge Base</a:t>
            </a:r>
            <a:endParaRPr lang="zh-CN" altLang="en-US" sz="3200" dirty="0">
              <a:latin typeface="Times New Roman" panose="02020603050405020304" pitchFamily="18" charset="0"/>
              <a:cs typeface="Times New Roman" panose="02020603050405020304" pitchFamily="18" charset="0"/>
            </a:endParaRPr>
          </a:p>
        </p:txBody>
      </p:sp>
      <p:sp>
        <p:nvSpPr>
          <p:cNvPr id="20483" name="副标题 2"/>
          <p:cNvSpPr>
            <a:spLocks noGrp="1"/>
          </p:cNvSpPr>
          <p:nvPr>
            <p:ph type="subTitle" idx="1"/>
          </p:nvPr>
        </p:nvSpPr>
        <p:spPr>
          <a:xfrm>
            <a:off x="2503489" y="3227388"/>
            <a:ext cx="6931025" cy="2146300"/>
          </a:xfrm>
        </p:spPr>
        <p:txBody>
          <a:bodyPr>
            <a:normAutofit lnSpcReduction="10000"/>
          </a:bodyPr>
          <a:lstStyle/>
          <a:p>
            <a:pPr algn="ctr"/>
            <a:r>
              <a:rPr lang="en-US" altLang="zh-CN" sz="1600" b="1" dirty="0" err="1" smtClean="0">
                <a:latin typeface="Arial" panose="020B0604020202020204" pitchFamily="34" charset="0"/>
                <a:ea typeface="宋体" panose="02010600030101010101" pitchFamily="2" charset="-122"/>
              </a:rPr>
              <a:t>Yunong</a:t>
            </a:r>
            <a:r>
              <a:rPr lang="en-US" altLang="zh-CN" sz="1600" b="1" dirty="0" smtClean="0">
                <a:latin typeface="Arial" panose="020B0604020202020204" pitchFamily="34" charset="0"/>
                <a:ea typeface="宋体" panose="02010600030101010101" pitchFamily="2" charset="-122"/>
              </a:rPr>
              <a:t> Yang*, </a:t>
            </a:r>
            <a:r>
              <a:rPr lang="en-US" altLang="zh-CN" sz="1600" dirty="0" smtClean="0">
                <a:latin typeface="Arial" panose="020B0604020202020204" pitchFamily="34" charset="0"/>
                <a:ea typeface="宋体" panose="02010600030101010101" pitchFamily="2" charset="-122"/>
              </a:rPr>
              <a:t> </a:t>
            </a:r>
            <a:r>
              <a:rPr lang="en-US" altLang="zh-CN" sz="1600" dirty="0" err="1" smtClean="0">
                <a:latin typeface="Arial" panose="020B0604020202020204" pitchFamily="34" charset="0"/>
                <a:ea typeface="宋体" panose="02010600030101010101" pitchFamily="2" charset="-122"/>
              </a:rPr>
              <a:t>Zhenyu</a:t>
            </a:r>
            <a:r>
              <a:rPr lang="en-US" altLang="zh-CN" sz="1600" dirty="0" smtClean="0">
                <a:latin typeface="Arial" panose="020B0604020202020204" pitchFamily="34" charset="0"/>
                <a:ea typeface="宋体" panose="02010600030101010101" pitchFamily="2" charset="-122"/>
              </a:rPr>
              <a:t> Wu, </a:t>
            </a:r>
            <a:r>
              <a:rPr lang="en-US" altLang="zh-CN" sz="1600" dirty="0" err="1" smtClean="0">
                <a:latin typeface="Arial" panose="020B0604020202020204" pitchFamily="34" charset="0"/>
                <a:ea typeface="宋体" panose="02010600030101010101" pitchFamily="2" charset="-122"/>
              </a:rPr>
              <a:t>Xinning</a:t>
            </a:r>
            <a:r>
              <a:rPr lang="en-US" altLang="zh-CN" sz="1600" dirty="0" smtClean="0">
                <a:latin typeface="Arial" panose="020B0604020202020204" pitchFamily="34" charset="0"/>
                <a:ea typeface="宋体" panose="02010600030101010101" pitchFamily="2" charset="-122"/>
              </a:rPr>
              <a:t> Zhu</a:t>
            </a:r>
            <a:endParaRPr lang="en-US" altLang="zh-CN" sz="1600" dirty="0">
              <a:latin typeface="Arial" panose="020B0604020202020204" pitchFamily="34" charset="0"/>
              <a:ea typeface="宋体" panose="02010600030101010101" pitchFamily="2" charset="-122"/>
            </a:endParaRPr>
          </a:p>
          <a:p>
            <a:pPr algn="ctr"/>
            <a:endParaRPr lang="en-US" altLang="zh-CN" sz="1400" dirty="0">
              <a:latin typeface="Arial" panose="020B0604020202020204" pitchFamily="34" charset="0"/>
              <a:ea typeface="宋体" panose="02010600030101010101" pitchFamily="2" charset="-122"/>
            </a:endParaRPr>
          </a:p>
          <a:p>
            <a:pPr algn="ctr"/>
            <a:r>
              <a:rPr lang="en-US" altLang="zh-CN" sz="1400" dirty="0">
                <a:latin typeface="Arial" panose="020B0604020202020204" pitchFamily="34" charset="0"/>
                <a:ea typeface="宋体" panose="02010600030101010101" pitchFamily="2" charset="-122"/>
              </a:rPr>
              <a:t>Beijing University of Posts and Telecommunications</a:t>
            </a:r>
          </a:p>
          <a:p>
            <a:pPr algn="ctr"/>
            <a:r>
              <a:rPr lang="en-US" altLang="zh-CN" sz="1400" dirty="0" smtClean="0">
                <a:latin typeface="Arial" panose="020B0604020202020204" pitchFamily="34" charset="0"/>
                <a:ea typeface="宋体" panose="02010600030101010101" pitchFamily="2" charset="-122"/>
              </a:rPr>
              <a:t>yangyunong@bupt.edu.cn</a:t>
            </a:r>
            <a:endParaRPr lang="en-US" altLang="zh-CN" sz="1400" dirty="0">
              <a:latin typeface="Arial" panose="020B0604020202020204" pitchFamily="34" charset="0"/>
              <a:ea typeface="宋体" panose="02010600030101010101" pitchFamily="2" charset="-122"/>
            </a:endParaRPr>
          </a:p>
          <a:p>
            <a:pPr algn="ctr"/>
            <a:endParaRPr lang="en-US" altLang="zh-CN" sz="1400" dirty="0">
              <a:latin typeface="Arial" panose="020B0604020202020204" pitchFamily="34" charset="0"/>
              <a:ea typeface="宋体" panose="02010600030101010101" pitchFamily="2" charset="-122"/>
            </a:endParaRPr>
          </a:p>
          <a:p>
            <a:r>
              <a:rPr lang="en-US" altLang="zh-CN" sz="1400" dirty="0" smtClean="0">
                <a:latin typeface="Arial" panose="020B0604020202020204" pitchFamily="34" charset="0"/>
                <a:ea typeface="宋体" panose="02010600030101010101" pitchFamily="2" charset="-122"/>
              </a:rPr>
              <a:t>Sep. </a:t>
            </a:r>
            <a:r>
              <a:rPr lang="en-US" altLang="zh-CN" sz="1400" dirty="0">
                <a:latin typeface="Arial" panose="020B0604020202020204" pitchFamily="34" charset="0"/>
                <a:ea typeface="宋体" panose="02010600030101010101" pitchFamily="2" charset="-122"/>
              </a:rPr>
              <a:t>2016</a:t>
            </a:r>
          </a:p>
          <a:p>
            <a:pPr algn="ctr"/>
            <a:r>
              <a:rPr lang="en-US" altLang="zh-CN" sz="1400" b="1" dirty="0" smtClean="0">
                <a:solidFill>
                  <a:srgbClr val="FF0000"/>
                </a:solidFill>
                <a:latin typeface="Arial" panose="020B0604020202020204" pitchFamily="34" charset="0"/>
                <a:ea typeface="宋体" panose="02010600030101010101" pitchFamily="2" charset="-122"/>
              </a:rPr>
              <a:t>IC-NIDC’ </a:t>
            </a:r>
            <a:r>
              <a:rPr lang="en-US" altLang="zh-CN" sz="1400" b="1" dirty="0">
                <a:solidFill>
                  <a:srgbClr val="FF0000"/>
                </a:solidFill>
                <a:latin typeface="Arial" panose="020B0604020202020204" pitchFamily="34" charset="0"/>
                <a:ea typeface="宋体" panose="02010600030101010101" pitchFamily="2" charset="-122"/>
              </a:rPr>
              <a:t>16, </a:t>
            </a:r>
            <a:r>
              <a:rPr lang="en-US" altLang="zh-CN" sz="1400" b="1" dirty="0" smtClean="0">
                <a:solidFill>
                  <a:srgbClr val="FF0000"/>
                </a:solidFill>
                <a:latin typeface="Arial" panose="020B0604020202020204" pitchFamily="34" charset="0"/>
                <a:ea typeface="宋体" panose="02010600030101010101" pitchFamily="2" charset="-122"/>
              </a:rPr>
              <a:t>Beijing, </a:t>
            </a:r>
            <a:r>
              <a:rPr lang="en-US" altLang="zh-CN" sz="1400" b="1" dirty="0">
                <a:solidFill>
                  <a:srgbClr val="FF0000"/>
                </a:solidFill>
                <a:latin typeface="Arial" panose="020B0604020202020204" pitchFamily="34" charset="0"/>
                <a:ea typeface="宋体" panose="02010600030101010101" pitchFamily="2" charset="-122"/>
              </a:rPr>
              <a:t>China</a:t>
            </a:r>
          </a:p>
        </p:txBody>
      </p:sp>
      <p:pic>
        <p:nvPicPr>
          <p:cNvPr id="20484" name="Picture 2" descr="Beijing University of Posts and Telecommun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25" y="5516563"/>
            <a:ext cx="3333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9641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801813" y="255588"/>
            <a:ext cx="5245100" cy="620712"/>
          </a:xfrm>
        </p:spPr>
        <p:txBody>
          <a:bodyPr/>
          <a:lstStyle/>
          <a:p>
            <a:r>
              <a:rPr lang="en-US" altLang="zh-CN" sz="2000"/>
              <a:t>Joint Inference Model</a:t>
            </a:r>
            <a:endParaRPr lang="zh-CN" altLang="en-US" sz="2000"/>
          </a:p>
        </p:txBody>
      </p:sp>
      <p:sp>
        <p:nvSpPr>
          <p:cNvPr id="38915" name="文本框 2"/>
          <p:cNvSpPr txBox="1">
            <a:spLocks noChangeArrowheads="1"/>
          </p:cNvSpPr>
          <p:nvPr/>
        </p:nvSpPr>
        <p:spPr bwMode="auto">
          <a:xfrm>
            <a:off x="1797051" y="981075"/>
            <a:ext cx="854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b="0">
                <a:solidFill>
                  <a:srgbClr val="00B0F0"/>
                </a:solidFill>
              </a:rPr>
              <a:t>Iterative Messaging Passing Algorithm based on semantic constraints</a:t>
            </a:r>
            <a:endParaRPr lang="zh-CN" altLang="en-US" sz="1800" b="0">
              <a:solidFill>
                <a:srgbClr val="00B0F0"/>
              </a:solidFill>
            </a:endParaRPr>
          </a:p>
        </p:txBody>
      </p:sp>
      <p:grpSp>
        <p:nvGrpSpPr>
          <p:cNvPr id="38916" name="组合 19"/>
          <p:cNvGrpSpPr>
            <a:grpSpLocks/>
          </p:cNvGrpSpPr>
          <p:nvPr/>
        </p:nvGrpSpPr>
        <p:grpSpPr bwMode="auto">
          <a:xfrm>
            <a:off x="2119313" y="2276475"/>
            <a:ext cx="8221662" cy="4445000"/>
            <a:chOff x="249995" y="1700808"/>
            <a:chExt cx="8674641" cy="4754201"/>
          </a:xfrm>
        </p:grpSpPr>
        <p:pic>
          <p:nvPicPr>
            <p:cNvPr id="3891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769" y="2333806"/>
              <a:ext cx="2724218" cy="258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73616" y="1700808"/>
              <a:ext cx="2451020" cy="475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箭头连接符 9"/>
            <p:cNvCxnSpPr/>
            <p:nvPr/>
          </p:nvCxnSpPr>
          <p:spPr>
            <a:xfrm flipV="1">
              <a:off x="1512918" y="1857017"/>
              <a:ext cx="4823898" cy="168434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文本框 11"/>
            <p:cNvSpPr txBox="1"/>
            <p:nvPr/>
          </p:nvSpPr>
          <p:spPr>
            <a:xfrm>
              <a:off x="3280005" y="4643319"/>
              <a:ext cx="3125484" cy="641817"/>
            </a:xfrm>
            <a:prstGeom prst="rect">
              <a:avLst/>
            </a:prstGeom>
            <a:noFill/>
          </p:spPr>
          <p:txBody>
            <a:bodyPr>
              <a:spAutoFit/>
            </a:bodyPr>
            <a:lstStyle/>
            <a:p>
              <a:pPr>
                <a:defRPr/>
              </a:pPr>
              <a:r>
                <a:rPr lang="en-US" altLang="zh-CN" sz="1100" b="1" dirty="0">
                  <a:latin typeface="Arial" panose="020B0604020202020204" pitchFamily="34" charset="0"/>
                  <a:cs typeface="Arial" panose="020B0604020202020204" pitchFamily="34" charset="0"/>
                </a:rPr>
                <a:t>Iterative substitution:</a:t>
              </a:r>
            </a:p>
            <a:p>
              <a:pPr marL="171450" indent="-171450">
                <a:buFont typeface="Arial" panose="020B0604020202020204" pitchFamily="34" charset="0"/>
                <a:buChar char="•"/>
                <a:defRPr/>
              </a:pPr>
              <a:r>
                <a:rPr lang="en-US" altLang="zh-CN" sz="1100" dirty="0">
                  <a:latin typeface="Arial" panose="020B0604020202020204" pitchFamily="34" charset="0"/>
                  <a:cs typeface="Arial" panose="020B0604020202020204" pitchFamily="34" charset="0"/>
                </a:rPr>
                <a:t>Iteratively refine the mapping entity to improve its </a:t>
              </a:r>
              <a:r>
                <a:rPr lang="en-US" altLang="zh-CN" sz="1100" i="1" dirty="0">
                  <a:latin typeface="Arial" panose="020B0604020202020204" pitchFamily="34" charset="0"/>
                  <a:cs typeface="Arial" panose="020B0604020202020204" pitchFamily="34" charset="0"/>
                </a:rPr>
                <a:t>linking quality</a:t>
              </a:r>
              <a:endParaRPr lang="zh-CN" altLang="en-US" sz="1100" dirty="0">
                <a:latin typeface="Arial" panose="020B0604020202020204" pitchFamily="34" charset="0"/>
                <a:cs typeface="Arial" panose="020B0604020202020204" pitchFamily="34" charset="0"/>
              </a:endParaRPr>
            </a:p>
          </p:txBody>
        </p:sp>
        <p:sp>
          <p:nvSpPr>
            <p:cNvPr id="14" name="圆角矩形 13"/>
            <p:cNvSpPr/>
            <p:nvPr/>
          </p:nvSpPr>
          <p:spPr>
            <a:xfrm>
              <a:off x="6474163" y="5320792"/>
              <a:ext cx="2450473" cy="113421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圆角矩形 15"/>
            <p:cNvSpPr/>
            <p:nvPr/>
          </p:nvSpPr>
          <p:spPr>
            <a:xfrm>
              <a:off x="249995" y="4291848"/>
              <a:ext cx="1480669" cy="44655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7" name="直接箭头连接符 16"/>
            <p:cNvCxnSpPr/>
            <p:nvPr/>
          </p:nvCxnSpPr>
          <p:spPr>
            <a:xfrm>
              <a:off x="1847911" y="4561819"/>
              <a:ext cx="1435444" cy="254689"/>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19" name="直接箭头连接符 18"/>
            <p:cNvCxnSpPr/>
            <p:nvPr/>
          </p:nvCxnSpPr>
          <p:spPr>
            <a:xfrm flipH="1" flipV="1">
              <a:off x="5522783" y="5429460"/>
              <a:ext cx="951380" cy="541640"/>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2" name="文本框 21"/>
            <p:cNvSpPr txBox="1"/>
            <p:nvPr/>
          </p:nvSpPr>
          <p:spPr>
            <a:xfrm>
              <a:off x="2682044" y="3015005"/>
              <a:ext cx="2973062" cy="1003477"/>
            </a:xfrm>
            <a:prstGeom prst="rect">
              <a:avLst/>
            </a:prstGeom>
            <a:noFill/>
          </p:spPr>
          <p:txBody>
            <a:bodyPr>
              <a:spAutoFit/>
            </a:bodyPr>
            <a:lstStyle/>
            <a:p>
              <a:pPr algn="just">
                <a:defRPr/>
              </a:pPr>
              <a:r>
                <a:rPr lang="en-US" altLang="zh-CN" sz="1100" b="1" dirty="0">
                  <a:latin typeface="Arial" panose="020B0604020202020204" pitchFamily="34" charset="0"/>
                  <a:cs typeface="Arial" panose="020B0604020202020204" pitchFamily="34" charset="0"/>
                </a:rPr>
                <a:t>Joint inference:</a:t>
              </a:r>
            </a:p>
            <a:p>
              <a:pPr marL="285750" indent="-285750" algn="just">
                <a:buFont typeface="Arial" panose="020B0604020202020204" pitchFamily="34" charset="0"/>
                <a:buChar char="•"/>
                <a:defRPr/>
              </a:pPr>
              <a:r>
                <a:rPr lang="en-US" altLang="zh-CN" sz="1100" dirty="0">
                  <a:latin typeface="Arial" panose="020B0604020202020204" pitchFamily="34" charset="0"/>
                  <a:cs typeface="Arial" panose="020B0604020202020204" pitchFamily="34" charset="0"/>
                </a:rPr>
                <a:t>Pick the type which has the maximum votes and minimum granularity as the type of the column. It can be called as constraint of this column either. </a:t>
              </a:r>
              <a:endParaRPr lang="zh-CN" altLang="en-US" sz="1100" dirty="0">
                <a:latin typeface="Arial" panose="020B0604020202020204" pitchFamily="34" charset="0"/>
                <a:cs typeface="Arial" panose="020B0604020202020204" pitchFamily="34" charset="0"/>
              </a:endParaRPr>
            </a:p>
          </p:txBody>
        </p:sp>
        <p:sp>
          <p:nvSpPr>
            <p:cNvPr id="24" name="圆角矩形 23"/>
            <p:cNvSpPr/>
            <p:nvPr/>
          </p:nvSpPr>
          <p:spPr>
            <a:xfrm>
              <a:off x="6474163" y="2140572"/>
              <a:ext cx="2450473" cy="317003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5" name="直接箭头连接符 24"/>
            <p:cNvCxnSpPr/>
            <p:nvPr/>
          </p:nvCxnSpPr>
          <p:spPr>
            <a:xfrm flipH="1">
              <a:off x="5546233" y="3369873"/>
              <a:ext cx="859256" cy="16979"/>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26" name="圆角矩形 25"/>
            <p:cNvSpPr/>
            <p:nvPr/>
          </p:nvSpPr>
          <p:spPr>
            <a:xfrm>
              <a:off x="601738" y="3587208"/>
              <a:ext cx="1478993" cy="19186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8" name="矩形 27"/>
          <p:cNvSpPr>
            <a:spLocks noRot="1" noChangeAspect="1" noMove="1" noResize="1" noEditPoints="1" noAdjustHandles="1" noChangeArrowheads="1" noChangeShapeType="1" noTextEdit="1"/>
          </p:cNvSpPr>
          <p:nvPr/>
        </p:nvSpPr>
        <p:spPr>
          <a:xfrm>
            <a:off x="1801716" y="1338607"/>
            <a:ext cx="8326732" cy="523220"/>
          </a:xfrm>
          <a:prstGeom prst="rect">
            <a:avLst/>
          </a:prstGeom>
          <a:blipFill rotWithShape="0">
            <a:blip r:embed="rId5"/>
            <a:stretch>
              <a:fillRect l="-220" t="-2353" b="-11765"/>
            </a:stretch>
          </a:blipFill>
        </p:spPr>
        <p:txBody>
          <a:bodyPr/>
          <a:lstStyle/>
          <a:p>
            <a:pPr>
              <a:defRPr/>
            </a:pPr>
            <a:r>
              <a:rPr lang="zh-CN" altLang="en-US">
                <a:noFill/>
              </a:rPr>
              <a:t> </a:t>
            </a:r>
          </a:p>
        </p:txBody>
      </p:sp>
      <p:sp>
        <p:nvSpPr>
          <p:cNvPr id="29" name="矩形 28"/>
          <p:cNvSpPr>
            <a:spLocks noRot="1" noChangeAspect="1" noMove="1" noResize="1" noEditPoints="1" noAdjustHandles="1" noChangeArrowheads="1" noChangeShapeType="1" noTextEdit="1"/>
          </p:cNvSpPr>
          <p:nvPr/>
        </p:nvSpPr>
        <p:spPr>
          <a:xfrm>
            <a:off x="1801716" y="1871636"/>
            <a:ext cx="8326732" cy="307777"/>
          </a:xfrm>
          <a:prstGeom prst="rect">
            <a:avLst/>
          </a:prstGeom>
          <a:blipFill rotWithShape="0">
            <a:blip r:embed="rId6"/>
            <a:stretch>
              <a:fillRect t="-3922" b="-19608"/>
            </a:stretch>
          </a:blipFill>
        </p:spPr>
        <p:txBody>
          <a:bodyPr/>
          <a:lstStyle/>
          <a:p>
            <a:pPr>
              <a:defRPr/>
            </a:pPr>
            <a:r>
              <a:rPr lang="zh-CN" altLang="en-US">
                <a:noFill/>
              </a:rPr>
              <a:t> </a:t>
            </a:r>
          </a:p>
        </p:txBody>
      </p:sp>
    </p:spTree>
    <p:extLst>
      <p:ext uri="{BB962C8B-B14F-4D97-AF65-F5344CB8AC3E}">
        <p14:creationId xmlns:p14="http://schemas.microsoft.com/office/powerpoint/2010/main" val="2891457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841500" y="246063"/>
            <a:ext cx="5741988" cy="590550"/>
          </a:xfrm>
        </p:spPr>
        <p:txBody>
          <a:bodyPr/>
          <a:lstStyle/>
          <a:p>
            <a:r>
              <a:rPr lang="en-US" altLang="zh-CN" sz="2000"/>
              <a:t>Outline</a:t>
            </a:r>
            <a:endParaRPr lang="zh-CN" altLang="en-US" sz="2000"/>
          </a:p>
        </p:txBody>
      </p:sp>
      <p:sp>
        <p:nvSpPr>
          <p:cNvPr id="5" name="文本框 4"/>
          <p:cNvSpPr txBox="1"/>
          <p:nvPr/>
        </p:nvSpPr>
        <p:spPr>
          <a:xfrm>
            <a:off x="1841500" y="2133601"/>
            <a:ext cx="8459788" cy="2677656"/>
          </a:xfrm>
          <a:prstGeom prst="rect">
            <a:avLst/>
          </a:prstGeom>
          <a:noFill/>
        </p:spPr>
        <p:txBody>
          <a:bodyPr>
            <a:spAutoFit/>
          </a:bodyPr>
          <a:lstStyle/>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Background &amp; Motivation</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smtClean="0">
                <a:solidFill>
                  <a:schemeClr val="bg1">
                    <a:lumMod val="75000"/>
                  </a:schemeClr>
                </a:solidFill>
                <a:latin typeface="Aharoni" panose="02010803020104030203" pitchFamily="2" charset="-79"/>
                <a:cs typeface="Aharoni" panose="02010803020104030203" pitchFamily="2" charset="-79"/>
              </a:rPr>
              <a:t>Linking </a:t>
            </a:r>
            <a:r>
              <a:rPr lang="en-US" altLang="zh-CN" sz="2400" dirty="0">
                <a:solidFill>
                  <a:schemeClr val="bg1">
                    <a:lumMod val="75000"/>
                  </a:schemeClr>
                </a:solidFill>
                <a:latin typeface="Aharoni" panose="02010803020104030203" pitchFamily="2" charset="-79"/>
                <a:cs typeface="Aharoni" panose="02010803020104030203" pitchFamily="2" charset="-79"/>
              </a:rPr>
              <a:t>for </a:t>
            </a:r>
            <a:r>
              <a:rPr lang="en-US" altLang="zh-CN" sz="2400" dirty="0" smtClean="0">
                <a:solidFill>
                  <a:schemeClr val="bg1">
                    <a:lumMod val="75000"/>
                  </a:schemeClr>
                </a:solidFill>
                <a:latin typeface="Aharoni" panose="02010803020104030203" pitchFamily="2" charset="-79"/>
                <a:cs typeface="Aharoni" panose="02010803020104030203" pitchFamily="2" charset="-79"/>
              </a:rPr>
              <a:t>Structured </a:t>
            </a:r>
            <a:r>
              <a:rPr lang="en-US" altLang="zh-CN" sz="2400" dirty="0" err="1">
                <a:solidFill>
                  <a:schemeClr val="bg1">
                    <a:lumMod val="75000"/>
                  </a:schemeClr>
                </a:solidFill>
                <a:latin typeface="Aharoni" panose="02010803020104030203" pitchFamily="2" charset="-79"/>
                <a:cs typeface="Aharoni" panose="02010803020104030203" pitchFamily="2" charset="-79"/>
              </a:rPr>
              <a:t>WoT</a:t>
            </a:r>
            <a:r>
              <a:rPr lang="en-US" altLang="zh-CN" sz="2400" dirty="0">
                <a:solidFill>
                  <a:schemeClr val="bg1">
                    <a:lumMod val="75000"/>
                  </a:schemeClr>
                </a:solidFill>
                <a:latin typeface="Aharoni" panose="02010803020104030203" pitchFamily="2" charset="-79"/>
                <a:cs typeface="Aharoni" panose="02010803020104030203" pitchFamily="2" charset="-79"/>
              </a:rPr>
              <a:t> </a:t>
            </a:r>
            <a:r>
              <a:rPr lang="en-US" altLang="zh-CN" sz="2400" dirty="0" smtClean="0">
                <a:solidFill>
                  <a:schemeClr val="bg1">
                    <a:lumMod val="75000"/>
                  </a:schemeClr>
                </a:solidFill>
                <a:latin typeface="Aharoni" panose="02010803020104030203" pitchFamily="2" charset="-79"/>
                <a:cs typeface="Aharoni" panose="02010803020104030203" pitchFamily="2" charset="-79"/>
              </a:rPr>
              <a:t>Metadata</a:t>
            </a: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latin typeface="Aharoni" panose="02010803020104030203" pitchFamily="2" charset="-79"/>
                <a:cs typeface="Aharoni" panose="02010803020104030203" pitchFamily="2" charset="-79"/>
              </a:rPr>
              <a:t>Reference Implementation &amp; Evaluation</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Conclusion and Future Work</a:t>
            </a:r>
          </a:p>
        </p:txBody>
      </p:sp>
    </p:spTree>
    <p:extLst>
      <p:ext uri="{BB962C8B-B14F-4D97-AF65-F5344CB8AC3E}">
        <p14:creationId xmlns:p14="http://schemas.microsoft.com/office/powerpoint/2010/main" val="794158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665288" y="260350"/>
            <a:ext cx="5245100" cy="622300"/>
          </a:xfrm>
        </p:spPr>
        <p:txBody>
          <a:bodyPr/>
          <a:lstStyle/>
          <a:p>
            <a:r>
              <a:rPr lang="en-US" altLang="zh-CN" sz="2000"/>
              <a:t>Reference Implementation</a:t>
            </a:r>
            <a:endParaRPr lang="zh-CN" altLang="en-US" sz="2000"/>
          </a:p>
        </p:txBody>
      </p:sp>
      <p:pic>
        <p:nvPicPr>
          <p:cNvPr id="40965" name="图片 6" descr="3"/>
          <p:cNvPicPr>
            <a:picLocks noChangeAspect="1" noChangeArrowheads="1"/>
          </p:cNvPicPr>
          <p:nvPr/>
        </p:nvPicPr>
        <p:blipFill>
          <a:blip r:embed="rId3">
            <a:extLst>
              <a:ext uri="{28A0092B-C50C-407E-A947-70E740481C1C}">
                <a14:useLocalDpi xmlns:a14="http://schemas.microsoft.com/office/drawing/2010/main" val="0"/>
              </a:ext>
            </a:extLst>
          </a:blip>
          <a:srcRect l="2177" t="31711" r="50075" b="32800"/>
          <a:stretch>
            <a:fillRect/>
          </a:stretch>
        </p:blipFill>
        <p:spPr bwMode="auto">
          <a:xfrm>
            <a:off x="6813387" y="909363"/>
            <a:ext cx="4983947" cy="162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p:nvPr/>
        </p:nvPicPr>
        <p:blipFill>
          <a:blip r:embed="rId4" cstate="print">
            <a:extLst>
              <a:ext uri="{28A0092B-C50C-407E-A947-70E740481C1C}">
                <a14:useLocalDpi xmlns:a14="http://schemas.microsoft.com/office/drawing/2010/main" val="0"/>
              </a:ext>
            </a:extLst>
          </a:blip>
          <a:stretch>
            <a:fillRect/>
          </a:stretch>
        </p:blipFill>
        <p:spPr>
          <a:xfrm>
            <a:off x="782423" y="882650"/>
            <a:ext cx="5245100" cy="4225378"/>
          </a:xfrm>
          <a:prstGeom prst="rect">
            <a:avLst/>
          </a:prstGeom>
        </p:spPr>
      </p:pic>
      <p:pic>
        <p:nvPicPr>
          <p:cNvPr id="2" name="图片 1"/>
          <p:cNvPicPr>
            <a:picLocks noChangeAspect="1"/>
          </p:cNvPicPr>
          <p:nvPr/>
        </p:nvPicPr>
        <p:blipFill>
          <a:blip r:embed="rId5"/>
          <a:stretch>
            <a:fillRect/>
          </a:stretch>
        </p:blipFill>
        <p:spPr>
          <a:xfrm>
            <a:off x="6813387" y="2890236"/>
            <a:ext cx="4949198" cy="2505403"/>
          </a:xfrm>
          <a:prstGeom prst="rect">
            <a:avLst/>
          </a:prstGeom>
        </p:spPr>
      </p:pic>
      <p:pic>
        <p:nvPicPr>
          <p:cNvPr id="3" name="图片 2"/>
          <p:cNvPicPr>
            <a:picLocks noChangeAspect="1"/>
          </p:cNvPicPr>
          <p:nvPr/>
        </p:nvPicPr>
        <p:blipFill>
          <a:blip r:embed="rId6"/>
          <a:stretch>
            <a:fillRect/>
          </a:stretch>
        </p:blipFill>
        <p:spPr>
          <a:xfrm>
            <a:off x="3797191" y="5108028"/>
            <a:ext cx="1885950" cy="685800"/>
          </a:xfrm>
          <a:prstGeom prst="rect">
            <a:avLst/>
          </a:prstGeom>
        </p:spPr>
      </p:pic>
      <p:sp>
        <p:nvSpPr>
          <p:cNvPr id="4" name="文本框 3"/>
          <p:cNvSpPr txBox="1"/>
          <p:nvPr/>
        </p:nvSpPr>
        <p:spPr>
          <a:xfrm>
            <a:off x="3999186" y="5730328"/>
            <a:ext cx="1481959" cy="307777"/>
          </a:xfrm>
          <a:prstGeom prst="rect">
            <a:avLst/>
          </a:prstGeom>
          <a:noFill/>
        </p:spPr>
        <p:txBody>
          <a:bodyPr wrap="square" rtlCol="0">
            <a:spAutoFit/>
          </a:bodyPr>
          <a:lstStyle/>
          <a:p>
            <a:r>
              <a:rPr lang="en-US" altLang="zh-CN" sz="1400" b="1" dirty="0" smtClean="0"/>
              <a:t>Graph Database</a:t>
            </a:r>
            <a:endParaRPr lang="zh-CN" altLang="en-US" sz="1400" b="1" dirty="0"/>
          </a:p>
        </p:txBody>
      </p:sp>
    </p:spTree>
    <p:extLst>
      <p:ext uri="{BB962C8B-B14F-4D97-AF65-F5344CB8AC3E}">
        <p14:creationId xmlns:p14="http://schemas.microsoft.com/office/powerpoint/2010/main" val="34981852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879600" y="325438"/>
            <a:ext cx="5246688" cy="622300"/>
          </a:xfrm>
        </p:spPr>
        <p:txBody>
          <a:bodyPr/>
          <a:lstStyle/>
          <a:p>
            <a:r>
              <a:rPr lang="en-US" altLang="zh-CN" sz="2000"/>
              <a:t>Evaluation</a:t>
            </a:r>
            <a:endParaRPr lang="zh-CN" altLang="en-US" sz="2000"/>
          </a:p>
        </p:txBody>
      </p:sp>
      <p:graphicFrame>
        <p:nvGraphicFramePr>
          <p:cNvPr id="4" name="表格 3"/>
          <p:cNvGraphicFramePr>
            <a:graphicFrameLocks noGrp="1"/>
          </p:cNvGraphicFramePr>
          <p:nvPr/>
        </p:nvGraphicFramePr>
        <p:xfrm>
          <a:off x="1951038" y="1762126"/>
          <a:ext cx="4964112" cy="1787525"/>
        </p:xfrm>
        <a:graphic>
          <a:graphicData uri="http://schemas.openxmlformats.org/drawingml/2006/table">
            <a:tbl>
              <a:tblPr firstRow="1" firstCol="1" bandRow="1">
                <a:tableStyleId>{9D7B26C5-4107-4FEC-AEDC-1716B250A1EF}</a:tableStyleId>
              </a:tblPr>
              <a:tblGrid>
                <a:gridCol w="1214624">
                  <a:extLst>
                    <a:ext uri="{9D8B030D-6E8A-4147-A177-3AD203B41FA5}">
                      <a16:colId xmlns:a16="http://schemas.microsoft.com/office/drawing/2014/main" val="20000"/>
                    </a:ext>
                  </a:extLst>
                </a:gridCol>
                <a:gridCol w="1214624">
                  <a:extLst>
                    <a:ext uri="{9D8B030D-6E8A-4147-A177-3AD203B41FA5}">
                      <a16:colId xmlns:a16="http://schemas.microsoft.com/office/drawing/2014/main" val="20001"/>
                    </a:ext>
                  </a:extLst>
                </a:gridCol>
                <a:gridCol w="1267432">
                  <a:extLst>
                    <a:ext uri="{9D8B030D-6E8A-4147-A177-3AD203B41FA5}">
                      <a16:colId xmlns:a16="http://schemas.microsoft.com/office/drawing/2014/main" val="20002"/>
                    </a:ext>
                  </a:extLst>
                </a:gridCol>
                <a:gridCol w="1267432">
                  <a:extLst>
                    <a:ext uri="{9D8B030D-6E8A-4147-A177-3AD203B41FA5}">
                      <a16:colId xmlns:a16="http://schemas.microsoft.com/office/drawing/2014/main" val="20003"/>
                    </a:ext>
                  </a:extLst>
                </a:gridCol>
              </a:tblGrid>
              <a:tr h="522912">
                <a:tc>
                  <a:txBody>
                    <a:bodyPr/>
                    <a:lstStyle/>
                    <a:p>
                      <a:pPr algn="ctr">
                        <a:spcAft>
                          <a:spcPts val="0"/>
                        </a:spcAft>
                      </a:pPr>
                      <a:r>
                        <a:rPr lang="en-US" sz="1100" kern="100" dirty="0">
                          <a:effectLst/>
                        </a:rPr>
                        <a:t>Dataset</a:t>
                      </a:r>
                      <a:endParaRPr 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tc>
                <a:tc>
                  <a:txBody>
                    <a:bodyPr/>
                    <a:lstStyle/>
                    <a:p>
                      <a:pPr algn="ctr">
                        <a:spcAft>
                          <a:spcPts val="0"/>
                        </a:spcAft>
                      </a:pPr>
                      <a:r>
                        <a:rPr lang="en-US" sz="1100" kern="100" dirty="0">
                          <a:effectLst/>
                        </a:rPr>
                        <a:t>condition</a:t>
                      </a:r>
                      <a:endParaRPr 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tc>
                <a:tc>
                  <a:txBody>
                    <a:bodyPr/>
                    <a:lstStyle/>
                    <a:p>
                      <a:pPr algn="ctr">
                        <a:spcAft>
                          <a:spcPts val="0"/>
                        </a:spcAft>
                      </a:pPr>
                      <a:r>
                        <a:rPr lang="en-US" sz="1100" kern="100">
                          <a:effectLst/>
                        </a:rPr>
                        <a:t>Ground truth rank in top 10</a:t>
                      </a:r>
                      <a:endPar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tc>
                <a:tc>
                  <a:txBody>
                    <a:bodyPr/>
                    <a:lstStyle/>
                    <a:p>
                      <a:pPr algn="ctr">
                        <a:spcAft>
                          <a:spcPts val="0"/>
                        </a:spcAft>
                      </a:pPr>
                      <a:r>
                        <a:rPr lang="en-US" sz="1100" kern="100">
                          <a:effectLst/>
                        </a:rPr>
                        <a:t>Ground truth rank in top 1</a:t>
                      </a:r>
                      <a:endPar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tc>
                <a:extLst>
                  <a:ext uri="{0D108BD9-81ED-4DB2-BD59-A6C34878D82A}">
                    <a16:rowId xmlns:a16="http://schemas.microsoft.com/office/drawing/2014/main" val="10000"/>
                  </a:ext>
                </a:extLst>
              </a:tr>
              <a:tr h="306848">
                <a:tc rowSpan="2">
                  <a:txBody>
                    <a:bodyPr/>
                    <a:lstStyle/>
                    <a:p>
                      <a:pPr algn="ctr">
                        <a:spcAft>
                          <a:spcPts val="0"/>
                        </a:spcAft>
                      </a:pPr>
                      <a:r>
                        <a:rPr lang="en-US" sz="1100" kern="100" dirty="0">
                          <a:effectLst/>
                        </a:rPr>
                        <a:t>Fixed </a:t>
                      </a:r>
                      <a:r>
                        <a:rPr lang="en-US" sz="1100" kern="100" dirty="0" err="1">
                          <a:effectLst/>
                        </a:rPr>
                        <a:t>WebTable</a:t>
                      </a:r>
                      <a:endParaRPr 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100" dirty="0">
                          <a:effectLst/>
                        </a:rPr>
                        <a:t>initial rank</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noFill/>
                  </a:tcPr>
                </a:tc>
                <a:tc>
                  <a:txBody>
                    <a:bodyPr/>
                    <a:lstStyle/>
                    <a:p>
                      <a:pPr algn="ctr">
                        <a:spcAft>
                          <a:spcPts val="0"/>
                        </a:spcAft>
                      </a:pPr>
                      <a:r>
                        <a:rPr lang="en-US" sz="1100" dirty="0">
                          <a:effectLst/>
                        </a:rPr>
                        <a:t>90.3%</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noFill/>
                  </a:tcPr>
                </a:tc>
                <a:tc>
                  <a:txBody>
                    <a:bodyPr/>
                    <a:lstStyle/>
                    <a:p>
                      <a:pPr algn="ctr">
                        <a:spcAft>
                          <a:spcPts val="0"/>
                        </a:spcAft>
                      </a:pPr>
                      <a:r>
                        <a:rPr lang="en-US" sz="1100">
                          <a:effectLst/>
                        </a:rPr>
                        <a:t>57.9%</a:t>
                      </a:r>
                      <a:endParaRPr lang="zh-CN" sz="12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noFill/>
                  </a:tcPr>
                </a:tc>
                <a:extLst>
                  <a:ext uri="{0D108BD9-81ED-4DB2-BD59-A6C34878D82A}">
                    <a16:rowId xmlns:a16="http://schemas.microsoft.com/office/drawing/2014/main" val="10001"/>
                  </a:ext>
                </a:extLst>
              </a:tr>
              <a:tr h="260548">
                <a:tc vMerge="1">
                  <a:txBody>
                    <a:bodyPr/>
                    <a:lstStyle/>
                    <a:p>
                      <a:endParaRPr lang="zh-CN" altLang="en-US"/>
                    </a:p>
                  </a:txBody>
                  <a:tcPr/>
                </a:tc>
                <a:tc>
                  <a:txBody>
                    <a:bodyPr/>
                    <a:lstStyle/>
                    <a:p>
                      <a:pPr algn="ctr">
                        <a:spcAft>
                          <a:spcPts val="0"/>
                        </a:spcAft>
                      </a:pPr>
                      <a:r>
                        <a:rPr lang="en-US" sz="1100" dirty="0">
                          <a:effectLst/>
                        </a:rPr>
                        <a:t>re-ranked</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b="1" dirty="0">
                          <a:effectLst/>
                        </a:rPr>
                        <a:t>94.7%</a:t>
                      </a:r>
                      <a:endParaRPr lang="zh-CN" sz="12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100" b="1" dirty="0">
                          <a:effectLst/>
                        </a:rPr>
                        <a:t>71.8%</a:t>
                      </a:r>
                      <a:endParaRPr lang="zh-CN" sz="12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493">
                <a:tc rowSpan="2">
                  <a:txBody>
                    <a:bodyPr/>
                    <a:lstStyle/>
                    <a:p>
                      <a:pPr algn="ctr">
                        <a:spcAft>
                          <a:spcPts val="0"/>
                        </a:spcAft>
                      </a:pPr>
                      <a:r>
                        <a:rPr lang="en-US" sz="1100" kern="100" dirty="0">
                          <a:effectLst/>
                        </a:rPr>
                        <a:t>Application generated</a:t>
                      </a:r>
                      <a:endParaRPr lang="zh-CN" sz="14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100">
                          <a:effectLst/>
                        </a:rPr>
                        <a:t>initial rank</a:t>
                      </a:r>
                      <a:endParaRPr lang="zh-CN" sz="120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100" dirty="0">
                          <a:effectLst/>
                        </a:rPr>
                        <a:t>84.3%</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T w="12700" cap="flat" cmpd="sng" algn="ctr">
                      <a:solidFill>
                        <a:schemeClr val="tx1"/>
                      </a:solidFill>
                      <a:prstDash val="solid"/>
                      <a:round/>
                      <a:headEnd type="none" w="med" len="med"/>
                      <a:tailEnd type="none" w="med" len="med"/>
                    </a:lnT>
                    <a:noFill/>
                  </a:tcPr>
                </a:tc>
                <a:tc>
                  <a:txBody>
                    <a:bodyPr/>
                    <a:lstStyle/>
                    <a:p>
                      <a:pPr algn="ctr">
                        <a:spcAft>
                          <a:spcPts val="0"/>
                        </a:spcAft>
                      </a:pPr>
                      <a:r>
                        <a:rPr lang="en-US" sz="1100" dirty="0">
                          <a:effectLst/>
                        </a:rPr>
                        <a:t>58.4%</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3"/>
                  </a:ext>
                </a:extLst>
              </a:tr>
              <a:tr h="396724">
                <a:tc vMerge="1">
                  <a:txBody>
                    <a:bodyPr/>
                    <a:lstStyle/>
                    <a:p>
                      <a:endParaRPr lang="zh-CN" altLang="en-US"/>
                    </a:p>
                  </a:txBody>
                  <a:tcPr/>
                </a:tc>
                <a:tc>
                  <a:txBody>
                    <a:bodyPr/>
                    <a:lstStyle/>
                    <a:p>
                      <a:pPr algn="ctr">
                        <a:spcAft>
                          <a:spcPts val="0"/>
                        </a:spcAft>
                      </a:pPr>
                      <a:r>
                        <a:rPr lang="en-US" sz="1100" dirty="0">
                          <a:effectLst/>
                        </a:rPr>
                        <a:t>re-ranked</a:t>
                      </a:r>
                      <a:endParaRPr lang="zh-CN" sz="12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tc>
                <a:tc>
                  <a:txBody>
                    <a:bodyPr/>
                    <a:lstStyle/>
                    <a:p>
                      <a:pPr algn="ctr">
                        <a:spcAft>
                          <a:spcPts val="0"/>
                        </a:spcAft>
                      </a:pPr>
                      <a:r>
                        <a:rPr lang="en-US" sz="1100" b="1" dirty="0">
                          <a:effectLst/>
                        </a:rPr>
                        <a:t>94.4%</a:t>
                      </a:r>
                      <a:endParaRPr lang="zh-CN" sz="12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tc>
                <a:tc>
                  <a:txBody>
                    <a:bodyPr/>
                    <a:lstStyle/>
                    <a:p>
                      <a:pPr algn="ctr">
                        <a:spcAft>
                          <a:spcPts val="0"/>
                        </a:spcAft>
                      </a:pPr>
                      <a:r>
                        <a:rPr lang="en-US" sz="1100" b="1" dirty="0">
                          <a:effectLst/>
                        </a:rPr>
                        <a:t>83.1%</a:t>
                      </a:r>
                      <a:endParaRPr lang="zh-CN" sz="12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8" marR="68588" marT="0" marB="0" anchor="ctr"/>
                </a:tc>
                <a:extLst>
                  <a:ext uri="{0D108BD9-81ED-4DB2-BD59-A6C34878D82A}">
                    <a16:rowId xmlns:a16="http://schemas.microsoft.com/office/drawing/2014/main" val="10004"/>
                  </a:ext>
                </a:extLst>
              </a:tr>
            </a:tbl>
          </a:graphicData>
        </a:graphic>
      </p:graphicFrame>
      <p:sp>
        <p:nvSpPr>
          <p:cNvPr id="43034" name="文本框 4"/>
          <p:cNvSpPr txBox="1">
            <a:spLocks noChangeArrowheads="1"/>
          </p:cNvSpPr>
          <p:nvPr/>
        </p:nvSpPr>
        <p:spPr bwMode="auto">
          <a:xfrm>
            <a:off x="1757363" y="1006476"/>
            <a:ext cx="53514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600">
                <a:latin typeface="Arial" panose="020B0604020202020204" pitchFamily="34" charset="0"/>
              </a:rPr>
              <a:t>Evaluation on semi-automatic annotation process</a:t>
            </a:r>
            <a:endParaRPr lang="zh-CN" altLang="en-US" sz="1600">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93147267"/>
              </p:ext>
            </p:extLst>
          </p:nvPr>
        </p:nvGraphicFramePr>
        <p:xfrm>
          <a:off x="2195567" y="4931569"/>
          <a:ext cx="3816350" cy="792163"/>
        </p:xfrm>
        <a:graphic>
          <a:graphicData uri="http://schemas.openxmlformats.org/drawingml/2006/table">
            <a:tbl>
              <a:tblPr firstRow="1" firstCol="1" bandRow="1">
                <a:tableStyleId>{D27102A9-8310-4765-A935-A1911B00CA55}</a:tableStyleId>
              </a:tblPr>
              <a:tblGrid>
                <a:gridCol w="1211512">
                  <a:extLst>
                    <a:ext uri="{9D8B030D-6E8A-4147-A177-3AD203B41FA5}">
                      <a16:colId xmlns:a16="http://schemas.microsoft.com/office/drawing/2014/main" val="20000"/>
                    </a:ext>
                  </a:extLst>
                </a:gridCol>
                <a:gridCol w="1171907">
                  <a:extLst>
                    <a:ext uri="{9D8B030D-6E8A-4147-A177-3AD203B41FA5}">
                      <a16:colId xmlns:a16="http://schemas.microsoft.com/office/drawing/2014/main" val="20001"/>
                    </a:ext>
                  </a:extLst>
                </a:gridCol>
                <a:gridCol w="1432931">
                  <a:extLst>
                    <a:ext uri="{9D8B030D-6E8A-4147-A177-3AD203B41FA5}">
                      <a16:colId xmlns:a16="http://schemas.microsoft.com/office/drawing/2014/main" val="20002"/>
                    </a:ext>
                  </a:extLst>
                </a:gridCol>
              </a:tblGrid>
              <a:tr h="316865">
                <a:tc>
                  <a:txBody>
                    <a:bodyPr/>
                    <a:lstStyle/>
                    <a:p>
                      <a:pPr algn="ctr">
                        <a:spcAft>
                          <a:spcPts val="0"/>
                        </a:spcAft>
                      </a:pPr>
                      <a:r>
                        <a:rPr lang="en-US" sz="1100" kern="100" dirty="0">
                          <a:effectLst/>
                        </a:rPr>
                        <a:t>Dataset</a:t>
                      </a:r>
                      <a:endPar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a:tc>
                <a:tc>
                  <a:txBody>
                    <a:bodyPr/>
                    <a:lstStyle/>
                    <a:p>
                      <a:pPr algn="ctr">
                        <a:spcAft>
                          <a:spcPts val="0"/>
                        </a:spcAft>
                      </a:pPr>
                      <a:r>
                        <a:rPr lang="en-US" sz="1100" kern="100">
                          <a:effectLst/>
                        </a:rPr>
                        <a:t>IMP only</a:t>
                      </a:r>
                      <a:endParaRPr lang="zh-CN" sz="12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a:tc>
                <a:tc>
                  <a:txBody>
                    <a:bodyPr/>
                    <a:lstStyle/>
                    <a:p>
                      <a:pPr algn="ctr">
                        <a:spcAft>
                          <a:spcPts val="0"/>
                        </a:spcAft>
                      </a:pPr>
                      <a:r>
                        <a:rPr lang="en-US" sz="1100" kern="100" dirty="0">
                          <a:effectLst/>
                        </a:rPr>
                        <a:t>IMP + re-rank</a:t>
                      </a:r>
                      <a:endPar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a:tc>
                <a:extLst>
                  <a:ext uri="{0D108BD9-81ED-4DB2-BD59-A6C34878D82A}">
                    <a16:rowId xmlns:a16="http://schemas.microsoft.com/office/drawing/2014/main" val="10000"/>
                  </a:ext>
                </a:extLst>
              </a:tr>
              <a:tr h="475298">
                <a:tc>
                  <a:txBody>
                    <a:bodyPr/>
                    <a:lstStyle/>
                    <a:p>
                      <a:pPr algn="ctr">
                        <a:spcAft>
                          <a:spcPts val="0"/>
                        </a:spcAft>
                      </a:pPr>
                      <a:r>
                        <a:rPr lang="en-US" sz="1100" kern="100" dirty="0">
                          <a:effectLst/>
                        </a:rPr>
                        <a:t>Application generated</a:t>
                      </a:r>
                      <a:endParaRPr lang="zh-CN" sz="120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nchor="ctr">
                    <a:noFill/>
                  </a:tcPr>
                </a:tc>
                <a:tc>
                  <a:txBody>
                    <a:bodyPr/>
                    <a:lstStyle/>
                    <a:p>
                      <a:pPr algn="ctr">
                        <a:spcAft>
                          <a:spcPts val="0"/>
                        </a:spcAft>
                      </a:pPr>
                      <a:r>
                        <a:rPr lang="en-US" sz="1100" dirty="0">
                          <a:effectLst/>
                        </a:rPr>
                        <a:t>57.2%</a:t>
                      </a:r>
                      <a:endParaRPr lang="zh-CN" sz="1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79" marR="68579" marT="0" marB="0" anchor="ctr">
                    <a:noFill/>
                  </a:tcPr>
                </a:tc>
                <a:tc>
                  <a:txBody>
                    <a:bodyPr/>
                    <a:lstStyle/>
                    <a:p>
                      <a:pPr algn="ctr">
                        <a:spcAft>
                          <a:spcPts val="0"/>
                        </a:spcAft>
                      </a:pPr>
                      <a:r>
                        <a:rPr lang="en-US" sz="1100" b="1" dirty="0">
                          <a:effectLst/>
                        </a:rPr>
                        <a:t>74.2%</a:t>
                      </a:r>
                      <a:endParaRPr lang="zh-CN" sz="1100"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79" marR="68579" marT="0" marB="0" anchor="ctr">
                    <a:noFill/>
                  </a:tcPr>
                </a:tc>
                <a:extLst>
                  <a:ext uri="{0D108BD9-81ED-4DB2-BD59-A6C34878D82A}">
                    <a16:rowId xmlns:a16="http://schemas.microsoft.com/office/drawing/2014/main" val="10001"/>
                  </a:ext>
                </a:extLst>
              </a:tr>
            </a:tbl>
          </a:graphicData>
        </a:graphic>
      </p:graphicFrame>
      <p:sp>
        <p:nvSpPr>
          <p:cNvPr id="7" name="矩形 6"/>
          <p:cNvSpPr/>
          <p:nvPr/>
        </p:nvSpPr>
        <p:spPr>
          <a:xfrm>
            <a:off x="2948781" y="4467226"/>
            <a:ext cx="2478087" cy="246062"/>
          </a:xfrm>
          <a:prstGeom prst="rect">
            <a:avLst/>
          </a:prstGeom>
        </p:spPr>
        <p:txBody>
          <a:bodyPr wrap="none">
            <a:spAutoFit/>
          </a:bodyPr>
          <a:lstStyle/>
          <a:p>
            <a:pPr>
              <a:defRPr/>
            </a:pPr>
            <a:r>
              <a:rPr lang="en-US" altLang="zh-CN" sz="1000" b="1" kern="100" dirty="0">
                <a:latin typeface="Times New Roman" panose="02020603050405020304" pitchFamily="18" charset="0"/>
              </a:rPr>
              <a:t>Table </a:t>
            </a:r>
            <a:r>
              <a:rPr lang="en-US" altLang="zh-CN" sz="1000" b="1" kern="100" dirty="0" smtClean="0">
                <a:latin typeface="Times New Roman" panose="02020603050405020304" pitchFamily="18" charset="0"/>
              </a:rPr>
              <a:t>II </a:t>
            </a:r>
            <a:r>
              <a:rPr lang="en-US" altLang="zh-CN" sz="1000" kern="100" dirty="0">
                <a:latin typeface="Times New Roman" panose="02020603050405020304" pitchFamily="18" charset="0"/>
              </a:rPr>
              <a:t>The accuracy of entity annotations</a:t>
            </a:r>
            <a:endParaRPr lang="zh-CN" altLang="en-US" sz="1000" dirty="0"/>
          </a:p>
        </p:txBody>
      </p:sp>
      <p:sp>
        <p:nvSpPr>
          <p:cNvPr id="8" name="矩形 7"/>
          <p:cNvSpPr/>
          <p:nvPr/>
        </p:nvSpPr>
        <p:spPr>
          <a:xfrm>
            <a:off x="3067051" y="1409701"/>
            <a:ext cx="2517775" cy="246063"/>
          </a:xfrm>
          <a:prstGeom prst="rect">
            <a:avLst/>
          </a:prstGeom>
        </p:spPr>
        <p:txBody>
          <a:bodyPr>
            <a:spAutoFit/>
          </a:bodyPr>
          <a:lstStyle/>
          <a:p>
            <a:pPr>
              <a:defRPr/>
            </a:pPr>
            <a:r>
              <a:rPr lang="en-US" altLang="zh-CN" sz="1000" b="1" kern="100" dirty="0">
                <a:latin typeface="Times New Roman" panose="02020603050405020304" pitchFamily="18" charset="0"/>
              </a:rPr>
              <a:t>Table I </a:t>
            </a:r>
            <a:r>
              <a:rPr lang="en-US" altLang="zh-CN" sz="1000" kern="100" dirty="0">
                <a:latin typeface="Times New Roman" panose="02020603050405020304" pitchFamily="18" charset="0"/>
              </a:rPr>
              <a:t>Accuracy for re-rank</a:t>
            </a:r>
            <a:endParaRPr lang="zh-CN" altLang="en-US" sz="1000" kern="100" dirty="0">
              <a:latin typeface="Times New Roman" panose="02020603050405020304" pitchFamily="18" charset="0"/>
            </a:endParaRPr>
          </a:p>
        </p:txBody>
      </p:sp>
      <p:sp>
        <p:nvSpPr>
          <p:cNvPr id="43047" name="文本框 9"/>
          <p:cNvSpPr txBox="1">
            <a:spLocks noChangeArrowheads="1"/>
          </p:cNvSpPr>
          <p:nvPr/>
        </p:nvSpPr>
        <p:spPr bwMode="auto">
          <a:xfrm>
            <a:off x="7138988" y="2060575"/>
            <a:ext cx="30972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spcBef>
                <a:spcPct val="0"/>
              </a:spcBef>
              <a:buClrTx/>
              <a:buFontTx/>
              <a:buNone/>
            </a:pPr>
            <a:r>
              <a:rPr lang="en-US" altLang="zh-CN" sz="1400" b="0">
                <a:latin typeface="Arial" panose="020B0604020202020204" pitchFamily="34" charset="0"/>
              </a:rPr>
              <a:t>Target entity is ranked higher in both top 10 and top 1 by SVM ranking classifier, compared with initial rank</a:t>
            </a:r>
            <a:endParaRPr lang="zh-CN" altLang="en-US" sz="1400" b="0">
              <a:latin typeface="Arial" panose="020B0604020202020204" pitchFamily="34" charset="0"/>
            </a:endParaRPr>
          </a:p>
        </p:txBody>
      </p:sp>
      <p:sp>
        <p:nvSpPr>
          <p:cNvPr id="43048" name="文本框 11"/>
          <p:cNvSpPr txBox="1">
            <a:spLocks noChangeArrowheads="1"/>
          </p:cNvSpPr>
          <p:nvPr/>
        </p:nvSpPr>
        <p:spPr bwMode="auto">
          <a:xfrm>
            <a:off x="7138989" y="5065714"/>
            <a:ext cx="3386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400" b="0" dirty="0" err="1">
                <a:latin typeface="Arial" panose="020B0604020202020204" pitchFamily="34" charset="0"/>
              </a:rPr>
              <a:t>IMP+Re-ranking</a:t>
            </a:r>
            <a:r>
              <a:rPr lang="en-US" altLang="zh-CN" sz="1400" b="0" dirty="0">
                <a:latin typeface="Arial" panose="020B0604020202020204" pitchFamily="34" charset="0"/>
              </a:rPr>
              <a:t> improve the accuracy of mapping entity to the cell text  </a:t>
            </a:r>
            <a:endParaRPr lang="zh-CN" altLang="en-US" sz="1400" b="0" dirty="0">
              <a:latin typeface="Arial" panose="020B0604020202020204" pitchFamily="34" charset="0"/>
            </a:endParaRPr>
          </a:p>
        </p:txBody>
      </p:sp>
    </p:spTree>
    <p:extLst>
      <p:ext uri="{BB962C8B-B14F-4D97-AF65-F5344CB8AC3E}">
        <p14:creationId xmlns:p14="http://schemas.microsoft.com/office/powerpoint/2010/main" val="3041236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841500" y="246063"/>
            <a:ext cx="5741988" cy="590550"/>
          </a:xfrm>
        </p:spPr>
        <p:txBody>
          <a:bodyPr/>
          <a:lstStyle/>
          <a:p>
            <a:r>
              <a:rPr lang="en-US" altLang="zh-CN" sz="2000"/>
              <a:t>Outline</a:t>
            </a:r>
            <a:endParaRPr lang="zh-CN" altLang="en-US" sz="2000"/>
          </a:p>
        </p:txBody>
      </p:sp>
      <p:sp>
        <p:nvSpPr>
          <p:cNvPr id="5" name="文本框 4"/>
          <p:cNvSpPr txBox="1"/>
          <p:nvPr/>
        </p:nvSpPr>
        <p:spPr>
          <a:xfrm>
            <a:off x="1841500" y="2133601"/>
            <a:ext cx="8459788" cy="2677656"/>
          </a:xfrm>
          <a:prstGeom prst="rect">
            <a:avLst/>
          </a:prstGeom>
          <a:noFill/>
        </p:spPr>
        <p:txBody>
          <a:bodyPr>
            <a:spAutoFit/>
          </a:bodyPr>
          <a:lstStyle/>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Background &amp; Motivation</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smtClean="0">
                <a:solidFill>
                  <a:schemeClr val="bg1">
                    <a:lumMod val="75000"/>
                  </a:schemeClr>
                </a:solidFill>
                <a:latin typeface="Aharoni" panose="02010803020104030203" pitchFamily="2" charset="-79"/>
                <a:cs typeface="Aharoni" panose="02010803020104030203" pitchFamily="2" charset="-79"/>
              </a:rPr>
              <a:t>Linking </a:t>
            </a:r>
            <a:r>
              <a:rPr lang="en-US" altLang="zh-CN" sz="2400" dirty="0">
                <a:solidFill>
                  <a:schemeClr val="bg1">
                    <a:lumMod val="75000"/>
                  </a:schemeClr>
                </a:solidFill>
                <a:latin typeface="Aharoni" panose="02010803020104030203" pitchFamily="2" charset="-79"/>
                <a:cs typeface="Aharoni" panose="02010803020104030203" pitchFamily="2" charset="-79"/>
              </a:rPr>
              <a:t>for </a:t>
            </a:r>
            <a:r>
              <a:rPr lang="en-US" altLang="zh-CN" sz="2400" dirty="0" smtClean="0">
                <a:solidFill>
                  <a:schemeClr val="bg1">
                    <a:lumMod val="75000"/>
                  </a:schemeClr>
                </a:solidFill>
                <a:latin typeface="Aharoni" panose="02010803020104030203" pitchFamily="2" charset="-79"/>
                <a:cs typeface="Aharoni" panose="02010803020104030203" pitchFamily="2" charset="-79"/>
              </a:rPr>
              <a:t>Structured </a:t>
            </a:r>
            <a:r>
              <a:rPr lang="en-US" altLang="zh-CN" sz="2400" dirty="0" err="1">
                <a:solidFill>
                  <a:schemeClr val="bg1">
                    <a:lumMod val="75000"/>
                  </a:schemeClr>
                </a:solidFill>
                <a:latin typeface="Aharoni" panose="02010803020104030203" pitchFamily="2" charset="-79"/>
                <a:cs typeface="Aharoni" panose="02010803020104030203" pitchFamily="2" charset="-79"/>
              </a:rPr>
              <a:t>WoT</a:t>
            </a:r>
            <a:r>
              <a:rPr lang="en-US" altLang="zh-CN" sz="2400" dirty="0">
                <a:solidFill>
                  <a:schemeClr val="bg1">
                    <a:lumMod val="75000"/>
                  </a:schemeClr>
                </a:solidFill>
                <a:latin typeface="Aharoni" panose="02010803020104030203" pitchFamily="2" charset="-79"/>
                <a:cs typeface="Aharoni" panose="02010803020104030203" pitchFamily="2" charset="-79"/>
              </a:rPr>
              <a:t> </a:t>
            </a:r>
            <a:r>
              <a:rPr lang="en-US" altLang="zh-CN" sz="2400" dirty="0" smtClean="0">
                <a:solidFill>
                  <a:schemeClr val="bg1">
                    <a:lumMod val="75000"/>
                  </a:schemeClr>
                </a:solidFill>
                <a:latin typeface="Aharoni" panose="02010803020104030203" pitchFamily="2" charset="-79"/>
                <a:cs typeface="Aharoni" panose="02010803020104030203" pitchFamily="2" charset="-79"/>
              </a:rPr>
              <a:t>Metadata</a:t>
            </a: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Reference Implementation &amp; </a:t>
            </a:r>
            <a:r>
              <a:rPr lang="en-US" altLang="zh-CN" sz="2400" dirty="0" smtClean="0">
                <a:solidFill>
                  <a:schemeClr val="bg1">
                    <a:lumMod val="75000"/>
                  </a:schemeClr>
                </a:solidFill>
                <a:latin typeface="Aharoni" panose="02010803020104030203" pitchFamily="2" charset="-79"/>
                <a:cs typeface="Aharoni" panose="02010803020104030203" pitchFamily="2" charset="-79"/>
              </a:rPr>
              <a:t>Evaluation</a:t>
            </a: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latin typeface="Aharoni" panose="02010803020104030203" pitchFamily="2" charset="-79"/>
                <a:cs typeface="Aharoni" panose="02010803020104030203" pitchFamily="2" charset="-79"/>
              </a:rPr>
              <a:t>Conclusion and Future Work</a:t>
            </a:r>
          </a:p>
        </p:txBody>
      </p:sp>
    </p:spTree>
    <p:extLst>
      <p:ext uri="{BB962C8B-B14F-4D97-AF65-F5344CB8AC3E}">
        <p14:creationId xmlns:p14="http://schemas.microsoft.com/office/powerpoint/2010/main" val="269035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631950" y="115888"/>
            <a:ext cx="6134100" cy="792162"/>
          </a:xfrm>
        </p:spPr>
        <p:txBody>
          <a:bodyPr/>
          <a:lstStyle/>
          <a:p>
            <a:r>
              <a:rPr lang="en-US" altLang="zh-CN" sz="2000"/>
              <a:t>Lesson Learned &amp; Future Work</a:t>
            </a:r>
            <a:endParaRPr lang="zh-CN" altLang="en-US" sz="2000"/>
          </a:p>
        </p:txBody>
      </p:sp>
      <p:sp>
        <p:nvSpPr>
          <p:cNvPr id="6" name="文本框 5"/>
          <p:cNvSpPr txBox="1"/>
          <p:nvPr/>
        </p:nvSpPr>
        <p:spPr>
          <a:xfrm>
            <a:off x="2073275" y="4800600"/>
            <a:ext cx="7524750" cy="830997"/>
          </a:xfrm>
          <a:prstGeom prst="rect">
            <a:avLst/>
          </a:prstGeom>
          <a:noFill/>
        </p:spPr>
        <p:txBody>
          <a:bodyPr>
            <a:spAutoFit/>
          </a:bodyPr>
          <a:lstStyle/>
          <a:p>
            <a:pPr>
              <a:defRPr/>
            </a:pPr>
            <a:r>
              <a:rPr lang="en-US" altLang="zh-CN" sz="1600" dirty="0">
                <a:latin typeface="Arial" panose="020B0604020202020204" pitchFamily="34" charset="0"/>
                <a:cs typeface="Arial" panose="020B0604020202020204" pitchFamily="34" charset="0"/>
              </a:rPr>
              <a:t>Semantic </a:t>
            </a:r>
            <a:r>
              <a:rPr lang="en-US" altLang="zh-CN" sz="1600" dirty="0" err="1">
                <a:latin typeface="Arial" panose="020B0604020202020204" pitchFamily="34" charset="0"/>
                <a:cs typeface="Arial" panose="020B0604020202020204" pitchFamily="34" charset="0"/>
              </a:rPr>
              <a:t>WoT</a:t>
            </a:r>
            <a:r>
              <a:rPr lang="en-US" altLang="zh-CN" sz="1600" dirty="0">
                <a:latin typeface="Arial" panose="020B0604020202020204" pitchFamily="34" charset="0"/>
                <a:cs typeface="Arial" panose="020B0604020202020204" pitchFamily="34" charset="0"/>
              </a:rPr>
              <a:t> Applications</a:t>
            </a:r>
          </a:p>
          <a:p>
            <a:pPr marL="285750" indent="-285750">
              <a:buFont typeface="Arial" panose="020B0604020202020204" pitchFamily="34" charset="0"/>
              <a:buChar char="•"/>
              <a:defRPr/>
            </a:pPr>
            <a:r>
              <a:rPr lang="en-US" altLang="zh-CN" sz="1600" dirty="0">
                <a:solidFill>
                  <a:srgbClr val="FF0000"/>
                </a:solidFill>
                <a:latin typeface="Arial" panose="020B0604020202020204" pitchFamily="34" charset="0"/>
                <a:cs typeface="Arial" panose="020B0604020202020204" pitchFamily="34" charset="0"/>
              </a:rPr>
              <a:t>Finding</a:t>
            </a:r>
            <a:r>
              <a:rPr lang="en-US" altLang="zh-CN" sz="1600" dirty="0">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and Interacting with </a:t>
            </a:r>
            <a:r>
              <a:rPr lang="en-US" altLang="zh-CN" sz="1600" dirty="0">
                <a:latin typeface="Arial" panose="020B0604020202020204" pitchFamily="34" charset="0"/>
                <a:cs typeface="Arial" panose="020B0604020202020204" pitchFamily="34" charset="0"/>
              </a:rPr>
              <a:t>things with NL(QA?)</a:t>
            </a:r>
          </a:p>
          <a:p>
            <a:pPr marL="285750" indent="-285750">
              <a:buFont typeface="Arial" panose="020B0604020202020204" pitchFamily="34" charset="0"/>
              <a:buChar char="•"/>
              <a:defRPr/>
            </a:pPr>
            <a:r>
              <a:rPr lang="en-US" altLang="zh-CN" sz="1600" dirty="0" smtClean="0">
                <a:solidFill>
                  <a:srgbClr val="FF0000"/>
                </a:solidFill>
                <a:latin typeface="Arial" panose="020B0604020202020204" pitchFamily="34" charset="0"/>
                <a:cs typeface="Arial" panose="020B0604020202020204" pitchFamily="34" charset="0"/>
              </a:rPr>
              <a:t>Automatic </a:t>
            </a:r>
            <a:r>
              <a:rPr lang="en-US" altLang="zh-CN" sz="1600" dirty="0">
                <a:solidFill>
                  <a:srgbClr val="FF0000"/>
                </a:solidFill>
                <a:latin typeface="Arial" panose="020B0604020202020204" pitchFamily="34" charset="0"/>
                <a:cs typeface="Arial" panose="020B0604020202020204" pitchFamily="34" charset="0"/>
              </a:rPr>
              <a:t>interaction </a:t>
            </a:r>
            <a:r>
              <a:rPr lang="en-US" altLang="zh-CN" sz="1600" dirty="0">
                <a:latin typeface="Arial" panose="020B0604020202020204" pitchFamily="34" charset="0"/>
                <a:cs typeface="Arial" panose="020B0604020202020204" pitchFamily="34" charset="0"/>
              </a:rPr>
              <a:t>between things by semantic search and reasoning</a:t>
            </a:r>
            <a:endParaRPr lang="zh-CN" altLang="en-US" sz="1600" dirty="0">
              <a:latin typeface="Arial" panose="020B0604020202020204" pitchFamily="34" charset="0"/>
              <a:cs typeface="Arial" panose="020B0604020202020204" pitchFamily="34" charset="0"/>
            </a:endParaRPr>
          </a:p>
        </p:txBody>
      </p:sp>
      <p:sp>
        <p:nvSpPr>
          <p:cNvPr id="46084" name="文本框 1"/>
          <p:cNvSpPr txBox="1">
            <a:spLocks noChangeArrowheads="1"/>
          </p:cNvSpPr>
          <p:nvPr/>
        </p:nvSpPr>
        <p:spPr bwMode="auto">
          <a:xfrm>
            <a:off x="1847850" y="1096963"/>
            <a:ext cx="107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Pros</a:t>
            </a:r>
            <a:endParaRPr lang="zh-CN" altLang="en-US" sz="1800"/>
          </a:p>
        </p:txBody>
      </p:sp>
      <p:sp>
        <p:nvSpPr>
          <p:cNvPr id="46085" name="文本框 7"/>
          <p:cNvSpPr txBox="1">
            <a:spLocks noChangeArrowheads="1"/>
          </p:cNvSpPr>
          <p:nvPr/>
        </p:nvSpPr>
        <p:spPr bwMode="auto">
          <a:xfrm>
            <a:off x="6167439" y="1096963"/>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Cons</a:t>
            </a:r>
            <a:endParaRPr lang="zh-CN" altLang="en-US" sz="1800"/>
          </a:p>
        </p:txBody>
      </p:sp>
      <p:sp>
        <p:nvSpPr>
          <p:cNvPr id="46086" name="文本框 8"/>
          <p:cNvSpPr txBox="1">
            <a:spLocks noChangeArrowheads="1"/>
          </p:cNvSpPr>
          <p:nvPr/>
        </p:nvSpPr>
        <p:spPr bwMode="auto">
          <a:xfrm>
            <a:off x="2073275" y="4154488"/>
            <a:ext cx="2509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Future Work</a:t>
            </a:r>
            <a:endParaRPr lang="zh-CN" altLang="en-US" sz="1800"/>
          </a:p>
        </p:txBody>
      </p:sp>
      <p:sp>
        <p:nvSpPr>
          <p:cNvPr id="46088" name="文本框 2"/>
          <p:cNvSpPr txBox="1">
            <a:spLocks noChangeArrowheads="1"/>
          </p:cNvSpPr>
          <p:nvPr/>
        </p:nvSpPr>
        <p:spPr bwMode="auto">
          <a:xfrm>
            <a:off x="1847851" y="1743076"/>
            <a:ext cx="41735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Char char="•"/>
            </a:pPr>
            <a:r>
              <a:rPr lang="en-US" altLang="zh-CN" sz="1600" b="0" dirty="0" smtClean="0">
                <a:latin typeface="Arial" panose="020B0604020202020204" pitchFamily="34" charset="0"/>
              </a:rPr>
              <a:t>Linking </a:t>
            </a:r>
            <a:r>
              <a:rPr lang="en-US" altLang="zh-CN" sz="1600" b="0" dirty="0" smtClean="0">
                <a:latin typeface="Arial" panose="020B0604020202020204" pitchFamily="34" charset="0"/>
              </a:rPr>
              <a:t>domain knowledge</a:t>
            </a:r>
            <a:r>
              <a:rPr lang="en-US" altLang="zh-CN" sz="1600" b="0" dirty="0" smtClean="0">
                <a:latin typeface="Arial" panose="020B0604020202020204" pitchFamily="34" charset="0"/>
              </a:rPr>
              <a:t> </a:t>
            </a:r>
            <a:r>
              <a:rPr lang="en-US" altLang="zh-CN" sz="1600" b="0" dirty="0" smtClean="0">
                <a:latin typeface="Arial" panose="020B0604020202020204" pitchFamily="34" charset="0"/>
              </a:rPr>
              <a:t>to commonsense knowledge</a:t>
            </a:r>
          </a:p>
          <a:p>
            <a:pPr>
              <a:spcBef>
                <a:spcPct val="0"/>
              </a:spcBef>
              <a:buClrTx/>
              <a:buFont typeface="Arial" panose="020B0604020202020204" pitchFamily="34" charset="0"/>
              <a:buChar char="•"/>
            </a:pPr>
            <a:r>
              <a:rPr lang="en-US" altLang="zh-CN" sz="1600" b="0" dirty="0" smtClean="0">
                <a:latin typeface="Arial" panose="020B0604020202020204" pitchFamily="34" charset="0"/>
              </a:rPr>
              <a:t>Recognizing entities </a:t>
            </a:r>
            <a:r>
              <a:rPr lang="en-US" altLang="zh-CN" sz="1600" b="0" dirty="0" smtClean="0">
                <a:latin typeface="Arial" panose="020B0604020202020204" pitchFamily="34" charset="0"/>
              </a:rPr>
              <a:t>which </a:t>
            </a:r>
            <a:r>
              <a:rPr lang="en-US" altLang="zh-CN" sz="1600" b="0" dirty="0" err="1" smtClean="0">
                <a:latin typeface="Arial" panose="020B0604020202020204" pitchFamily="34" charset="0"/>
              </a:rPr>
              <a:t>WoT</a:t>
            </a:r>
            <a:r>
              <a:rPr lang="en-US" altLang="zh-CN" sz="1600" b="0" dirty="0" smtClean="0">
                <a:latin typeface="Arial" panose="020B0604020202020204" pitchFamily="34" charset="0"/>
              </a:rPr>
              <a:t> metadata </a:t>
            </a:r>
            <a:r>
              <a:rPr lang="en-US" altLang="zh-CN" sz="1600" b="0" dirty="0" smtClean="0">
                <a:latin typeface="Arial" panose="020B0604020202020204" pitchFamily="34" charset="0"/>
              </a:rPr>
              <a:t>value</a:t>
            </a:r>
            <a:r>
              <a:rPr lang="en-US" altLang="zh-CN" sz="1600" b="0" dirty="0" smtClean="0">
                <a:latin typeface="Arial" panose="020B0604020202020204" pitchFamily="34" charset="0"/>
              </a:rPr>
              <a:t>s refer </a:t>
            </a:r>
            <a:r>
              <a:rPr lang="en-US" altLang="zh-CN" sz="1600" b="0" dirty="0" smtClean="0">
                <a:latin typeface="Arial" panose="020B0604020202020204" pitchFamily="34" charset="0"/>
              </a:rPr>
              <a:t>to</a:t>
            </a:r>
            <a:endParaRPr lang="en-US" altLang="zh-CN" sz="1600" b="0" dirty="0">
              <a:latin typeface="Arial" panose="020B0604020202020204" pitchFamily="34" charset="0"/>
            </a:endParaRPr>
          </a:p>
          <a:p>
            <a:pPr>
              <a:spcBef>
                <a:spcPct val="0"/>
              </a:spcBef>
              <a:buClrTx/>
              <a:buFont typeface="Arial" panose="020B0604020202020204" pitchFamily="34" charset="0"/>
              <a:buChar char="•"/>
            </a:pPr>
            <a:r>
              <a:rPr lang="en-US" altLang="zh-CN" sz="1600" b="0" dirty="0">
                <a:latin typeface="Arial" panose="020B0604020202020204" pitchFamily="34" charset="0"/>
              </a:rPr>
              <a:t>EL-based </a:t>
            </a:r>
            <a:r>
              <a:rPr lang="en-US" altLang="zh-CN" sz="1600" b="0" dirty="0" smtClean="0">
                <a:latin typeface="Arial" panose="020B0604020202020204" pitchFamily="34" charset="0"/>
              </a:rPr>
              <a:t>method </a:t>
            </a:r>
            <a:r>
              <a:rPr lang="en-US" altLang="zh-CN" sz="1600" b="0" dirty="0">
                <a:latin typeface="Arial" panose="020B0604020202020204" pitchFamily="34" charset="0"/>
              </a:rPr>
              <a:t>for good scalability</a:t>
            </a:r>
          </a:p>
        </p:txBody>
      </p:sp>
      <p:sp>
        <p:nvSpPr>
          <p:cNvPr id="46089" name="文本框 10"/>
          <p:cNvSpPr txBox="1">
            <a:spLocks noChangeArrowheads="1"/>
          </p:cNvSpPr>
          <p:nvPr/>
        </p:nvSpPr>
        <p:spPr bwMode="auto">
          <a:xfrm>
            <a:off x="6170613" y="1743076"/>
            <a:ext cx="42481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Char char="•"/>
            </a:pPr>
            <a:r>
              <a:rPr lang="en-US" altLang="zh-CN" sz="1600" b="0" dirty="0" smtClean="0">
                <a:latin typeface="Arial" panose="020B0604020202020204" pitchFamily="34" charset="0"/>
              </a:rPr>
              <a:t>Commonsense </a:t>
            </a:r>
            <a:r>
              <a:rPr lang="en-US" altLang="zh-CN" sz="1600" b="0" dirty="0">
                <a:latin typeface="Arial" panose="020B0604020202020204" pitchFamily="34" charset="0"/>
              </a:rPr>
              <a:t>knowledge in </a:t>
            </a:r>
            <a:r>
              <a:rPr lang="en-US" altLang="zh-CN" sz="1600" b="0" dirty="0" err="1">
                <a:latin typeface="Arial" panose="020B0604020202020204" pitchFamily="34" charset="0"/>
              </a:rPr>
              <a:t>DBpedia</a:t>
            </a:r>
            <a:r>
              <a:rPr lang="en-US" altLang="zh-CN" sz="1600" b="0" dirty="0">
                <a:latin typeface="Arial" panose="020B0604020202020204" pitchFamily="34" charset="0"/>
              </a:rPr>
              <a:t> could not cover most of the concepts and relations in </a:t>
            </a:r>
            <a:r>
              <a:rPr lang="en-US" altLang="zh-CN" sz="1600" b="0" dirty="0" err="1">
                <a:latin typeface="Arial" panose="020B0604020202020204" pitchFamily="34" charset="0"/>
              </a:rPr>
              <a:t>IoT</a:t>
            </a:r>
            <a:r>
              <a:rPr lang="en-US" altLang="zh-CN" sz="1600" b="0" dirty="0">
                <a:latin typeface="Arial" panose="020B0604020202020204" pitchFamily="34" charset="0"/>
              </a:rPr>
              <a:t> domain</a:t>
            </a:r>
          </a:p>
          <a:p>
            <a:pPr>
              <a:spcBef>
                <a:spcPct val="0"/>
              </a:spcBef>
              <a:buClrTx/>
              <a:buFont typeface="Arial" panose="020B0604020202020204" pitchFamily="34" charset="0"/>
              <a:buChar char="•"/>
            </a:pPr>
            <a:r>
              <a:rPr lang="en-US" altLang="zh-CN" sz="1600" b="0" dirty="0" smtClean="0">
                <a:latin typeface="Arial" panose="020B0604020202020204" pitchFamily="34" charset="0"/>
              </a:rPr>
              <a:t>Alignment </a:t>
            </a:r>
            <a:r>
              <a:rPr lang="en-US" altLang="zh-CN" sz="1600" b="0" dirty="0">
                <a:latin typeface="Arial" panose="020B0604020202020204" pitchFamily="34" charset="0"/>
              </a:rPr>
              <a:t>between </a:t>
            </a:r>
            <a:r>
              <a:rPr lang="en-US" altLang="zh-CN" sz="1600" b="0" dirty="0" smtClean="0">
                <a:latin typeface="Arial" panose="020B0604020202020204" pitchFamily="34" charset="0"/>
              </a:rPr>
              <a:t>domain knowledge</a:t>
            </a:r>
            <a:r>
              <a:rPr lang="en-US" altLang="zh-CN" sz="1600" b="0" dirty="0" smtClean="0">
                <a:latin typeface="Arial" panose="020B0604020202020204" pitchFamily="34" charset="0"/>
              </a:rPr>
              <a:t> </a:t>
            </a:r>
            <a:r>
              <a:rPr lang="en-US" altLang="zh-CN" sz="1600" b="0" dirty="0">
                <a:latin typeface="Arial" panose="020B0604020202020204" pitchFamily="34" charset="0"/>
              </a:rPr>
              <a:t>and </a:t>
            </a:r>
            <a:r>
              <a:rPr lang="en-US" altLang="zh-CN" sz="1600" b="0" dirty="0" smtClean="0">
                <a:latin typeface="Arial" panose="020B0604020202020204" pitchFamily="34" charset="0"/>
              </a:rPr>
              <a:t>commonsense knowledge </a:t>
            </a:r>
            <a:r>
              <a:rPr lang="en-US" altLang="zh-CN" sz="1600" b="0" dirty="0">
                <a:latin typeface="Arial" panose="020B0604020202020204" pitchFamily="34" charset="0"/>
              </a:rPr>
              <a:t>is missing </a:t>
            </a:r>
            <a:endParaRPr lang="en-US" altLang="zh-CN" sz="1600" b="0" dirty="0" smtClean="0">
              <a:latin typeface="Arial" panose="020B0604020202020204" pitchFamily="34" charset="0"/>
            </a:endParaRPr>
          </a:p>
          <a:p>
            <a:pPr>
              <a:spcBef>
                <a:spcPct val="0"/>
              </a:spcBef>
              <a:buClrTx/>
              <a:buFont typeface="Arial" panose="020B0604020202020204" pitchFamily="34" charset="0"/>
              <a:buChar char="•"/>
            </a:pPr>
            <a:r>
              <a:rPr lang="en-US" altLang="zh-CN" sz="1600" b="0" dirty="0" smtClean="0">
                <a:latin typeface="Arial" panose="020B0604020202020204" pitchFamily="34" charset="0"/>
              </a:rPr>
              <a:t>Remote call </a:t>
            </a:r>
            <a:r>
              <a:rPr lang="en-US" altLang="zh-CN" sz="1600" b="0" dirty="0" smtClean="0">
                <a:latin typeface="Arial" panose="020B0604020202020204" pitchFamily="34" charset="0"/>
              </a:rPr>
              <a:t>from</a:t>
            </a:r>
            <a:r>
              <a:rPr lang="en-US" altLang="zh-CN" sz="1600" b="0" dirty="0" smtClean="0">
                <a:latin typeface="Arial" panose="020B0604020202020204" pitchFamily="34" charset="0"/>
              </a:rPr>
              <a:t> </a:t>
            </a:r>
            <a:r>
              <a:rPr lang="en-US" altLang="zh-CN" sz="1600" b="0" dirty="0" err="1" smtClean="0">
                <a:latin typeface="Arial" panose="020B0604020202020204" pitchFamily="34" charset="0"/>
              </a:rPr>
              <a:t>DBpedia</a:t>
            </a:r>
            <a:r>
              <a:rPr lang="en-US" altLang="zh-CN" sz="1600" b="0" dirty="0" smtClean="0">
                <a:latin typeface="Arial" panose="020B0604020202020204" pitchFamily="34" charset="0"/>
              </a:rPr>
              <a:t> endpoint for querying candidate entities consumes too much time. </a:t>
            </a:r>
            <a:endParaRPr lang="en-US" altLang="zh-CN" sz="1600" b="0" dirty="0">
              <a:latin typeface="Arial" panose="020B0604020202020204" pitchFamily="34" charset="0"/>
            </a:endParaRPr>
          </a:p>
        </p:txBody>
      </p:sp>
      <p:cxnSp>
        <p:nvCxnSpPr>
          <p:cNvPr id="12" name="直接连接符 11"/>
          <p:cNvCxnSpPr/>
          <p:nvPr/>
        </p:nvCxnSpPr>
        <p:spPr>
          <a:xfrm>
            <a:off x="2073275" y="3933825"/>
            <a:ext cx="8243888"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096000" y="1268414"/>
            <a:ext cx="0" cy="253682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89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
          <p:cNvSpPr txBox="1">
            <a:spLocks noChangeArrowheads="1"/>
          </p:cNvSpPr>
          <p:nvPr/>
        </p:nvSpPr>
        <p:spPr bwMode="auto">
          <a:xfrm>
            <a:off x="3071814" y="2636838"/>
            <a:ext cx="5976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2400" b="0">
                <a:latin typeface="Aharoni" panose="02010803020104030203" pitchFamily="2" charset="-79"/>
                <a:cs typeface="Aharoni" panose="02010803020104030203" pitchFamily="2" charset="-79"/>
              </a:rPr>
              <a:t>Thank you for you attentions!</a:t>
            </a:r>
          </a:p>
          <a:p>
            <a:pPr algn="ctr">
              <a:spcBef>
                <a:spcPct val="0"/>
              </a:spcBef>
              <a:buClrTx/>
              <a:buFontTx/>
              <a:buNone/>
            </a:pPr>
            <a:endParaRPr lang="en-US" altLang="zh-CN" sz="2400" b="0">
              <a:latin typeface="Aharoni" panose="02010803020104030203" pitchFamily="2" charset="-79"/>
              <a:cs typeface="Aharoni" panose="02010803020104030203" pitchFamily="2" charset="-79"/>
            </a:endParaRPr>
          </a:p>
          <a:p>
            <a:pPr algn="ctr">
              <a:spcBef>
                <a:spcPct val="0"/>
              </a:spcBef>
              <a:buClrTx/>
              <a:buFontTx/>
              <a:buNone/>
            </a:pPr>
            <a:r>
              <a:rPr lang="en-US" altLang="zh-CN" sz="2400" b="0">
                <a:latin typeface="Aharoni" panose="02010803020104030203" pitchFamily="2" charset="-79"/>
                <a:cs typeface="Aharoni" panose="02010803020104030203" pitchFamily="2" charset="-79"/>
              </a:rPr>
              <a:t>Q&amp;A</a:t>
            </a:r>
            <a:endParaRPr lang="zh-CN" altLang="en-US" sz="2400" b="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88877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841500" y="246063"/>
            <a:ext cx="5741988" cy="590550"/>
          </a:xfrm>
        </p:spPr>
        <p:txBody>
          <a:bodyPr/>
          <a:lstStyle/>
          <a:p>
            <a:r>
              <a:rPr lang="en-US" altLang="zh-CN" sz="2000" dirty="0"/>
              <a:t>Outline</a:t>
            </a:r>
            <a:endParaRPr lang="zh-CN" altLang="en-US" sz="2000" dirty="0"/>
          </a:p>
        </p:txBody>
      </p:sp>
      <p:sp>
        <p:nvSpPr>
          <p:cNvPr id="5" name="文本框 4"/>
          <p:cNvSpPr txBox="1"/>
          <p:nvPr/>
        </p:nvSpPr>
        <p:spPr>
          <a:xfrm>
            <a:off x="1841500" y="2133601"/>
            <a:ext cx="8459788" cy="2677656"/>
          </a:xfrm>
          <a:prstGeom prst="rect">
            <a:avLst/>
          </a:prstGeom>
          <a:noFill/>
        </p:spPr>
        <p:txBody>
          <a:bodyPr>
            <a:spAutoFit/>
          </a:bodyPr>
          <a:lstStyle/>
          <a:p>
            <a:pPr marL="285750" indent="-285750">
              <a:buFont typeface="Arial" panose="020B0604020202020204" pitchFamily="34" charset="0"/>
              <a:buChar char="•"/>
              <a:defRPr/>
            </a:pPr>
            <a:r>
              <a:rPr lang="en-US" altLang="zh-CN" sz="2400" dirty="0">
                <a:solidFill>
                  <a:schemeClr val="tx1">
                    <a:lumMod val="75000"/>
                    <a:lumOff val="25000"/>
                  </a:schemeClr>
                </a:solidFill>
                <a:latin typeface="Aharoni" panose="02010803020104030203" pitchFamily="2" charset="-79"/>
                <a:cs typeface="Aharoni" panose="02010803020104030203" pitchFamily="2" charset="-79"/>
              </a:rPr>
              <a:t>Background &amp; Motivation</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smtClean="0">
                <a:solidFill>
                  <a:schemeClr val="bg1">
                    <a:lumMod val="75000"/>
                  </a:schemeClr>
                </a:solidFill>
                <a:latin typeface="Aharoni" panose="02010803020104030203" pitchFamily="2" charset="-79"/>
                <a:cs typeface="Aharoni" panose="02010803020104030203" pitchFamily="2" charset="-79"/>
              </a:rPr>
              <a:t>Linking </a:t>
            </a:r>
            <a:r>
              <a:rPr lang="en-US" altLang="zh-CN" sz="2400" dirty="0">
                <a:solidFill>
                  <a:schemeClr val="bg1">
                    <a:lumMod val="75000"/>
                  </a:schemeClr>
                </a:solidFill>
                <a:latin typeface="Aharoni" panose="02010803020104030203" pitchFamily="2" charset="-79"/>
                <a:cs typeface="Aharoni" panose="02010803020104030203" pitchFamily="2" charset="-79"/>
              </a:rPr>
              <a:t>for </a:t>
            </a:r>
            <a:r>
              <a:rPr lang="en-US" altLang="zh-CN" sz="2400" dirty="0" smtClean="0">
                <a:solidFill>
                  <a:schemeClr val="bg1">
                    <a:lumMod val="75000"/>
                  </a:schemeClr>
                </a:solidFill>
                <a:latin typeface="Aharoni" panose="02010803020104030203" pitchFamily="2" charset="-79"/>
                <a:cs typeface="Aharoni" panose="02010803020104030203" pitchFamily="2" charset="-79"/>
              </a:rPr>
              <a:t>Structured </a:t>
            </a:r>
            <a:r>
              <a:rPr lang="en-US" altLang="zh-CN" sz="2400" dirty="0" err="1">
                <a:solidFill>
                  <a:schemeClr val="bg1">
                    <a:lumMod val="75000"/>
                  </a:schemeClr>
                </a:solidFill>
                <a:latin typeface="Aharoni" panose="02010803020104030203" pitchFamily="2" charset="-79"/>
                <a:cs typeface="Aharoni" panose="02010803020104030203" pitchFamily="2" charset="-79"/>
              </a:rPr>
              <a:t>WoT</a:t>
            </a:r>
            <a:r>
              <a:rPr lang="en-US" altLang="zh-CN" sz="2400" dirty="0">
                <a:solidFill>
                  <a:schemeClr val="bg1">
                    <a:lumMod val="75000"/>
                  </a:schemeClr>
                </a:solidFill>
                <a:latin typeface="Aharoni" panose="02010803020104030203" pitchFamily="2" charset="-79"/>
                <a:cs typeface="Aharoni" panose="02010803020104030203" pitchFamily="2" charset="-79"/>
              </a:rPr>
              <a:t> </a:t>
            </a:r>
            <a:r>
              <a:rPr lang="en-US" altLang="zh-CN" sz="2400" dirty="0" smtClean="0">
                <a:solidFill>
                  <a:schemeClr val="bg1">
                    <a:lumMod val="75000"/>
                  </a:schemeClr>
                </a:solidFill>
                <a:latin typeface="Aharoni" panose="02010803020104030203" pitchFamily="2" charset="-79"/>
                <a:cs typeface="Aharoni" panose="02010803020104030203" pitchFamily="2" charset="-79"/>
              </a:rPr>
              <a:t>Metadata</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Reference </a:t>
            </a:r>
            <a:r>
              <a:rPr lang="en-US" altLang="zh-CN" sz="2400" dirty="0" smtClean="0">
                <a:solidFill>
                  <a:schemeClr val="bg1">
                    <a:lumMod val="75000"/>
                  </a:schemeClr>
                </a:solidFill>
                <a:latin typeface="Aharoni" panose="02010803020104030203" pitchFamily="2" charset="-79"/>
                <a:cs typeface="Aharoni" panose="02010803020104030203" pitchFamily="2" charset="-79"/>
              </a:rPr>
              <a:t>Implementation &amp; Evaluation</a:t>
            </a: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smtClean="0">
                <a:solidFill>
                  <a:schemeClr val="bg1">
                    <a:lumMod val="75000"/>
                  </a:schemeClr>
                </a:solidFill>
                <a:latin typeface="Aharoni" panose="02010803020104030203" pitchFamily="2" charset="-79"/>
                <a:cs typeface="Aharoni" panose="02010803020104030203" pitchFamily="2" charset="-79"/>
              </a:rPr>
              <a:t>Conclusion and </a:t>
            </a:r>
            <a:r>
              <a:rPr lang="en-US" altLang="zh-CN" sz="2400" dirty="0">
                <a:solidFill>
                  <a:schemeClr val="bg1">
                    <a:lumMod val="75000"/>
                  </a:schemeClr>
                </a:solidFill>
                <a:latin typeface="Aharoni" panose="02010803020104030203" pitchFamily="2" charset="-79"/>
                <a:cs typeface="Aharoni" panose="02010803020104030203" pitchFamily="2" charset="-79"/>
              </a:rPr>
              <a:t>Future Work</a:t>
            </a:r>
          </a:p>
        </p:txBody>
      </p:sp>
    </p:spTree>
    <p:extLst>
      <p:ext uri="{BB962C8B-B14F-4D97-AF65-F5344CB8AC3E}">
        <p14:creationId xmlns:p14="http://schemas.microsoft.com/office/powerpoint/2010/main" val="3285592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841500" y="246063"/>
            <a:ext cx="5741988" cy="590550"/>
          </a:xfrm>
        </p:spPr>
        <p:txBody>
          <a:bodyPr>
            <a:normAutofit fontScale="90000"/>
          </a:bodyPr>
          <a:lstStyle/>
          <a:p>
            <a:r>
              <a:rPr lang="en-US" altLang="zh-CN" sz="2000" dirty="0"/>
              <a:t>Background (1/2)</a:t>
            </a:r>
            <a:br>
              <a:rPr lang="en-US" altLang="zh-CN" sz="2000" dirty="0"/>
            </a:br>
            <a:r>
              <a:rPr lang="en-US" altLang="zh-CN" sz="2000" dirty="0"/>
              <a:t>Web of Things and Linked Sensor Data</a:t>
            </a:r>
            <a:endParaRPr lang="zh-CN" altLang="en-US" sz="2000" dirty="0"/>
          </a:p>
        </p:txBody>
      </p:sp>
      <p:sp>
        <p:nvSpPr>
          <p:cNvPr id="22531" name="文本框 3"/>
          <p:cNvSpPr txBox="1">
            <a:spLocks noChangeArrowheads="1"/>
          </p:cNvSpPr>
          <p:nvPr/>
        </p:nvSpPr>
        <p:spPr bwMode="auto">
          <a:xfrm>
            <a:off x="2100264" y="1122363"/>
            <a:ext cx="712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dirty="0">
                <a:latin typeface="Microsoft YaHei UI" panose="020B0503020204020204" pitchFamily="34" charset="-122"/>
                <a:ea typeface="Microsoft YaHei UI" panose="020B0503020204020204" pitchFamily="34" charset="-122"/>
                <a:cs typeface="Tahoma" panose="020B0604030504040204" pitchFamily="34" charset="0"/>
              </a:rPr>
              <a:t>From </a:t>
            </a:r>
            <a:r>
              <a:rPr lang="en-US" altLang="zh-CN" sz="1800" dirty="0" err="1">
                <a:latin typeface="Microsoft YaHei UI" panose="020B0503020204020204" pitchFamily="34" charset="-122"/>
                <a:ea typeface="Microsoft YaHei UI" panose="020B0503020204020204" pitchFamily="34" charset="-122"/>
                <a:cs typeface="Tahoma" panose="020B0604030504040204" pitchFamily="34" charset="0"/>
              </a:rPr>
              <a:t>IoT</a:t>
            </a:r>
            <a:r>
              <a:rPr lang="en-US" altLang="zh-CN" sz="1800" dirty="0">
                <a:latin typeface="Microsoft YaHei UI" panose="020B0503020204020204" pitchFamily="34" charset="-122"/>
                <a:ea typeface="Microsoft YaHei UI" panose="020B0503020204020204" pitchFamily="34" charset="-122"/>
                <a:cs typeface="Tahoma" panose="020B0604030504040204" pitchFamily="34" charset="0"/>
              </a:rPr>
              <a:t> to </a:t>
            </a:r>
            <a:r>
              <a:rPr lang="en-US" altLang="zh-CN" sz="1800" dirty="0" err="1">
                <a:latin typeface="Microsoft YaHei UI" panose="020B0503020204020204" pitchFamily="34" charset="-122"/>
                <a:ea typeface="Microsoft YaHei UI" panose="020B0503020204020204" pitchFamily="34" charset="-122"/>
                <a:cs typeface="Tahoma" panose="020B0604030504040204" pitchFamily="34" charset="0"/>
              </a:rPr>
              <a:t>WoT</a:t>
            </a:r>
            <a:r>
              <a:rPr lang="en-US" altLang="zh-CN" sz="1800" dirty="0">
                <a:latin typeface="Microsoft YaHei UI" panose="020B0503020204020204" pitchFamily="34" charset="-122"/>
                <a:ea typeface="Microsoft YaHei UI" panose="020B0503020204020204" pitchFamily="34" charset="-122"/>
                <a:cs typeface="Tahoma" panose="020B0604030504040204" pitchFamily="34" charset="0"/>
              </a:rPr>
              <a:t>: Interconnectivity and Interoperability</a:t>
            </a:r>
            <a:endParaRPr lang="zh-CN" altLang="en-US" sz="1800" dirty="0">
              <a:latin typeface="Microsoft YaHei UI" panose="020B0503020204020204" pitchFamily="34" charset="-122"/>
              <a:ea typeface="Microsoft YaHei UI" panose="020B0503020204020204" pitchFamily="34" charset="-122"/>
              <a:cs typeface="Tahoma" panose="020B0604030504040204" pitchFamily="34" charset="0"/>
            </a:endParaRPr>
          </a:p>
        </p:txBody>
      </p:sp>
      <p:sp>
        <p:nvSpPr>
          <p:cNvPr id="5" name="文本框 4"/>
          <p:cNvSpPr txBox="1"/>
          <p:nvPr/>
        </p:nvSpPr>
        <p:spPr>
          <a:xfrm>
            <a:off x="1905318" y="5088703"/>
            <a:ext cx="8077200" cy="738664"/>
          </a:xfrm>
          <a:prstGeom prst="rect">
            <a:avLst/>
          </a:prstGeom>
          <a:noFill/>
        </p:spPr>
        <p:txBody>
          <a:bodyPr>
            <a:spAutoFit/>
          </a:bodyPr>
          <a:lstStyle/>
          <a:p>
            <a:pPr>
              <a:defRPr/>
            </a:pPr>
            <a:r>
              <a:rPr lang="en-US" altLang="zh-CN" sz="1400" b="1" dirty="0">
                <a:solidFill>
                  <a:srgbClr val="FF0000"/>
                </a:solidFill>
                <a:latin typeface="Arial" panose="020B0604020202020204" pitchFamily="34" charset="0"/>
                <a:ea typeface="Microsoft YaHei UI" panose="020B0503020204020204" pitchFamily="34" charset="-122"/>
                <a:cs typeface="Arial" panose="020B0604020202020204" pitchFamily="34" charset="0"/>
              </a:rPr>
              <a:t>REST</a:t>
            </a:r>
            <a:r>
              <a:rPr lang="en-US" altLang="zh-CN" sz="1400" dirty="0">
                <a:latin typeface="Arial" panose="020B0604020202020204" pitchFamily="34" charset="0"/>
                <a:ea typeface="Microsoft YaHei UI" panose="020B0503020204020204" pitchFamily="34" charset="-122"/>
                <a:cs typeface="Arial" panose="020B0604020202020204" pitchFamily="34" charset="0"/>
              </a:rPr>
              <a:t> Architectural Style: Leveraging </a:t>
            </a:r>
            <a:r>
              <a:rPr lang="en-US" altLang="zh-CN" sz="1400" b="1" dirty="0">
                <a:solidFill>
                  <a:srgbClr val="FF0000"/>
                </a:solidFill>
                <a:latin typeface="Arial" panose="020B0604020202020204" pitchFamily="34" charset="0"/>
                <a:ea typeface="Microsoft YaHei UI" panose="020B0503020204020204" pitchFamily="34" charset="-122"/>
                <a:cs typeface="Arial" panose="020B0604020202020204" pitchFamily="34" charset="0"/>
              </a:rPr>
              <a:t>Web</a:t>
            </a:r>
            <a:r>
              <a:rPr lang="en-US" altLang="zh-CN" sz="1400" dirty="0">
                <a:latin typeface="Arial" panose="020B0604020202020204" pitchFamily="34" charset="0"/>
                <a:ea typeface="Microsoft YaHei UI" panose="020B0503020204020204" pitchFamily="34" charset="-122"/>
                <a:cs typeface="Arial" panose="020B0604020202020204" pitchFamily="34" charset="0"/>
              </a:rPr>
              <a:t> architecture, Standard and Techniques</a:t>
            </a:r>
          </a:p>
          <a:p>
            <a:pPr marL="285750" indent="-285750">
              <a:buFont typeface="Arial" panose="020B0604020202020204" pitchFamily="34" charset="0"/>
              <a:buChar char="•"/>
              <a:defRPr/>
            </a:pPr>
            <a:r>
              <a:rPr lang="en-US" altLang="zh-CN" sz="1400" dirty="0">
                <a:solidFill>
                  <a:srgbClr val="FF0000"/>
                </a:solidFill>
                <a:latin typeface="Arial" panose="020B0604020202020204" pitchFamily="34" charset="0"/>
                <a:ea typeface="Microsoft YaHei UI" panose="020B0503020204020204" pitchFamily="34" charset="-122"/>
                <a:cs typeface="Arial" panose="020B0604020202020204" pitchFamily="34" charset="0"/>
              </a:rPr>
              <a:t>URI </a:t>
            </a:r>
            <a:r>
              <a:rPr lang="en-US" altLang="zh-CN" sz="1400" dirty="0">
                <a:latin typeface="Arial" panose="020B0604020202020204" pitchFamily="34" charset="0"/>
                <a:ea typeface="Microsoft YaHei UI" panose="020B0503020204020204" pitchFamily="34" charset="-122"/>
                <a:cs typeface="Arial" panose="020B0604020202020204" pitchFamily="34" charset="0"/>
              </a:rPr>
              <a:t>as the global resource identifier</a:t>
            </a:r>
          </a:p>
          <a:p>
            <a:pPr marL="285750" indent="-285750">
              <a:buFont typeface="Arial" panose="020B0604020202020204" pitchFamily="34" charset="0"/>
              <a:buChar char="•"/>
              <a:defRPr/>
            </a:pPr>
            <a:r>
              <a:rPr lang="en-US" altLang="zh-CN" sz="1400" dirty="0"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HTTP </a:t>
            </a:r>
            <a:r>
              <a:rPr lang="en-US" altLang="zh-CN" sz="1400" dirty="0">
                <a:latin typeface="Arial" panose="020B0604020202020204" pitchFamily="34" charset="0"/>
                <a:ea typeface="Microsoft YaHei UI" panose="020B0503020204020204" pitchFamily="34" charset="-122"/>
                <a:cs typeface="Arial" panose="020B0604020202020204" pitchFamily="34" charset="0"/>
              </a:rPr>
              <a:t>as application layer </a:t>
            </a:r>
            <a:r>
              <a:rPr lang="en-US" altLang="zh-CN" sz="1400" dirty="0" err="1" smtClean="0">
                <a:latin typeface="Arial" panose="020B0604020202020204" pitchFamily="34" charset="0"/>
                <a:ea typeface="Microsoft YaHei UI" panose="020B0503020204020204" pitchFamily="34" charset="-122"/>
                <a:cs typeface="Arial" panose="020B0604020202020204" pitchFamily="34" charset="0"/>
              </a:rPr>
              <a:t>protocol</a:t>
            </a:r>
            <a:r>
              <a:rPr lang="en-US" altLang="zh-CN" sz="1400" b="1" i="1" u="sng" dirty="0" err="1"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XML</a:t>
            </a:r>
            <a:r>
              <a:rPr lang="en-US" altLang="zh-CN" sz="1400" b="1" i="1" u="sng" dirty="0"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/HTML/JSON/RDF</a:t>
            </a:r>
            <a:r>
              <a:rPr lang="en-US" altLang="zh-CN" sz="1400" b="1" i="1" u="sng" dirty="0" smtClean="0">
                <a:latin typeface="Arial" panose="020B0604020202020204" pitchFamily="34" charset="0"/>
                <a:ea typeface="Microsoft YaHei UI" panose="020B0503020204020204" pitchFamily="34" charset="-122"/>
                <a:cs typeface="Arial" panose="020B0604020202020204" pitchFamily="34" charset="0"/>
              </a:rPr>
              <a:t> </a:t>
            </a:r>
            <a:r>
              <a:rPr lang="en-US" altLang="zh-CN" sz="1400" b="1" i="1" u="sng" dirty="0">
                <a:latin typeface="Arial" panose="020B0604020202020204" pitchFamily="34" charset="0"/>
                <a:ea typeface="Microsoft YaHei UI" panose="020B0503020204020204" pitchFamily="34" charset="-122"/>
                <a:cs typeface="Arial" panose="020B0604020202020204" pitchFamily="34" charset="0"/>
              </a:rPr>
              <a:t>as the resource </a:t>
            </a:r>
            <a:r>
              <a:rPr lang="en-US" altLang="zh-CN" sz="1400" b="1" i="1" u="sng" dirty="0" smtClean="0">
                <a:latin typeface="Arial" panose="020B0604020202020204" pitchFamily="34" charset="0"/>
                <a:ea typeface="Microsoft YaHei UI" panose="020B0503020204020204" pitchFamily="34" charset="-122"/>
                <a:cs typeface="Arial" panose="020B0604020202020204" pitchFamily="34" charset="0"/>
              </a:rPr>
              <a:t>representations</a:t>
            </a:r>
            <a:endParaRPr lang="en-US" altLang="zh-CN" sz="1400" b="1" i="1" u="sng" dirty="0">
              <a:latin typeface="Arial" panose="020B0604020202020204" pitchFamily="34" charset="0"/>
              <a:ea typeface="Microsoft YaHei UI" panose="020B0503020204020204" pitchFamily="34" charset="-122"/>
              <a:cs typeface="Arial" panose="020B0604020202020204" pitchFamily="34" charset="0"/>
            </a:endParaRPr>
          </a:p>
        </p:txBody>
      </p:sp>
      <p:pic>
        <p:nvPicPr>
          <p:cNvPr id="22533" name="图片 7"/>
          <p:cNvPicPr>
            <a:picLocks noChangeAspect="1"/>
          </p:cNvPicPr>
          <p:nvPr/>
        </p:nvPicPr>
        <p:blipFill>
          <a:blip r:embed="rId3">
            <a:extLst>
              <a:ext uri="{28A0092B-C50C-407E-A947-70E740481C1C}">
                <a14:useLocalDpi xmlns:a14="http://schemas.microsoft.com/office/drawing/2010/main" val="0"/>
              </a:ext>
            </a:extLst>
          </a:blip>
          <a:srcRect l="17902" t="13579" r="14027" b="1765"/>
          <a:stretch>
            <a:fillRect/>
          </a:stretch>
        </p:blipFill>
        <p:spPr bwMode="auto">
          <a:xfrm>
            <a:off x="3350864" y="1490663"/>
            <a:ext cx="4892591" cy="342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p:cNvCxnSpPr/>
          <p:nvPr/>
        </p:nvCxnSpPr>
        <p:spPr>
          <a:xfrm>
            <a:off x="7011989" y="5510213"/>
            <a:ext cx="31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745682" y="4604149"/>
            <a:ext cx="3086100" cy="830262"/>
          </a:xfrm>
          <a:prstGeom prst="rect">
            <a:avLst/>
          </a:prstGeom>
          <a:noFill/>
          <a:ln>
            <a:solidFill>
              <a:srgbClr val="FF0000"/>
            </a:solidFill>
          </a:ln>
        </p:spPr>
        <p:txBody>
          <a:bodyPr>
            <a:spAutoFit/>
          </a:bodyPr>
          <a:lstStyle/>
          <a:p>
            <a:pPr>
              <a:defRPr/>
            </a:pPr>
            <a:r>
              <a:rPr lang="en-US" altLang="zh-CN" sz="1600" dirty="0">
                <a:solidFill>
                  <a:srgbClr val="FF0000"/>
                </a:solidFill>
              </a:rPr>
              <a:t>Unsolved Issues:</a:t>
            </a:r>
          </a:p>
          <a:p>
            <a:pPr marL="285750" indent="-285750">
              <a:buFont typeface="Arial" panose="020B0604020202020204" pitchFamily="34" charset="0"/>
              <a:buChar char="•"/>
              <a:defRPr/>
            </a:pPr>
            <a:r>
              <a:rPr lang="en-US" altLang="zh-CN" sz="1600" dirty="0">
                <a:solidFill>
                  <a:srgbClr val="FF0000"/>
                </a:solidFill>
              </a:rPr>
              <a:t>Semantic Interoperability</a:t>
            </a:r>
          </a:p>
          <a:p>
            <a:pPr marL="285750" indent="-285750">
              <a:buFont typeface="Arial" panose="020B0604020202020204" pitchFamily="34" charset="0"/>
              <a:buChar char="•"/>
              <a:defRPr/>
            </a:pPr>
            <a:r>
              <a:rPr lang="en-US" altLang="zh-CN" sz="1600" dirty="0">
                <a:solidFill>
                  <a:srgbClr val="FF0000"/>
                </a:solidFill>
              </a:rPr>
              <a:t>Link of Physical Data</a:t>
            </a:r>
            <a:endParaRPr lang="zh-CN" altLang="en-US" sz="1600" dirty="0">
              <a:solidFill>
                <a:srgbClr val="FF0000"/>
              </a:solidFill>
            </a:endParaRPr>
          </a:p>
        </p:txBody>
      </p:sp>
    </p:spTree>
    <p:extLst>
      <p:ext uri="{BB962C8B-B14F-4D97-AF65-F5344CB8AC3E}">
        <p14:creationId xmlns:p14="http://schemas.microsoft.com/office/powerpoint/2010/main" val="566701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3791" y="974715"/>
            <a:ext cx="3606800" cy="232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标题 1"/>
          <p:cNvSpPr>
            <a:spLocks noGrp="1"/>
          </p:cNvSpPr>
          <p:nvPr>
            <p:ph type="title"/>
          </p:nvPr>
        </p:nvSpPr>
        <p:spPr>
          <a:xfrm>
            <a:off x="1841500" y="246063"/>
            <a:ext cx="5741988" cy="590550"/>
          </a:xfrm>
        </p:spPr>
        <p:txBody>
          <a:bodyPr>
            <a:normAutofit fontScale="90000"/>
          </a:bodyPr>
          <a:lstStyle/>
          <a:p>
            <a:r>
              <a:rPr lang="en-US" altLang="zh-CN" sz="2000"/>
              <a:t>Background (2/2)</a:t>
            </a:r>
            <a:br>
              <a:rPr lang="en-US" altLang="zh-CN" sz="2000"/>
            </a:br>
            <a:r>
              <a:rPr lang="en-US" altLang="zh-CN" sz="2000"/>
              <a:t>Web of Things and Linked Sensor Data</a:t>
            </a:r>
            <a:endParaRPr lang="zh-CN" altLang="en-US" sz="2000"/>
          </a:p>
        </p:txBody>
      </p:sp>
      <p:sp>
        <p:nvSpPr>
          <p:cNvPr id="24581" name="文本框 8"/>
          <p:cNvSpPr txBox="1">
            <a:spLocks noChangeArrowheads="1"/>
          </p:cNvSpPr>
          <p:nvPr/>
        </p:nvSpPr>
        <p:spPr bwMode="auto">
          <a:xfrm>
            <a:off x="1841500" y="2611363"/>
            <a:ext cx="88566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6858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dirty="0">
                <a:latin typeface="Arial" panose="020B0604020202020204" pitchFamily="34" charset="0"/>
              </a:rPr>
              <a:t>State of the Arts: Linking Sensor Data with Semantics</a:t>
            </a:r>
          </a:p>
          <a:p>
            <a:pPr>
              <a:spcBef>
                <a:spcPct val="0"/>
              </a:spcBef>
              <a:buClrTx/>
              <a:buFont typeface="Arial" panose="020B0604020202020204" pitchFamily="34" charset="0"/>
              <a:buChar char="•"/>
            </a:pPr>
            <a:r>
              <a:rPr lang="en-US" altLang="zh-CN" sz="1800" b="0" dirty="0">
                <a:solidFill>
                  <a:srgbClr val="262626"/>
                </a:solidFill>
                <a:latin typeface="Arial" panose="020B0604020202020204" pitchFamily="34" charset="0"/>
              </a:rPr>
              <a:t>Knowledge Engineering Method (Top-down)</a:t>
            </a:r>
          </a:p>
          <a:p>
            <a:pPr>
              <a:spcBef>
                <a:spcPct val="0"/>
              </a:spcBef>
              <a:buClrTx/>
              <a:buFont typeface="Arial" panose="020B0604020202020204" pitchFamily="34" charset="0"/>
              <a:buChar char="•"/>
            </a:pPr>
            <a:r>
              <a:rPr lang="en-US" altLang="zh-CN" sz="1800" b="0" dirty="0">
                <a:solidFill>
                  <a:srgbClr val="A6A6A6"/>
                </a:solidFill>
                <a:latin typeface="Arial" panose="020B0604020202020204" pitchFamily="34" charset="0"/>
              </a:rPr>
              <a:t>Upper Ontology: W3C SSN </a:t>
            </a:r>
          </a:p>
          <a:p>
            <a:pPr>
              <a:spcBef>
                <a:spcPct val="0"/>
              </a:spcBef>
              <a:buClrTx/>
              <a:buFont typeface="Arial" panose="020B0604020202020204" pitchFamily="34" charset="0"/>
              <a:buChar char="•"/>
            </a:pPr>
            <a:r>
              <a:rPr lang="en-US" altLang="zh-CN" sz="1800" b="0" dirty="0">
                <a:solidFill>
                  <a:srgbClr val="A6A6A6"/>
                </a:solidFill>
                <a:latin typeface="Arial" panose="020B0604020202020204" pitchFamily="34" charset="0"/>
              </a:rPr>
              <a:t>Domain-specific Ontology: SWEET, SAREF, QUDT, </a:t>
            </a:r>
            <a:r>
              <a:rPr lang="en-US" altLang="zh-CN" sz="1800" b="0" dirty="0" err="1">
                <a:solidFill>
                  <a:srgbClr val="A6A6A6"/>
                </a:solidFill>
                <a:latin typeface="Arial" panose="020B0604020202020204" pitchFamily="34" charset="0"/>
              </a:rPr>
              <a:t>etc</a:t>
            </a:r>
            <a:r>
              <a:rPr lang="en-US" altLang="zh-CN" sz="1800" b="0" dirty="0">
                <a:solidFill>
                  <a:srgbClr val="A6A6A6"/>
                </a:solidFill>
                <a:latin typeface="Arial" panose="020B0604020202020204" pitchFamily="34" charset="0"/>
              </a:rPr>
              <a:t>,.</a:t>
            </a:r>
          </a:p>
          <a:p>
            <a:pPr>
              <a:spcBef>
                <a:spcPct val="0"/>
              </a:spcBef>
              <a:buClrTx/>
              <a:buFontTx/>
              <a:buNone/>
            </a:pPr>
            <a:r>
              <a:rPr lang="en-US" altLang="zh-CN" sz="1800" b="0" dirty="0">
                <a:solidFill>
                  <a:srgbClr val="A6A6A6"/>
                </a:solidFill>
                <a:latin typeface="Arial" panose="020B0604020202020204" pitchFamily="34" charset="0"/>
              </a:rPr>
              <a:t>[A. </a:t>
            </a:r>
            <a:r>
              <a:rPr lang="en-US" altLang="zh-CN" sz="1800" b="0" dirty="0" err="1">
                <a:solidFill>
                  <a:srgbClr val="A6A6A6"/>
                </a:solidFill>
                <a:latin typeface="Arial" panose="020B0604020202020204" pitchFamily="34" charset="0"/>
              </a:rPr>
              <a:t>Sheth</a:t>
            </a:r>
            <a:r>
              <a:rPr lang="en-US" altLang="zh-CN" sz="1800" b="0" dirty="0">
                <a:solidFill>
                  <a:srgbClr val="A6A6A6"/>
                </a:solidFill>
                <a:latin typeface="Arial" panose="020B0604020202020204" pitchFamily="34" charset="0"/>
              </a:rPr>
              <a:t>, 2008], [A. </a:t>
            </a:r>
            <a:r>
              <a:rPr lang="en-US" altLang="zh-CN" sz="1800" b="0" dirty="0" err="1">
                <a:solidFill>
                  <a:srgbClr val="A6A6A6"/>
                </a:solidFill>
                <a:latin typeface="Arial" panose="020B0604020202020204" pitchFamily="34" charset="0"/>
              </a:rPr>
              <a:t>Gyrard</a:t>
            </a:r>
            <a:r>
              <a:rPr lang="en-US" altLang="zh-CN" sz="1800" b="0" dirty="0">
                <a:solidFill>
                  <a:srgbClr val="A6A6A6"/>
                </a:solidFill>
                <a:latin typeface="Arial" panose="020B0604020202020204" pitchFamily="34" charset="0"/>
              </a:rPr>
              <a:t>, 2014] ,</a:t>
            </a:r>
            <a:r>
              <a:rPr lang="en-US" altLang="zh-CN" sz="1800" b="0" dirty="0"/>
              <a:t> </a:t>
            </a:r>
            <a:r>
              <a:rPr lang="en-US" altLang="zh-CN" sz="1800" b="0" dirty="0">
                <a:solidFill>
                  <a:srgbClr val="A6A6A6"/>
                </a:solidFill>
                <a:latin typeface="Arial" panose="020B0604020202020204" pitchFamily="34" charset="0"/>
              </a:rPr>
              <a:t>[</a:t>
            </a:r>
            <a:r>
              <a:rPr lang="en-US" altLang="zh-CN" sz="1800" b="0" dirty="0" err="1">
                <a:solidFill>
                  <a:srgbClr val="A6A6A6"/>
                </a:solidFill>
                <a:latin typeface="Arial" panose="020B0604020202020204" pitchFamily="34" charset="0"/>
              </a:rPr>
              <a:t>Payam</a:t>
            </a:r>
            <a:r>
              <a:rPr lang="en-US" altLang="zh-CN" sz="1800" b="0" dirty="0">
                <a:solidFill>
                  <a:srgbClr val="A6A6A6"/>
                </a:solidFill>
                <a:latin typeface="Arial" panose="020B0604020202020204" pitchFamily="34" charset="0"/>
              </a:rPr>
              <a:t> </a:t>
            </a:r>
            <a:r>
              <a:rPr lang="en-US" altLang="zh-CN" sz="1800" b="0" dirty="0" err="1">
                <a:solidFill>
                  <a:srgbClr val="A6A6A6"/>
                </a:solidFill>
                <a:latin typeface="Arial" panose="020B0604020202020204" pitchFamily="34" charset="0"/>
              </a:rPr>
              <a:t>Barnaghi</a:t>
            </a:r>
            <a:r>
              <a:rPr lang="en-US" altLang="zh-CN" sz="1800" b="0" dirty="0">
                <a:solidFill>
                  <a:srgbClr val="A6A6A6"/>
                </a:solidFill>
                <a:latin typeface="Arial" panose="020B0604020202020204" pitchFamily="34" charset="0"/>
              </a:rPr>
              <a:t>, 2010] , [D. </a:t>
            </a:r>
            <a:r>
              <a:rPr lang="en-US" altLang="zh-CN" sz="1800" b="0" dirty="0" err="1">
                <a:solidFill>
                  <a:srgbClr val="A6A6A6"/>
                </a:solidFill>
                <a:latin typeface="Arial" panose="020B0604020202020204" pitchFamily="34" charset="0"/>
              </a:rPr>
              <a:t>Pfisterer</a:t>
            </a:r>
            <a:r>
              <a:rPr lang="en-US" altLang="zh-CN" sz="1800" b="0" dirty="0">
                <a:solidFill>
                  <a:srgbClr val="A6A6A6"/>
                </a:solidFill>
                <a:latin typeface="Arial" panose="020B0604020202020204" pitchFamily="34" charset="0"/>
              </a:rPr>
              <a:t>, 2011]</a:t>
            </a:r>
          </a:p>
          <a:p>
            <a:pPr>
              <a:spcBef>
                <a:spcPct val="0"/>
              </a:spcBef>
              <a:buClrTx/>
              <a:buFont typeface="Arial" panose="020B0604020202020204" pitchFamily="34" charset="0"/>
              <a:buChar char="•"/>
            </a:pPr>
            <a:r>
              <a:rPr lang="en-US" altLang="zh-CN" sz="1800" b="0" dirty="0">
                <a:solidFill>
                  <a:srgbClr val="262626"/>
                </a:solidFill>
                <a:latin typeface="Arial" panose="020B0604020202020204" pitchFamily="34" charset="0"/>
              </a:rPr>
              <a:t>Machine Learning Method (Bottom-up</a:t>
            </a:r>
            <a:r>
              <a:rPr lang="en-US" altLang="zh-CN" sz="1800" b="0" dirty="0" smtClean="0">
                <a:solidFill>
                  <a:srgbClr val="262626"/>
                </a:solidFill>
                <a:latin typeface="Arial" panose="020B0604020202020204" pitchFamily="34" charset="0"/>
              </a:rPr>
              <a:t>)</a:t>
            </a:r>
            <a:endParaRPr lang="en-US" altLang="zh-CN" sz="1800" b="0" dirty="0">
              <a:solidFill>
                <a:srgbClr val="262626"/>
              </a:solidFill>
              <a:latin typeface="Arial" panose="020B0604020202020204" pitchFamily="34" charset="0"/>
            </a:endParaRPr>
          </a:p>
          <a:p>
            <a:pPr lvl="1">
              <a:spcBef>
                <a:spcPct val="0"/>
              </a:spcBef>
              <a:buClrTx/>
              <a:buFont typeface="Arial" panose="020B0604020202020204" pitchFamily="34" charset="0"/>
              <a:buChar char="•"/>
            </a:pPr>
            <a:r>
              <a:rPr lang="en-US" altLang="zh-CN" sz="1800" dirty="0" smtClean="0">
                <a:solidFill>
                  <a:srgbClr val="A6A6A6"/>
                </a:solidFill>
              </a:rPr>
              <a:t>Mining </a:t>
            </a:r>
            <a:r>
              <a:rPr lang="en-US" altLang="zh-CN" sz="1800" dirty="0">
                <a:solidFill>
                  <a:srgbClr val="A6A6A6"/>
                </a:solidFill>
              </a:rPr>
              <a:t>semantics from  streaming senor data</a:t>
            </a:r>
          </a:p>
          <a:p>
            <a:pPr lvl="2">
              <a:spcBef>
                <a:spcPct val="0"/>
              </a:spcBef>
              <a:buClrTx/>
            </a:pPr>
            <a:r>
              <a:rPr lang="en-US" altLang="zh-CN" sz="1800" dirty="0">
                <a:solidFill>
                  <a:srgbClr val="A6A6A6"/>
                </a:solidFill>
              </a:rPr>
              <a:t>Pattern Clustering + Rule-based annotation + Domain-specific Ontology</a:t>
            </a:r>
          </a:p>
          <a:p>
            <a:pPr lvl="1">
              <a:spcBef>
                <a:spcPct val="0"/>
              </a:spcBef>
              <a:buClrTx/>
              <a:buFontTx/>
              <a:buNone/>
            </a:pPr>
            <a:r>
              <a:rPr lang="en-US" altLang="zh-CN" sz="1800" dirty="0">
                <a:solidFill>
                  <a:srgbClr val="A6A6A6"/>
                </a:solidFill>
              </a:rPr>
              <a:t>[Peng. W, 2011], [Ganz F, 2014], [Martin </a:t>
            </a:r>
            <a:r>
              <a:rPr lang="en-US" altLang="zh-CN" sz="1800" dirty="0" err="1">
                <a:solidFill>
                  <a:srgbClr val="A6A6A6"/>
                </a:solidFill>
              </a:rPr>
              <a:t>Langkvist</a:t>
            </a:r>
            <a:r>
              <a:rPr lang="en-US" altLang="zh-CN" sz="1800" dirty="0">
                <a:solidFill>
                  <a:srgbClr val="A6A6A6"/>
                </a:solidFill>
              </a:rPr>
              <a:t>, 2014]</a:t>
            </a:r>
          </a:p>
          <a:p>
            <a:pPr lvl="1">
              <a:spcBef>
                <a:spcPct val="0"/>
              </a:spcBef>
              <a:buClrTx/>
              <a:buFont typeface="Arial" panose="020B0604020202020204" pitchFamily="34" charset="0"/>
              <a:buChar char="•"/>
            </a:pPr>
            <a:r>
              <a:rPr lang="en-US" altLang="zh-CN" sz="1800" dirty="0">
                <a:solidFill>
                  <a:srgbClr val="FF0000"/>
                </a:solidFill>
              </a:rPr>
              <a:t>Commonsense Knowledge Graph Construction from Web Pages (Candidate)</a:t>
            </a:r>
          </a:p>
          <a:p>
            <a:pPr lvl="2">
              <a:spcBef>
                <a:spcPct val="0"/>
              </a:spcBef>
              <a:buClrTx/>
            </a:pPr>
            <a:r>
              <a:rPr lang="en-US" altLang="zh-CN" sz="1800" dirty="0">
                <a:solidFill>
                  <a:srgbClr val="A6A6A6"/>
                </a:solidFill>
              </a:rPr>
              <a:t>Entity Linking for unstructured and tabular data</a:t>
            </a:r>
          </a:p>
          <a:p>
            <a:pPr lvl="2">
              <a:spcBef>
                <a:spcPct val="0"/>
              </a:spcBef>
              <a:buClrTx/>
              <a:buFontTx/>
              <a:buNone/>
            </a:pPr>
            <a:r>
              <a:rPr lang="en-US" altLang="zh-CN" sz="1800" dirty="0">
                <a:solidFill>
                  <a:srgbClr val="A6A6A6"/>
                </a:solidFill>
              </a:rPr>
              <a:t>[</a:t>
            </a:r>
            <a:r>
              <a:rPr lang="en-US" altLang="zh-CN" sz="1800" dirty="0" err="1">
                <a:solidFill>
                  <a:srgbClr val="A6A6A6"/>
                </a:solidFill>
              </a:rPr>
              <a:t>Girija</a:t>
            </a:r>
            <a:r>
              <a:rPr lang="en-US" altLang="zh-CN" sz="1800" dirty="0">
                <a:solidFill>
                  <a:srgbClr val="A6A6A6"/>
                </a:solidFill>
              </a:rPr>
              <a:t> </a:t>
            </a:r>
            <a:r>
              <a:rPr lang="en-US" altLang="zh-CN" sz="1800" dirty="0" err="1">
                <a:solidFill>
                  <a:srgbClr val="A6A6A6"/>
                </a:solidFill>
              </a:rPr>
              <a:t>Limaye</a:t>
            </a:r>
            <a:r>
              <a:rPr lang="en-US" altLang="zh-CN" sz="1800" dirty="0">
                <a:solidFill>
                  <a:srgbClr val="A6A6A6"/>
                </a:solidFill>
              </a:rPr>
              <a:t>, 2010], [</a:t>
            </a:r>
            <a:r>
              <a:rPr lang="en-US" altLang="zh-CN" sz="1800" dirty="0" err="1">
                <a:solidFill>
                  <a:srgbClr val="A6A6A6"/>
                </a:solidFill>
              </a:rPr>
              <a:t>Mulwad</a:t>
            </a:r>
            <a:r>
              <a:rPr lang="en-US" altLang="zh-CN" sz="1800" dirty="0">
                <a:solidFill>
                  <a:srgbClr val="A6A6A6"/>
                </a:solidFill>
              </a:rPr>
              <a:t> V, 2013], [Shen W, 2015], [</a:t>
            </a:r>
            <a:r>
              <a:rPr lang="en-US" altLang="zh-CN" sz="1800" dirty="0" err="1">
                <a:solidFill>
                  <a:srgbClr val="A6A6A6"/>
                </a:solidFill>
              </a:rPr>
              <a:t>Bhagavatula</a:t>
            </a:r>
            <a:r>
              <a:rPr lang="en-US" altLang="zh-CN" sz="1800" dirty="0">
                <a:solidFill>
                  <a:srgbClr val="A6A6A6"/>
                </a:solidFill>
              </a:rPr>
              <a:t>, 2015]</a:t>
            </a:r>
          </a:p>
        </p:txBody>
      </p:sp>
      <p:sp>
        <p:nvSpPr>
          <p:cNvPr id="2" name="文本框 1"/>
          <p:cNvSpPr txBox="1"/>
          <p:nvPr/>
        </p:nvSpPr>
        <p:spPr>
          <a:xfrm>
            <a:off x="6843384" y="736387"/>
            <a:ext cx="4687614" cy="338554"/>
          </a:xfrm>
          <a:prstGeom prst="rect">
            <a:avLst/>
          </a:prstGeom>
          <a:noFill/>
        </p:spPr>
        <p:txBody>
          <a:bodyPr wrap="square" rtlCol="0">
            <a:spAutoFit/>
          </a:bodyPr>
          <a:lstStyle/>
          <a:p>
            <a:pPr lvl="1">
              <a:spcBef>
                <a:spcPct val="0"/>
              </a:spcBef>
              <a:buClrTx/>
            </a:pPr>
            <a:r>
              <a:rPr lang="en-US" altLang="zh-CN" sz="1600" dirty="0"/>
              <a:t>Mining semantics from  streaming senor data</a:t>
            </a:r>
          </a:p>
        </p:txBody>
      </p:sp>
    </p:spTree>
    <p:extLst>
      <p:ext uri="{BB962C8B-B14F-4D97-AF65-F5344CB8AC3E}">
        <p14:creationId xmlns:p14="http://schemas.microsoft.com/office/powerpoint/2010/main" val="1743596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866900" y="260350"/>
            <a:ext cx="5867400" cy="590550"/>
          </a:xfrm>
        </p:spPr>
        <p:txBody>
          <a:bodyPr/>
          <a:lstStyle/>
          <a:p>
            <a:r>
              <a:rPr lang="en-US" altLang="zh-CN" sz="2000" dirty="0"/>
              <a:t>Objectives &amp; Motivations</a:t>
            </a:r>
            <a:endParaRPr lang="zh-CN" altLang="en-US" sz="2000" dirty="0"/>
          </a:p>
        </p:txBody>
      </p:sp>
      <p:sp>
        <p:nvSpPr>
          <p:cNvPr id="5" name="文本框 4"/>
          <p:cNvSpPr txBox="1"/>
          <p:nvPr/>
        </p:nvSpPr>
        <p:spPr>
          <a:xfrm>
            <a:off x="1866900" y="2266075"/>
            <a:ext cx="8780463" cy="2554545"/>
          </a:xfrm>
          <a:prstGeom prst="rect">
            <a:avLst/>
          </a:prstGeom>
          <a:noFill/>
        </p:spPr>
        <p:txBody>
          <a:bodyPr>
            <a:spAutoFit/>
          </a:bodyPr>
          <a:lstStyle/>
          <a:p>
            <a:pPr>
              <a:defRPr/>
            </a:pPr>
            <a:r>
              <a:rPr lang="en-US" altLang="zh-CN" sz="1600" b="1" dirty="0">
                <a:latin typeface="Arial" panose="020B0604020202020204" pitchFamily="34" charset="0"/>
                <a:ea typeface="Microsoft YaHei UI" panose="020B0503020204020204" pitchFamily="34" charset="-122"/>
                <a:cs typeface="Arial" panose="020B0604020202020204" pitchFamily="34" charset="0"/>
              </a:rPr>
              <a:t>Current ontologies </a:t>
            </a:r>
            <a:r>
              <a:rPr lang="en-US" altLang="zh-CN" sz="1600" b="1" dirty="0" smtClean="0">
                <a:latin typeface="Arial" panose="020B0604020202020204" pitchFamily="34" charset="0"/>
                <a:ea typeface="Microsoft YaHei UI" panose="020B0503020204020204" pitchFamily="34" charset="-122"/>
                <a:cs typeface="Arial" panose="020B0604020202020204" pitchFamily="34" charset="0"/>
              </a:rPr>
              <a:t>for </a:t>
            </a:r>
            <a:r>
              <a:rPr lang="en-US" altLang="zh-CN" sz="1600" b="1" dirty="0" err="1" smtClean="0">
                <a:latin typeface="Arial" panose="020B0604020202020204" pitchFamily="34" charset="0"/>
                <a:ea typeface="Microsoft YaHei UI" panose="020B0503020204020204" pitchFamily="34" charset="-122"/>
                <a:cs typeface="Arial" panose="020B0604020202020204" pitchFamily="34" charset="0"/>
              </a:rPr>
              <a:t>IoT</a:t>
            </a:r>
            <a:r>
              <a:rPr lang="en-US" altLang="zh-CN" sz="1600" b="1" dirty="0" smtClean="0">
                <a:latin typeface="Arial" panose="020B0604020202020204" pitchFamily="34" charset="0"/>
                <a:ea typeface="Microsoft YaHei UI" panose="020B0503020204020204" pitchFamily="34" charset="-122"/>
                <a:cs typeface="Arial" panose="020B0604020202020204" pitchFamily="34" charset="0"/>
              </a:rPr>
              <a:t> is </a:t>
            </a:r>
            <a:r>
              <a:rPr lang="en-US" altLang="zh-CN" sz="1600" b="1" dirty="0"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too heavy </a:t>
            </a:r>
            <a:r>
              <a:rPr lang="en-US" altLang="zh-CN" sz="1600" b="1" dirty="0">
                <a:solidFill>
                  <a:srgbClr val="FF0000"/>
                </a:solidFill>
                <a:latin typeface="Arial" panose="020B0604020202020204" pitchFamily="34" charset="0"/>
                <a:ea typeface="Microsoft YaHei UI" panose="020B0503020204020204" pitchFamily="34" charset="-122"/>
                <a:cs typeface="Arial" panose="020B0604020202020204" pitchFamily="34" charset="0"/>
              </a:rPr>
              <a:t>and </a:t>
            </a:r>
            <a:r>
              <a:rPr lang="en-US" altLang="zh-CN" sz="1600" b="1" dirty="0"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complex</a:t>
            </a:r>
          </a:p>
          <a:p>
            <a:pPr marL="285750" indent="-285750">
              <a:buFont typeface="Arial" panose="020B0604020202020204" pitchFamily="34" charset="0"/>
              <a:buChar char="•"/>
              <a:defRPr/>
            </a:pP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SSN is complex and only for sensors (only sensor, we also need actuator)</a:t>
            </a:r>
          </a:p>
          <a:p>
            <a:pPr marL="285750" indent="-285750">
              <a:buFont typeface="Arial" panose="020B0604020202020204" pitchFamily="34" charset="0"/>
              <a:buChar char="•"/>
              <a:defRPr/>
            </a:pP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A few of main classes and properties are enough for common </a:t>
            </a:r>
            <a:r>
              <a:rPr lang="en-US" altLang="zh-CN" sz="1600" dirty="0" err="1" smtClean="0">
                <a:latin typeface="Arial" panose="020B0604020202020204" pitchFamily="34" charset="0"/>
                <a:ea typeface="Microsoft YaHei UI" panose="020B0503020204020204" pitchFamily="34" charset="-122"/>
                <a:cs typeface="Arial" panose="020B0604020202020204" pitchFamily="34" charset="0"/>
              </a:rPr>
              <a:t>IoT</a:t>
            </a: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 scene</a:t>
            </a:r>
          </a:p>
          <a:p>
            <a:pPr marL="285750" indent="-285750">
              <a:buFont typeface="Arial" panose="020B0604020202020204" pitchFamily="34" charset="0"/>
              <a:buChar char="•"/>
              <a:defRPr/>
            </a:pP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Reusing </a:t>
            </a:r>
            <a:r>
              <a:rPr lang="en-US" altLang="zh-CN" sz="1600" dirty="0">
                <a:latin typeface="Arial" panose="020B0604020202020204" pitchFamily="34" charset="0"/>
                <a:ea typeface="Microsoft YaHei UI" panose="020B0503020204020204" pitchFamily="34" charset="-122"/>
                <a:cs typeface="Arial" panose="020B0604020202020204" pitchFamily="34" charset="0"/>
              </a:rPr>
              <a:t>existing common vocabularies as many as possible</a:t>
            </a:r>
          </a:p>
          <a:p>
            <a:pPr marL="285750" indent="-285750">
              <a:buFont typeface="Arial" panose="020B0604020202020204" pitchFamily="34" charset="0"/>
              <a:buChar char="•"/>
              <a:defRPr/>
            </a:pPr>
            <a:endParaRPr lang="en-US" altLang="zh-CN" sz="1600" dirty="0" smtClean="0">
              <a:latin typeface="Arial" panose="020B0604020202020204" pitchFamily="34" charset="0"/>
              <a:ea typeface="Microsoft YaHei UI" panose="020B0503020204020204" pitchFamily="34" charset="-122"/>
              <a:cs typeface="Arial" panose="020B0604020202020204" pitchFamily="34" charset="0"/>
            </a:endParaRPr>
          </a:p>
          <a:p>
            <a:pPr>
              <a:defRPr/>
            </a:pPr>
            <a:r>
              <a:rPr lang="en-US" altLang="zh-CN" sz="1600" b="1" dirty="0" smtClean="0">
                <a:solidFill>
                  <a:schemeClr val="tx1">
                    <a:lumMod val="85000"/>
                    <a:lumOff val="15000"/>
                  </a:schemeClr>
                </a:solidFill>
                <a:latin typeface="Arial" panose="020B0604020202020204" pitchFamily="34" charset="0"/>
                <a:ea typeface="Microsoft YaHei UI" panose="020B0503020204020204" pitchFamily="34" charset="-122"/>
                <a:cs typeface="Arial" panose="020B0604020202020204" pitchFamily="34" charset="0"/>
              </a:rPr>
              <a:t>Lack of </a:t>
            </a:r>
            <a:r>
              <a:rPr lang="en-US" altLang="zh-CN" sz="1600" b="1" dirty="0" smtClean="0">
                <a:solidFill>
                  <a:srgbClr val="FF0000"/>
                </a:solidFill>
                <a:latin typeface="Arial" panose="020B0604020202020204" pitchFamily="34" charset="0"/>
                <a:ea typeface="Microsoft YaHei UI" panose="020B0503020204020204" pitchFamily="34" charset="-122"/>
                <a:cs typeface="Arial" panose="020B0604020202020204" pitchFamily="34" charset="0"/>
              </a:rPr>
              <a:t>commonsense knowledge and facts</a:t>
            </a:r>
            <a:endParaRPr lang="en-US" altLang="zh-CN" sz="1600" b="1" dirty="0" smtClean="0">
              <a:latin typeface="Arial" panose="020B0604020202020204" pitchFamily="34" charset="0"/>
              <a:ea typeface="Microsoft YaHei UI" panose="020B0503020204020204" pitchFamily="34" charset="-122"/>
              <a:cs typeface="Arial" panose="020B0604020202020204" pitchFamily="34" charset="0"/>
            </a:endParaRPr>
          </a:p>
          <a:p>
            <a:pPr marL="285750" indent="-285750">
              <a:buFont typeface="Arial" panose="020B0604020202020204" pitchFamily="34" charset="0"/>
              <a:buChar char="•"/>
              <a:defRPr/>
            </a:pPr>
            <a:r>
              <a:rPr lang="en-US" altLang="zh-CN" sz="1600" dirty="0" err="1" smtClean="0">
                <a:latin typeface="Arial" panose="020B0604020202020204" pitchFamily="34" charset="0"/>
                <a:ea typeface="Microsoft YaHei UI" panose="020B0503020204020204" pitchFamily="34" charset="-122"/>
                <a:cs typeface="Arial" panose="020B0604020202020204" pitchFamily="34" charset="0"/>
              </a:rPr>
              <a:t>DBpedia</a:t>
            </a: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 YAGO, </a:t>
            </a:r>
            <a:r>
              <a:rPr lang="en-US" altLang="zh-CN" sz="1600" dirty="0" err="1" smtClean="0">
                <a:latin typeface="Arial" panose="020B0604020202020204" pitchFamily="34" charset="0"/>
                <a:ea typeface="Microsoft YaHei UI" panose="020B0503020204020204" pitchFamily="34" charset="-122"/>
                <a:cs typeface="Arial" panose="020B0604020202020204" pitchFamily="34" charset="0"/>
              </a:rPr>
              <a:t>Wikidata</a:t>
            </a:r>
            <a:r>
              <a:rPr lang="en-US" altLang="zh-CN" sz="1600" dirty="0" smtClean="0">
                <a:latin typeface="Arial" panose="020B0604020202020204" pitchFamily="34" charset="0"/>
                <a:ea typeface="Microsoft YaHei UI" panose="020B0503020204020204" pitchFamily="34" charset="-122"/>
                <a:cs typeface="Arial" panose="020B0604020202020204" pitchFamily="34" charset="0"/>
              </a:rPr>
              <a:t>  mainly extracted facts from the web which result in the lack of sensor network facts.</a:t>
            </a:r>
          </a:p>
          <a:p>
            <a:pPr marL="285750" indent="-285750">
              <a:buFont typeface="Arial" panose="020B0604020202020204" pitchFamily="34" charset="0"/>
              <a:buChar char="•"/>
              <a:defRPr/>
            </a:pPr>
            <a:endParaRPr lang="en-US" altLang="zh-CN" sz="1600" dirty="0">
              <a:latin typeface="Arial" panose="020B0604020202020204" pitchFamily="34" charset="0"/>
              <a:ea typeface="Microsoft YaHei UI" panose="020B0503020204020204" pitchFamily="34" charset="-122"/>
              <a:cs typeface="Arial" panose="020B0604020202020204" pitchFamily="34" charset="0"/>
            </a:endParaRPr>
          </a:p>
          <a:p>
            <a:pPr>
              <a:defRPr/>
            </a:pPr>
            <a:r>
              <a:rPr lang="en-US" altLang="zh-CN" sz="1600" b="1" dirty="0">
                <a:solidFill>
                  <a:srgbClr val="FF0000"/>
                </a:solidFill>
                <a:latin typeface="Arial" panose="020B0604020202020204" pitchFamily="34" charset="0"/>
                <a:ea typeface="Microsoft YaHei UI" panose="020B0503020204020204" pitchFamily="34" charset="-122"/>
                <a:cs typeface="Arial" panose="020B0604020202020204" pitchFamily="34" charset="0"/>
              </a:rPr>
              <a:t>(Semi-) Automatic semantic annotation </a:t>
            </a:r>
            <a:r>
              <a:rPr lang="en-US" altLang="zh-CN" sz="1600" b="1" dirty="0">
                <a:latin typeface="Arial" panose="020B0604020202020204" pitchFamily="34" charset="0"/>
                <a:ea typeface="Microsoft YaHei UI" panose="020B0503020204020204" pitchFamily="34" charset="-122"/>
                <a:cs typeface="Arial" panose="020B0604020202020204" pitchFamily="34" charset="0"/>
              </a:rPr>
              <a:t>is needed as a complement for manual </a:t>
            </a:r>
            <a:r>
              <a:rPr lang="en-US" altLang="zh-CN" sz="1600" b="1" dirty="0" smtClean="0">
                <a:latin typeface="Arial" panose="020B0604020202020204" pitchFamily="34" charset="0"/>
                <a:ea typeface="Microsoft YaHei UI" panose="020B0503020204020204" pitchFamily="34" charset="-122"/>
                <a:cs typeface="Arial" panose="020B0604020202020204" pitchFamily="34" charset="0"/>
              </a:rPr>
              <a:t>method</a:t>
            </a:r>
            <a:endParaRPr lang="en-US" altLang="zh-CN" sz="1600" b="1" dirty="0">
              <a:latin typeface="Arial" panose="020B0604020202020204" pitchFamily="34" charset="0"/>
              <a:ea typeface="Microsoft YaHei UI" panose="020B0503020204020204" pitchFamily="34" charset="-122"/>
              <a:cs typeface="Arial" panose="020B0604020202020204" pitchFamily="34" charset="0"/>
            </a:endParaRPr>
          </a:p>
        </p:txBody>
      </p:sp>
      <p:sp>
        <p:nvSpPr>
          <p:cNvPr id="10" name="文本框 9"/>
          <p:cNvSpPr txBox="1"/>
          <p:nvPr/>
        </p:nvSpPr>
        <p:spPr>
          <a:xfrm>
            <a:off x="1941512" y="2191158"/>
            <a:ext cx="8631237" cy="261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defRPr/>
            </a:pPr>
            <a:r>
              <a:rPr lang="en-US" altLang="zh-CN" sz="2400" b="1" dirty="0">
                <a:latin typeface="Arial" panose="020B0604020202020204" pitchFamily="34" charset="0"/>
                <a:ea typeface="Microsoft YaHei UI" panose="020B0503020204020204" pitchFamily="34" charset="-122"/>
                <a:cs typeface="Arial" panose="020B0604020202020204" pitchFamily="34" charset="0"/>
              </a:rPr>
              <a:t>Objectives</a:t>
            </a:r>
          </a:p>
          <a:p>
            <a:pPr>
              <a:defRPr/>
            </a:pPr>
            <a:endParaRPr lang="en-US" altLang="zh-CN" sz="2000" dirty="0">
              <a:latin typeface="Arial" panose="020B0604020202020204" pitchFamily="34" charset="0"/>
              <a:ea typeface="Microsoft YaHei UI" panose="020B0503020204020204" pitchFamily="34" charset="-122"/>
              <a:cs typeface="Arial" panose="020B0604020202020204" pitchFamily="34" charset="0"/>
            </a:endParaRPr>
          </a:p>
          <a:p>
            <a:pPr>
              <a:defRPr/>
            </a:pPr>
            <a:r>
              <a:rPr lang="en-US" altLang="zh-CN" sz="2000" dirty="0">
                <a:latin typeface="Arial" panose="020B0604020202020204" pitchFamily="34" charset="0"/>
                <a:ea typeface="Microsoft YaHei UI" panose="020B0503020204020204" pitchFamily="34" charset="-122"/>
                <a:cs typeface="Arial" panose="020B0604020202020204" pitchFamily="34" charset="0"/>
              </a:rPr>
              <a:t>1. Construct </a:t>
            </a:r>
            <a:r>
              <a:rPr lang="en-US" altLang="zh-CN" sz="2000" dirty="0" err="1" smtClean="0">
                <a:latin typeface="Arial" panose="020B0604020202020204" pitchFamily="34" charset="0"/>
                <a:ea typeface="Microsoft YaHei UI" panose="020B0503020204020204" pitchFamily="34" charset="-122"/>
                <a:cs typeface="Arial" panose="020B0604020202020204" pitchFamily="34" charset="0"/>
              </a:rPr>
              <a:t>WoT</a:t>
            </a:r>
            <a:r>
              <a:rPr lang="en-US" altLang="zh-CN" sz="2000" dirty="0" smtClean="0">
                <a:latin typeface="Arial" panose="020B0604020202020204" pitchFamily="34" charset="0"/>
                <a:ea typeface="Microsoft YaHei UI" panose="020B0503020204020204" pitchFamily="34" charset="-122"/>
                <a:cs typeface="Arial" panose="020B0604020202020204" pitchFamily="34" charset="0"/>
              </a:rPr>
              <a:t> </a:t>
            </a:r>
            <a:r>
              <a:rPr lang="en-US" altLang="zh-CN" sz="2000" dirty="0">
                <a:latin typeface="Arial" panose="020B0604020202020204" pitchFamily="34" charset="0"/>
                <a:ea typeface="Microsoft YaHei UI" panose="020B0503020204020204" pitchFamily="34" charset="-122"/>
                <a:cs typeface="Arial" panose="020B0604020202020204" pitchFamily="34" charset="0"/>
              </a:rPr>
              <a:t>KG as linkable as possible to enable AI applications</a:t>
            </a:r>
          </a:p>
          <a:p>
            <a:pPr>
              <a:defRPr/>
            </a:pPr>
            <a:endParaRPr lang="en-US" altLang="zh-CN" sz="2000" dirty="0">
              <a:latin typeface="Arial" panose="020B0604020202020204" pitchFamily="34" charset="0"/>
              <a:ea typeface="Microsoft YaHei UI" panose="020B0503020204020204" pitchFamily="34" charset="-122"/>
              <a:cs typeface="Arial" panose="020B0604020202020204" pitchFamily="34" charset="0"/>
            </a:endParaRPr>
          </a:p>
          <a:p>
            <a:pPr algn="just">
              <a:defRPr/>
            </a:pPr>
            <a:r>
              <a:rPr lang="en-US" altLang="zh-CN" sz="2000" dirty="0">
                <a:latin typeface="Arial" panose="020B0604020202020204" pitchFamily="34" charset="0"/>
                <a:ea typeface="Microsoft YaHei UI" panose="020B0503020204020204" pitchFamily="34" charset="-122"/>
                <a:cs typeface="Arial" panose="020B0604020202020204" pitchFamily="34" charset="0"/>
              </a:rPr>
              <a:t>2. A hybrid KG with both domain-specific and commonsense knowledge</a:t>
            </a:r>
          </a:p>
          <a:p>
            <a:pPr algn="just">
              <a:defRPr/>
            </a:pPr>
            <a:endParaRPr lang="en-US" altLang="zh-CN" sz="2000" dirty="0">
              <a:latin typeface="Arial" panose="020B0604020202020204" pitchFamily="34" charset="0"/>
              <a:ea typeface="Microsoft YaHei UI" panose="020B0503020204020204" pitchFamily="34" charset="-122"/>
              <a:cs typeface="Arial" panose="020B0604020202020204" pitchFamily="34" charset="0"/>
            </a:endParaRPr>
          </a:p>
          <a:p>
            <a:pPr algn="just">
              <a:defRPr/>
            </a:pPr>
            <a:r>
              <a:rPr lang="en-US" altLang="zh-CN" sz="2000" dirty="0">
                <a:latin typeface="Arial" panose="020B0604020202020204" pitchFamily="34" charset="0"/>
                <a:ea typeface="Microsoft YaHei UI" panose="020B0503020204020204" pitchFamily="34" charset="-122"/>
                <a:cs typeface="Arial" panose="020B0604020202020204" pitchFamily="34" charset="0"/>
              </a:rPr>
              <a:t>3. Lower the barrier of constructing the KG with both manual and automatic methods</a:t>
            </a:r>
          </a:p>
        </p:txBody>
      </p:sp>
      <p:sp>
        <p:nvSpPr>
          <p:cNvPr id="26629" name="文本框 10"/>
          <p:cNvSpPr txBox="1">
            <a:spLocks noChangeArrowheads="1"/>
          </p:cNvSpPr>
          <p:nvPr/>
        </p:nvSpPr>
        <p:spPr bwMode="auto">
          <a:xfrm>
            <a:off x="1835151" y="1443039"/>
            <a:ext cx="4105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latin typeface="Arial" panose="020B0604020202020204" pitchFamily="34" charset="0"/>
                <a:ea typeface="Microsoft YaHei UI" panose="020B0503020204020204" pitchFamily="34" charset="-122"/>
              </a:rPr>
              <a:t>Challenges &amp; Motivations</a:t>
            </a:r>
            <a:endParaRPr lang="zh-CN" altLang="en-US" sz="1800">
              <a:latin typeface="Arial" panose="020B0604020202020204" pitchFamily="34" charset="0"/>
              <a:ea typeface="Microsoft YaHei UI" panose="020B0503020204020204" pitchFamily="34" charset="-122"/>
            </a:endParaRPr>
          </a:p>
        </p:txBody>
      </p:sp>
    </p:spTree>
    <p:extLst>
      <p:ext uri="{BB962C8B-B14F-4D97-AF65-F5344CB8AC3E}">
        <p14:creationId xmlns:p14="http://schemas.microsoft.com/office/powerpoint/2010/main" val="461054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841500" y="246063"/>
            <a:ext cx="5741988" cy="590550"/>
          </a:xfrm>
        </p:spPr>
        <p:txBody>
          <a:bodyPr/>
          <a:lstStyle/>
          <a:p>
            <a:r>
              <a:rPr lang="en-US" altLang="zh-CN" sz="2000" dirty="0"/>
              <a:t>Outline</a:t>
            </a:r>
            <a:endParaRPr lang="zh-CN" altLang="en-US" sz="2000" dirty="0"/>
          </a:p>
        </p:txBody>
      </p:sp>
      <p:sp>
        <p:nvSpPr>
          <p:cNvPr id="5" name="文本框 4"/>
          <p:cNvSpPr txBox="1"/>
          <p:nvPr/>
        </p:nvSpPr>
        <p:spPr>
          <a:xfrm>
            <a:off x="1841500" y="2133601"/>
            <a:ext cx="8459788" cy="2677656"/>
          </a:xfrm>
          <a:prstGeom prst="rect">
            <a:avLst/>
          </a:prstGeom>
          <a:noFill/>
        </p:spPr>
        <p:txBody>
          <a:bodyPr>
            <a:spAutoFit/>
          </a:bodyPr>
          <a:lstStyle/>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Background &amp; Motivation</a:t>
            </a: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latin typeface="Aharoni" panose="02010803020104030203" pitchFamily="2" charset="-79"/>
                <a:cs typeface="Aharoni" panose="02010803020104030203" pitchFamily="2" charset="-79"/>
              </a:rPr>
              <a:t>L</a:t>
            </a:r>
            <a:r>
              <a:rPr lang="en-US" altLang="zh-CN" sz="2400" dirty="0" smtClean="0">
                <a:latin typeface="Aharoni" panose="02010803020104030203" pitchFamily="2" charset="-79"/>
                <a:cs typeface="Aharoni" panose="02010803020104030203" pitchFamily="2" charset="-79"/>
              </a:rPr>
              <a:t>inking </a:t>
            </a:r>
            <a:r>
              <a:rPr lang="en-US" altLang="zh-CN" sz="2400" dirty="0">
                <a:latin typeface="Aharoni" panose="02010803020104030203" pitchFamily="2" charset="-79"/>
                <a:cs typeface="Aharoni" panose="02010803020104030203" pitchFamily="2" charset="-79"/>
              </a:rPr>
              <a:t>for </a:t>
            </a:r>
            <a:r>
              <a:rPr lang="en-US" altLang="zh-CN" sz="2400" dirty="0" smtClean="0">
                <a:latin typeface="Aharoni" panose="02010803020104030203" pitchFamily="2" charset="-79"/>
                <a:cs typeface="Aharoni" panose="02010803020104030203" pitchFamily="2" charset="-79"/>
              </a:rPr>
              <a:t>Structured </a:t>
            </a:r>
            <a:r>
              <a:rPr lang="en-US" altLang="zh-CN" sz="2400" dirty="0" err="1">
                <a:latin typeface="Aharoni" panose="02010803020104030203" pitchFamily="2" charset="-79"/>
                <a:cs typeface="Aharoni" panose="02010803020104030203" pitchFamily="2" charset="-79"/>
              </a:rPr>
              <a:t>WoT</a:t>
            </a:r>
            <a:r>
              <a:rPr lang="en-US" altLang="zh-CN" sz="2400" dirty="0">
                <a:latin typeface="Aharoni" panose="02010803020104030203" pitchFamily="2" charset="-79"/>
                <a:cs typeface="Aharoni" panose="02010803020104030203" pitchFamily="2" charset="-79"/>
              </a:rPr>
              <a:t> </a:t>
            </a:r>
            <a:r>
              <a:rPr lang="en-US" altLang="zh-CN" sz="2400" dirty="0" smtClean="0">
                <a:latin typeface="Aharoni" panose="02010803020104030203" pitchFamily="2" charset="-79"/>
                <a:cs typeface="Aharoni" panose="02010803020104030203" pitchFamily="2" charset="-79"/>
              </a:rPr>
              <a:t>Metadata</a:t>
            </a:r>
            <a:endParaRPr lang="en-US" altLang="zh-CN" sz="2400"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Reference Implementation &amp; </a:t>
            </a:r>
            <a:r>
              <a:rPr lang="en-US" altLang="zh-CN" sz="2400" dirty="0" smtClean="0">
                <a:solidFill>
                  <a:schemeClr val="bg1">
                    <a:lumMod val="75000"/>
                  </a:schemeClr>
                </a:solidFill>
                <a:latin typeface="Aharoni" panose="02010803020104030203" pitchFamily="2" charset="-79"/>
                <a:cs typeface="Aharoni" panose="02010803020104030203" pitchFamily="2" charset="-79"/>
              </a:rPr>
              <a:t>Evaluation</a:t>
            </a: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endParaRPr lang="en-US" altLang="zh-CN" sz="2400" dirty="0">
              <a:solidFill>
                <a:schemeClr val="bg1">
                  <a:lumMod val="75000"/>
                </a:schemeClr>
              </a:solidFill>
              <a:latin typeface="Aharoni" panose="02010803020104030203" pitchFamily="2" charset="-79"/>
              <a:cs typeface="Aharoni" panose="02010803020104030203" pitchFamily="2" charset="-79"/>
            </a:endParaRPr>
          </a:p>
          <a:p>
            <a:pPr marL="285750" indent="-285750">
              <a:buFont typeface="Arial" panose="020B0604020202020204" pitchFamily="34" charset="0"/>
              <a:buChar char="•"/>
              <a:defRPr/>
            </a:pPr>
            <a:r>
              <a:rPr lang="en-US" altLang="zh-CN" sz="2400" dirty="0">
                <a:solidFill>
                  <a:schemeClr val="bg1">
                    <a:lumMod val="75000"/>
                  </a:schemeClr>
                </a:solidFill>
                <a:latin typeface="Aharoni" panose="02010803020104030203" pitchFamily="2" charset="-79"/>
                <a:cs typeface="Aharoni" panose="02010803020104030203" pitchFamily="2" charset="-79"/>
              </a:rPr>
              <a:t>Conclusion and Future Work</a:t>
            </a:r>
          </a:p>
        </p:txBody>
      </p:sp>
    </p:spTree>
    <p:extLst>
      <p:ext uri="{BB962C8B-B14F-4D97-AF65-F5344CB8AC3E}">
        <p14:creationId xmlns:p14="http://schemas.microsoft.com/office/powerpoint/2010/main" val="1124739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782764" y="115888"/>
            <a:ext cx="6110505" cy="792162"/>
          </a:xfrm>
        </p:spPr>
        <p:txBody>
          <a:bodyPr/>
          <a:lstStyle/>
          <a:p>
            <a:r>
              <a:rPr lang="en-US" altLang="zh-CN" sz="2000" dirty="0"/>
              <a:t>Semi-automatic Annotation via Entity Linking Method</a:t>
            </a:r>
            <a:endParaRPr lang="zh-CN" altLang="en-US" sz="2000" dirty="0"/>
          </a:p>
        </p:txBody>
      </p:sp>
      <p:pic>
        <p:nvPicPr>
          <p:cNvPr id="33795" name="图片 2"/>
          <p:cNvPicPr>
            <a:picLocks noChangeAspect="1" noChangeArrowheads="1"/>
          </p:cNvPicPr>
          <p:nvPr/>
        </p:nvPicPr>
        <p:blipFill>
          <a:blip r:embed="rId3">
            <a:extLst>
              <a:ext uri="{28A0092B-C50C-407E-A947-70E740481C1C}">
                <a14:useLocalDpi xmlns:a14="http://schemas.microsoft.com/office/drawing/2010/main" val="0"/>
              </a:ext>
            </a:extLst>
          </a:blip>
          <a:srcRect b="2086"/>
          <a:stretch>
            <a:fillRect/>
          </a:stretch>
        </p:blipFill>
        <p:spPr bwMode="auto">
          <a:xfrm>
            <a:off x="1524000" y="1574800"/>
            <a:ext cx="41402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idx="1"/>
          </p:nvPr>
        </p:nvSpPr>
        <p:spPr>
          <a:xfrm>
            <a:off x="6115435" y="1574800"/>
            <a:ext cx="5992481" cy="4198938"/>
          </a:xfrm>
        </p:spPr>
        <p:txBody>
          <a:bodyPr>
            <a:normAutofit lnSpcReduction="10000"/>
          </a:bodyPr>
          <a:lstStyle/>
          <a:p>
            <a:pPr marL="0" indent="0">
              <a:buNone/>
              <a:defRPr/>
            </a:pPr>
            <a:r>
              <a:rPr lang="en-US" altLang="zh-CN" sz="1600" dirty="0">
                <a:latin typeface="Arial" panose="020B0604020202020204" pitchFamily="34" charset="0"/>
              </a:rPr>
              <a:t>INPUT: Structured </a:t>
            </a:r>
            <a:r>
              <a:rPr lang="en-US" altLang="zh-CN" sz="1600" dirty="0" err="1">
                <a:latin typeface="Arial" panose="020B0604020202020204" pitchFamily="34" charset="0"/>
              </a:rPr>
              <a:t>WoT</a:t>
            </a:r>
            <a:r>
              <a:rPr lang="en-US" altLang="zh-CN" sz="1600" dirty="0">
                <a:latin typeface="Arial" panose="020B0604020202020204" pitchFamily="34" charset="0"/>
              </a:rPr>
              <a:t> metadata with AVP </a:t>
            </a:r>
            <a:r>
              <a:rPr lang="en-US" altLang="zh-CN" sz="1600" dirty="0" smtClean="0">
                <a:latin typeface="Arial" panose="020B0604020202020204" pitchFamily="34" charset="0"/>
              </a:rPr>
              <a:t>strings</a:t>
            </a:r>
          </a:p>
          <a:p>
            <a:pPr marL="0" indent="0">
              <a:buNone/>
              <a:defRPr/>
            </a:pPr>
            <a:endParaRPr lang="en-US" altLang="zh-CN" sz="1600" dirty="0">
              <a:latin typeface="Arial" panose="020B0604020202020204" pitchFamily="34" charset="0"/>
            </a:endParaRPr>
          </a:p>
          <a:p>
            <a:pPr>
              <a:defRPr/>
            </a:pPr>
            <a:r>
              <a:rPr lang="en-US" altLang="zh-CN" sz="2000" b="1" dirty="0">
                <a:latin typeface="Arial" panose="020B0604020202020204" pitchFamily="34" charset="0"/>
                <a:cs typeface="Arial" panose="020B0604020202020204" pitchFamily="34" charset="0"/>
              </a:rPr>
              <a:t>Approach</a:t>
            </a:r>
          </a:p>
          <a:p>
            <a:pPr marL="285750" indent="-285750">
              <a:defRPr/>
            </a:pPr>
            <a:r>
              <a:rPr lang="en-US" altLang="zh-CN" sz="1600" dirty="0">
                <a:latin typeface="Arial" panose="020B0604020202020204" pitchFamily="34" charset="0"/>
                <a:cs typeface="Arial" panose="020B0604020202020204" pitchFamily="34" charset="0"/>
              </a:rPr>
              <a:t>Transform </a:t>
            </a:r>
            <a:r>
              <a:rPr lang="en-US" altLang="zh-CN" sz="1600" dirty="0">
                <a:solidFill>
                  <a:srgbClr val="FF0000"/>
                </a:solidFill>
                <a:latin typeface="Arial" panose="020B0604020202020204" pitchFamily="34" charset="0"/>
                <a:cs typeface="Arial" panose="020B0604020202020204" pitchFamily="34" charset="0"/>
              </a:rPr>
              <a:t>Attribute-Value-Pairs (AVP)</a:t>
            </a:r>
            <a:r>
              <a:rPr lang="en-US" altLang="zh-CN" sz="1600" dirty="0">
                <a:latin typeface="Arial" panose="020B0604020202020204" pitchFamily="34" charset="0"/>
                <a:cs typeface="Arial" panose="020B0604020202020204" pitchFamily="34" charset="0"/>
              </a:rPr>
              <a:t> to tabular data</a:t>
            </a:r>
          </a:p>
          <a:p>
            <a:pPr marL="285750" indent="-285750">
              <a:defRPr/>
            </a:pPr>
            <a:r>
              <a:rPr lang="en-US" altLang="zh-CN" sz="1600" dirty="0">
                <a:latin typeface="Arial" panose="020B0604020202020204" pitchFamily="34" charset="0"/>
                <a:cs typeface="Arial" panose="020B0604020202020204" pitchFamily="34" charset="0"/>
              </a:rPr>
              <a:t>Model the tabular structure as a </a:t>
            </a:r>
            <a:r>
              <a:rPr lang="en-US" altLang="zh-CN" sz="1600" dirty="0">
                <a:solidFill>
                  <a:srgbClr val="FF0000"/>
                </a:solidFill>
                <a:latin typeface="Arial" panose="020B0604020202020204" pitchFamily="34" charset="0"/>
                <a:cs typeface="Arial" panose="020B0604020202020204" pitchFamily="34" charset="0"/>
              </a:rPr>
              <a:t>PGM (Probabilistic Graph Model)</a:t>
            </a:r>
          </a:p>
          <a:p>
            <a:pPr marL="285750" indent="-285750">
              <a:defRPr/>
            </a:pPr>
            <a:r>
              <a:rPr lang="en-US" altLang="zh-CN" sz="1600" dirty="0">
                <a:latin typeface="Arial" panose="020B0604020202020204" pitchFamily="34" charset="0"/>
                <a:cs typeface="Arial" panose="020B0604020202020204" pitchFamily="34" charset="0"/>
              </a:rPr>
              <a:t>Inference based on </a:t>
            </a:r>
            <a:r>
              <a:rPr lang="en-US" altLang="zh-CN" sz="1600" dirty="0">
                <a:solidFill>
                  <a:srgbClr val="FF0000"/>
                </a:solidFill>
                <a:latin typeface="Arial" panose="020B0604020202020204" pitchFamily="34" charset="0"/>
                <a:cs typeface="Arial" panose="020B0604020202020204" pitchFamily="34" charset="0"/>
              </a:rPr>
              <a:t>Massage Passing</a:t>
            </a:r>
          </a:p>
          <a:p>
            <a:pPr>
              <a:defRPr/>
            </a:pPr>
            <a:r>
              <a:rPr lang="en-US" altLang="zh-CN" sz="1600" dirty="0">
                <a:latin typeface="Arial" panose="020B0604020202020204" pitchFamily="34" charset="0"/>
              </a:rPr>
              <a:t>	STEP1: </a:t>
            </a:r>
            <a:r>
              <a:rPr lang="en-US" altLang="zh-CN" sz="1600" dirty="0">
                <a:solidFill>
                  <a:srgbClr val="FF0000"/>
                </a:solidFill>
                <a:latin typeface="Arial" panose="020B0604020202020204" pitchFamily="34" charset="0"/>
              </a:rPr>
              <a:t>Candidate generation </a:t>
            </a:r>
            <a:r>
              <a:rPr lang="en-US" altLang="zh-CN" sz="1600" dirty="0">
                <a:latin typeface="Arial" panose="020B0604020202020204" pitchFamily="34" charset="0"/>
              </a:rPr>
              <a:t>from </a:t>
            </a:r>
            <a:r>
              <a:rPr lang="en-US" altLang="zh-CN" sz="1600" dirty="0" err="1">
                <a:latin typeface="Arial" panose="020B0604020202020204" pitchFamily="34" charset="0"/>
              </a:rPr>
              <a:t>DBpedia</a:t>
            </a:r>
            <a:endParaRPr lang="en-US" altLang="zh-CN" sz="1600" dirty="0">
              <a:latin typeface="Arial" panose="020B0604020202020204" pitchFamily="34" charset="0"/>
            </a:endParaRPr>
          </a:p>
          <a:p>
            <a:pPr>
              <a:defRPr/>
            </a:pPr>
            <a:r>
              <a:rPr lang="en-US" altLang="zh-CN" sz="1600" dirty="0">
                <a:latin typeface="Arial" panose="020B0604020202020204" pitchFamily="34" charset="0"/>
              </a:rPr>
              <a:t>	STEP2: Disambiguation by </a:t>
            </a:r>
            <a:r>
              <a:rPr lang="en-US" altLang="zh-CN" sz="1600" dirty="0">
                <a:solidFill>
                  <a:srgbClr val="FF0000"/>
                </a:solidFill>
                <a:latin typeface="Arial" panose="020B0604020202020204" pitchFamily="34" charset="0"/>
              </a:rPr>
              <a:t>Re-rank</a:t>
            </a:r>
          </a:p>
          <a:p>
            <a:pPr>
              <a:defRPr/>
            </a:pPr>
            <a:r>
              <a:rPr lang="en-US" altLang="zh-CN" sz="1600" dirty="0">
                <a:latin typeface="Arial" panose="020B0604020202020204" pitchFamily="34" charset="0"/>
              </a:rPr>
              <a:t>	STEP3: </a:t>
            </a:r>
            <a:r>
              <a:rPr lang="en-US" altLang="zh-CN" sz="1600" dirty="0">
                <a:solidFill>
                  <a:srgbClr val="FF0000"/>
                </a:solidFill>
                <a:latin typeface="Arial" panose="020B0604020202020204" pitchFamily="34" charset="0"/>
              </a:rPr>
              <a:t>Joint Iterative Inference</a:t>
            </a:r>
            <a:r>
              <a:rPr lang="en-US" altLang="zh-CN" sz="1600" dirty="0">
                <a:latin typeface="Arial" panose="020B0604020202020204" pitchFamily="34" charset="0"/>
              </a:rPr>
              <a:t> to refine</a:t>
            </a:r>
          </a:p>
          <a:p>
            <a:pPr>
              <a:defRPr/>
            </a:pPr>
            <a:r>
              <a:rPr lang="en-US" altLang="zh-CN" sz="1600" dirty="0">
                <a:latin typeface="Arial" panose="020B0604020202020204" pitchFamily="34" charset="0"/>
              </a:rPr>
              <a:t>	 entity mapping  by message passing </a:t>
            </a:r>
            <a:r>
              <a:rPr lang="en-US" altLang="zh-CN" sz="1600" dirty="0" smtClean="0">
                <a:latin typeface="Arial" panose="020B0604020202020204" pitchFamily="34" charset="0"/>
              </a:rPr>
              <a:t>algorithm</a:t>
            </a:r>
            <a:endParaRPr lang="zh-CN" altLang="en-US" sz="1600" dirty="0">
              <a:solidFill>
                <a:srgbClr val="FF0000"/>
              </a:solidFill>
              <a:latin typeface="Arial" panose="020B0604020202020204" pitchFamily="34" charset="0"/>
              <a:cs typeface="Arial" panose="020B0604020202020204" pitchFamily="34" charset="0"/>
            </a:endParaRPr>
          </a:p>
          <a:p>
            <a:pPr marL="0" indent="0">
              <a:buNone/>
              <a:defRPr/>
            </a:pPr>
            <a:endParaRPr lang="en-US" altLang="zh-CN" sz="1600" dirty="0" smtClean="0">
              <a:latin typeface="Arial" panose="020B0604020202020204" pitchFamily="34" charset="0"/>
            </a:endParaRPr>
          </a:p>
          <a:p>
            <a:pPr algn="ctr">
              <a:spcBef>
                <a:spcPct val="0"/>
              </a:spcBef>
              <a:buClrTx/>
              <a:buFontTx/>
              <a:buNone/>
            </a:pPr>
            <a:r>
              <a:rPr lang="en-US" altLang="zh-CN" sz="1600" dirty="0" smtClean="0">
                <a:latin typeface="Arial" panose="020B0604020202020204" pitchFamily="34" charset="0"/>
              </a:rPr>
              <a:t>OUTPUT</a:t>
            </a:r>
            <a:r>
              <a:rPr lang="en-US" altLang="zh-CN" sz="1600" dirty="0">
                <a:latin typeface="Arial" panose="020B0604020202020204" pitchFamily="34" charset="0"/>
              </a:rPr>
              <a:t>: </a:t>
            </a:r>
            <a:r>
              <a:rPr lang="en-US" altLang="zh-CN" sz="1600" dirty="0">
                <a:latin typeface="Arial" panose="020B0604020202020204" pitchFamily="34" charset="0"/>
                <a:cs typeface="Arial" panose="020B0604020202020204" pitchFamily="34" charset="0"/>
              </a:rPr>
              <a:t>Link string mention in the metadata to the entities in the </a:t>
            </a:r>
            <a:r>
              <a:rPr lang="en-US" altLang="zh-CN" sz="1600" dirty="0" err="1">
                <a:latin typeface="Arial" panose="020B0604020202020204" pitchFamily="34" charset="0"/>
                <a:cs typeface="Arial" panose="020B0604020202020204" pitchFamily="34" charset="0"/>
              </a:rPr>
              <a:t>DBPedia</a:t>
            </a:r>
            <a:endParaRPr lang="zh-CN" altLang="en-US" sz="1600" dirty="0">
              <a:latin typeface="Arial" panose="020B0604020202020204" pitchFamily="34" charset="0"/>
              <a:cs typeface="Arial" panose="020B0604020202020204" pitchFamily="34" charset="0"/>
            </a:endParaRPr>
          </a:p>
        </p:txBody>
      </p:sp>
      <p:sp>
        <p:nvSpPr>
          <p:cNvPr id="33798" name="文本框 2"/>
          <p:cNvSpPr txBox="1">
            <a:spLocks noChangeArrowheads="1"/>
          </p:cNvSpPr>
          <p:nvPr/>
        </p:nvSpPr>
        <p:spPr bwMode="auto">
          <a:xfrm>
            <a:off x="1782764" y="1119188"/>
            <a:ext cx="8459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2000" b="0" dirty="0">
                <a:solidFill>
                  <a:srgbClr val="FF0000"/>
                </a:solidFill>
                <a:latin typeface="Arial" panose="020B0604020202020204" pitchFamily="34" charset="0"/>
              </a:rPr>
              <a:t>Link string mention in the metadata to the entities in the </a:t>
            </a:r>
            <a:r>
              <a:rPr lang="en-US" altLang="zh-CN" sz="2000" b="0" dirty="0" err="1">
                <a:solidFill>
                  <a:srgbClr val="FF0000"/>
                </a:solidFill>
                <a:latin typeface="Arial" panose="020B0604020202020204" pitchFamily="34" charset="0"/>
              </a:rPr>
              <a:t>DBPedia</a:t>
            </a:r>
            <a:endParaRPr lang="zh-CN" altLang="en-US" sz="2000" b="0" dirty="0">
              <a:solidFill>
                <a:srgbClr val="FF0000"/>
              </a:solidFill>
              <a:latin typeface="Arial" panose="020B0604020202020204" pitchFamily="34" charset="0"/>
            </a:endParaRPr>
          </a:p>
        </p:txBody>
      </p:sp>
    </p:spTree>
    <p:extLst>
      <p:ext uri="{BB962C8B-B14F-4D97-AF65-F5344CB8AC3E}">
        <p14:creationId xmlns:p14="http://schemas.microsoft.com/office/powerpoint/2010/main" val="3476922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4800" y="1458913"/>
            <a:ext cx="4586288" cy="2386012"/>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altLang="zh-CN" sz="1050" dirty="0">
                <a:solidFill>
                  <a:schemeClr val="tx1"/>
                </a:solidFill>
              </a:rPr>
              <a:t>   </a:t>
            </a:r>
          </a:p>
        </p:txBody>
      </p:sp>
      <p:sp>
        <p:nvSpPr>
          <p:cNvPr id="35843" name="标题 1"/>
          <p:cNvSpPr>
            <a:spLocks noGrp="1"/>
          </p:cNvSpPr>
          <p:nvPr>
            <p:ph type="title"/>
          </p:nvPr>
        </p:nvSpPr>
        <p:spPr>
          <a:xfrm>
            <a:off x="1519238" y="223838"/>
            <a:ext cx="5994401" cy="620712"/>
          </a:xfrm>
        </p:spPr>
        <p:txBody>
          <a:bodyPr/>
          <a:lstStyle/>
          <a:p>
            <a:r>
              <a:rPr lang="en-US" altLang="zh-CN" sz="2000" dirty="0" smtClean="0"/>
              <a:t>Modeling </a:t>
            </a:r>
            <a:r>
              <a:rPr lang="en-US" altLang="zh-CN" sz="2000" dirty="0"/>
              <a:t>the </a:t>
            </a:r>
            <a:r>
              <a:rPr lang="en-US" altLang="zh-CN" sz="2000" dirty="0" err="1"/>
              <a:t>WoT</a:t>
            </a:r>
            <a:r>
              <a:rPr lang="en-US" altLang="zh-CN" sz="2000" dirty="0"/>
              <a:t> Metadata as Factor Graph</a:t>
            </a:r>
            <a:endParaRPr lang="zh-CN" altLang="en-US" sz="2000" dirty="0"/>
          </a:p>
        </p:txBody>
      </p:sp>
      <p:graphicFrame>
        <p:nvGraphicFramePr>
          <p:cNvPr id="9" name="内容占位符 8"/>
          <p:cNvGraphicFramePr>
            <a:graphicFrameLocks noGrp="1"/>
          </p:cNvGraphicFramePr>
          <p:nvPr>
            <p:ph idx="1"/>
          </p:nvPr>
        </p:nvGraphicFramePr>
        <p:xfrm>
          <a:off x="2341563" y="4883150"/>
          <a:ext cx="7280276" cy="1568494"/>
        </p:xfrm>
        <a:graphic>
          <a:graphicData uri="http://schemas.openxmlformats.org/drawingml/2006/table">
            <a:tbl>
              <a:tblPr firstRow="1" bandRow="1">
                <a:tableStyleId>{5C22544A-7EE6-4342-B048-85BDC9FD1C3A}</a:tableStyleId>
              </a:tblPr>
              <a:tblGrid>
                <a:gridCol w="1146428">
                  <a:extLst>
                    <a:ext uri="{9D8B030D-6E8A-4147-A177-3AD203B41FA5}">
                      <a16:colId xmlns:a16="http://schemas.microsoft.com/office/drawing/2014/main" val="20000"/>
                    </a:ext>
                  </a:extLst>
                </a:gridCol>
                <a:gridCol w="921057">
                  <a:extLst>
                    <a:ext uri="{9D8B030D-6E8A-4147-A177-3AD203B41FA5}">
                      <a16:colId xmlns:a16="http://schemas.microsoft.com/office/drawing/2014/main" val="20001"/>
                    </a:ext>
                  </a:extLst>
                </a:gridCol>
                <a:gridCol w="979849">
                  <a:extLst>
                    <a:ext uri="{9D8B030D-6E8A-4147-A177-3AD203B41FA5}">
                      <a16:colId xmlns:a16="http://schemas.microsoft.com/office/drawing/2014/main" val="20002"/>
                    </a:ext>
                  </a:extLst>
                </a:gridCol>
                <a:gridCol w="1068034">
                  <a:extLst>
                    <a:ext uri="{9D8B030D-6E8A-4147-A177-3AD203B41FA5}">
                      <a16:colId xmlns:a16="http://schemas.microsoft.com/office/drawing/2014/main" val="20003"/>
                    </a:ext>
                  </a:extLst>
                </a:gridCol>
                <a:gridCol w="793677">
                  <a:extLst>
                    <a:ext uri="{9D8B030D-6E8A-4147-A177-3AD203B41FA5}">
                      <a16:colId xmlns:a16="http://schemas.microsoft.com/office/drawing/2014/main" val="20004"/>
                    </a:ext>
                  </a:extLst>
                </a:gridCol>
                <a:gridCol w="1234608">
                  <a:extLst>
                    <a:ext uri="{9D8B030D-6E8A-4147-A177-3AD203B41FA5}">
                      <a16:colId xmlns:a16="http://schemas.microsoft.com/office/drawing/2014/main" val="20005"/>
                    </a:ext>
                  </a:extLst>
                </a:gridCol>
                <a:gridCol w="1136623">
                  <a:extLst>
                    <a:ext uri="{9D8B030D-6E8A-4147-A177-3AD203B41FA5}">
                      <a16:colId xmlns:a16="http://schemas.microsoft.com/office/drawing/2014/main" val="20006"/>
                    </a:ext>
                  </a:extLst>
                </a:gridCol>
              </a:tblGrid>
              <a:tr h="479226">
                <a:tc>
                  <a:txBody>
                    <a:bodyPr/>
                    <a:lstStyle/>
                    <a:p>
                      <a:pPr algn="ctr"/>
                      <a:r>
                        <a:rPr lang="en-US" altLang="zh-CN" sz="1200" dirty="0" smtClean="0">
                          <a:solidFill>
                            <a:schemeClr val="tx1"/>
                          </a:solidFill>
                        </a:rPr>
                        <a:t>Name</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Type</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Location</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Organization</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Unit</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measurement</a:t>
                      </a:r>
                      <a:endParaRPr lang="zh-CN" altLang="en-US" sz="1200" dirty="0">
                        <a:solidFill>
                          <a:schemeClr val="tx1"/>
                        </a:solidFill>
                      </a:endParaRPr>
                    </a:p>
                  </a:txBody>
                  <a:tcPr marL="68589" marR="68589" marT="34229" marB="34229"/>
                </a:tc>
                <a:tc>
                  <a:txBody>
                    <a:bodyPr/>
                    <a:lstStyle/>
                    <a:p>
                      <a:pPr algn="ctr"/>
                      <a:r>
                        <a:rPr lang="en-US" altLang="zh-CN" sz="1200" dirty="0" smtClean="0">
                          <a:solidFill>
                            <a:schemeClr val="tx1"/>
                          </a:solidFill>
                        </a:rPr>
                        <a:t>domain</a:t>
                      </a:r>
                      <a:endParaRPr lang="zh-CN" altLang="en-US" sz="1200" dirty="0">
                        <a:solidFill>
                          <a:schemeClr val="tx1"/>
                        </a:solidFill>
                      </a:endParaRPr>
                    </a:p>
                  </a:txBody>
                  <a:tcPr marL="68589" marR="68589" marT="34229" marB="34229"/>
                </a:tc>
                <a:extLst>
                  <a:ext uri="{0D108BD9-81ED-4DB2-BD59-A6C34878D82A}">
                    <a16:rowId xmlns:a16="http://schemas.microsoft.com/office/drawing/2014/main" val="10000"/>
                  </a:ext>
                </a:extLst>
              </a:tr>
              <a:tr h="403712">
                <a:tc>
                  <a:txBody>
                    <a:bodyPr/>
                    <a:lstStyle/>
                    <a:p>
                      <a:r>
                        <a:rPr lang="en-US" altLang="zh-CN" sz="1100" kern="1200" dirty="0" smtClean="0">
                          <a:solidFill>
                            <a:schemeClr val="tx1"/>
                          </a:solidFill>
                          <a:latin typeface="+mn-lt"/>
                          <a:ea typeface="+mn-ea"/>
                          <a:cs typeface="+mn-cs"/>
                        </a:rPr>
                        <a:t>Arduino Uno DHT</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temperature</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BUPT, </a:t>
                      </a:r>
                      <a:r>
                        <a:rPr lang="en-US" altLang="zh-CN" sz="1100" kern="1200" dirty="0" err="1" smtClean="0">
                          <a:solidFill>
                            <a:schemeClr val="tx1"/>
                          </a:solidFill>
                          <a:latin typeface="+mn-lt"/>
                          <a:ea typeface="+mn-ea"/>
                          <a:cs typeface="+mn-cs"/>
                        </a:rPr>
                        <a:t>BeiJing</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BUPT</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Celsius</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Office</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kern="1200" dirty="0" smtClean="0">
                          <a:solidFill>
                            <a:schemeClr val="tx1"/>
                          </a:solidFill>
                          <a:latin typeface="+mn-lt"/>
                          <a:ea typeface="+mn-ea"/>
                          <a:cs typeface="+mn-cs"/>
                        </a:rPr>
                        <a:t>Smart Building</a:t>
                      </a:r>
                      <a:endParaRPr lang="zh-CN" altLang="en-US" sz="1100" kern="1200" dirty="0">
                        <a:solidFill>
                          <a:schemeClr val="tx1"/>
                        </a:solidFill>
                        <a:latin typeface="+mn-lt"/>
                        <a:ea typeface="+mn-ea"/>
                        <a:cs typeface="+mn-cs"/>
                      </a:endParaRPr>
                    </a:p>
                  </a:txBody>
                  <a:tcPr marL="68589" marR="68589" marT="34229" marB="34229"/>
                </a:tc>
                <a:extLst>
                  <a:ext uri="{0D108BD9-81ED-4DB2-BD59-A6C34878D82A}">
                    <a16:rowId xmlns:a16="http://schemas.microsoft.com/office/drawing/2014/main" val="10001"/>
                  </a:ext>
                </a:extLst>
              </a:tr>
              <a:tr h="403712">
                <a:tc>
                  <a:txBody>
                    <a:bodyPr/>
                    <a:lstStyle/>
                    <a:p>
                      <a:r>
                        <a:rPr lang="en-US" altLang="zh-CN" sz="1100" dirty="0" smtClean="0">
                          <a:solidFill>
                            <a:schemeClr val="tx1"/>
                          </a:solidFill>
                        </a:rPr>
                        <a:t>Wind Sensor</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smtClean="0">
                          <a:solidFill>
                            <a:schemeClr val="tx1"/>
                          </a:solidFill>
                        </a:rPr>
                        <a:t>anemometer</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smtClean="0">
                          <a:solidFill>
                            <a:schemeClr val="tx1"/>
                          </a:solidFill>
                        </a:rPr>
                        <a:t>Madrid</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err="1" smtClean="0">
                          <a:solidFill>
                            <a:schemeClr val="tx1"/>
                          </a:solidFill>
                        </a:rPr>
                        <a:t>Thingspeak</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smtClean="0">
                          <a:solidFill>
                            <a:schemeClr val="tx1"/>
                          </a:solidFill>
                        </a:rPr>
                        <a:t>m/s</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smtClean="0">
                          <a:solidFill>
                            <a:schemeClr val="tx1"/>
                          </a:solidFill>
                        </a:rPr>
                        <a:t>Wind Speed</a:t>
                      </a:r>
                      <a:endParaRPr lang="zh-CN" altLang="en-US" sz="1100" kern="1200" dirty="0">
                        <a:solidFill>
                          <a:schemeClr val="tx1"/>
                        </a:solidFill>
                        <a:latin typeface="+mn-lt"/>
                        <a:ea typeface="+mn-ea"/>
                        <a:cs typeface="+mn-cs"/>
                      </a:endParaRPr>
                    </a:p>
                  </a:txBody>
                  <a:tcPr marL="68589" marR="68589" marT="34229" marB="34229"/>
                </a:tc>
                <a:tc>
                  <a:txBody>
                    <a:bodyPr/>
                    <a:lstStyle/>
                    <a:p>
                      <a:r>
                        <a:rPr lang="en-US" altLang="zh-CN" sz="1100" dirty="0" smtClean="0">
                          <a:solidFill>
                            <a:schemeClr val="tx1"/>
                          </a:solidFill>
                        </a:rPr>
                        <a:t>Flower growing</a:t>
                      </a:r>
                      <a:endParaRPr lang="zh-CN" altLang="en-US" sz="1100" kern="1200" dirty="0">
                        <a:solidFill>
                          <a:schemeClr val="tx1"/>
                        </a:solidFill>
                        <a:latin typeface="+mn-lt"/>
                        <a:ea typeface="+mn-ea"/>
                        <a:cs typeface="+mn-cs"/>
                      </a:endParaRPr>
                    </a:p>
                  </a:txBody>
                  <a:tcPr marL="68589" marR="68589" marT="34229" marB="34229"/>
                </a:tc>
                <a:extLst>
                  <a:ext uri="{0D108BD9-81ED-4DB2-BD59-A6C34878D82A}">
                    <a16:rowId xmlns:a16="http://schemas.microsoft.com/office/drawing/2014/main" val="10002"/>
                  </a:ext>
                </a:extLst>
              </a:tr>
              <a:tr h="281801">
                <a:tc>
                  <a:txBody>
                    <a:bodyPr/>
                    <a:lstStyle/>
                    <a:p>
                      <a:r>
                        <a:rPr lang="en-US" altLang="zh-CN" sz="1400" dirty="0" smtClean="0">
                          <a:solidFill>
                            <a:schemeClr val="tx1"/>
                          </a:solidFill>
                        </a:rPr>
                        <a:t>……</a:t>
                      </a:r>
                      <a:endParaRPr lang="zh-CN" altLang="en-US" sz="1400" dirty="0">
                        <a:solidFill>
                          <a:schemeClr val="tx1"/>
                        </a:solidFill>
                      </a:endParaRPr>
                    </a:p>
                  </a:txBody>
                  <a:tcPr marL="68589" marR="68589" marT="34229" marB="34229"/>
                </a:tc>
                <a:tc>
                  <a:txBody>
                    <a:bodyPr/>
                    <a:lstStyle/>
                    <a:p>
                      <a:endParaRPr lang="zh-CN" altLang="en-US" sz="1400">
                        <a:solidFill>
                          <a:schemeClr val="tx1"/>
                        </a:solidFill>
                      </a:endParaRPr>
                    </a:p>
                  </a:txBody>
                  <a:tcPr marL="68589" marR="68589" marT="34229" marB="34229"/>
                </a:tc>
                <a:tc>
                  <a:txBody>
                    <a:bodyPr/>
                    <a:lstStyle/>
                    <a:p>
                      <a:endParaRPr lang="zh-CN" altLang="en-US" sz="1400" dirty="0">
                        <a:solidFill>
                          <a:schemeClr val="tx1"/>
                        </a:solidFill>
                      </a:endParaRPr>
                    </a:p>
                  </a:txBody>
                  <a:tcPr marL="68589" marR="68589" marT="34229" marB="34229"/>
                </a:tc>
                <a:tc>
                  <a:txBody>
                    <a:bodyPr/>
                    <a:lstStyle/>
                    <a:p>
                      <a:endParaRPr lang="zh-CN" altLang="en-US" sz="1400" dirty="0">
                        <a:solidFill>
                          <a:schemeClr val="tx1"/>
                        </a:solidFill>
                      </a:endParaRPr>
                    </a:p>
                  </a:txBody>
                  <a:tcPr marL="68589" marR="68589" marT="34229" marB="34229"/>
                </a:tc>
                <a:tc>
                  <a:txBody>
                    <a:bodyPr/>
                    <a:lstStyle/>
                    <a:p>
                      <a:endParaRPr lang="zh-CN" altLang="en-US" sz="1400" dirty="0">
                        <a:solidFill>
                          <a:schemeClr val="tx1"/>
                        </a:solidFill>
                      </a:endParaRPr>
                    </a:p>
                  </a:txBody>
                  <a:tcPr marL="68589" marR="68589" marT="34229" marB="34229"/>
                </a:tc>
                <a:tc>
                  <a:txBody>
                    <a:bodyPr/>
                    <a:lstStyle/>
                    <a:p>
                      <a:endParaRPr lang="zh-CN" altLang="en-US" sz="1400" dirty="0">
                        <a:solidFill>
                          <a:schemeClr val="tx1"/>
                        </a:solidFill>
                      </a:endParaRPr>
                    </a:p>
                  </a:txBody>
                  <a:tcPr marL="68589" marR="68589" marT="34229" marB="34229"/>
                </a:tc>
                <a:tc>
                  <a:txBody>
                    <a:bodyPr/>
                    <a:lstStyle/>
                    <a:p>
                      <a:endParaRPr lang="zh-CN" altLang="en-US" sz="1400" dirty="0">
                        <a:solidFill>
                          <a:schemeClr val="tx1"/>
                        </a:solidFill>
                      </a:endParaRPr>
                    </a:p>
                  </a:txBody>
                  <a:tcPr marL="68589" marR="68589" marT="34229" marB="34229"/>
                </a:tc>
                <a:extLst>
                  <a:ext uri="{0D108BD9-81ED-4DB2-BD59-A6C34878D82A}">
                    <a16:rowId xmlns:a16="http://schemas.microsoft.com/office/drawing/2014/main" val="10003"/>
                  </a:ext>
                </a:extLst>
              </a:tr>
            </a:tbl>
          </a:graphicData>
        </a:graphic>
      </p:graphicFrame>
      <p:cxnSp>
        <p:nvCxnSpPr>
          <p:cNvPr id="11" name="直接箭头连接符 10"/>
          <p:cNvCxnSpPr/>
          <p:nvPr/>
        </p:nvCxnSpPr>
        <p:spPr>
          <a:xfrm>
            <a:off x="1928814" y="2212975"/>
            <a:ext cx="998537" cy="2871788"/>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35887" name="文本框 13"/>
          <p:cNvSpPr txBox="1">
            <a:spLocks noChangeArrowheads="1"/>
          </p:cNvSpPr>
          <p:nvPr/>
        </p:nvSpPr>
        <p:spPr bwMode="auto">
          <a:xfrm>
            <a:off x="3309939" y="4233863"/>
            <a:ext cx="38750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200" b="0"/>
              <a:t>Key is mapped to column header, and value is mapped to cell text in a table</a:t>
            </a:r>
            <a:endParaRPr lang="zh-CN" altLang="en-US" sz="1200" b="0"/>
          </a:p>
        </p:txBody>
      </p:sp>
      <p:cxnSp>
        <p:nvCxnSpPr>
          <p:cNvPr id="17" name="直接箭头连接符 16"/>
          <p:cNvCxnSpPr/>
          <p:nvPr/>
        </p:nvCxnSpPr>
        <p:spPr>
          <a:xfrm>
            <a:off x="3297239" y="2573339"/>
            <a:ext cx="1214437" cy="2871787"/>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cxnSp>
        <p:nvCxnSpPr>
          <p:cNvPr id="35" name="直接箭头连接符 34"/>
          <p:cNvCxnSpPr/>
          <p:nvPr/>
        </p:nvCxnSpPr>
        <p:spPr>
          <a:xfrm flipV="1">
            <a:off x="4956176" y="2325688"/>
            <a:ext cx="2544763" cy="315436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5890" name="矩形 17"/>
          <p:cNvSpPr>
            <a:spLocks noChangeArrowheads="1"/>
          </p:cNvSpPr>
          <p:nvPr/>
        </p:nvSpPr>
        <p:spPr bwMode="auto">
          <a:xfrm>
            <a:off x="1608138" y="1681164"/>
            <a:ext cx="238760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100"/>
              <a:t>Device1</a:t>
            </a:r>
          </a:p>
          <a:p>
            <a:pPr>
              <a:spcBef>
                <a:spcPct val="0"/>
              </a:spcBef>
              <a:buClrTx/>
              <a:buFontTx/>
              <a:buNone/>
            </a:pPr>
            <a:r>
              <a:rPr lang="en-US" altLang="zh-CN" sz="1100" b="0"/>
              <a:t>“properties” : {</a:t>
            </a:r>
          </a:p>
          <a:p>
            <a:pPr>
              <a:spcBef>
                <a:spcPct val="0"/>
              </a:spcBef>
              <a:buClrTx/>
              <a:buFontTx/>
              <a:buNone/>
            </a:pPr>
            <a:r>
              <a:rPr lang="en-US" altLang="zh-CN" sz="1100" b="0"/>
              <a:t>“name”: “Arduino Uno DHT”,</a:t>
            </a:r>
          </a:p>
          <a:p>
            <a:pPr>
              <a:spcBef>
                <a:spcPct val="0"/>
              </a:spcBef>
              <a:buClrTx/>
              <a:buFontTx/>
              <a:buNone/>
            </a:pPr>
            <a:r>
              <a:rPr lang="en-US" altLang="zh-CN" sz="1100" b="0"/>
              <a:t>“type”: “temperature”,</a:t>
            </a:r>
          </a:p>
          <a:p>
            <a:pPr>
              <a:spcBef>
                <a:spcPct val="0"/>
              </a:spcBef>
              <a:buClrTx/>
              <a:buFontTx/>
              <a:buNone/>
            </a:pPr>
            <a:r>
              <a:rPr lang="en-US" altLang="zh-CN" sz="1100" b="0"/>
              <a:t>“location”:”BUPT, Beijing”,</a:t>
            </a:r>
          </a:p>
          <a:p>
            <a:pPr>
              <a:spcBef>
                <a:spcPct val="0"/>
              </a:spcBef>
              <a:buClrTx/>
              <a:buFontTx/>
              <a:buNone/>
            </a:pPr>
            <a:r>
              <a:rPr lang="en-US" altLang="zh-CN" sz="1100" b="0"/>
              <a:t>“organization”:”BUPT”,</a:t>
            </a:r>
          </a:p>
          <a:p>
            <a:pPr>
              <a:spcBef>
                <a:spcPct val="0"/>
              </a:spcBef>
              <a:buClrTx/>
              <a:buFontTx/>
              <a:buNone/>
            </a:pPr>
            <a:r>
              <a:rPr lang="en-US" altLang="zh-CN" sz="1100" b="0"/>
              <a:t>“unit”:”Celsius”,</a:t>
            </a:r>
          </a:p>
          <a:p>
            <a:pPr>
              <a:spcBef>
                <a:spcPct val="0"/>
              </a:spcBef>
              <a:buClrTx/>
              <a:buFontTx/>
              <a:buNone/>
            </a:pPr>
            <a:r>
              <a:rPr lang="en-US" altLang="zh-CN" sz="1100" b="0"/>
              <a:t>“measurement”:”Office”,</a:t>
            </a:r>
          </a:p>
          <a:p>
            <a:pPr>
              <a:spcBef>
                <a:spcPct val="0"/>
              </a:spcBef>
              <a:buClrTx/>
              <a:buFontTx/>
              <a:buNone/>
            </a:pPr>
            <a:r>
              <a:rPr lang="en-US" altLang="zh-CN" sz="1100" b="0"/>
              <a:t>“domain”:”Smart Building”                                                             }</a:t>
            </a:r>
          </a:p>
        </p:txBody>
      </p:sp>
      <p:sp>
        <p:nvSpPr>
          <p:cNvPr id="35891" name="矩形 18"/>
          <p:cNvSpPr>
            <a:spLocks noChangeArrowheads="1"/>
          </p:cNvSpPr>
          <p:nvPr/>
        </p:nvSpPr>
        <p:spPr bwMode="auto">
          <a:xfrm>
            <a:off x="3794125" y="1689100"/>
            <a:ext cx="2439988"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100"/>
              <a:t>Device2 </a:t>
            </a:r>
          </a:p>
          <a:p>
            <a:pPr>
              <a:spcBef>
                <a:spcPct val="0"/>
              </a:spcBef>
              <a:buClrTx/>
              <a:buFontTx/>
              <a:buNone/>
            </a:pPr>
            <a:r>
              <a:rPr lang="en-US" altLang="zh-CN" sz="1100" b="0"/>
              <a:t>“properties” :{                </a:t>
            </a:r>
          </a:p>
          <a:p>
            <a:pPr>
              <a:spcBef>
                <a:spcPct val="0"/>
              </a:spcBef>
              <a:buClrTx/>
              <a:buFontTx/>
              <a:buNone/>
            </a:pPr>
            <a:r>
              <a:rPr lang="en-US" altLang="zh-CN" sz="1100" b="0"/>
              <a:t>“name”: “Wind Sensor”,</a:t>
            </a:r>
          </a:p>
          <a:p>
            <a:pPr>
              <a:spcBef>
                <a:spcPct val="0"/>
              </a:spcBef>
              <a:buClrTx/>
              <a:buFontTx/>
              <a:buNone/>
            </a:pPr>
            <a:r>
              <a:rPr lang="en-US" altLang="zh-CN" sz="1100" b="0"/>
              <a:t>“type”: “anemometer”,</a:t>
            </a:r>
          </a:p>
          <a:p>
            <a:pPr>
              <a:spcBef>
                <a:spcPct val="0"/>
              </a:spcBef>
              <a:buClrTx/>
              <a:buFontTx/>
              <a:buNone/>
            </a:pPr>
            <a:r>
              <a:rPr lang="en-US" altLang="zh-CN" sz="1100" b="0"/>
              <a:t>“location”:”Madrid”,</a:t>
            </a:r>
          </a:p>
          <a:p>
            <a:pPr>
              <a:spcBef>
                <a:spcPct val="0"/>
              </a:spcBef>
              <a:buClrTx/>
              <a:buFontTx/>
              <a:buNone/>
            </a:pPr>
            <a:r>
              <a:rPr lang="en-US" altLang="zh-CN" sz="1100" b="0"/>
              <a:t>“organization”:”Thingspeak”,</a:t>
            </a:r>
          </a:p>
          <a:p>
            <a:pPr>
              <a:spcBef>
                <a:spcPct val="0"/>
              </a:spcBef>
              <a:buClrTx/>
              <a:buFontTx/>
              <a:buNone/>
            </a:pPr>
            <a:r>
              <a:rPr lang="en-US" altLang="zh-CN" sz="1100" b="0"/>
              <a:t>“unit”:”m/s”,</a:t>
            </a:r>
          </a:p>
          <a:p>
            <a:pPr>
              <a:spcBef>
                <a:spcPct val="0"/>
              </a:spcBef>
              <a:buClrTx/>
              <a:buFontTx/>
              <a:buNone/>
            </a:pPr>
            <a:r>
              <a:rPr lang="en-US" altLang="zh-CN" sz="1100" b="0"/>
              <a:t>“measurement”:”Wind Speed”,</a:t>
            </a:r>
          </a:p>
          <a:p>
            <a:pPr>
              <a:spcBef>
                <a:spcPct val="0"/>
              </a:spcBef>
              <a:buClrTx/>
              <a:buFontTx/>
              <a:buNone/>
            </a:pPr>
            <a:r>
              <a:rPr lang="en-US" altLang="zh-CN" sz="1100" b="0"/>
              <a:t>“domain”:”Flower growing”</a:t>
            </a:r>
          </a:p>
          <a:p>
            <a:pPr>
              <a:spcBef>
                <a:spcPct val="0"/>
              </a:spcBef>
              <a:buClrTx/>
              <a:buFontTx/>
              <a:buNone/>
            </a:pPr>
            <a:r>
              <a:rPr lang="en-US" altLang="zh-CN" sz="1100" b="0"/>
              <a:t>} </a:t>
            </a:r>
            <a:endParaRPr lang="zh-CN" altLang="en-US" sz="1100" b="0"/>
          </a:p>
        </p:txBody>
      </p:sp>
      <p:cxnSp>
        <p:nvCxnSpPr>
          <p:cNvPr id="40" name="直接箭头连接符 39"/>
          <p:cNvCxnSpPr/>
          <p:nvPr/>
        </p:nvCxnSpPr>
        <p:spPr>
          <a:xfrm flipV="1">
            <a:off x="6262689" y="1820863"/>
            <a:ext cx="2574925" cy="3048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grpSp>
        <p:nvGrpSpPr>
          <p:cNvPr id="35893" name="组合 68"/>
          <p:cNvGrpSpPr>
            <a:grpSpLocks/>
          </p:cNvGrpSpPr>
          <p:nvPr/>
        </p:nvGrpSpPr>
        <p:grpSpPr bwMode="auto">
          <a:xfrm>
            <a:off x="6448426" y="1390650"/>
            <a:ext cx="4238625" cy="2647950"/>
            <a:chOff x="5499376" y="699527"/>
            <a:chExt cx="4237760" cy="2648461"/>
          </a:xfrm>
        </p:grpSpPr>
        <p:sp>
          <p:nvSpPr>
            <p:cNvPr id="23" name="椭圆 22"/>
            <p:cNvSpPr/>
            <p:nvPr/>
          </p:nvSpPr>
          <p:spPr>
            <a:xfrm>
              <a:off x="5499376" y="699527"/>
              <a:ext cx="758670" cy="422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24" name="椭圆 23"/>
            <p:cNvSpPr/>
            <p:nvPr/>
          </p:nvSpPr>
          <p:spPr>
            <a:xfrm>
              <a:off x="6448507" y="713818"/>
              <a:ext cx="944370" cy="408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25" name="椭圆 24"/>
            <p:cNvSpPr/>
            <p:nvPr/>
          </p:nvSpPr>
          <p:spPr>
            <a:xfrm>
              <a:off x="7583339" y="705878"/>
              <a:ext cx="1406238" cy="423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27" name="椭圆 26"/>
            <p:cNvSpPr/>
            <p:nvPr/>
          </p:nvSpPr>
          <p:spPr>
            <a:xfrm>
              <a:off x="9180038" y="699527"/>
              <a:ext cx="434886" cy="4223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800" dirty="0">
                  <a:solidFill>
                    <a:schemeClr val="tx1"/>
                  </a:solidFill>
                </a:rPr>
                <a:t>…..</a:t>
              </a:r>
              <a:endParaRPr lang="zh-CN" altLang="en-US" sz="800" dirty="0">
                <a:solidFill>
                  <a:schemeClr val="tx1"/>
                </a:solidFill>
              </a:endParaRPr>
            </a:p>
          </p:txBody>
        </p:sp>
        <p:sp>
          <p:nvSpPr>
            <p:cNvPr id="29" name="椭圆 28"/>
            <p:cNvSpPr/>
            <p:nvPr/>
          </p:nvSpPr>
          <p:spPr>
            <a:xfrm>
              <a:off x="5499376" y="1366406"/>
              <a:ext cx="758670" cy="4239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30" name="椭圆 29"/>
            <p:cNvSpPr/>
            <p:nvPr/>
          </p:nvSpPr>
          <p:spPr>
            <a:xfrm>
              <a:off x="6564372" y="1366406"/>
              <a:ext cx="828506" cy="4239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31" name="椭圆 30"/>
            <p:cNvSpPr/>
            <p:nvPr/>
          </p:nvSpPr>
          <p:spPr>
            <a:xfrm>
              <a:off x="7870617" y="1366406"/>
              <a:ext cx="995160" cy="42394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32" name="椭圆 31"/>
            <p:cNvSpPr/>
            <p:nvPr/>
          </p:nvSpPr>
          <p:spPr>
            <a:xfrm>
              <a:off x="5508899" y="2088858"/>
              <a:ext cx="758670" cy="42394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33" name="椭圆 32"/>
            <p:cNvSpPr/>
            <p:nvPr/>
          </p:nvSpPr>
          <p:spPr>
            <a:xfrm>
              <a:off x="6564372" y="2088858"/>
              <a:ext cx="828506" cy="42394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34" name="椭圆 33"/>
            <p:cNvSpPr/>
            <p:nvPr/>
          </p:nvSpPr>
          <p:spPr>
            <a:xfrm>
              <a:off x="7810304" y="2088858"/>
              <a:ext cx="1055473" cy="42394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800" dirty="0">
                <a:solidFill>
                  <a:schemeClr val="tx1"/>
                </a:solidFill>
              </a:endParaRPr>
            </a:p>
          </p:txBody>
        </p:sp>
        <p:sp>
          <p:nvSpPr>
            <p:cNvPr id="45" name="椭圆 44"/>
            <p:cNvSpPr/>
            <p:nvPr/>
          </p:nvSpPr>
          <p:spPr>
            <a:xfrm>
              <a:off x="5642222" y="2755737"/>
              <a:ext cx="434886" cy="42394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800" dirty="0">
                  <a:solidFill>
                    <a:schemeClr val="tx1"/>
                  </a:solidFill>
                </a:rPr>
                <a:t>…..</a:t>
              </a:r>
              <a:endParaRPr lang="zh-CN" altLang="en-US" sz="800" dirty="0">
                <a:solidFill>
                  <a:schemeClr val="tx1"/>
                </a:solidFill>
              </a:endParaRPr>
            </a:p>
          </p:txBody>
        </p:sp>
        <p:sp>
          <p:nvSpPr>
            <p:cNvPr id="47" name="矩形 46"/>
            <p:cNvSpPr/>
            <p:nvPr/>
          </p:nvSpPr>
          <p:spPr>
            <a:xfrm>
              <a:off x="7065919" y="2984381"/>
              <a:ext cx="776129" cy="341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sz="800" dirty="0">
                <a:solidFill>
                  <a:schemeClr val="tx1"/>
                </a:solidFill>
              </a:endParaRPr>
            </a:p>
          </p:txBody>
        </p:sp>
        <p:sp>
          <p:nvSpPr>
            <p:cNvPr id="48" name="矩形 47"/>
            <p:cNvSpPr/>
            <p:nvPr/>
          </p:nvSpPr>
          <p:spPr>
            <a:xfrm>
              <a:off x="8838794" y="2968503"/>
              <a:ext cx="776130" cy="3413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zh-CN" altLang="en-US" sz="800" dirty="0">
                <a:solidFill>
                  <a:schemeClr val="tx1"/>
                </a:solidFill>
              </a:endParaRPr>
            </a:p>
          </p:txBody>
        </p:sp>
        <p:cxnSp>
          <p:nvCxnSpPr>
            <p:cNvPr id="50" name="直接箭头连接符 49"/>
            <p:cNvCxnSpPr>
              <a:stCxn id="25" idx="5"/>
              <a:endCxn id="48" idx="0"/>
            </p:cNvCxnSpPr>
            <p:nvPr/>
          </p:nvCxnSpPr>
          <p:spPr>
            <a:xfrm>
              <a:off x="8784830" y="1067898"/>
              <a:ext cx="441235" cy="1900605"/>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直接箭头连接符 50"/>
            <p:cNvCxnSpPr>
              <a:endCxn id="48" idx="0"/>
            </p:cNvCxnSpPr>
            <p:nvPr/>
          </p:nvCxnSpPr>
          <p:spPr>
            <a:xfrm>
              <a:off x="8643572" y="1776060"/>
              <a:ext cx="582493" cy="1192443"/>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箭头连接符 52"/>
            <p:cNvCxnSpPr>
              <a:endCxn id="48" idx="0"/>
            </p:cNvCxnSpPr>
            <p:nvPr/>
          </p:nvCxnSpPr>
          <p:spPr>
            <a:xfrm>
              <a:off x="8448349" y="2535031"/>
              <a:ext cx="777716" cy="433472"/>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直接箭头连接符 54"/>
            <p:cNvCxnSpPr>
              <a:endCxn id="47" idx="0"/>
            </p:cNvCxnSpPr>
            <p:nvPr/>
          </p:nvCxnSpPr>
          <p:spPr>
            <a:xfrm>
              <a:off x="7072268" y="2492161"/>
              <a:ext cx="382509" cy="49222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直接箭头连接符 56"/>
            <p:cNvCxnSpPr>
              <a:endCxn id="47" idx="0"/>
            </p:cNvCxnSpPr>
            <p:nvPr/>
          </p:nvCxnSpPr>
          <p:spPr>
            <a:xfrm>
              <a:off x="6977037" y="1807816"/>
              <a:ext cx="477739" cy="1176565"/>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箭头连接符 58"/>
            <p:cNvCxnSpPr>
              <a:endCxn id="47" idx="0"/>
            </p:cNvCxnSpPr>
            <p:nvPr/>
          </p:nvCxnSpPr>
          <p:spPr>
            <a:xfrm flipH="1">
              <a:off x="7454777" y="1806229"/>
              <a:ext cx="866598" cy="1178152"/>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箭头连接符 60"/>
            <p:cNvCxnSpPr>
              <a:endCxn id="47" idx="0"/>
            </p:cNvCxnSpPr>
            <p:nvPr/>
          </p:nvCxnSpPr>
          <p:spPr>
            <a:xfrm flipH="1">
              <a:off x="7454777" y="2519153"/>
              <a:ext cx="853901" cy="4652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5923" name="矩形 9"/>
            <p:cNvSpPr>
              <a:spLocks noChangeArrowheads="1"/>
            </p:cNvSpPr>
            <p:nvPr/>
          </p:nvSpPr>
          <p:spPr bwMode="auto">
            <a:xfrm>
              <a:off x="5626136" y="748562"/>
              <a:ext cx="5237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200" b="0"/>
                <a:t>type</a:t>
              </a:r>
              <a:endParaRPr lang="zh-CN" altLang="en-US" sz="1200" b="0"/>
            </a:p>
          </p:txBody>
        </p:sp>
        <p:sp>
          <p:nvSpPr>
            <p:cNvPr id="35924" name="矩形 12"/>
            <p:cNvSpPr>
              <a:spLocks noChangeArrowheads="1"/>
            </p:cNvSpPr>
            <p:nvPr/>
          </p:nvSpPr>
          <p:spPr bwMode="auto">
            <a:xfrm>
              <a:off x="6517635" y="767710"/>
              <a:ext cx="7857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200" b="0"/>
                <a:t>location</a:t>
              </a:r>
              <a:endParaRPr lang="zh-CN" altLang="en-US" sz="1200" b="0"/>
            </a:p>
          </p:txBody>
        </p:sp>
        <p:sp>
          <p:nvSpPr>
            <p:cNvPr id="35925" name="矩形 15"/>
            <p:cNvSpPr>
              <a:spLocks noChangeArrowheads="1"/>
            </p:cNvSpPr>
            <p:nvPr/>
          </p:nvSpPr>
          <p:spPr bwMode="auto">
            <a:xfrm>
              <a:off x="7710319" y="771964"/>
              <a:ext cx="11384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200" b="0"/>
                <a:t>organization</a:t>
              </a:r>
              <a:endParaRPr lang="zh-CN" altLang="en-US" sz="1200" b="0"/>
            </a:p>
          </p:txBody>
        </p:sp>
        <p:sp>
          <p:nvSpPr>
            <p:cNvPr id="35926" name="矩形 19"/>
            <p:cNvSpPr>
              <a:spLocks noChangeArrowheads="1"/>
            </p:cNvSpPr>
            <p:nvPr/>
          </p:nvSpPr>
          <p:spPr bwMode="auto">
            <a:xfrm>
              <a:off x="5544482" y="1351504"/>
              <a:ext cx="6837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100" b="0"/>
                <a:t>temperature</a:t>
              </a:r>
              <a:endParaRPr lang="zh-CN" altLang="en-US" sz="1100" b="0"/>
            </a:p>
          </p:txBody>
        </p:sp>
        <p:sp>
          <p:nvSpPr>
            <p:cNvPr id="21" name="矩形 20"/>
            <p:cNvSpPr/>
            <p:nvPr/>
          </p:nvSpPr>
          <p:spPr>
            <a:xfrm>
              <a:off x="6642143" y="1363230"/>
              <a:ext cx="663440" cy="430296"/>
            </a:xfrm>
            <a:prstGeom prst="rect">
              <a:avLst/>
            </a:prstGeom>
          </p:spPr>
          <p:txBody>
            <a:bodyPr>
              <a:spAutoFit/>
            </a:bodyPr>
            <a:lstStyle/>
            <a:p>
              <a:pPr algn="ctr">
                <a:defRPr/>
              </a:pPr>
              <a:r>
                <a:rPr lang="en-US" altLang="zh-CN" sz="1050" dirty="0"/>
                <a:t>BUPT, Beijing</a:t>
              </a:r>
              <a:endParaRPr lang="zh-CN" altLang="en-US" sz="1050" dirty="0"/>
            </a:p>
          </p:txBody>
        </p:sp>
        <p:sp>
          <p:nvSpPr>
            <p:cNvPr id="35928" name="矩形 25"/>
            <p:cNvSpPr>
              <a:spLocks noChangeArrowheads="1"/>
            </p:cNvSpPr>
            <p:nvPr/>
          </p:nvSpPr>
          <p:spPr bwMode="auto">
            <a:xfrm>
              <a:off x="8092801" y="1429221"/>
              <a:ext cx="590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200" b="0"/>
                <a:t>BUPT</a:t>
              </a:r>
              <a:endParaRPr lang="zh-CN" altLang="en-US" sz="1200" b="0"/>
            </a:p>
          </p:txBody>
        </p:sp>
        <p:sp>
          <p:nvSpPr>
            <p:cNvPr id="28" name="矩形 27"/>
            <p:cNvSpPr/>
            <p:nvPr/>
          </p:nvSpPr>
          <p:spPr>
            <a:xfrm>
              <a:off x="5537468" y="2076156"/>
              <a:ext cx="679311" cy="428708"/>
            </a:xfrm>
            <a:prstGeom prst="rect">
              <a:avLst/>
            </a:prstGeom>
          </p:spPr>
          <p:txBody>
            <a:bodyPr>
              <a:spAutoFit/>
            </a:bodyPr>
            <a:lstStyle/>
            <a:p>
              <a:pPr algn="ctr">
                <a:defRPr/>
              </a:pPr>
              <a:r>
                <a:rPr lang="en-US" altLang="zh-CN" sz="1050" dirty="0"/>
                <a:t>anemometer</a:t>
              </a:r>
              <a:endParaRPr lang="zh-CN" altLang="en-US" sz="1050" dirty="0"/>
            </a:p>
          </p:txBody>
        </p:sp>
        <p:sp>
          <p:nvSpPr>
            <p:cNvPr id="35930" name="矩形 36"/>
            <p:cNvSpPr>
              <a:spLocks noChangeArrowheads="1"/>
            </p:cNvSpPr>
            <p:nvPr/>
          </p:nvSpPr>
          <p:spPr bwMode="auto">
            <a:xfrm>
              <a:off x="6641316" y="2137233"/>
              <a:ext cx="7072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200" b="0"/>
                <a:t>Madrid</a:t>
              </a:r>
              <a:endParaRPr lang="zh-CN" altLang="en-US" sz="1200" b="0"/>
            </a:p>
          </p:txBody>
        </p:sp>
        <p:sp>
          <p:nvSpPr>
            <p:cNvPr id="35931" name="矩形 37"/>
            <p:cNvSpPr>
              <a:spLocks noChangeArrowheads="1"/>
            </p:cNvSpPr>
            <p:nvPr/>
          </p:nvSpPr>
          <p:spPr bwMode="auto">
            <a:xfrm>
              <a:off x="7848599" y="2148886"/>
              <a:ext cx="9909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100" b="0"/>
                <a:t>Thingspeak</a:t>
              </a:r>
              <a:endParaRPr lang="zh-CN" altLang="en-US" sz="1100" b="0"/>
            </a:p>
          </p:txBody>
        </p:sp>
        <p:sp>
          <p:nvSpPr>
            <p:cNvPr id="35932" name="矩形 40"/>
            <p:cNvSpPr>
              <a:spLocks noChangeArrowheads="1"/>
            </p:cNvSpPr>
            <p:nvPr/>
          </p:nvSpPr>
          <p:spPr bwMode="auto">
            <a:xfrm>
              <a:off x="6982144" y="2937278"/>
              <a:ext cx="9713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000" b="0"/>
                <a:t>Factor Node</a:t>
              </a:r>
            </a:p>
            <a:p>
              <a:pPr algn="ctr">
                <a:spcBef>
                  <a:spcPct val="0"/>
                </a:spcBef>
                <a:buClrTx/>
                <a:buFontTx/>
                <a:buNone/>
              </a:pPr>
              <a:r>
                <a:rPr lang="en-US" altLang="zh-CN" sz="1000" b="0"/>
                <a:t>(relation)</a:t>
              </a:r>
              <a:endParaRPr lang="zh-CN" altLang="en-US" sz="1000" b="0"/>
            </a:p>
          </p:txBody>
        </p:sp>
        <p:sp>
          <p:nvSpPr>
            <p:cNvPr id="35933" name="矩形 42"/>
            <p:cNvSpPr>
              <a:spLocks noChangeArrowheads="1"/>
            </p:cNvSpPr>
            <p:nvPr/>
          </p:nvSpPr>
          <p:spPr bwMode="auto">
            <a:xfrm>
              <a:off x="8773411" y="2947878"/>
              <a:ext cx="963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1000" b="0"/>
                <a:t>Factor Node</a:t>
              </a:r>
            </a:p>
            <a:p>
              <a:pPr algn="ctr">
                <a:spcBef>
                  <a:spcPct val="0"/>
                </a:spcBef>
                <a:buClrTx/>
                <a:buFontTx/>
                <a:buNone/>
              </a:pPr>
              <a:r>
                <a:rPr lang="en-US" altLang="zh-CN" sz="1000" b="0"/>
                <a:t>(Column)</a:t>
              </a:r>
              <a:endParaRPr lang="zh-CN" altLang="en-US" sz="1000" b="0"/>
            </a:p>
          </p:txBody>
        </p:sp>
      </p:grpSp>
      <p:sp>
        <p:nvSpPr>
          <p:cNvPr id="56" name="矩形 55"/>
          <p:cNvSpPr/>
          <p:nvPr/>
        </p:nvSpPr>
        <p:spPr>
          <a:xfrm>
            <a:off x="1620839" y="2060576"/>
            <a:ext cx="650875" cy="195263"/>
          </a:xfrm>
          <a:prstGeom prst="rect">
            <a:avLst/>
          </a:prstGeom>
          <a:noFill/>
          <a:ln w="6350"/>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60" name="矩形 59"/>
          <p:cNvSpPr/>
          <p:nvPr/>
        </p:nvSpPr>
        <p:spPr>
          <a:xfrm>
            <a:off x="2397126" y="2378076"/>
            <a:ext cx="1152525" cy="195263"/>
          </a:xfrm>
          <a:prstGeom prst="rect">
            <a:avLst/>
          </a:prstGeom>
          <a:noFill/>
          <a:ln w="6350"/>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62" name="矩形 61"/>
          <p:cNvSpPr/>
          <p:nvPr/>
        </p:nvSpPr>
        <p:spPr>
          <a:xfrm>
            <a:off x="4556125" y="2378076"/>
            <a:ext cx="782638" cy="195263"/>
          </a:xfrm>
          <a:prstGeom prst="rect">
            <a:avLst/>
          </a:prstGeom>
          <a:noFill/>
          <a:ln w="6350"/>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cxnSp>
        <p:nvCxnSpPr>
          <p:cNvPr id="63" name="直接箭头连接符 62"/>
          <p:cNvCxnSpPr/>
          <p:nvPr/>
        </p:nvCxnSpPr>
        <p:spPr>
          <a:xfrm flipH="1">
            <a:off x="4727575" y="2573339"/>
            <a:ext cx="38100" cy="3303587"/>
          </a:xfrm>
          <a:prstGeom prst="straightConnector1">
            <a:avLst/>
          </a:prstGeom>
          <a:ln>
            <a:solidFill>
              <a:srgbClr val="FF0000"/>
            </a:solidFill>
            <a:tailEnd type="triangle"/>
          </a:ln>
        </p:spPr>
        <p:style>
          <a:lnRef idx="1">
            <a:schemeClr val="accent4"/>
          </a:lnRef>
          <a:fillRef idx="0">
            <a:schemeClr val="accent4"/>
          </a:fillRef>
          <a:effectRef idx="0">
            <a:schemeClr val="accent4"/>
          </a:effectRef>
          <a:fontRef idx="minor">
            <a:schemeClr val="tx1"/>
          </a:fontRef>
        </p:style>
      </p:cxnSp>
      <p:sp>
        <p:nvSpPr>
          <p:cNvPr id="72" name="矩形 71"/>
          <p:cNvSpPr>
            <a:spLocks noRot="1" noChangeAspect="1" noMove="1" noResize="1" noEditPoints="1" noAdjustHandles="1" noChangeArrowheads="1" noChangeShapeType="1" noTextEdit="1"/>
          </p:cNvSpPr>
          <p:nvPr/>
        </p:nvSpPr>
        <p:spPr>
          <a:xfrm>
            <a:off x="7586152" y="3628546"/>
            <a:ext cx="530850" cy="396262"/>
          </a:xfrm>
          <a:prstGeom prst="rect">
            <a:avLst/>
          </a:prstGeom>
          <a:blipFill rotWithShape="0">
            <a:blip r:embed="rId3"/>
            <a:stretch>
              <a:fillRect b="-6154"/>
            </a:stretch>
          </a:blipFill>
        </p:spPr>
        <p:txBody>
          <a:bodyPr/>
          <a:lstStyle/>
          <a:p>
            <a:pPr>
              <a:defRPr/>
            </a:pPr>
            <a:r>
              <a:rPr lang="zh-CN" altLang="en-US">
                <a:noFill/>
              </a:rPr>
              <a:t> </a:t>
            </a:r>
          </a:p>
        </p:txBody>
      </p:sp>
      <p:sp>
        <p:nvSpPr>
          <p:cNvPr id="73" name="矩形 72"/>
          <p:cNvSpPr>
            <a:spLocks noRot="1" noChangeAspect="1" noMove="1" noResize="1" noEditPoints="1" noAdjustHandles="1" noChangeArrowheads="1" noChangeShapeType="1" noTextEdit="1"/>
          </p:cNvSpPr>
          <p:nvPr/>
        </p:nvSpPr>
        <p:spPr>
          <a:xfrm>
            <a:off x="9312437" y="3625736"/>
            <a:ext cx="525528" cy="369332"/>
          </a:xfrm>
          <a:prstGeom prst="rect">
            <a:avLst/>
          </a:prstGeom>
          <a:blipFill rotWithShape="0">
            <a:blip r:embed="rId4"/>
            <a:stretch>
              <a:fillRect b="-16667"/>
            </a:stretch>
          </a:blipFill>
        </p:spPr>
        <p:txBody>
          <a:bodyPr/>
          <a:lstStyle/>
          <a:p>
            <a:pPr>
              <a:defRPr/>
            </a:pPr>
            <a:r>
              <a:rPr lang="zh-CN" altLang="en-US">
                <a:noFill/>
              </a:rPr>
              <a:t> </a:t>
            </a:r>
          </a:p>
        </p:txBody>
      </p:sp>
      <p:sp>
        <p:nvSpPr>
          <p:cNvPr id="35900" name="文本框 73"/>
          <p:cNvSpPr txBox="1">
            <a:spLocks noChangeArrowheads="1"/>
          </p:cNvSpPr>
          <p:nvPr/>
        </p:nvSpPr>
        <p:spPr bwMode="auto">
          <a:xfrm>
            <a:off x="1566863" y="4929188"/>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900">
                <a:solidFill>
                  <a:srgbClr val="FF0000"/>
                </a:solidFill>
              </a:rPr>
              <a:t>Column</a:t>
            </a:r>
          </a:p>
          <a:p>
            <a:pPr algn="ctr">
              <a:spcBef>
                <a:spcPct val="0"/>
              </a:spcBef>
              <a:buClrTx/>
              <a:buFontTx/>
              <a:buNone/>
            </a:pPr>
            <a:r>
              <a:rPr lang="en-US" altLang="zh-CN" sz="900">
                <a:solidFill>
                  <a:srgbClr val="FF0000"/>
                </a:solidFill>
              </a:rPr>
              <a:t>Type</a:t>
            </a:r>
            <a:endParaRPr lang="zh-CN" altLang="en-US" sz="900">
              <a:solidFill>
                <a:srgbClr val="FF0000"/>
              </a:solidFill>
            </a:endParaRPr>
          </a:p>
        </p:txBody>
      </p:sp>
      <p:sp>
        <p:nvSpPr>
          <p:cNvPr id="35901" name="文本框 74"/>
          <p:cNvSpPr txBox="1">
            <a:spLocks noChangeArrowheads="1"/>
          </p:cNvSpPr>
          <p:nvPr/>
        </p:nvSpPr>
        <p:spPr bwMode="auto">
          <a:xfrm>
            <a:off x="1552575" y="5364163"/>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900">
                <a:solidFill>
                  <a:srgbClr val="FF0000"/>
                </a:solidFill>
              </a:rPr>
              <a:t>Row Cell</a:t>
            </a:r>
          </a:p>
          <a:p>
            <a:pPr algn="ctr">
              <a:spcBef>
                <a:spcPct val="0"/>
              </a:spcBef>
              <a:buClrTx/>
              <a:buFontTx/>
              <a:buNone/>
            </a:pPr>
            <a:r>
              <a:rPr lang="en-US" altLang="zh-CN" sz="900">
                <a:solidFill>
                  <a:srgbClr val="FF0000"/>
                </a:solidFill>
              </a:rPr>
              <a:t>Text</a:t>
            </a:r>
            <a:endParaRPr lang="zh-CN" altLang="en-US" sz="900">
              <a:solidFill>
                <a:srgbClr val="FF0000"/>
              </a:solidFill>
            </a:endParaRPr>
          </a:p>
        </p:txBody>
      </p:sp>
      <p:sp>
        <p:nvSpPr>
          <p:cNvPr id="35902" name="文本框 75"/>
          <p:cNvSpPr txBox="1">
            <a:spLocks noChangeArrowheads="1"/>
          </p:cNvSpPr>
          <p:nvPr/>
        </p:nvSpPr>
        <p:spPr bwMode="auto">
          <a:xfrm>
            <a:off x="1552575" y="5757863"/>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Tx/>
              <a:buNone/>
            </a:pPr>
            <a:r>
              <a:rPr lang="en-US" altLang="zh-CN" sz="900">
                <a:solidFill>
                  <a:srgbClr val="FF0000"/>
                </a:solidFill>
              </a:rPr>
              <a:t>Row Cell</a:t>
            </a:r>
          </a:p>
          <a:p>
            <a:pPr algn="ctr">
              <a:spcBef>
                <a:spcPct val="0"/>
              </a:spcBef>
              <a:buClrTx/>
              <a:buFontTx/>
              <a:buNone/>
            </a:pPr>
            <a:r>
              <a:rPr lang="en-US" altLang="zh-CN" sz="900">
                <a:solidFill>
                  <a:srgbClr val="FF0000"/>
                </a:solidFill>
              </a:rPr>
              <a:t>Text</a:t>
            </a:r>
            <a:endParaRPr lang="zh-CN" altLang="en-US" sz="900">
              <a:solidFill>
                <a:srgbClr val="FF0000"/>
              </a:solidFill>
            </a:endParaRPr>
          </a:p>
        </p:txBody>
      </p:sp>
      <p:sp>
        <p:nvSpPr>
          <p:cNvPr id="2" name="文本框 1"/>
          <p:cNvSpPr txBox="1"/>
          <p:nvPr/>
        </p:nvSpPr>
        <p:spPr>
          <a:xfrm>
            <a:off x="7900795" y="1022982"/>
            <a:ext cx="1357506" cy="276999"/>
          </a:xfrm>
          <a:prstGeom prst="rect">
            <a:avLst/>
          </a:prstGeom>
          <a:noFill/>
        </p:spPr>
        <p:txBody>
          <a:bodyPr wrap="square" rtlCol="0">
            <a:spAutoFit/>
          </a:bodyPr>
          <a:lstStyle/>
          <a:p>
            <a:r>
              <a:rPr lang="en-US" altLang="zh-CN" sz="1200" dirty="0" smtClean="0"/>
              <a:t>Column nodes</a:t>
            </a:r>
            <a:endParaRPr lang="zh-CN" altLang="en-US" sz="1200" dirty="0"/>
          </a:p>
        </p:txBody>
      </p:sp>
      <p:sp>
        <p:nvSpPr>
          <p:cNvPr id="54" name="文本框 53"/>
          <p:cNvSpPr txBox="1"/>
          <p:nvPr/>
        </p:nvSpPr>
        <p:spPr>
          <a:xfrm>
            <a:off x="6222947" y="2500720"/>
            <a:ext cx="1357506" cy="276999"/>
          </a:xfrm>
          <a:prstGeom prst="rect">
            <a:avLst/>
          </a:prstGeom>
          <a:noFill/>
        </p:spPr>
        <p:txBody>
          <a:bodyPr wrap="square" rtlCol="0">
            <a:spAutoFit/>
          </a:bodyPr>
          <a:lstStyle/>
          <a:p>
            <a:r>
              <a:rPr lang="en-US" altLang="zh-CN" sz="1200" dirty="0" smtClean="0"/>
              <a:t>Entity nodes</a:t>
            </a:r>
            <a:endParaRPr lang="zh-CN" altLang="en-US" sz="1200" dirty="0"/>
          </a:p>
        </p:txBody>
      </p:sp>
    </p:spTree>
    <p:extLst>
      <p:ext uri="{BB962C8B-B14F-4D97-AF65-F5344CB8AC3E}">
        <p14:creationId xmlns:p14="http://schemas.microsoft.com/office/powerpoint/2010/main" val="811990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1813" y="1414464"/>
            <a:ext cx="8615362" cy="1633537"/>
          </a:xfrm>
        </p:spPr>
        <p:txBody>
          <a:bodyPr>
            <a:noAutofit/>
          </a:bodyPr>
          <a:lstStyle/>
          <a:p>
            <a:pPr marL="0" indent="0">
              <a:buNone/>
              <a:defRPr/>
            </a:pPr>
            <a:r>
              <a:rPr lang="en-US" altLang="zh-CN" sz="1400" dirty="0">
                <a:latin typeface="Arial" panose="020B0604020202020204" pitchFamily="34" charset="0"/>
              </a:rPr>
              <a:t>Several candidates can be retrieved from </a:t>
            </a:r>
            <a:r>
              <a:rPr lang="en-US" altLang="zh-CN" sz="1400" dirty="0" err="1">
                <a:latin typeface="Arial" panose="020B0604020202020204" pitchFamily="34" charset="0"/>
              </a:rPr>
              <a:t>DBpedia</a:t>
            </a:r>
            <a:r>
              <a:rPr lang="en-US" altLang="zh-CN" sz="1400" dirty="0">
                <a:latin typeface="Arial" panose="020B0604020202020204" pitchFamily="34" charset="0"/>
              </a:rPr>
              <a:t> by </a:t>
            </a:r>
            <a:r>
              <a:rPr lang="en-US" altLang="zh-CN" sz="1400" dirty="0">
                <a:solidFill>
                  <a:srgbClr val="FF0000"/>
                </a:solidFill>
                <a:latin typeface="Arial" panose="020B0604020202020204" pitchFamily="34" charset="0"/>
              </a:rPr>
              <a:t>a fuzzy </a:t>
            </a:r>
            <a:r>
              <a:rPr lang="en-US" altLang="zh-CN" sz="1400" dirty="0" err="1">
                <a:solidFill>
                  <a:srgbClr val="FF0000"/>
                </a:solidFill>
                <a:latin typeface="Arial" panose="020B0604020202020204" pitchFamily="34" charset="0"/>
              </a:rPr>
              <a:t>sparql</a:t>
            </a:r>
            <a:r>
              <a:rPr lang="en-US" altLang="zh-CN" sz="1400" dirty="0">
                <a:solidFill>
                  <a:srgbClr val="FF0000"/>
                </a:solidFill>
                <a:latin typeface="Arial" panose="020B0604020202020204" pitchFamily="34" charset="0"/>
              </a:rPr>
              <a:t> query</a:t>
            </a:r>
            <a:r>
              <a:rPr lang="en-US" altLang="zh-CN" sz="1400" dirty="0">
                <a:latin typeface="Arial" panose="020B0604020202020204" pitchFamily="34" charset="0"/>
              </a:rPr>
              <a:t>. </a:t>
            </a:r>
            <a:r>
              <a:rPr lang="en-US" altLang="zh-CN" sz="1400" dirty="0">
                <a:solidFill>
                  <a:srgbClr val="FF0000"/>
                </a:solidFill>
                <a:latin typeface="Arial" panose="020B0604020202020204" pitchFamily="34" charset="0"/>
              </a:rPr>
              <a:t>The more precision the candidate are, the less iterations are took in disambiguation.</a:t>
            </a:r>
            <a:r>
              <a:rPr lang="en-US" altLang="zh-CN" sz="1400" dirty="0">
                <a:solidFill>
                  <a:srgbClr val="FFC000"/>
                </a:solidFill>
                <a:latin typeface="Arial" panose="020B0604020202020204" pitchFamily="34" charset="0"/>
              </a:rPr>
              <a:t> </a:t>
            </a:r>
            <a:r>
              <a:rPr lang="en-US" altLang="zh-CN" sz="1400" dirty="0">
                <a:latin typeface="Arial" panose="020B0604020202020204" pitchFamily="34" charset="0"/>
              </a:rPr>
              <a:t>Thus, re-ranking metric is developed to score each candidates of a mention. </a:t>
            </a:r>
            <a:endParaRPr lang="en-US" altLang="zh-CN" sz="1100" dirty="0">
              <a:latin typeface="Arial" panose="020B0604020202020204" pitchFamily="34" charset="0"/>
            </a:endParaRPr>
          </a:p>
          <a:p>
            <a:pPr>
              <a:defRPr/>
            </a:pPr>
            <a:r>
              <a:rPr lang="en-US" altLang="zh-CN" sz="1100" dirty="0">
                <a:latin typeface="Arial" panose="020B0604020202020204" pitchFamily="34" charset="0"/>
              </a:rPr>
              <a:t>Prior probability</a:t>
            </a:r>
            <a:br>
              <a:rPr lang="en-US" altLang="zh-CN" sz="1100" dirty="0">
                <a:latin typeface="Arial" panose="020B0604020202020204" pitchFamily="34" charset="0"/>
              </a:rPr>
            </a:br>
            <a:r>
              <a:rPr lang="en-US" altLang="zh-CN" sz="1100" dirty="0">
                <a:latin typeface="Arial" panose="020B0604020202020204" pitchFamily="34" charset="0"/>
              </a:rPr>
              <a:t> Define the popularity of an entity based on the link count information from </a:t>
            </a:r>
            <a:r>
              <a:rPr lang="en-US" altLang="zh-CN" sz="1100" dirty="0" err="1">
                <a:latin typeface="Arial" panose="020B0604020202020204" pitchFamily="34" charset="0"/>
              </a:rPr>
              <a:t>DBpedia</a:t>
            </a:r>
            <a:endParaRPr lang="en-US" altLang="zh-CN" sz="1100" dirty="0">
              <a:latin typeface="Arial" panose="020B0604020202020204" pitchFamily="34" charset="0"/>
            </a:endParaRPr>
          </a:p>
          <a:p>
            <a:pPr>
              <a:defRPr/>
            </a:pPr>
            <a:r>
              <a:rPr lang="en-US" altLang="zh-CN" sz="1100" dirty="0">
                <a:latin typeface="Arial" panose="020B0604020202020204" pitchFamily="34" charset="0"/>
              </a:rPr>
              <a:t>String similarity</a:t>
            </a:r>
            <a:br>
              <a:rPr lang="en-US" altLang="zh-CN" sz="1100" dirty="0">
                <a:latin typeface="Arial" panose="020B0604020202020204" pitchFamily="34" charset="0"/>
              </a:rPr>
            </a:br>
            <a:r>
              <a:rPr lang="en-US" altLang="zh-CN" sz="1100" dirty="0">
                <a:latin typeface="Arial" panose="020B0604020202020204" pitchFamily="34" charset="0"/>
              </a:rPr>
              <a:t> In contrast to popularity, string similarity provides a syntactic comparison between cell text and candidate entities. e.g. </a:t>
            </a:r>
            <a:r>
              <a:rPr lang="en-US" altLang="zh-CN" sz="1100" dirty="0" err="1">
                <a:latin typeface="Arial" panose="020B0604020202020204" pitchFamily="34" charset="0"/>
              </a:rPr>
              <a:t>Levenshtein</a:t>
            </a:r>
            <a:r>
              <a:rPr lang="en-US" altLang="zh-CN" sz="1100" dirty="0">
                <a:latin typeface="Arial" panose="020B0604020202020204" pitchFamily="34" charset="0"/>
              </a:rPr>
              <a:t> Distance, Dice Score, String length, whether fully contained or </a:t>
            </a:r>
            <a:r>
              <a:rPr lang="en-US" altLang="zh-CN" sz="1100" dirty="0" err="1">
                <a:latin typeface="Arial" panose="020B0604020202020204" pitchFamily="34" charset="0"/>
              </a:rPr>
              <a:t>eaqual</a:t>
            </a:r>
            <a:r>
              <a:rPr lang="en-US" altLang="zh-CN" sz="1100" dirty="0">
                <a:latin typeface="Arial" panose="020B0604020202020204" pitchFamily="34" charset="0"/>
              </a:rPr>
              <a:t>.</a:t>
            </a:r>
            <a:br>
              <a:rPr lang="en-US" altLang="zh-CN" sz="1100" dirty="0">
                <a:latin typeface="Arial" panose="020B0604020202020204" pitchFamily="34" charset="0"/>
              </a:rPr>
            </a:br>
            <a:endParaRPr lang="zh-CN" altLang="en-US" sz="1100" dirty="0">
              <a:latin typeface="Arial" panose="020B0604020202020204" pitchFamily="34" charset="0"/>
            </a:endParaRPr>
          </a:p>
        </p:txBody>
      </p:sp>
      <p:sp>
        <p:nvSpPr>
          <p:cNvPr id="37891" name="标题 1"/>
          <p:cNvSpPr>
            <a:spLocks noGrp="1"/>
          </p:cNvSpPr>
          <p:nvPr>
            <p:ph type="title"/>
          </p:nvPr>
        </p:nvSpPr>
        <p:spPr>
          <a:xfrm>
            <a:off x="1801814" y="255588"/>
            <a:ext cx="5722937" cy="620712"/>
          </a:xfrm>
        </p:spPr>
        <p:txBody>
          <a:bodyPr/>
          <a:lstStyle/>
          <a:p>
            <a:r>
              <a:rPr lang="en-US" altLang="zh-CN" sz="2000" dirty="0"/>
              <a:t>Candidate Generation and Ranking</a:t>
            </a:r>
            <a:endParaRPr lang="zh-CN" altLang="en-US" sz="2000" dirty="0"/>
          </a:p>
        </p:txBody>
      </p:sp>
      <p:sp>
        <p:nvSpPr>
          <p:cNvPr id="37892" name="矩形 4"/>
          <p:cNvSpPr>
            <a:spLocks noChangeArrowheads="1"/>
          </p:cNvSpPr>
          <p:nvPr/>
        </p:nvSpPr>
        <p:spPr bwMode="auto">
          <a:xfrm>
            <a:off x="1631951" y="1042989"/>
            <a:ext cx="59404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Char char="u"/>
            </a:pPr>
            <a:r>
              <a:rPr lang="en-US" altLang="zh-CN" sz="1600"/>
              <a:t>Candidate Generation and Re-rank for Cell Text</a:t>
            </a:r>
          </a:p>
        </p:txBody>
      </p:sp>
      <p:sp>
        <p:nvSpPr>
          <p:cNvPr id="37893" name="矩形 14"/>
          <p:cNvSpPr>
            <a:spLocks noChangeArrowheads="1"/>
          </p:cNvSpPr>
          <p:nvPr/>
        </p:nvSpPr>
        <p:spPr bwMode="auto">
          <a:xfrm>
            <a:off x="1631951" y="4481514"/>
            <a:ext cx="43354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Char char="u"/>
            </a:pPr>
            <a:r>
              <a:rPr lang="en-US" altLang="zh-CN" sz="1600"/>
              <a:t>Type Generation for Column Type</a:t>
            </a:r>
          </a:p>
        </p:txBody>
      </p:sp>
      <p:grpSp>
        <p:nvGrpSpPr>
          <p:cNvPr id="37894" name="组合 19"/>
          <p:cNvGrpSpPr>
            <a:grpSpLocks/>
          </p:cNvGrpSpPr>
          <p:nvPr/>
        </p:nvGrpSpPr>
        <p:grpSpPr bwMode="auto">
          <a:xfrm>
            <a:off x="2351089" y="2981325"/>
            <a:ext cx="4573587" cy="1384300"/>
            <a:chOff x="2083048" y="3412890"/>
            <a:chExt cx="4572000" cy="1385289"/>
          </a:xfrm>
        </p:grpSpPr>
        <p:sp>
          <p:nvSpPr>
            <p:cNvPr id="4" name="矩形 3"/>
            <p:cNvSpPr/>
            <p:nvPr/>
          </p:nvSpPr>
          <p:spPr>
            <a:xfrm>
              <a:off x="2194134" y="4269164"/>
              <a:ext cx="1410797" cy="529015"/>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altLang="zh-CN" sz="1000" dirty="0"/>
                <a:t>Ranking Score for  a candidate of a mention</a:t>
              </a:r>
              <a:endParaRPr lang="zh-CN" altLang="en-US" sz="1000" dirty="0"/>
            </a:p>
          </p:txBody>
        </p:sp>
        <p:cxnSp>
          <p:nvCxnSpPr>
            <p:cNvPr id="7" name="直接箭头连接符 6"/>
            <p:cNvCxnSpPr/>
            <p:nvPr/>
          </p:nvCxnSpPr>
          <p:spPr>
            <a:xfrm flipV="1">
              <a:off x="3001891" y="3938728"/>
              <a:ext cx="199956" cy="257359"/>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8" name="矩形 7"/>
            <p:cNvSpPr/>
            <p:nvPr/>
          </p:nvSpPr>
          <p:spPr>
            <a:xfrm>
              <a:off x="3877887" y="4366071"/>
              <a:ext cx="795062" cy="376507"/>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altLang="zh-CN" sz="900" dirty="0"/>
                <a:t>Prior probability</a:t>
              </a:r>
              <a:endParaRPr lang="zh-CN" altLang="en-US" sz="900" dirty="0"/>
            </a:p>
          </p:txBody>
        </p:sp>
        <p:cxnSp>
          <p:nvCxnSpPr>
            <p:cNvPr id="9" name="直接箭头连接符 8"/>
            <p:cNvCxnSpPr/>
            <p:nvPr/>
          </p:nvCxnSpPr>
          <p:spPr>
            <a:xfrm flipV="1">
              <a:off x="4320646" y="3959380"/>
              <a:ext cx="96803" cy="30343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2" name="矩形 11"/>
            <p:cNvSpPr/>
            <p:nvPr/>
          </p:nvSpPr>
          <p:spPr>
            <a:xfrm>
              <a:off x="5471184" y="4366071"/>
              <a:ext cx="795062" cy="376507"/>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altLang="zh-CN" sz="1000" dirty="0"/>
                <a:t>String similarity</a:t>
              </a:r>
              <a:endParaRPr lang="zh-CN" altLang="en-US" sz="1000" dirty="0"/>
            </a:p>
          </p:txBody>
        </p:sp>
        <p:cxnSp>
          <p:nvCxnSpPr>
            <p:cNvPr id="13" name="直接箭头连接符 12"/>
            <p:cNvCxnSpPr/>
            <p:nvPr/>
          </p:nvCxnSpPr>
          <p:spPr>
            <a:xfrm flipH="1" flipV="1">
              <a:off x="5614009" y="3938728"/>
              <a:ext cx="253912" cy="339968"/>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9" name="矩形 18"/>
            <p:cNvSpPr>
              <a:spLocks noRot="1" noChangeAspect="1" noMove="1" noResize="1" noEditPoints="1" noAdjustHandles="1" noChangeArrowheads="1" noChangeShapeType="1" noTextEdit="1"/>
            </p:cNvSpPr>
            <p:nvPr/>
          </p:nvSpPr>
          <p:spPr>
            <a:xfrm>
              <a:off x="2083048" y="3412890"/>
              <a:ext cx="4572000" cy="697370"/>
            </a:xfrm>
            <a:prstGeom prst="rect">
              <a:avLst/>
            </a:prstGeom>
            <a:blipFill rotWithShape="0">
              <a:blip r:embed="rId3"/>
              <a:stretch>
                <a:fillRect/>
              </a:stretch>
            </a:blipFill>
          </p:spPr>
          <p:txBody>
            <a:bodyPr/>
            <a:lstStyle/>
            <a:p>
              <a:pPr>
                <a:defRPr/>
              </a:pPr>
              <a:r>
                <a:rPr lang="zh-CN" altLang="en-US">
                  <a:noFill/>
                </a:rPr>
                <a:t> </a:t>
              </a:r>
            </a:p>
          </p:txBody>
        </p:sp>
      </p:grpSp>
      <p:sp>
        <p:nvSpPr>
          <p:cNvPr id="37895" name="文本框 1"/>
          <p:cNvSpPr txBox="1">
            <a:spLocks noChangeArrowheads="1"/>
          </p:cNvSpPr>
          <p:nvPr/>
        </p:nvSpPr>
        <p:spPr bwMode="auto">
          <a:xfrm>
            <a:off x="1781176" y="4826001"/>
            <a:ext cx="8785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v"/>
              <a:defRPr sz="2800" b="1">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400" b="0">
                <a:latin typeface="Arial" panose="020B0604020202020204" pitchFamily="34" charset="0"/>
                <a:ea typeface="微软雅黑" panose="020B0503020204020204" pitchFamily="34" charset="-122"/>
              </a:rPr>
              <a:t>Type candidate is generated by each </a:t>
            </a:r>
            <a:r>
              <a:rPr lang="en-US" altLang="zh-CN" sz="1400" b="0">
                <a:solidFill>
                  <a:srgbClr val="FF0000"/>
                </a:solidFill>
                <a:latin typeface="Arial" panose="020B0604020202020204" pitchFamily="34" charset="0"/>
                <a:ea typeface="微软雅黑" panose="020B0503020204020204" pitchFamily="34" charset="-122"/>
              </a:rPr>
              <a:t>cell candidates' class (rdf:type) </a:t>
            </a:r>
            <a:r>
              <a:rPr lang="en-US" altLang="zh-CN" sz="1400" b="0">
                <a:latin typeface="Arial" panose="020B0604020202020204" pitchFamily="34" charset="0"/>
                <a:ea typeface="微软雅黑" panose="020B0503020204020204" pitchFamily="34" charset="-122"/>
              </a:rPr>
              <a:t>of which they belonged to in one column</a:t>
            </a:r>
            <a:endParaRPr lang="zh-CN" altLang="en-US" sz="1400" b="0">
              <a:latin typeface="Arial" panose="020B0604020202020204" pitchFamily="34" charset="0"/>
              <a:ea typeface="微软雅黑" panose="020B0503020204020204" pitchFamily="34" charset="-122"/>
            </a:endParaRPr>
          </a:p>
        </p:txBody>
      </p:sp>
      <p:sp>
        <p:nvSpPr>
          <p:cNvPr id="5" name="矩形 10"/>
          <p:cNvSpPr>
            <a:spLocks noChangeArrowheads="1"/>
          </p:cNvSpPr>
          <p:nvPr/>
        </p:nvSpPr>
        <p:spPr bwMode="auto">
          <a:xfrm>
            <a:off x="3889375" y="5248276"/>
            <a:ext cx="4006850" cy="1446213"/>
          </a:xfrm>
          <a:prstGeom prst="rect">
            <a:avLst/>
          </a:prstGeom>
          <a:ln>
            <a:headEnd/>
            <a:tailEnd/>
          </a:ln>
        </p:spPr>
        <p:style>
          <a:lnRef idx="2">
            <a:schemeClr val="dk1"/>
          </a:lnRef>
          <a:fillRef idx="1">
            <a:schemeClr val="lt1"/>
          </a:fillRef>
          <a:effectRef idx="0">
            <a:schemeClr val="dk1"/>
          </a:effectRef>
          <a:fontRef idx="minor">
            <a:schemeClr val="dk1"/>
          </a:fontRef>
        </p:style>
        <p:txBody>
          <a:bodyPr anchor="ctr"/>
          <a:lstStyle/>
          <a:p>
            <a:pPr algn="just">
              <a:defRPr/>
            </a:pPr>
            <a:r>
              <a:rPr lang="en-US" altLang="zh-CN" sz="1100" dirty="0">
                <a:solidFill>
                  <a:schemeClr val="tx1"/>
                </a:solidFill>
                <a:latin typeface="Times New Roman" panose="02020603050405020304" pitchFamily="18" charset="0"/>
                <a:ea typeface="宋体" panose="02010600030101010101" pitchFamily="2" charset="-122"/>
              </a:rPr>
              <a:t>Input: </a:t>
            </a:r>
            <a:r>
              <a:rPr lang="en-US" altLang="zh-CN" sz="1100" dirty="0" err="1">
                <a:solidFill>
                  <a:schemeClr val="tx1"/>
                </a:solidFill>
                <a:latin typeface="Times New Roman" panose="02020603050405020304" pitchFamily="18" charset="0"/>
                <a:ea typeface="宋体" panose="02010600030101010101" pitchFamily="2" charset="-122"/>
              </a:rPr>
              <a:t>sparql</a:t>
            </a:r>
            <a:r>
              <a:rPr lang="en-US" altLang="zh-CN" sz="1100" dirty="0">
                <a:solidFill>
                  <a:schemeClr val="tx1"/>
                </a:solidFill>
                <a:latin typeface="Times New Roman" panose="02020603050405020304" pitchFamily="18" charset="0"/>
                <a:ea typeface="宋体" panose="02010600030101010101" pitchFamily="2" charset="-122"/>
              </a:rPr>
              <a:t> statement </a:t>
            </a:r>
          </a:p>
          <a:p>
            <a:pPr algn="just">
              <a:defRPr/>
            </a:pPr>
            <a:r>
              <a:rPr lang="en-US" altLang="zh-CN" sz="1100" dirty="0">
                <a:solidFill>
                  <a:schemeClr val="tx1"/>
                </a:solidFill>
                <a:latin typeface="Calibri" panose="020F0502020204030204" pitchFamily="34" charset="0"/>
                <a:ea typeface="宋体" panose="02010600030101010101" pitchFamily="2" charset="-122"/>
              </a:rPr>
              <a:t>PREFIX </a:t>
            </a:r>
            <a:r>
              <a:rPr lang="en-US" altLang="zh-CN" sz="1100" dirty="0" err="1">
                <a:solidFill>
                  <a:schemeClr val="tx1"/>
                </a:solidFill>
                <a:latin typeface="Calibri" panose="020F0502020204030204" pitchFamily="34" charset="0"/>
                <a:ea typeface="宋体" panose="02010600030101010101" pitchFamily="2" charset="-122"/>
              </a:rPr>
              <a:t>rdf</a:t>
            </a:r>
            <a:r>
              <a:rPr lang="en-US" altLang="zh-CN" sz="1100" dirty="0">
                <a:solidFill>
                  <a:schemeClr val="tx1"/>
                </a:solidFill>
                <a:latin typeface="Calibri" panose="020F0502020204030204" pitchFamily="34" charset="0"/>
                <a:ea typeface="宋体" panose="02010600030101010101" pitchFamily="2" charset="-122"/>
              </a:rPr>
              <a:t>:&lt;http://www.w3.org/1999/02/22-rdf-syntax-ns#&gt;</a:t>
            </a:r>
          </a:p>
          <a:p>
            <a:pPr algn="just">
              <a:defRPr/>
            </a:pPr>
            <a:r>
              <a:rPr lang="en-US" altLang="zh-CN" sz="1100" dirty="0">
                <a:solidFill>
                  <a:schemeClr val="tx1"/>
                </a:solidFill>
                <a:latin typeface="Calibri" panose="020F0502020204030204" pitchFamily="34" charset="0"/>
                <a:ea typeface="宋体" panose="02010600030101010101" pitchFamily="2" charset="-122"/>
              </a:rPr>
              <a:t>	SELECT DISTINCT ?</a:t>
            </a:r>
            <a:r>
              <a:rPr lang="en-US" altLang="zh-CN" sz="1100" dirty="0">
                <a:solidFill>
                  <a:schemeClr val="tx1"/>
                </a:solidFill>
                <a:latin typeface="Times New Roman" panose="02020603050405020304" pitchFamily="18" charset="0"/>
                <a:ea typeface="宋体" panose="02010600030101010101" pitchFamily="2" charset="-122"/>
              </a:rPr>
              <a:t>type</a:t>
            </a:r>
          </a:p>
          <a:p>
            <a:pPr algn="just">
              <a:defRPr/>
            </a:pPr>
            <a:r>
              <a:rPr lang="en-US" altLang="zh-CN" sz="1100" dirty="0">
                <a:solidFill>
                  <a:schemeClr val="tx1"/>
                </a:solidFill>
                <a:latin typeface="Times New Roman" panose="02020603050405020304" pitchFamily="18" charset="0"/>
                <a:ea typeface="宋体" panose="02010600030101010101" pitchFamily="2" charset="-122"/>
              </a:rPr>
              <a:t>	</a:t>
            </a:r>
            <a:r>
              <a:rPr lang="en-US" altLang="zh-CN" sz="1100" dirty="0">
                <a:solidFill>
                  <a:schemeClr val="tx1"/>
                </a:solidFill>
                <a:latin typeface="Calibri" panose="020F0502020204030204" pitchFamily="34" charset="0"/>
                <a:ea typeface="宋体" panose="02010600030101010101" pitchFamily="2" charset="-122"/>
              </a:rPr>
              <a:t>WHERE { </a:t>
            </a:r>
          </a:p>
          <a:p>
            <a:pPr algn="just">
              <a:defRPr/>
            </a:pPr>
            <a:r>
              <a:rPr lang="en-US" altLang="zh-CN" sz="1100" dirty="0">
                <a:solidFill>
                  <a:schemeClr val="tx1"/>
                </a:solidFill>
                <a:latin typeface="Calibri" panose="020F0502020204030204" pitchFamily="34" charset="0"/>
                <a:ea typeface="宋体" panose="02010600030101010101" pitchFamily="2" charset="-122"/>
              </a:rPr>
              <a:t>	</a:t>
            </a:r>
            <a:r>
              <a:rPr lang="en-US" altLang="zh-CN" sz="1100" dirty="0">
                <a:solidFill>
                  <a:schemeClr val="tx1"/>
                </a:solidFill>
                <a:latin typeface="Times New Roman" panose="02020603050405020304" pitchFamily="18" charset="0"/>
                <a:ea typeface="宋体" panose="02010600030101010101" pitchFamily="2" charset="-122"/>
              </a:rPr>
              <a:t>&lt;Current candidate&gt;</a:t>
            </a:r>
            <a:r>
              <a:rPr lang="en-US" altLang="zh-CN" sz="1100" dirty="0">
                <a:solidFill>
                  <a:schemeClr val="tx1"/>
                </a:solidFill>
                <a:latin typeface="Calibri" panose="020F0502020204030204" pitchFamily="34" charset="0"/>
                <a:ea typeface="宋体" panose="02010600030101010101" pitchFamily="2" charset="-122"/>
              </a:rPr>
              <a:t> </a:t>
            </a:r>
            <a:r>
              <a:rPr lang="en-US" altLang="zh-CN" sz="1100" dirty="0">
                <a:solidFill>
                  <a:schemeClr val="tx1"/>
                </a:solidFill>
                <a:latin typeface="Times New Roman" panose="02020603050405020304" pitchFamily="18" charset="0"/>
                <a:ea typeface="宋体" panose="02010600030101010101" pitchFamily="2" charset="-122"/>
              </a:rPr>
              <a:t> </a:t>
            </a:r>
            <a:r>
              <a:rPr lang="en-US" altLang="zh-CN" sz="1100" dirty="0" err="1">
                <a:solidFill>
                  <a:schemeClr val="tx1"/>
                </a:solidFill>
                <a:latin typeface="Calibri" panose="020F0502020204030204" pitchFamily="34" charset="0"/>
                <a:ea typeface="宋体" panose="02010600030101010101" pitchFamily="2" charset="-122"/>
              </a:rPr>
              <a:t>rdf:type</a:t>
            </a:r>
            <a:r>
              <a:rPr lang="en-US" altLang="zh-CN" sz="1100" dirty="0">
                <a:solidFill>
                  <a:schemeClr val="tx1"/>
                </a:solidFill>
                <a:latin typeface="Calibri" panose="020F0502020204030204" pitchFamily="34" charset="0"/>
                <a:ea typeface="宋体" panose="02010600030101010101" pitchFamily="2" charset="-122"/>
              </a:rPr>
              <a:t>  </a:t>
            </a:r>
            <a:r>
              <a:rPr lang="en-US" altLang="zh-CN" sz="1100" dirty="0">
                <a:solidFill>
                  <a:schemeClr val="tx1"/>
                </a:solidFill>
                <a:latin typeface="Times New Roman" panose="02020603050405020304" pitchFamily="18" charset="0"/>
                <a:ea typeface="宋体" panose="02010600030101010101" pitchFamily="2" charset="-122"/>
              </a:rPr>
              <a:t>?type</a:t>
            </a:r>
            <a:r>
              <a:rPr lang="en-US" altLang="zh-CN" sz="1100" dirty="0">
                <a:solidFill>
                  <a:schemeClr val="tx1"/>
                </a:solidFill>
                <a:latin typeface="Calibri" panose="020F0502020204030204" pitchFamily="34" charset="0"/>
                <a:ea typeface="宋体" panose="02010600030101010101" pitchFamily="2" charset="-122"/>
              </a:rPr>
              <a:t>. </a:t>
            </a:r>
          </a:p>
          <a:p>
            <a:pPr algn="just">
              <a:defRPr/>
            </a:pPr>
            <a:r>
              <a:rPr lang="en-US" altLang="zh-CN" sz="1100" dirty="0">
                <a:solidFill>
                  <a:schemeClr val="tx1"/>
                </a:solidFill>
                <a:latin typeface="Calibri" panose="020F0502020204030204" pitchFamily="34" charset="0"/>
                <a:ea typeface="宋体" panose="02010600030101010101" pitchFamily="2" charset="-122"/>
              </a:rPr>
              <a:t>	}	</a:t>
            </a:r>
          </a:p>
          <a:p>
            <a:pPr algn="just">
              <a:defRPr/>
            </a:pPr>
            <a:r>
              <a:rPr lang="en-US" altLang="zh-CN" sz="1100" dirty="0">
                <a:solidFill>
                  <a:schemeClr val="tx1"/>
                </a:solidFill>
                <a:latin typeface="Times New Roman" panose="02020603050405020304" pitchFamily="18" charset="0"/>
                <a:ea typeface="宋体" panose="02010600030101010101" pitchFamily="2" charset="-122"/>
              </a:rPr>
              <a:t>Output: All matching types under </a:t>
            </a:r>
            <a:r>
              <a:rPr lang="en-US" altLang="zh-CN" sz="1100" dirty="0" err="1">
                <a:solidFill>
                  <a:schemeClr val="tx1"/>
                </a:solidFill>
                <a:latin typeface="Times New Roman" panose="02020603050405020304" pitchFamily="18" charset="0"/>
                <a:ea typeface="宋体" panose="02010600030101010101" pitchFamily="2" charset="-122"/>
              </a:rPr>
              <a:t>rdf:type</a:t>
            </a:r>
            <a:r>
              <a:rPr lang="en-US" altLang="zh-CN" sz="1100" dirty="0">
                <a:solidFill>
                  <a:schemeClr val="tx1"/>
                </a:solidFill>
                <a:latin typeface="Times New Roman" panose="02020603050405020304" pitchFamily="18" charset="0"/>
                <a:ea typeface="宋体" panose="02010600030101010101" pitchFamily="2" charset="-122"/>
              </a:rPr>
              <a:t> from KB  </a:t>
            </a:r>
            <a:endParaRPr lang="zh-CN" altLang="zh-CN" sz="2800" dirty="0">
              <a:solidFill>
                <a:schemeClr val="tx1"/>
              </a:solidFill>
              <a:ea typeface="宋体" panose="02010600030101010101" pitchFamily="2" charset="-122"/>
            </a:endParaRPr>
          </a:p>
        </p:txBody>
      </p:sp>
      <p:cxnSp>
        <p:nvCxnSpPr>
          <p:cNvPr id="10" name="直接箭头连接符 9"/>
          <p:cNvCxnSpPr/>
          <p:nvPr/>
        </p:nvCxnSpPr>
        <p:spPr>
          <a:xfrm>
            <a:off x="6753226" y="3527425"/>
            <a:ext cx="3603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bwMode="auto">
          <a:xfrm>
            <a:off x="7432675" y="3273426"/>
            <a:ext cx="1473200" cy="563563"/>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altLang="zh-CN" sz="1000" dirty="0"/>
              <a:t>SVM Ranking Classifier</a:t>
            </a:r>
            <a:endParaRPr lang="zh-CN" altLang="en-US" sz="1000" dirty="0"/>
          </a:p>
        </p:txBody>
      </p:sp>
    </p:spTree>
    <p:extLst>
      <p:ext uri="{BB962C8B-B14F-4D97-AF65-F5344CB8AC3E}">
        <p14:creationId xmlns:p14="http://schemas.microsoft.com/office/powerpoint/2010/main" val="2358985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5871</TotalTime>
  <Words>2936</Words>
  <Application>Microsoft Office PowerPoint</Application>
  <PresentationFormat>宽屏</PresentationFormat>
  <Paragraphs>292</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Microsoft YaHei UI</vt:lpstr>
      <vt:lpstr>等线</vt:lpstr>
      <vt:lpstr>等线 Light</vt:lpstr>
      <vt:lpstr>宋体</vt:lpstr>
      <vt:lpstr>微软雅黑</vt:lpstr>
      <vt:lpstr>Aharoni</vt:lpstr>
      <vt:lpstr>Arial</vt:lpstr>
      <vt:lpstr>Calibri</vt:lpstr>
      <vt:lpstr>Tahoma</vt:lpstr>
      <vt:lpstr>Times New Roman</vt:lpstr>
      <vt:lpstr>Verdana</vt:lpstr>
      <vt:lpstr>Wingdings</vt:lpstr>
      <vt:lpstr>Office 主题​​</vt:lpstr>
      <vt:lpstr>Semi-automatic Metadata Annotation of Web of Things with Knowledge Base</vt:lpstr>
      <vt:lpstr>Outline</vt:lpstr>
      <vt:lpstr>Background (1/2) Web of Things and Linked Sensor Data</vt:lpstr>
      <vt:lpstr>Background (2/2) Web of Things and Linked Sensor Data</vt:lpstr>
      <vt:lpstr>Objectives &amp; Motivations</vt:lpstr>
      <vt:lpstr>Outline</vt:lpstr>
      <vt:lpstr>Semi-automatic Annotation via Entity Linking Method</vt:lpstr>
      <vt:lpstr>Modeling the WoT Metadata as Factor Graph</vt:lpstr>
      <vt:lpstr>Candidate Generation and Ranking</vt:lpstr>
      <vt:lpstr>Joint Inference Model</vt:lpstr>
      <vt:lpstr>Outline</vt:lpstr>
      <vt:lpstr>Reference Implementation</vt:lpstr>
      <vt:lpstr>Evaluation</vt:lpstr>
      <vt:lpstr>Outline</vt:lpstr>
      <vt:lpstr>Lesson Learned &amp; Future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Semi-automatic Metadata Annotation of Web of Things with Knowledge Base</dc:title>
  <dc:creator>yangyunong</dc:creator>
  <cp:lastModifiedBy>yangyunong</cp:lastModifiedBy>
  <cp:revision>52</cp:revision>
  <dcterms:created xsi:type="dcterms:W3CDTF">2016-09-19T06:24:34Z</dcterms:created>
  <dcterms:modified xsi:type="dcterms:W3CDTF">2016-09-24T02:27:34Z</dcterms:modified>
</cp:coreProperties>
</file>