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9" r:id="rId3"/>
    <p:sldId id="257" r:id="rId4"/>
    <p:sldId id="322" r:id="rId5"/>
    <p:sldId id="301" r:id="rId6"/>
    <p:sldId id="303" r:id="rId7"/>
    <p:sldId id="324" r:id="rId8"/>
    <p:sldId id="342" r:id="rId9"/>
    <p:sldId id="300" r:id="rId10"/>
    <p:sldId id="310" r:id="rId11"/>
    <p:sldId id="306" r:id="rId12"/>
    <p:sldId id="313" r:id="rId13"/>
    <p:sldId id="330" r:id="rId14"/>
    <p:sldId id="305" r:id="rId15"/>
    <p:sldId id="331" r:id="rId16"/>
    <p:sldId id="343" r:id="rId17"/>
    <p:sldId id="314" r:id="rId18"/>
    <p:sldId id="315" r:id="rId19"/>
    <p:sldId id="328" r:id="rId20"/>
    <p:sldId id="334" r:id="rId21"/>
    <p:sldId id="340" r:id="rId22"/>
    <p:sldId id="341" r:id="rId23"/>
    <p:sldId id="339" r:id="rId24"/>
    <p:sldId id="327" r:id="rId25"/>
    <p:sldId id="320" r:id="rId26"/>
    <p:sldId id="317"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60" autoAdjust="0"/>
  </p:normalViewPr>
  <p:slideViewPr>
    <p:cSldViewPr>
      <p:cViewPr varScale="1">
        <p:scale>
          <a:sx n="101" d="100"/>
          <a:sy n="101" d="100"/>
        </p:scale>
        <p:origin x="1116"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repository\BInary%20TYpe\paper\&#23454;&#39564;&#32467;&#26524;(BIT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repository\BInary%20TYpe\paper\&#23454;&#39564;&#32467;&#26524;(BIT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altLang="zh-CN"/>
              <a:t>accuracy rate</a:t>
            </a:r>
            <a:endParaRPr lang="zh-CN"/>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zh-CN"/>
        </a:p>
      </c:txPr>
    </c:title>
    <c:autoTitleDeleted val="0"/>
    <c:plotArea>
      <c:layout/>
      <c:areaChart>
        <c:grouping val="standard"/>
        <c:varyColors val="0"/>
        <c:ser>
          <c:idx val="1"/>
          <c:order val="1"/>
          <c:tx>
            <c:strRef>
              <c:f>统计!$M$1</c:f>
              <c:strCache>
                <c:ptCount val="1"/>
                <c:pt idx="0">
                  <c:v>BITY Correct</c:v>
                </c:pt>
              </c:strCache>
            </c:strRef>
          </c:tx>
          <c:spPr>
            <a:solidFill>
              <a:srgbClr val="FF0000">
                <a:alpha val="80000"/>
              </a:srgbClr>
            </a:solidFill>
            <a:ln>
              <a:noFill/>
            </a:ln>
            <a:effectLst>
              <a:innerShdw blurRad="114300">
                <a:schemeClr val="accent2">
                  <a:lumMod val="75000"/>
                </a:schemeClr>
              </a:innerShdw>
            </a:effectLst>
          </c:spPr>
          <c:dLbls>
            <c:delete val="1"/>
          </c:dLbls>
          <c:cat>
            <c:strRef>
              <c:f>统计!$A$2:$A$45</c:f>
              <c:strCache>
                <c:ptCount val="44"/>
                <c:pt idx="0">
                  <c:v>base64</c:v>
                </c:pt>
                <c:pt idx="1">
                  <c:v>basename</c:v>
                </c:pt>
                <c:pt idx="2">
                  <c:v>cat</c:v>
                </c:pt>
                <c:pt idx="3">
                  <c:v>chron</c:v>
                </c:pt>
                <c:pt idx="4">
                  <c:v>chgrp</c:v>
                </c:pt>
                <c:pt idx="5">
                  <c:v>chmod</c:v>
                </c:pt>
                <c:pt idx="6">
                  <c:v>chown</c:v>
                </c:pt>
                <c:pt idx="7">
                  <c:v>chroot</c:v>
                </c:pt>
                <c:pt idx="8">
                  <c:v>cksum</c:v>
                </c:pt>
                <c:pt idx="9">
                  <c:v>comm</c:v>
                </c:pt>
                <c:pt idx="10">
                  <c:v>copy</c:v>
                </c:pt>
                <c:pt idx="11">
                  <c:v>cp</c:v>
                </c:pt>
                <c:pt idx="12">
                  <c:v>csplit</c:v>
                </c:pt>
                <c:pt idx="13">
                  <c:v>cut</c:v>
                </c:pt>
                <c:pt idx="14">
                  <c:v>date</c:v>
                </c:pt>
                <c:pt idx="15">
                  <c:v>dd</c:v>
                </c:pt>
                <c:pt idx="16">
                  <c:v>df</c:v>
                </c:pt>
                <c:pt idx="17">
                  <c:v>dircolors</c:v>
                </c:pt>
                <c:pt idx="18">
                  <c:v>du</c:v>
                </c:pt>
                <c:pt idx="19">
                  <c:v>echo</c:v>
                </c:pt>
                <c:pt idx="20">
                  <c:v>expand</c:v>
                </c:pt>
                <c:pt idx="21">
                  <c:v>expr</c:v>
                </c:pt>
                <c:pt idx="22">
                  <c:v>factor</c:v>
                </c:pt>
                <c:pt idx="23">
                  <c:v>fmt</c:v>
                </c:pt>
                <c:pt idx="24">
                  <c:v>fold</c:v>
                </c:pt>
                <c:pt idx="25">
                  <c:v>getlimits</c:v>
                </c:pt>
                <c:pt idx="26">
                  <c:v>groups</c:v>
                </c:pt>
                <c:pt idx="27">
                  <c:v>head</c:v>
                </c:pt>
                <c:pt idx="28">
                  <c:v>id</c:v>
                </c:pt>
                <c:pt idx="29">
                  <c:v>join</c:v>
                </c:pt>
                <c:pt idx="30">
                  <c:v>kill</c:v>
                </c:pt>
                <c:pt idx="31">
                  <c:v>ln</c:v>
                </c:pt>
                <c:pt idx="32">
                  <c:v>ls</c:v>
                </c:pt>
                <c:pt idx="33">
                  <c:v>mkdir</c:v>
                </c:pt>
                <c:pt idx="34">
                  <c:v>mkfifo</c:v>
                </c:pt>
                <c:pt idx="35">
                  <c:v>mktemp</c:v>
                </c:pt>
                <c:pt idx="36">
                  <c:v>mv</c:v>
                </c:pt>
                <c:pt idx="37">
                  <c:v>nice</c:v>
                </c:pt>
                <c:pt idx="38">
                  <c:v>nl</c:v>
                </c:pt>
                <c:pt idx="39">
                  <c:v>nohup</c:v>
                </c:pt>
                <c:pt idx="40">
                  <c:v>od</c:v>
                </c:pt>
                <c:pt idx="41">
                  <c:v>operand2sig</c:v>
                </c:pt>
                <c:pt idx="42">
                  <c:v>paste</c:v>
                </c:pt>
                <c:pt idx="43">
                  <c:v>pathchk</c:v>
                </c:pt>
              </c:strCache>
            </c:strRef>
          </c:cat>
          <c:val>
            <c:numRef>
              <c:f>统计!$M$2:$M$46</c:f>
              <c:numCache>
                <c:formatCode>0.00%</c:formatCode>
                <c:ptCount val="45"/>
                <c:pt idx="0">
                  <c:v>0.95121951219512191</c:v>
                </c:pt>
                <c:pt idx="1">
                  <c:v>0.95454545454545459</c:v>
                </c:pt>
                <c:pt idx="2">
                  <c:v>0.96</c:v>
                </c:pt>
                <c:pt idx="3">
                  <c:v>0.8545454545454545</c:v>
                </c:pt>
                <c:pt idx="4">
                  <c:v>0.80645161290322576</c:v>
                </c:pt>
                <c:pt idx="5">
                  <c:v>0.9285714285714286</c:v>
                </c:pt>
                <c:pt idx="6">
                  <c:v>0.8125</c:v>
                </c:pt>
                <c:pt idx="7">
                  <c:v>0.91304347826086951</c:v>
                </c:pt>
                <c:pt idx="8">
                  <c:v>0.9285714285714286</c:v>
                </c:pt>
                <c:pt idx="9">
                  <c:v>0.7</c:v>
                </c:pt>
                <c:pt idx="10">
                  <c:v>0.8666666666666667</c:v>
                </c:pt>
                <c:pt idx="11">
                  <c:v>0.92307692307692313</c:v>
                </c:pt>
                <c:pt idx="12">
                  <c:v>0.89393939393939392</c:v>
                </c:pt>
                <c:pt idx="13">
                  <c:v>0.97872340425531912</c:v>
                </c:pt>
                <c:pt idx="14">
                  <c:v>0.8666666666666667</c:v>
                </c:pt>
                <c:pt idx="15">
                  <c:v>0.90625</c:v>
                </c:pt>
                <c:pt idx="16">
                  <c:v>0.90217391304347827</c:v>
                </c:pt>
                <c:pt idx="17">
                  <c:v>0.98181818181818181</c:v>
                </c:pt>
                <c:pt idx="18">
                  <c:v>0.80882352941176472</c:v>
                </c:pt>
                <c:pt idx="19">
                  <c:v>1</c:v>
                </c:pt>
                <c:pt idx="20">
                  <c:v>0.96</c:v>
                </c:pt>
                <c:pt idx="21">
                  <c:v>0.8</c:v>
                </c:pt>
                <c:pt idx="22">
                  <c:v>0.96666666666666667</c:v>
                </c:pt>
                <c:pt idx="23">
                  <c:v>0.88709677419354838</c:v>
                </c:pt>
                <c:pt idx="24">
                  <c:v>1</c:v>
                </c:pt>
                <c:pt idx="25">
                  <c:v>1</c:v>
                </c:pt>
                <c:pt idx="26">
                  <c:v>1</c:v>
                </c:pt>
                <c:pt idx="27">
                  <c:v>0.93693693693693691</c:v>
                </c:pt>
                <c:pt idx="28">
                  <c:v>0.9</c:v>
                </c:pt>
                <c:pt idx="29">
                  <c:v>0.94339622641509435</c:v>
                </c:pt>
                <c:pt idx="30">
                  <c:v>0.88888888888888884</c:v>
                </c:pt>
                <c:pt idx="31">
                  <c:v>0.89655172413793105</c:v>
                </c:pt>
                <c:pt idx="32">
                  <c:v>0.83522727272727271</c:v>
                </c:pt>
                <c:pt idx="33">
                  <c:v>0.86363636363636365</c:v>
                </c:pt>
                <c:pt idx="34">
                  <c:v>0.9</c:v>
                </c:pt>
                <c:pt idx="35">
                  <c:v>0.91428571428571426</c:v>
                </c:pt>
                <c:pt idx="36">
                  <c:v>0.8</c:v>
                </c:pt>
                <c:pt idx="37">
                  <c:v>1</c:v>
                </c:pt>
                <c:pt idx="38">
                  <c:v>0.83333333333333337</c:v>
                </c:pt>
                <c:pt idx="39">
                  <c:v>0.95454545454545459</c:v>
                </c:pt>
                <c:pt idx="40">
                  <c:v>0.92500000000000004</c:v>
                </c:pt>
                <c:pt idx="41">
                  <c:v>0.84615384615384615</c:v>
                </c:pt>
                <c:pt idx="42">
                  <c:v>0.94285714285714284</c:v>
                </c:pt>
                <c:pt idx="43">
                  <c:v>0.94736842105263153</c:v>
                </c:pt>
                <c:pt idx="44">
                  <c:v>0.90322580645161288</c:v>
                </c:pt>
              </c:numCache>
            </c:numRef>
          </c:val>
        </c:ser>
        <c:ser>
          <c:idx val="3"/>
          <c:order val="3"/>
          <c:tx>
            <c:strRef>
              <c:f>统计!$O$1</c:f>
              <c:strCache>
                <c:ptCount val="1"/>
                <c:pt idx="0">
                  <c:v>Hex-Rays Correct</c:v>
                </c:pt>
              </c:strCache>
            </c:strRef>
          </c:tx>
          <c:spPr>
            <a:solidFill>
              <a:srgbClr val="00B050">
                <a:alpha val="80000"/>
              </a:srgbClr>
            </a:solidFill>
            <a:ln>
              <a:noFill/>
            </a:ln>
            <a:effectLst>
              <a:innerShdw blurRad="114300">
                <a:schemeClr val="accent4">
                  <a:lumMod val="75000"/>
                </a:schemeClr>
              </a:innerShdw>
            </a:effectLst>
          </c:spPr>
          <c:dLbls>
            <c:delete val="1"/>
          </c:dLbls>
          <c:cat>
            <c:strRef>
              <c:f>统计!$A$2:$A$45</c:f>
              <c:strCache>
                <c:ptCount val="44"/>
                <c:pt idx="0">
                  <c:v>base64</c:v>
                </c:pt>
                <c:pt idx="1">
                  <c:v>basename</c:v>
                </c:pt>
                <c:pt idx="2">
                  <c:v>cat</c:v>
                </c:pt>
                <c:pt idx="3">
                  <c:v>chron</c:v>
                </c:pt>
                <c:pt idx="4">
                  <c:v>chgrp</c:v>
                </c:pt>
                <c:pt idx="5">
                  <c:v>chmod</c:v>
                </c:pt>
                <c:pt idx="6">
                  <c:v>chown</c:v>
                </c:pt>
                <c:pt idx="7">
                  <c:v>chroot</c:v>
                </c:pt>
                <c:pt idx="8">
                  <c:v>cksum</c:v>
                </c:pt>
                <c:pt idx="9">
                  <c:v>comm</c:v>
                </c:pt>
                <c:pt idx="10">
                  <c:v>copy</c:v>
                </c:pt>
                <c:pt idx="11">
                  <c:v>cp</c:v>
                </c:pt>
                <c:pt idx="12">
                  <c:v>csplit</c:v>
                </c:pt>
                <c:pt idx="13">
                  <c:v>cut</c:v>
                </c:pt>
                <c:pt idx="14">
                  <c:v>date</c:v>
                </c:pt>
                <c:pt idx="15">
                  <c:v>dd</c:v>
                </c:pt>
                <c:pt idx="16">
                  <c:v>df</c:v>
                </c:pt>
                <c:pt idx="17">
                  <c:v>dircolors</c:v>
                </c:pt>
                <c:pt idx="18">
                  <c:v>du</c:v>
                </c:pt>
                <c:pt idx="19">
                  <c:v>echo</c:v>
                </c:pt>
                <c:pt idx="20">
                  <c:v>expand</c:v>
                </c:pt>
                <c:pt idx="21">
                  <c:v>expr</c:v>
                </c:pt>
                <c:pt idx="22">
                  <c:v>factor</c:v>
                </c:pt>
                <c:pt idx="23">
                  <c:v>fmt</c:v>
                </c:pt>
                <c:pt idx="24">
                  <c:v>fold</c:v>
                </c:pt>
                <c:pt idx="25">
                  <c:v>getlimits</c:v>
                </c:pt>
                <c:pt idx="26">
                  <c:v>groups</c:v>
                </c:pt>
                <c:pt idx="27">
                  <c:v>head</c:v>
                </c:pt>
                <c:pt idx="28">
                  <c:v>id</c:v>
                </c:pt>
                <c:pt idx="29">
                  <c:v>join</c:v>
                </c:pt>
                <c:pt idx="30">
                  <c:v>kill</c:v>
                </c:pt>
                <c:pt idx="31">
                  <c:v>ln</c:v>
                </c:pt>
                <c:pt idx="32">
                  <c:v>ls</c:v>
                </c:pt>
                <c:pt idx="33">
                  <c:v>mkdir</c:v>
                </c:pt>
                <c:pt idx="34">
                  <c:v>mkfifo</c:v>
                </c:pt>
                <c:pt idx="35">
                  <c:v>mktemp</c:v>
                </c:pt>
                <c:pt idx="36">
                  <c:v>mv</c:v>
                </c:pt>
                <c:pt idx="37">
                  <c:v>nice</c:v>
                </c:pt>
                <c:pt idx="38">
                  <c:v>nl</c:v>
                </c:pt>
                <c:pt idx="39">
                  <c:v>nohup</c:v>
                </c:pt>
                <c:pt idx="40">
                  <c:v>od</c:v>
                </c:pt>
                <c:pt idx="41">
                  <c:v>operand2sig</c:v>
                </c:pt>
                <c:pt idx="42">
                  <c:v>paste</c:v>
                </c:pt>
                <c:pt idx="43">
                  <c:v>pathchk</c:v>
                </c:pt>
              </c:strCache>
            </c:strRef>
          </c:cat>
          <c:val>
            <c:numRef>
              <c:f>统计!$O$2:$O$46</c:f>
              <c:numCache>
                <c:formatCode>0.00%</c:formatCode>
                <c:ptCount val="45"/>
                <c:pt idx="0">
                  <c:v>0.87804878048780488</c:v>
                </c:pt>
                <c:pt idx="1">
                  <c:v>0.72727272727272729</c:v>
                </c:pt>
                <c:pt idx="2">
                  <c:v>0.74</c:v>
                </c:pt>
                <c:pt idx="3">
                  <c:v>0.70909090909090911</c:v>
                </c:pt>
                <c:pt idx="4">
                  <c:v>0.67741935483870963</c:v>
                </c:pt>
                <c:pt idx="5">
                  <c:v>0.7857142857142857</c:v>
                </c:pt>
                <c:pt idx="6">
                  <c:v>0.6875</c:v>
                </c:pt>
                <c:pt idx="7">
                  <c:v>0.95652173913043481</c:v>
                </c:pt>
                <c:pt idx="8">
                  <c:v>0.9285714285714286</c:v>
                </c:pt>
                <c:pt idx="9">
                  <c:v>0.6</c:v>
                </c:pt>
                <c:pt idx="10">
                  <c:v>0.70370370370370372</c:v>
                </c:pt>
                <c:pt idx="11">
                  <c:v>0.87179487179487181</c:v>
                </c:pt>
                <c:pt idx="12">
                  <c:v>0.77272727272727271</c:v>
                </c:pt>
                <c:pt idx="13">
                  <c:v>0.97872340425531912</c:v>
                </c:pt>
                <c:pt idx="14">
                  <c:v>0.76666666666666672</c:v>
                </c:pt>
                <c:pt idx="15">
                  <c:v>0.84375</c:v>
                </c:pt>
                <c:pt idx="16">
                  <c:v>0.76086956521739135</c:v>
                </c:pt>
                <c:pt idx="17">
                  <c:v>0.89090909090909087</c:v>
                </c:pt>
                <c:pt idx="18">
                  <c:v>0.6029411764705882</c:v>
                </c:pt>
                <c:pt idx="19">
                  <c:v>1</c:v>
                </c:pt>
                <c:pt idx="20">
                  <c:v>1</c:v>
                </c:pt>
                <c:pt idx="21">
                  <c:v>0.74117647058823533</c:v>
                </c:pt>
                <c:pt idx="22">
                  <c:v>0.8666666666666667</c:v>
                </c:pt>
                <c:pt idx="23">
                  <c:v>0.75806451612903225</c:v>
                </c:pt>
                <c:pt idx="24">
                  <c:v>1</c:v>
                </c:pt>
                <c:pt idx="25">
                  <c:v>0.95</c:v>
                </c:pt>
                <c:pt idx="26">
                  <c:v>1</c:v>
                </c:pt>
                <c:pt idx="27">
                  <c:v>0.84684684684684686</c:v>
                </c:pt>
                <c:pt idx="28">
                  <c:v>0.85</c:v>
                </c:pt>
                <c:pt idx="29">
                  <c:v>0.73584905660377353</c:v>
                </c:pt>
                <c:pt idx="30">
                  <c:v>0.88888888888888884</c:v>
                </c:pt>
                <c:pt idx="31">
                  <c:v>0.89655172413793105</c:v>
                </c:pt>
                <c:pt idx="32">
                  <c:v>0.73579545454545459</c:v>
                </c:pt>
                <c:pt idx="33">
                  <c:v>0.68181818181818177</c:v>
                </c:pt>
                <c:pt idx="34">
                  <c:v>0.7</c:v>
                </c:pt>
                <c:pt idx="35">
                  <c:v>0.88571428571428568</c:v>
                </c:pt>
                <c:pt idx="36">
                  <c:v>0.65714285714285714</c:v>
                </c:pt>
                <c:pt idx="37">
                  <c:v>1</c:v>
                </c:pt>
                <c:pt idx="38">
                  <c:v>0.83333333333333337</c:v>
                </c:pt>
                <c:pt idx="39">
                  <c:v>0.90909090909090906</c:v>
                </c:pt>
                <c:pt idx="40">
                  <c:v>0.92500000000000004</c:v>
                </c:pt>
                <c:pt idx="41">
                  <c:v>0.84615384615384615</c:v>
                </c:pt>
                <c:pt idx="42">
                  <c:v>0.94285714285714284</c:v>
                </c:pt>
                <c:pt idx="43">
                  <c:v>0.94736842105263153</c:v>
                </c:pt>
                <c:pt idx="44">
                  <c:v>0.85483870967741937</c:v>
                </c:pt>
              </c:numCache>
            </c:numRef>
          </c:val>
        </c:ser>
        <c:dLbls>
          <c:showLegendKey val="0"/>
          <c:showVal val="1"/>
          <c:showCatName val="0"/>
          <c:showSerName val="0"/>
          <c:showPercent val="0"/>
          <c:showBubbleSize val="0"/>
        </c:dLbls>
        <c:axId val="630811376"/>
        <c:axId val="630811768"/>
        <c:extLst>
          <c:ext xmlns:c15="http://schemas.microsoft.com/office/drawing/2012/chart" uri="{02D57815-91ED-43cb-92C2-25804820EDAC}">
            <c15:filteredAreaSeries>
              <c15:ser>
                <c:idx val="0"/>
                <c:order val="0"/>
                <c:tx>
                  <c:strRef>
                    <c:extLst>
                      <c:ext uri="{02D57815-91ED-43cb-92C2-25804820EDAC}">
                        <c15:formulaRef>
                          <c15:sqref>统计!$L$1</c15:sqref>
                        </c15:formulaRef>
                      </c:ext>
                    </c:extLst>
                    <c:strCache>
                      <c:ptCount val="1"/>
                      <c:pt idx="0">
                        <c:v>BITY Exact</c:v>
                      </c:pt>
                    </c:strCache>
                  </c:strRef>
                </c:tx>
                <c:spPr>
                  <a:solidFill>
                    <a:schemeClr val="accent1">
                      <a:alpha val="74000"/>
                    </a:schemeClr>
                  </a:solidFill>
                  <a:ln>
                    <a:noFill/>
                  </a:ln>
                  <a:effectLst>
                    <a:innerShdw blurRad="114300">
                      <a:schemeClr val="accent1">
                        <a:lumMod val="75000"/>
                      </a:schemeClr>
                    </a:innerShdw>
                  </a:effectLst>
                </c:spP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zh-CN"/>
                    </a:p>
                  </c:txPr>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ormulaRef>
                          <c15:sqref>统计!$A$2:$A$45</c15:sqref>
                        </c15:formulaRef>
                      </c:ext>
                    </c:extLst>
                    <c:strCache>
                      <c:ptCount val="44"/>
                      <c:pt idx="0">
                        <c:v>base64</c:v>
                      </c:pt>
                      <c:pt idx="1">
                        <c:v>basename</c:v>
                      </c:pt>
                      <c:pt idx="2">
                        <c:v>cat</c:v>
                      </c:pt>
                      <c:pt idx="3">
                        <c:v>chron</c:v>
                      </c:pt>
                      <c:pt idx="4">
                        <c:v>chgrp</c:v>
                      </c:pt>
                      <c:pt idx="5">
                        <c:v>chmod</c:v>
                      </c:pt>
                      <c:pt idx="6">
                        <c:v>chown</c:v>
                      </c:pt>
                      <c:pt idx="7">
                        <c:v>chroot</c:v>
                      </c:pt>
                      <c:pt idx="8">
                        <c:v>cksum</c:v>
                      </c:pt>
                      <c:pt idx="9">
                        <c:v>comm</c:v>
                      </c:pt>
                      <c:pt idx="10">
                        <c:v>copy</c:v>
                      </c:pt>
                      <c:pt idx="11">
                        <c:v>cp</c:v>
                      </c:pt>
                      <c:pt idx="12">
                        <c:v>csplit</c:v>
                      </c:pt>
                      <c:pt idx="13">
                        <c:v>cut</c:v>
                      </c:pt>
                      <c:pt idx="14">
                        <c:v>date</c:v>
                      </c:pt>
                      <c:pt idx="15">
                        <c:v>dd</c:v>
                      </c:pt>
                      <c:pt idx="16">
                        <c:v>df</c:v>
                      </c:pt>
                      <c:pt idx="17">
                        <c:v>dircolors</c:v>
                      </c:pt>
                      <c:pt idx="18">
                        <c:v>du</c:v>
                      </c:pt>
                      <c:pt idx="19">
                        <c:v>echo</c:v>
                      </c:pt>
                      <c:pt idx="20">
                        <c:v>expand</c:v>
                      </c:pt>
                      <c:pt idx="21">
                        <c:v>expr</c:v>
                      </c:pt>
                      <c:pt idx="22">
                        <c:v>factor</c:v>
                      </c:pt>
                      <c:pt idx="23">
                        <c:v>fmt</c:v>
                      </c:pt>
                      <c:pt idx="24">
                        <c:v>fold</c:v>
                      </c:pt>
                      <c:pt idx="25">
                        <c:v>getlimits</c:v>
                      </c:pt>
                      <c:pt idx="26">
                        <c:v>groups</c:v>
                      </c:pt>
                      <c:pt idx="27">
                        <c:v>head</c:v>
                      </c:pt>
                      <c:pt idx="28">
                        <c:v>id</c:v>
                      </c:pt>
                      <c:pt idx="29">
                        <c:v>join</c:v>
                      </c:pt>
                      <c:pt idx="30">
                        <c:v>kill</c:v>
                      </c:pt>
                      <c:pt idx="31">
                        <c:v>ln</c:v>
                      </c:pt>
                      <c:pt idx="32">
                        <c:v>ls</c:v>
                      </c:pt>
                      <c:pt idx="33">
                        <c:v>mkdir</c:v>
                      </c:pt>
                      <c:pt idx="34">
                        <c:v>mkfifo</c:v>
                      </c:pt>
                      <c:pt idx="35">
                        <c:v>mktemp</c:v>
                      </c:pt>
                      <c:pt idx="36">
                        <c:v>mv</c:v>
                      </c:pt>
                      <c:pt idx="37">
                        <c:v>nice</c:v>
                      </c:pt>
                      <c:pt idx="38">
                        <c:v>nl</c:v>
                      </c:pt>
                      <c:pt idx="39">
                        <c:v>nohup</c:v>
                      </c:pt>
                      <c:pt idx="40">
                        <c:v>od</c:v>
                      </c:pt>
                      <c:pt idx="41">
                        <c:v>operand2sig</c:v>
                      </c:pt>
                      <c:pt idx="42">
                        <c:v>paste</c:v>
                      </c:pt>
                      <c:pt idx="43">
                        <c:v>pathchk</c:v>
                      </c:pt>
                    </c:strCache>
                  </c:strRef>
                </c:cat>
                <c:val>
                  <c:numRef>
                    <c:extLst>
                      <c:ext uri="{02D57815-91ED-43cb-92C2-25804820EDAC}">
                        <c15:formulaRef>
                          <c15:sqref>统计!$L$2:$L$32</c15:sqref>
                        </c15:formulaRef>
                      </c:ext>
                    </c:extLst>
                    <c:numCache>
                      <c:formatCode>0.00%</c:formatCode>
                      <c:ptCount val="31"/>
                      <c:pt idx="0">
                        <c:v>0.48780487804878048</c:v>
                      </c:pt>
                      <c:pt idx="1">
                        <c:v>0.77272727272727271</c:v>
                      </c:pt>
                      <c:pt idx="2">
                        <c:v>0.57999999999999996</c:v>
                      </c:pt>
                      <c:pt idx="3">
                        <c:v>0.70909090909090911</c:v>
                      </c:pt>
                      <c:pt idx="4">
                        <c:v>0.67741935483870963</c:v>
                      </c:pt>
                      <c:pt idx="5">
                        <c:v>0.45238095238095238</c:v>
                      </c:pt>
                      <c:pt idx="6">
                        <c:v>0.5625</c:v>
                      </c:pt>
                      <c:pt idx="7">
                        <c:v>0.52173913043478259</c:v>
                      </c:pt>
                      <c:pt idx="8">
                        <c:v>0.5</c:v>
                      </c:pt>
                      <c:pt idx="9">
                        <c:v>0.5</c:v>
                      </c:pt>
                      <c:pt idx="10">
                        <c:v>0.51111111111111107</c:v>
                      </c:pt>
                      <c:pt idx="11">
                        <c:v>0.58974358974358976</c:v>
                      </c:pt>
                      <c:pt idx="12">
                        <c:v>0.40909090909090912</c:v>
                      </c:pt>
                      <c:pt idx="13">
                        <c:v>0.68085106382978722</c:v>
                      </c:pt>
                      <c:pt idx="14">
                        <c:v>0.6</c:v>
                      </c:pt>
                      <c:pt idx="15">
                        <c:v>0.6328125</c:v>
                      </c:pt>
                      <c:pt idx="16">
                        <c:v>0.55434782608695654</c:v>
                      </c:pt>
                      <c:pt idx="17">
                        <c:v>0.5636363636363636</c:v>
                      </c:pt>
                      <c:pt idx="18">
                        <c:v>0.39705882352941174</c:v>
                      </c:pt>
                      <c:pt idx="19">
                        <c:v>0.72727272727272729</c:v>
                      </c:pt>
                      <c:pt idx="20">
                        <c:v>0.64</c:v>
                      </c:pt>
                      <c:pt idx="21">
                        <c:v>0.3411764705882353</c:v>
                      </c:pt>
                      <c:pt idx="22">
                        <c:v>0.66666666666666663</c:v>
                      </c:pt>
                      <c:pt idx="23">
                        <c:v>0.64516129032258063</c:v>
                      </c:pt>
                      <c:pt idx="24">
                        <c:v>0.68</c:v>
                      </c:pt>
                      <c:pt idx="25">
                        <c:v>0.85</c:v>
                      </c:pt>
                      <c:pt idx="26">
                        <c:v>0.55555555555555558</c:v>
                      </c:pt>
                      <c:pt idx="27">
                        <c:v>0.56756756756756754</c:v>
                      </c:pt>
                      <c:pt idx="28">
                        <c:v>0.65</c:v>
                      </c:pt>
                      <c:pt idx="29">
                        <c:v>0.45283018867924529</c:v>
                      </c:pt>
                      <c:pt idx="30">
                        <c:v>0.66666666666666663</c:v>
                      </c:pt>
                    </c:numCache>
                  </c:numRef>
                </c:val>
              </c15:ser>
            </c15:filteredAreaSeries>
            <c15:filteredAreaSeries>
              <c15:ser>
                <c:idx val="2"/>
                <c:order val="2"/>
                <c:tx>
                  <c:strRef>
                    <c:extLst xmlns:c15="http://schemas.microsoft.com/office/drawing/2012/chart">
                      <c:ext xmlns:c15="http://schemas.microsoft.com/office/drawing/2012/chart" uri="{02D57815-91ED-43cb-92C2-25804820EDAC}">
                        <c15:formulaRef>
                          <c15:sqref>统计!$N$1</c15:sqref>
                        </c15:formulaRef>
                      </c:ext>
                    </c:extLst>
                    <c:strCache>
                      <c:ptCount val="1"/>
                      <c:pt idx="0">
                        <c:v>Hex-Rays Exact</c:v>
                      </c:pt>
                    </c:strCache>
                  </c:strRef>
                </c:tx>
                <c:spPr>
                  <a:solidFill>
                    <a:schemeClr val="accent3">
                      <a:alpha val="74000"/>
                    </a:schemeClr>
                  </a:solidFill>
                  <a:ln>
                    <a:noFill/>
                  </a:ln>
                  <a:effectLst>
                    <a:innerShdw blurRad="114300">
                      <a:schemeClr val="accent3">
                        <a:lumMod val="75000"/>
                      </a:schemeClr>
                    </a:innerShdw>
                  </a:effectLst>
                </c:spP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3">
                              <a:lumMod val="50000"/>
                            </a:schemeClr>
                          </a:solidFill>
                          <a:latin typeface="+mn-lt"/>
                          <a:ea typeface="+mn-ea"/>
                          <a:cs typeface="+mn-cs"/>
                        </a:defRPr>
                      </a:pPr>
                      <a:endParaRPr lang="zh-CN"/>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统计!$A$2:$A$45</c15:sqref>
                        </c15:formulaRef>
                      </c:ext>
                    </c:extLst>
                    <c:strCache>
                      <c:ptCount val="44"/>
                      <c:pt idx="0">
                        <c:v>base64</c:v>
                      </c:pt>
                      <c:pt idx="1">
                        <c:v>basename</c:v>
                      </c:pt>
                      <c:pt idx="2">
                        <c:v>cat</c:v>
                      </c:pt>
                      <c:pt idx="3">
                        <c:v>chron</c:v>
                      </c:pt>
                      <c:pt idx="4">
                        <c:v>chgrp</c:v>
                      </c:pt>
                      <c:pt idx="5">
                        <c:v>chmod</c:v>
                      </c:pt>
                      <c:pt idx="6">
                        <c:v>chown</c:v>
                      </c:pt>
                      <c:pt idx="7">
                        <c:v>chroot</c:v>
                      </c:pt>
                      <c:pt idx="8">
                        <c:v>cksum</c:v>
                      </c:pt>
                      <c:pt idx="9">
                        <c:v>comm</c:v>
                      </c:pt>
                      <c:pt idx="10">
                        <c:v>copy</c:v>
                      </c:pt>
                      <c:pt idx="11">
                        <c:v>cp</c:v>
                      </c:pt>
                      <c:pt idx="12">
                        <c:v>csplit</c:v>
                      </c:pt>
                      <c:pt idx="13">
                        <c:v>cut</c:v>
                      </c:pt>
                      <c:pt idx="14">
                        <c:v>date</c:v>
                      </c:pt>
                      <c:pt idx="15">
                        <c:v>dd</c:v>
                      </c:pt>
                      <c:pt idx="16">
                        <c:v>df</c:v>
                      </c:pt>
                      <c:pt idx="17">
                        <c:v>dircolors</c:v>
                      </c:pt>
                      <c:pt idx="18">
                        <c:v>du</c:v>
                      </c:pt>
                      <c:pt idx="19">
                        <c:v>echo</c:v>
                      </c:pt>
                      <c:pt idx="20">
                        <c:v>expand</c:v>
                      </c:pt>
                      <c:pt idx="21">
                        <c:v>expr</c:v>
                      </c:pt>
                      <c:pt idx="22">
                        <c:v>factor</c:v>
                      </c:pt>
                      <c:pt idx="23">
                        <c:v>fmt</c:v>
                      </c:pt>
                      <c:pt idx="24">
                        <c:v>fold</c:v>
                      </c:pt>
                      <c:pt idx="25">
                        <c:v>getlimits</c:v>
                      </c:pt>
                      <c:pt idx="26">
                        <c:v>groups</c:v>
                      </c:pt>
                      <c:pt idx="27">
                        <c:v>head</c:v>
                      </c:pt>
                      <c:pt idx="28">
                        <c:v>id</c:v>
                      </c:pt>
                      <c:pt idx="29">
                        <c:v>join</c:v>
                      </c:pt>
                      <c:pt idx="30">
                        <c:v>kill</c:v>
                      </c:pt>
                      <c:pt idx="31">
                        <c:v>ln</c:v>
                      </c:pt>
                      <c:pt idx="32">
                        <c:v>ls</c:v>
                      </c:pt>
                      <c:pt idx="33">
                        <c:v>mkdir</c:v>
                      </c:pt>
                      <c:pt idx="34">
                        <c:v>mkfifo</c:v>
                      </c:pt>
                      <c:pt idx="35">
                        <c:v>mktemp</c:v>
                      </c:pt>
                      <c:pt idx="36">
                        <c:v>mv</c:v>
                      </c:pt>
                      <c:pt idx="37">
                        <c:v>nice</c:v>
                      </c:pt>
                      <c:pt idx="38">
                        <c:v>nl</c:v>
                      </c:pt>
                      <c:pt idx="39">
                        <c:v>nohup</c:v>
                      </c:pt>
                      <c:pt idx="40">
                        <c:v>od</c:v>
                      </c:pt>
                      <c:pt idx="41">
                        <c:v>operand2sig</c:v>
                      </c:pt>
                      <c:pt idx="42">
                        <c:v>paste</c:v>
                      </c:pt>
                      <c:pt idx="43">
                        <c:v>pathchk</c:v>
                      </c:pt>
                    </c:strCache>
                  </c:strRef>
                </c:cat>
                <c:val>
                  <c:numRef>
                    <c:extLst xmlns:c15="http://schemas.microsoft.com/office/drawing/2012/chart">
                      <c:ext xmlns:c15="http://schemas.microsoft.com/office/drawing/2012/chart" uri="{02D57815-91ED-43cb-92C2-25804820EDAC}">
                        <c15:formulaRef>
                          <c15:sqref>统计!$N$2:$N$32</c15:sqref>
                        </c15:formulaRef>
                      </c:ext>
                    </c:extLst>
                    <c:numCache>
                      <c:formatCode>0.00%</c:formatCode>
                      <c:ptCount val="31"/>
                      <c:pt idx="0">
                        <c:v>0.70731707317073167</c:v>
                      </c:pt>
                      <c:pt idx="1">
                        <c:v>0.54545454545454541</c:v>
                      </c:pt>
                      <c:pt idx="2">
                        <c:v>0.36</c:v>
                      </c:pt>
                      <c:pt idx="3">
                        <c:v>0.58181818181818179</c:v>
                      </c:pt>
                      <c:pt idx="4">
                        <c:v>0.54838709677419351</c:v>
                      </c:pt>
                      <c:pt idx="5">
                        <c:v>0.47619047619047616</c:v>
                      </c:pt>
                      <c:pt idx="6">
                        <c:v>0.3125</c:v>
                      </c:pt>
                      <c:pt idx="7">
                        <c:v>0.78260869565217395</c:v>
                      </c:pt>
                      <c:pt idx="8">
                        <c:v>0.5</c:v>
                      </c:pt>
                      <c:pt idx="9">
                        <c:v>0.55000000000000004</c:v>
                      </c:pt>
                      <c:pt idx="10">
                        <c:v>0.3925925925925926</c:v>
                      </c:pt>
                      <c:pt idx="11">
                        <c:v>0.57692307692307687</c:v>
                      </c:pt>
                      <c:pt idx="12">
                        <c:v>0.39393939393939392</c:v>
                      </c:pt>
                      <c:pt idx="13">
                        <c:v>0.65957446808510634</c:v>
                      </c:pt>
                      <c:pt idx="14">
                        <c:v>0.5</c:v>
                      </c:pt>
                      <c:pt idx="15">
                        <c:v>0.609375</c:v>
                      </c:pt>
                      <c:pt idx="16">
                        <c:v>0.4891304347826087</c:v>
                      </c:pt>
                      <c:pt idx="17">
                        <c:v>0.47272727272727272</c:v>
                      </c:pt>
                      <c:pt idx="18">
                        <c:v>0.38235294117647056</c:v>
                      </c:pt>
                      <c:pt idx="19">
                        <c:v>0.45454545454545453</c:v>
                      </c:pt>
                      <c:pt idx="20">
                        <c:v>0.64</c:v>
                      </c:pt>
                      <c:pt idx="21">
                        <c:v>0.32941176470588235</c:v>
                      </c:pt>
                      <c:pt idx="22">
                        <c:v>0.73333333333333328</c:v>
                      </c:pt>
                      <c:pt idx="23">
                        <c:v>0.64516129032258063</c:v>
                      </c:pt>
                      <c:pt idx="24">
                        <c:v>0.8</c:v>
                      </c:pt>
                      <c:pt idx="25">
                        <c:v>0.85</c:v>
                      </c:pt>
                      <c:pt idx="26">
                        <c:v>0.55555555555555558</c:v>
                      </c:pt>
                      <c:pt idx="27">
                        <c:v>0.46846846846846846</c:v>
                      </c:pt>
                      <c:pt idx="28">
                        <c:v>0.6</c:v>
                      </c:pt>
                      <c:pt idx="29">
                        <c:v>0.50943396226415094</c:v>
                      </c:pt>
                      <c:pt idx="30">
                        <c:v>0.55555555555555558</c:v>
                      </c:pt>
                    </c:numCache>
                  </c:numRef>
                </c:val>
              </c15:ser>
            </c15:filteredAreaSeries>
          </c:ext>
        </c:extLst>
      </c:areaChart>
      <c:catAx>
        <c:axId val="630811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zh-CN"/>
          </a:p>
        </c:txPr>
        <c:crossAx val="630811768"/>
        <c:crosses val="autoZero"/>
        <c:auto val="1"/>
        <c:lblAlgn val="ctr"/>
        <c:lblOffset val="100"/>
        <c:noMultiLvlLbl val="0"/>
      </c:catAx>
      <c:valAx>
        <c:axId val="630811768"/>
        <c:scaling>
          <c:orientation val="minMax"/>
        </c:scaling>
        <c:delete val="0"/>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zh-CN"/>
          </a:p>
        </c:txPr>
        <c:crossAx val="630811376"/>
        <c:crosses val="autoZero"/>
        <c:crossBetween val="midCat"/>
      </c:valAx>
      <c:spPr>
        <a:noFill/>
        <a:ln>
          <a:noFill/>
        </a:ln>
        <a:effectLst/>
      </c:spPr>
    </c:plotArea>
    <c:legend>
      <c:legendPos val="b"/>
      <c:layout>
        <c:manualLayout>
          <c:xMode val="edge"/>
          <c:yMode val="edge"/>
          <c:x val="0.37854323361489439"/>
          <c:y val="0.88727300740169335"/>
          <c:w val="0.23672730793093727"/>
          <c:h val="5.615571016218323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2000" dirty="0"/>
              <a:t>Distance</a:t>
            </a:r>
          </a:p>
        </c:rich>
      </c:tx>
      <c:layout>
        <c:manualLayout>
          <c:xMode val="edge"/>
          <c:yMode val="edge"/>
          <c:x val="0.45009708053010739"/>
          <c:y val="1.649484536082474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1"/>
          <c:order val="0"/>
          <c:tx>
            <c:strRef>
              <c:f>统计!$C$1</c:f>
              <c:strCache>
                <c:ptCount val="1"/>
                <c:pt idx="0">
                  <c:v>BITY Distance</c:v>
                </c:pt>
              </c:strCache>
            </c:strRef>
          </c:tx>
          <c:spPr>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统计!$A$2:$A$46</c:f>
              <c:strCache>
                <c:ptCount val="45"/>
                <c:pt idx="0">
                  <c:v>base64</c:v>
                </c:pt>
                <c:pt idx="1">
                  <c:v>basename</c:v>
                </c:pt>
                <c:pt idx="2">
                  <c:v>cat</c:v>
                </c:pt>
                <c:pt idx="3">
                  <c:v>chron</c:v>
                </c:pt>
                <c:pt idx="4">
                  <c:v>chgrp</c:v>
                </c:pt>
                <c:pt idx="5">
                  <c:v>chmod</c:v>
                </c:pt>
                <c:pt idx="6">
                  <c:v>chown</c:v>
                </c:pt>
                <c:pt idx="7">
                  <c:v>chroot</c:v>
                </c:pt>
                <c:pt idx="8">
                  <c:v>cksum</c:v>
                </c:pt>
                <c:pt idx="9">
                  <c:v>comm</c:v>
                </c:pt>
                <c:pt idx="10">
                  <c:v>copy</c:v>
                </c:pt>
                <c:pt idx="11">
                  <c:v>cp</c:v>
                </c:pt>
                <c:pt idx="12">
                  <c:v>csplit</c:v>
                </c:pt>
                <c:pt idx="13">
                  <c:v>cut</c:v>
                </c:pt>
                <c:pt idx="14">
                  <c:v>date</c:v>
                </c:pt>
                <c:pt idx="15">
                  <c:v>dd</c:v>
                </c:pt>
                <c:pt idx="16">
                  <c:v>df</c:v>
                </c:pt>
                <c:pt idx="17">
                  <c:v>dircolors</c:v>
                </c:pt>
                <c:pt idx="18">
                  <c:v>du</c:v>
                </c:pt>
                <c:pt idx="19">
                  <c:v>echo</c:v>
                </c:pt>
                <c:pt idx="20">
                  <c:v>expand</c:v>
                </c:pt>
                <c:pt idx="21">
                  <c:v>expr</c:v>
                </c:pt>
                <c:pt idx="22">
                  <c:v>factor</c:v>
                </c:pt>
                <c:pt idx="23">
                  <c:v>fmt</c:v>
                </c:pt>
                <c:pt idx="24">
                  <c:v>fold</c:v>
                </c:pt>
                <c:pt idx="25">
                  <c:v>getlimits</c:v>
                </c:pt>
                <c:pt idx="26">
                  <c:v>groups</c:v>
                </c:pt>
                <c:pt idx="27">
                  <c:v>head</c:v>
                </c:pt>
                <c:pt idx="28">
                  <c:v>id</c:v>
                </c:pt>
                <c:pt idx="29">
                  <c:v>join</c:v>
                </c:pt>
                <c:pt idx="30">
                  <c:v>kill</c:v>
                </c:pt>
                <c:pt idx="31">
                  <c:v>ln</c:v>
                </c:pt>
                <c:pt idx="32">
                  <c:v>ls</c:v>
                </c:pt>
                <c:pt idx="33">
                  <c:v>mkdir</c:v>
                </c:pt>
                <c:pt idx="34">
                  <c:v>mkfifo</c:v>
                </c:pt>
                <c:pt idx="35">
                  <c:v>mktemp</c:v>
                </c:pt>
                <c:pt idx="36">
                  <c:v>mv</c:v>
                </c:pt>
                <c:pt idx="37">
                  <c:v>nice</c:v>
                </c:pt>
                <c:pt idx="38">
                  <c:v>nl</c:v>
                </c:pt>
                <c:pt idx="39">
                  <c:v>nohup</c:v>
                </c:pt>
                <c:pt idx="40">
                  <c:v>od</c:v>
                </c:pt>
                <c:pt idx="41">
                  <c:v>operand2sig</c:v>
                </c:pt>
                <c:pt idx="42">
                  <c:v>paste</c:v>
                </c:pt>
                <c:pt idx="43">
                  <c:v>pathchk</c:v>
                </c:pt>
                <c:pt idx="44">
                  <c:v>pinky</c:v>
                </c:pt>
              </c:strCache>
            </c:strRef>
          </c:cat>
          <c:val>
            <c:numRef>
              <c:f>统计!$C$2:$C$46</c:f>
              <c:numCache>
                <c:formatCode>General</c:formatCode>
                <c:ptCount val="45"/>
                <c:pt idx="0">
                  <c:v>0.65853658536585369</c:v>
                </c:pt>
                <c:pt idx="1">
                  <c:v>0.54545454545454541</c:v>
                </c:pt>
                <c:pt idx="2">
                  <c:v>0.6</c:v>
                </c:pt>
                <c:pt idx="3">
                  <c:v>0.72727272727272729</c:v>
                </c:pt>
                <c:pt idx="4">
                  <c:v>0.90322580645161288</c:v>
                </c:pt>
                <c:pt idx="5">
                  <c:v>0.7142857142857143</c:v>
                </c:pt>
                <c:pt idx="6">
                  <c:v>0.94117647058823528</c:v>
                </c:pt>
                <c:pt idx="7">
                  <c:v>0.73913043478260865</c:v>
                </c:pt>
                <c:pt idx="8">
                  <c:v>0.7142857142857143</c:v>
                </c:pt>
                <c:pt idx="9">
                  <c:v>1.4</c:v>
                </c:pt>
                <c:pt idx="10">
                  <c:v>0.91851851851851851</c:v>
                </c:pt>
                <c:pt idx="11">
                  <c:v>0.77922077922077926</c:v>
                </c:pt>
                <c:pt idx="12">
                  <c:v>1.0153846153846153</c:v>
                </c:pt>
                <c:pt idx="13">
                  <c:v>0.46808510638297873</c:v>
                </c:pt>
                <c:pt idx="14">
                  <c:v>0.76666666666666672</c:v>
                </c:pt>
                <c:pt idx="15">
                  <c:v>0.72357723577235777</c:v>
                </c:pt>
                <c:pt idx="16">
                  <c:v>0.89130434782608692</c:v>
                </c:pt>
                <c:pt idx="17">
                  <c:v>0.61818181818181817</c:v>
                </c:pt>
                <c:pt idx="18">
                  <c:v>1.1911764705882353</c:v>
                </c:pt>
                <c:pt idx="19">
                  <c:v>0.54545454545454541</c:v>
                </c:pt>
                <c:pt idx="20">
                  <c:v>0.48</c:v>
                </c:pt>
                <c:pt idx="21">
                  <c:v>1.3647058823529412</c:v>
                </c:pt>
                <c:pt idx="22">
                  <c:v>0.43333333333333335</c:v>
                </c:pt>
                <c:pt idx="23">
                  <c:v>0.70967741935483875</c:v>
                </c:pt>
                <c:pt idx="24">
                  <c:v>0.36</c:v>
                </c:pt>
                <c:pt idx="25">
                  <c:v>0.15</c:v>
                </c:pt>
                <c:pt idx="26">
                  <c:v>0.44444444444444442</c:v>
                </c:pt>
                <c:pt idx="27">
                  <c:v>0.64864864864864868</c:v>
                </c:pt>
                <c:pt idx="28">
                  <c:v>0.65</c:v>
                </c:pt>
                <c:pt idx="29">
                  <c:v>0.79245283018867929</c:v>
                </c:pt>
                <c:pt idx="30">
                  <c:v>0.70370370370370372</c:v>
                </c:pt>
                <c:pt idx="31">
                  <c:v>0.62068965517241381</c:v>
                </c:pt>
                <c:pt idx="32">
                  <c:v>1.0369318181818181</c:v>
                </c:pt>
                <c:pt idx="33">
                  <c:v>0.90909090909090906</c:v>
                </c:pt>
                <c:pt idx="34">
                  <c:v>1.1111111111111112</c:v>
                </c:pt>
                <c:pt idx="35">
                  <c:v>0.6</c:v>
                </c:pt>
                <c:pt idx="36">
                  <c:v>1.1428571428571428</c:v>
                </c:pt>
                <c:pt idx="37">
                  <c:v>0.125</c:v>
                </c:pt>
                <c:pt idx="38">
                  <c:v>1.0555555555555556</c:v>
                </c:pt>
                <c:pt idx="39">
                  <c:v>0.27272727272727271</c:v>
                </c:pt>
                <c:pt idx="40">
                  <c:v>0.52500000000000002</c:v>
                </c:pt>
                <c:pt idx="41">
                  <c:v>0.61538461538461542</c:v>
                </c:pt>
                <c:pt idx="42">
                  <c:v>0.54285714285714282</c:v>
                </c:pt>
                <c:pt idx="43">
                  <c:v>0.36842105263157893</c:v>
                </c:pt>
                <c:pt idx="44">
                  <c:v>0.74193548387096775</c:v>
                </c:pt>
              </c:numCache>
            </c:numRef>
          </c:val>
        </c:ser>
        <c:ser>
          <c:idx val="2"/>
          <c:order val="1"/>
          <c:tx>
            <c:strRef>
              <c:f>统计!$D$1</c:f>
              <c:strCache>
                <c:ptCount val="1"/>
                <c:pt idx="0">
                  <c:v>Hex-Rays Distance</c:v>
                </c:pt>
              </c:strCache>
            </c:strRef>
          </c:tx>
          <c:spPr>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统计!$A$2:$A$46</c:f>
              <c:strCache>
                <c:ptCount val="45"/>
                <c:pt idx="0">
                  <c:v>base64</c:v>
                </c:pt>
                <c:pt idx="1">
                  <c:v>basename</c:v>
                </c:pt>
                <c:pt idx="2">
                  <c:v>cat</c:v>
                </c:pt>
                <c:pt idx="3">
                  <c:v>chron</c:v>
                </c:pt>
                <c:pt idx="4">
                  <c:v>chgrp</c:v>
                </c:pt>
                <c:pt idx="5">
                  <c:v>chmod</c:v>
                </c:pt>
                <c:pt idx="6">
                  <c:v>chown</c:v>
                </c:pt>
                <c:pt idx="7">
                  <c:v>chroot</c:v>
                </c:pt>
                <c:pt idx="8">
                  <c:v>cksum</c:v>
                </c:pt>
                <c:pt idx="9">
                  <c:v>comm</c:v>
                </c:pt>
                <c:pt idx="10">
                  <c:v>copy</c:v>
                </c:pt>
                <c:pt idx="11">
                  <c:v>cp</c:v>
                </c:pt>
                <c:pt idx="12">
                  <c:v>csplit</c:v>
                </c:pt>
                <c:pt idx="13">
                  <c:v>cut</c:v>
                </c:pt>
                <c:pt idx="14">
                  <c:v>date</c:v>
                </c:pt>
                <c:pt idx="15">
                  <c:v>dd</c:v>
                </c:pt>
                <c:pt idx="16">
                  <c:v>df</c:v>
                </c:pt>
                <c:pt idx="17">
                  <c:v>dircolors</c:v>
                </c:pt>
                <c:pt idx="18">
                  <c:v>du</c:v>
                </c:pt>
                <c:pt idx="19">
                  <c:v>echo</c:v>
                </c:pt>
                <c:pt idx="20">
                  <c:v>expand</c:v>
                </c:pt>
                <c:pt idx="21">
                  <c:v>expr</c:v>
                </c:pt>
                <c:pt idx="22">
                  <c:v>factor</c:v>
                </c:pt>
                <c:pt idx="23">
                  <c:v>fmt</c:v>
                </c:pt>
                <c:pt idx="24">
                  <c:v>fold</c:v>
                </c:pt>
                <c:pt idx="25">
                  <c:v>getlimits</c:v>
                </c:pt>
                <c:pt idx="26">
                  <c:v>groups</c:v>
                </c:pt>
                <c:pt idx="27">
                  <c:v>head</c:v>
                </c:pt>
                <c:pt idx="28">
                  <c:v>id</c:v>
                </c:pt>
                <c:pt idx="29">
                  <c:v>join</c:v>
                </c:pt>
                <c:pt idx="30">
                  <c:v>kill</c:v>
                </c:pt>
                <c:pt idx="31">
                  <c:v>ln</c:v>
                </c:pt>
                <c:pt idx="32">
                  <c:v>ls</c:v>
                </c:pt>
                <c:pt idx="33">
                  <c:v>mkdir</c:v>
                </c:pt>
                <c:pt idx="34">
                  <c:v>mkfifo</c:v>
                </c:pt>
                <c:pt idx="35">
                  <c:v>mktemp</c:v>
                </c:pt>
                <c:pt idx="36">
                  <c:v>mv</c:v>
                </c:pt>
                <c:pt idx="37">
                  <c:v>nice</c:v>
                </c:pt>
                <c:pt idx="38">
                  <c:v>nl</c:v>
                </c:pt>
                <c:pt idx="39">
                  <c:v>nohup</c:v>
                </c:pt>
                <c:pt idx="40">
                  <c:v>od</c:v>
                </c:pt>
                <c:pt idx="41">
                  <c:v>operand2sig</c:v>
                </c:pt>
                <c:pt idx="42">
                  <c:v>paste</c:v>
                </c:pt>
                <c:pt idx="43">
                  <c:v>pathchk</c:v>
                </c:pt>
                <c:pt idx="44">
                  <c:v>pinky</c:v>
                </c:pt>
              </c:strCache>
            </c:strRef>
          </c:cat>
          <c:val>
            <c:numRef>
              <c:f>统计!$D$2:$D$46</c:f>
              <c:numCache>
                <c:formatCode>General</c:formatCode>
                <c:ptCount val="45"/>
                <c:pt idx="0">
                  <c:v>0.80487804878048785</c:v>
                </c:pt>
                <c:pt idx="1">
                  <c:v>1.3181818181818181</c:v>
                </c:pt>
                <c:pt idx="2">
                  <c:v>1.52</c:v>
                </c:pt>
                <c:pt idx="3">
                  <c:v>1.3636363636363635</c:v>
                </c:pt>
                <c:pt idx="4">
                  <c:v>1.4193548387096775</c:v>
                </c:pt>
                <c:pt idx="5">
                  <c:v>1.2380952380952381</c:v>
                </c:pt>
                <c:pt idx="6">
                  <c:v>1.6470588235294117</c:v>
                </c:pt>
                <c:pt idx="7">
                  <c:v>0.39130434782608697</c:v>
                </c:pt>
                <c:pt idx="8">
                  <c:v>0.7857142857142857</c:v>
                </c:pt>
                <c:pt idx="9">
                  <c:v>1.65</c:v>
                </c:pt>
                <c:pt idx="10">
                  <c:v>1.6</c:v>
                </c:pt>
                <c:pt idx="11">
                  <c:v>0.93506493506493504</c:v>
                </c:pt>
                <c:pt idx="12">
                  <c:v>1.3846153846153846</c:v>
                </c:pt>
                <c:pt idx="13">
                  <c:v>0.63829787234042556</c:v>
                </c:pt>
                <c:pt idx="14">
                  <c:v>1.3666666666666667</c:v>
                </c:pt>
                <c:pt idx="15">
                  <c:v>0.87804878048780488</c:v>
                </c:pt>
                <c:pt idx="16">
                  <c:v>1.2717391304347827</c:v>
                </c:pt>
                <c:pt idx="17">
                  <c:v>0.98181818181818181</c:v>
                </c:pt>
                <c:pt idx="18">
                  <c:v>1.8970588235294117</c:v>
                </c:pt>
                <c:pt idx="19">
                  <c:v>0.81818181818181823</c:v>
                </c:pt>
                <c:pt idx="20">
                  <c:v>0.48</c:v>
                </c:pt>
                <c:pt idx="21">
                  <c:v>1.4705882352941178</c:v>
                </c:pt>
                <c:pt idx="22">
                  <c:v>0.73333333333333328</c:v>
                </c:pt>
                <c:pt idx="23">
                  <c:v>1.1290322580645162</c:v>
                </c:pt>
                <c:pt idx="24">
                  <c:v>0.28000000000000003</c:v>
                </c:pt>
                <c:pt idx="25">
                  <c:v>0.3</c:v>
                </c:pt>
                <c:pt idx="26">
                  <c:v>0.55555555555555558</c:v>
                </c:pt>
                <c:pt idx="27">
                  <c:v>1.1351351351351351</c:v>
                </c:pt>
                <c:pt idx="28">
                  <c:v>0.9</c:v>
                </c:pt>
                <c:pt idx="29">
                  <c:v>1.3301886792452831</c:v>
                </c:pt>
                <c:pt idx="30">
                  <c:v>0.88888888888888884</c:v>
                </c:pt>
                <c:pt idx="31">
                  <c:v>0.75862068965517238</c:v>
                </c:pt>
                <c:pt idx="32">
                  <c:v>1.3181818181818181</c:v>
                </c:pt>
                <c:pt idx="33">
                  <c:v>1.5454545454545501</c:v>
                </c:pt>
                <c:pt idx="34">
                  <c:v>1.7777777777777777</c:v>
                </c:pt>
                <c:pt idx="35">
                  <c:v>1.0857142857142856</c:v>
                </c:pt>
                <c:pt idx="36">
                  <c:v>1.7428571428571429</c:v>
                </c:pt>
                <c:pt idx="37">
                  <c:v>0.125</c:v>
                </c:pt>
                <c:pt idx="38">
                  <c:v>0.94444444444444442</c:v>
                </c:pt>
                <c:pt idx="39">
                  <c:v>0.40909090909090912</c:v>
                </c:pt>
                <c:pt idx="40">
                  <c:v>0.57499999999999996</c:v>
                </c:pt>
                <c:pt idx="41">
                  <c:v>0.76923076923076927</c:v>
                </c:pt>
                <c:pt idx="42">
                  <c:v>0.7142857142857143</c:v>
                </c:pt>
                <c:pt idx="43">
                  <c:v>0.52631578947368418</c:v>
                </c:pt>
                <c:pt idx="44">
                  <c:v>0.70967741935483875</c:v>
                </c:pt>
              </c:numCache>
            </c:numRef>
          </c:val>
        </c:ser>
        <c:dLbls>
          <c:showLegendKey val="0"/>
          <c:showVal val="0"/>
          <c:showCatName val="0"/>
          <c:showSerName val="0"/>
          <c:showPercent val="0"/>
          <c:showBubbleSize val="0"/>
        </c:dLbls>
        <c:gapWidth val="115"/>
        <c:axId val="630812160"/>
        <c:axId val="630812552"/>
      </c:barChart>
      <c:catAx>
        <c:axId val="6308121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0812552"/>
        <c:crosses val="autoZero"/>
        <c:auto val="1"/>
        <c:lblAlgn val="ctr"/>
        <c:lblOffset val="100"/>
        <c:noMultiLvlLbl val="0"/>
      </c:catAx>
      <c:valAx>
        <c:axId val="630812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0812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4">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cs:styleClr val="auto">
        <a:lumMod val="50000"/>
      </cs:styleClr>
    </cs:fontRef>
    <cs:defRPr sz="10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tx1"/>
    </cs:fontRef>
    <cs:spPr>
      <a:solidFill>
        <a:schemeClr val="phClr">
          <a:alpha val="74000"/>
        </a:schemeClr>
      </a:solidFill>
      <a:effectLst>
        <a:innerShdw blurRad="114300">
          <a:schemeClr val="phClr">
            <a:lumMod val="75000"/>
          </a:schemeClr>
        </a:innerShdw>
      </a:effectLst>
    </cs:spPr>
  </cs:dataPoint>
  <cs:dataPoint3D>
    <cs:lnRef idx="0"/>
    <cs:fillRef idx="0">
      <cs:styleClr val="auto"/>
    </cs:fillRef>
    <cs:effectRef idx="0">
      <cs:styleClr val="auto"/>
    </cs:effectRef>
    <cs:fontRef idx="minor">
      <a:schemeClr val="tx1"/>
    </cs:fontRef>
    <cs:spPr>
      <a:solidFill>
        <a:schemeClr val="phClr">
          <a:alpha val="74000"/>
        </a:schemeClr>
      </a:solidFill>
      <a:effectLst>
        <a:innerShdw blurRad="114300">
          <a:schemeClr val="phClr">
            <a:lumMod val="75000"/>
          </a:schemeClr>
        </a:innerShdw>
      </a:effectLst>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4E77C-66BB-4BB0-8732-6048E2225D17}" type="datetimeFigureOut">
              <a:rPr lang="zh-CN" altLang="en-US" smtClean="0"/>
              <a:t>2018/3/25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5542A3-6338-4C4D-A8AA-103E42BB3D38}" type="slidenum">
              <a:rPr lang="zh-CN" altLang="en-US" smtClean="0"/>
              <a:t>‹#›</a:t>
            </a:fld>
            <a:endParaRPr lang="zh-CN" altLang="en-US"/>
          </a:p>
        </p:txBody>
      </p:sp>
    </p:spTree>
    <p:extLst>
      <p:ext uri="{BB962C8B-B14F-4D97-AF65-F5344CB8AC3E}">
        <p14:creationId xmlns:p14="http://schemas.microsoft.com/office/powerpoint/2010/main" val="2128631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mn-lt"/>
              </a:rPr>
              <a:t>Hello every</a:t>
            </a:r>
            <a:r>
              <a:rPr lang="en-US" altLang="zh-CN" baseline="0" dirty="0" smtClean="0">
                <a:latin typeface="+mn-lt"/>
              </a:rPr>
              <a:t>one, this is Cheng Wen from Shenzhen University. I am very honor to have this opportunity to present our approach. Our topic is </a:t>
            </a:r>
            <a:r>
              <a:rPr lang="zh-CN" altLang="en-US" baseline="0" dirty="0" smtClean="0">
                <a:latin typeface="+mn-lt"/>
              </a:rPr>
              <a:t>“</a:t>
            </a:r>
            <a:r>
              <a:rPr lang="en-US" altLang="zh-CN" baseline="0" dirty="0" smtClean="0">
                <a:latin typeface="+mn-lt"/>
              </a:rPr>
              <a:t>Learning Types for Binaries”</a:t>
            </a:r>
            <a:endParaRPr lang="zh-CN" altLang="en-US" dirty="0">
              <a:latin typeface="+mn-lt"/>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a:t>
            </a:fld>
            <a:endParaRPr lang="zh-CN" altLang="en-US"/>
          </a:p>
        </p:txBody>
      </p:sp>
    </p:spTree>
    <p:extLst>
      <p:ext uri="{BB962C8B-B14F-4D97-AF65-F5344CB8AC3E}">
        <p14:creationId xmlns:p14="http://schemas.microsoft.com/office/powerpoint/2010/main" val="1693335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u="none" dirty="0" smtClean="0">
                <a:solidFill>
                  <a:schemeClr val="tx1"/>
                </a:solidFill>
              </a:rPr>
              <a:t>The</a:t>
            </a:r>
            <a:r>
              <a:rPr lang="en-US" altLang="zh-CN" b="0" u="none" baseline="0" dirty="0" smtClean="0">
                <a:solidFill>
                  <a:schemeClr val="tx1"/>
                </a:solidFill>
              </a:rPr>
              <a:t> picture on the left is source code. And the picture on the right is the corresponding assembly code.</a:t>
            </a:r>
            <a:endParaRPr lang="en-US" altLang="zh-CN" b="0" u="none" dirty="0" smtClean="0">
              <a:solidFill>
                <a:schemeClr val="tx1"/>
              </a:solidFill>
            </a:endParaRPr>
          </a:p>
          <a:p>
            <a:endParaRPr lang="en-US" altLang="zh-CN" b="0" u="none" dirty="0" smtClean="0">
              <a:solidFill>
                <a:schemeClr val="tx1"/>
              </a:solidFill>
            </a:endParaRPr>
          </a:p>
          <a:p>
            <a:r>
              <a:rPr lang="en-US" altLang="zh-CN" b="0" u="none" dirty="0" smtClean="0">
                <a:solidFill>
                  <a:schemeClr val="tx1"/>
                </a:solidFill>
              </a:rPr>
              <a:t>In the beginning, the</a:t>
            </a:r>
            <a:r>
              <a:rPr lang="en-US" altLang="zh-CN" b="0" u="none" baseline="0" dirty="0" smtClean="0">
                <a:solidFill>
                  <a:schemeClr val="tx1"/>
                </a:solidFill>
              </a:rPr>
              <a:t> </a:t>
            </a:r>
            <a:r>
              <a:rPr lang="en-US" altLang="zh-CN" sz="1200" b="0" i="0" u="none" strike="noStrike" kern="1200" baseline="0" dirty="0" smtClean="0">
                <a:solidFill>
                  <a:schemeClr val="tx1"/>
                </a:solidFill>
                <a:latin typeface="+mn-lt"/>
                <a:ea typeface="+mn-ea"/>
                <a:cs typeface="+mn-cs"/>
              </a:rPr>
              <a:t>parameters need to be push into stack. Then the original value of the stack pointer needs to be saved. Finally, the local variables are push into the stack.</a:t>
            </a:r>
          </a:p>
          <a:p>
            <a:r>
              <a:rPr lang="en-US" altLang="zh-CN" sz="1200" b="0" i="0" u="none" strike="noStrike" kern="1200" baseline="0" dirty="0" smtClean="0">
                <a:solidFill>
                  <a:schemeClr val="tx1"/>
                </a:solidFill>
                <a:latin typeface="+mn-lt"/>
                <a:ea typeface="+mn-ea"/>
                <a:cs typeface="+mn-cs"/>
              </a:rPr>
              <a:t>The variables in the stack is accessed by the base address and the offset. In this example, [</a:t>
            </a:r>
            <a:r>
              <a:rPr lang="en-US" altLang="zh-CN" sz="1200" b="0" i="0" u="none" strike="noStrike" kern="1200" baseline="0" dirty="0" err="1" smtClean="0">
                <a:solidFill>
                  <a:schemeClr val="tx1"/>
                </a:solidFill>
                <a:latin typeface="+mn-lt"/>
                <a:ea typeface="+mn-ea"/>
                <a:cs typeface="+mn-cs"/>
              </a:rPr>
              <a:t>ebp+offset</a:t>
            </a:r>
            <a:r>
              <a:rPr lang="en-US" altLang="zh-CN" sz="1200" b="0" i="0" u="none" strike="noStrike" kern="1200" baseline="0" dirty="0" smtClean="0">
                <a:solidFill>
                  <a:schemeClr val="tx1"/>
                </a:solidFill>
                <a:latin typeface="+mn-lt"/>
                <a:ea typeface="+mn-ea"/>
                <a:cs typeface="+mn-cs"/>
              </a:rPr>
              <a:t>] for parameters and [</a:t>
            </a:r>
            <a:r>
              <a:rPr lang="en-US" altLang="zh-CN" sz="1200" b="0" i="0" u="none" strike="noStrike" kern="1200" baseline="0" dirty="0" err="1" smtClean="0">
                <a:solidFill>
                  <a:schemeClr val="tx1"/>
                </a:solidFill>
                <a:latin typeface="+mn-lt"/>
                <a:ea typeface="+mn-ea"/>
                <a:cs typeface="+mn-cs"/>
              </a:rPr>
              <a:t>ebp</a:t>
            </a:r>
            <a:r>
              <a:rPr lang="en-US" altLang="zh-CN" sz="1200" b="0" i="0" u="none" strike="noStrike" kern="1200" baseline="0" dirty="0" smtClean="0">
                <a:solidFill>
                  <a:schemeClr val="tx1"/>
                </a:solidFill>
                <a:latin typeface="+mn-lt"/>
                <a:ea typeface="+mn-ea"/>
                <a:cs typeface="+mn-cs"/>
              </a:rPr>
              <a:t>-offset] for local variables.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So the variables we recovered in stack are shown in this figure. There are three parameters, which conform to the declarations in the Source code. Due to the low-level instructions, there are two more local variables, which are used respectively to store the Intermediate value.</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11</a:t>
            </a:fld>
            <a:endParaRPr lang="zh-CN" altLang="en-US"/>
          </a:p>
        </p:txBody>
      </p:sp>
    </p:spTree>
    <p:extLst>
      <p:ext uri="{BB962C8B-B14F-4D97-AF65-F5344CB8AC3E}">
        <p14:creationId xmlns:p14="http://schemas.microsoft.com/office/powerpoint/2010/main" val="4122971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Next, we want to extract the related instructions for the target variables, which reflect how the variables are used and will be used as a feature to learn the types.</a:t>
            </a:r>
            <a:r>
              <a:rPr lang="zh-CN" altLang="en-US" sz="1200" b="1" i="0" u="none" strike="noStrike" kern="1200" baseline="0" dirty="0" smtClean="0">
                <a:solidFill>
                  <a:schemeClr val="tx1"/>
                </a:solidFill>
                <a:latin typeface="+mn-lt"/>
                <a:ea typeface="+mn-ea"/>
                <a:cs typeface="+mn-cs"/>
              </a:rPr>
              <a:t> </a:t>
            </a:r>
            <a:endParaRPr lang="en-US" altLang="zh-CN" sz="1200" b="1"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Take [ebp+8] as an example, the instructions using a variable directly are extracted. There seems to be no interesting information.</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an instruction of a variable in high-level codes may be compiled into several instructions in low-level codes, some of which may not use the corresponding variable directly.</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When the variable is “mov” into the register, It created a use-defined chain.</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12</a:t>
            </a:fld>
            <a:endParaRPr lang="zh-CN" altLang="en-US"/>
          </a:p>
        </p:txBody>
      </p:sp>
    </p:spTree>
    <p:extLst>
      <p:ext uri="{BB962C8B-B14F-4D97-AF65-F5344CB8AC3E}">
        <p14:creationId xmlns:p14="http://schemas.microsoft.com/office/powerpoint/2010/main" val="1803740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Therefore, we make use of use-defined chains on the data registers to extract the indirect instructions: </a:t>
            </a:r>
            <a:r>
              <a:rPr lang="en-US" altLang="zh-CN" dirty="0" smtClean="0"/>
              <a:t>If a data register is defined by a variable, then all the uses of the register are considered as the uses of the variable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After that</a:t>
            </a:r>
            <a:r>
              <a:rPr lang="en-US" altLang="zh-CN" b="0" baseline="0" dirty="0" smtClean="0"/>
              <a:t> we can get more interesting information. These are the related instruction of [ebp+8].</a:t>
            </a:r>
            <a:endParaRPr lang="zh-CN" altLang="en-US" b="0" dirty="0" smtClean="0"/>
          </a:p>
        </p:txBody>
      </p:sp>
      <p:sp>
        <p:nvSpPr>
          <p:cNvPr id="4" name="灯片编号占位符 3"/>
          <p:cNvSpPr>
            <a:spLocks noGrp="1"/>
          </p:cNvSpPr>
          <p:nvPr>
            <p:ph type="sldNum" sz="quarter" idx="10"/>
          </p:nvPr>
        </p:nvSpPr>
        <p:spPr/>
        <p:txBody>
          <a:bodyPr/>
          <a:lstStyle/>
          <a:p>
            <a:fld id="{E65542A3-6338-4C4D-A8AA-103E42BB3D38}" type="slidenum">
              <a:rPr lang="zh-CN" altLang="en-US" smtClean="0"/>
              <a:t>13</a:t>
            </a:fld>
            <a:endParaRPr lang="zh-CN" altLang="en-US"/>
          </a:p>
        </p:txBody>
      </p:sp>
    </p:spTree>
    <p:extLst>
      <p:ext uri="{BB962C8B-B14F-4D97-AF65-F5344CB8AC3E}">
        <p14:creationId xmlns:p14="http://schemas.microsoft.com/office/powerpoint/2010/main" val="574729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According to the official document, different instructions have different usages.</a:t>
            </a:r>
          </a:p>
          <a:p>
            <a:r>
              <a:rPr lang="en-US" altLang="zh-CN" sz="1200" b="0" i="0" u="none" strike="noStrike" kern="1200" baseline="0" dirty="0" smtClean="0">
                <a:solidFill>
                  <a:schemeClr val="tx1"/>
                </a:solidFill>
                <a:latin typeface="+mn-lt"/>
                <a:ea typeface="+mn-ea"/>
                <a:cs typeface="+mn-cs"/>
              </a:rPr>
              <a:t>So we perform some pre-processing on these instructions based on their usages.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Moreover, not all the instructions are widely used or representative. For that we do a statistical analysis on our dataset, which consists of real-world programs and source codes from some course books, using the well-known scheme Term Frequency and Inverse Document Frequency (TF-IDF) algorithm. Based on the result, we select the N most frequently used and representative instructions as the feature indicators. In theory, the more instructions, the better. While in practice, we found 100 instructions are enough.</a:t>
            </a:r>
            <a:endParaRPr lang="zh-CN" altLang="en-US" b="1" u="none" dirty="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14</a:t>
            </a:fld>
            <a:endParaRPr lang="zh-CN" altLang="en-US"/>
          </a:p>
        </p:txBody>
      </p:sp>
    </p:spTree>
    <p:extLst>
      <p:ext uri="{BB962C8B-B14F-4D97-AF65-F5344CB8AC3E}">
        <p14:creationId xmlns:p14="http://schemas.microsoft.com/office/powerpoint/2010/main" val="363494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Next, we represent the selected features of variables using vector space model.</a:t>
                </a:r>
              </a:p>
              <a:p>
                <a:r>
                  <a:rPr lang="en-US" altLang="zh-CN" sz="1200" b="0" i="0" u="none" strike="noStrike" kern="1200" baseline="0" dirty="0" smtClean="0">
                    <a:solidFill>
                      <a:schemeClr val="tx1"/>
                    </a:solidFill>
                    <a:latin typeface="+mn-lt"/>
                    <a:ea typeface="+mn-ea"/>
                    <a:cs typeface="+mn-cs"/>
                  </a:rPr>
                  <a:t>We only concern that how many times an interesting instruction are performed on a variable, leaving the order out of consideration. Formally, a variable is represented as the following vector 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where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𝑖</m:t>
                        </m:r>
                      </m:sub>
                    </m:sSub>
                  </m:oMath>
                </a14:m>
                <a:r>
                  <a:rPr lang="en-US" altLang="zh-CN" sz="500" dirty="0"/>
                  <a:t> </a:t>
                </a:r>
                <a:r>
                  <a:rPr lang="en-US" altLang="zh-CN" dirty="0"/>
                  <a:t>is a feature term,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en-US" altLang="zh-CN" sz="500" dirty="0" smtClean="0"/>
                  <a:t> </a:t>
                </a:r>
                <a:r>
                  <a:rPr lang="en-US" altLang="zh-CN" dirty="0"/>
                  <a:t>is the value of feature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𝑖</m:t>
                        </m:r>
                      </m:sub>
                    </m:sSub>
                  </m:oMath>
                </a14:m>
                <a:r>
                  <a:rPr lang="en-US" altLang="zh-CN" dirty="0" smtClean="0"/>
                  <a:t>, </a:t>
                </a:r>
                <a:r>
                  <a:rPr lang="en-US" altLang="zh-CN" dirty="0"/>
                  <a:t>and </a:t>
                </a:r>
                <a14:m>
                  <m:oMath xmlns:m="http://schemas.openxmlformats.org/officeDocument/2006/math">
                    <m:r>
                      <m:rPr>
                        <m:nor/>
                      </m:rPr>
                      <a:rPr lang="en-US" altLang="zh-CN" b="0" i="0" smtClean="0"/>
                      <m:t>n</m:t>
                    </m:r>
                  </m:oMath>
                </a14:m>
                <a:r>
                  <a:rPr lang="en-US" altLang="zh-CN" dirty="0" smtClean="0"/>
                  <a:t> </a:t>
                </a:r>
                <a:r>
                  <a:rPr lang="en-US" altLang="zh-CN" dirty="0"/>
                  <a:t>is the number </a:t>
                </a:r>
                <a:r>
                  <a:rPr lang="en-US" altLang="zh-CN" dirty="0" smtClean="0"/>
                  <a:t>of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Let ‘s </a:t>
                </a:r>
                <a:r>
                  <a:rPr lang="en-US" altLang="zh-CN" sz="1200" b="0" i="0" u="none" strike="noStrike" kern="1200" baseline="0" dirty="0" smtClean="0">
                    <a:solidFill>
                      <a:schemeClr val="tx1"/>
                    </a:solidFill>
                    <a:latin typeface="+mn-lt"/>
                    <a:ea typeface="+mn-ea"/>
                    <a:cs typeface="+mn-cs"/>
                  </a:rPr>
                  <a:t>consider this variable again. The vector representation of [ebp+8] can be shown in the following: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It is a 4 byte data. And the value of the instruction feature term are the frequency.</a:t>
                </a:r>
                <a:endParaRPr lang="zh-CN" altLang="en-US" dirty="0"/>
              </a:p>
              <a:p>
                <a:endParaRPr lang="zh-CN" altLang="en-US" b="1" u="none" dirty="0">
                  <a:solidFill>
                    <a:schemeClr val="tx1"/>
                  </a:solidFill>
                </a:endParaRPr>
              </a:p>
            </p:txBody>
          </p:sp>
        </mc:Choice>
        <mc:Fallback xmlns="">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Finally, we represent the selected features of variables using vector space model.</a:t>
                </a:r>
              </a:p>
              <a:p>
                <a:r>
                  <a:rPr lang="en-US" altLang="zh-CN" sz="1200" b="0" i="0" u="none" strike="noStrike" kern="1200" baseline="0" dirty="0" smtClean="0">
                    <a:solidFill>
                      <a:schemeClr val="tx1"/>
                    </a:solidFill>
                    <a:latin typeface="+mn-lt"/>
                    <a:ea typeface="+mn-ea"/>
                    <a:cs typeface="+mn-cs"/>
                  </a:rPr>
                  <a:t>We only concern that how many times an interesting instruction are performed on a variable, leaving the order out of consideration. So a representation of a variable is a vector consisting of the frequency of each selected instruction and the extra useful information. Formally, a variable is represented as the following vector 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where </a:t>
                </a:r>
                <a:r>
                  <a:rPr lang="en-US" altLang="zh-CN" b="0" i="0" dirty="0" smtClean="0">
                    <a:latin typeface="Cambria Math" panose="02040503050406030204" pitchFamily="18" charset="0"/>
                  </a:rPr>
                  <a:t>𝑓_𝑖</a:t>
                </a:r>
                <a:r>
                  <a:rPr lang="en-US" altLang="zh-CN" sz="500" dirty="0"/>
                  <a:t> </a:t>
                </a:r>
                <a:r>
                  <a:rPr lang="en-US" altLang="zh-CN" dirty="0"/>
                  <a:t>is a feature term, </a:t>
                </a:r>
                <a:r>
                  <a:rPr lang="en-US" altLang="zh-CN" b="0" i="0" smtClean="0">
                    <a:latin typeface="Cambria Math" panose="02040503050406030204" pitchFamily="18" charset="0"/>
                  </a:rPr>
                  <a:t>𝑡_𝑖</a:t>
                </a:r>
                <a:r>
                  <a:rPr lang="en-US" altLang="zh-CN" sz="500" dirty="0" smtClean="0"/>
                  <a:t> </a:t>
                </a:r>
                <a:r>
                  <a:rPr lang="en-US" altLang="zh-CN" dirty="0"/>
                  <a:t>is the value of feature </a:t>
                </a:r>
                <a:r>
                  <a:rPr lang="en-US" altLang="zh-CN" i="0" dirty="0">
                    <a:latin typeface="Cambria Math" panose="02040503050406030204" pitchFamily="18" charset="0"/>
                  </a:rPr>
                  <a:t>𝑓_𝑖</a:t>
                </a:r>
                <a:r>
                  <a:rPr lang="en-US" altLang="zh-CN" dirty="0" smtClean="0"/>
                  <a:t>, </a:t>
                </a:r>
                <a:r>
                  <a:rPr lang="en-US" altLang="zh-CN" dirty="0"/>
                  <a:t>and </a:t>
                </a:r>
                <a:r>
                  <a:rPr lang="en-US" altLang="zh-CN" b="0" i="0" smtClean="0">
                    <a:latin typeface="Cambria Math" panose="02040503050406030204" pitchFamily="18" charset="0"/>
                  </a:rPr>
                  <a:t>"n</a:t>
                </a:r>
                <a:r>
                  <a:rPr lang="zh-CN" altLang="en-US" b="0" i="0" smtClean="0"/>
                  <a:t>"</a:t>
                </a:r>
                <a:r>
                  <a:rPr lang="en-US" altLang="zh-CN" dirty="0" smtClean="0"/>
                  <a:t> </a:t>
                </a:r>
                <a:r>
                  <a:rPr lang="en-US" altLang="zh-CN" dirty="0"/>
                  <a:t>is the number </a:t>
                </a:r>
                <a:r>
                  <a:rPr lang="en-US" altLang="zh-CN" dirty="0" smtClean="0"/>
                  <a:t>of features</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Let ‘s </a:t>
                </a:r>
                <a:r>
                  <a:rPr lang="en-US" altLang="zh-CN" sz="1200" b="0" i="0" u="none" strike="noStrike" kern="1200" baseline="0" dirty="0" smtClean="0">
                    <a:solidFill>
                      <a:schemeClr val="tx1"/>
                    </a:solidFill>
                    <a:latin typeface="+mn-lt"/>
                    <a:ea typeface="+mn-ea"/>
                    <a:cs typeface="+mn-cs"/>
                  </a:rPr>
                  <a:t>consider this variable again. The vector representation of [ebp+8] can be shown in the following: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It is a 4 byte data. And the value of the instruction feature term are the frequency.</a:t>
                </a:r>
                <a:endParaRPr lang="zh-CN" altLang="en-US" dirty="0"/>
              </a:p>
              <a:p>
                <a:endParaRPr lang="zh-CN" altLang="en-US" b="1" u="none" dirty="0">
                  <a:solidFill>
                    <a:schemeClr val="tx1"/>
                  </a:solidFill>
                </a:endParaRPr>
              </a:p>
            </p:txBody>
          </p:sp>
        </mc:Fallback>
      </mc:AlternateContent>
      <p:sp>
        <p:nvSpPr>
          <p:cNvPr id="4" name="灯片编号占位符 3"/>
          <p:cNvSpPr>
            <a:spLocks noGrp="1"/>
          </p:cNvSpPr>
          <p:nvPr>
            <p:ph type="sldNum" sz="quarter" idx="10"/>
          </p:nvPr>
        </p:nvSpPr>
        <p:spPr/>
        <p:txBody>
          <a:bodyPr/>
          <a:lstStyle/>
          <a:p>
            <a:fld id="{E65542A3-6338-4C4D-A8AA-103E42BB3D38}" type="slidenum">
              <a:rPr lang="zh-CN" altLang="en-US" smtClean="0"/>
              <a:t>15</a:t>
            </a:fld>
            <a:endParaRPr lang="zh-CN" altLang="en-US"/>
          </a:p>
        </p:txBody>
      </p:sp>
    </p:spTree>
    <p:extLst>
      <p:ext uri="{BB962C8B-B14F-4D97-AF65-F5344CB8AC3E}">
        <p14:creationId xmlns:p14="http://schemas.microsoft.com/office/powerpoint/2010/main" val="1561521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Finally</a:t>
            </a:r>
            <a:r>
              <a:rPr lang="zh-CN" altLang="en-US" dirty="0" smtClean="0"/>
              <a:t>，</a:t>
            </a:r>
            <a:r>
              <a:rPr lang="en-US" altLang="zh-CN" dirty="0" smtClean="0"/>
              <a:t>After the classifiers are trained, we can use them to predict the most possible type for new or unseen variable.</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use supervised learning to train our classier. In this work, we choose Support Vector Machine(SVM). Trying </a:t>
            </a:r>
            <a:r>
              <a:rPr lang="en-US" altLang="zh-CN" baseline="0" dirty="0" smtClean="0"/>
              <a:t>some o</a:t>
            </a:r>
            <a:r>
              <a:rPr lang="en-US" altLang="zh-CN" dirty="0" smtClean="0"/>
              <a:t>ther machine learning algorithm will be the future</a:t>
            </a:r>
            <a:r>
              <a:rPr lang="en-US" altLang="zh-CN" baseline="0" dirty="0" smtClean="0"/>
              <a:t> work.</a:t>
            </a:r>
          </a:p>
          <a:p>
            <a:pPr rtl="0"/>
            <a:endParaRPr lang="en-US" altLang="zh-CN" sz="1200" b="0" i="0" u="none" strike="noStrike" kern="1200" baseline="0" dirty="0" smtClean="0">
              <a:solidFill>
                <a:schemeClr val="tx1"/>
              </a:solidFill>
              <a:latin typeface="+mn-lt"/>
              <a:ea typeface="+mn-ea"/>
              <a:cs typeface="+mn-cs"/>
            </a:endParaRPr>
          </a:p>
          <a:p>
            <a:pPr rtl="0"/>
            <a:r>
              <a:rPr lang="en-US" altLang="zh-CN" sz="1200" b="0" i="0" u="none" strike="noStrike" kern="1200" baseline="0" dirty="0" smtClean="0">
                <a:solidFill>
                  <a:schemeClr val="tx1"/>
                </a:solidFill>
                <a:latin typeface="+mn-lt"/>
                <a:ea typeface="+mn-ea"/>
                <a:cs typeface="+mn-cs"/>
              </a:rPr>
              <a:t>For now, we only consider the base types without type quantifiers. These are the labels we are learning in this paper. The reason is that (1) the other types, such as </a:t>
            </a:r>
            <a:r>
              <a:rPr lang="en-US" altLang="zh-CN" sz="1200" b="0" i="0" kern="1200" dirty="0" smtClean="0">
                <a:solidFill>
                  <a:schemeClr val="tx1"/>
                </a:solidFill>
                <a:effectLst/>
                <a:latin typeface="+mn-lt"/>
                <a:ea typeface="+mn-ea"/>
                <a:cs typeface="+mn-cs"/>
              </a:rPr>
              <a:t>structure</a:t>
            </a:r>
            <a:r>
              <a:rPr lang="en-US" altLang="zh-CN" sz="1200" b="0" i="0" u="none" strike="noStrike" kern="1200" baseline="0" dirty="0" smtClean="0">
                <a:solidFill>
                  <a:schemeClr val="tx1"/>
                </a:solidFill>
                <a:latin typeface="+mn-lt"/>
                <a:ea typeface="+mn-ea"/>
                <a:cs typeface="+mn-cs"/>
              </a:rPr>
              <a:t>, can be composed from the base types; (2) too many levels may make against the classifier.</a:t>
            </a:r>
          </a:p>
          <a:p>
            <a:endParaRPr lang="en-US" altLang="zh-CN"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E65542A3-6338-4C4D-A8AA-103E42BB3D38}" type="slidenum">
              <a:rPr lang="zh-CN" altLang="en-US" smtClean="0"/>
              <a:t>17</a:t>
            </a:fld>
            <a:endParaRPr lang="zh-CN" altLang="en-US"/>
          </a:p>
        </p:txBody>
      </p:sp>
    </p:spTree>
    <p:extLst>
      <p:ext uri="{BB962C8B-B14F-4D97-AF65-F5344CB8AC3E}">
        <p14:creationId xmlns:p14="http://schemas.microsoft.com/office/powerpoint/2010/main" val="1222511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Finally, we present the lattice of our types that we are learning, which gives the hierarchy of types and will be used to measure the precision of our approach.</a:t>
            </a:r>
          </a:p>
          <a:p>
            <a:endParaRPr lang="en-US" altLang="zh-CN"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this lattice, t</a:t>
            </a:r>
            <a:r>
              <a:rPr lang="zh-CN" altLang="en-US" dirty="0" smtClean="0"/>
              <a:t>here is a “pointer" to the lattice itself for the type pointer</a:t>
            </a:r>
            <a:r>
              <a:rPr lang="en-US" altLang="zh-CN" dirty="0" smtClean="0"/>
              <a:t>. </a:t>
            </a:r>
            <a:r>
              <a:rPr lang="en-US" altLang="zh-CN" sz="1200" b="0" i="0" u="none" strike="noStrike" kern="1200" baseline="0" dirty="0" smtClean="0">
                <a:solidFill>
                  <a:schemeClr val="tx1"/>
                </a:solidFill>
                <a:latin typeface="+mn-lt"/>
                <a:ea typeface="+mn-ea"/>
                <a:cs typeface="+mn-cs"/>
              </a:rPr>
              <a:t>In other words, our approach handles pointer level-by-level, which proceeds as follows:</a:t>
            </a:r>
          </a:p>
          <a:p>
            <a:r>
              <a:rPr lang="en-US" altLang="zh-CN" sz="1200" b="0" i="0" u="none" strike="noStrike" kern="1200" baseline="0" dirty="0" smtClean="0">
                <a:solidFill>
                  <a:schemeClr val="tx1"/>
                </a:solidFill>
                <a:latin typeface="+mn-lt"/>
                <a:ea typeface="+mn-ea"/>
                <a:cs typeface="+mn-cs"/>
              </a:rPr>
              <a:t>1. once a variable v is predicted to have type pointer by the classier, our approach first tries to recover another variable that the pointer variable points to;</a:t>
            </a:r>
          </a:p>
          <a:p>
            <a:r>
              <a:rPr lang="en-US" altLang="zh-CN" sz="1200" b="0" i="0" u="none" strike="noStrike" kern="1200" baseline="0" dirty="0" smtClean="0">
                <a:solidFill>
                  <a:schemeClr val="tx1"/>
                </a:solidFill>
                <a:latin typeface="+mn-lt"/>
                <a:ea typeface="+mn-ea"/>
                <a:cs typeface="+mn-cs"/>
              </a:rPr>
              <a:t>2. if such an indirect variable v0 exists, the approach then extracts related features for this newly recovered variable v0 and continues to learn a (next-level) type t for it;</a:t>
            </a:r>
          </a:p>
          <a:p>
            <a:r>
              <a:rPr lang="en-US" altLang="zh-CN" sz="1200" b="0" i="0" u="none" strike="noStrike" kern="1200" baseline="0" dirty="0" smtClean="0">
                <a:solidFill>
                  <a:schemeClr val="tx1"/>
                </a:solidFill>
                <a:latin typeface="+mn-lt"/>
                <a:ea typeface="+mn-ea"/>
                <a:cs typeface="+mn-cs"/>
              </a:rPr>
              <a:t>3. finally, the type for v is a pointer to t if v0 exists, otherwise a pointer (to any type).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Theoretically, our approach can handle a pointer with any levels (and thus may not terminate). While in practice, we found only 3 levels are enough.</a:t>
            </a:r>
            <a:endParaRPr lang="zh-CN" altLang="en-US" b="1" u="none" dirty="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18</a:t>
            </a:fld>
            <a:endParaRPr lang="zh-CN" altLang="en-US"/>
          </a:p>
        </p:txBody>
      </p:sp>
    </p:spTree>
    <p:extLst>
      <p:ext uri="{BB962C8B-B14F-4D97-AF65-F5344CB8AC3E}">
        <p14:creationId xmlns:p14="http://schemas.microsoft.com/office/powerpoint/2010/main" val="169642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the following, we conduct some experiments.</a:t>
            </a:r>
          </a:p>
          <a:p>
            <a:r>
              <a:rPr lang="en-US" altLang="zh-CN" sz="1200" b="0" i="0" u="none" strike="noStrike" kern="1200" baseline="0" dirty="0" smtClean="0">
                <a:solidFill>
                  <a:schemeClr val="tx1"/>
                </a:solidFill>
                <a:latin typeface="+mn-lt"/>
                <a:ea typeface="+mn-ea"/>
                <a:cs typeface="+mn-cs"/>
              </a:rPr>
              <a:t>We have implemented our approach as a prototype called BITY.</a:t>
            </a:r>
          </a:p>
          <a:p>
            <a:r>
              <a:rPr lang="en-US" altLang="zh-CN" sz="1200" b="0" i="0" u="none" strike="noStrike" kern="1200" baseline="0" dirty="0" smtClean="0">
                <a:solidFill>
                  <a:schemeClr val="tx1"/>
                </a:solidFill>
                <a:latin typeface="+mn-lt"/>
                <a:ea typeface="+mn-ea"/>
                <a:cs typeface="+mn-cs"/>
              </a:rPr>
              <a:t>For a high precision, we consider a training dataset that should contain different possible usages of different types. For that, we collect binaries with debug information obtained from programs used in teaching materials and from commonly used algorithms and real-world programs.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To evaluate our approach, we perform our tool BITY on programs from </a:t>
            </a:r>
            <a:r>
              <a:rPr lang="en-US" altLang="zh-CN" sz="1200" b="0" i="0" u="none" strike="noStrike" kern="1200" baseline="0" dirty="0" err="1" smtClean="0">
                <a:solidFill>
                  <a:schemeClr val="tx1"/>
                </a:solidFill>
                <a:latin typeface="+mn-lt"/>
                <a:ea typeface="+mn-ea"/>
                <a:cs typeface="+mn-cs"/>
              </a:rPr>
              <a:t>coreutils</a:t>
            </a:r>
            <a:r>
              <a:rPr lang="en-US" altLang="zh-CN" sz="1200" b="0" i="0" u="none" strike="noStrike" kern="1200" baseline="0" dirty="0" smtClean="0">
                <a:solidFill>
                  <a:schemeClr val="tx1"/>
                </a:solidFill>
                <a:latin typeface="+mn-lt"/>
                <a:ea typeface="+mn-ea"/>
                <a:cs typeface="+mn-cs"/>
              </a:rPr>
              <a:t>(v8.4), a benchmark used by several existing work.</a:t>
            </a:r>
          </a:p>
          <a:p>
            <a:r>
              <a:rPr lang="en-US" altLang="zh-CN" sz="1200" b="0" i="0" u="none" strike="noStrike" kern="1200" baseline="0" dirty="0" smtClean="0">
                <a:solidFill>
                  <a:schemeClr val="tx1"/>
                </a:solidFill>
                <a:latin typeface="+mn-lt"/>
                <a:ea typeface="+mn-ea"/>
                <a:cs typeface="+mn-cs"/>
              </a:rPr>
              <a:t>We also compare our tool BITY against Hex-Rays decompiler-v2.2.0.153, a plugin of the commercial tool IDA Pro.</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19</a:t>
            </a:fld>
            <a:endParaRPr lang="zh-CN" altLang="en-US"/>
          </a:p>
        </p:txBody>
      </p:sp>
    </p:spTree>
    <p:extLst>
      <p:ext uri="{BB962C8B-B14F-4D97-AF65-F5344CB8AC3E}">
        <p14:creationId xmlns:p14="http://schemas.microsoft.com/office/powerpoint/2010/main" val="2011450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order to Compare with Hex-Rays, we extend our type lattice with the types recovered by Hex-Rays, which is shown in the picture.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We say that two types are compatible if one of them is a subtype of the other one following the top-level lattice.</a:t>
            </a:r>
            <a:endParaRPr lang="en-US" altLang="zh-CN" sz="1200" dirty="0" smtClean="0"/>
          </a:p>
        </p:txBody>
      </p:sp>
      <p:sp>
        <p:nvSpPr>
          <p:cNvPr id="4" name="灯片编号占位符 3"/>
          <p:cNvSpPr>
            <a:spLocks noGrp="1"/>
          </p:cNvSpPr>
          <p:nvPr>
            <p:ph type="sldNum" sz="quarter" idx="10"/>
          </p:nvPr>
        </p:nvSpPr>
        <p:spPr/>
        <p:txBody>
          <a:bodyPr/>
          <a:lstStyle/>
          <a:p>
            <a:fld id="{E65542A3-6338-4C4D-A8AA-103E42BB3D38}" type="slidenum">
              <a:rPr lang="zh-CN" altLang="en-US" smtClean="0"/>
              <a:t>20</a:t>
            </a:fld>
            <a:endParaRPr lang="zh-CN" altLang="en-US"/>
          </a:p>
        </p:txBody>
      </p:sp>
    </p:spTree>
    <p:extLst>
      <p:ext uri="{BB962C8B-B14F-4D97-AF65-F5344CB8AC3E}">
        <p14:creationId xmlns:p14="http://schemas.microsoft.com/office/powerpoint/2010/main" val="3563595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this part</a:t>
            </a:r>
            <a:r>
              <a:rPr lang="en-US" altLang="zh-CN" baseline="0" dirty="0" smtClean="0"/>
              <a:t>, I show a brief result of our experiments. More detail is in our full paper.</a:t>
            </a:r>
            <a:endParaRPr lang="en-US" altLang="zh-CN"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results show that our tool predicts correct types for 58.15% (1356) variables and compatible types for 31.22% (728) variables, in total proper types for 89.37%(2084) variables; while Hex-Rays recovers correct types for 54.80% (1278) variables and compatible types for 25.26% (589) variables, in total proper types for 80.06% (1876) variables. </a:t>
            </a:r>
            <a:endParaRPr lang="zh-CN" altLang="en-US" dirty="0" smtClean="0"/>
          </a:p>
          <a:p>
            <a:endParaRPr lang="en-US" altLang="zh-CN" dirty="0" smtClean="0"/>
          </a:p>
          <a:p>
            <a:r>
              <a:rPr lang="en-US" altLang="zh-CN" dirty="0" smtClean="0"/>
              <a:t>This indicates that our tool is more precise than Hex-Rays, both in terms of correct types and compatible types.</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t>21</a:t>
            </a:fld>
            <a:endParaRPr lang="zh-CN" altLang="en-US"/>
          </a:p>
        </p:txBody>
      </p:sp>
    </p:spTree>
    <p:extLst>
      <p:ext uri="{BB962C8B-B14F-4D97-AF65-F5344CB8AC3E}">
        <p14:creationId xmlns:p14="http://schemas.microsoft.com/office/powerpoint/2010/main" val="2191172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u="none" dirty="0" smtClean="0">
                <a:solidFill>
                  <a:schemeClr val="tx1"/>
                </a:solidFill>
              </a:rPr>
              <a:t>This is the outline of this talk.</a:t>
            </a:r>
            <a:r>
              <a:rPr lang="en-US" altLang="zh-CN" b="0" u="none" baseline="0" dirty="0" smtClean="0">
                <a:solidFill>
                  <a:schemeClr val="tx1"/>
                </a:solidFill>
              </a:rPr>
              <a:t> Firstly I will give a brief Introduction about type inference on binary code and illustrate some motivating examples. Then I will spend most of the time to </a:t>
            </a:r>
            <a:r>
              <a:rPr lang="en-US" altLang="zh-CN" sz="1200" b="0" i="0" u="none" strike="noStrike" kern="1200" baseline="0" dirty="0" smtClean="0">
                <a:solidFill>
                  <a:schemeClr val="tx1"/>
                </a:solidFill>
                <a:latin typeface="+mn-lt"/>
                <a:ea typeface="+mn-ea"/>
                <a:cs typeface="+mn-cs"/>
              </a:rPr>
              <a:t>present</a:t>
            </a:r>
            <a:r>
              <a:rPr lang="en-US" altLang="zh-CN" b="0" u="none" baseline="0" dirty="0" smtClean="0">
                <a:solidFill>
                  <a:schemeClr val="tx1"/>
                </a:solidFill>
              </a:rPr>
              <a:t> our approach, followed by the </a:t>
            </a:r>
            <a:r>
              <a:rPr lang="en-US" altLang="zh-CN" sz="1200" b="0" i="0" u="none" strike="noStrike" kern="1200" baseline="0" dirty="0" smtClean="0">
                <a:solidFill>
                  <a:schemeClr val="tx1"/>
                </a:solidFill>
                <a:latin typeface="+mn-lt"/>
                <a:ea typeface="+mn-ea"/>
                <a:cs typeface="+mn-cs"/>
              </a:rPr>
              <a:t>experiments. At last, I will conclude the talk.</a:t>
            </a:r>
            <a:endParaRPr lang="zh-CN" altLang="en-US" b="0" u="none" dirty="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2</a:t>
            </a:fld>
            <a:endParaRPr lang="zh-CN" altLang="en-US"/>
          </a:p>
        </p:txBody>
      </p:sp>
    </p:spTree>
    <p:extLst>
      <p:ext uri="{BB962C8B-B14F-4D97-AF65-F5344CB8AC3E}">
        <p14:creationId xmlns:p14="http://schemas.microsoft.com/office/powerpoint/2010/main" val="1507042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We borrow the notation distance from TIE to measure between types.</a:t>
            </a:r>
          </a:p>
          <a:p>
            <a:r>
              <a:rPr lang="en-US" altLang="zh-CN" sz="1200" b="0" i="0" u="none" strike="noStrike" kern="1200" baseline="0" dirty="0" smtClean="0">
                <a:solidFill>
                  <a:schemeClr val="tx1"/>
                </a:solidFill>
                <a:latin typeface="+mn-lt"/>
                <a:ea typeface="+mn-ea"/>
                <a:cs typeface="+mn-cs"/>
              </a:rPr>
              <a:t>Distance addresses how to compare compatible types. The distance between two types is the number of levels between them in the primitive lattice if they are subtypes of each other, otherwise, the maximum lattice height.</a:t>
            </a:r>
          </a:p>
          <a:p>
            <a:r>
              <a:rPr lang="en-US" altLang="zh-CN" sz="1200" b="0" i="0" u="none" strike="noStrike" kern="1200" baseline="0" dirty="0" smtClean="0">
                <a:solidFill>
                  <a:schemeClr val="tx1"/>
                </a:solidFill>
                <a:latin typeface="+mn-lt"/>
                <a:ea typeface="+mn-ea"/>
                <a:cs typeface="+mn-cs"/>
              </a:rPr>
              <a:t>In word, the shorter the distance, the more accurate.</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t>22</a:t>
            </a:fld>
            <a:endParaRPr lang="zh-CN" altLang="en-US"/>
          </a:p>
        </p:txBody>
      </p:sp>
    </p:spTree>
    <p:extLst>
      <p:ext uri="{BB962C8B-B14F-4D97-AF65-F5344CB8AC3E}">
        <p14:creationId xmlns:p14="http://schemas.microsoft.com/office/powerpoint/2010/main" val="693620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most programs, our tool predict types with a shorter distance than Hex-Rays.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average distance measured by our tool is 0.72; while Hex-Rays is 1.02. </a:t>
            </a:r>
          </a:p>
          <a:p>
            <a:r>
              <a:rPr lang="en-US" altLang="zh-CN" dirty="0" smtClean="0"/>
              <a:t>This also indicates that our tool is more precise than Hex-Rays.</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23</a:t>
            </a:fld>
            <a:endParaRPr lang="zh-CN" altLang="en-US"/>
          </a:p>
        </p:txBody>
      </p:sp>
    </p:spTree>
    <p:extLst>
      <p:ext uri="{BB962C8B-B14F-4D97-AF65-F5344CB8AC3E}">
        <p14:creationId xmlns:p14="http://schemas.microsoft.com/office/powerpoint/2010/main" val="2131562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To evaluate the scalability of our tool, we conduct experiments on binaries of different sizes.</a:t>
            </a:r>
          </a:p>
          <a:p>
            <a:r>
              <a:rPr lang="en-US" altLang="zh-CN" sz="1200" b="0" i="0" u="none" strike="noStrike" kern="1200" baseline="0" dirty="0" smtClean="0">
                <a:solidFill>
                  <a:schemeClr val="tx1"/>
                </a:solidFill>
                <a:latin typeface="+mn-lt"/>
                <a:ea typeface="+mn-ea"/>
                <a:cs typeface="+mn-cs"/>
              </a:rPr>
              <a:t>This Table shows the experimental results.</a:t>
            </a:r>
          </a:p>
          <a:p>
            <a:r>
              <a:rPr lang="en-US" altLang="zh-CN" sz="1200" b="0" i="0" u="none" strike="noStrike" kern="1200" baseline="0" dirty="0" smtClean="0">
                <a:solidFill>
                  <a:schemeClr val="tx1"/>
                </a:solidFill>
                <a:latin typeface="+mn-lt"/>
                <a:ea typeface="+mn-ea"/>
                <a:cs typeface="+mn-cs"/>
              </a:rPr>
              <a:t>The results show that our tool predicts types for binaries of different sizes in just a few seconds, which indicates our tool is scalable and suitable in practice.</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t>24</a:t>
            </a:fld>
            <a:endParaRPr lang="zh-CN" altLang="en-US"/>
          </a:p>
        </p:txBody>
      </p:sp>
    </p:spTree>
    <p:extLst>
      <p:ext uri="{BB962C8B-B14F-4D97-AF65-F5344CB8AC3E}">
        <p14:creationId xmlns:p14="http://schemas.microsoft.com/office/powerpoint/2010/main" val="3710328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u="none" dirty="0" smtClean="0">
                <a:solidFill>
                  <a:schemeClr val="tx1"/>
                </a:solidFill>
              </a:rPr>
              <a:t>In conclusion</a:t>
            </a:r>
          </a:p>
          <a:p>
            <a:endParaRPr lang="en-US" altLang="zh-CN" b="1" u="none" dirty="0" smtClean="0">
              <a:solidFill>
                <a:schemeClr val="tx1"/>
              </a:solidFill>
            </a:endParaRPr>
          </a:p>
          <a:p>
            <a:r>
              <a:rPr lang="en-US" altLang="zh-CN" b="1" u="none" dirty="0" smtClean="0">
                <a:solidFill>
                  <a:schemeClr val="tx1"/>
                </a:solidFill>
              </a:rPr>
              <a:t>Thank</a:t>
            </a:r>
            <a:r>
              <a:rPr lang="en-US" altLang="zh-CN" b="1" u="none" baseline="0" dirty="0" smtClean="0">
                <a:solidFill>
                  <a:schemeClr val="tx1"/>
                </a:solidFill>
              </a:rPr>
              <a:t> you very much</a:t>
            </a:r>
            <a:endParaRPr lang="zh-CN" altLang="en-US" b="1" u="none" dirty="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25</a:t>
            </a:fld>
            <a:endParaRPr lang="zh-CN" altLang="en-US"/>
          </a:p>
        </p:txBody>
      </p:sp>
    </p:spTree>
    <p:extLst>
      <p:ext uri="{BB962C8B-B14F-4D97-AF65-F5344CB8AC3E}">
        <p14:creationId xmlns:p14="http://schemas.microsoft.com/office/powerpoint/2010/main" val="775347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u="none" dirty="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26</a:t>
            </a:fld>
            <a:endParaRPr lang="zh-CN" altLang="en-US"/>
          </a:p>
        </p:txBody>
      </p:sp>
    </p:spTree>
    <p:extLst>
      <p:ext uri="{BB962C8B-B14F-4D97-AF65-F5344CB8AC3E}">
        <p14:creationId xmlns:p14="http://schemas.microsoft.com/office/powerpoint/2010/main" val="419750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Binary code type inference aims to infer a high-level typed variables from executables, which is required for, or significantly benefits, many applications such as decompilation, binary code rewriting, vulnerability detection and analysis and so on.</a:t>
            </a:r>
          </a:p>
          <a:p>
            <a:r>
              <a:rPr lang="en-US" altLang="zh-CN" sz="1200" b="0" i="0" u="none" strike="noStrike" kern="1200" baseline="0" dirty="0" smtClean="0">
                <a:solidFill>
                  <a:schemeClr val="tx1"/>
                </a:solidFill>
                <a:latin typeface="+mn-lt"/>
                <a:ea typeface="+mn-ea"/>
                <a:cs typeface="+mn-cs"/>
              </a:rPr>
              <a:t>However, unlike high-level source codes, binary code type inference is challenging because, during compilation, much program information is lost, particularly, the variables that store the data, and their types.</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3</a:t>
            </a:fld>
            <a:endParaRPr lang="zh-CN" altLang="en-US"/>
          </a:p>
        </p:txBody>
      </p:sp>
    </p:spTree>
    <p:extLst>
      <p:ext uri="{BB962C8B-B14F-4D97-AF65-F5344CB8AC3E}">
        <p14:creationId xmlns:p14="http://schemas.microsoft.com/office/powerpoint/2010/main" val="4145994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significant amount of research </a:t>
            </a:r>
            <a:r>
              <a:rPr lang="en-US" altLang="zh-CN" dirty="0" smtClean="0"/>
              <a:t>has been carried out on binary code type inference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Most of them resort to program analysis techniques, which are often too conservative to infer types with high accuracy. </a:t>
            </a:r>
          </a:p>
          <a:p>
            <a:r>
              <a:rPr lang="en-US" altLang="zh-CN" sz="1200" b="0" i="0" u="none" strike="noStrike" kern="1200" baseline="0" dirty="0" smtClean="0">
                <a:solidFill>
                  <a:schemeClr val="tx1"/>
                </a:solidFill>
                <a:latin typeface="+mn-lt"/>
                <a:ea typeface="+mn-ea"/>
                <a:cs typeface="+mn-cs"/>
              </a:rPr>
              <a:t>And some of them are too heavy-weight to use in practice. </a:t>
            </a:r>
          </a:p>
          <a:p>
            <a:r>
              <a:rPr lang="en-US" altLang="zh-CN" sz="1200" b="0" i="0" u="none" strike="noStrike" kern="1200" baseline="0" dirty="0" smtClean="0">
                <a:solidFill>
                  <a:schemeClr val="tx1"/>
                </a:solidFill>
                <a:latin typeface="+mn-lt"/>
                <a:ea typeface="+mn-ea"/>
                <a:cs typeface="+mn-cs"/>
              </a:rPr>
              <a:t>For example, in the sense that they may generate too many constraints to solve for large-scale programs.</a:t>
            </a:r>
            <a:endParaRPr lang="zh-CN" altLang="en-US" b="1" u="none" dirty="0" smtClean="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4</a:t>
            </a:fld>
            <a:endParaRPr lang="zh-CN" altLang="en-US"/>
          </a:p>
        </p:txBody>
      </p:sp>
    </p:spTree>
    <p:extLst>
      <p:ext uri="{BB962C8B-B14F-4D97-AF65-F5344CB8AC3E}">
        <p14:creationId xmlns:p14="http://schemas.microsoft.com/office/powerpoint/2010/main" val="337659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Next, I will illustrate some examples that are not easy to recover the precise types by existing methods.</a:t>
            </a:r>
          </a:p>
          <a:p>
            <a:r>
              <a:rPr lang="en-US" altLang="zh-CN" sz="1200" b="0" i="0" u="none" strike="noStrike" kern="1200" baseline="0" dirty="0" smtClean="0">
                <a:solidFill>
                  <a:schemeClr val="tx1"/>
                </a:solidFill>
                <a:latin typeface="+mn-lt"/>
                <a:ea typeface="+mn-ea"/>
                <a:cs typeface="+mn-cs"/>
              </a:rPr>
              <a:t>The first example comes from a program base64.c form coreutils. The program uses a variable decode with type Boolean. But after compiling, the variable decode is simply represented as a byte in stack and the type Boolean is lost. Due to the conservative program analysis they adopt, most existing tools, such as SmartDec and Hex-Rays, recover for the variable decode the type character or byte_t data, which is clearly either incorrect or over-conservative.</a:t>
            </a:r>
            <a:endParaRPr lang="zh-CN" altLang="en-US" b="1" u="none" dirty="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5</a:t>
            </a:fld>
            <a:endParaRPr lang="zh-CN" altLang="en-US"/>
          </a:p>
        </p:txBody>
      </p:sp>
    </p:spTree>
    <p:extLst>
      <p:ext uri="{BB962C8B-B14F-4D97-AF65-F5344CB8AC3E}">
        <p14:creationId xmlns:p14="http://schemas.microsoft.com/office/powerpoint/2010/main" val="579621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Another example, programs with fewer instructions are more difficult to recover types correctly. Let us consider three simple assignments for three variables with different types. SmartDec recovers the same type integer for all these three variables, while Hex-Rays infers the type of different pointer. Again, most of the results are either incorrect or over-conservative, even not a definite type in program languages.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These are the assembly code of these 3 function. One may note that the variables of different types are compiled with different instructions, that is, </a:t>
            </a:r>
            <a:r>
              <a:rPr lang="en-US" altLang="zh-CN" sz="1200" b="0" i="1" u="none" strike="noStrike" kern="1200" baseline="0" dirty="0" smtClean="0">
                <a:solidFill>
                  <a:schemeClr val="tx1"/>
                </a:solidFill>
                <a:latin typeface="+mn-lt"/>
                <a:ea typeface="+mn-ea"/>
                <a:cs typeface="+mn-cs"/>
              </a:rPr>
              <a:t>mov</a:t>
            </a:r>
            <a:r>
              <a:rPr lang="en-US" altLang="zh-CN" sz="1200" b="0" i="0" u="none" strike="noStrike" kern="1200" baseline="0" dirty="0" smtClean="0">
                <a:solidFill>
                  <a:schemeClr val="tx1"/>
                </a:solidFill>
                <a:latin typeface="+mn-lt"/>
                <a:ea typeface="+mn-ea"/>
                <a:cs typeface="+mn-cs"/>
              </a:rPr>
              <a:t>, </a:t>
            </a:r>
            <a:r>
              <a:rPr lang="en-US" altLang="zh-CN" sz="1200" b="0" i="1" u="none" strike="noStrike" kern="1200" baseline="0" dirty="0" smtClean="0">
                <a:solidFill>
                  <a:schemeClr val="tx1"/>
                </a:solidFill>
                <a:latin typeface="+mn-lt"/>
                <a:ea typeface="+mn-ea"/>
                <a:cs typeface="+mn-cs"/>
              </a:rPr>
              <a:t>movss</a:t>
            </a:r>
            <a:r>
              <a:rPr lang="en-US" altLang="zh-CN" sz="1200" b="0" i="0" u="none" strike="noStrike" kern="1200" baseline="0" dirty="0" smtClean="0">
                <a:solidFill>
                  <a:schemeClr val="tx1"/>
                </a:solidFill>
                <a:latin typeface="+mn-lt"/>
                <a:ea typeface="+mn-ea"/>
                <a:cs typeface="+mn-cs"/>
              </a:rPr>
              <a:t> and </a:t>
            </a:r>
            <a:r>
              <a:rPr lang="en-US" altLang="zh-CN" sz="1200" b="0" i="1" u="none" strike="noStrike" kern="1200" baseline="0" dirty="0" smtClean="0">
                <a:solidFill>
                  <a:schemeClr val="tx1"/>
                </a:solidFill>
                <a:latin typeface="+mn-lt"/>
                <a:ea typeface="+mn-ea"/>
                <a:cs typeface="+mn-cs"/>
              </a:rPr>
              <a:t>movsd</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Hence, a simple solution is to enhance the program analysis techniques with three new rules to infer these three different types.</a:t>
            </a:r>
          </a:p>
          <a:p>
            <a:r>
              <a:rPr lang="en-US" altLang="zh-CN" sz="1200" b="0" i="0" u="none" strike="noStrike" kern="1200" baseline="0" dirty="0" smtClean="0">
                <a:solidFill>
                  <a:schemeClr val="tx1"/>
                </a:solidFill>
                <a:latin typeface="+mn-lt"/>
                <a:ea typeface="+mn-ea"/>
                <a:cs typeface="+mn-cs"/>
              </a:rPr>
              <a:t>However, it is pity that the instruction </a:t>
            </a:r>
            <a:r>
              <a:rPr lang="en-US" altLang="zh-CN" sz="1200" b="0" i="1" u="none" strike="noStrike" kern="1200" baseline="0" dirty="0" smtClean="0">
                <a:solidFill>
                  <a:schemeClr val="tx1"/>
                </a:solidFill>
                <a:latin typeface="+mn-lt"/>
                <a:ea typeface="+mn-ea"/>
                <a:cs typeface="+mn-cs"/>
              </a:rPr>
              <a:t>mov</a:t>
            </a:r>
            <a:r>
              <a:rPr lang="en-US" altLang="zh-CN" sz="1200" b="0" i="0" u="none" strike="noStrike" kern="1200" baseline="0" dirty="0" smtClean="0">
                <a:solidFill>
                  <a:schemeClr val="tx1"/>
                </a:solidFill>
                <a:latin typeface="+mn-lt"/>
                <a:ea typeface="+mn-ea"/>
                <a:cs typeface="+mn-cs"/>
              </a:rPr>
              <a:t> is not only used for integer. Even if it works, there are too many instructions and types to figure out the reasonable rules.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That is the motivation for why we want to use machine learning method to predict the most possible types for target variables.</a:t>
            </a:r>
          </a:p>
          <a:p>
            <a:endParaRPr lang="zh-CN" altLang="en-US" b="1" u="none" dirty="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6</a:t>
            </a:fld>
            <a:endParaRPr lang="zh-CN" altLang="en-US"/>
          </a:p>
        </p:txBody>
      </p:sp>
    </p:spTree>
    <p:extLst>
      <p:ext uri="{BB962C8B-B14F-4D97-AF65-F5344CB8AC3E}">
        <p14:creationId xmlns:p14="http://schemas.microsoft.com/office/powerpoint/2010/main" val="4141049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this paper, we propose a new approach to learning types for binaries. Our approach first learns a classifier from existing binaries with debug information and then uses this classifier to predict types for new, unseen binaries.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Let us consider this program snippets again. The related instruction of variable decode are mov , 0 ; mov , 1;  movzx eax, which is most likely to be a feature of Boolean type.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Generally, the set of the related instructions of a variable reflects how the variable is stored, manipulated, and interpreted. So our solution is to take the related instruction as feature indicator, and then to learn the most possible type from the feature.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This is motivated by “duck typing", where the type of a variable is determined by its features and  properties instead of being explicitly defined.</a:t>
            </a:r>
            <a:endParaRPr lang="zh-CN" altLang="en-US" b="1" u="none" dirty="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7</a:t>
            </a:fld>
            <a:endParaRPr lang="zh-CN" altLang="en-US"/>
          </a:p>
        </p:txBody>
      </p:sp>
    </p:spTree>
    <p:extLst>
      <p:ext uri="{BB962C8B-B14F-4D97-AF65-F5344CB8AC3E}">
        <p14:creationId xmlns:p14="http://schemas.microsoft.com/office/powerpoint/2010/main" val="1953150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This picture shows the main idea of our approach.</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Our approach first learns a classier from existing binaries with debug information and then uses this classier to predict types for new, unseen binaries.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In detail, our approach consists of the following steps: (1) target variable recovery; (2) related instruction extraction; (3) feature selection and representation; (4) classier training; (5) type predicting.</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In the following, we describe each of them.</a:t>
            </a:r>
            <a:endParaRPr lang="zh-CN" altLang="en-US" b="1" u="none" dirty="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9</a:t>
            </a:fld>
            <a:endParaRPr lang="zh-CN" altLang="en-US"/>
          </a:p>
        </p:txBody>
      </p:sp>
    </p:spTree>
    <p:extLst>
      <p:ext uri="{BB962C8B-B14F-4D97-AF65-F5344CB8AC3E}">
        <p14:creationId xmlns:p14="http://schemas.microsoft.com/office/powerpoint/2010/main" val="4211392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During compilation, variables of the source program and their type information are not included in the resulting binary. So the first step is to identify the target variables.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Indeed, variables are abstractions of memory blocks, which are accessed by absolute address directly or indirectly through expressions of the form “base address add offset".</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In the following, we use another program from C runtime Library as an illustrated example.</a:t>
            </a:r>
          </a:p>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10</a:t>
            </a:fld>
            <a:endParaRPr lang="zh-CN" altLang="en-US"/>
          </a:p>
        </p:txBody>
      </p:sp>
    </p:spTree>
    <p:extLst>
      <p:ext uri="{BB962C8B-B14F-4D97-AF65-F5344CB8AC3E}">
        <p14:creationId xmlns:p14="http://schemas.microsoft.com/office/powerpoint/2010/main" val="384905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5.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6.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chart" Target="../charts/chart1.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chart" Target="../charts/chart2.xml"/><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8.pn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ctrTitle"/>
          </p:nvPr>
        </p:nvSpPr>
        <p:spPr>
          <a:xfrm>
            <a:off x="323528" y="1844824"/>
            <a:ext cx="7920880" cy="1337841"/>
          </a:xfrm>
        </p:spPr>
        <p:txBody>
          <a:bodyPr>
            <a:noAutofit/>
          </a:bodyPr>
          <a:lstStyle/>
          <a:p>
            <a:r>
              <a:rPr lang="en-US" altLang="zh-CN" sz="5400" dirty="0"/>
              <a:t>Learning Types for Binaries</a:t>
            </a:r>
            <a:endParaRPr lang="zh-CN" altLang="en-US" sz="5400" dirty="0"/>
          </a:p>
        </p:txBody>
      </p:sp>
      <mc:AlternateContent xmlns:mc="http://schemas.openxmlformats.org/markup-compatibility/2006" xmlns:a14="http://schemas.microsoft.com/office/drawing/2010/main">
        <mc:Choice Requires="a14">
          <p:sp>
            <p:nvSpPr>
              <p:cNvPr id="2" name="文本框 1"/>
              <p:cNvSpPr txBox="1"/>
              <p:nvPr/>
            </p:nvSpPr>
            <p:spPr>
              <a:xfrm>
                <a:off x="683568" y="3152139"/>
                <a:ext cx="6876764" cy="924933"/>
              </a:xfrm>
              <a:prstGeom prst="rect">
                <a:avLst/>
              </a:prstGeom>
              <a:noFill/>
            </p:spPr>
            <p:txBody>
              <a:bodyPr wrap="square" rtlCol="0">
                <a:spAutoFit/>
              </a:bodyPr>
              <a:lstStyle/>
              <a:p>
                <a:pPr algn="ctr"/>
                <a14:m>
                  <m:oMath xmlns:m="http://schemas.openxmlformats.org/officeDocument/2006/math">
                    <m:sSup>
                      <m:sSupPr>
                        <m:ctrlPr>
                          <a:rPr lang="en-US" altLang="zh-CN" sz="2000" i="1" smtClean="0">
                            <a:latin typeface="Cambria Math" panose="02040503050406030204" pitchFamily="18" charset="0"/>
                          </a:rPr>
                        </m:ctrlPr>
                      </m:sSupPr>
                      <m:e>
                        <m:r>
                          <m:rPr>
                            <m:nor/>
                          </m:rPr>
                          <a:rPr lang="en-US" altLang="zh-CN" sz="2000" dirty="0"/>
                          <m:t>Zhixu</m:t>
                        </m:r>
                        <m:r>
                          <m:rPr>
                            <m:nor/>
                          </m:rPr>
                          <a:rPr lang="en-US" altLang="zh-CN" sz="2000" dirty="0"/>
                          <m:t> </m:t>
                        </m:r>
                        <m:r>
                          <m:rPr>
                            <m:nor/>
                          </m:rPr>
                          <a:rPr lang="en-US" altLang="zh-CN" sz="2000" dirty="0"/>
                          <m:t>Xu</m:t>
                        </m:r>
                      </m:e>
                      <m:sup>
                        <m:r>
                          <a:rPr lang="en-US" altLang="zh-CN" sz="2000" b="0" i="1" smtClean="0">
                            <a:latin typeface="Cambria Math" panose="02040503050406030204" pitchFamily="18" charset="0"/>
                          </a:rPr>
                          <m:t>1</m:t>
                        </m:r>
                      </m:sup>
                    </m:sSup>
                  </m:oMath>
                </a14:m>
                <a:r>
                  <a:rPr lang="en-US" altLang="zh-CN" sz="2000" dirty="0" smtClean="0"/>
                  <a:t>, </a:t>
                </a:r>
                <a14:m>
                  <m:oMath xmlns:m="http://schemas.openxmlformats.org/officeDocument/2006/math">
                    <m:sSup>
                      <m:sSupPr>
                        <m:ctrlPr>
                          <a:rPr lang="en-US" altLang="zh-CN" sz="2000" i="1" smtClean="0">
                            <a:latin typeface="Cambria Math" panose="02040503050406030204" pitchFamily="18" charset="0"/>
                          </a:rPr>
                        </m:ctrlPr>
                      </m:sSupPr>
                      <m:e>
                        <m:r>
                          <m:rPr>
                            <m:nor/>
                          </m:rPr>
                          <a:rPr lang="en-US" altLang="zh-CN" sz="2000" dirty="0"/>
                          <m:t>Cheng</m:t>
                        </m:r>
                        <m:r>
                          <m:rPr>
                            <m:nor/>
                          </m:rPr>
                          <a:rPr lang="en-US" altLang="zh-CN" sz="2000" dirty="0"/>
                          <m:t> </m:t>
                        </m:r>
                        <m:r>
                          <m:rPr>
                            <m:nor/>
                          </m:rPr>
                          <a:rPr lang="en-US" altLang="zh-CN" sz="2000" dirty="0"/>
                          <m:t>Wen</m:t>
                        </m:r>
                      </m:e>
                      <m:sup>
                        <m:r>
                          <a:rPr lang="en-US" altLang="zh-CN" sz="2000" b="0" i="1" smtClean="0">
                            <a:latin typeface="Cambria Math" panose="02040503050406030204" pitchFamily="18" charset="0"/>
                          </a:rPr>
                          <m:t>1</m:t>
                        </m:r>
                      </m:sup>
                    </m:sSup>
                  </m:oMath>
                </a14:m>
                <a:r>
                  <a:rPr lang="en-US" altLang="zh-CN" sz="2000" dirty="0" smtClean="0"/>
                  <a:t>, and </a:t>
                </a:r>
                <a14:m>
                  <m:oMath xmlns:m="http://schemas.openxmlformats.org/officeDocument/2006/math">
                    <m:sSup>
                      <m:sSupPr>
                        <m:ctrlPr>
                          <a:rPr lang="en-US" altLang="zh-CN" sz="2000" i="1" smtClean="0">
                            <a:latin typeface="Cambria Math" panose="02040503050406030204" pitchFamily="18" charset="0"/>
                          </a:rPr>
                        </m:ctrlPr>
                      </m:sSupPr>
                      <m:e>
                        <m:r>
                          <m:rPr>
                            <m:nor/>
                          </m:rPr>
                          <a:rPr lang="en-US" altLang="zh-CN" sz="2000" dirty="0"/>
                          <m:t>Shengchao</m:t>
                        </m:r>
                        <m:r>
                          <m:rPr>
                            <m:nor/>
                          </m:rPr>
                          <a:rPr lang="en-US" altLang="zh-CN" sz="2000" dirty="0"/>
                          <m:t> </m:t>
                        </m:r>
                        <m:r>
                          <m:rPr>
                            <m:nor/>
                          </m:rPr>
                          <a:rPr lang="en-US" altLang="zh-CN" sz="2000" dirty="0"/>
                          <m:t>Qin</m:t>
                        </m:r>
                        <m:r>
                          <m:rPr>
                            <m:nor/>
                          </m:rPr>
                          <a:rPr lang="en-US" altLang="zh-CN" sz="2000" dirty="0"/>
                          <m:t> </m:t>
                        </m:r>
                      </m:e>
                      <m:sup>
                        <m:r>
                          <a:rPr lang="en-US" altLang="zh-CN" sz="2000" b="0" i="1" smtClean="0">
                            <a:latin typeface="Cambria Math" panose="02040503050406030204" pitchFamily="18" charset="0"/>
                          </a:rPr>
                          <m:t>1,2</m:t>
                        </m:r>
                      </m:sup>
                    </m:sSup>
                  </m:oMath>
                </a14:m>
                <a:endParaRPr lang="en-US" altLang="zh-CN" sz="2000" dirty="0" smtClean="0"/>
              </a:p>
              <a:p>
                <a:pPr algn="ctr"/>
                <a14:m>
                  <m:oMathPara xmlns:m="http://schemas.openxmlformats.org/officeDocument/2006/math">
                    <m:oMathParaPr>
                      <m:jc m:val="centerGroup"/>
                    </m:oMathParaPr>
                    <m:oMath xmlns:m="http://schemas.openxmlformats.org/officeDocument/2006/math">
                      <m:sPre>
                        <m:sPrePr>
                          <m:ctrlPr>
                            <a:rPr lang="en-US" altLang="zh-CN" sz="1400" i="1" smtClean="0">
                              <a:latin typeface="Cambria Math" panose="02040503050406030204" pitchFamily="18" charset="0"/>
                            </a:rPr>
                          </m:ctrlPr>
                        </m:sPrePr>
                        <m:sub/>
                        <m:sup>
                          <m:r>
                            <a:rPr lang="en-US" altLang="zh-CN" sz="1400" b="0" i="1" smtClean="0">
                              <a:latin typeface="Cambria Math" panose="02040503050406030204" pitchFamily="18" charset="0"/>
                            </a:rPr>
                            <m:t>1</m:t>
                          </m:r>
                        </m:sup>
                        <m:e>
                          <m:r>
                            <m:rPr>
                              <m:nor/>
                            </m:rPr>
                            <a:rPr lang="en-US" altLang="zh-CN" sz="1400" dirty="0"/>
                            <m:t>College</m:t>
                          </m:r>
                          <m:r>
                            <m:rPr>
                              <m:nor/>
                            </m:rPr>
                            <a:rPr lang="en-US" altLang="zh-CN" sz="1400" dirty="0"/>
                            <m:t> </m:t>
                          </m:r>
                          <m:r>
                            <m:rPr>
                              <m:nor/>
                            </m:rPr>
                            <a:rPr lang="en-US" altLang="zh-CN" sz="1400" dirty="0"/>
                            <m:t>of</m:t>
                          </m:r>
                          <m:r>
                            <m:rPr>
                              <m:nor/>
                            </m:rPr>
                            <a:rPr lang="en-US" altLang="zh-CN" sz="1400" dirty="0"/>
                            <m:t>  </m:t>
                          </m:r>
                          <m:r>
                            <m:rPr>
                              <m:nor/>
                            </m:rPr>
                            <a:rPr lang="en-US" altLang="zh-CN" sz="1400" dirty="0"/>
                            <m:t>Computer</m:t>
                          </m:r>
                          <m:r>
                            <m:rPr>
                              <m:nor/>
                            </m:rPr>
                            <a:rPr lang="en-US" altLang="zh-CN" sz="1400" dirty="0"/>
                            <m:t> </m:t>
                          </m:r>
                          <m:r>
                            <m:rPr>
                              <m:nor/>
                            </m:rPr>
                            <a:rPr lang="en-US" altLang="zh-CN" sz="1400" dirty="0"/>
                            <m:t>Science</m:t>
                          </m:r>
                          <m:r>
                            <m:rPr>
                              <m:nor/>
                            </m:rPr>
                            <a:rPr lang="en-US" altLang="zh-CN" sz="1400" dirty="0"/>
                            <m:t> </m:t>
                          </m:r>
                          <m:r>
                            <m:rPr>
                              <m:nor/>
                            </m:rPr>
                            <a:rPr lang="en-US" altLang="zh-CN" sz="1400" dirty="0"/>
                            <m:t>and</m:t>
                          </m:r>
                          <m:r>
                            <m:rPr>
                              <m:nor/>
                            </m:rPr>
                            <a:rPr lang="en-US" altLang="zh-CN" sz="1400" dirty="0"/>
                            <m:t> </m:t>
                          </m:r>
                          <m:r>
                            <m:rPr>
                              <m:nor/>
                            </m:rPr>
                            <a:rPr lang="en-US" altLang="zh-CN" sz="1400" dirty="0"/>
                            <m:t>Software</m:t>
                          </m:r>
                          <m:r>
                            <m:rPr>
                              <m:nor/>
                            </m:rPr>
                            <a:rPr lang="en-US" altLang="zh-CN" sz="1400" dirty="0"/>
                            <m:t> </m:t>
                          </m:r>
                          <m:r>
                            <m:rPr>
                              <m:nor/>
                            </m:rPr>
                            <a:rPr lang="en-US" altLang="zh-CN" sz="1400" dirty="0"/>
                            <m:t>Engineering</m:t>
                          </m:r>
                          <m:r>
                            <m:rPr>
                              <m:nor/>
                            </m:rPr>
                            <a:rPr lang="en-US" altLang="zh-CN" sz="1400" dirty="0"/>
                            <m:t>, </m:t>
                          </m:r>
                          <m:r>
                            <m:rPr>
                              <m:nor/>
                            </m:rPr>
                            <a:rPr lang="en-US" altLang="zh-CN" sz="1400" dirty="0"/>
                            <m:t>Shenzhen</m:t>
                          </m:r>
                          <m:r>
                            <m:rPr>
                              <m:nor/>
                            </m:rPr>
                            <a:rPr lang="en-US" altLang="zh-CN" sz="1400" dirty="0"/>
                            <m:t> </m:t>
                          </m:r>
                          <m:r>
                            <m:rPr>
                              <m:nor/>
                            </m:rPr>
                            <a:rPr lang="en-US" altLang="zh-CN" sz="1400" dirty="0"/>
                            <m:t>University</m:t>
                          </m:r>
                          <m:r>
                            <m:rPr>
                              <m:nor/>
                            </m:rPr>
                            <a:rPr lang="en-US" altLang="zh-CN" sz="1400" dirty="0"/>
                            <m:t>, </m:t>
                          </m:r>
                          <m:r>
                            <m:rPr>
                              <m:nor/>
                            </m:rPr>
                            <a:rPr lang="en-US" altLang="zh-CN" sz="1400" dirty="0"/>
                            <m:t>China</m:t>
                          </m:r>
                          <m:r>
                            <m:rPr>
                              <m:nor/>
                            </m:rPr>
                            <a:rPr lang="en-US" altLang="zh-CN" sz="1400" dirty="0"/>
                            <m:t> </m:t>
                          </m:r>
                        </m:e>
                      </m:sPre>
                    </m:oMath>
                  </m:oMathPara>
                </a14:m>
                <a:endParaRPr lang="en-US" altLang="zh-CN"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Pre>
                        <m:sPrePr>
                          <m:ctrlPr>
                            <a:rPr lang="en-US" altLang="zh-CN" sz="1400" i="1" smtClean="0">
                              <a:latin typeface="Cambria Math" panose="02040503050406030204" pitchFamily="18" charset="0"/>
                            </a:rPr>
                          </m:ctrlPr>
                        </m:sPrePr>
                        <m:sub/>
                        <m:sup>
                          <m:r>
                            <a:rPr lang="en-US" altLang="zh-CN" sz="1400" b="0" i="1" smtClean="0">
                              <a:latin typeface="Cambria Math" panose="02040503050406030204" pitchFamily="18" charset="0"/>
                            </a:rPr>
                            <m:t>2</m:t>
                          </m:r>
                        </m:sup>
                        <m:e>
                          <m:r>
                            <m:rPr>
                              <m:nor/>
                            </m:rPr>
                            <a:rPr lang="en-US" altLang="zh-CN" sz="1400" dirty="0"/>
                            <m:t>School</m:t>
                          </m:r>
                          <m:r>
                            <m:rPr>
                              <m:nor/>
                            </m:rPr>
                            <a:rPr lang="en-US" altLang="zh-CN" sz="1400" dirty="0"/>
                            <m:t> </m:t>
                          </m:r>
                          <m:r>
                            <m:rPr>
                              <m:nor/>
                            </m:rPr>
                            <a:rPr lang="en-US" altLang="zh-CN" sz="1400" dirty="0"/>
                            <m:t>of</m:t>
                          </m:r>
                          <m:r>
                            <m:rPr>
                              <m:nor/>
                            </m:rPr>
                            <a:rPr lang="en-US" altLang="zh-CN" sz="1400" dirty="0"/>
                            <m:t> </m:t>
                          </m:r>
                          <m:r>
                            <m:rPr>
                              <m:nor/>
                            </m:rPr>
                            <a:rPr lang="en-US" altLang="zh-CN" sz="1400" dirty="0"/>
                            <m:t>Computing</m:t>
                          </m:r>
                          <m:r>
                            <m:rPr>
                              <m:nor/>
                            </m:rPr>
                            <a:rPr lang="en-US" altLang="zh-CN" sz="1400" dirty="0"/>
                            <m:t>, </m:t>
                          </m:r>
                          <m:r>
                            <m:rPr>
                              <m:nor/>
                            </m:rPr>
                            <a:rPr lang="en-US" altLang="zh-CN" sz="1400" dirty="0"/>
                            <m:t>Teesside</m:t>
                          </m:r>
                          <m:r>
                            <m:rPr>
                              <m:nor/>
                            </m:rPr>
                            <a:rPr lang="en-US" altLang="zh-CN" sz="1400" dirty="0"/>
                            <m:t> </m:t>
                          </m:r>
                          <m:r>
                            <m:rPr>
                              <m:nor/>
                            </m:rPr>
                            <a:rPr lang="en-US" altLang="zh-CN" sz="1400" dirty="0"/>
                            <m:t>University</m:t>
                          </m:r>
                          <m:r>
                            <m:rPr>
                              <m:nor/>
                            </m:rPr>
                            <a:rPr lang="en-US" altLang="zh-CN" sz="1400" dirty="0"/>
                            <m:t>, </m:t>
                          </m:r>
                          <m:r>
                            <m:rPr>
                              <m:nor/>
                            </m:rPr>
                            <a:rPr lang="en-US" altLang="zh-CN" sz="1400" dirty="0"/>
                            <m:t>UK</m:t>
                          </m:r>
                        </m:e>
                      </m:sPre>
                    </m:oMath>
                  </m:oMathPara>
                </a14:m>
                <a:endParaRPr lang="zh-CN" altLang="en-US" sz="1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83568" y="3152139"/>
                <a:ext cx="6876764" cy="924933"/>
              </a:xfrm>
              <a:prstGeom prst="rect">
                <a:avLst/>
              </a:prstGeom>
              <a:blipFill rotWithShape="0">
                <a:blip r:embed="rId4"/>
                <a:stretch>
                  <a:fillRect t="-6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4691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Approach</a:t>
            </a:r>
            <a:endParaRPr lang="zh-CN" altLang="en-US" sz="3200" b="1" dirty="0"/>
          </a:p>
        </p:txBody>
      </p:sp>
      <p:sp>
        <p:nvSpPr>
          <p:cNvPr id="5" name="矩形 4"/>
          <p:cNvSpPr/>
          <p:nvPr/>
        </p:nvSpPr>
        <p:spPr>
          <a:xfrm>
            <a:off x="323528" y="1136941"/>
            <a:ext cx="2489464" cy="369332"/>
          </a:xfrm>
          <a:prstGeom prst="rect">
            <a:avLst/>
          </a:prstGeom>
        </p:spPr>
        <p:txBody>
          <a:bodyPr wrap="none">
            <a:spAutoFit/>
          </a:bodyPr>
          <a:lstStyle/>
          <a:p>
            <a:r>
              <a:rPr lang="en-US" altLang="zh-CN" dirty="0"/>
              <a:t>Target Variable Recovery</a:t>
            </a:r>
            <a:endParaRPr lang="zh-CN" altLang="en-US" dirty="0"/>
          </a:p>
        </p:txBody>
      </p:sp>
      <p:sp>
        <p:nvSpPr>
          <p:cNvPr id="3" name="矩形 2"/>
          <p:cNvSpPr/>
          <p:nvPr/>
        </p:nvSpPr>
        <p:spPr>
          <a:xfrm>
            <a:off x="4181755" y="4408904"/>
            <a:ext cx="2937984" cy="369332"/>
          </a:xfrm>
          <a:prstGeom prst="rect">
            <a:avLst/>
          </a:prstGeom>
        </p:spPr>
        <p:txBody>
          <a:bodyPr wrap="none">
            <a:spAutoFit/>
          </a:bodyPr>
          <a:lstStyle/>
          <a:p>
            <a:r>
              <a:rPr lang="en-US" altLang="zh-CN" dirty="0" smtClean="0">
                <a:solidFill>
                  <a:srgbClr val="0070C0"/>
                </a:solidFill>
              </a:rPr>
              <a:t>[</a:t>
            </a:r>
            <a:r>
              <a:rPr lang="en-US" altLang="zh-CN" dirty="0">
                <a:solidFill>
                  <a:srgbClr val="0070C0"/>
                </a:solidFill>
              </a:rPr>
              <a:t>base + index </a:t>
            </a:r>
            <a:r>
              <a:rPr lang="en-US" altLang="zh-CN" dirty="0" smtClean="0">
                <a:solidFill>
                  <a:srgbClr val="0070C0"/>
                </a:solidFill>
              </a:rPr>
              <a:t>* </a:t>
            </a:r>
            <a:r>
              <a:rPr lang="en-US" altLang="zh-CN" dirty="0">
                <a:solidFill>
                  <a:srgbClr val="0070C0"/>
                </a:solidFill>
              </a:rPr>
              <a:t>scale + </a:t>
            </a:r>
            <a:r>
              <a:rPr lang="en-US" altLang="zh-CN" dirty="0" smtClean="0">
                <a:solidFill>
                  <a:srgbClr val="0070C0"/>
                </a:solidFill>
              </a:rPr>
              <a:t>offset]</a:t>
            </a:r>
            <a:endParaRPr lang="zh-CN" altLang="en-US" dirty="0">
              <a:solidFill>
                <a:srgbClr val="0070C0"/>
              </a:solidFill>
            </a:endParaRPr>
          </a:p>
        </p:txBody>
      </p:sp>
      <p:sp>
        <p:nvSpPr>
          <p:cNvPr id="8" name="矩形 7"/>
          <p:cNvSpPr/>
          <p:nvPr/>
        </p:nvSpPr>
        <p:spPr>
          <a:xfrm>
            <a:off x="4181755" y="3604884"/>
            <a:ext cx="1793824" cy="369332"/>
          </a:xfrm>
          <a:prstGeom prst="rect">
            <a:avLst/>
          </a:prstGeom>
        </p:spPr>
        <p:txBody>
          <a:bodyPr wrap="none">
            <a:spAutoFit/>
          </a:bodyPr>
          <a:lstStyle/>
          <a:p>
            <a:r>
              <a:rPr lang="en-US" altLang="zh-CN" dirty="0" smtClean="0">
                <a:solidFill>
                  <a:srgbClr val="0070C0"/>
                </a:solidFill>
              </a:rPr>
              <a:t>Absolute </a:t>
            </a:r>
            <a:r>
              <a:rPr lang="en-US" altLang="zh-CN" dirty="0">
                <a:solidFill>
                  <a:srgbClr val="0070C0"/>
                </a:solidFill>
              </a:rPr>
              <a:t>address</a:t>
            </a:r>
            <a:endParaRPr lang="zh-CN" altLang="en-US" dirty="0">
              <a:solidFill>
                <a:srgbClr val="0070C0"/>
              </a:solidFill>
            </a:endParaRPr>
          </a:p>
        </p:txBody>
      </p:sp>
      <p:sp>
        <p:nvSpPr>
          <p:cNvPr id="12" name="矩形 11"/>
          <p:cNvSpPr/>
          <p:nvPr/>
        </p:nvSpPr>
        <p:spPr>
          <a:xfrm>
            <a:off x="323528" y="1587537"/>
            <a:ext cx="4132706" cy="369332"/>
          </a:xfrm>
          <a:prstGeom prst="rect">
            <a:avLst/>
          </a:prstGeom>
        </p:spPr>
        <p:txBody>
          <a:bodyPr wrap="square">
            <a:spAutoFit/>
          </a:bodyPr>
          <a:lstStyle/>
          <a:p>
            <a:r>
              <a:rPr lang="en-US" altLang="zh-CN" dirty="0" smtClean="0"/>
              <a:t>Abstractions </a:t>
            </a:r>
            <a:r>
              <a:rPr lang="en-US" altLang="zh-CN" dirty="0"/>
              <a:t>of memory blocks</a:t>
            </a:r>
            <a:endParaRPr lang="zh-CN" altLang="en-US" dirty="0"/>
          </a:p>
        </p:txBody>
      </p:sp>
      <p:sp>
        <p:nvSpPr>
          <p:cNvPr id="14" name="矩形 13"/>
          <p:cNvSpPr/>
          <p:nvPr/>
        </p:nvSpPr>
        <p:spPr>
          <a:xfrm>
            <a:off x="1587273" y="3604884"/>
            <a:ext cx="1401538" cy="369332"/>
          </a:xfrm>
          <a:prstGeom prst="rect">
            <a:avLst/>
          </a:prstGeom>
        </p:spPr>
        <p:txBody>
          <a:bodyPr wrap="none">
            <a:spAutoFit/>
          </a:bodyPr>
          <a:lstStyle/>
          <a:p>
            <a:r>
              <a:rPr lang="en-US" altLang="zh-CN" dirty="0"/>
              <a:t>Direct </a:t>
            </a:r>
            <a:r>
              <a:rPr lang="en-US" altLang="zh-CN" dirty="0" smtClean="0"/>
              <a:t>access</a:t>
            </a:r>
            <a:endParaRPr lang="zh-CN" altLang="en-US" dirty="0"/>
          </a:p>
        </p:txBody>
      </p:sp>
      <p:sp>
        <p:nvSpPr>
          <p:cNvPr id="15" name="矩形 14"/>
          <p:cNvSpPr/>
          <p:nvPr/>
        </p:nvSpPr>
        <p:spPr>
          <a:xfrm>
            <a:off x="1587273" y="4408904"/>
            <a:ext cx="1560235" cy="369332"/>
          </a:xfrm>
          <a:prstGeom prst="rect">
            <a:avLst/>
          </a:prstGeom>
        </p:spPr>
        <p:txBody>
          <a:bodyPr wrap="none">
            <a:spAutoFit/>
          </a:bodyPr>
          <a:lstStyle/>
          <a:p>
            <a:r>
              <a:rPr lang="en-US" altLang="zh-CN" dirty="0" smtClean="0"/>
              <a:t>Indirect access</a:t>
            </a:r>
            <a:endParaRPr lang="zh-CN" altLang="en-US" dirty="0"/>
          </a:p>
        </p:txBody>
      </p:sp>
      <p:sp>
        <p:nvSpPr>
          <p:cNvPr id="17" name="矩形 16"/>
          <p:cNvSpPr/>
          <p:nvPr/>
        </p:nvSpPr>
        <p:spPr>
          <a:xfrm>
            <a:off x="4181755" y="2833666"/>
            <a:ext cx="2130840" cy="369332"/>
          </a:xfrm>
          <a:prstGeom prst="rect">
            <a:avLst/>
          </a:prstGeom>
        </p:spPr>
        <p:txBody>
          <a:bodyPr wrap="none">
            <a:spAutoFit/>
          </a:bodyPr>
          <a:lstStyle/>
          <a:p>
            <a:r>
              <a:rPr lang="en-US" altLang="zh-CN" dirty="0" smtClean="0"/>
              <a:t>Address </a:t>
            </a:r>
            <a:r>
              <a:rPr lang="en-US" altLang="zh-CN" dirty="0"/>
              <a:t>expressions </a:t>
            </a:r>
            <a:endParaRPr lang="zh-CN" altLang="en-US" dirty="0"/>
          </a:p>
        </p:txBody>
      </p:sp>
    </p:spTree>
    <p:custDataLst>
      <p:tags r:id="rId1"/>
    </p:custDataLst>
    <p:extLst>
      <p:ext uri="{BB962C8B-B14F-4D97-AF65-F5344CB8AC3E}">
        <p14:creationId xmlns:p14="http://schemas.microsoft.com/office/powerpoint/2010/main" val="426458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179512" y="1052736"/>
            <a:ext cx="4134338" cy="1754326"/>
          </a:xfrm>
          <a:prstGeom prst="rect">
            <a:avLst/>
          </a:prstGeom>
        </p:spPr>
        <p:txBody>
          <a:bodyPr wrap="square">
            <a:spAutoFit/>
          </a:bodyPr>
          <a:lstStyle/>
          <a:p>
            <a:r>
              <a:rPr lang="en-US" altLang="zh-CN" dirty="0" smtClean="0">
                <a:solidFill>
                  <a:srgbClr val="00B050"/>
                </a:solidFill>
              </a:rPr>
              <a:t>\\Snippet Source Code </a:t>
            </a:r>
            <a:r>
              <a:rPr lang="en-US" altLang="zh-CN" dirty="0">
                <a:solidFill>
                  <a:srgbClr val="00B050"/>
                </a:solidFill>
              </a:rPr>
              <a:t>of </a:t>
            </a:r>
            <a:r>
              <a:rPr lang="en-US" altLang="zh-CN" dirty="0" err="1" smtClean="0">
                <a:solidFill>
                  <a:srgbClr val="00B050"/>
                </a:solidFill>
              </a:rPr>
              <a:t>memchr</a:t>
            </a:r>
            <a:endParaRPr lang="en-US" altLang="zh-CN" dirty="0" smtClean="0">
              <a:solidFill>
                <a:srgbClr val="00B050"/>
              </a:solidFill>
            </a:endParaRPr>
          </a:p>
          <a:p>
            <a:r>
              <a:rPr lang="en-US" altLang="zh-CN" dirty="0" smtClean="0"/>
              <a:t>char </a:t>
            </a:r>
            <a:r>
              <a:rPr lang="en-US" altLang="zh-CN" dirty="0"/>
              <a:t>memchr ( char </a:t>
            </a:r>
            <a:r>
              <a:rPr lang="en-US" altLang="zh-CN" dirty="0" err="1"/>
              <a:t>buf</a:t>
            </a:r>
            <a:r>
              <a:rPr lang="en-US" altLang="zh-CN" dirty="0"/>
              <a:t> , int </a:t>
            </a:r>
            <a:r>
              <a:rPr lang="en-US" altLang="zh-CN" dirty="0" err="1"/>
              <a:t>chr</a:t>
            </a:r>
            <a:r>
              <a:rPr lang="en-US" altLang="zh-CN" dirty="0"/>
              <a:t> , int </a:t>
            </a:r>
            <a:r>
              <a:rPr lang="en-US" altLang="zh-CN" dirty="0" err="1"/>
              <a:t>cnt</a:t>
            </a:r>
            <a:r>
              <a:rPr lang="en-US" altLang="zh-CN" dirty="0"/>
              <a:t> ) </a:t>
            </a:r>
            <a:r>
              <a:rPr lang="en-US" altLang="zh-CN" dirty="0" smtClean="0"/>
              <a:t>{</a:t>
            </a:r>
            <a:endParaRPr lang="en-US" altLang="zh-CN" dirty="0"/>
          </a:p>
          <a:p>
            <a:r>
              <a:rPr lang="en-US" altLang="zh-CN" dirty="0"/>
              <a:t>while ( </a:t>
            </a:r>
            <a:r>
              <a:rPr lang="en-US" altLang="zh-CN" dirty="0" err="1"/>
              <a:t>cnt</a:t>
            </a:r>
            <a:r>
              <a:rPr lang="en-US" altLang="zh-CN" dirty="0"/>
              <a:t> &amp;&amp; </a:t>
            </a:r>
            <a:r>
              <a:rPr lang="en-US" altLang="zh-CN" dirty="0" err="1"/>
              <a:t>buf</a:t>
            </a:r>
            <a:r>
              <a:rPr lang="en-US" altLang="zh-CN" dirty="0"/>
              <a:t>++ != </a:t>
            </a:r>
            <a:r>
              <a:rPr lang="en-US" altLang="zh-CN" dirty="0" err="1"/>
              <a:t>chr</a:t>
            </a:r>
            <a:r>
              <a:rPr lang="en-US" altLang="zh-CN" dirty="0"/>
              <a:t> )</a:t>
            </a:r>
          </a:p>
          <a:p>
            <a:r>
              <a:rPr lang="en-US" altLang="zh-CN" dirty="0" err="1" smtClean="0"/>
              <a:t>cnt</a:t>
            </a:r>
            <a:r>
              <a:rPr lang="en-US" altLang="zh-CN" dirty="0" smtClean="0"/>
              <a:t>--;</a:t>
            </a:r>
            <a:endParaRPr lang="en-US" altLang="zh-CN" dirty="0"/>
          </a:p>
          <a:p>
            <a:r>
              <a:rPr lang="en-US" altLang="zh-CN" dirty="0"/>
              <a:t>return ( </a:t>
            </a:r>
            <a:r>
              <a:rPr lang="en-US" altLang="zh-CN" dirty="0" err="1"/>
              <a:t>cnt</a:t>
            </a:r>
            <a:r>
              <a:rPr lang="en-US" altLang="zh-CN" dirty="0"/>
              <a:t> </a:t>
            </a:r>
            <a:r>
              <a:rPr lang="en-US" altLang="zh-CN" dirty="0" smtClean="0"/>
              <a:t>? --</a:t>
            </a:r>
            <a:r>
              <a:rPr lang="en-US" altLang="zh-CN" dirty="0" err="1" smtClean="0"/>
              <a:t>buf</a:t>
            </a:r>
            <a:r>
              <a:rPr lang="en-US" altLang="zh-CN" dirty="0" smtClean="0"/>
              <a:t> </a:t>
            </a:r>
            <a:r>
              <a:rPr lang="en-US" altLang="zh-CN" dirty="0"/>
              <a:t>: NULL) ;</a:t>
            </a:r>
          </a:p>
          <a:p>
            <a:r>
              <a:rPr lang="en-US" altLang="zh-CN" dirty="0" smtClean="0"/>
              <a:t>}</a:t>
            </a:r>
            <a:endParaRPr lang="zh-CN" altLang="en-US" dirty="0"/>
          </a:p>
        </p:txBody>
      </p:sp>
      <p:sp>
        <p:nvSpPr>
          <p:cNvPr id="10" name="矩形 9"/>
          <p:cNvSpPr/>
          <p:nvPr/>
        </p:nvSpPr>
        <p:spPr>
          <a:xfrm>
            <a:off x="1011671" y="5456384"/>
            <a:ext cx="72008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cnt</a:t>
            </a:r>
            <a:endParaRPr lang="zh-CN" altLang="en-US" dirty="0"/>
          </a:p>
        </p:txBody>
      </p:sp>
      <p:sp>
        <p:nvSpPr>
          <p:cNvPr id="11" name="矩形 10"/>
          <p:cNvSpPr/>
          <p:nvPr/>
        </p:nvSpPr>
        <p:spPr>
          <a:xfrm>
            <a:off x="1011671" y="5167826"/>
            <a:ext cx="72008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chr</a:t>
            </a:r>
            <a:endParaRPr lang="zh-CN" altLang="en-US" dirty="0"/>
          </a:p>
        </p:txBody>
      </p:sp>
      <p:sp>
        <p:nvSpPr>
          <p:cNvPr id="12" name="矩形 11"/>
          <p:cNvSpPr/>
          <p:nvPr/>
        </p:nvSpPr>
        <p:spPr>
          <a:xfrm>
            <a:off x="1011671" y="4879531"/>
            <a:ext cx="72008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buf</a:t>
            </a:r>
            <a:endParaRPr lang="zh-CN" altLang="en-US" dirty="0"/>
          </a:p>
        </p:txBody>
      </p:sp>
      <p:sp>
        <p:nvSpPr>
          <p:cNvPr id="13" name="矩形 12"/>
          <p:cNvSpPr/>
          <p:nvPr/>
        </p:nvSpPr>
        <p:spPr>
          <a:xfrm>
            <a:off x="1011671" y="4591236"/>
            <a:ext cx="72008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Save </a:t>
            </a:r>
            <a:r>
              <a:rPr lang="en-US" altLang="zh-CN" sz="1200" dirty="0" smtClean="0"/>
              <a:t>eip</a:t>
            </a:r>
          </a:p>
        </p:txBody>
      </p:sp>
      <p:sp>
        <p:nvSpPr>
          <p:cNvPr id="14" name="矩形 13"/>
          <p:cNvSpPr/>
          <p:nvPr/>
        </p:nvSpPr>
        <p:spPr>
          <a:xfrm>
            <a:off x="1011671" y="4302678"/>
            <a:ext cx="72008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Save ebp</a:t>
            </a:r>
            <a:endParaRPr lang="zh-CN" altLang="en-US" sz="1100" dirty="0"/>
          </a:p>
        </p:txBody>
      </p:sp>
      <p:sp>
        <p:nvSpPr>
          <p:cNvPr id="15" name="矩形 14"/>
          <p:cNvSpPr/>
          <p:nvPr/>
        </p:nvSpPr>
        <p:spPr>
          <a:xfrm>
            <a:off x="1011671" y="4014383"/>
            <a:ext cx="72008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t>
            </a:r>
            <a:endParaRPr lang="zh-CN" altLang="en-US" dirty="0"/>
          </a:p>
        </p:txBody>
      </p:sp>
      <p:sp>
        <p:nvSpPr>
          <p:cNvPr id="16" name="矩形 15"/>
          <p:cNvSpPr/>
          <p:nvPr/>
        </p:nvSpPr>
        <p:spPr>
          <a:xfrm>
            <a:off x="1011671" y="3726088"/>
            <a:ext cx="720080" cy="28803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smtClean="0"/>
              <a:t>…</a:t>
            </a:r>
            <a:endParaRPr lang="zh-CN" altLang="en-US" dirty="0"/>
          </a:p>
        </p:txBody>
      </p:sp>
      <p:sp>
        <p:nvSpPr>
          <p:cNvPr id="17" name="矩形 16"/>
          <p:cNvSpPr/>
          <p:nvPr/>
        </p:nvSpPr>
        <p:spPr>
          <a:xfrm>
            <a:off x="1011671" y="3450268"/>
            <a:ext cx="720080" cy="28803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smtClean="0"/>
              <a:t>…</a:t>
            </a:r>
            <a:endParaRPr lang="zh-CN" altLang="en-US" dirty="0"/>
          </a:p>
        </p:txBody>
      </p:sp>
      <p:sp>
        <p:nvSpPr>
          <p:cNvPr id="19" name="文本框 18"/>
          <p:cNvSpPr txBox="1"/>
          <p:nvPr/>
        </p:nvSpPr>
        <p:spPr>
          <a:xfrm rot="10800000">
            <a:off x="611561" y="3284984"/>
            <a:ext cx="400110" cy="1161710"/>
          </a:xfrm>
          <a:prstGeom prst="rect">
            <a:avLst/>
          </a:prstGeom>
          <a:noFill/>
        </p:spPr>
        <p:txBody>
          <a:bodyPr vert="eaVert" wrap="square" rtlCol="0">
            <a:spAutoFit/>
          </a:bodyPr>
          <a:lstStyle/>
          <a:p>
            <a:r>
              <a:rPr lang="en-US" altLang="zh-CN" sz="1400" dirty="0"/>
              <a:t>R</a:t>
            </a:r>
            <a:r>
              <a:rPr lang="en-US" altLang="zh-CN" sz="1400" dirty="0" smtClean="0"/>
              <a:t>untime Stack</a:t>
            </a:r>
            <a:endParaRPr lang="zh-CN" altLang="en-US" sz="1400" dirty="0"/>
          </a:p>
        </p:txBody>
      </p:sp>
      <p:sp>
        <p:nvSpPr>
          <p:cNvPr id="32" name="文本框 31"/>
          <p:cNvSpPr txBox="1"/>
          <p:nvPr/>
        </p:nvSpPr>
        <p:spPr>
          <a:xfrm>
            <a:off x="2036780" y="3738300"/>
            <a:ext cx="1671125" cy="646331"/>
          </a:xfrm>
          <a:prstGeom prst="rect">
            <a:avLst/>
          </a:prstGeom>
          <a:noFill/>
        </p:spPr>
        <p:txBody>
          <a:bodyPr wrap="square" rtlCol="0">
            <a:spAutoFit/>
          </a:bodyPr>
          <a:lstStyle/>
          <a:p>
            <a:r>
              <a:rPr lang="en-US" altLang="zh-CN" dirty="0" smtClean="0"/>
              <a:t>Local variable</a:t>
            </a:r>
          </a:p>
          <a:p>
            <a:r>
              <a:rPr lang="en-US" altLang="zh-CN" dirty="0" smtClean="0"/>
              <a:t>[</a:t>
            </a:r>
            <a:r>
              <a:rPr lang="en-US" altLang="zh-CN" dirty="0" err="1" smtClean="0"/>
              <a:t>ebp</a:t>
            </a:r>
            <a:r>
              <a:rPr lang="en-US" altLang="zh-CN" dirty="0" smtClean="0"/>
              <a:t>-offset]</a:t>
            </a:r>
            <a:endParaRPr lang="zh-CN" altLang="en-US" dirty="0"/>
          </a:p>
        </p:txBody>
      </p:sp>
      <p:pic>
        <p:nvPicPr>
          <p:cNvPr id="5" name="图片 4"/>
          <p:cNvPicPr>
            <a:picLocks noChangeAspect="1"/>
          </p:cNvPicPr>
          <p:nvPr/>
        </p:nvPicPr>
        <p:blipFill rotWithShape="1">
          <a:blip r:embed="rId5"/>
          <a:srcRect l="120" t="17595" r="3663" b="11172"/>
          <a:stretch/>
        </p:blipFill>
        <p:spPr>
          <a:xfrm>
            <a:off x="4499992" y="1268760"/>
            <a:ext cx="4608512" cy="4904599"/>
          </a:xfrm>
          <a:prstGeom prst="rect">
            <a:avLst/>
          </a:prstGeom>
        </p:spPr>
      </p:pic>
      <p:cxnSp>
        <p:nvCxnSpPr>
          <p:cNvPr id="34" name="直接连接符 33"/>
          <p:cNvCxnSpPr/>
          <p:nvPr/>
        </p:nvCxnSpPr>
        <p:spPr>
          <a:xfrm>
            <a:off x="7380312" y="3428224"/>
            <a:ext cx="7200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308304" y="1772816"/>
            <a:ext cx="7200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876256" y="2060848"/>
            <a:ext cx="7200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380312" y="2204864"/>
            <a:ext cx="7200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876256" y="2348880"/>
            <a:ext cx="7200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Approach</a:t>
            </a:r>
            <a:endParaRPr lang="zh-CN" altLang="en-US" sz="3200" b="1" dirty="0"/>
          </a:p>
        </p:txBody>
      </p:sp>
      <p:sp>
        <p:nvSpPr>
          <p:cNvPr id="24" name="右大括号 23"/>
          <p:cNvSpPr/>
          <p:nvPr/>
        </p:nvSpPr>
        <p:spPr>
          <a:xfrm>
            <a:off x="1835696" y="4941168"/>
            <a:ext cx="144016" cy="79208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文本框 24"/>
          <p:cNvSpPr txBox="1"/>
          <p:nvPr/>
        </p:nvSpPr>
        <p:spPr>
          <a:xfrm>
            <a:off x="2041586" y="5132692"/>
            <a:ext cx="1919497" cy="646331"/>
          </a:xfrm>
          <a:prstGeom prst="rect">
            <a:avLst/>
          </a:prstGeom>
          <a:noFill/>
        </p:spPr>
        <p:txBody>
          <a:bodyPr wrap="square" rtlCol="0">
            <a:spAutoFit/>
          </a:bodyPr>
          <a:lstStyle/>
          <a:p>
            <a:r>
              <a:rPr lang="en-US" altLang="zh-CN" dirty="0" err="1" smtClean="0"/>
              <a:t>Paremeter</a:t>
            </a:r>
            <a:endParaRPr lang="en-US" altLang="zh-CN" dirty="0" smtClean="0"/>
          </a:p>
          <a:p>
            <a:r>
              <a:rPr lang="en-US" altLang="zh-CN" dirty="0" smtClean="0"/>
              <a:t>[</a:t>
            </a:r>
            <a:r>
              <a:rPr lang="en-US" altLang="zh-CN" dirty="0" err="1" smtClean="0"/>
              <a:t>ebp+offset</a:t>
            </a:r>
            <a:r>
              <a:rPr lang="en-US" altLang="zh-CN" dirty="0" smtClean="0"/>
              <a:t>]</a:t>
            </a:r>
            <a:endParaRPr lang="zh-CN" altLang="en-US" dirty="0"/>
          </a:p>
        </p:txBody>
      </p:sp>
      <p:sp>
        <p:nvSpPr>
          <p:cNvPr id="26" name="右大括号 25"/>
          <p:cNvSpPr/>
          <p:nvPr/>
        </p:nvSpPr>
        <p:spPr>
          <a:xfrm>
            <a:off x="1848494" y="3510327"/>
            <a:ext cx="144016" cy="79208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pic>
        <p:nvPicPr>
          <p:cNvPr id="6" name="图片 5"/>
          <p:cNvPicPr>
            <a:picLocks noChangeAspect="1"/>
          </p:cNvPicPr>
          <p:nvPr/>
        </p:nvPicPr>
        <p:blipFill>
          <a:blip r:embed="rId6"/>
          <a:stretch>
            <a:fillRect/>
          </a:stretch>
        </p:blipFill>
        <p:spPr>
          <a:xfrm>
            <a:off x="261131" y="2708920"/>
            <a:ext cx="5700797" cy="3721353"/>
          </a:xfrm>
          <a:prstGeom prst="rect">
            <a:avLst/>
          </a:prstGeom>
        </p:spPr>
      </p:pic>
    </p:spTree>
    <p:custDataLst>
      <p:tags r:id="rId1"/>
    </p:custDataLst>
    <p:extLst>
      <p:ext uri="{BB962C8B-B14F-4D97-AF65-F5344CB8AC3E}">
        <p14:creationId xmlns:p14="http://schemas.microsoft.com/office/powerpoint/2010/main" val="54060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0-#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ID="2" presetClass="entr" presetSubtype="8"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par>
                          <p:cTn id="58" fill="hold">
                            <p:stCondLst>
                              <p:cond delay="1500"/>
                            </p:stCondLst>
                            <p:childTnLst>
                              <p:par>
                                <p:cTn id="59" presetID="10" presetClass="entr" presetSubtype="0"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par>
                          <p:cTn id="71" fill="hold">
                            <p:stCondLst>
                              <p:cond delay="500"/>
                            </p:stCondLst>
                            <p:childTnLst>
                              <p:par>
                                <p:cTn id="72" presetID="10" presetClass="entr" presetSubtype="0" fill="hold"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500"/>
                                        <p:tgtEl>
                                          <p:spTgt spid="34"/>
                                        </p:tgtEl>
                                      </p:cBhvr>
                                    </p:animEffect>
                                  </p:childTnLst>
                                </p:cTn>
                              </p:par>
                            </p:childTnLst>
                          </p:cTn>
                        </p:par>
                        <p:par>
                          <p:cTn id="75" fill="hold">
                            <p:stCondLst>
                              <p:cond delay="1000"/>
                            </p:stCondLst>
                            <p:childTnLst>
                              <p:par>
                                <p:cTn id="76" presetID="10" presetClass="entr" presetSubtype="0" fill="hold" nodeType="after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childTnLst>
                          </p:cTn>
                        </p:par>
                        <p:par>
                          <p:cTn id="79" fill="hold">
                            <p:stCondLst>
                              <p:cond delay="1500"/>
                            </p:stCondLst>
                            <p:childTnLst>
                              <p:par>
                                <p:cTn id="80" presetID="10" presetClass="entr" presetSubtype="0" fill="hold" nodeType="after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500"/>
                                        <p:tgtEl>
                                          <p:spTgt spid="37"/>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childTnLst>
                                </p:cTn>
                              </p:par>
                            </p:childTnLst>
                          </p:cTn>
                        </p:par>
                        <p:par>
                          <p:cTn id="87" fill="hold">
                            <p:stCondLst>
                              <p:cond delay="2500"/>
                            </p:stCondLst>
                            <p:childTnLst>
                              <p:par>
                                <p:cTn id="88" presetID="10" presetClass="entr" presetSubtype="0" fill="hold" nodeType="after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9" grpId="0"/>
      <p:bldP spid="32" grpId="0"/>
      <p:bldP spid="24" grpId="0" animBg="1"/>
      <p:bldP spid="25" grpId="0"/>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5"/>
          <a:srcRect l="120" t="17595" r="3663" b="11172"/>
          <a:stretch/>
        </p:blipFill>
        <p:spPr>
          <a:xfrm>
            <a:off x="4499992" y="1268760"/>
            <a:ext cx="4608512" cy="4904599"/>
          </a:xfrm>
          <a:prstGeom prst="rect">
            <a:avLst/>
          </a:prstGeom>
        </p:spPr>
      </p:pic>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Approach</a:t>
            </a:r>
            <a:endParaRPr lang="zh-CN" altLang="en-US" sz="3200" b="1" dirty="0"/>
          </a:p>
        </p:txBody>
      </p:sp>
      <p:sp>
        <p:nvSpPr>
          <p:cNvPr id="5" name="矩形 4"/>
          <p:cNvSpPr/>
          <p:nvPr/>
        </p:nvSpPr>
        <p:spPr>
          <a:xfrm>
            <a:off x="323528" y="1043444"/>
            <a:ext cx="3063339" cy="369332"/>
          </a:xfrm>
          <a:prstGeom prst="rect">
            <a:avLst/>
          </a:prstGeom>
        </p:spPr>
        <p:txBody>
          <a:bodyPr wrap="none">
            <a:spAutoFit/>
          </a:bodyPr>
          <a:lstStyle/>
          <a:p>
            <a:r>
              <a:rPr lang="en-US" altLang="zh-CN" dirty="0"/>
              <a:t>Related Instruction </a:t>
            </a:r>
            <a:r>
              <a:rPr lang="en-US" altLang="zh-CN" dirty="0" smtClean="0"/>
              <a:t>Extraction</a:t>
            </a:r>
            <a:endParaRPr lang="zh-CN" altLang="en-US" dirty="0"/>
          </a:p>
        </p:txBody>
      </p:sp>
      <p:cxnSp>
        <p:nvCxnSpPr>
          <p:cNvPr id="7" name="直接连接符 6"/>
          <p:cNvCxnSpPr/>
          <p:nvPr/>
        </p:nvCxnSpPr>
        <p:spPr>
          <a:xfrm>
            <a:off x="6147472" y="1771413"/>
            <a:ext cx="1800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表格 8"/>
          <p:cNvGraphicFramePr>
            <a:graphicFrameLocks noGrp="1"/>
          </p:cNvGraphicFramePr>
          <p:nvPr>
            <p:extLst>
              <p:ext uri="{D42A27DB-BD31-4B8C-83A1-F6EECF244321}">
                <p14:modId xmlns:p14="http://schemas.microsoft.com/office/powerpoint/2010/main" val="166786824"/>
              </p:ext>
            </p:extLst>
          </p:nvPr>
        </p:nvGraphicFramePr>
        <p:xfrm>
          <a:off x="683568" y="1844824"/>
          <a:ext cx="2576949" cy="2595880"/>
        </p:xfrm>
        <a:graphic>
          <a:graphicData uri="http://schemas.openxmlformats.org/drawingml/2006/table">
            <a:tbl>
              <a:tblPr firstRow="1" bandRow="1">
                <a:tableStyleId>{5C22544A-7EE6-4342-B048-85BDC9FD1C3A}</a:tableStyleId>
              </a:tblPr>
              <a:tblGrid>
                <a:gridCol w="2576949"/>
              </a:tblGrid>
              <a:tr h="370840">
                <a:tc>
                  <a:txBody>
                    <a:bodyPr/>
                    <a:lstStyle/>
                    <a:p>
                      <a:pPr algn="ctr"/>
                      <a:r>
                        <a:rPr lang="en-US" altLang="zh-CN" dirty="0" smtClean="0">
                          <a:solidFill>
                            <a:schemeClr val="bg1"/>
                          </a:solidFill>
                        </a:rPr>
                        <a:t>[</a:t>
                      </a:r>
                      <a:r>
                        <a:rPr lang="en-US" altLang="zh-CN" dirty="0" smtClean="0"/>
                        <a:t>ebp+8]</a:t>
                      </a:r>
                      <a:endParaRPr lang="zh-CN" altLang="en-US" dirty="0"/>
                    </a:p>
                  </a:txBody>
                  <a:tcPr/>
                </a:tc>
              </a:tr>
              <a:tr h="370840">
                <a:tc>
                  <a:txBody>
                    <a:bodyPr/>
                    <a:lstStyle/>
                    <a:p>
                      <a:r>
                        <a:rPr lang="en-US" altLang="zh-CN" dirty="0" smtClean="0"/>
                        <a:t>mov  eax,</a:t>
                      </a:r>
                      <a:r>
                        <a:rPr lang="en-US" altLang="zh-CN" baseline="0" dirty="0" smtClean="0"/>
                        <a:t> [ebp+8]</a:t>
                      </a:r>
                      <a:endParaRPr lang="zh-CN" altLang="en-US" dirty="0"/>
                    </a:p>
                  </a:txBody>
                  <a:tcPr/>
                </a:tc>
              </a:tr>
              <a:tr h="370840">
                <a:tc>
                  <a:txBody>
                    <a:bodyPr/>
                    <a:lstStyle/>
                    <a:p>
                      <a:r>
                        <a:rPr lang="en-US" altLang="zh-CN" dirty="0" smtClean="0"/>
                        <a:t>mov  eax,</a:t>
                      </a:r>
                      <a:r>
                        <a:rPr lang="en-US" altLang="zh-CN" baseline="0" dirty="0" smtClean="0"/>
                        <a:t> [ebp+8]</a:t>
                      </a:r>
                      <a:endParaRPr lang="zh-CN"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mov  [ebp+8], eax</a:t>
                      </a:r>
                    </a:p>
                  </a:txBody>
                  <a:tcPr/>
                </a:tc>
              </a:tr>
              <a:tr h="370840">
                <a:tc>
                  <a:txBody>
                    <a:bodyPr/>
                    <a:lstStyle/>
                    <a:p>
                      <a:r>
                        <a:rPr lang="en-US" altLang="zh-CN" dirty="0" smtClean="0"/>
                        <a:t>mov  eax, [ebp+8]</a:t>
                      </a:r>
                      <a:endParaRPr lang="zh-CN"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mov  [ebp+8], eax</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mov  ecx, [ebp+8]</a:t>
                      </a:r>
                    </a:p>
                  </a:txBody>
                  <a:tcPr/>
                </a:tc>
              </a:tr>
            </a:tbl>
          </a:graphicData>
        </a:graphic>
      </p:graphicFrame>
      <p:cxnSp>
        <p:nvCxnSpPr>
          <p:cNvPr id="10" name="直接连接符 9"/>
          <p:cNvCxnSpPr/>
          <p:nvPr/>
        </p:nvCxnSpPr>
        <p:spPr>
          <a:xfrm>
            <a:off x="6163381" y="2492896"/>
            <a:ext cx="1800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163381" y="4497821"/>
            <a:ext cx="1800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63381" y="4941168"/>
            <a:ext cx="1800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163381" y="4797152"/>
            <a:ext cx="1800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3563888" y="2132856"/>
            <a:ext cx="2160240" cy="576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163381" y="2780928"/>
            <a:ext cx="1800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813546" y="1555389"/>
            <a:ext cx="468052" cy="21602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椭圆 21"/>
          <p:cNvSpPr/>
          <p:nvPr/>
        </p:nvSpPr>
        <p:spPr>
          <a:xfrm>
            <a:off x="8166429" y="1671985"/>
            <a:ext cx="468052" cy="21602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椭圆 22"/>
          <p:cNvSpPr/>
          <p:nvPr/>
        </p:nvSpPr>
        <p:spPr>
          <a:xfrm>
            <a:off x="6813546" y="4281797"/>
            <a:ext cx="468052" cy="21602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椭圆 23"/>
          <p:cNvSpPr/>
          <p:nvPr/>
        </p:nvSpPr>
        <p:spPr>
          <a:xfrm>
            <a:off x="6829455" y="4478953"/>
            <a:ext cx="468052" cy="21602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 name="线形标注 2 24"/>
          <p:cNvSpPr/>
          <p:nvPr/>
        </p:nvSpPr>
        <p:spPr>
          <a:xfrm>
            <a:off x="7503781" y="1163248"/>
            <a:ext cx="1071090" cy="288032"/>
          </a:xfrm>
          <a:prstGeom prst="borderCallout2">
            <a:avLst>
              <a:gd name="adj1" fmla="val 18750"/>
              <a:gd name="adj2" fmla="val -8333"/>
              <a:gd name="adj3" fmla="val 18750"/>
              <a:gd name="adj4" fmla="val -16667"/>
              <a:gd name="adj5" fmla="val 141269"/>
              <a:gd name="adj6" fmla="val -4405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rgbClr val="0070C0"/>
                </a:solidFill>
              </a:rPr>
              <a:t>[ebp+8]</a:t>
            </a:r>
            <a:endParaRPr lang="zh-CN" altLang="en-US" dirty="0">
              <a:solidFill>
                <a:srgbClr val="0070C0"/>
              </a:solidFill>
            </a:endParaRPr>
          </a:p>
        </p:txBody>
      </p:sp>
      <p:sp>
        <p:nvSpPr>
          <p:cNvPr id="26" name="文本框 25"/>
          <p:cNvSpPr txBox="1"/>
          <p:nvPr/>
        </p:nvSpPr>
        <p:spPr>
          <a:xfrm>
            <a:off x="607836" y="4941168"/>
            <a:ext cx="2779031" cy="369332"/>
          </a:xfrm>
          <a:prstGeom prst="rect">
            <a:avLst/>
          </a:prstGeom>
          <a:noFill/>
        </p:spPr>
        <p:txBody>
          <a:bodyPr wrap="none" rtlCol="0">
            <a:spAutoFit/>
          </a:bodyPr>
          <a:lstStyle/>
          <a:p>
            <a:r>
              <a:rPr lang="en-US" altLang="zh-CN" dirty="0" smtClean="0">
                <a:solidFill>
                  <a:srgbClr val="0070C0"/>
                </a:solidFill>
              </a:rPr>
              <a:t>No </a:t>
            </a:r>
            <a:r>
              <a:rPr lang="en-US" altLang="zh-CN" dirty="0">
                <a:solidFill>
                  <a:srgbClr val="0070C0"/>
                </a:solidFill>
              </a:rPr>
              <a:t>interesting </a:t>
            </a:r>
            <a:r>
              <a:rPr lang="en-US" altLang="zh-CN" dirty="0" smtClean="0">
                <a:solidFill>
                  <a:srgbClr val="0070C0"/>
                </a:solidFill>
              </a:rPr>
              <a:t>information?</a:t>
            </a:r>
            <a:endParaRPr lang="zh-CN" altLang="en-US" dirty="0">
              <a:solidFill>
                <a:srgbClr val="0070C0"/>
              </a:solidFill>
            </a:endParaRPr>
          </a:p>
        </p:txBody>
      </p:sp>
      <p:cxnSp>
        <p:nvCxnSpPr>
          <p:cNvPr id="31" name="直接箭头连接符 30"/>
          <p:cNvCxnSpPr>
            <a:stCxn id="21" idx="6"/>
            <a:endCxn id="22" idx="2"/>
          </p:cNvCxnSpPr>
          <p:nvPr/>
        </p:nvCxnSpPr>
        <p:spPr>
          <a:xfrm>
            <a:off x="7281598" y="1663401"/>
            <a:ext cx="884831" cy="1165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右弧形箭头 33"/>
          <p:cNvSpPr/>
          <p:nvPr/>
        </p:nvSpPr>
        <p:spPr>
          <a:xfrm>
            <a:off x="7297507" y="4342314"/>
            <a:ext cx="154813" cy="27327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线形标注 2 34"/>
          <p:cNvSpPr/>
          <p:nvPr/>
        </p:nvSpPr>
        <p:spPr>
          <a:xfrm>
            <a:off x="7726865" y="3577043"/>
            <a:ext cx="1071090" cy="288032"/>
          </a:xfrm>
          <a:prstGeom prst="borderCallout2">
            <a:avLst>
              <a:gd name="adj1" fmla="val 18750"/>
              <a:gd name="adj2" fmla="val -8333"/>
              <a:gd name="adj3" fmla="val 18750"/>
              <a:gd name="adj4" fmla="val -16667"/>
              <a:gd name="adj5" fmla="val 236144"/>
              <a:gd name="adj6" fmla="val -6368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rgbClr val="0070C0"/>
                </a:solidFill>
              </a:rPr>
              <a:t>[ebp+8]</a:t>
            </a:r>
            <a:endParaRPr lang="zh-CN" altLang="en-US" dirty="0">
              <a:solidFill>
                <a:srgbClr val="0070C0"/>
              </a:solidFill>
            </a:endParaRPr>
          </a:p>
        </p:txBody>
      </p:sp>
    </p:spTree>
    <p:custDataLst>
      <p:tags r:id="rId1"/>
    </p:custDataLst>
    <p:extLst>
      <p:ext uri="{BB962C8B-B14F-4D97-AF65-F5344CB8AC3E}">
        <p14:creationId xmlns:p14="http://schemas.microsoft.com/office/powerpoint/2010/main" val="3893640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5"/>
          <a:srcRect l="120" t="17595" r="3663" b="11172"/>
          <a:stretch/>
        </p:blipFill>
        <p:spPr>
          <a:xfrm>
            <a:off x="4499992" y="1268760"/>
            <a:ext cx="4608512" cy="4904599"/>
          </a:xfrm>
          <a:prstGeom prst="rect">
            <a:avLst/>
          </a:prstGeom>
        </p:spPr>
      </p:pic>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Approach</a:t>
            </a:r>
            <a:endParaRPr lang="zh-CN" altLang="en-US" sz="3200" b="1" dirty="0"/>
          </a:p>
        </p:txBody>
      </p:sp>
      <p:sp>
        <p:nvSpPr>
          <p:cNvPr id="2" name="矩形 1"/>
          <p:cNvSpPr/>
          <p:nvPr/>
        </p:nvSpPr>
        <p:spPr>
          <a:xfrm>
            <a:off x="427604" y="2804735"/>
            <a:ext cx="3496323" cy="1200329"/>
          </a:xfrm>
          <a:prstGeom prst="rect">
            <a:avLst/>
          </a:prstGeom>
        </p:spPr>
        <p:txBody>
          <a:bodyPr wrap="square">
            <a:spAutoFit/>
          </a:bodyPr>
          <a:lstStyle/>
          <a:p>
            <a:r>
              <a:rPr lang="en-US" altLang="zh-CN" dirty="0" smtClean="0"/>
              <a:t>If </a:t>
            </a:r>
            <a:r>
              <a:rPr lang="en-US" altLang="zh-CN" dirty="0"/>
              <a:t>a data register is defined by a variable, then all the uses of the register are considered as the uses of the variable as well.</a:t>
            </a:r>
            <a:endParaRPr lang="zh-CN" altLang="en-US" b="1" dirty="0"/>
          </a:p>
        </p:txBody>
      </p:sp>
      <p:sp>
        <p:nvSpPr>
          <p:cNvPr id="27" name="矩形 26"/>
          <p:cNvSpPr/>
          <p:nvPr/>
        </p:nvSpPr>
        <p:spPr>
          <a:xfrm>
            <a:off x="1093935" y="2374526"/>
            <a:ext cx="2051716" cy="369332"/>
          </a:xfrm>
          <a:prstGeom prst="rect">
            <a:avLst/>
          </a:prstGeom>
        </p:spPr>
        <p:txBody>
          <a:bodyPr wrap="none">
            <a:spAutoFit/>
          </a:bodyPr>
          <a:lstStyle/>
          <a:p>
            <a:r>
              <a:rPr lang="en-US" altLang="zh-CN" dirty="0" smtClean="0"/>
              <a:t>Use-defined Chains </a:t>
            </a:r>
            <a:endParaRPr lang="zh-CN" altLang="en-US" dirty="0"/>
          </a:p>
        </p:txBody>
      </p:sp>
      <p:sp>
        <p:nvSpPr>
          <p:cNvPr id="8" name="矩形 7"/>
          <p:cNvSpPr/>
          <p:nvPr/>
        </p:nvSpPr>
        <p:spPr>
          <a:xfrm>
            <a:off x="6084168" y="1628800"/>
            <a:ext cx="2520280" cy="288032"/>
          </a:xfrm>
          <a:prstGeom prst="rect">
            <a:avLst/>
          </a:prstGeom>
          <a:noFill/>
          <a:ln w="158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8" name="矩形 27"/>
          <p:cNvSpPr/>
          <p:nvPr/>
        </p:nvSpPr>
        <p:spPr>
          <a:xfrm>
            <a:off x="6084168" y="2361849"/>
            <a:ext cx="2520280" cy="491087"/>
          </a:xfrm>
          <a:prstGeom prst="rect">
            <a:avLst/>
          </a:prstGeom>
          <a:noFill/>
          <a:ln w="158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9" name="矩形 28"/>
          <p:cNvSpPr/>
          <p:nvPr/>
        </p:nvSpPr>
        <p:spPr>
          <a:xfrm>
            <a:off x="6084168" y="4365104"/>
            <a:ext cx="2520280" cy="419079"/>
          </a:xfrm>
          <a:prstGeom prst="rect">
            <a:avLst/>
          </a:prstGeom>
          <a:noFill/>
          <a:ln w="158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0" name="矩形 29"/>
          <p:cNvSpPr/>
          <p:nvPr/>
        </p:nvSpPr>
        <p:spPr>
          <a:xfrm>
            <a:off x="6084168" y="4797153"/>
            <a:ext cx="2520280" cy="288032"/>
          </a:xfrm>
          <a:prstGeom prst="rect">
            <a:avLst/>
          </a:prstGeom>
          <a:noFill/>
          <a:ln w="158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92896306"/>
              </p:ext>
            </p:extLst>
          </p:nvPr>
        </p:nvGraphicFramePr>
        <p:xfrm>
          <a:off x="4211960" y="1056874"/>
          <a:ext cx="4752528" cy="5606880"/>
        </p:xfrm>
        <a:graphic>
          <a:graphicData uri="http://schemas.openxmlformats.org/drawingml/2006/table">
            <a:tbl>
              <a:tblPr firstRow="1" bandRow="1">
                <a:tableStyleId>{5C22544A-7EE6-4342-B048-85BDC9FD1C3A}</a:tableStyleId>
              </a:tblPr>
              <a:tblGrid>
                <a:gridCol w="4752528"/>
              </a:tblGrid>
              <a:tr h="373792">
                <a:tc>
                  <a:txBody>
                    <a:bodyPr/>
                    <a:lstStyle/>
                    <a:p>
                      <a:pPr algn="ctr"/>
                      <a:r>
                        <a:rPr lang="en-US" altLang="zh-CN" sz="1800" b="1" dirty="0" smtClean="0">
                          <a:solidFill>
                            <a:srgbClr val="0070C0"/>
                          </a:solidFill>
                        </a:rPr>
                        <a:t>[ebp+8]</a:t>
                      </a:r>
                      <a:endParaRPr lang="zh-CN" altLang="en-US" sz="1800" b="1" dirty="0">
                        <a:solidFill>
                          <a:srgbClr val="0070C0"/>
                        </a:solidFill>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3792">
                <a:tc>
                  <a:txBody>
                    <a:bodyPr/>
                    <a:lstStyle/>
                    <a:p>
                      <a:r>
                        <a:rPr lang="en-US" altLang="zh-CN" sz="1600" dirty="0" smtClean="0"/>
                        <a:t>mov      </a:t>
                      </a:r>
                      <a:r>
                        <a:rPr lang="en-US" altLang="zh-CN" sz="1600" dirty="0" smtClean="0">
                          <a:solidFill>
                            <a:srgbClr val="FF0000"/>
                          </a:solidFill>
                        </a:rPr>
                        <a:t>eax</a:t>
                      </a:r>
                      <a:r>
                        <a:rPr lang="en-US" altLang="zh-CN" sz="1600" dirty="0" smtClean="0"/>
                        <a:t>,</a:t>
                      </a:r>
                      <a:r>
                        <a:rPr lang="en-US" altLang="zh-CN" sz="1600" baseline="0" dirty="0" smtClean="0"/>
                        <a:t> [ebp+8]             </a:t>
                      </a:r>
                      <a:r>
                        <a:rPr lang="en-US" altLang="zh-CN" sz="1600" baseline="0" dirty="0" smtClean="0">
                          <a:solidFill>
                            <a:srgbClr val="00B050"/>
                          </a:solidFill>
                        </a:rPr>
                        <a:t>//def of eax by [ebp+8]</a:t>
                      </a:r>
                      <a:endParaRPr lang="zh-CN" altLang="en-US" sz="16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373792">
                <a:tc>
                  <a:txBody>
                    <a:bodyPr/>
                    <a:lstStyle/>
                    <a:p>
                      <a:r>
                        <a:rPr lang="en-US" altLang="zh-CN" sz="1600" dirty="0" smtClean="0"/>
                        <a:t>movsx  ecx,</a:t>
                      </a:r>
                      <a:r>
                        <a:rPr lang="en-US" altLang="zh-CN" sz="1600" baseline="0" dirty="0" smtClean="0"/>
                        <a:t> byte ptr [</a:t>
                      </a:r>
                      <a:r>
                        <a:rPr lang="en-US" altLang="zh-CN" sz="1600" baseline="0" dirty="0" smtClean="0">
                          <a:solidFill>
                            <a:srgbClr val="FF0000"/>
                          </a:solidFill>
                        </a:rPr>
                        <a:t>eax</a:t>
                      </a:r>
                      <a:r>
                        <a:rPr lang="en-US" altLang="zh-CN" sz="1600" baseline="0" dirty="0" smtClean="0"/>
                        <a:t>]    </a:t>
                      </a:r>
                      <a:r>
                        <a:rPr lang="en-US" altLang="zh-CN" sz="1600" baseline="0" dirty="0" smtClean="0">
                          <a:solidFill>
                            <a:srgbClr val="00B050"/>
                          </a:solidFill>
                        </a:rPr>
                        <a:t>//</a:t>
                      </a:r>
                      <a:r>
                        <a:rPr lang="en-US" altLang="zh-CN" sz="1600" b="0" i="0" u="none" strike="noStrike" kern="1200" baseline="0" dirty="0" smtClean="0">
                          <a:solidFill>
                            <a:srgbClr val="00B050"/>
                          </a:solidFill>
                          <a:latin typeface="+mn-lt"/>
                          <a:ea typeface="+mn-ea"/>
                          <a:cs typeface="+mn-cs"/>
                        </a:rPr>
                        <a:t>use of eax</a:t>
                      </a:r>
                      <a:endParaRPr lang="zh-CN" altLang="en-US" sz="16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r h="373792">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3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mov      </a:t>
                      </a:r>
                      <a:r>
                        <a:rPr lang="en-US" altLang="zh-CN" sz="1600" dirty="0" smtClean="0">
                          <a:solidFill>
                            <a:srgbClr val="FF0000"/>
                          </a:solidFill>
                        </a:rPr>
                        <a:t>eax</a:t>
                      </a:r>
                      <a:r>
                        <a:rPr lang="en-US" altLang="zh-CN" sz="1600" dirty="0" smtClean="0"/>
                        <a:t>,</a:t>
                      </a:r>
                      <a:r>
                        <a:rPr lang="en-US" altLang="zh-CN" sz="1600" baseline="0" dirty="0" smtClean="0"/>
                        <a:t> [ebp+8]             </a:t>
                      </a:r>
                      <a:r>
                        <a:rPr lang="en-US" altLang="zh-CN" sz="1600" baseline="0" dirty="0" smtClean="0">
                          <a:solidFill>
                            <a:srgbClr val="00B050"/>
                          </a:solidFill>
                        </a:rPr>
                        <a:t>//def of eax by [ebp+8]</a:t>
                      </a:r>
                      <a:endParaRPr lang="zh-CN" altLang="en-US" sz="1600" dirty="0" smtClean="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373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add  </a:t>
                      </a:r>
                      <a:r>
                        <a:rPr lang="en-US" altLang="zh-CN" sz="1600" baseline="0" dirty="0" smtClean="0"/>
                        <a:t>     </a:t>
                      </a:r>
                      <a:r>
                        <a:rPr lang="en-US" altLang="zh-CN" sz="1600" baseline="0" dirty="0" smtClean="0">
                          <a:solidFill>
                            <a:srgbClr val="FF0000"/>
                          </a:solidFill>
                        </a:rPr>
                        <a:t>eax</a:t>
                      </a:r>
                      <a:r>
                        <a:rPr lang="en-US" altLang="zh-CN" sz="1600" baseline="0" dirty="0" smtClean="0"/>
                        <a:t>,  1                       </a:t>
                      </a:r>
                      <a:r>
                        <a:rPr lang="en-US" altLang="zh-CN" sz="1600" baseline="0" dirty="0" smtClean="0">
                          <a:solidFill>
                            <a:srgbClr val="00B050"/>
                          </a:solidFill>
                        </a:rPr>
                        <a:t>//</a:t>
                      </a:r>
                      <a:r>
                        <a:rPr lang="en-US" altLang="zh-CN" sz="1600" b="0" i="0" u="none" strike="noStrike" kern="1200" baseline="0" dirty="0" smtClean="0">
                          <a:solidFill>
                            <a:srgbClr val="00B050"/>
                          </a:solidFill>
                          <a:latin typeface="+mn-lt"/>
                          <a:ea typeface="+mn-ea"/>
                          <a:cs typeface="+mn-cs"/>
                        </a:rPr>
                        <a:t>use of eax</a:t>
                      </a:r>
                      <a:endParaRPr lang="zh-CN" altLang="en-US" sz="1600" dirty="0" smtClean="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373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mov      [ebp+8], </a:t>
                      </a:r>
                      <a:r>
                        <a:rPr lang="en-US" altLang="zh-CN" sz="1600" dirty="0" smtClean="0">
                          <a:solidFill>
                            <a:srgbClr val="FF0000"/>
                          </a:solidFill>
                        </a:rPr>
                        <a:t>eax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r h="373792">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3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mov     </a:t>
                      </a:r>
                      <a:r>
                        <a:rPr lang="en-US" altLang="zh-CN" sz="1600" dirty="0" smtClean="0">
                          <a:solidFill>
                            <a:srgbClr val="FF0000"/>
                          </a:solidFill>
                        </a:rPr>
                        <a:t>eax</a:t>
                      </a:r>
                      <a:r>
                        <a:rPr lang="en-US" altLang="zh-CN" sz="1600" dirty="0" smtClean="0"/>
                        <a:t>,</a:t>
                      </a:r>
                      <a:r>
                        <a:rPr lang="en-US" altLang="zh-CN" sz="1600" baseline="0" dirty="0" smtClean="0"/>
                        <a:t> [ebp+8]             </a:t>
                      </a:r>
                      <a:r>
                        <a:rPr lang="en-US" altLang="zh-CN" sz="1600" baseline="0" dirty="0" smtClean="0">
                          <a:solidFill>
                            <a:srgbClr val="00B050"/>
                          </a:solidFill>
                        </a:rPr>
                        <a:t>//def of eax by [ebp+8]</a:t>
                      </a:r>
                      <a:endParaRPr lang="zh-CN" altLang="en-US" sz="1600" dirty="0" smtClean="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373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sub  </a:t>
                      </a:r>
                      <a:r>
                        <a:rPr lang="en-US" altLang="zh-CN" sz="1600" baseline="0" dirty="0" smtClean="0"/>
                        <a:t>     </a:t>
                      </a:r>
                      <a:r>
                        <a:rPr lang="en-US" altLang="zh-CN" sz="1600" baseline="0" dirty="0" smtClean="0">
                          <a:solidFill>
                            <a:srgbClr val="FF0000"/>
                          </a:solidFill>
                        </a:rPr>
                        <a:t>eax</a:t>
                      </a:r>
                      <a:r>
                        <a:rPr lang="en-US" altLang="zh-CN" sz="1600" baseline="0" dirty="0" smtClean="0"/>
                        <a:t>,  1                       </a:t>
                      </a:r>
                      <a:r>
                        <a:rPr lang="en-US" altLang="zh-CN" sz="1600" baseline="0" dirty="0" smtClean="0">
                          <a:solidFill>
                            <a:srgbClr val="00B050"/>
                          </a:solidFill>
                        </a:rPr>
                        <a:t>//</a:t>
                      </a:r>
                      <a:r>
                        <a:rPr lang="en-US" altLang="zh-CN" sz="1600" b="0" i="0" u="none" strike="noStrike" kern="1200" baseline="0" dirty="0" smtClean="0">
                          <a:solidFill>
                            <a:srgbClr val="00B050"/>
                          </a:solidFill>
                          <a:latin typeface="+mn-lt"/>
                          <a:ea typeface="+mn-ea"/>
                          <a:cs typeface="+mn-cs"/>
                        </a:rPr>
                        <a:t>use of eax</a:t>
                      </a:r>
                      <a:endParaRPr lang="zh-CN" altLang="en-US" sz="1600" dirty="0" smtClean="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373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mov     </a:t>
                      </a:r>
                      <a:r>
                        <a:rPr lang="en-US" altLang="zh-CN" sz="1600" baseline="0" dirty="0" smtClean="0"/>
                        <a:t> </a:t>
                      </a:r>
                      <a:r>
                        <a:rPr lang="en-US" altLang="zh-CN" sz="1600" dirty="0" smtClean="0"/>
                        <a:t>[ebp+8], </a:t>
                      </a:r>
                      <a:r>
                        <a:rPr lang="en-US" altLang="zh-CN" sz="1600" dirty="0" smtClean="0">
                          <a:solidFill>
                            <a:srgbClr val="FF0000"/>
                          </a:solidFill>
                        </a:rPr>
                        <a:t>eax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r h="373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3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mov     </a:t>
                      </a:r>
                      <a:r>
                        <a:rPr lang="en-US" altLang="zh-CN" sz="1600" dirty="0" smtClean="0">
                          <a:solidFill>
                            <a:srgbClr val="FF0000"/>
                          </a:solidFill>
                        </a:rPr>
                        <a:t>ecx</a:t>
                      </a:r>
                      <a:r>
                        <a:rPr lang="en-US" altLang="zh-CN" sz="1600" dirty="0" smtClean="0"/>
                        <a:t>,</a:t>
                      </a:r>
                      <a:r>
                        <a:rPr lang="en-US" altLang="zh-CN" sz="1600" baseline="0" dirty="0" smtClean="0"/>
                        <a:t> [ebp+8]             </a:t>
                      </a:r>
                      <a:r>
                        <a:rPr lang="en-US" altLang="zh-CN" sz="1600" baseline="0" dirty="0" smtClean="0">
                          <a:solidFill>
                            <a:srgbClr val="00B050"/>
                          </a:solidFill>
                        </a:rPr>
                        <a:t>//def of ecx by [ebp+8]</a:t>
                      </a:r>
                      <a:endParaRPr lang="en-US" altLang="zh-CN" sz="1600" dirty="0" smtClean="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373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rPr>
                        <a:t>Mov     [ebp-44h], </a:t>
                      </a:r>
                      <a:r>
                        <a:rPr lang="en-US" altLang="zh-CN" sz="1600" dirty="0" smtClean="0">
                          <a:solidFill>
                            <a:srgbClr val="FF0000"/>
                          </a:solidFill>
                        </a:rPr>
                        <a:t>ecx        </a:t>
                      </a:r>
                      <a:r>
                        <a:rPr lang="en-US" altLang="zh-CN" sz="1600" dirty="0" smtClean="0">
                          <a:solidFill>
                            <a:schemeClr val="tx1"/>
                          </a:solidFill>
                        </a:rPr>
                        <a:t> </a:t>
                      </a:r>
                      <a:r>
                        <a:rPr lang="en-US" altLang="zh-CN" sz="1600" dirty="0" smtClean="0">
                          <a:solidFill>
                            <a:srgbClr val="00B050"/>
                          </a:solidFill>
                        </a:rPr>
                        <a:t>//use of ecx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r h="373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矩形 11"/>
          <p:cNvSpPr/>
          <p:nvPr/>
        </p:nvSpPr>
        <p:spPr>
          <a:xfrm>
            <a:off x="323528" y="1043444"/>
            <a:ext cx="3063339" cy="369332"/>
          </a:xfrm>
          <a:prstGeom prst="rect">
            <a:avLst/>
          </a:prstGeom>
        </p:spPr>
        <p:txBody>
          <a:bodyPr wrap="none">
            <a:spAutoFit/>
          </a:bodyPr>
          <a:lstStyle/>
          <a:p>
            <a:r>
              <a:rPr lang="en-US" altLang="zh-CN" dirty="0"/>
              <a:t>Related Instruction </a:t>
            </a:r>
            <a:r>
              <a:rPr lang="en-US" altLang="zh-CN" dirty="0" smtClean="0"/>
              <a:t>Extraction</a:t>
            </a:r>
            <a:endParaRPr lang="zh-CN" altLang="en-US" dirty="0"/>
          </a:p>
        </p:txBody>
      </p:sp>
    </p:spTree>
    <p:custDataLst>
      <p:tags r:id="rId1"/>
    </p:custDataLst>
    <p:extLst>
      <p:ext uri="{BB962C8B-B14F-4D97-AF65-F5344CB8AC3E}">
        <p14:creationId xmlns:p14="http://schemas.microsoft.com/office/powerpoint/2010/main" val="2386880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8" grpId="0" animBg="1"/>
      <p:bldP spid="29"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Approach</a:t>
            </a:r>
            <a:endParaRPr lang="zh-CN" altLang="en-US" sz="3200" b="1" dirty="0"/>
          </a:p>
        </p:txBody>
      </p:sp>
      <p:sp>
        <p:nvSpPr>
          <p:cNvPr id="9" name="矩形 8"/>
          <p:cNvSpPr/>
          <p:nvPr/>
        </p:nvSpPr>
        <p:spPr>
          <a:xfrm>
            <a:off x="323528" y="980728"/>
            <a:ext cx="1816010" cy="369332"/>
          </a:xfrm>
          <a:prstGeom prst="rect">
            <a:avLst/>
          </a:prstGeom>
        </p:spPr>
        <p:txBody>
          <a:bodyPr wrap="none">
            <a:spAutoFit/>
          </a:bodyPr>
          <a:lstStyle/>
          <a:p>
            <a:r>
              <a:rPr lang="en-US" altLang="zh-CN" dirty="0"/>
              <a:t>Feature </a:t>
            </a:r>
            <a:r>
              <a:rPr lang="en-US" altLang="zh-CN" dirty="0" smtClean="0"/>
              <a:t>Selection</a:t>
            </a:r>
            <a:endParaRPr lang="zh-CN" altLang="en-US" dirty="0"/>
          </a:p>
        </p:txBody>
      </p:sp>
      <p:sp>
        <p:nvSpPr>
          <p:cNvPr id="10" name="矩形 9"/>
          <p:cNvSpPr/>
          <p:nvPr/>
        </p:nvSpPr>
        <p:spPr>
          <a:xfrm>
            <a:off x="1369304" y="1071557"/>
            <a:ext cx="3128100" cy="5078313"/>
          </a:xfrm>
          <a:prstGeom prst="rect">
            <a:avLst/>
          </a:prstGeom>
          <a:solidFill>
            <a:schemeClr val="bg1"/>
          </a:solidFill>
        </p:spPr>
        <p:txBody>
          <a:bodyPr wrap="square">
            <a:spAutoFit/>
          </a:bodyPr>
          <a:lstStyle/>
          <a:p>
            <a:r>
              <a:rPr lang="en-US" altLang="zh-CN" dirty="0">
                <a:solidFill>
                  <a:srgbClr val="002060"/>
                </a:solidFill>
              </a:rPr>
              <a:t>m</a:t>
            </a:r>
            <a:r>
              <a:rPr lang="en-US" altLang="zh-CN" dirty="0" smtClean="0">
                <a:solidFill>
                  <a:srgbClr val="002060"/>
                </a:solidFill>
              </a:rPr>
              <a:t>ov     __ , reg32</a:t>
            </a:r>
          </a:p>
          <a:p>
            <a:r>
              <a:rPr lang="en-US" altLang="zh-CN" dirty="0">
                <a:solidFill>
                  <a:srgbClr val="002060"/>
                </a:solidFill>
              </a:rPr>
              <a:t>mov </a:t>
            </a:r>
            <a:r>
              <a:rPr lang="en-US" altLang="zh-CN" dirty="0" smtClean="0">
                <a:solidFill>
                  <a:srgbClr val="002060"/>
                </a:solidFill>
              </a:rPr>
              <a:t> reg32 , __</a:t>
            </a:r>
          </a:p>
          <a:p>
            <a:r>
              <a:rPr lang="en-US" altLang="zh-CN" dirty="0">
                <a:solidFill>
                  <a:srgbClr val="002060"/>
                </a:solidFill>
              </a:rPr>
              <a:t>mov     __ , </a:t>
            </a:r>
            <a:r>
              <a:rPr lang="en-US" altLang="zh-CN" dirty="0" smtClean="0">
                <a:solidFill>
                  <a:srgbClr val="002060"/>
                </a:solidFill>
              </a:rPr>
              <a:t>reg16</a:t>
            </a:r>
            <a:endParaRPr lang="en-US" altLang="zh-CN" dirty="0">
              <a:solidFill>
                <a:srgbClr val="002060"/>
              </a:solidFill>
            </a:endParaRPr>
          </a:p>
          <a:p>
            <a:r>
              <a:rPr lang="en-US" altLang="zh-CN" dirty="0">
                <a:solidFill>
                  <a:srgbClr val="002060"/>
                </a:solidFill>
              </a:rPr>
              <a:t>mov  </a:t>
            </a:r>
            <a:r>
              <a:rPr lang="en-US" altLang="zh-CN" dirty="0" smtClean="0">
                <a:solidFill>
                  <a:srgbClr val="002060"/>
                </a:solidFill>
              </a:rPr>
              <a:t>reg16 </a:t>
            </a:r>
            <a:r>
              <a:rPr lang="en-US" altLang="zh-CN" dirty="0">
                <a:solidFill>
                  <a:srgbClr val="002060"/>
                </a:solidFill>
              </a:rPr>
              <a:t>, __</a:t>
            </a:r>
          </a:p>
          <a:p>
            <a:r>
              <a:rPr lang="en-US" altLang="zh-CN" dirty="0">
                <a:solidFill>
                  <a:srgbClr val="002060"/>
                </a:solidFill>
              </a:rPr>
              <a:t>mov     __ , </a:t>
            </a:r>
            <a:r>
              <a:rPr lang="en-US" altLang="zh-CN" dirty="0" smtClean="0">
                <a:solidFill>
                  <a:srgbClr val="002060"/>
                </a:solidFill>
              </a:rPr>
              <a:t>reg8</a:t>
            </a:r>
            <a:endParaRPr lang="en-US" altLang="zh-CN" dirty="0">
              <a:solidFill>
                <a:srgbClr val="002060"/>
              </a:solidFill>
            </a:endParaRPr>
          </a:p>
          <a:p>
            <a:r>
              <a:rPr lang="en-US" altLang="zh-CN" dirty="0">
                <a:solidFill>
                  <a:srgbClr val="002060"/>
                </a:solidFill>
              </a:rPr>
              <a:t>mov  </a:t>
            </a:r>
            <a:r>
              <a:rPr lang="en-US" altLang="zh-CN" dirty="0" smtClean="0">
                <a:solidFill>
                  <a:srgbClr val="002060"/>
                </a:solidFill>
              </a:rPr>
              <a:t>reg8  </a:t>
            </a:r>
            <a:r>
              <a:rPr lang="en-US" altLang="zh-CN" dirty="0">
                <a:solidFill>
                  <a:srgbClr val="002060"/>
                </a:solidFill>
              </a:rPr>
              <a:t>, </a:t>
            </a:r>
            <a:r>
              <a:rPr lang="en-US" altLang="zh-CN" dirty="0" smtClean="0">
                <a:solidFill>
                  <a:srgbClr val="002060"/>
                </a:solidFill>
              </a:rPr>
              <a:t>__</a:t>
            </a:r>
          </a:p>
          <a:p>
            <a:r>
              <a:rPr lang="en-US" altLang="zh-CN" dirty="0" smtClean="0">
                <a:solidFill>
                  <a:srgbClr val="002060"/>
                </a:solidFill>
              </a:rPr>
              <a:t>mov     </a:t>
            </a:r>
            <a:r>
              <a:rPr lang="en-US" altLang="zh-CN" dirty="0">
                <a:solidFill>
                  <a:srgbClr val="002060"/>
                </a:solidFill>
              </a:rPr>
              <a:t>__ , </a:t>
            </a:r>
            <a:r>
              <a:rPr lang="en-US" altLang="zh-CN" dirty="0" smtClean="0">
                <a:solidFill>
                  <a:srgbClr val="002060"/>
                </a:solidFill>
              </a:rPr>
              <a:t>addr</a:t>
            </a:r>
            <a:endParaRPr lang="en-US" altLang="zh-CN" dirty="0">
              <a:solidFill>
                <a:srgbClr val="002060"/>
              </a:solidFill>
            </a:endParaRPr>
          </a:p>
          <a:p>
            <a:r>
              <a:rPr lang="en-US" altLang="zh-CN" dirty="0">
                <a:solidFill>
                  <a:srgbClr val="002060"/>
                </a:solidFill>
              </a:rPr>
              <a:t>mov  </a:t>
            </a:r>
            <a:r>
              <a:rPr lang="en-US" altLang="zh-CN" dirty="0" smtClean="0">
                <a:solidFill>
                  <a:srgbClr val="002060"/>
                </a:solidFill>
              </a:rPr>
              <a:t>addr  </a:t>
            </a:r>
            <a:r>
              <a:rPr lang="en-US" altLang="zh-CN" dirty="0">
                <a:solidFill>
                  <a:srgbClr val="002060"/>
                </a:solidFill>
              </a:rPr>
              <a:t>, __</a:t>
            </a:r>
          </a:p>
          <a:p>
            <a:r>
              <a:rPr lang="en-US" altLang="zh-CN" dirty="0">
                <a:solidFill>
                  <a:srgbClr val="002060"/>
                </a:solidFill>
              </a:rPr>
              <a:t>mov     __ , </a:t>
            </a:r>
            <a:r>
              <a:rPr lang="en-US" altLang="zh-CN" dirty="0" smtClean="0">
                <a:solidFill>
                  <a:srgbClr val="002060"/>
                </a:solidFill>
              </a:rPr>
              <a:t>0</a:t>
            </a:r>
          </a:p>
          <a:p>
            <a:r>
              <a:rPr lang="en-US" altLang="zh-CN" dirty="0">
                <a:solidFill>
                  <a:srgbClr val="002060"/>
                </a:solidFill>
              </a:rPr>
              <a:t>mov     __ , </a:t>
            </a:r>
            <a:r>
              <a:rPr lang="en-US" altLang="zh-CN" dirty="0" smtClean="0">
                <a:solidFill>
                  <a:srgbClr val="002060"/>
                </a:solidFill>
              </a:rPr>
              <a:t>1</a:t>
            </a:r>
          </a:p>
          <a:p>
            <a:r>
              <a:rPr lang="en-US" altLang="zh-CN" dirty="0">
                <a:solidFill>
                  <a:srgbClr val="002060"/>
                </a:solidFill>
              </a:rPr>
              <a:t>mov     __ , </a:t>
            </a:r>
            <a:r>
              <a:rPr lang="en-US" altLang="zh-CN" dirty="0" smtClean="0">
                <a:solidFill>
                  <a:srgbClr val="002060"/>
                </a:solidFill>
              </a:rPr>
              <a:t>imm</a:t>
            </a:r>
          </a:p>
          <a:p>
            <a:r>
              <a:rPr lang="en-US" altLang="zh-CN" dirty="0">
                <a:solidFill>
                  <a:srgbClr val="002060"/>
                </a:solidFill>
              </a:rPr>
              <a:t>add     __ , </a:t>
            </a:r>
            <a:r>
              <a:rPr lang="en-US" altLang="zh-CN" dirty="0" smtClean="0">
                <a:solidFill>
                  <a:srgbClr val="002060"/>
                </a:solidFill>
              </a:rPr>
              <a:t>reg32</a:t>
            </a:r>
          </a:p>
          <a:p>
            <a:r>
              <a:rPr lang="en-US" altLang="zh-CN" dirty="0">
                <a:solidFill>
                  <a:srgbClr val="002060"/>
                </a:solidFill>
              </a:rPr>
              <a:t>add  </a:t>
            </a:r>
            <a:r>
              <a:rPr lang="en-US" altLang="zh-CN" dirty="0" smtClean="0">
                <a:solidFill>
                  <a:srgbClr val="002060"/>
                </a:solidFill>
              </a:rPr>
              <a:t>reg32 </a:t>
            </a:r>
            <a:r>
              <a:rPr lang="en-US" altLang="zh-CN" dirty="0">
                <a:solidFill>
                  <a:srgbClr val="002060"/>
                </a:solidFill>
              </a:rPr>
              <a:t>, __ </a:t>
            </a:r>
          </a:p>
          <a:p>
            <a:r>
              <a:rPr lang="en-US" altLang="zh-CN" dirty="0" smtClean="0">
                <a:solidFill>
                  <a:srgbClr val="002060"/>
                </a:solidFill>
              </a:rPr>
              <a:t>add     </a:t>
            </a:r>
            <a:r>
              <a:rPr lang="en-US" altLang="zh-CN" dirty="0">
                <a:solidFill>
                  <a:srgbClr val="002060"/>
                </a:solidFill>
              </a:rPr>
              <a:t>__ , imm</a:t>
            </a:r>
          </a:p>
          <a:p>
            <a:r>
              <a:rPr lang="en-US" altLang="zh-CN" dirty="0" smtClean="0">
                <a:solidFill>
                  <a:srgbClr val="002060"/>
                </a:solidFill>
              </a:rPr>
              <a:t>sub     </a:t>
            </a:r>
            <a:r>
              <a:rPr lang="en-US" altLang="zh-CN" dirty="0">
                <a:solidFill>
                  <a:srgbClr val="002060"/>
                </a:solidFill>
              </a:rPr>
              <a:t>__ , reg32</a:t>
            </a:r>
          </a:p>
          <a:p>
            <a:r>
              <a:rPr lang="en-US" altLang="zh-CN" dirty="0" smtClean="0">
                <a:solidFill>
                  <a:srgbClr val="002060"/>
                </a:solidFill>
              </a:rPr>
              <a:t>sub  </a:t>
            </a:r>
            <a:r>
              <a:rPr lang="en-US" altLang="zh-CN" dirty="0">
                <a:solidFill>
                  <a:srgbClr val="002060"/>
                </a:solidFill>
              </a:rPr>
              <a:t>reg32 , __ </a:t>
            </a:r>
          </a:p>
          <a:p>
            <a:r>
              <a:rPr lang="en-US" altLang="zh-CN" dirty="0" smtClean="0">
                <a:solidFill>
                  <a:srgbClr val="002060"/>
                </a:solidFill>
              </a:rPr>
              <a:t>sub     </a:t>
            </a:r>
            <a:r>
              <a:rPr lang="en-US" altLang="zh-CN" dirty="0">
                <a:solidFill>
                  <a:srgbClr val="002060"/>
                </a:solidFill>
              </a:rPr>
              <a:t>__ , imm</a:t>
            </a:r>
          </a:p>
          <a:p>
            <a:r>
              <a:rPr lang="en-US" altLang="zh-CN" dirty="0" smtClean="0">
                <a:solidFill>
                  <a:srgbClr val="002060"/>
                </a:solidFill>
              </a:rPr>
              <a:t>……</a:t>
            </a:r>
          </a:p>
        </p:txBody>
      </p:sp>
      <p:sp>
        <p:nvSpPr>
          <p:cNvPr id="11" name="右箭头 10"/>
          <p:cNvSpPr/>
          <p:nvPr/>
        </p:nvSpPr>
        <p:spPr>
          <a:xfrm>
            <a:off x="3764358" y="3125534"/>
            <a:ext cx="2042156"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TF-IDF algorithm </a:t>
            </a:r>
            <a:endParaRPr lang="zh-CN" altLang="en-US" dirty="0"/>
          </a:p>
        </p:txBody>
      </p:sp>
      <p:sp>
        <p:nvSpPr>
          <p:cNvPr id="14" name="矩形 13"/>
          <p:cNvSpPr/>
          <p:nvPr/>
        </p:nvSpPr>
        <p:spPr>
          <a:xfrm>
            <a:off x="5977816" y="2947697"/>
            <a:ext cx="3617894" cy="923330"/>
          </a:xfrm>
          <a:prstGeom prst="rect">
            <a:avLst/>
          </a:prstGeom>
        </p:spPr>
        <p:txBody>
          <a:bodyPr wrap="square">
            <a:spAutoFit/>
          </a:bodyPr>
          <a:lstStyle/>
          <a:p>
            <a:r>
              <a:rPr lang="zh-CN" altLang="en-US" dirty="0" smtClean="0"/>
              <a:t>     We </a:t>
            </a:r>
            <a:r>
              <a:rPr lang="zh-CN" altLang="en-US" dirty="0"/>
              <a:t>select the </a:t>
            </a:r>
            <a:r>
              <a:rPr lang="zh-CN" altLang="en-US" b="1" dirty="0">
                <a:solidFill>
                  <a:srgbClr val="FF0000"/>
                </a:solidFill>
              </a:rPr>
              <a:t>N</a:t>
            </a:r>
            <a:r>
              <a:rPr lang="zh-CN" altLang="en-US" dirty="0"/>
              <a:t> most frequently used and representative instructions as the feature </a:t>
            </a:r>
            <a:r>
              <a:rPr lang="zh-CN" altLang="en-US" dirty="0" smtClean="0"/>
              <a:t>indicators</a:t>
            </a:r>
            <a:r>
              <a:rPr lang="en-US" altLang="zh-CN" dirty="0" smtClean="0"/>
              <a:t>.</a:t>
            </a:r>
            <a:endParaRPr lang="zh-CN" altLang="en-US" dirty="0"/>
          </a:p>
        </p:txBody>
      </p:sp>
      <p:sp>
        <p:nvSpPr>
          <p:cNvPr id="16" name="左大括号 15"/>
          <p:cNvSpPr/>
          <p:nvPr/>
        </p:nvSpPr>
        <p:spPr>
          <a:xfrm>
            <a:off x="1040084" y="1219392"/>
            <a:ext cx="360040" cy="4758630"/>
          </a:xfrm>
          <a:prstGeom prst="leftBrace">
            <a:avLst/>
          </a:prstGeom>
          <a:solidFill>
            <a:schemeClr val="bg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608748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Approach</a:t>
            </a:r>
            <a:endParaRPr lang="zh-CN" altLang="en-US" sz="3200" b="1" dirty="0"/>
          </a:p>
        </p:txBody>
      </p:sp>
      <p:sp>
        <p:nvSpPr>
          <p:cNvPr id="9" name="矩形 8"/>
          <p:cNvSpPr/>
          <p:nvPr/>
        </p:nvSpPr>
        <p:spPr>
          <a:xfrm>
            <a:off x="323528" y="1022036"/>
            <a:ext cx="2387000" cy="369332"/>
          </a:xfrm>
          <a:prstGeom prst="rect">
            <a:avLst/>
          </a:prstGeom>
        </p:spPr>
        <p:txBody>
          <a:bodyPr wrap="none">
            <a:spAutoFit/>
          </a:bodyPr>
          <a:lstStyle/>
          <a:p>
            <a:r>
              <a:rPr lang="en-US" altLang="zh-CN" dirty="0"/>
              <a:t>Feature </a:t>
            </a:r>
            <a:r>
              <a:rPr lang="en-US" altLang="zh-CN" dirty="0" smtClean="0"/>
              <a:t>Representation</a:t>
            </a:r>
            <a:endParaRPr lang="zh-CN"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2414358272"/>
              </p:ext>
            </p:extLst>
          </p:nvPr>
        </p:nvGraphicFramePr>
        <p:xfrm>
          <a:off x="226259" y="2446744"/>
          <a:ext cx="2545541" cy="3718560"/>
        </p:xfrm>
        <a:graphic>
          <a:graphicData uri="http://schemas.openxmlformats.org/drawingml/2006/table">
            <a:tbl>
              <a:tblPr firstRow="1" bandRow="1">
                <a:tableStyleId>{5C22544A-7EE6-4342-B048-85BDC9FD1C3A}</a:tableStyleId>
              </a:tblPr>
              <a:tblGrid>
                <a:gridCol w="2545541"/>
              </a:tblGrid>
              <a:tr h="304800">
                <a:tc>
                  <a:txBody>
                    <a:bodyPr/>
                    <a:lstStyle/>
                    <a:p>
                      <a:pPr algn="ctr"/>
                      <a:r>
                        <a:rPr lang="en-US" altLang="zh-CN" sz="1800" b="1" dirty="0" smtClean="0">
                          <a:solidFill>
                            <a:srgbClr val="0070C0"/>
                          </a:solidFill>
                        </a:rPr>
                        <a:t>[ebp+8]</a:t>
                      </a:r>
                      <a:endParaRPr lang="zh-CN" altLang="en-US" sz="1800" b="1" dirty="0">
                        <a:solidFill>
                          <a:srgbClr val="0070C0"/>
                        </a:solidFill>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7517">
                <a:tc>
                  <a:txBody>
                    <a:bodyPr/>
                    <a:lstStyle/>
                    <a:p>
                      <a:r>
                        <a:rPr lang="en-US" altLang="zh-CN" sz="1600" dirty="0" smtClean="0"/>
                        <a:t>mov      </a:t>
                      </a:r>
                      <a:r>
                        <a:rPr lang="en-US" altLang="zh-CN" sz="1600" dirty="0" smtClean="0">
                          <a:solidFill>
                            <a:srgbClr val="FF0000"/>
                          </a:solidFill>
                        </a:rPr>
                        <a:t>eax</a:t>
                      </a:r>
                      <a:r>
                        <a:rPr lang="en-US" altLang="zh-CN" sz="1600" dirty="0" smtClean="0"/>
                        <a:t>,</a:t>
                      </a:r>
                      <a:r>
                        <a:rPr lang="en-US" altLang="zh-CN" sz="1600" baseline="0" dirty="0" smtClean="0"/>
                        <a:t> [ebp+8]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307517">
                <a:tc>
                  <a:txBody>
                    <a:bodyPr/>
                    <a:lstStyle/>
                    <a:p>
                      <a:r>
                        <a:rPr lang="en-US" altLang="zh-CN" sz="1600" dirty="0" smtClean="0"/>
                        <a:t>movsx  ecx,</a:t>
                      </a:r>
                      <a:r>
                        <a:rPr lang="en-US" altLang="zh-CN" sz="1600" baseline="0" dirty="0" smtClean="0"/>
                        <a:t> byte ptr [</a:t>
                      </a:r>
                      <a:r>
                        <a:rPr lang="en-US" altLang="zh-CN" sz="1600" baseline="0" dirty="0" smtClean="0">
                          <a:solidFill>
                            <a:srgbClr val="FF0000"/>
                          </a:solidFill>
                        </a:rPr>
                        <a:t>eax</a:t>
                      </a:r>
                      <a:r>
                        <a:rPr lang="en-US" altLang="zh-CN" sz="1600" baseline="0" dirty="0" smtClean="0"/>
                        <a:t>]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r h="307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mov      </a:t>
                      </a:r>
                      <a:r>
                        <a:rPr lang="en-US" altLang="zh-CN" sz="1600" dirty="0" smtClean="0">
                          <a:solidFill>
                            <a:srgbClr val="FF0000"/>
                          </a:solidFill>
                        </a:rPr>
                        <a:t>eax</a:t>
                      </a:r>
                      <a:r>
                        <a:rPr lang="en-US" altLang="zh-CN" sz="1600" dirty="0" smtClean="0"/>
                        <a:t>,</a:t>
                      </a:r>
                      <a:r>
                        <a:rPr lang="en-US" altLang="zh-CN" sz="1600" baseline="0" dirty="0" smtClean="0"/>
                        <a:t> [ebp+8]</a:t>
                      </a:r>
                      <a:endParaRPr lang="zh-CN" alt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307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add  </a:t>
                      </a:r>
                      <a:r>
                        <a:rPr lang="en-US" altLang="zh-CN" sz="1600" baseline="0" dirty="0" smtClean="0"/>
                        <a:t>     </a:t>
                      </a:r>
                      <a:r>
                        <a:rPr lang="en-US" altLang="zh-CN" sz="1600" baseline="0" dirty="0" smtClean="0">
                          <a:solidFill>
                            <a:srgbClr val="FF0000"/>
                          </a:solidFill>
                        </a:rPr>
                        <a:t>eax</a:t>
                      </a:r>
                      <a:r>
                        <a:rPr lang="en-US" altLang="zh-CN" sz="1600" baseline="0" dirty="0" smtClean="0"/>
                        <a:t>,  1</a:t>
                      </a:r>
                      <a:endParaRPr lang="zh-CN" alt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307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mov      [ebp+8], </a:t>
                      </a:r>
                      <a:r>
                        <a:rPr lang="en-US" altLang="zh-CN" sz="1600" dirty="0" smtClean="0">
                          <a:solidFill>
                            <a:srgbClr val="FF0000"/>
                          </a:solidFill>
                        </a:rPr>
                        <a:t>eax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r h="307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mov     </a:t>
                      </a:r>
                      <a:r>
                        <a:rPr lang="en-US" altLang="zh-CN" sz="1600" dirty="0" smtClean="0">
                          <a:solidFill>
                            <a:srgbClr val="FF0000"/>
                          </a:solidFill>
                        </a:rPr>
                        <a:t>eax</a:t>
                      </a:r>
                      <a:r>
                        <a:rPr lang="en-US" altLang="zh-CN" sz="1600" dirty="0" smtClean="0"/>
                        <a:t>,</a:t>
                      </a:r>
                      <a:r>
                        <a:rPr lang="en-US" altLang="zh-CN" sz="1600" baseline="0" dirty="0" smtClean="0"/>
                        <a:t> [ebp+8]</a:t>
                      </a:r>
                      <a:endParaRPr lang="zh-CN" alt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307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sub  </a:t>
                      </a:r>
                      <a:r>
                        <a:rPr lang="en-US" altLang="zh-CN" sz="1600" baseline="0" dirty="0" smtClean="0"/>
                        <a:t>     </a:t>
                      </a:r>
                      <a:r>
                        <a:rPr lang="en-US" altLang="zh-CN" sz="1600" baseline="0" dirty="0" smtClean="0">
                          <a:solidFill>
                            <a:srgbClr val="FF0000"/>
                          </a:solidFill>
                        </a:rPr>
                        <a:t>eax</a:t>
                      </a:r>
                      <a:r>
                        <a:rPr lang="en-US" altLang="zh-CN" sz="1600" baseline="0" dirty="0" smtClean="0"/>
                        <a:t>,  1</a:t>
                      </a:r>
                      <a:endParaRPr lang="zh-CN" alt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307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mov     </a:t>
                      </a:r>
                      <a:r>
                        <a:rPr lang="en-US" altLang="zh-CN" sz="1600" baseline="0" dirty="0" smtClean="0"/>
                        <a:t> </a:t>
                      </a:r>
                      <a:r>
                        <a:rPr lang="en-US" altLang="zh-CN" sz="1600" dirty="0" smtClean="0"/>
                        <a:t>[ebp+8], </a:t>
                      </a:r>
                      <a:r>
                        <a:rPr lang="en-US" altLang="zh-CN" sz="1600" dirty="0" smtClean="0">
                          <a:solidFill>
                            <a:srgbClr val="FF0000"/>
                          </a:solidFill>
                        </a:rPr>
                        <a:t>eax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r h="307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mov     </a:t>
                      </a:r>
                      <a:r>
                        <a:rPr lang="en-US" altLang="zh-CN" sz="1600" dirty="0" smtClean="0">
                          <a:solidFill>
                            <a:srgbClr val="FF0000"/>
                          </a:solidFill>
                        </a:rPr>
                        <a:t>eax</a:t>
                      </a:r>
                      <a:r>
                        <a:rPr lang="en-US" altLang="zh-CN" sz="1600" dirty="0" smtClean="0"/>
                        <a:t>,</a:t>
                      </a:r>
                      <a:r>
                        <a:rPr lang="en-US" altLang="zh-CN" sz="1600" baseline="0" dirty="0" smtClean="0"/>
                        <a:t> [ebp+8] </a:t>
                      </a:r>
                      <a:endParaRPr lang="en-US" altLang="zh-CN" sz="160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307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rPr>
                        <a:t>mov     [ebp-44h], </a:t>
                      </a:r>
                      <a:r>
                        <a:rPr lang="en-US" altLang="zh-CN" sz="1600" dirty="0" smtClean="0">
                          <a:solidFill>
                            <a:srgbClr val="FF0000"/>
                          </a:solidFill>
                        </a:rPr>
                        <a:t>eax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3" name="矩形 2"/>
              <p:cNvSpPr/>
              <p:nvPr/>
            </p:nvSpPr>
            <p:spPr>
              <a:xfrm>
                <a:off x="504056" y="1916832"/>
                <a:ext cx="8244408" cy="399468"/>
              </a:xfrm>
              <a:prstGeom prst="rect">
                <a:avLst/>
              </a:prstGeom>
            </p:spPr>
            <p:txBody>
              <a:bodyPr wrap="square">
                <a:spAutoFit/>
              </a:bodyPr>
              <a:lstStyle/>
              <a:p>
                <a:r>
                  <a:rPr lang="en-US" altLang="zh-CN" dirty="0" smtClean="0"/>
                  <a:t>where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𝑖</m:t>
                        </m:r>
                      </m:sub>
                    </m:sSub>
                  </m:oMath>
                </a14:m>
                <a:r>
                  <a:rPr lang="en-US" altLang="zh-CN" sz="800" dirty="0"/>
                  <a:t> </a:t>
                </a:r>
                <a:r>
                  <a:rPr lang="en-US" altLang="zh-CN" dirty="0"/>
                  <a:t>is a feature term,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en-US" altLang="zh-CN" sz="800" dirty="0" smtClean="0"/>
                  <a:t> </a:t>
                </a:r>
                <a:r>
                  <a:rPr lang="en-US" altLang="zh-CN" dirty="0"/>
                  <a:t>is the value of feature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𝑖</m:t>
                        </m:r>
                      </m:sub>
                    </m:sSub>
                  </m:oMath>
                </a14:m>
                <a:r>
                  <a:rPr lang="en-US" altLang="zh-CN" dirty="0" smtClean="0"/>
                  <a:t>, </a:t>
                </a:r>
                <a:r>
                  <a:rPr lang="en-US" altLang="zh-CN" dirty="0"/>
                  <a:t>and </a:t>
                </a:r>
                <a14:m>
                  <m:oMath xmlns:m="http://schemas.openxmlformats.org/officeDocument/2006/math">
                    <m:r>
                      <m:rPr>
                        <m:nor/>
                      </m:rPr>
                      <a:rPr lang="en-US" altLang="zh-CN" b="0" i="0" smtClean="0"/>
                      <m:t>n</m:t>
                    </m:r>
                  </m:oMath>
                </a14:m>
                <a:r>
                  <a:rPr lang="en-US" altLang="zh-CN" dirty="0" smtClean="0"/>
                  <a:t> </a:t>
                </a:r>
                <a:r>
                  <a:rPr lang="en-US" altLang="zh-CN" dirty="0"/>
                  <a:t>is the number </a:t>
                </a:r>
                <a:r>
                  <a:rPr lang="en-US" altLang="zh-CN" dirty="0" smtClean="0"/>
                  <a:t>of features</a:t>
                </a:r>
                <a:r>
                  <a:rPr lang="en-US" altLang="zh-CN" dirty="0"/>
                  <a:t>.</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04056" y="1916832"/>
                <a:ext cx="8244408" cy="399468"/>
              </a:xfrm>
              <a:prstGeom prst="rect">
                <a:avLst/>
              </a:prstGeom>
              <a:blipFill rotWithShape="0">
                <a:blip r:embed="rId5"/>
                <a:stretch>
                  <a:fillRect l="-666" t="-7576" b="-15152"/>
                </a:stretch>
              </a:blipFill>
            </p:spPr>
            <p:txBody>
              <a:bodyPr/>
              <a:lstStyle/>
              <a:p>
                <a:r>
                  <a:rPr lang="zh-CN" altLang="en-US">
                    <a:noFill/>
                  </a:rPr>
                  <a:t> </a:t>
                </a:r>
              </a:p>
            </p:txBody>
          </p:sp>
        </mc:Fallback>
      </mc:AlternateContent>
      <p:cxnSp>
        <p:nvCxnSpPr>
          <p:cNvPr id="7" name="直接箭头连接符 6"/>
          <p:cNvCxnSpPr/>
          <p:nvPr/>
        </p:nvCxnSpPr>
        <p:spPr>
          <a:xfrm>
            <a:off x="2916808" y="4509120"/>
            <a:ext cx="18712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3015450" y="4149080"/>
            <a:ext cx="1700566" cy="646331"/>
          </a:xfrm>
          <a:prstGeom prst="rect">
            <a:avLst/>
          </a:prstGeom>
          <a:noFill/>
        </p:spPr>
        <p:txBody>
          <a:bodyPr wrap="square" rtlCol="0">
            <a:spAutoFit/>
          </a:bodyPr>
          <a:lstStyle/>
          <a:p>
            <a:pPr algn="ctr"/>
            <a:r>
              <a:rPr lang="en-US" altLang="zh-CN" dirty="0" smtClean="0"/>
              <a:t>Vector representation</a:t>
            </a:r>
            <a:endParaRPr lang="zh-CN" altLang="en-US" dirty="0"/>
          </a:p>
        </p:txBody>
      </p:sp>
      <mc:AlternateContent xmlns:mc="http://schemas.openxmlformats.org/markup-compatibility/2006" xmlns:a14="http://schemas.microsoft.com/office/drawing/2010/main">
        <mc:Choice Requires="a14">
          <p:sp>
            <p:nvSpPr>
              <p:cNvPr id="19" name="文本框 18"/>
              <p:cNvSpPr txBox="1"/>
              <p:nvPr/>
            </p:nvSpPr>
            <p:spPr>
              <a:xfrm>
                <a:off x="4932040" y="2978022"/>
                <a:ext cx="2497990" cy="2988447"/>
              </a:xfrm>
              <a:prstGeom prst="rect">
                <a:avLst/>
              </a:prstGeom>
              <a:noFill/>
            </p:spPr>
            <p:txBody>
              <a:bodyPr wrap="square" lIns="0" tIns="0" rIns="0" bIns="0" rtlCol="0">
                <a:spAutoFit/>
              </a:bodyPr>
              <a:lstStyle/>
              <a:p>
                <a:r>
                  <a:rPr lang="en-US" altLang="zh-CN" dirty="0" smtClean="0"/>
                  <a:t>v = </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1 </m:t>
                            </m:r>
                            <m:r>
                              <a:rPr lang="en-US" altLang="zh-CN" b="0" i="1" smtClean="0">
                                <a:latin typeface="Cambria Math" panose="02040503050406030204" pitchFamily="18" charset="0"/>
                              </a:rPr>
                              <m:t>𝑏𝑦𝑡𝑒</m:t>
                            </m:r>
                            <m:r>
                              <a:rPr lang="en-US" altLang="zh-CN" b="0" i="1" smtClean="0">
                                <a:latin typeface="Cambria Math" panose="02040503050406030204" pitchFamily="18" charset="0"/>
                              </a:rPr>
                              <m:t>:0</m:t>
                            </m:r>
                          </m:e>
                          <m:e>
                            <m:r>
                              <a:rPr lang="en-US" altLang="zh-CN" b="0" i="1" smtClean="0">
                                <a:latin typeface="Cambria Math" panose="02040503050406030204" pitchFamily="18" charset="0"/>
                              </a:rPr>
                              <m:t>2 </m:t>
                            </m:r>
                            <m:r>
                              <a:rPr lang="en-US" altLang="zh-CN" b="0" i="1" smtClean="0">
                                <a:latin typeface="Cambria Math" panose="02040503050406030204" pitchFamily="18" charset="0"/>
                              </a:rPr>
                              <m:t>𝑏𝑦𝑡𝑒</m:t>
                            </m:r>
                            <m:r>
                              <a:rPr lang="en-US" altLang="zh-CN" b="0" i="1" smtClean="0">
                                <a:latin typeface="Cambria Math" panose="02040503050406030204" pitchFamily="18" charset="0"/>
                              </a:rPr>
                              <m:t>:0</m:t>
                            </m:r>
                          </m:e>
                          <m:e>
                            <m:r>
                              <a:rPr lang="en-US" altLang="zh-CN" b="0" i="1" smtClean="0">
                                <a:latin typeface="Cambria Math" panose="02040503050406030204" pitchFamily="18" charset="0"/>
                              </a:rPr>
                              <m:t>4 </m:t>
                            </m:r>
                            <m:r>
                              <a:rPr lang="en-US" altLang="zh-CN" b="0" i="1" smtClean="0">
                                <a:latin typeface="Cambria Math" panose="02040503050406030204" pitchFamily="18" charset="0"/>
                              </a:rPr>
                              <m:t>𝑏𝑦𝑡𝑒</m:t>
                            </m:r>
                            <m:r>
                              <a:rPr lang="en-US" altLang="zh-CN" b="0" i="1" smtClean="0">
                                <a:latin typeface="Cambria Math" panose="02040503050406030204" pitchFamily="18" charset="0"/>
                              </a:rPr>
                              <m:t>:1</m:t>
                            </m:r>
                          </m:e>
                          <m:e>
                            <m:r>
                              <a:rPr lang="en-US" altLang="zh-CN" b="0" i="1" smtClean="0">
                                <a:latin typeface="Cambria Math" panose="02040503050406030204" pitchFamily="18" charset="0"/>
                              </a:rPr>
                              <m:t>8 </m:t>
                            </m:r>
                            <m:r>
                              <a:rPr lang="en-US" altLang="zh-CN" b="0" i="1" smtClean="0">
                                <a:latin typeface="Cambria Math" panose="02040503050406030204" pitchFamily="18" charset="0"/>
                              </a:rPr>
                              <m:t>𝑏𝑦𝑡𝑒</m:t>
                            </m:r>
                            <m:r>
                              <a:rPr lang="en-US" altLang="zh-CN" b="0" i="1" smtClean="0">
                                <a:latin typeface="Cambria Math" panose="02040503050406030204" pitchFamily="18" charset="0"/>
                              </a:rPr>
                              <m:t>:0</m:t>
                            </m:r>
                          </m:e>
                          <m:e>
                            <m:r>
                              <a:rPr lang="en-US" altLang="zh-CN" b="0" i="1" smtClean="0">
                                <a:latin typeface="Cambria Math" panose="02040503050406030204" pitchFamily="18" charset="0"/>
                              </a:rPr>
                              <m:t>𝑚𝑜𝑣</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𝑟𝑒𝑔</m:t>
                            </m:r>
                            <m:r>
                              <a:rPr lang="en-US" altLang="zh-CN" b="0" i="1" smtClean="0">
                                <a:latin typeface="Cambria Math" panose="02040503050406030204" pitchFamily="18" charset="0"/>
                              </a:rPr>
                              <m:t>32,  _:4</m:t>
                            </m:r>
                          </m:e>
                          <m:e>
                            <m:r>
                              <a:rPr lang="en-US" altLang="zh-CN" i="1">
                                <a:latin typeface="Cambria Math" panose="02040503050406030204" pitchFamily="18" charset="0"/>
                              </a:rPr>
                              <m:t>𝑚𝑜𝑣</m:t>
                            </m:r>
                            <m:r>
                              <a:rPr lang="en-US" altLang="zh-CN" i="1">
                                <a:latin typeface="Cambria Math" panose="02040503050406030204" pitchFamily="18" charset="0"/>
                              </a:rPr>
                              <m:t> _,  </m:t>
                            </m:r>
                            <m:r>
                              <a:rPr lang="en-US" altLang="zh-CN" i="1">
                                <a:latin typeface="Cambria Math" panose="02040503050406030204" pitchFamily="18" charset="0"/>
                              </a:rPr>
                              <m:t>𝑟𝑒𝑔</m:t>
                            </m:r>
                            <m:r>
                              <a:rPr lang="en-US" altLang="zh-CN" i="1">
                                <a:latin typeface="Cambria Math" panose="02040503050406030204" pitchFamily="18" charset="0"/>
                              </a:rPr>
                              <m:t>32:2</m:t>
                            </m:r>
                          </m:e>
                          <m:e>
                            <m:r>
                              <a:rPr lang="en-US" altLang="zh-CN" b="0" i="1" smtClean="0">
                                <a:latin typeface="Cambria Math" panose="02040503050406030204" pitchFamily="18" charset="0"/>
                              </a:rPr>
                              <m:t>𝑎𝑑𝑑</m:t>
                            </m:r>
                            <m:r>
                              <a:rPr lang="en-US" altLang="zh-CN" b="0" i="1" smtClean="0">
                                <a:latin typeface="Cambria Math" panose="02040503050406030204" pitchFamily="18" charset="0"/>
                              </a:rPr>
                              <m:t> _,  </m:t>
                            </m:r>
                            <m:r>
                              <a:rPr lang="en-US" altLang="zh-CN" b="0" i="1" smtClean="0">
                                <a:latin typeface="Cambria Math" panose="02040503050406030204" pitchFamily="18" charset="0"/>
                              </a:rPr>
                              <m:t>𝑖𝑚𝑚</m:t>
                            </m:r>
                            <m:r>
                              <a:rPr lang="en-US" altLang="zh-CN" i="1">
                                <a:latin typeface="Cambria Math" panose="02040503050406030204" pitchFamily="18" charset="0"/>
                              </a:rPr>
                              <m:t>:0</m:t>
                            </m:r>
                          </m:e>
                          <m:e>
                            <m:r>
                              <a:rPr lang="en-US" altLang="zh-CN" b="0" i="1" smtClean="0">
                                <a:latin typeface="Cambria Math" panose="02040503050406030204" pitchFamily="18" charset="0"/>
                              </a:rPr>
                              <m:t>𝑠𝑢𝑏</m:t>
                            </m:r>
                            <m:r>
                              <a:rPr lang="en-US" altLang="zh-CN" i="1">
                                <a:latin typeface="Cambria Math" panose="02040503050406030204" pitchFamily="18" charset="0"/>
                              </a:rPr>
                              <m:t> _,  </m:t>
                            </m:r>
                            <m:r>
                              <a:rPr lang="en-US" altLang="zh-CN" i="1">
                                <a:latin typeface="Cambria Math" panose="02040503050406030204" pitchFamily="18" charset="0"/>
                              </a:rPr>
                              <m:t>𝑖𝑚𝑚</m:t>
                            </m:r>
                            <m:r>
                              <a:rPr lang="en-US" altLang="zh-CN" i="1">
                                <a:latin typeface="Cambria Math" panose="02040503050406030204" pitchFamily="18" charset="0"/>
                              </a:rPr>
                              <m:t>:0</m:t>
                            </m:r>
                          </m:e>
                          <m:e>
                            <m:r>
                              <a:rPr lang="en-US" altLang="zh-CN" b="0" i="1" smtClean="0">
                                <a:latin typeface="Cambria Math" panose="02040503050406030204" pitchFamily="18" charset="0"/>
                              </a:rPr>
                              <m:t>𝑚𝑜𝑣𝑠𝑥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𝑟𝑒𝑔</m:t>
                            </m:r>
                            <m:r>
                              <a:rPr lang="en-US" altLang="zh-CN" b="0" i="1" smtClean="0">
                                <a:latin typeface="Cambria Math" panose="02040503050406030204" pitchFamily="18" charset="0"/>
                              </a:rPr>
                              <m:t>32,  [_]:0</m:t>
                            </m:r>
                          </m:e>
                          <m:e>
                            <m:r>
                              <a:rPr lang="en-US" altLang="zh-CN" b="0" i="1" smtClean="0">
                                <a:latin typeface="Cambria Math" panose="02040503050406030204" pitchFamily="18" charset="0"/>
                              </a:rPr>
                              <m:t>𝑚𝑜𝑣</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𝑎𝑑𝑑𝑟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𝑟𝑒𝑔</m:t>
                            </m:r>
                            <m:r>
                              <a:rPr lang="en-US" altLang="zh-CN" b="0" i="1" smtClean="0">
                                <a:latin typeface="Cambria Math" panose="02040503050406030204" pitchFamily="18" charset="0"/>
                              </a:rPr>
                              <m:t>32:0</m:t>
                            </m:r>
                          </m:e>
                          <m:e>
                            <m:r>
                              <a:rPr lang="en-US" altLang="zh-CN" b="0" i="1" smtClean="0">
                                <a:latin typeface="Cambria Math" panose="02040503050406030204" pitchFamily="18" charset="0"/>
                              </a:rPr>
                              <m:t>…</m:t>
                            </m:r>
                          </m:e>
                        </m:eqArr>
                      </m:e>
                    </m:d>
                  </m:oMath>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4932040" y="2978022"/>
                <a:ext cx="2497990" cy="2988447"/>
              </a:xfrm>
              <a:prstGeom prst="rect">
                <a:avLst/>
              </a:prstGeom>
              <a:blipFill rotWithShape="0">
                <a:blip r:embed="rId6"/>
                <a:stretch>
                  <a:fillRect l="-5610"/>
                </a:stretch>
              </a:blipFill>
            </p:spPr>
            <p:txBody>
              <a:bodyPr/>
              <a:lstStyle/>
              <a:p>
                <a:r>
                  <a:rPr lang="zh-CN" altLang="en-US">
                    <a:noFill/>
                  </a:rPr>
                  <a:t> </a:t>
                </a:r>
              </a:p>
            </p:txBody>
          </p:sp>
        </mc:Fallback>
      </mc:AlternateContent>
      <p:sp>
        <p:nvSpPr>
          <p:cNvPr id="23" name="右大括号 22"/>
          <p:cNvSpPr/>
          <p:nvPr/>
        </p:nvSpPr>
        <p:spPr>
          <a:xfrm>
            <a:off x="7596336" y="3140968"/>
            <a:ext cx="144016" cy="79208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4" name="右大括号 23"/>
          <p:cNvSpPr/>
          <p:nvPr/>
        </p:nvSpPr>
        <p:spPr>
          <a:xfrm>
            <a:off x="7610257" y="4149658"/>
            <a:ext cx="175883" cy="171983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文本框 24"/>
          <p:cNvSpPr txBox="1"/>
          <p:nvPr/>
        </p:nvSpPr>
        <p:spPr>
          <a:xfrm>
            <a:off x="7837079" y="3352346"/>
            <a:ext cx="1187624" cy="369332"/>
          </a:xfrm>
          <a:prstGeom prst="rect">
            <a:avLst/>
          </a:prstGeom>
          <a:noFill/>
        </p:spPr>
        <p:txBody>
          <a:bodyPr wrap="square" rtlCol="0">
            <a:spAutoFit/>
          </a:bodyPr>
          <a:lstStyle/>
          <a:p>
            <a:r>
              <a:rPr lang="en-US" altLang="zh-CN" dirty="0" smtClean="0"/>
              <a:t>Size info</a:t>
            </a:r>
            <a:endParaRPr lang="zh-CN" altLang="en-US" dirty="0"/>
          </a:p>
        </p:txBody>
      </p:sp>
      <p:sp>
        <p:nvSpPr>
          <p:cNvPr id="26" name="文本框 25"/>
          <p:cNvSpPr txBox="1"/>
          <p:nvPr/>
        </p:nvSpPr>
        <p:spPr>
          <a:xfrm>
            <a:off x="7847967" y="4692769"/>
            <a:ext cx="1187624" cy="646331"/>
          </a:xfrm>
          <a:prstGeom prst="rect">
            <a:avLst/>
          </a:prstGeom>
          <a:noFill/>
        </p:spPr>
        <p:txBody>
          <a:bodyPr wrap="square" rtlCol="0">
            <a:spAutoFit/>
          </a:bodyPr>
          <a:lstStyle/>
          <a:p>
            <a:r>
              <a:rPr lang="en-US" altLang="zh-CN" dirty="0" smtClean="0"/>
              <a:t>Selected</a:t>
            </a:r>
          </a:p>
          <a:p>
            <a:r>
              <a:rPr lang="en-US" altLang="zh-CN" dirty="0" smtClean="0"/>
              <a:t>instruction</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1979712" y="1469434"/>
                <a:ext cx="48541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𝑣</m:t>
                      </m:r>
                      <m:r>
                        <a:rPr lang="en-US" altLang="zh-CN" sz="2400" i="1" smtClean="0">
                          <a:latin typeface="Cambria Math" panose="02040503050406030204" pitchFamily="18" charset="0"/>
                          <a:ea typeface="Cambria Math" panose="02040503050406030204" pitchFamily="18" charset="0"/>
                        </a:rPr>
                        <m:t>=</m:t>
                      </m:r>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4"/>
                                    <m:mcJc m:val="center"/>
                                  </m:mcPr>
                                </m:mc>
                              </m:mcs>
                              <m:ctrlPr>
                                <a:rPr lang="en-US" altLang="zh-CN" sz="2400" b="0" i="1" smtClean="0">
                                  <a:latin typeface="Cambria Math" panose="02040503050406030204" pitchFamily="18" charset="0"/>
                                  <a:ea typeface="Cambria Math" panose="02040503050406030204" pitchFamily="18" charset="0"/>
                                </a:rPr>
                              </m:ctrlPr>
                            </m:mPr>
                            <m:mr>
                              <m:e>
                                <m:r>
                                  <m:rPr>
                                    <m:brk m:alnAt="7"/>
                                  </m:rPr>
                                  <a:rPr lang="en-US" altLang="zh-CN" sz="2400" b="0" i="1" smtClean="0">
                                    <a:latin typeface="Cambria Math" panose="02040503050406030204" pitchFamily="18" charset="0"/>
                                    <a:ea typeface="Cambria Math" panose="02040503050406030204" pitchFamily="18" charset="0"/>
                                  </a:rPr>
                                  <m:t>𝑓</m:t>
                                </m:r>
                                <m:r>
                                  <a:rPr lang="en-US" altLang="zh-CN" sz="2400" b="0" i="1" smtClean="0">
                                    <a:latin typeface="Cambria Math" panose="02040503050406030204" pitchFamily="18" charset="0"/>
                                    <a:ea typeface="Cambria Math" panose="02040503050406030204" pitchFamily="18" charset="0"/>
                                  </a:rPr>
                                  <m:t>1 :</m:t>
                                </m:r>
                                <m:r>
                                  <a:rPr lang="en-US" altLang="zh-CN" sz="2400" b="0" i="1" smtClean="0">
                                    <a:latin typeface="Cambria Math" panose="02040503050406030204" pitchFamily="18" charset="0"/>
                                    <a:ea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1,</m:t>
                                </m:r>
                              </m:e>
                              <m:e>
                                <m:r>
                                  <a:rPr lang="en-US" altLang="zh-CN" sz="2400" b="0" i="1" smtClean="0">
                                    <a:latin typeface="Cambria Math" panose="02040503050406030204" pitchFamily="18" charset="0"/>
                                    <a:ea typeface="Cambria Math" panose="02040503050406030204" pitchFamily="18" charset="0"/>
                                  </a:rPr>
                                  <m:t>𝑓</m:t>
                                </m:r>
                                <m:r>
                                  <a:rPr lang="en-US" altLang="zh-CN" sz="2400" b="0" i="1" smtClean="0">
                                    <a:latin typeface="Cambria Math" panose="02040503050406030204" pitchFamily="18" charset="0"/>
                                    <a:ea typeface="Cambria Math" panose="02040503050406030204" pitchFamily="18" charset="0"/>
                                  </a:rPr>
                                  <m:t>2 :</m:t>
                                </m:r>
                                <m:r>
                                  <a:rPr lang="en-US" altLang="zh-CN" sz="2400" b="0" i="1" smtClean="0">
                                    <a:latin typeface="Cambria Math" panose="02040503050406030204" pitchFamily="18" charset="0"/>
                                    <a:ea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2,</m:t>
                                </m:r>
                              </m:e>
                              <m:e>
                                <m:r>
                                  <a:rPr lang="en-US" altLang="zh-CN" sz="2400" b="0" i="1" smtClean="0">
                                    <a:latin typeface="Cambria Math" panose="02040503050406030204" pitchFamily="18" charset="0"/>
                                    <a:ea typeface="Cambria Math" panose="02040503050406030204" pitchFamily="18" charset="0"/>
                                  </a:rPr>
                                  <m:t>…</m:t>
                                </m:r>
                              </m:e>
                              <m:e>
                                <m:r>
                                  <a:rPr lang="en-US" altLang="zh-CN" sz="2400" b="0" i="1" smtClean="0">
                                    <a:latin typeface="Cambria Math" panose="02040503050406030204" pitchFamily="18" charset="0"/>
                                    <a:ea typeface="Cambria Math" panose="02040503050406030204" pitchFamily="18" charset="0"/>
                                  </a:rPr>
                                  <m:t>𝑓𝑛</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𝑡𝑛</m:t>
                                </m:r>
                              </m:e>
                            </m:mr>
                          </m:m>
                        </m:e>
                      </m:d>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1979712" y="1469434"/>
                <a:ext cx="4854149" cy="369332"/>
              </a:xfrm>
              <a:prstGeom prst="rect">
                <a:avLst/>
              </a:prstGeom>
              <a:blipFill rotWithShape="0">
                <a:blip r:embed="rId7"/>
                <a:stretch>
                  <a:fillRect l="-503" t="-3279" b="-3114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38593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animBg="1"/>
      <p:bldP spid="24" grpId="0" animBg="1"/>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矩形 7"/>
              <p:cNvSpPr/>
              <p:nvPr/>
            </p:nvSpPr>
            <p:spPr>
              <a:xfrm>
                <a:off x="26268" y="332656"/>
                <a:ext cx="2871299" cy="2510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𝑣</m:t>
                      </m:r>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eqArr>
                            <m:eqArrPr>
                              <m:ctrlPr>
                                <a:rPr lang="en-US" altLang="zh-CN" i="1">
                                  <a:latin typeface="Cambria Math" panose="02040503050406030204" pitchFamily="18" charset="0"/>
                                  <a:ea typeface="Cambria Math" panose="02040503050406030204" pitchFamily="18" charset="0"/>
                                </a:rPr>
                              </m:ctrlPr>
                            </m:eqArrPr>
                            <m:e>
                              <m:r>
                                <a:rPr lang="en-US" altLang="zh-CN" i="1">
                                  <a:latin typeface="Cambria Math" panose="02040503050406030204" pitchFamily="18" charset="0"/>
                                  <a:ea typeface="Cambria Math" panose="02040503050406030204" pitchFamily="18" charset="0"/>
                                </a:rPr>
                                <m:t> </m:t>
                              </m:r>
                            </m:e>
                            <m:e>
                              <m:r>
                                <a:rPr lang="en-US" altLang="zh-CN" i="1">
                                  <a:latin typeface="Cambria Math" panose="02040503050406030204" pitchFamily="18" charset="0"/>
                                  <a:ea typeface="Cambria Math" panose="02040503050406030204" pitchFamily="18" charset="0"/>
                                </a:rPr>
                                <m:t>8 </m:t>
                              </m:r>
                              <m:r>
                                <a:rPr lang="en-US" altLang="zh-CN" i="1">
                                  <a:latin typeface="Cambria Math" panose="02040503050406030204" pitchFamily="18" charset="0"/>
                                  <a:ea typeface="Cambria Math" panose="02040503050406030204" pitchFamily="18" charset="0"/>
                                </a:rPr>
                                <m:t>𝑏𝑦𝑡𝑒</m:t>
                              </m:r>
                              <m:r>
                                <a:rPr lang="en-US" altLang="zh-CN" i="1">
                                  <a:latin typeface="Cambria Math" panose="02040503050406030204" pitchFamily="18" charset="0"/>
                                  <a:ea typeface="Cambria Math" panose="02040503050406030204" pitchFamily="18" charset="0"/>
                                </a:rPr>
                                <m:t>                     :1</m:t>
                              </m:r>
                            </m:e>
                            <m:e>
                              <m:r>
                                <m:rPr>
                                  <m:nor/>
                                </m:rPr>
                                <a:rPr lang="en-US" altLang="zh-CN" dirty="0"/>
                                <m:t>mov</m:t>
                              </m:r>
                              <m:r>
                                <m:rPr>
                                  <m:nor/>
                                </m:rPr>
                                <a:rPr lang="en-US" altLang="zh-CN" dirty="0"/>
                                <m:t>	</m:t>
                              </m:r>
                              <m:r>
                                <a:rPr lang="en-US" altLang="zh-CN" i="1" dirty="0">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𝑟𝑒𝑔</m:t>
                                  </m:r>
                                </m:e>
                                <m:sup>
                                  <m:r>
                                    <a:rPr lang="en-US" altLang="zh-CN" i="1">
                                      <a:latin typeface="Cambria Math" panose="02040503050406030204" pitchFamily="18" charset="0"/>
                                    </a:rPr>
                                    <m:t>32</m:t>
                                  </m:r>
                                </m:sup>
                              </m:sSup>
                              <m:r>
                                <m:rPr>
                                  <m:nor/>
                                </m:rPr>
                                <a:rPr lang="en-US" altLang="zh-CN" dirty="0"/>
                                <m:t>, __ </m:t>
                              </m:r>
                              <m:r>
                                <m:rPr>
                                  <m:nor/>
                                </m:rPr>
                                <a:rPr lang="en-US" altLang="zh-CN" b="0" i="0" dirty="0" smtClean="0"/>
                                <m:t>      </m:t>
                              </m:r>
                              <m:r>
                                <m:rPr>
                                  <m:nor/>
                                </m:rPr>
                                <a:rPr lang="en-US" altLang="zh-CN" dirty="0"/>
                                <m:t>: 1</m:t>
                              </m:r>
                            </m:e>
                            <m:e>
                              <m:r>
                                <m:rPr>
                                  <m:sty m:val="p"/>
                                </m:rPr>
                                <a:rPr lang="en-US" altLang="zh-CN" dirty="0">
                                  <a:latin typeface="Cambria Math" panose="02040503050406030204" pitchFamily="18" charset="0"/>
                                </a:rPr>
                                <m:t>mov</m:t>
                              </m:r>
                              <m:r>
                                <a:rPr lang="en-US" altLang="zh-CN" i="1" dirty="0">
                                  <a:latin typeface="Cambria Math" panose="02040503050406030204" pitchFamily="18" charset="0"/>
                                </a:rPr>
                                <m:t> __</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𝑟𝑒𝑔</m:t>
                                  </m:r>
                                </m:e>
                                <m:sup>
                                  <m:r>
                                    <a:rPr lang="en-US" altLang="zh-CN" i="1">
                                      <a:latin typeface="Cambria Math" panose="02040503050406030204" pitchFamily="18" charset="0"/>
                                    </a:rPr>
                                    <m:t>32</m:t>
                                  </m:r>
                                </m:sup>
                              </m:sSup>
                              <m:r>
                                <m:rPr>
                                  <m:nor/>
                                </m:rPr>
                                <a:rPr lang="en-US" altLang="zh-CN" b="0" i="0" smtClean="0">
                                  <a:latin typeface="Cambria Math" panose="02040503050406030204" pitchFamily="18" charset="0"/>
                                </a:rPr>
                                <m:t>       </m:t>
                              </m:r>
                              <m:r>
                                <m:rPr>
                                  <m:nor/>
                                </m:rPr>
                                <a:rPr lang="en-US" altLang="zh-CN" dirty="0"/>
                                <m:t>: 1</m:t>
                              </m:r>
                            </m:e>
                            <m:e>
                              <m:r>
                                <m:rPr>
                                  <m:nor/>
                                </m:rPr>
                                <a:rPr lang="en-US" altLang="zh-CN" dirty="0"/>
                                <m:t>mov</m:t>
                              </m:r>
                              <m:r>
                                <m:rPr>
                                  <m:nor/>
                                </m:rPr>
                                <a:rPr lang="en-US" altLang="zh-CN" dirty="0"/>
                                <m:t>	</m:t>
                              </m:r>
                              <m:r>
                                <m:rPr>
                                  <m:sty m:val="p"/>
                                </m:rPr>
                                <a:rPr lang="en-US" altLang="zh-CN" dirty="0">
                                  <a:latin typeface="Cambria Math" panose="02040503050406030204" pitchFamily="18" charset="0"/>
                                </a:rPr>
                                <m:t>sx</m:t>
                              </m:r>
                              <m:r>
                                <a:rPr lang="en-US" altLang="zh-CN" dirty="0">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𝑟𝑒𝑔</m:t>
                                  </m:r>
                                </m:e>
                                <m:sup>
                                  <m:r>
                                    <a:rPr lang="en-US" altLang="zh-CN" i="1">
                                      <a:latin typeface="Cambria Math" panose="02040503050406030204" pitchFamily="18" charset="0"/>
                                    </a:rPr>
                                    <m:t>32</m:t>
                                  </m:r>
                                </m:sup>
                              </m:sSup>
                              <m:r>
                                <m:rPr>
                                  <m:nor/>
                                </m:rPr>
                                <a:rPr lang="en-US" altLang="zh-CN" dirty="0"/>
                                <m:t>,[__] : 1</m:t>
                              </m:r>
                            </m:e>
                            <m:e>
                              <m:r>
                                <m:rPr>
                                  <m:sty m:val="p"/>
                                </m:rPr>
                                <a:rPr lang="en-US" altLang="zh-CN">
                                  <a:latin typeface="Cambria Math" panose="02040503050406030204" pitchFamily="18" charset="0"/>
                                  <a:ea typeface="Cambria Math" panose="02040503050406030204" pitchFamily="18" charset="0"/>
                                </a:rPr>
                                <m:t>add</m:t>
                              </m:r>
                              <m:r>
                                <a:rPr lang="en-US" altLang="zh-CN" i="1">
                                  <a:latin typeface="Cambria Math" panose="02040503050406030204" pitchFamily="18" charset="0"/>
                                  <a:ea typeface="Cambria Math" panose="02040503050406030204" pitchFamily="18" charset="0"/>
                                </a:rPr>
                                <m:t> __,1</m:t>
                              </m:r>
                              <m:r>
                                <m:rPr>
                                  <m:nor/>
                                </m:rPr>
                                <a:rPr lang="en-US" altLang="zh-CN" b="0" i="0" smtClean="0">
                                  <a:latin typeface="Cambria Math" panose="02040503050406030204" pitchFamily="18" charset="0"/>
                                  <a:ea typeface="Cambria Math" panose="02040503050406030204" pitchFamily="18" charset="0"/>
                                </a:rPr>
                                <m:t>                  </m:t>
                              </m:r>
                              <m:r>
                                <m:rPr>
                                  <m:nor/>
                                </m:rPr>
                                <a:rPr lang="en-US" altLang="zh-CN" dirty="0"/>
                                <m:t>: 1</m:t>
                              </m:r>
                            </m:e>
                            <m:e>
                              <m:r>
                                <m:rPr>
                                  <m:sty m:val="p"/>
                                </m:rPr>
                                <a:rPr lang="en-US" altLang="zh-CN">
                                  <a:latin typeface="Cambria Math" panose="02040503050406030204" pitchFamily="18" charset="0"/>
                                  <a:ea typeface="Cambria Math" panose="02040503050406030204" pitchFamily="18" charset="0"/>
                                </a:rPr>
                                <m:t>sub</m:t>
                              </m:r>
                              <m:r>
                                <a:rPr lang="en-US" altLang="zh-CN" i="1">
                                  <a:latin typeface="Cambria Math" panose="02040503050406030204" pitchFamily="18" charset="0"/>
                                  <a:ea typeface="Cambria Math" panose="02040503050406030204" pitchFamily="18" charset="0"/>
                                </a:rPr>
                                <m:t> __,1</m:t>
                              </m:r>
                              <m:r>
                                <m:rPr>
                                  <m:nor/>
                                </m:rPr>
                                <a:rPr lang="en-US" altLang="zh-CN" b="0" i="0" smtClean="0">
                                  <a:latin typeface="Cambria Math" panose="02040503050406030204" pitchFamily="18" charset="0"/>
                                  <a:ea typeface="Cambria Math" panose="02040503050406030204" pitchFamily="18" charset="0"/>
                                </a:rPr>
                                <m:t>                   </m:t>
                              </m:r>
                              <m:r>
                                <m:rPr>
                                  <m:nor/>
                                </m:rPr>
                                <a:rPr lang="en-US" altLang="zh-CN" dirty="0" smtClean="0"/>
                                <m:t>:</m:t>
                              </m:r>
                              <m:r>
                                <m:rPr>
                                  <m:nor/>
                                </m:rPr>
                                <a:rPr lang="en-US" altLang="zh-CN" dirty="0"/>
                                <m:t> 1</m:t>
                              </m:r>
                            </m:e>
                            <m:e>
                              <m:r>
                                <a:rPr lang="en-US" altLang="zh-CN" i="1">
                                  <a:latin typeface="Cambria Math" panose="02040503050406030204" pitchFamily="18" charset="0"/>
                                  <a:ea typeface="Cambria Math" panose="02040503050406030204" pitchFamily="18" charset="0"/>
                                </a:rPr>
                                <m:t>𝑚𝑜𝑣</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𝑎𝑑𝑑𝑟</m:t>
                              </m:r>
                              <m:r>
                                <a:rPr lang="en-US" altLang="zh-CN" i="1">
                                  <a:latin typeface="Cambria Math" panose="02040503050406030204" pitchFamily="18" charset="0"/>
                                  <a:ea typeface="Cambria Math" panose="02040503050406030204" pitchFamily="18" charset="0"/>
                                </a:rPr>
                                <m:t>,__</m:t>
                              </m:r>
                              <m:r>
                                <m:rPr>
                                  <m:nor/>
                                </m:rPr>
                                <a:rPr lang="en-US" altLang="zh-CN" b="0" i="0" smtClean="0">
                                  <a:latin typeface="Cambria Math" panose="02040503050406030204" pitchFamily="18" charset="0"/>
                                  <a:ea typeface="Cambria Math" panose="02040503050406030204" pitchFamily="18" charset="0"/>
                                </a:rPr>
                                <m:t>          </m:t>
                              </m:r>
                              <m:r>
                                <m:rPr>
                                  <m:nor/>
                                </m:rPr>
                                <a:rPr lang="en-US" altLang="zh-CN" dirty="0"/>
                                <m:t>: 1</m:t>
                              </m:r>
                            </m:e>
                            <m:e>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:0</m:t>
                              </m:r>
                            </m:e>
                          </m:eqArr>
                        </m:e>
                      </m:d>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26268" y="332656"/>
                <a:ext cx="2871299" cy="2510816"/>
              </a:xfrm>
              <a:prstGeom prst="rect">
                <a:avLst/>
              </a:prstGeom>
              <a:blipFill rotWithShape="0">
                <a:blip r:embed="rId2"/>
                <a:stretch>
                  <a:fillRect/>
                </a:stretch>
              </a:blipFill>
            </p:spPr>
            <p:txBody>
              <a:bodyPr/>
              <a:lstStyle/>
              <a:p>
                <a:r>
                  <a:rPr lang="zh-CN" altLang="en-US">
                    <a:noFill/>
                  </a:rPr>
                  <a:t> </a:t>
                </a:r>
              </a:p>
            </p:txBody>
          </p:sp>
        </mc:Fallback>
      </mc:AlternateContent>
      <p:sp>
        <p:nvSpPr>
          <p:cNvPr id="2" name="矩形 1"/>
          <p:cNvSpPr/>
          <p:nvPr/>
        </p:nvSpPr>
        <p:spPr>
          <a:xfrm>
            <a:off x="1213772" y="3645024"/>
            <a:ext cx="1925527" cy="1477328"/>
          </a:xfrm>
          <a:prstGeom prst="rect">
            <a:avLst/>
          </a:prstGeom>
        </p:spPr>
        <p:txBody>
          <a:bodyPr wrap="none">
            <a:spAutoFit/>
          </a:bodyPr>
          <a:lstStyle/>
          <a:p>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b="1" dirty="0">
                <a:solidFill>
                  <a:srgbClr val="00B050"/>
                </a:solidFill>
                <a:latin typeface="Times New Roman" panose="02020603050405020304" pitchFamily="18" charset="0"/>
                <a:cs typeface="Times New Roman" panose="02020603050405020304" pitchFamily="18" charset="0"/>
              </a:rPr>
              <a:t>ebp+8] </a:t>
            </a:r>
            <a:endParaRPr lang="en-US" altLang="zh-CN" b="1" dirty="0">
              <a:solidFill>
                <a:srgbClr val="00B050"/>
              </a:solidFill>
              <a:latin typeface="Times New Roman" panose="02020603050405020304" pitchFamily="18" charset="0"/>
              <a:cs typeface="Times New Roman" panose="02020603050405020304" pitchFamily="18" charset="0"/>
            </a:endParaRPr>
          </a:p>
          <a:p>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b="1" dirty="0" smtClean="0">
                <a:solidFill>
                  <a:srgbClr val="FF0000"/>
                </a:solidFill>
                <a:latin typeface="Times New Roman" panose="02020603050405020304" pitchFamily="18" charset="0"/>
                <a:cs typeface="Times New Roman" panose="02020603050405020304" pitchFamily="18" charset="0"/>
              </a:rPr>
              <a:t>*</a:t>
            </a: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a:solidFill>
                  <a:srgbClr val="00B050"/>
                </a:solidFill>
                <a:latin typeface="Times New Roman" panose="02020603050405020304" pitchFamily="18" charset="0"/>
                <a:cs typeface="Times New Roman" panose="02020603050405020304" pitchFamily="18" charset="0"/>
              </a:rPr>
              <a:t>[ebp+8] </a:t>
            </a:r>
          </a:p>
          <a:p>
            <a:r>
              <a:rPr lang="en-US" altLang="zh-CN" b="1" dirty="0" smtClean="0">
                <a:solidFill>
                  <a:srgbClr val="FF0000"/>
                </a:solidFill>
              </a:rPr>
              <a:t>	char*</a:t>
            </a:r>
            <a:endParaRPr lang="zh-CN" altLang="en-US" b="1" dirty="0">
              <a:solidFill>
                <a:srgbClr val="FF0000"/>
              </a:solidFill>
            </a:endParaRPr>
          </a:p>
        </p:txBody>
      </p:sp>
      <mc:AlternateContent xmlns:mc="http://schemas.openxmlformats.org/markup-compatibility/2006">
        <mc:Choice xmlns:a14="http://schemas.microsoft.com/office/drawing/2010/main" Requires="a14">
          <p:sp>
            <p:nvSpPr>
              <p:cNvPr id="3" name="矩形 2"/>
              <p:cNvSpPr/>
              <p:nvPr/>
            </p:nvSpPr>
            <p:spPr>
              <a:xfrm>
                <a:off x="2987824" y="3645024"/>
                <a:ext cx="1641155" cy="652551"/>
              </a:xfrm>
              <a:prstGeom prst="rect">
                <a:avLst/>
              </a:prstGeom>
            </p:spPr>
            <p:txBody>
              <a:bodyPr wrap="none">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b="1" dirty="0" smtClean="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b="1" dirty="0" smtClean="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b="1" dirty="0">
                    <a:solidFill>
                      <a:srgbClr val="00B050"/>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b="1" i="1" dirty="0">
                            <a:solidFill>
                              <a:srgbClr val="00B050"/>
                            </a:solidFill>
                            <a:latin typeface="Cambria Math" panose="02040503050406030204" pitchFamily="18" charset="0"/>
                          </a:rPr>
                        </m:ctrlPr>
                      </m:sSupPr>
                      <m:e>
                        <m:r>
                          <a:rPr lang="en-US" altLang="zh-CN" b="1" dirty="0">
                            <a:solidFill>
                              <a:srgbClr val="00B050"/>
                            </a:solidFill>
                            <a:latin typeface="Cambria Math" panose="02040503050406030204" pitchFamily="18" charset="0"/>
                          </a:rPr>
                          <m:t>𝐞𝐚𝐱</m:t>
                        </m:r>
                      </m:e>
                      <m:sup>
                        <m:r>
                          <a:rPr lang="en-US" altLang="zh-CN" b="1" dirty="0">
                            <a:solidFill>
                              <a:srgbClr val="00B050"/>
                            </a:solidFill>
                            <a:latin typeface="Cambria Math" panose="02040503050406030204" pitchFamily="18" charset="0"/>
                          </a:rPr>
                          <m:t>𝟎</m:t>
                        </m:r>
                      </m:sup>
                    </m:sSup>
                  </m:oMath>
                </a14:m>
                <a:r>
                  <a:rPr lang="en-US" altLang="zh-CN" b="1" dirty="0" smtClean="0">
                    <a:solidFill>
                      <a:srgbClr val="00B050"/>
                    </a:solidFill>
                    <a:latin typeface="Times New Roman" panose="02020603050405020304" pitchFamily="18" charset="0"/>
                    <a:cs typeface="Times New Roman" panose="02020603050405020304" pitchFamily="18" charset="0"/>
                  </a:rPr>
                  <a:t>]</a:t>
                </a:r>
              </a:p>
              <a:p>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b="1" dirty="0" smtClean="0">
                    <a:solidFill>
                      <a:srgbClr val="FF0000"/>
                    </a:solidFill>
                    <a:latin typeface="Times New Roman" panose="02020603050405020304" pitchFamily="18" charset="0"/>
                    <a:cs typeface="Times New Roman" panose="02020603050405020304" pitchFamily="18" charset="0"/>
                  </a:rPr>
                  <a:t>char</a:t>
                </a:r>
                <a:endParaRPr lang="zh-CN" altLang="en-US" b="1" dirty="0">
                  <a:solidFill>
                    <a:srgbClr val="FF0000"/>
                  </a:solidFill>
                </a:endParaRPr>
              </a:p>
            </p:txBody>
          </p:sp>
        </mc:Choice>
        <mc:Fallback>
          <p:sp>
            <p:nvSpPr>
              <p:cNvPr id="3" name="矩形 2"/>
              <p:cNvSpPr>
                <a:spLocks noRot="1" noChangeAspect="1" noMove="1" noResize="1" noEditPoints="1" noAdjustHandles="1" noChangeArrowheads="1" noChangeShapeType="1" noTextEdit="1"/>
              </p:cNvSpPr>
              <p:nvPr/>
            </p:nvSpPr>
            <p:spPr>
              <a:xfrm>
                <a:off x="2987824" y="3645024"/>
                <a:ext cx="1641155" cy="652551"/>
              </a:xfrm>
              <a:prstGeom prst="rect">
                <a:avLst/>
              </a:prstGeom>
              <a:blipFill rotWithShape="0">
                <a:blip r:embed="rId3"/>
                <a:stretch>
                  <a:fillRect t="-4673" r="-2602" b="-13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9331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5"/>
          <a:stretch>
            <a:fillRect/>
          </a:stretch>
        </p:blipFill>
        <p:spPr>
          <a:xfrm>
            <a:off x="1492538" y="3284984"/>
            <a:ext cx="6103798" cy="2401494"/>
          </a:xfrm>
          <a:prstGeom prst="rect">
            <a:avLst/>
          </a:prstGeom>
        </p:spPr>
      </p:pic>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Approach</a:t>
            </a:r>
            <a:endParaRPr lang="zh-CN" altLang="en-US" sz="3200" b="1" dirty="0"/>
          </a:p>
        </p:txBody>
      </p:sp>
      <p:sp>
        <p:nvSpPr>
          <p:cNvPr id="5" name="矩形 4"/>
          <p:cNvSpPr/>
          <p:nvPr/>
        </p:nvSpPr>
        <p:spPr>
          <a:xfrm>
            <a:off x="317532" y="971436"/>
            <a:ext cx="3717236" cy="369332"/>
          </a:xfrm>
          <a:prstGeom prst="rect">
            <a:avLst/>
          </a:prstGeom>
        </p:spPr>
        <p:txBody>
          <a:bodyPr wrap="none">
            <a:spAutoFit/>
          </a:bodyPr>
          <a:lstStyle/>
          <a:p>
            <a:r>
              <a:rPr lang="en-US" altLang="zh-CN" dirty="0" smtClean="0"/>
              <a:t>Classifier </a:t>
            </a:r>
            <a:r>
              <a:rPr lang="en-US" altLang="zh-CN" dirty="0"/>
              <a:t>Training and Type </a:t>
            </a:r>
            <a:r>
              <a:rPr lang="en-US" altLang="zh-CN" dirty="0" smtClean="0"/>
              <a:t>Predicting</a:t>
            </a:r>
            <a:endParaRPr lang="zh-CN" altLang="en-US" dirty="0"/>
          </a:p>
        </p:txBody>
      </p:sp>
      <p:sp>
        <p:nvSpPr>
          <p:cNvPr id="2" name="矩形 1"/>
          <p:cNvSpPr/>
          <p:nvPr/>
        </p:nvSpPr>
        <p:spPr>
          <a:xfrm>
            <a:off x="317532" y="2924944"/>
            <a:ext cx="5814392" cy="369332"/>
          </a:xfrm>
          <a:prstGeom prst="rect">
            <a:avLst/>
          </a:prstGeom>
        </p:spPr>
        <p:txBody>
          <a:bodyPr wrap="square">
            <a:spAutoFit/>
          </a:bodyPr>
          <a:lstStyle/>
          <a:p>
            <a:r>
              <a:rPr lang="en-US" altLang="zh-CN" dirty="0" smtClean="0"/>
              <a:t>We </a:t>
            </a:r>
            <a:r>
              <a:rPr lang="en-US" altLang="zh-CN" dirty="0"/>
              <a:t>only consider the base types without type </a:t>
            </a:r>
            <a:r>
              <a:rPr lang="en-US" altLang="zh-CN" dirty="0" smtClean="0"/>
              <a:t>quantifiers.</a:t>
            </a:r>
            <a:endParaRPr lang="zh-CN" altLang="en-US" dirty="0"/>
          </a:p>
        </p:txBody>
      </p:sp>
      <p:sp>
        <p:nvSpPr>
          <p:cNvPr id="6" name="矩形 5"/>
          <p:cNvSpPr/>
          <p:nvPr/>
        </p:nvSpPr>
        <p:spPr>
          <a:xfrm>
            <a:off x="397714" y="5661248"/>
            <a:ext cx="8544432" cy="646331"/>
          </a:xfrm>
          <a:prstGeom prst="rect">
            <a:avLst/>
          </a:prstGeom>
        </p:spPr>
        <p:txBody>
          <a:bodyPr wrap="square">
            <a:spAutoFit/>
          </a:bodyPr>
          <a:lstStyle/>
          <a:p>
            <a:r>
              <a:rPr lang="en-US" altLang="zh-CN" dirty="0"/>
              <a:t>The </a:t>
            </a:r>
            <a:r>
              <a:rPr lang="en-US" altLang="zh-CN" dirty="0" smtClean="0"/>
              <a:t>reason is that </a:t>
            </a:r>
            <a:r>
              <a:rPr lang="en-US" altLang="zh-CN" dirty="0"/>
              <a:t>(1) the other types, such as struct, can be composed from the base types; (2) too many levels may make against the </a:t>
            </a:r>
            <a:r>
              <a:rPr lang="en-US" altLang="zh-CN" dirty="0" smtClean="0"/>
              <a:t>classifier</a:t>
            </a:r>
            <a:r>
              <a:rPr lang="en-US" altLang="zh-CN" dirty="0"/>
              <a:t>.</a:t>
            </a:r>
            <a:endParaRPr lang="zh-CN" altLang="en-US" b="1" dirty="0"/>
          </a:p>
        </p:txBody>
      </p:sp>
      <p:sp>
        <p:nvSpPr>
          <p:cNvPr id="7" name="矩形 6"/>
          <p:cNvSpPr/>
          <p:nvPr/>
        </p:nvSpPr>
        <p:spPr>
          <a:xfrm>
            <a:off x="317532" y="1987099"/>
            <a:ext cx="8430932" cy="646331"/>
          </a:xfrm>
          <a:prstGeom prst="rect">
            <a:avLst/>
          </a:prstGeom>
        </p:spPr>
        <p:txBody>
          <a:bodyPr wrap="square">
            <a:spAutoFit/>
          </a:bodyPr>
          <a:lstStyle/>
          <a:p>
            <a:r>
              <a:rPr lang="en-US" altLang="zh-CN" dirty="0" smtClean="0">
                <a:solidFill>
                  <a:srgbClr val="0070C0"/>
                </a:solidFill>
              </a:rPr>
              <a:t>        We </a:t>
            </a:r>
            <a:r>
              <a:rPr lang="en-US" altLang="zh-CN" dirty="0">
                <a:solidFill>
                  <a:srgbClr val="0070C0"/>
                </a:solidFill>
              </a:rPr>
              <a:t>use supervised learning to train our </a:t>
            </a:r>
            <a:r>
              <a:rPr lang="en-US" altLang="zh-CN" dirty="0" smtClean="0">
                <a:solidFill>
                  <a:srgbClr val="0070C0"/>
                </a:solidFill>
              </a:rPr>
              <a:t>classifier.  In this work , we choose </a:t>
            </a:r>
            <a:r>
              <a:rPr lang="en-US" altLang="zh-CN" dirty="0">
                <a:solidFill>
                  <a:srgbClr val="0070C0"/>
                </a:solidFill>
              </a:rPr>
              <a:t>Support Vector </a:t>
            </a:r>
            <a:r>
              <a:rPr lang="en-US" altLang="zh-CN" dirty="0" smtClean="0">
                <a:solidFill>
                  <a:srgbClr val="0070C0"/>
                </a:solidFill>
              </a:rPr>
              <a:t>Machine(SVM).</a:t>
            </a:r>
            <a:endParaRPr lang="zh-CN" altLang="en-US" dirty="0">
              <a:solidFill>
                <a:srgbClr val="0070C0"/>
              </a:solidFill>
            </a:endParaRPr>
          </a:p>
        </p:txBody>
      </p:sp>
      <p:sp>
        <p:nvSpPr>
          <p:cNvPr id="9" name="矩形 8"/>
          <p:cNvSpPr/>
          <p:nvPr/>
        </p:nvSpPr>
        <p:spPr>
          <a:xfrm>
            <a:off x="317532" y="1340768"/>
            <a:ext cx="8286916" cy="646331"/>
          </a:xfrm>
          <a:prstGeom prst="rect">
            <a:avLst/>
          </a:prstGeom>
        </p:spPr>
        <p:txBody>
          <a:bodyPr wrap="square">
            <a:spAutoFit/>
          </a:bodyPr>
          <a:lstStyle/>
          <a:p>
            <a:r>
              <a:rPr lang="en-US" altLang="zh-CN" dirty="0" smtClean="0"/>
              <a:t>       After </a:t>
            </a:r>
            <a:r>
              <a:rPr lang="en-US" altLang="zh-CN" dirty="0"/>
              <a:t>the </a:t>
            </a:r>
            <a:r>
              <a:rPr lang="en-US" altLang="zh-CN" dirty="0" smtClean="0"/>
              <a:t>classifiers </a:t>
            </a:r>
            <a:r>
              <a:rPr lang="en-US" altLang="zh-CN" dirty="0"/>
              <a:t>are trained, we </a:t>
            </a:r>
            <a:r>
              <a:rPr lang="en-US" altLang="zh-CN" dirty="0" smtClean="0"/>
              <a:t>can </a:t>
            </a:r>
            <a:r>
              <a:rPr lang="en-US" altLang="zh-CN" dirty="0"/>
              <a:t>use them to predict </a:t>
            </a:r>
            <a:r>
              <a:rPr lang="en-US" altLang="zh-CN" dirty="0" smtClean="0"/>
              <a:t>the most </a:t>
            </a:r>
            <a:r>
              <a:rPr lang="en-US" altLang="zh-CN" dirty="0"/>
              <a:t>possible type for each variable that have been recovered from new or </a:t>
            </a:r>
            <a:r>
              <a:rPr lang="en-US" altLang="zh-CN" dirty="0" smtClean="0"/>
              <a:t>unseen binaries</a:t>
            </a:r>
            <a:r>
              <a:rPr lang="en-US" altLang="zh-CN" dirty="0"/>
              <a:t>.</a:t>
            </a:r>
            <a:endParaRPr lang="zh-CN" altLang="en-US" dirty="0"/>
          </a:p>
        </p:txBody>
      </p:sp>
    </p:spTree>
    <p:custDataLst>
      <p:tags r:id="rId1"/>
    </p:custDataLst>
    <p:extLst>
      <p:ext uri="{BB962C8B-B14F-4D97-AF65-F5344CB8AC3E}">
        <p14:creationId xmlns:p14="http://schemas.microsoft.com/office/powerpoint/2010/main" val="577588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Approach</a:t>
            </a:r>
            <a:endParaRPr lang="zh-CN" altLang="en-US" sz="3200" b="1" dirty="0"/>
          </a:p>
        </p:txBody>
      </p:sp>
      <p:sp>
        <p:nvSpPr>
          <p:cNvPr id="5" name="矩形 4"/>
          <p:cNvSpPr/>
          <p:nvPr/>
        </p:nvSpPr>
        <p:spPr>
          <a:xfrm>
            <a:off x="323528" y="1027714"/>
            <a:ext cx="1303755" cy="369332"/>
          </a:xfrm>
          <a:prstGeom prst="rect">
            <a:avLst/>
          </a:prstGeom>
        </p:spPr>
        <p:txBody>
          <a:bodyPr wrap="none">
            <a:spAutoFit/>
          </a:bodyPr>
          <a:lstStyle/>
          <a:p>
            <a:r>
              <a:rPr lang="en-US" altLang="zh-CN" dirty="0"/>
              <a:t>Type </a:t>
            </a:r>
            <a:r>
              <a:rPr lang="en-US" altLang="zh-CN" dirty="0" smtClean="0"/>
              <a:t>Lattice</a:t>
            </a:r>
            <a:endParaRPr lang="zh-CN" altLang="en-US" dirty="0"/>
          </a:p>
        </p:txBody>
      </p:sp>
      <p:sp>
        <p:nvSpPr>
          <p:cNvPr id="6" name="文本框 5"/>
          <p:cNvSpPr txBox="1"/>
          <p:nvPr/>
        </p:nvSpPr>
        <p:spPr>
          <a:xfrm>
            <a:off x="4229376" y="1268760"/>
            <a:ext cx="304892" cy="369332"/>
          </a:xfrm>
          <a:prstGeom prst="rect">
            <a:avLst/>
          </a:prstGeom>
          <a:noFill/>
        </p:spPr>
        <p:txBody>
          <a:bodyPr wrap="none" rtlCol="0">
            <a:spAutoFit/>
          </a:bodyPr>
          <a:lstStyle/>
          <a:p>
            <a:r>
              <a:rPr lang="en-US" altLang="zh-CN" dirty="0" smtClean="0"/>
              <a:t>ꓔ</a:t>
            </a:r>
            <a:endParaRPr lang="zh-CN" altLang="en-US" dirty="0"/>
          </a:p>
        </p:txBody>
      </p:sp>
      <p:sp>
        <p:nvSpPr>
          <p:cNvPr id="7" name="文本框 6"/>
          <p:cNvSpPr txBox="1"/>
          <p:nvPr/>
        </p:nvSpPr>
        <p:spPr>
          <a:xfrm>
            <a:off x="4229376" y="3707740"/>
            <a:ext cx="288032" cy="369332"/>
          </a:xfrm>
          <a:prstGeom prst="rect">
            <a:avLst/>
          </a:prstGeom>
          <a:noFill/>
        </p:spPr>
        <p:txBody>
          <a:bodyPr wrap="square" rtlCol="0">
            <a:spAutoFit/>
          </a:bodyPr>
          <a:lstStyle/>
          <a:p>
            <a:r>
              <a:rPr lang="en-US" altLang="zh-CN" dirty="0" smtClean="0"/>
              <a:t>ꓕ</a:t>
            </a:r>
            <a:endParaRPr lang="zh-CN" altLang="en-US" dirty="0"/>
          </a:p>
        </p:txBody>
      </p:sp>
      <p:sp>
        <p:nvSpPr>
          <p:cNvPr id="8" name="文本框 27"/>
          <p:cNvSpPr txBox="1"/>
          <p:nvPr/>
        </p:nvSpPr>
        <p:spPr>
          <a:xfrm>
            <a:off x="899592" y="2348879"/>
            <a:ext cx="1008112"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Long double</a:t>
            </a:r>
            <a:endParaRPr lang="zh-CN" altLang="en-US" sz="1400" b="1" dirty="0"/>
          </a:p>
        </p:txBody>
      </p:sp>
      <p:sp>
        <p:nvSpPr>
          <p:cNvPr id="9" name="文本框 27"/>
          <p:cNvSpPr txBox="1"/>
          <p:nvPr/>
        </p:nvSpPr>
        <p:spPr>
          <a:xfrm>
            <a:off x="1763688" y="2456601"/>
            <a:ext cx="1008112"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double</a:t>
            </a:r>
            <a:endParaRPr lang="zh-CN" altLang="en-US" sz="1400" b="1" dirty="0"/>
          </a:p>
        </p:txBody>
      </p:sp>
      <p:sp>
        <p:nvSpPr>
          <p:cNvPr id="10" name="文本框 27"/>
          <p:cNvSpPr txBox="1"/>
          <p:nvPr/>
        </p:nvSpPr>
        <p:spPr>
          <a:xfrm>
            <a:off x="2771800" y="2362888"/>
            <a:ext cx="1008112"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Long long int</a:t>
            </a:r>
            <a:endParaRPr lang="zh-CN" altLang="en-US" sz="1400" b="1" dirty="0"/>
          </a:p>
        </p:txBody>
      </p:sp>
      <p:sp>
        <p:nvSpPr>
          <p:cNvPr id="11" name="文本框 27"/>
          <p:cNvSpPr txBox="1"/>
          <p:nvPr/>
        </p:nvSpPr>
        <p:spPr>
          <a:xfrm>
            <a:off x="3732147" y="2456187"/>
            <a:ext cx="695837"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solidFill>
                  <a:srgbClr val="FF0000"/>
                </a:solidFill>
              </a:rPr>
              <a:t>ptr</a:t>
            </a:r>
            <a:endParaRPr lang="zh-CN" altLang="en-US" sz="1400" b="1" dirty="0">
              <a:solidFill>
                <a:srgbClr val="FF0000"/>
              </a:solidFill>
            </a:endParaRPr>
          </a:p>
        </p:txBody>
      </p:sp>
      <p:sp>
        <p:nvSpPr>
          <p:cNvPr id="12" name="文本框 27"/>
          <p:cNvSpPr txBox="1"/>
          <p:nvPr/>
        </p:nvSpPr>
        <p:spPr>
          <a:xfrm>
            <a:off x="4373392" y="2456187"/>
            <a:ext cx="55864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int</a:t>
            </a:r>
            <a:endParaRPr lang="zh-CN" altLang="en-US" sz="1400" b="1" dirty="0"/>
          </a:p>
        </p:txBody>
      </p:sp>
      <p:sp>
        <p:nvSpPr>
          <p:cNvPr id="13" name="文本框 27"/>
          <p:cNvSpPr txBox="1"/>
          <p:nvPr/>
        </p:nvSpPr>
        <p:spPr>
          <a:xfrm>
            <a:off x="4932040" y="2456187"/>
            <a:ext cx="66548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float</a:t>
            </a:r>
            <a:endParaRPr lang="zh-CN" altLang="en-US" sz="1400" b="1" dirty="0"/>
          </a:p>
        </p:txBody>
      </p:sp>
      <p:sp>
        <p:nvSpPr>
          <p:cNvPr id="14" name="文本框 27"/>
          <p:cNvSpPr txBox="1"/>
          <p:nvPr/>
        </p:nvSpPr>
        <p:spPr>
          <a:xfrm>
            <a:off x="5508104" y="2454697"/>
            <a:ext cx="79208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short</a:t>
            </a:r>
            <a:endParaRPr lang="zh-CN" altLang="en-US" sz="1400" b="1" dirty="0"/>
          </a:p>
        </p:txBody>
      </p:sp>
      <p:sp>
        <p:nvSpPr>
          <p:cNvPr id="15" name="文本框 27"/>
          <p:cNvSpPr txBox="1"/>
          <p:nvPr/>
        </p:nvSpPr>
        <p:spPr>
          <a:xfrm>
            <a:off x="6228184" y="2454697"/>
            <a:ext cx="648072"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char</a:t>
            </a:r>
            <a:endParaRPr lang="zh-CN" altLang="en-US" sz="1400" b="1" dirty="0"/>
          </a:p>
        </p:txBody>
      </p:sp>
      <p:sp>
        <p:nvSpPr>
          <p:cNvPr id="16" name="文本框 27"/>
          <p:cNvSpPr txBox="1"/>
          <p:nvPr/>
        </p:nvSpPr>
        <p:spPr>
          <a:xfrm>
            <a:off x="6872064" y="2454697"/>
            <a:ext cx="724272"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smtClean="0"/>
              <a:t>bool</a:t>
            </a:r>
            <a:endParaRPr lang="zh-CN" altLang="en-US" sz="1400" b="1" dirty="0"/>
          </a:p>
        </p:txBody>
      </p:sp>
      <p:sp>
        <p:nvSpPr>
          <p:cNvPr id="17" name="文本框 37"/>
          <p:cNvSpPr txBox="1"/>
          <p:nvPr/>
        </p:nvSpPr>
        <p:spPr>
          <a:xfrm>
            <a:off x="4094068" y="2974242"/>
            <a:ext cx="558648"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100" dirty="0" smtClean="0"/>
              <a:t>（</a:t>
            </a:r>
            <a:r>
              <a:rPr lang="en-US" altLang="zh-CN" sz="1100" b="1" dirty="0" smtClean="0">
                <a:solidFill>
                  <a:srgbClr val="FF0000"/>
                </a:solidFill>
              </a:rPr>
              <a:t>…</a:t>
            </a:r>
            <a:r>
              <a:rPr lang="zh-CN" altLang="en-US" sz="1100" dirty="0" smtClean="0"/>
              <a:t>）</a:t>
            </a:r>
            <a:endParaRPr lang="zh-CN" altLang="en-US" sz="1100" dirty="0"/>
          </a:p>
        </p:txBody>
      </p:sp>
      <p:cxnSp>
        <p:nvCxnSpPr>
          <p:cNvPr id="18" name="直接箭头连接符 17"/>
          <p:cNvCxnSpPr>
            <a:stCxn id="11" idx="2"/>
            <a:endCxn id="17" idx="0"/>
          </p:cNvCxnSpPr>
          <p:nvPr/>
        </p:nvCxnSpPr>
        <p:spPr>
          <a:xfrm>
            <a:off x="4080066" y="2763964"/>
            <a:ext cx="293326" cy="210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2"/>
            <a:endCxn id="8" idx="0"/>
          </p:cNvCxnSpPr>
          <p:nvPr/>
        </p:nvCxnSpPr>
        <p:spPr>
          <a:xfrm flipH="1">
            <a:off x="1403648" y="1638092"/>
            <a:ext cx="2978174" cy="710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2"/>
            <a:endCxn id="9" idx="0"/>
          </p:cNvCxnSpPr>
          <p:nvPr/>
        </p:nvCxnSpPr>
        <p:spPr>
          <a:xfrm flipH="1">
            <a:off x="2267744" y="1638092"/>
            <a:ext cx="2114078" cy="818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6" idx="2"/>
            <a:endCxn id="10" idx="0"/>
          </p:cNvCxnSpPr>
          <p:nvPr/>
        </p:nvCxnSpPr>
        <p:spPr>
          <a:xfrm flipH="1">
            <a:off x="3275856" y="1638092"/>
            <a:ext cx="1105966" cy="724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6" idx="2"/>
            <a:endCxn id="11" idx="0"/>
          </p:cNvCxnSpPr>
          <p:nvPr/>
        </p:nvCxnSpPr>
        <p:spPr>
          <a:xfrm flipH="1">
            <a:off x="4080066" y="1638092"/>
            <a:ext cx="301756" cy="818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2"/>
            <a:endCxn id="12" idx="0"/>
          </p:cNvCxnSpPr>
          <p:nvPr/>
        </p:nvCxnSpPr>
        <p:spPr>
          <a:xfrm>
            <a:off x="4381822" y="1638092"/>
            <a:ext cx="270894" cy="818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6" idx="2"/>
            <a:endCxn id="13" idx="0"/>
          </p:cNvCxnSpPr>
          <p:nvPr/>
        </p:nvCxnSpPr>
        <p:spPr>
          <a:xfrm>
            <a:off x="4381822" y="1638092"/>
            <a:ext cx="882962" cy="818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6" idx="2"/>
            <a:endCxn id="14" idx="0"/>
          </p:cNvCxnSpPr>
          <p:nvPr/>
        </p:nvCxnSpPr>
        <p:spPr>
          <a:xfrm>
            <a:off x="4381822" y="1638092"/>
            <a:ext cx="1522326" cy="816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6" idx="2"/>
            <a:endCxn id="15" idx="0"/>
          </p:cNvCxnSpPr>
          <p:nvPr/>
        </p:nvCxnSpPr>
        <p:spPr>
          <a:xfrm>
            <a:off x="4381822" y="1638092"/>
            <a:ext cx="2170398" cy="816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6" idx="2"/>
            <a:endCxn id="16" idx="0"/>
          </p:cNvCxnSpPr>
          <p:nvPr/>
        </p:nvCxnSpPr>
        <p:spPr>
          <a:xfrm>
            <a:off x="4381822" y="1638092"/>
            <a:ext cx="2852378" cy="816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8" idx="2"/>
            <a:endCxn id="7" idx="0"/>
          </p:cNvCxnSpPr>
          <p:nvPr/>
        </p:nvCxnSpPr>
        <p:spPr>
          <a:xfrm>
            <a:off x="1403648" y="2872099"/>
            <a:ext cx="2969744" cy="835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2"/>
            <a:endCxn id="7" idx="0"/>
          </p:cNvCxnSpPr>
          <p:nvPr/>
        </p:nvCxnSpPr>
        <p:spPr>
          <a:xfrm>
            <a:off x="2267744" y="2764378"/>
            <a:ext cx="2105648" cy="943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2"/>
            <a:endCxn id="7" idx="0"/>
          </p:cNvCxnSpPr>
          <p:nvPr/>
        </p:nvCxnSpPr>
        <p:spPr>
          <a:xfrm>
            <a:off x="3275856" y="2886108"/>
            <a:ext cx="1097536" cy="82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2"/>
            <a:endCxn id="7" idx="0"/>
          </p:cNvCxnSpPr>
          <p:nvPr/>
        </p:nvCxnSpPr>
        <p:spPr>
          <a:xfrm>
            <a:off x="4080066" y="2763964"/>
            <a:ext cx="293326" cy="943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2"/>
            <a:endCxn id="7" idx="0"/>
          </p:cNvCxnSpPr>
          <p:nvPr/>
        </p:nvCxnSpPr>
        <p:spPr>
          <a:xfrm flipH="1">
            <a:off x="4373392" y="2763964"/>
            <a:ext cx="279324" cy="943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2"/>
            <a:endCxn id="7" idx="0"/>
          </p:cNvCxnSpPr>
          <p:nvPr/>
        </p:nvCxnSpPr>
        <p:spPr>
          <a:xfrm flipH="1">
            <a:off x="4373392" y="2763964"/>
            <a:ext cx="891392" cy="943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14" idx="2"/>
            <a:endCxn id="7" idx="0"/>
          </p:cNvCxnSpPr>
          <p:nvPr/>
        </p:nvCxnSpPr>
        <p:spPr>
          <a:xfrm flipH="1">
            <a:off x="4373392" y="2762474"/>
            <a:ext cx="1530756" cy="94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5" idx="2"/>
            <a:endCxn id="7" idx="0"/>
          </p:cNvCxnSpPr>
          <p:nvPr/>
        </p:nvCxnSpPr>
        <p:spPr>
          <a:xfrm flipH="1">
            <a:off x="4373392" y="2762474"/>
            <a:ext cx="2178828" cy="94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6" idx="2"/>
            <a:endCxn id="7" idx="0"/>
          </p:cNvCxnSpPr>
          <p:nvPr/>
        </p:nvCxnSpPr>
        <p:spPr>
          <a:xfrm flipH="1">
            <a:off x="4373392" y="2762474"/>
            <a:ext cx="2860808" cy="94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矩形 36"/>
          <p:cNvSpPr/>
          <p:nvPr/>
        </p:nvSpPr>
        <p:spPr>
          <a:xfrm>
            <a:off x="4788024" y="3707740"/>
            <a:ext cx="4320480" cy="369332"/>
          </a:xfrm>
          <a:prstGeom prst="rect">
            <a:avLst/>
          </a:prstGeom>
        </p:spPr>
        <p:txBody>
          <a:bodyPr wrap="square">
            <a:spAutoFit/>
          </a:bodyPr>
          <a:lstStyle/>
          <a:p>
            <a:r>
              <a:rPr lang="en-US" altLang="zh-CN" dirty="0" smtClean="0"/>
              <a:t>Our approach </a:t>
            </a:r>
            <a:r>
              <a:rPr lang="en-US" altLang="zh-CN" dirty="0"/>
              <a:t>handles pointer level-by-level</a:t>
            </a:r>
            <a:endParaRPr lang="zh-CN" altLang="en-US" dirty="0"/>
          </a:p>
        </p:txBody>
      </p:sp>
      <p:pic>
        <p:nvPicPr>
          <p:cNvPr id="38" name="图片 37"/>
          <p:cNvPicPr>
            <a:picLocks noChangeAspect="1"/>
          </p:cNvPicPr>
          <p:nvPr/>
        </p:nvPicPr>
        <p:blipFill>
          <a:blip r:embed="rId5"/>
          <a:stretch>
            <a:fillRect/>
          </a:stretch>
        </p:blipFill>
        <p:spPr>
          <a:xfrm>
            <a:off x="722782" y="4221088"/>
            <a:ext cx="7519138" cy="2088232"/>
          </a:xfrm>
          <a:prstGeom prst="rect">
            <a:avLst/>
          </a:prstGeom>
        </p:spPr>
      </p:pic>
    </p:spTree>
    <p:custDataLst>
      <p:tags r:id="rId1"/>
    </p:custDataLst>
    <p:extLst>
      <p:ext uri="{BB962C8B-B14F-4D97-AF65-F5344CB8AC3E}">
        <p14:creationId xmlns:p14="http://schemas.microsoft.com/office/powerpoint/2010/main" val="2187717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Experiments</a:t>
            </a:r>
            <a:endParaRPr lang="zh-CN" altLang="en-US" sz="3200" b="1" dirty="0"/>
          </a:p>
        </p:txBody>
      </p:sp>
      <p:sp>
        <p:nvSpPr>
          <p:cNvPr id="3" name="矩形 2"/>
          <p:cNvSpPr/>
          <p:nvPr/>
        </p:nvSpPr>
        <p:spPr>
          <a:xfrm>
            <a:off x="323528" y="1206138"/>
            <a:ext cx="6480720" cy="369332"/>
          </a:xfrm>
          <a:prstGeom prst="rect">
            <a:avLst/>
          </a:prstGeom>
        </p:spPr>
        <p:txBody>
          <a:bodyPr wrap="square">
            <a:spAutoFit/>
          </a:bodyPr>
          <a:lstStyle/>
          <a:p>
            <a:r>
              <a:rPr lang="en-US" altLang="zh-CN" dirty="0"/>
              <a:t>We have implemented our approach as a prototype called </a:t>
            </a:r>
            <a:r>
              <a:rPr lang="en-US" altLang="zh-CN" dirty="0" smtClean="0">
                <a:solidFill>
                  <a:srgbClr val="0070C0"/>
                </a:solidFill>
              </a:rPr>
              <a:t>BITY.</a:t>
            </a:r>
            <a:endParaRPr lang="zh-CN" altLang="en-US" dirty="0"/>
          </a:p>
        </p:txBody>
      </p:sp>
      <p:sp>
        <p:nvSpPr>
          <p:cNvPr id="2" name="矩形 1"/>
          <p:cNvSpPr/>
          <p:nvPr/>
        </p:nvSpPr>
        <p:spPr>
          <a:xfrm>
            <a:off x="323528" y="1876993"/>
            <a:ext cx="5409686" cy="923330"/>
          </a:xfrm>
          <a:prstGeom prst="rect">
            <a:avLst/>
          </a:prstGeom>
        </p:spPr>
        <p:txBody>
          <a:bodyPr wrap="none">
            <a:spAutoFit/>
          </a:bodyPr>
          <a:lstStyle/>
          <a:p>
            <a:r>
              <a:rPr lang="en-US" altLang="zh-CN" dirty="0" smtClean="0"/>
              <a:t>We </a:t>
            </a:r>
            <a:r>
              <a:rPr lang="en-US" altLang="zh-CN" dirty="0"/>
              <a:t>collect binaries as the training dataset </a:t>
            </a:r>
            <a:r>
              <a:rPr lang="en-US" altLang="zh-CN" dirty="0" smtClean="0"/>
              <a:t>from:</a:t>
            </a:r>
          </a:p>
          <a:p>
            <a:pPr marL="285750" indent="-285750">
              <a:buFont typeface="Wingdings" panose="05000000000000000000" pitchFamily="2" charset="2"/>
              <a:buChar char="l"/>
            </a:pPr>
            <a:r>
              <a:rPr lang="en-US" altLang="zh-CN" dirty="0" smtClean="0">
                <a:solidFill>
                  <a:srgbClr val="0070C0"/>
                </a:solidFill>
              </a:rPr>
              <a:t>Programs </a:t>
            </a:r>
            <a:r>
              <a:rPr lang="en-US" altLang="zh-CN" dirty="0">
                <a:solidFill>
                  <a:srgbClr val="0070C0"/>
                </a:solidFill>
              </a:rPr>
              <a:t>that are used in teaching </a:t>
            </a:r>
            <a:r>
              <a:rPr lang="en-US" altLang="zh-CN" dirty="0" smtClean="0">
                <a:solidFill>
                  <a:srgbClr val="0070C0"/>
                </a:solidFill>
              </a:rPr>
              <a:t>materials</a:t>
            </a:r>
            <a:r>
              <a:rPr lang="en-US" altLang="zh-CN" dirty="0">
                <a:solidFill>
                  <a:srgbClr val="0070C0"/>
                </a:solidFill>
              </a:rPr>
              <a:t> </a:t>
            </a:r>
            <a:endParaRPr lang="en-US" altLang="zh-CN" dirty="0" smtClean="0">
              <a:solidFill>
                <a:srgbClr val="0070C0"/>
              </a:solidFill>
            </a:endParaRPr>
          </a:p>
          <a:p>
            <a:pPr marL="285750" indent="-285750">
              <a:buFont typeface="Wingdings" panose="05000000000000000000" pitchFamily="2" charset="2"/>
              <a:buChar char="l"/>
            </a:pPr>
            <a:r>
              <a:rPr lang="en-US" altLang="zh-CN" dirty="0" smtClean="0">
                <a:solidFill>
                  <a:srgbClr val="0070C0"/>
                </a:solidFill>
              </a:rPr>
              <a:t>Commonly </a:t>
            </a:r>
            <a:r>
              <a:rPr lang="en-US" altLang="zh-CN" dirty="0">
                <a:solidFill>
                  <a:srgbClr val="0070C0"/>
                </a:solidFill>
              </a:rPr>
              <a:t>used algorithms and real-world programs</a:t>
            </a:r>
            <a:endParaRPr lang="zh-CN" altLang="en-US" dirty="0">
              <a:solidFill>
                <a:srgbClr val="0070C0"/>
              </a:solidFill>
            </a:endParaRPr>
          </a:p>
        </p:txBody>
      </p:sp>
      <p:sp>
        <p:nvSpPr>
          <p:cNvPr id="10" name="矩形 9"/>
          <p:cNvSpPr/>
          <p:nvPr/>
        </p:nvSpPr>
        <p:spPr>
          <a:xfrm>
            <a:off x="319797" y="3245648"/>
            <a:ext cx="7807228" cy="369332"/>
          </a:xfrm>
          <a:prstGeom prst="rect">
            <a:avLst/>
          </a:prstGeom>
        </p:spPr>
        <p:txBody>
          <a:bodyPr wrap="square">
            <a:spAutoFit/>
          </a:bodyPr>
          <a:lstStyle/>
          <a:p>
            <a:r>
              <a:rPr lang="en-US" altLang="zh-CN" b="1" dirty="0" smtClean="0"/>
              <a:t>Benchmark: </a:t>
            </a:r>
            <a:r>
              <a:rPr lang="en-US" altLang="zh-CN" dirty="0" smtClean="0">
                <a:solidFill>
                  <a:srgbClr val="0070C0"/>
                </a:solidFill>
              </a:rPr>
              <a:t>coreutils</a:t>
            </a:r>
            <a:r>
              <a:rPr lang="en-US" altLang="zh-CN" dirty="0" smtClean="0"/>
              <a:t> </a:t>
            </a:r>
            <a:r>
              <a:rPr lang="en-US" altLang="zh-CN" dirty="0"/>
              <a:t>(v8.4 </a:t>
            </a:r>
            <a:r>
              <a:rPr lang="en-US" altLang="zh-CN" dirty="0" smtClean="0"/>
              <a:t>):</a:t>
            </a:r>
            <a:r>
              <a:rPr lang="en-US" altLang="zh-CN" b="1" dirty="0" smtClean="0"/>
              <a:t> </a:t>
            </a:r>
          </a:p>
        </p:txBody>
      </p:sp>
      <p:sp>
        <p:nvSpPr>
          <p:cNvPr id="11" name="矩形 10"/>
          <p:cNvSpPr/>
          <p:nvPr/>
        </p:nvSpPr>
        <p:spPr>
          <a:xfrm>
            <a:off x="319797" y="3717032"/>
            <a:ext cx="8640960" cy="1200329"/>
          </a:xfrm>
          <a:prstGeom prst="rect">
            <a:avLst/>
          </a:prstGeom>
        </p:spPr>
        <p:txBody>
          <a:bodyPr wrap="square">
            <a:spAutoFit/>
          </a:bodyPr>
          <a:lstStyle/>
          <a:p>
            <a:r>
              <a:rPr lang="en-US" altLang="zh-CN" dirty="0" smtClean="0"/>
              <a:t>      We </a:t>
            </a:r>
            <a:r>
              <a:rPr lang="en-US" altLang="zh-CN" dirty="0"/>
              <a:t>first compile the test programs into (stripped) binaries, and then use BITY to predict types for the recovered variables. To measure the accuracy of our approach, we </a:t>
            </a:r>
            <a:r>
              <a:rPr lang="en-US" altLang="zh-CN" dirty="0" smtClean="0"/>
              <a:t>compare the </a:t>
            </a:r>
            <a:r>
              <a:rPr lang="en-US" altLang="zh-CN" dirty="0"/>
              <a:t>types that BITY predicts with the type information extracted from the binaries that are obtained by compiling the test programs with debug support.</a:t>
            </a:r>
          </a:p>
        </p:txBody>
      </p:sp>
      <p:sp>
        <p:nvSpPr>
          <p:cNvPr id="12" name="矩形 11"/>
          <p:cNvSpPr/>
          <p:nvPr/>
        </p:nvSpPr>
        <p:spPr>
          <a:xfrm>
            <a:off x="319797" y="5182542"/>
            <a:ext cx="4572000" cy="369332"/>
          </a:xfrm>
          <a:prstGeom prst="rect">
            <a:avLst/>
          </a:prstGeom>
        </p:spPr>
        <p:txBody>
          <a:bodyPr>
            <a:spAutoFit/>
          </a:bodyPr>
          <a:lstStyle/>
          <a:p>
            <a:r>
              <a:rPr lang="en-US" altLang="zh-CN" b="1" dirty="0" smtClean="0">
                <a:solidFill>
                  <a:srgbClr val="333333"/>
                </a:solidFill>
              </a:rPr>
              <a:t>Comparison</a:t>
            </a:r>
            <a:r>
              <a:rPr lang="en-US" altLang="zh-CN" b="1" dirty="0">
                <a:solidFill>
                  <a:srgbClr val="333333"/>
                </a:solidFill>
              </a:rPr>
              <a:t>: </a:t>
            </a:r>
            <a:r>
              <a:rPr lang="en-US" altLang="zh-CN" dirty="0">
                <a:solidFill>
                  <a:srgbClr val="0070C0"/>
                </a:solidFill>
              </a:rPr>
              <a:t>Hex-Rays</a:t>
            </a:r>
            <a:r>
              <a:rPr lang="en-US" altLang="zh-CN" dirty="0"/>
              <a:t> decompiler-v2.2.0</a:t>
            </a:r>
            <a:endParaRPr lang="en-US" altLang="zh-CN" b="1" dirty="0">
              <a:solidFill>
                <a:srgbClr val="333333"/>
              </a:solidFill>
            </a:endParaRPr>
          </a:p>
        </p:txBody>
      </p:sp>
      <p:sp>
        <p:nvSpPr>
          <p:cNvPr id="13" name="矩形 12"/>
          <p:cNvSpPr/>
          <p:nvPr/>
        </p:nvSpPr>
        <p:spPr>
          <a:xfrm>
            <a:off x="319797" y="5817055"/>
            <a:ext cx="4572000" cy="369332"/>
          </a:xfrm>
          <a:prstGeom prst="rect">
            <a:avLst/>
          </a:prstGeom>
        </p:spPr>
        <p:txBody>
          <a:bodyPr>
            <a:spAutoFit/>
          </a:bodyPr>
          <a:lstStyle/>
          <a:p>
            <a:r>
              <a:rPr lang="en-US" altLang="zh-CN" b="1" dirty="0" smtClean="0"/>
              <a:t>Another metrics</a:t>
            </a:r>
            <a:r>
              <a:rPr lang="en-US" altLang="zh-CN" dirty="0">
                <a:solidFill>
                  <a:srgbClr val="333333"/>
                </a:solidFill>
              </a:rPr>
              <a:t>: </a:t>
            </a:r>
            <a:r>
              <a:rPr lang="en-US" altLang="zh-CN" dirty="0">
                <a:solidFill>
                  <a:srgbClr val="0070C0"/>
                </a:solidFill>
              </a:rPr>
              <a:t>Distance</a:t>
            </a:r>
            <a:r>
              <a:rPr lang="en-US" altLang="zh-CN" dirty="0">
                <a:solidFill>
                  <a:srgbClr val="333333"/>
                </a:solidFill>
              </a:rPr>
              <a:t>  (TIE</a:t>
            </a:r>
            <a:r>
              <a:rPr lang="en-US" altLang="zh-CN" dirty="0" smtClean="0">
                <a:solidFill>
                  <a:srgbClr val="333333"/>
                </a:solidFill>
              </a:rPr>
              <a:t>)</a:t>
            </a:r>
            <a:endParaRPr lang="en-US" altLang="zh-CN" dirty="0">
              <a:solidFill>
                <a:srgbClr val="333333"/>
              </a:solidFill>
            </a:endParaRPr>
          </a:p>
        </p:txBody>
      </p:sp>
      <p:sp>
        <p:nvSpPr>
          <p:cNvPr id="5" name="矩形 4"/>
          <p:cNvSpPr/>
          <p:nvPr/>
        </p:nvSpPr>
        <p:spPr>
          <a:xfrm>
            <a:off x="7358930" y="1206138"/>
            <a:ext cx="1430392" cy="369332"/>
          </a:xfrm>
          <a:prstGeom prst="rect">
            <a:avLst/>
          </a:prstGeom>
        </p:spPr>
        <p:txBody>
          <a:bodyPr wrap="none">
            <a:spAutoFit/>
          </a:bodyPr>
          <a:lstStyle/>
          <a:p>
            <a:r>
              <a:rPr lang="en-US" altLang="zh-CN" dirty="0" smtClean="0"/>
              <a:t>(</a:t>
            </a:r>
            <a:r>
              <a:rPr lang="en-US" altLang="zh-CN" dirty="0" smtClean="0">
                <a:solidFill>
                  <a:srgbClr val="0070C0"/>
                </a:solidFill>
              </a:rPr>
              <a:t>BI</a:t>
            </a:r>
            <a:r>
              <a:rPr lang="en-US" altLang="zh-CN" dirty="0" smtClean="0"/>
              <a:t>nary </a:t>
            </a:r>
            <a:r>
              <a:rPr lang="en-US" altLang="zh-CN" dirty="0" smtClean="0">
                <a:solidFill>
                  <a:srgbClr val="0070C0"/>
                </a:solidFill>
              </a:rPr>
              <a:t>Ty</a:t>
            </a:r>
            <a:r>
              <a:rPr lang="en-US" altLang="zh-CN" dirty="0" smtClean="0"/>
              <a:t>pe)</a:t>
            </a:r>
            <a:endParaRPr lang="zh-CN" altLang="en-US" dirty="0"/>
          </a:p>
        </p:txBody>
      </p:sp>
    </p:spTree>
    <p:custDataLst>
      <p:tags r:id="rId1"/>
    </p:custDataLst>
    <p:extLst>
      <p:ext uri="{BB962C8B-B14F-4D97-AF65-F5344CB8AC3E}">
        <p14:creationId xmlns:p14="http://schemas.microsoft.com/office/powerpoint/2010/main" val="2970041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Outline</a:t>
            </a:r>
            <a:endParaRPr lang="zh-CN" altLang="en-US" sz="3200" b="1" dirty="0"/>
          </a:p>
        </p:txBody>
      </p:sp>
      <p:sp>
        <p:nvSpPr>
          <p:cNvPr id="2" name="文本框 1"/>
          <p:cNvSpPr txBox="1"/>
          <p:nvPr/>
        </p:nvSpPr>
        <p:spPr>
          <a:xfrm>
            <a:off x="2267744" y="1988840"/>
            <a:ext cx="4896544" cy="3170099"/>
          </a:xfrm>
          <a:prstGeom prst="rect">
            <a:avLst/>
          </a:prstGeom>
          <a:noFill/>
        </p:spPr>
        <p:txBody>
          <a:bodyPr wrap="square" rtlCol="0">
            <a:spAutoFit/>
          </a:bodyPr>
          <a:lstStyle/>
          <a:p>
            <a:pPr marL="742950" indent="-742950">
              <a:buFont typeface="+mj-lt"/>
              <a:buAutoNum type="arabicPeriod"/>
            </a:pPr>
            <a:r>
              <a:rPr lang="en-US" altLang="zh-CN" sz="3600" dirty="0" smtClean="0"/>
              <a:t>Introduction</a:t>
            </a:r>
          </a:p>
          <a:p>
            <a:pPr marL="742950" indent="-742950">
              <a:buFont typeface="+mj-lt"/>
              <a:buAutoNum type="arabicPeriod"/>
            </a:pPr>
            <a:r>
              <a:rPr lang="en-US" altLang="zh-CN" sz="3600" dirty="0" smtClean="0"/>
              <a:t>Motivating Examples</a:t>
            </a:r>
          </a:p>
          <a:p>
            <a:pPr marL="742950" indent="-742950">
              <a:buFont typeface="+mj-lt"/>
              <a:buAutoNum type="arabicPeriod"/>
            </a:pPr>
            <a:r>
              <a:rPr lang="en-US" altLang="zh-CN" sz="3600" dirty="0" smtClean="0"/>
              <a:t>Approach</a:t>
            </a:r>
          </a:p>
          <a:p>
            <a:pPr marL="742950" indent="-742950">
              <a:buFont typeface="+mj-lt"/>
              <a:buAutoNum type="arabicPeriod"/>
            </a:pPr>
            <a:r>
              <a:rPr lang="en-US" altLang="zh-CN" sz="3600" dirty="0" smtClean="0"/>
              <a:t>Experiments</a:t>
            </a:r>
          </a:p>
          <a:p>
            <a:pPr marL="742950" indent="-742950">
              <a:buFont typeface="+mj-lt"/>
              <a:buAutoNum type="arabicPeriod"/>
            </a:pPr>
            <a:r>
              <a:rPr lang="en-US" altLang="zh-CN" sz="3600" dirty="0" smtClean="0"/>
              <a:t>Conclusion</a:t>
            </a:r>
          </a:p>
          <a:p>
            <a:endParaRPr lang="zh-CN" altLang="en-US" sz="2000" dirty="0"/>
          </a:p>
        </p:txBody>
      </p:sp>
    </p:spTree>
    <p:custDataLst>
      <p:tags r:id="rId1"/>
    </p:custDataLst>
    <p:extLst>
      <p:ext uri="{BB962C8B-B14F-4D97-AF65-F5344CB8AC3E}">
        <p14:creationId xmlns:p14="http://schemas.microsoft.com/office/powerpoint/2010/main" val="3079413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323528" y="980727"/>
            <a:ext cx="2592288" cy="369332"/>
          </a:xfrm>
          <a:prstGeom prst="rect">
            <a:avLst/>
          </a:prstGeom>
        </p:spPr>
        <p:txBody>
          <a:bodyPr wrap="square">
            <a:spAutoFit/>
          </a:bodyPr>
          <a:lstStyle/>
          <a:p>
            <a:r>
              <a:rPr lang="en-US" altLang="zh-CN" dirty="0" smtClean="0"/>
              <a:t>extended </a:t>
            </a:r>
            <a:r>
              <a:rPr lang="en-US" altLang="zh-CN" dirty="0"/>
              <a:t>type </a:t>
            </a:r>
            <a:r>
              <a:rPr lang="en-US" altLang="zh-CN" dirty="0" smtClean="0"/>
              <a:t>lattice</a:t>
            </a:r>
            <a:r>
              <a:rPr lang="en-US" altLang="zh-CN" dirty="0" smtClean="0">
                <a:solidFill>
                  <a:srgbClr val="333333"/>
                </a:solidFill>
              </a:rPr>
              <a:t>:</a:t>
            </a:r>
            <a:endParaRPr lang="en-US" altLang="zh-CN" dirty="0">
              <a:solidFill>
                <a:srgbClr val="333333"/>
              </a:solidFill>
            </a:endParaRPr>
          </a:p>
        </p:txBody>
      </p:sp>
      <p:pic>
        <p:nvPicPr>
          <p:cNvPr id="12" name="图片 11"/>
          <p:cNvPicPr>
            <a:picLocks noChangeAspect="1"/>
          </p:cNvPicPr>
          <p:nvPr/>
        </p:nvPicPr>
        <p:blipFill rotWithShape="1">
          <a:blip r:embed="rId5"/>
          <a:srcRect l="-1" r="195" b="12130"/>
          <a:stretch/>
        </p:blipFill>
        <p:spPr>
          <a:xfrm>
            <a:off x="1297774" y="2489378"/>
            <a:ext cx="6298562" cy="3459902"/>
          </a:xfrm>
          <a:prstGeom prst="rect">
            <a:avLst/>
          </a:prstGeom>
        </p:spPr>
      </p:pic>
      <p:sp>
        <p:nvSpPr>
          <p:cNvPr id="11" name="矩形 10"/>
          <p:cNvSpPr/>
          <p:nvPr/>
        </p:nvSpPr>
        <p:spPr>
          <a:xfrm>
            <a:off x="323528" y="1548081"/>
            <a:ext cx="8089017" cy="584775"/>
          </a:xfrm>
          <a:prstGeom prst="rect">
            <a:avLst/>
          </a:prstGeom>
        </p:spPr>
        <p:txBody>
          <a:bodyPr wrap="square">
            <a:spAutoFit/>
          </a:bodyPr>
          <a:lstStyle/>
          <a:p>
            <a:r>
              <a:rPr lang="zh-CN" altLang="en-US" sz="1600" dirty="0" smtClean="0"/>
              <a:t>We </a:t>
            </a:r>
            <a:r>
              <a:rPr lang="zh-CN" altLang="en-US" sz="1600" dirty="0"/>
              <a:t>say that two types are </a:t>
            </a:r>
            <a:r>
              <a:rPr lang="zh-CN" altLang="en-US" sz="1600" b="1" dirty="0"/>
              <a:t>compatible</a:t>
            </a:r>
            <a:r>
              <a:rPr lang="zh-CN" altLang="en-US" sz="1600" dirty="0"/>
              <a:t> if one of them is a subtype of the other one following the top-level lattice.</a:t>
            </a:r>
          </a:p>
        </p:txBody>
      </p:sp>
      <p:sp>
        <p:nvSpPr>
          <p:cNvPr id="7"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Experiments</a:t>
            </a:r>
            <a:endParaRPr lang="zh-CN" altLang="en-US" sz="3200" b="1" dirty="0"/>
          </a:p>
        </p:txBody>
      </p:sp>
    </p:spTree>
    <p:custDataLst>
      <p:tags r:id="rId1"/>
    </p:custDataLst>
    <p:extLst>
      <p:ext uri="{BB962C8B-B14F-4D97-AF65-F5344CB8AC3E}">
        <p14:creationId xmlns:p14="http://schemas.microsoft.com/office/powerpoint/2010/main" val="3855218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Experiments</a:t>
            </a:r>
            <a:endParaRPr lang="zh-CN" altLang="en-US" sz="3200" b="1" dirty="0"/>
          </a:p>
        </p:txBody>
      </p:sp>
      <p:sp>
        <p:nvSpPr>
          <p:cNvPr id="10" name="矩形 9"/>
          <p:cNvSpPr/>
          <p:nvPr/>
        </p:nvSpPr>
        <p:spPr>
          <a:xfrm>
            <a:off x="260038" y="5024333"/>
            <a:ext cx="4395531" cy="1200329"/>
          </a:xfrm>
          <a:prstGeom prst="rect">
            <a:avLst/>
          </a:prstGeom>
        </p:spPr>
        <p:txBody>
          <a:bodyPr wrap="square">
            <a:spAutoFit/>
          </a:bodyPr>
          <a:lstStyle/>
          <a:p>
            <a:r>
              <a:rPr lang="en-US" altLang="zh-CN" dirty="0" smtClean="0"/>
              <a:t>BITY </a:t>
            </a:r>
          </a:p>
          <a:p>
            <a:pPr marL="285750" indent="-285750">
              <a:buFont typeface="Wingdings" panose="05000000000000000000" pitchFamily="2" charset="2"/>
              <a:buChar char="l"/>
            </a:pPr>
            <a:r>
              <a:rPr lang="en-US" altLang="zh-CN" dirty="0" smtClean="0"/>
              <a:t>correct </a:t>
            </a:r>
            <a:r>
              <a:rPr lang="en-US" altLang="zh-CN" dirty="0"/>
              <a:t>types for </a:t>
            </a:r>
            <a:r>
              <a:rPr lang="en-US" altLang="zh-CN" dirty="0" smtClean="0"/>
              <a:t>58.15</a:t>
            </a:r>
            <a:r>
              <a:rPr lang="en-US" altLang="zh-CN" dirty="0"/>
              <a:t>% </a:t>
            </a:r>
            <a:r>
              <a:rPr lang="en-US" altLang="zh-CN" dirty="0" smtClean="0"/>
              <a:t>variables, </a:t>
            </a:r>
          </a:p>
          <a:p>
            <a:pPr marL="285750" indent="-285750">
              <a:buFont typeface="Wingdings" panose="05000000000000000000" pitchFamily="2" charset="2"/>
              <a:buChar char="l"/>
            </a:pPr>
            <a:r>
              <a:rPr lang="en-US" altLang="zh-CN" dirty="0" smtClean="0"/>
              <a:t>compatible </a:t>
            </a:r>
            <a:r>
              <a:rPr lang="en-US" altLang="zh-CN" dirty="0"/>
              <a:t>types for </a:t>
            </a:r>
            <a:r>
              <a:rPr lang="en-US" altLang="zh-CN" dirty="0" smtClean="0"/>
              <a:t>31.22</a:t>
            </a:r>
            <a:r>
              <a:rPr lang="en-US" altLang="zh-CN" dirty="0"/>
              <a:t>% </a:t>
            </a:r>
            <a:r>
              <a:rPr lang="en-US" altLang="zh-CN" dirty="0" smtClean="0"/>
              <a:t>variables, </a:t>
            </a:r>
          </a:p>
          <a:p>
            <a:pPr marL="285750" indent="-285750">
              <a:buFont typeface="Wingdings" panose="05000000000000000000" pitchFamily="2" charset="2"/>
              <a:buChar char="l"/>
            </a:pPr>
            <a:r>
              <a:rPr lang="en-US" altLang="zh-CN" dirty="0" smtClean="0"/>
              <a:t>in </a:t>
            </a:r>
            <a:r>
              <a:rPr lang="en-US" altLang="zh-CN" dirty="0"/>
              <a:t>total proper types for </a:t>
            </a:r>
            <a:r>
              <a:rPr lang="en-US" altLang="zh-CN" dirty="0" smtClean="0"/>
              <a:t>89.37% variables. </a:t>
            </a:r>
          </a:p>
        </p:txBody>
      </p:sp>
      <p:graphicFrame>
        <p:nvGraphicFramePr>
          <p:cNvPr id="7" name="图表 6"/>
          <p:cNvGraphicFramePr>
            <a:graphicFrameLocks/>
          </p:cNvGraphicFramePr>
          <p:nvPr>
            <p:extLst>
              <p:ext uri="{D42A27DB-BD31-4B8C-83A1-F6EECF244321}">
                <p14:modId xmlns:p14="http://schemas.microsoft.com/office/powerpoint/2010/main" val="3249898013"/>
              </p:ext>
            </p:extLst>
          </p:nvPr>
        </p:nvGraphicFramePr>
        <p:xfrm>
          <a:off x="611560" y="1207908"/>
          <a:ext cx="7851915" cy="3816424"/>
        </p:xfrm>
        <a:graphic>
          <a:graphicData uri="http://schemas.openxmlformats.org/drawingml/2006/chart">
            <c:chart xmlns:c="http://schemas.openxmlformats.org/drawingml/2006/chart" xmlns:r="http://schemas.openxmlformats.org/officeDocument/2006/relationships" r:id="rId5"/>
          </a:graphicData>
        </a:graphic>
      </p:graphicFrame>
      <p:sp>
        <p:nvSpPr>
          <p:cNvPr id="2" name="矩形 1"/>
          <p:cNvSpPr/>
          <p:nvPr/>
        </p:nvSpPr>
        <p:spPr>
          <a:xfrm>
            <a:off x="4651107" y="5024332"/>
            <a:ext cx="4452527" cy="1200329"/>
          </a:xfrm>
          <a:prstGeom prst="rect">
            <a:avLst/>
          </a:prstGeom>
        </p:spPr>
        <p:txBody>
          <a:bodyPr wrap="square">
            <a:spAutoFit/>
          </a:bodyPr>
          <a:lstStyle/>
          <a:p>
            <a:r>
              <a:rPr lang="en-US" altLang="zh-CN" dirty="0" smtClean="0"/>
              <a:t>Hex-Rays</a:t>
            </a:r>
          </a:p>
          <a:p>
            <a:pPr marL="285750" indent="-285750">
              <a:buFont typeface="Wingdings" panose="05000000000000000000" pitchFamily="2" charset="2"/>
              <a:buChar char="l"/>
            </a:pPr>
            <a:r>
              <a:rPr lang="en-US" altLang="zh-CN" dirty="0" smtClean="0"/>
              <a:t>correct </a:t>
            </a:r>
            <a:r>
              <a:rPr lang="en-US" altLang="zh-CN" dirty="0"/>
              <a:t>types for 54.80% </a:t>
            </a:r>
            <a:r>
              <a:rPr lang="en-US" altLang="zh-CN" dirty="0" smtClean="0"/>
              <a:t>variables,</a:t>
            </a:r>
            <a:endParaRPr lang="en-US" altLang="zh-CN" dirty="0"/>
          </a:p>
          <a:p>
            <a:pPr marL="285750" indent="-285750">
              <a:buFont typeface="Wingdings" panose="05000000000000000000" pitchFamily="2" charset="2"/>
              <a:buChar char="l"/>
            </a:pPr>
            <a:r>
              <a:rPr lang="en-US" altLang="zh-CN" dirty="0" smtClean="0"/>
              <a:t>compatible </a:t>
            </a:r>
            <a:r>
              <a:rPr lang="en-US" altLang="zh-CN" dirty="0"/>
              <a:t>types for 25.26% </a:t>
            </a:r>
            <a:r>
              <a:rPr lang="en-US" altLang="zh-CN" dirty="0" smtClean="0"/>
              <a:t>variables,</a:t>
            </a:r>
            <a:endParaRPr lang="en-US" altLang="zh-CN" dirty="0"/>
          </a:p>
          <a:p>
            <a:pPr marL="285750" indent="-285750">
              <a:buFont typeface="Wingdings" panose="05000000000000000000" pitchFamily="2" charset="2"/>
              <a:buChar char="l"/>
            </a:pPr>
            <a:r>
              <a:rPr lang="en-US" altLang="zh-CN" dirty="0"/>
              <a:t>in total proper types for 80.06% </a:t>
            </a:r>
            <a:r>
              <a:rPr lang="en-US" altLang="zh-CN" dirty="0" smtClean="0"/>
              <a:t>variables</a:t>
            </a:r>
            <a:r>
              <a:rPr lang="en-US" altLang="zh-CN" dirty="0"/>
              <a:t>. </a:t>
            </a:r>
            <a:endParaRPr lang="zh-CN" altLang="en-US" dirty="0"/>
          </a:p>
        </p:txBody>
      </p:sp>
    </p:spTree>
    <p:custDataLst>
      <p:tags r:id="rId1"/>
    </p:custDataLst>
    <p:extLst>
      <p:ext uri="{BB962C8B-B14F-4D97-AF65-F5344CB8AC3E}">
        <p14:creationId xmlns:p14="http://schemas.microsoft.com/office/powerpoint/2010/main" val="129919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5"/>
          <a:srcRect l="-1" r="732" b="16119"/>
          <a:stretch/>
        </p:blipFill>
        <p:spPr>
          <a:xfrm>
            <a:off x="1259632" y="1340768"/>
            <a:ext cx="6264696" cy="3302818"/>
          </a:xfrm>
          <a:prstGeom prst="rect">
            <a:avLst/>
          </a:prstGeom>
        </p:spPr>
      </p:pic>
      <p:sp>
        <p:nvSpPr>
          <p:cNvPr id="7"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Experiments</a:t>
            </a:r>
            <a:endParaRPr lang="zh-CN" altLang="en-US" sz="3200" b="1" dirty="0"/>
          </a:p>
        </p:txBody>
      </p:sp>
      <p:pic>
        <p:nvPicPr>
          <p:cNvPr id="3" name="图片 2"/>
          <p:cNvPicPr>
            <a:picLocks noChangeAspect="1"/>
          </p:cNvPicPr>
          <p:nvPr/>
        </p:nvPicPr>
        <p:blipFill>
          <a:blip r:embed="rId6"/>
          <a:stretch>
            <a:fillRect/>
          </a:stretch>
        </p:blipFill>
        <p:spPr>
          <a:xfrm>
            <a:off x="1043608" y="4740241"/>
            <a:ext cx="7200800" cy="1679591"/>
          </a:xfrm>
          <a:prstGeom prst="rect">
            <a:avLst/>
          </a:prstGeom>
        </p:spPr>
      </p:pic>
      <p:sp>
        <p:nvSpPr>
          <p:cNvPr id="14" name="矩形 13"/>
          <p:cNvSpPr/>
          <p:nvPr/>
        </p:nvSpPr>
        <p:spPr>
          <a:xfrm>
            <a:off x="323528" y="947687"/>
            <a:ext cx="4572000" cy="369332"/>
          </a:xfrm>
          <a:prstGeom prst="rect">
            <a:avLst/>
          </a:prstGeom>
        </p:spPr>
        <p:txBody>
          <a:bodyPr>
            <a:spAutoFit/>
          </a:bodyPr>
          <a:lstStyle/>
          <a:p>
            <a:r>
              <a:rPr lang="en-US" altLang="zh-CN" b="1" dirty="0" smtClean="0"/>
              <a:t>Another metrics</a:t>
            </a:r>
            <a:r>
              <a:rPr lang="en-US" altLang="zh-CN" dirty="0">
                <a:solidFill>
                  <a:srgbClr val="333333"/>
                </a:solidFill>
              </a:rPr>
              <a:t>: </a:t>
            </a:r>
            <a:r>
              <a:rPr lang="en-US" altLang="zh-CN" dirty="0">
                <a:solidFill>
                  <a:srgbClr val="0070C0"/>
                </a:solidFill>
              </a:rPr>
              <a:t>Distance</a:t>
            </a:r>
            <a:r>
              <a:rPr lang="en-US" altLang="zh-CN" dirty="0">
                <a:solidFill>
                  <a:srgbClr val="333333"/>
                </a:solidFill>
              </a:rPr>
              <a:t>  (TIE</a:t>
            </a:r>
            <a:r>
              <a:rPr lang="en-US" altLang="zh-CN" dirty="0" smtClean="0">
                <a:solidFill>
                  <a:srgbClr val="333333"/>
                </a:solidFill>
              </a:rPr>
              <a:t>)</a:t>
            </a:r>
            <a:endParaRPr lang="en-US" altLang="zh-CN" dirty="0">
              <a:solidFill>
                <a:srgbClr val="333333"/>
              </a:solidFill>
            </a:endParaRPr>
          </a:p>
        </p:txBody>
      </p:sp>
    </p:spTree>
    <p:custDataLst>
      <p:tags r:id="rId1"/>
    </p:custDataLst>
    <p:extLst>
      <p:ext uri="{BB962C8B-B14F-4D97-AF65-F5344CB8AC3E}">
        <p14:creationId xmlns:p14="http://schemas.microsoft.com/office/powerpoint/2010/main" val="239586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Experiments</a:t>
            </a:r>
            <a:endParaRPr lang="zh-CN" altLang="en-US" sz="3200" b="1" dirty="0"/>
          </a:p>
        </p:txBody>
      </p:sp>
      <p:graphicFrame>
        <p:nvGraphicFramePr>
          <p:cNvPr id="9" name="图表 8"/>
          <p:cNvGraphicFramePr>
            <a:graphicFrameLocks/>
          </p:cNvGraphicFramePr>
          <p:nvPr>
            <p:extLst>
              <p:ext uri="{D42A27DB-BD31-4B8C-83A1-F6EECF244321}">
                <p14:modId xmlns:p14="http://schemas.microsoft.com/office/powerpoint/2010/main" val="3502636473"/>
              </p:ext>
            </p:extLst>
          </p:nvPr>
        </p:nvGraphicFramePr>
        <p:xfrm>
          <a:off x="431033" y="1074381"/>
          <a:ext cx="8064896" cy="4223907"/>
        </p:xfrm>
        <a:graphic>
          <a:graphicData uri="http://schemas.openxmlformats.org/drawingml/2006/chart">
            <c:chart xmlns:c="http://schemas.openxmlformats.org/drawingml/2006/chart" xmlns:r="http://schemas.openxmlformats.org/officeDocument/2006/relationships" r:id="rId5"/>
          </a:graphicData>
        </a:graphic>
      </p:graphicFrame>
      <p:sp>
        <p:nvSpPr>
          <p:cNvPr id="2" name="矩形 1"/>
          <p:cNvSpPr/>
          <p:nvPr/>
        </p:nvSpPr>
        <p:spPr>
          <a:xfrm>
            <a:off x="1115616" y="5301208"/>
            <a:ext cx="7344816" cy="923330"/>
          </a:xfrm>
          <a:prstGeom prst="rect">
            <a:avLst/>
          </a:prstGeom>
        </p:spPr>
        <p:txBody>
          <a:bodyPr wrap="square">
            <a:spAutoFit/>
          </a:bodyPr>
          <a:lstStyle/>
          <a:p>
            <a:pPr marL="285750" indent="-285750">
              <a:buFont typeface="Wingdings" panose="05000000000000000000" pitchFamily="2" charset="2"/>
              <a:buChar char="l"/>
            </a:pPr>
            <a:r>
              <a:rPr lang="en-US" altLang="zh-CN" dirty="0"/>
              <a:t>The average distance measured by our tool is </a:t>
            </a:r>
            <a:r>
              <a:rPr lang="en-US" altLang="zh-CN" dirty="0" smtClean="0"/>
              <a:t>0.72</a:t>
            </a:r>
            <a:r>
              <a:rPr lang="en-US" altLang="zh-CN" dirty="0"/>
              <a:t>.</a:t>
            </a:r>
            <a:r>
              <a:rPr lang="en-US" altLang="zh-CN" dirty="0" smtClean="0"/>
              <a:t> </a:t>
            </a:r>
          </a:p>
          <a:p>
            <a:pPr marL="285750" indent="-285750">
              <a:buFont typeface="Wingdings" panose="05000000000000000000" pitchFamily="2" charset="2"/>
              <a:buChar char="l"/>
            </a:pPr>
            <a:r>
              <a:rPr lang="en-US" altLang="zh-CN" dirty="0"/>
              <a:t>The average distance measured by </a:t>
            </a:r>
            <a:r>
              <a:rPr lang="en-US" altLang="zh-CN" dirty="0" smtClean="0"/>
              <a:t>Hex-Rays </a:t>
            </a:r>
            <a:r>
              <a:rPr lang="en-US" altLang="zh-CN" dirty="0"/>
              <a:t>is 1.02. </a:t>
            </a:r>
            <a:endParaRPr lang="en-US" altLang="zh-CN" dirty="0" smtClean="0"/>
          </a:p>
          <a:p>
            <a:pPr marL="285750" indent="-285750">
              <a:buFont typeface="Wingdings" panose="05000000000000000000" pitchFamily="2" charset="2"/>
              <a:buChar char="l"/>
            </a:pPr>
            <a:r>
              <a:rPr lang="en-US" altLang="zh-CN" dirty="0" smtClean="0"/>
              <a:t>Our </a:t>
            </a:r>
            <a:r>
              <a:rPr lang="en-US" altLang="zh-CN" dirty="0"/>
              <a:t>tool is more precise than </a:t>
            </a:r>
            <a:r>
              <a:rPr lang="en-US" altLang="zh-CN" dirty="0" smtClean="0"/>
              <a:t>Hex-Rays.</a:t>
            </a:r>
            <a:endParaRPr lang="en-US" altLang="zh-CN" dirty="0"/>
          </a:p>
        </p:txBody>
      </p:sp>
    </p:spTree>
    <p:custDataLst>
      <p:tags r:id="rId1"/>
    </p:custDataLst>
    <p:extLst>
      <p:ext uri="{BB962C8B-B14F-4D97-AF65-F5344CB8AC3E}">
        <p14:creationId xmlns:p14="http://schemas.microsoft.com/office/powerpoint/2010/main" val="2484781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Experiments</a:t>
            </a:r>
            <a:endParaRPr lang="zh-CN" altLang="en-US" sz="3200" b="1" dirty="0"/>
          </a:p>
        </p:txBody>
      </p:sp>
      <p:sp>
        <p:nvSpPr>
          <p:cNvPr id="2" name="矩形 1"/>
          <p:cNvSpPr/>
          <p:nvPr/>
        </p:nvSpPr>
        <p:spPr>
          <a:xfrm>
            <a:off x="2843808" y="545292"/>
            <a:ext cx="1391856" cy="369332"/>
          </a:xfrm>
          <a:prstGeom prst="rect">
            <a:avLst/>
          </a:prstGeom>
        </p:spPr>
        <p:txBody>
          <a:bodyPr wrap="none">
            <a:spAutoFit/>
          </a:bodyPr>
          <a:lstStyle/>
          <a:p>
            <a:r>
              <a:rPr lang="en-US" altLang="zh-CN" dirty="0"/>
              <a:t>Performance</a:t>
            </a:r>
            <a:endParaRPr lang="zh-CN" altLang="en-US" dirty="0"/>
          </a:p>
        </p:txBody>
      </p:sp>
      <p:pic>
        <p:nvPicPr>
          <p:cNvPr id="3" name="图片 2"/>
          <p:cNvPicPr>
            <a:picLocks noChangeAspect="1"/>
          </p:cNvPicPr>
          <p:nvPr/>
        </p:nvPicPr>
        <p:blipFill>
          <a:blip r:embed="rId5"/>
          <a:stretch>
            <a:fillRect/>
          </a:stretch>
        </p:blipFill>
        <p:spPr>
          <a:xfrm>
            <a:off x="1619672" y="1130067"/>
            <a:ext cx="5760640" cy="2582356"/>
          </a:xfrm>
          <a:prstGeom prst="rect">
            <a:avLst/>
          </a:prstGeom>
        </p:spPr>
      </p:pic>
      <p:sp>
        <p:nvSpPr>
          <p:cNvPr id="5" name="矩形 4"/>
          <p:cNvSpPr/>
          <p:nvPr/>
        </p:nvSpPr>
        <p:spPr>
          <a:xfrm>
            <a:off x="1050570" y="3712423"/>
            <a:ext cx="7244164" cy="461665"/>
          </a:xfrm>
          <a:prstGeom prst="rect">
            <a:avLst/>
          </a:prstGeom>
        </p:spPr>
        <p:txBody>
          <a:bodyPr wrap="square">
            <a:spAutoFit/>
          </a:bodyPr>
          <a:lstStyle/>
          <a:p>
            <a:r>
              <a:rPr lang="en-US" altLang="zh-CN" sz="1200" dirty="0" smtClean="0"/>
              <a:t>(</a:t>
            </a:r>
            <a:r>
              <a:rPr lang="en-US" altLang="zh-CN" sz="1200" b="1" dirty="0" smtClean="0"/>
              <a:t>ALOC</a:t>
            </a:r>
            <a:r>
              <a:rPr lang="en-US" altLang="zh-CN" sz="1200" dirty="0" smtClean="0"/>
              <a:t> denotes the </a:t>
            </a:r>
            <a:r>
              <a:rPr lang="en-US" altLang="zh-CN" sz="1200" dirty="0"/>
              <a:t>lines of the assemble codes, </a:t>
            </a:r>
            <a:r>
              <a:rPr lang="en-US" altLang="zh-CN" sz="1200" b="1" dirty="0" smtClean="0"/>
              <a:t> </a:t>
            </a:r>
            <a:r>
              <a:rPr lang="en-US" altLang="zh-CN" sz="1200" b="1" dirty="0" err="1" smtClean="0"/>
              <a:t>Vars</a:t>
            </a:r>
            <a:r>
              <a:rPr lang="en-US" altLang="zh-CN" sz="1200" dirty="0" smtClean="0"/>
              <a:t> </a:t>
            </a:r>
            <a:r>
              <a:rPr lang="en-US" altLang="zh-CN" sz="1200" dirty="0"/>
              <a:t>denotes the number of recovered </a:t>
            </a:r>
            <a:r>
              <a:rPr lang="en-US" altLang="zh-CN" sz="1200" dirty="0" smtClean="0"/>
              <a:t>variables in </a:t>
            </a:r>
            <a:r>
              <a:rPr lang="en-US" altLang="zh-CN" sz="1200" dirty="0"/>
              <a:t>stack, </a:t>
            </a:r>
            <a:r>
              <a:rPr lang="en-US" altLang="zh-CN" sz="1200" b="1" dirty="0" smtClean="0"/>
              <a:t> </a:t>
            </a:r>
            <a:r>
              <a:rPr lang="en-US" altLang="zh-CN" sz="1200" b="1" dirty="0" err="1" smtClean="0"/>
              <a:t>ProT</a:t>
            </a:r>
            <a:r>
              <a:rPr lang="en-US" altLang="zh-CN" sz="1200" dirty="0" smtClean="0"/>
              <a:t> </a:t>
            </a:r>
            <a:r>
              <a:rPr lang="en-US" altLang="zh-CN" sz="1200" dirty="0"/>
              <a:t>denotes the preprocessing time excluding the disassembling </a:t>
            </a:r>
            <a:r>
              <a:rPr lang="en-US" altLang="zh-CN" sz="1200" dirty="0" smtClean="0"/>
              <a:t>time by </a:t>
            </a:r>
            <a:r>
              <a:rPr lang="en-US" altLang="zh-CN" sz="1200" dirty="0"/>
              <a:t>IDA </a:t>
            </a:r>
            <a:r>
              <a:rPr lang="en-US" altLang="zh-CN" sz="1200" dirty="0" smtClean="0"/>
              <a:t>Pro, </a:t>
            </a:r>
            <a:r>
              <a:rPr lang="en-US" altLang="zh-CN" sz="1200" b="1" dirty="0" smtClean="0"/>
              <a:t> </a:t>
            </a:r>
            <a:r>
              <a:rPr lang="en-US" altLang="zh-CN" sz="1200" b="1" dirty="0" err="1" smtClean="0"/>
              <a:t>PreT</a:t>
            </a:r>
            <a:r>
              <a:rPr lang="en-US" altLang="zh-CN" sz="1200" dirty="0" smtClean="0"/>
              <a:t> </a:t>
            </a:r>
            <a:r>
              <a:rPr lang="en-US" altLang="zh-CN" sz="1200" dirty="0"/>
              <a:t>denotes the predicting time</a:t>
            </a:r>
            <a:r>
              <a:rPr lang="en-US" altLang="zh-CN" sz="1200" dirty="0" smtClean="0"/>
              <a:t>.)</a:t>
            </a:r>
            <a:endParaRPr lang="zh-CN" altLang="en-US" sz="1200" dirty="0"/>
          </a:p>
        </p:txBody>
      </p:sp>
      <p:sp>
        <p:nvSpPr>
          <p:cNvPr id="6" name="矩形 5"/>
          <p:cNvSpPr/>
          <p:nvPr/>
        </p:nvSpPr>
        <p:spPr>
          <a:xfrm>
            <a:off x="323528" y="4653136"/>
            <a:ext cx="8688004" cy="1323439"/>
          </a:xfrm>
          <a:prstGeom prst="rect">
            <a:avLst/>
          </a:prstGeom>
        </p:spPr>
        <p:txBody>
          <a:bodyPr wrap="square">
            <a:spAutoFit/>
          </a:bodyPr>
          <a:lstStyle/>
          <a:p>
            <a:r>
              <a:rPr lang="en-US" altLang="zh-CN" sz="1600" dirty="0"/>
              <a:t>The results show that </a:t>
            </a:r>
          </a:p>
          <a:p>
            <a:pPr marL="285750" indent="-285750">
              <a:buFont typeface="Wingdings" panose="05000000000000000000" pitchFamily="2" charset="2"/>
              <a:buChar char="l"/>
            </a:pPr>
            <a:r>
              <a:rPr lang="en-US" altLang="zh-CN" sz="1600" dirty="0" smtClean="0"/>
              <a:t>The </a:t>
            </a:r>
            <a:r>
              <a:rPr lang="en-US" altLang="zh-CN" sz="1600" dirty="0"/>
              <a:t>preprocessing time accounts for a great proportion and is linear on LOC and variable numbers; </a:t>
            </a:r>
          </a:p>
          <a:p>
            <a:pPr marL="285750" indent="-285750">
              <a:buFont typeface="Wingdings" panose="05000000000000000000" pitchFamily="2" charset="2"/>
              <a:buChar char="l"/>
            </a:pPr>
            <a:r>
              <a:rPr lang="en-US" altLang="zh-CN" sz="1600" dirty="0" smtClean="0"/>
              <a:t>The </a:t>
            </a:r>
            <a:r>
              <a:rPr lang="en-US" altLang="zh-CN" sz="1600" dirty="0"/>
              <a:t>predicting time does not cost too much and is linear on variable numbers; </a:t>
            </a:r>
          </a:p>
          <a:p>
            <a:pPr marL="285750" indent="-285750">
              <a:buFont typeface="Wingdings" panose="05000000000000000000" pitchFamily="2" charset="2"/>
              <a:buChar char="l"/>
            </a:pPr>
            <a:r>
              <a:rPr lang="en-US" altLang="zh-CN" sz="1600" dirty="0"/>
              <a:t>O</a:t>
            </a:r>
            <a:r>
              <a:rPr lang="en-US" altLang="zh-CN" sz="1600" dirty="0" smtClean="0"/>
              <a:t>ur </a:t>
            </a:r>
            <a:r>
              <a:rPr lang="en-US" altLang="zh-CN" sz="1600" dirty="0"/>
              <a:t>tool predicts types for binaries of different sizes in just a few seconds, which indicates our tool is scalable and </a:t>
            </a:r>
            <a:r>
              <a:rPr lang="en-US" altLang="zh-CN" sz="1600" dirty="0" smtClean="0"/>
              <a:t>suitable </a:t>
            </a:r>
            <a:r>
              <a:rPr lang="en-US" altLang="zh-CN" sz="1600" dirty="0"/>
              <a:t>in practice.</a:t>
            </a:r>
          </a:p>
        </p:txBody>
      </p:sp>
    </p:spTree>
    <p:custDataLst>
      <p:tags r:id="rId1"/>
    </p:custDataLst>
    <p:extLst>
      <p:ext uri="{BB962C8B-B14F-4D97-AF65-F5344CB8AC3E}">
        <p14:creationId xmlns:p14="http://schemas.microsoft.com/office/powerpoint/2010/main" val="2922193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Conclusion</a:t>
            </a:r>
            <a:endParaRPr lang="zh-CN" altLang="en-US" sz="3200" b="1" dirty="0"/>
          </a:p>
        </p:txBody>
      </p:sp>
      <p:sp>
        <p:nvSpPr>
          <p:cNvPr id="2" name="矩形 1"/>
          <p:cNvSpPr/>
          <p:nvPr/>
        </p:nvSpPr>
        <p:spPr>
          <a:xfrm>
            <a:off x="611560" y="1844824"/>
            <a:ext cx="8136904" cy="3139321"/>
          </a:xfrm>
          <a:prstGeom prst="rect">
            <a:avLst/>
          </a:prstGeom>
        </p:spPr>
        <p:txBody>
          <a:bodyPr wrap="square">
            <a:spAutoFit/>
          </a:bodyPr>
          <a:lstStyle/>
          <a:p>
            <a:pPr marL="285750" indent="-285750">
              <a:buFont typeface="Wingdings" panose="05000000000000000000" pitchFamily="2" charset="2"/>
              <a:buChar char="l"/>
            </a:pPr>
            <a:r>
              <a:rPr lang="en-US" altLang="zh-CN" dirty="0"/>
              <a:t>W</a:t>
            </a:r>
            <a:r>
              <a:rPr lang="en-US" altLang="zh-CN" dirty="0" smtClean="0"/>
              <a:t>e </a:t>
            </a:r>
            <a:r>
              <a:rPr lang="en-US" altLang="zh-CN" dirty="0"/>
              <a:t>have proposed a new approach to predicting the most </a:t>
            </a:r>
            <a:r>
              <a:rPr lang="en-US" altLang="zh-CN" dirty="0" smtClean="0"/>
              <a:t>possible types </a:t>
            </a:r>
            <a:r>
              <a:rPr lang="en-US" altLang="zh-CN" dirty="0"/>
              <a:t>for recovered variables. </a:t>
            </a:r>
            <a:r>
              <a:rPr lang="en-US" altLang="zh-CN" dirty="0" smtClean="0"/>
              <a:t>Different </a:t>
            </a:r>
            <a:r>
              <a:rPr lang="en-US" altLang="zh-CN" dirty="0"/>
              <a:t>with existing work, our approach </a:t>
            </a:r>
            <a:r>
              <a:rPr lang="en-US" altLang="zh-CN" dirty="0" smtClean="0"/>
              <a:t>bases on classifiers</a:t>
            </a:r>
            <a:r>
              <a:rPr lang="en-US" altLang="zh-CN" dirty="0"/>
              <a:t>, without resorting to program analysis like constraint solving </a:t>
            </a:r>
            <a:r>
              <a:rPr lang="en-US" altLang="zh-CN" dirty="0" smtClean="0"/>
              <a:t>techniques.</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smtClean="0"/>
              <a:t>We have </a:t>
            </a:r>
            <a:r>
              <a:rPr lang="en-US" altLang="zh-CN" dirty="0"/>
              <a:t>implemented </a:t>
            </a:r>
            <a:r>
              <a:rPr lang="en-US" altLang="zh-CN" dirty="0" smtClean="0"/>
              <a:t>our approach </a:t>
            </a:r>
            <a:r>
              <a:rPr lang="en-US" altLang="zh-CN" dirty="0"/>
              <a:t>in a </a:t>
            </a:r>
            <a:r>
              <a:rPr lang="en-US" altLang="zh-CN" dirty="0" smtClean="0"/>
              <a:t>prototype </a:t>
            </a:r>
            <a:r>
              <a:rPr lang="en-US" altLang="zh-CN" dirty="0"/>
              <a:t>and carried out </a:t>
            </a:r>
            <a:r>
              <a:rPr lang="en-US" altLang="zh-CN" dirty="0" smtClean="0"/>
              <a:t>some </a:t>
            </a:r>
            <a:r>
              <a:rPr lang="en-US" altLang="zh-CN" dirty="0"/>
              <a:t>interesting experiments</a:t>
            </a:r>
            <a:r>
              <a:rPr lang="en-US" altLang="zh-CN" dirty="0" smtClean="0"/>
              <a:t>.</a:t>
            </a:r>
            <a:r>
              <a:rPr lang="en-US" altLang="zh-CN" dirty="0"/>
              <a:t> </a:t>
            </a:r>
            <a:r>
              <a:rPr lang="en-US" altLang="zh-CN" dirty="0" smtClean="0"/>
              <a:t>The results </a:t>
            </a:r>
            <a:r>
              <a:rPr lang="en-US" altLang="zh-CN" dirty="0"/>
              <a:t>show that our </a:t>
            </a:r>
            <a:r>
              <a:rPr lang="en-US" altLang="zh-CN" dirty="0" smtClean="0"/>
              <a:t>tool</a:t>
            </a:r>
            <a:r>
              <a:rPr lang="en-US" altLang="zh-CN" dirty="0"/>
              <a:t> is more precise than the commercial tool </a:t>
            </a:r>
            <a:r>
              <a:rPr lang="en-US" altLang="zh-CN" dirty="0" smtClean="0"/>
              <a:t>Hey-Rays and </a:t>
            </a:r>
            <a:r>
              <a:rPr lang="en-US" altLang="zh-CN" dirty="0"/>
              <a:t>our tool is scalable and viable in </a:t>
            </a:r>
            <a:r>
              <a:rPr lang="en-US" altLang="zh-CN" dirty="0" smtClean="0"/>
              <a:t>practice.</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smtClean="0"/>
              <a:t>As for future work, </a:t>
            </a:r>
            <a:r>
              <a:rPr lang="en-US" altLang="zh-CN" dirty="0"/>
              <a:t>We </a:t>
            </a:r>
            <a:r>
              <a:rPr lang="en-US" altLang="zh-CN" dirty="0" smtClean="0"/>
              <a:t>may </a:t>
            </a:r>
            <a:r>
              <a:rPr lang="en-US" altLang="zh-CN" dirty="0"/>
              <a:t>perform a points-to analysis </a:t>
            </a:r>
            <a:r>
              <a:rPr lang="en-US" altLang="zh-CN" dirty="0" smtClean="0"/>
              <a:t>to improve </a:t>
            </a:r>
            <a:r>
              <a:rPr lang="en-US" altLang="zh-CN" dirty="0"/>
              <a:t>our analysis on multi-level pointers</a:t>
            </a:r>
            <a:r>
              <a:rPr lang="en-US" altLang="zh-CN" dirty="0" smtClean="0"/>
              <a:t>. </a:t>
            </a:r>
            <a:r>
              <a:rPr lang="en-US" altLang="zh-CN" dirty="0"/>
              <a:t>We can also take type </a:t>
            </a:r>
            <a:r>
              <a:rPr lang="en-US" altLang="zh-CN" dirty="0" smtClean="0"/>
              <a:t>quantifiers (e.g</a:t>
            </a:r>
            <a:r>
              <a:rPr lang="en-US" altLang="zh-CN" dirty="0"/>
              <a:t>., signed) or </a:t>
            </a:r>
            <a:r>
              <a:rPr lang="en-US" altLang="zh-CN" dirty="0" smtClean="0"/>
              <a:t>the composite </a:t>
            </a:r>
            <a:r>
              <a:rPr lang="en-US" altLang="zh-CN" dirty="0"/>
              <a:t>types (e.g., struct) into account.</a:t>
            </a:r>
            <a:endParaRPr lang="zh-CN" altLang="en-US" dirty="0"/>
          </a:p>
        </p:txBody>
      </p:sp>
    </p:spTree>
    <p:custDataLst>
      <p:tags r:id="rId1"/>
    </p:custDataLst>
    <p:extLst>
      <p:ext uri="{BB962C8B-B14F-4D97-AF65-F5344CB8AC3E}">
        <p14:creationId xmlns:p14="http://schemas.microsoft.com/office/powerpoint/2010/main" val="2983169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691680" y="2708920"/>
            <a:ext cx="5400600" cy="1323439"/>
          </a:xfrm>
          <a:prstGeom prst="rect">
            <a:avLst/>
          </a:prstGeom>
          <a:noFill/>
        </p:spPr>
        <p:txBody>
          <a:bodyPr wrap="square" rtlCol="0">
            <a:spAutoFit/>
          </a:bodyPr>
          <a:lstStyle/>
          <a:p>
            <a:pPr algn="ctr"/>
            <a:r>
              <a:rPr lang="en-US" altLang="zh-CN" sz="4000" b="1" dirty="0" smtClean="0"/>
              <a:t>That ‘s all.</a:t>
            </a:r>
          </a:p>
          <a:p>
            <a:pPr algn="ctr"/>
            <a:r>
              <a:rPr lang="en-US" altLang="zh-CN" sz="4000" b="1" dirty="0" smtClean="0"/>
              <a:t>Thank you very much!</a:t>
            </a:r>
            <a:endParaRPr lang="zh-CN" altLang="en-US" sz="4000" b="1" dirty="0"/>
          </a:p>
        </p:txBody>
      </p:sp>
    </p:spTree>
    <p:custDataLst>
      <p:tags r:id="rId1"/>
    </p:custDataLst>
    <p:extLst>
      <p:ext uri="{BB962C8B-B14F-4D97-AF65-F5344CB8AC3E}">
        <p14:creationId xmlns:p14="http://schemas.microsoft.com/office/powerpoint/2010/main" val="2436151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a:t>Introduction</a:t>
            </a:r>
            <a:endParaRPr lang="zh-CN" altLang="en-US" sz="3200" b="1" dirty="0"/>
          </a:p>
        </p:txBody>
      </p:sp>
      <p:sp>
        <p:nvSpPr>
          <p:cNvPr id="2" name="矩形 1"/>
          <p:cNvSpPr/>
          <p:nvPr/>
        </p:nvSpPr>
        <p:spPr>
          <a:xfrm>
            <a:off x="323528" y="2922042"/>
            <a:ext cx="8060095" cy="338554"/>
          </a:xfrm>
          <a:prstGeom prst="rect">
            <a:avLst/>
          </a:prstGeom>
        </p:spPr>
        <p:txBody>
          <a:bodyPr wrap="square">
            <a:spAutoFit/>
          </a:bodyPr>
          <a:lstStyle/>
          <a:p>
            <a:r>
              <a:rPr lang="en-US" altLang="zh-CN" sz="1600" b="1" dirty="0"/>
              <a:t>Binary code type inference </a:t>
            </a:r>
            <a:r>
              <a:rPr lang="en-US" altLang="zh-CN" sz="1600" dirty="0"/>
              <a:t>aims to infer a high-level typed variables from </a:t>
            </a:r>
            <a:r>
              <a:rPr lang="en-US" altLang="zh-CN" sz="1600" dirty="0" smtClean="0"/>
              <a:t>executables.</a:t>
            </a:r>
            <a:endParaRPr lang="zh-CN" altLang="en-US" sz="1600" dirty="0"/>
          </a:p>
        </p:txBody>
      </p:sp>
      <p:sp>
        <p:nvSpPr>
          <p:cNvPr id="5" name="文本框 4"/>
          <p:cNvSpPr txBox="1"/>
          <p:nvPr/>
        </p:nvSpPr>
        <p:spPr>
          <a:xfrm>
            <a:off x="840809" y="1486592"/>
            <a:ext cx="3525511" cy="1323439"/>
          </a:xfrm>
          <a:prstGeom prst="rect">
            <a:avLst/>
          </a:prstGeom>
          <a:noFill/>
        </p:spPr>
        <p:txBody>
          <a:bodyPr wrap="square" rtlCol="0">
            <a:spAutoFit/>
          </a:bodyPr>
          <a:lstStyle/>
          <a:p>
            <a:pPr marL="285750" indent="-285750">
              <a:buFont typeface="Wingdings" panose="05000000000000000000" pitchFamily="2" charset="2"/>
              <a:buChar char="l"/>
            </a:pPr>
            <a:r>
              <a:rPr lang="en-US" altLang="zh-CN" sz="1600" dirty="0" smtClean="0"/>
              <a:t>Decompilation</a:t>
            </a:r>
          </a:p>
          <a:p>
            <a:pPr marL="285750" indent="-285750">
              <a:buFont typeface="Wingdings" panose="05000000000000000000" pitchFamily="2" charset="2"/>
              <a:buChar char="l"/>
            </a:pPr>
            <a:r>
              <a:rPr lang="en-US" altLang="zh-CN" sz="1600" dirty="0"/>
              <a:t>B</a:t>
            </a:r>
            <a:r>
              <a:rPr lang="en-US" altLang="zh-CN" sz="1600" dirty="0" smtClean="0"/>
              <a:t>inary </a:t>
            </a:r>
            <a:r>
              <a:rPr lang="en-US" altLang="zh-CN" sz="1600" dirty="0"/>
              <a:t>code </a:t>
            </a:r>
            <a:r>
              <a:rPr lang="en-US" altLang="zh-CN" sz="1600" dirty="0" smtClean="0"/>
              <a:t>rewriting</a:t>
            </a:r>
          </a:p>
          <a:p>
            <a:pPr marL="285750" indent="-285750">
              <a:buFont typeface="Wingdings" panose="05000000000000000000" pitchFamily="2" charset="2"/>
              <a:buChar char="l"/>
            </a:pPr>
            <a:r>
              <a:rPr lang="en-US" altLang="zh-CN" sz="1600" dirty="0" smtClean="0"/>
              <a:t>Vulnerability </a:t>
            </a:r>
            <a:r>
              <a:rPr lang="en-US" altLang="zh-CN" sz="1600" dirty="0"/>
              <a:t>detection and </a:t>
            </a:r>
            <a:r>
              <a:rPr lang="en-US" altLang="zh-CN" sz="1600" dirty="0" smtClean="0"/>
              <a:t>analysis</a:t>
            </a:r>
          </a:p>
          <a:p>
            <a:pPr marL="285750" indent="-285750">
              <a:buFont typeface="Wingdings" panose="05000000000000000000" pitchFamily="2" charset="2"/>
              <a:buChar char="l"/>
            </a:pPr>
            <a:r>
              <a:rPr lang="en-US" altLang="zh-CN" sz="1600" dirty="0" smtClean="0"/>
              <a:t>Binary </a:t>
            </a:r>
            <a:r>
              <a:rPr lang="en-US" altLang="zh-CN" sz="1600" dirty="0"/>
              <a:t>code </a:t>
            </a:r>
            <a:r>
              <a:rPr lang="en-US" altLang="zh-CN" sz="1600" dirty="0" smtClean="0"/>
              <a:t>reuse</a:t>
            </a:r>
          </a:p>
          <a:p>
            <a:pPr marL="285750" indent="-285750">
              <a:buFont typeface="Wingdings" panose="05000000000000000000" pitchFamily="2" charset="2"/>
              <a:buChar char="l"/>
            </a:pPr>
            <a:r>
              <a:rPr lang="en-US" altLang="zh-CN" sz="1600" dirty="0" smtClean="0"/>
              <a:t>……</a:t>
            </a:r>
            <a:endParaRPr lang="zh-CN" altLang="en-US" sz="1600" b="1" dirty="0"/>
          </a:p>
        </p:txBody>
      </p:sp>
      <p:pic>
        <p:nvPicPr>
          <p:cNvPr id="6" name="内容占位符 3"/>
          <p:cNvPicPr>
            <a:picLocks noGrp="1" noChangeAspect="1"/>
          </p:cNvPicPr>
          <p:nvPr>
            <p:ph idx="1"/>
          </p:nvPr>
        </p:nvPicPr>
        <p:blipFill>
          <a:blip r:embed="rId5"/>
          <a:stretch>
            <a:fillRect/>
          </a:stretch>
        </p:blipFill>
        <p:spPr>
          <a:xfrm>
            <a:off x="251520" y="3382253"/>
            <a:ext cx="8229600" cy="2904564"/>
          </a:xfrm>
          <a:prstGeom prst="rect">
            <a:avLst/>
          </a:prstGeom>
        </p:spPr>
      </p:pic>
      <p:sp>
        <p:nvSpPr>
          <p:cNvPr id="7" name="矩形 6"/>
          <p:cNvSpPr/>
          <p:nvPr/>
        </p:nvSpPr>
        <p:spPr>
          <a:xfrm>
            <a:off x="539552" y="4102333"/>
            <a:ext cx="576064" cy="2160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539552" y="4318357"/>
            <a:ext cx="576064" cy="2160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8"/>
          <p:cNvSpPr/>
          <p:nvPr/>
        </p:nvSpPr>
        <p:spPr>
          <a:xfrm>
            <a:off x="6660232" y="3742293"/>
            <a:ext cx="792088" cy="2160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p:cNvSpPr/>
          <p:nvPr/>
        </p:nvSpPr>
        <p:spPr>
          <a:xfrm>
            <a:off x="6732240" y="3958317"/>
            <a:ext cx="792088" cy="2160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形标注 10"/>
          <p:cNvSpPr/>
          <p:nvPr/>
        </p:nvSpPr>
        <p:spPr>
          <a:xfrm>
            <a:off x="7876706" y="4348956"/>
            <a:ext cx="1208828" cy="603262"/>
          </a:xfrm>
          <a:prstGeom prst="wedgeEllipseCallout">
            <a:avLst>
              <a:gd name="adj1" fmla="val -64899"/>
              <a:gd name="adj2" fmla="val -78828"/>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1400" dirty="0">
                <a:solidFill>
                  <a:srgbClr val="FF0000"/>
                </a:solidFill>
              </a:rPr>
              <a:t>Name</a:t>
            </a:r>
            <a:r>
              <a:rPr lang="zh-CN" altLang="en-US" sz="1400" dirty="0">
                <a:solidFill>
                  <a:srgbClr val="FF0000"/>
                </a:solidFill>
              </a:rPr>
              <a:t>？</a:t>
            </a:r>
            <a:endParaRPr lang="en-US" altLang="zh-CN" sz="1400" dirty="0">
              <a:solidFill>
                <a:srgbClr val="FF0000"/>
              </a:solidFill>
            </a:endParaRPr>
          </a:p>
          <a:p>
            <a:r>
              <a:rPr lang="en-US" altLang="zh-CN" sz="1400" dirty="0" smtClean="0">
                <a:solidFill>
                  <a:srgbClr val="FF0000"/>
                </a:solidFill>
              </a:rPr>
              <a:t>Type?</a:t>
            </a:r>
          </a:p>
        </p:txBody>
      </p:sp>
      <p:sp>
        <p:nvSpPr>
          <p:cNvPr id="3" name="矩形 2"/>
          <p:cNvSpPr/>
          <p:nvPr/>
        </p:nvSpPr>
        <p:spPr>
          <a:xfrm>
            <a:off x="4452738" y="1484784"/>
            <a:ext cx="3575646" cy="1077218"/>
          </a:xfrm>
          <a:prstGeom prst="rect">
            <a:avLst/>
          </a:prstGeom>
        </p:spPr>
        <p:txBody>
          <a:bodyPr wrap="square">
            <a:spAutoFit/>
          </a:bodyPr>
          <a:lstStyle/>
          <a:p>
            <a:pPr marL="285750" indent="-285750">
              <a:buFont typeface="Wingdings" panose="05000000000000000000" pitchFamily="2" charset="2"/>
              <a:buChar char="l"/>
            </a:pPr>
            <a:r>
              <a:rPr lang="en-US" altLang="zh-CN" sz="1600" dirty="0"/>
              <a:t>Protocol reverse engineering</a:t>
            </a:r>
          </a:p>
          <a:p>
            <a:pPr marL="285750" indent="-285750">
              <a:buFont typeface="Wingdings" panose="05000000000000000000" pitchFamily="2" charset="2"/>
              <a:buChar char="l"/>
            </a:pPr>
            <a:r>
              <a:rPr lang="en-US" altLang="zh-CN" sz="1600" dirty="0"/>
              <a:t>Virtual machine introspection</a:t>
            </a:r>
          </a:p>
          <a:p>
            <a:pPr marL="285750" indent="-285750">
              <a:buFont typeface="Wingdings" panose="05000000000000000000" pitchFamily="2" charset="2"/>
              <a:buChar char="l"/>
            </a:pPr>
            <a:r>
              <a:rPr lang="en-US" altLang="zh-CN" sz="1600" dirty="0"/>
              <a:t>Game hacking</a:t>
            </a:r>
          </a:p>
          <a:p>
            <a:pPr marL="285750" indent="-285750">
              <a:buFont typeface="Wingdings" panose="05000000000000000000" pitchFamily="2" charset="2"/>
              <a:buChar char="l"/>
            </a:pPr>
            <a:r>
              <a:rPr lang="en-US" altLang="zh-CN" sz="1600" dirty="0"/>
              <a:t>Malware analysis</a:t>
            </a:r>
          </a:p>
        </p:txBody>
      </p:sp>
      <p:sp>
        <p:nvSpPr>
          <p:cNvPr id="12" name="矩形 11"/>
          <p:cNvSpPr/>
          <p:nvPr/>
        </p:nvSpPr>
        <p:spPr>
          <a:xfrm>
            <a:off x="323528" y="1045139"/>
            <a:ext cx="2508315" cy="338554"/>
          </a:xfrm>
          <a:prstGeom prst="rect">
            <a:avLst/>
          </a:prstGeom>
        </p:spPr>
        <p:txBody>
          <a:bodyPr wrap="none">
            <a:spAutoFit/>
          </a:bodyPr>
          <a:lstStyle/>
          <a:p>
            <a:r>
              <a:rPr lang="en-US" altLang="zh-CN" sz="1600" b="1" dirty="0"/>
              <a:t>Binary code type inference </a:t>
            </a:r>
            <a:endParaRPr lang="zh-CN" altLang="en-US" sz="1600" dirty="0"/>
          </a:p>
        </p:txBody>
      </p:sp>
    </p:spTree>
    <p:custDataLst>
      <p:tags r:id="rId1"/>
    </p:custDataLst>
    <p:extLst>
      <p:ext uri="{BB962C8B-B14F-4D97-AF65-F5344CB8AC3E}">
        <p14:creationId xmlns:p14="http://schemas.microsoft.com/office/powerpoint/2010/main" val="74705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a:t>Introduction</a:t>
            </a:r>
            <a:endParaRPr lang="zh-CN" altLang="en-US" sz="3200" b="1" dirty="0"/>
          </a:p>
        </p:txBody>
      </p:sp>
      <p:sp>
        <p:nvSpPr>
          <p:cNvPr id="23" name="矩形 22"/>
          <p:cNvSpPr/>
          <p:nvPr/>
        </p:nvSpPr>
        <p:spPr>
          <a:xfrm>
            <a:off x="320627" y="4618823"/>
            <a:ext cx="5352717" cy="369332"/>
          </a:xfrm>
          <a:prstGeom prst="rect">
            <a:avLst/>
          </a:prstGeom>
        </p:spPr>
        <p:txBody>
          <a:bodyPr wrap="square">
            <a:spAutoFit/>
          </a:bodyPr>
          <a:lstStyle/>
          <a:p>
            <a:r>
              <a:rPr lang="en-US" altLang="zh-CN" b="1" dirty="0"/>
              <a:t>Most of them resort to program analysis </a:t>
            </a:r>
            <a:r>
              <a:rPr lang="en-US" altLang="zh-CN" b="1" dirty="0" smtClean="0"/>
              <a:t>techniques.</a:t>
            </a:r>
            <a:endParaRPr lang="zh-CN" altLang="en-US" b="1" dirty="0"/>
          </a:p>
        </p:txBody>
      </p:sp>
      <p:sp>
        <p:nvSpPr>
          <p:cNvPr id="24" name="矩形 23"/>
          <p:cNvSpPr/>
          <p:nvPr/>
        </p:nvSpPr>
        <p:spPr>
          <a:xfrm>
            <a:off x="323528" y="1022128"/>
            <a:ext cx="3277116" cy="369332"/>
          </a:xfrm>
          <a:prstGeom prst="rect">
            <a:avLst/>
          </a:prstGeom>
        </p:spPr>
        <p:txBody>
          <a:bodyPr wrap="none">
            <a:spAutoFit/>
          </a:bodyPr>
          <a:lstStyle/>
          <a:p>
            <a:r>
              <a:rPr lang="en-US" altLang="zh-CN" dirty="0"/>
              <a:t>A significant amount of research</a:t>
            </a:r>
            <a:r>
              <a:rPr lang="en-US" altLang="zh-CN" dirty="0" smtClean="0"/>
              <a:t>:</a:t>
            </a:r>
            <a:endParaRPr lang="en-US" altLang="zh-CN" dirty="0"/>
          </a:p>
        </p:txBody>
      </p:sp>
      <p:sp>
        <p:nvSpPr>
          <p:cNvPr id="25" name="矩形 24"/>
          <p:cNvSpPr/>
          <p:nvPr/>
        </p:nvSpPr>
        <p:spPr>
          <a:xfrm>
            <a:off x="827584" y="5168530"/>
            <a:ext cx="2211631" cy="646331"/>
          </a:xfrm>
          <a:prstGeom prst="rect">
            <a:avLst/>
          </a:prstGeom>
        </p:spPr>
        <p:txBody>
          <a:bodyPr wrap="none">
            <a:spAutoFit/>
          </a:bodyPr>
          <a:lstStyle/>
          <a:p>
            <a:pPr marL="285750" indent="-285750">
              <a:buFont typeface="Wingdings" panose="05000000000000000000" pitchFamily="2" charset="2"/>
              <a:buChar char="l"/>
            </a:pPr>
            <a:r>
              <a:rPr lang="en-US" altLang="zh-CN" b="1" dirty="0" smtClean="0"/>
              <a:t>Over-conservative</a:t>
            </a:r>
          </a:p>
          <a:p>
            <a:pPr marL="285750" indent="-285750">
              <a:buFont typeface="Wingdings" panose="05000000000000000000" pitchFamily="2" charset="2"/>
              <a:buChar char="l"/>
            </a:pPr>
            <a:r>
              <a:rPr lang="en-US" altLang="zh-CN" b="1" dirty="0" smtClean="0"/>
              <a:t>Heavy-weight  </a:t>
            </a:r>
            <a:endParaRPr lang="zh-CN" altLang="en-US" b="1" dirty="0"/>
          </a:p>
        </p:txBody>
      </p:sp>
      <p:sp>
        <p:nvSpPr>
          <p:cNvPr id="2" name="文本框 1"/>
          <p:cNvSpPr txBox="1"/>
          <p:nvPr/>
        </p:nvSpPr>
        <p:spPr>
          <a:xfrm>
            <a:off x="827584" y="1387169"/>
            <a:ext cx="4069746" cy="3416320"/>
          </a:xfrm>
          <a:prstGeom prst="rect">
            <a:avLst/>
          </a:prstGeom>
          <a:noFill/>
        </p:spPr>
        <p:txBody>
          <a:bodyPr wrap="square" rtlCol="0">
            <a:spAutoFit/>
          </a:bodyPr>
          <a:lstStyle/>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r>
              <a:rPr lang="en-US" altLang="zh-CN" dirty="0" smtClean="0"/>
              <a:t>TIE [Lee et al. 2011]</a:t>
            </a:r>
          </a:p>
          <a:p>
            <a:pPr marL="285750" indent="-285750">
              <a:buFont typeface="Wingdings" panose="05000000000000000000" pitchFamily="2" charset="2"/>
              <a:buChar char="l"/>
            </a:pPr>
            <a:r>
              <a:rPr lang="en-US" altLang="zh-CN" dirty="0" smtClean="0"/>
              <a:t>HOWARD [</a:t>
            </a:r>
            <a:r>
              <a:rPr lang="en-US" altLang="zh-CN" dirty="0" err="1" smtClean="0"/>
              <a:t>Slowinska</a:t>
            </a:r>
            <a:r>
              <a:rPr lang="en-US" altLang="zh-CN" dirty="0" smtClean="0"/>
              <a:t> et al. 2011]</a:t>
            </a:r>
          </a:p>
          <a:p>
            <a:pPr marL="285750" indent="-285750">
              <a:buFont typeface="Wingdings" panose="05000000000000000000" pitchFamily="2" charset="2"/>
              <a:buChar char="l"/>
            </a:pPr>
            <a:r>
              <a:rPr lang="en-US" altLang="zh-CN" dirty="0" smtClean="0"/>
              <a:t>SMARTDEC [</a:t>
            </a:r>
            <a:r>
              <a:rPr lang="en-US" altLang="zh-CN" dirty="0" err="1" smtClean="0"/>
              <a:t>Fokin</a:t>
            </a:r>
            <a:r>
              <a:rPr lang="en-US" altLang="zh-CN" dirty="0" smtClean="0"/>
              <a:t> et al. 2011]</a:t>
            </a:r>
          </a:p>
          <a:p>
            <a:pPr marL="285750" indent="-285750">
              <a:buFont typeface="Wingdings" panose="05000000000000000000" pitchFamily="2" charset="2"/>
              <a:buChar char="l"/>
            </a:pPr>
            <a:r>
              <a:rPr lang="en-US" altLang="zh-CN" dirty="0" smtClean="0"/>
              <a:t>RECALL [Dewey and </a:t>
            </a:r>
            <a:r>
              <a:rPr lang="en-US" altLang="zh-CN" dirty="0" err="1" smtClean="0"/>
              <a:t>Giffin</a:t>
            </a:r>
            <a:r>
              <a:rPr lang="en-US" altLang="zh-CN" dirty="0" smtClean="0"/>
              <a:t> 2012]</a:t>
            </a:r>
          </a:p>
          <a:p>
            <a:pPr marL="285750" indent="-285750">
              <a:buFont typeface="Wingdings" panose="05000000000000000000" pitchFamily="2" charset="2"/>
              <a:buChar char="l"/>
            </a:pPr>
            <a:r>
              <a:rPr lang="en-US" altLang="zh-CN" dirty="0" smtClean="0"/>
              <a:t>POINTERSCOPE [Zhang et al. 2012]</a:t>
            </a:r>
          </a:p>
          <a:p>
            <a:pPr marL="285750" indent="-285750">
              <a:buFont typeface="Wingdings" panose="05000000000000000000" pitchFamily="2" charset="2"/>
              <a:buChar char="l"/>
            </a:pPr>
            <a:r>
              <a:rPr lang="en-US" altLang="zh-CN" dirty="0" smtClean="0"/>
              <a:t>ARTISTE [Caballero et al. 2012b]</a:t>
            </a:r>
          </a:p>
          <a:p>
            <a:pPr marL="285750" indent="-285750">
              <a:buFont typeface="Wingdings" panose="05000000000000000000" pitchFamily="2" charset="2"/>
              <a:buChar char="l"/>
            </a:pPr>
            <a:r>
              <a:rPr lang="en-US" altLang="zh-CN" dirty="0" smtClean="0"/>
              <a:t>UNDANGLE </a:t>
            </a:r>
            <a:r>
              <a:rPr lang="en-US" altLang="zh-CN" dirty="0"/>
              <a:t>[Caballero et al. </a:t>
            </a:r>
            <a:r>
              <a:rPr lang="en-US" altLang="zh-CN" dirty="0" smtClean="0"/>
              <a:t>2012a]</a:t>
            </a:r>
          </a:p>
          <a:p>
            <a:pPr marL="285750" indent="-285750">
              <a:buFont typeface="Wingdings" panose="05000000000000000000" pitchFamily="2" charset="2"/>
              <a:buChar char="l"/>
            </a:pPr>
            <a:r>
              <a:rPr lang="en-US" altLang="zh-CN" dirty="0" smtClean="0"/>
              <a:t>SECONDWRITE [</a:t>
            </a:r>
            <a:r>
              <a:rPr lang="en-US" altLang="zh-CN" dirty="0" err="1" smtClean="0"/>
              <a:t>ElWazeer</a:t>
            </a:r>
            <a:r>
              <a:rPr lang="en-US" altLang="zh-CN" dirty="0" smtClean="0"/>
              <a:t> et al. 2013]</a:t>
            </a:r>
          </a:p>
          <a:p>
            <a:pPr marL="285750" indent="-285750">
              <a:buFont typeface="Wingdings" panose="05000000000000000000" pitchFamily="2" charset="2"/>
              <a:buChar char="l"/>
            </a:pPr>
            <a:r>
              <a:rPr lang="en-US" altLang="zh-CN" dirty="0" smtClean="0"/>
              <a:t>RHK [</a:t>
            </a:r>
            <a:r>
              <a:rPr lang="en-US" altLang="zh-CN" dirty="0" err="1" smtClean="0"/>
              <a:t>Tobbins</a:t>
            </a:r>
            <a:r>
              <a:rPr lang="en-US" altLang="zh-CN" dirty="0" smtClean="0"/>
              <a:t> et al. 2013]</a:t>
            </a:r>
            <a:endParaRPr lang="en-US" altLang="zh-CN" dirty="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zh-CN" altLang="en-US" dirty="0"/>
          </a:p>
        </p:txBody>
      </p:sp>
      <p:sp>
        <p:nvSpPr>
          <p:cNvPr id="9" name="文本框 8"/>
          <p:cNvSpPr txBox="1"/>
          <p:nvPr/>
        </p:nvSpPr>
        <p:spPr>
          <a:xfrm>
            <a:off x="4788024" y="1387169"/>
            <a:ext cx="4069746" cy="3416320"/>
          </a:xfrm>
          <a:prstGeom prst="rect">
            <a:avLst/>
          </a:prstGeom>
          <a:noFill/>
        </p:spPr>
        <p:txBody>
          <a:bodyPr wrap="square" rtlCol="0">
            <a:spAutoFit/>
          </a:bodyPr>
          <a:lstStyle/>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r>
              <a:rPr lang="en-US" altLang="zh-CN" dirty="0" smtClean="0"/>
              <a:t>MEMPICK [Haller et al. 2013]</a:t>
            </a:r>
          </a:p>
          <a:p>
            <a:pPr marL="285750" indent="-285750">
              <a:buFont typeface="Wingdings" panose="05000000000000000000" pitchFamily="2" charset="2"/>
              <a:buChar char="l"/>
            </a:pPr>
            <a:r>
              <a:rPr lang="en-US" altLang="zh-CN" dirty="0" smtClean="0"/>
              <a:t>TOP [Zeng et al. 2013]</a:t>
            </a:r>
          </a:p>
          <a:p>
            <a:pPr marL="285750" indent="-285750">
              <a:buFont typeface="Wingdings" panose="05000000000000000000" pitchFamily="2" charset="2"/>
              <a:buChar char="l"/>
            </a:pPr>
            <a:r>
              <a:rPr lang="en-US" altLang="zh-CN" dirty="0" smtClean="0"/>
              <a:t>YM [Yan and </a:t>
            </a:r>
            <a:r>
              <a:rPr lang="en-US" altLang="zh-CN" dirty="0" err="1" smtClean="0"/>
              <a:t>McCamant</a:t>
            </a:r>
            <a:r>
              <a:rPr lang="en-US" altLang="zh-CN" dirty="0" smtClean="0"/>
              <a:t>]</a:t>
            </a:r>
          </a:p>
          <a:p>
            <a:pPr marL="285750" indent="-285750">
              <a:buFont typeface="Wingdings" panose="05000000000000000000" pitchFamily="2" charset="2"/>
              <a:buChar char="l"/>
            </a:pPr>
            <a:r>
              <a:rPr lang="en-US" altLang="zh-CN" dirty="0" smtClean="0"/>
              <a:t>OBJDIGGER [</a:t>
            </a:r>
            <a:r>
              <a:rPr lang="en-US" altLang="zh-CN" dirty="0" err="1" smtClean="0"/>
              <a:t>Jin</a:t>
            </a:r>
            <a:r>
              <a:rPr lang="en-US" altLang="zh-CN" dirty="0" smtClean="0"/>
              <a:t> et al. 2014]</a:t>
            </a:r>
          </a:p>
          <a:p>
            <a:pPr marL="285750" indent="-285750">
              <a:buFont typeface="Wingdings" panose="05000000000000000000" pitchFamily="2" charset="2"/>
              <a:buChar char="l"/>
            </a:pPr>
            <a:r>
              <a:rPr lang="en-US" altLang="zh-CN" dirty="0" smtClean="0"/>
              <a:t>LEGO [Srinivasan and Rep 2014]</a:t>
            </a:r>
          </a:p>
          <a:p>
            <a:pPr marL="285750" indent="-285750">
              <a:buFont typeface="Wingdings" panose="05000000000000000000" pitchFamily="2" charset="2"/>
              <a:buChar char="l"/>
            </a:pPr>
            <a:r>
              <a:rPr lang="en-US" altLang="zh-CN" dirty="0" smtClean="0"/>
              <a:t>YB [</a:t>
            </a:r>
            <a:r>
              <a:rPr lang="en-US" altLang="zh-CN" dirty="0" err="1" smtClean="0"/>
              <a:t>Yoo</a:t>
            </a:r>
            <a:r>
              <a:rPr lang="en-US" altLang="zh-CN" dirty="0" smtClean="0"/>
              <a:t> and </a:t>
            </a:r>
            <a:r>
              <a:rPr lang="en-US" altLang="zh-CN" dirty="0" err="1" smtClean="0"/>
              <a:t>Barua</a:t>
            </a:r>
            <a:r>
              <a:rPr lang="en-US" altLang="zh-CN" dirty="0" smtClean="0"/>
              <a:t> 2014]</a:t>
            </a:r>
          </a:p>
          <a:p>
            <a:pPr marL="285750" indent="-285750">
              <a:buFont typeface="Wingdings" panose="05000000000000000000" pitchFamily="2" charset="2"/>
              <a:buChar char="l"/>
            </a:pPr>
            <a:r>
              <a:rPr lang="en-US" altLang="zh-CN" dirty="0" smtClean="0"/>
              <a:t>VFGUARD [Prakash et al. 2015]</a:t>
            </a:r>
          </a:p>
          <a:p>
            <a:pPr marL="285750" indent="-285750">
              <a:buFont typeface="Wingdings" panose="05000000000000000000" pitchFamily="2" charset="2"/>
              <a:buChar char="l"/>
            </a:pPr>
            <a:r>
              <a:rPr lang="en-US" altLang="zh-CN" dirty="0" smtClean="0"/>
              <a:t>VTINT [Zhang et al. 2015]</a:t>
            </a:r>
          </a:p>
          <a:p>
            <a:pPr marL="285750" indent="-285750">
              <a:buFont typeface="Wingdings" panose="05000000000000000000" pitchFamily="2" charset="2"/>
              <a:buChar char="l"/>
            </a:pPr>
            <a:r>
              <a:rPr lang="en-US" altLang="zh-CN" dirty="0" smtClean="0"/>
              <a:t>KE [Kate et al. 2016]</a:t>
            </a:r>
            <a:endParaRPr lang="en-US" altLang="zh-CN" dirty="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zh-CN" altLang="en-US" dirty="0"/>
          </a:p>
        </p:txBody>
      </p:sp>
    </p:spTree>
    <p:custDataLst>
      <p:tags r:id="rId1"/>
    </p:custDataLst>
    <p:extLst>
      <p:ext uri="{BB962C8B-B14F-4D97-AF65-F5344CB8AC3E}">
        <p14:creationId xmlns:p14="http://schemas.microsoft.com/office/powerpoint/2010/main" val="803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Motivation</a:t>
            </a:r>
            <a:endParaRPr lang="zh-CN" altLang="en-US" sz="3200" b="1" dirty="0"/>
          </a:p>
        </p:txBody>
      </p:sp>
      <p:sp>
        <p:nvSpPr>
          <p:cNvPr id="2" name="矩形 1"/>
          <p:cNvSpPr/>
          <p:nvPr/>
        </p:nvSpPr>
        <p:spPr>
          <a:xfrm>
            <a:off x="323528" y="1043444"/>
            <a:ext cx="2821478" cy="369332"/>
          </a:xfrm>
          <a:prstGeom prst="rect">
            <a:avLst/>
          </a:prstGeom>
        </p:spPr>
        <p:txBody>
          <a:bodyPr wrap="none">
            <a:spAutoFit/>
          </a:bodyPr>
          <a:lstStyle/>
          <a:p>
            <a:r>
              <a:rPr lang="en-US" altLang="zh-CN" dirty="0"/>
              <a:t>Snippet Code from base64.c</a:t>
            </a:r>
            <a:endParaRPr lang="zh-CN" altLang="en-US" dirty="0"/>
          </a:p>
        </p:txBody>
      </p:sp>
      <p:pic>
        <p:nvPicPr>
          <p:cNvPr id="14" name="图片 13"/>
          <p:cNvPicPr>
            <a:picLocks noChangeAspect="1"/>
          </p:cNvPicPr>
          <p:nvPr/>
        </p:nvPicPr>
        <p:blipFill>
          <a:blip r:embed="rId5"/>
          <a:stretch>
            <a:fillRect/>
          </a:stretch>
        </p:blipFill>
        <p:spPr>
          <a:xfrm>
            <a:off x="107504" y="1700808"/>
            <a:ext cx="8934028" cy="3153187"/>
          </a:xfrm>
          <a:prstGeom prst="rect">
            <a:avLst/>
          </a:prstGeom>
        </p:spPr>
      </p:pic>
      <p:cxnSp>
        <p:nvCxnSpPr>
          <p:cNvPr id="5" name="直接连接符 4"/>
          <p:cNvCxnSpPr/>
          <p:nvPr/>
        </p:nvCxnSpPr>
        <p:spPr>
          <a:xfrm>
            <a:off x="539552" y="2708920"/>
            <a:ext cx="23762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6" name="表格 5"/>
          <p:cNvGraphicFramePr>
            <a:graphicFrameLocks noGrp="1"/>
          </p:cNvGraphicFramePr>
          <p:nvPr>
            <p:extLst>
              <p:ext uri="{D42A27DB-BD31-4B8C-83A1-F6EECF244321}">
                <p14:modId xmlns:p14="http://schemas.microsoft.com/office/powerpoint/2010/main" val="439031278"/>
              </p:ext>
            </p:extLst>
          </p:nvPr>
        </p:nvGraphicFramePr>
        <p:xfrm>
          <a:off x="1860376" y="5229200"/>
          <a:ext cx="6096000" cy="7416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altLang="zh-CN" sz="1800" b="0" dirty="0" smtClean="0">
                          <a:solidFill>
                            <a:schemeClr val="tx1"/>
                          </a:solidFill>
                        </a:rPr>
                        <a:t>Hex-rays Decompiler: </a:t>
                      </a:r>
                      <a:endParaRPr lang="zh-CN" altLang="en-US" b="0"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rgbClr val="FF0000"/>
                          </a:solidFill>
                        </a:rPr>
                        <a:t>char              (incorrect)</a:t>
                      </a:r>
                    </a:p>
                  </a:txBody>
                  <a:tcPr>
                    <a:noFill/>
                  </a:tcPr>
                </a:tc>
              </a:tr>
              <a:tr h="370840">
                <a:tc>
                  <a:txBody>
                    <a:bodyPr/>
                    <a:lstStyle/>
                    <a:p>
                      <a:r>
                        <a:rPr lang="en-US" altLang="zh-CN" sz="1800" b="0" dirty="0" smtClean="0">
                          <a:solidFill>
                            <a:schemeClr val="tx1"/>
                          </a:solidFill>
                        </a:rPr>
                        <a:t>SmartDec Decompiler:</a:t>
                      </a:r>
                      <a:endParaRPr lang="zh-CN" altLang="en-US" b="0"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rgbClr val="FF0000"/>
                          </a:solidFill>
                        </a:rPr>
                        <a:t>byte_t          (over-conservative)</a:t>
                      </a:r>
                      <a:endParaRPr lang="zh-CN" altLang="en-US" sz="1800" b="0" dirty="0" smtClean="0">
                        <a:solidFill>
                          <a:srgbClr val="FF0000"/>
                        </a:solidFill>
                      </a:endParaRPr>
                    </a:p>
                  </a:txBody>
                  <a:tcPr>
                    <a:noFill/>
                  </a:tcPr>
                </a:tc>
              </a:tr>
            </a:tbl>
          </a:graphicData>
        </a:graphic>
      </p:graphicFrame>
      <p:cxnSp>
        <p:nvCxnSpPr>
          <p:cNvPr id="9" name="直接连接符 8"/>
          <p:cNvCxnSpPr/>
          <p:nvPr/>
        </p:nvCxnSpPr>
        <p:spPr>
          <a:xfrm>
            <a:off x="6980759" y="2348880"/>
            <a:ext cx="9756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57922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Motivation</a:t>
            </a:r>
            <a:endParaRPr lang="zh-CN" altLang="en-US" sz="3200" b="1" dirty="0"/>
          </a:p>
        </p:txBody>
      </p:sp>
      <p:sp>
        <p:nvSpPr>
          <p:cNvPr id="18" name="矩形 17"/>
          <p:cNvSpPr/>
          <p:nvPr/>
        </p:nvSpPr>
        <p:spPr>
          <a:xfrm>
            <a:off x="323528" y="1052736"/>
            <a:ext cx="3038781" cy="369332"/>
          </a:xfrm>
          <a:prstGeom prst="rect">
            <a:avLst/>
          </a:prstGeom>
        </p:spPr>
        <p:txBody>
          <a:bodyPr wrap="none">
            <a:spAutoFit/>
          </a:bodyPr>
          <a:lstStyle/>
          <a:p>
            <a:r>
              <a:rPr lang="en-US" altLang="zh-CN" dirty="0"/>
              <a:t>Assignments of </a:t>
            </a:r>
            <a:r>
              <a:rPr lang="en-US" altLang="zh-CN" dirty="0" smtClean="0"/>
              <a:t>different </a:t>
            </a:r>
            <a:r>
              <a:rPr lang="en-US" altLang="zh-CN" dirty="0"/>
              <a:t>types</a:t>
            </a:r>
            <a:endParaRPr lang="zh-CN" altLang="en-US" dirty="0"/>
          </a:p>
        </p:txBody>
      </p:sp>
      <p:pic>
        <p:nvPicPr>
          <p:cNvPr id="17" name="图片 16"/>
          <p:cNvPicPr>
            <a:picLocks noChangeAspect="1"/>
          </p:cNvPicPr>
          <p:nvPr/>
        </p:nvPicPr>
        <p:blipFill>
          <a:blip r:embed="rId5"/>
          <a:stretch>
            <a:fillRect/>
          </a:stretch>
        </p:blipFill>
        <p:spPr>
          <a:xfrm>
            <a:off x="539552" y="2097042"/>
            <a:ext cx="8344991" cy="2140408"/>
          </a:xfrm>
          <a:prstGeom prst="rect">
            <a:avLst/>
          </a:prstGeom>
        </p:spPr>
      </p:pic>
      <p:sp>
        <p:nvSpPr>
          <p:cNvPr id="15" name="文本框 14"/>
          <p:cNvSpPr txBox="1"/>
          <p:nvPr/>
        </p:nvSpPr>
        <p:spPr>
          <a:xfrm>
            <a:off x="6084168" y="4968410"/>
            <a:ext cx="2880320" cy="830997"/>
          </a:xfrm>
          <a:prstGeom prst="rect">
            <a:avLst/>
          </a:prstGeom>
          <a:noFill/>
        </p:spPr>
        <p:txBody>
          <a:bodyPr wrap="square" rtlCol="0">
            <a:spAutoFit/>
          </a:bodyPr>
          <a:lstStyle/>
          <a:p>
            <a:r>
              <a:rPr lang="en-US" altLang="zh-CN" sz="1600" dirty="0" smtClean="0"/>
              <a:t>func3:                              </a:t>
            </a:r>
            <a:r>
              <a:rPr lang="en-US" altLang="zh-CN" sz="1600" dirty="0" smtClean="0">
                <a:solidFill>
                  <a:srgbClr val="FF0000"/>
                </a:solidFill>
              </a:rPr>
              <a:t>double</a:t>
            </a:r>
            <a:r>
              <a:rPr lang="en-US" altLang="zh-CN" sz="1600" dirty="0" smtClean="0"/>
              <a:t> d</a:t>
            </a:r>
          </a:p>
          <a:p>
            <a:r>
              <a:rPr lang="en-US" altLang="zh-CN" sz="1600" dirty="0"/>
              <a:t>Hex-rays Decompiler: </a:t>
            </a:r>
            <a:r>
              <a:rPr lang="en-US" altLang="zh-CN" sz="1600" dirty="0" smtClean="0"/>
              <a:t>  </a:t>
            </a:r>
            <a:r>
              <a:rPr lang="en-US" altLang="zh-CN" sz="1600" dirty="0" smtClean="0">
                <a:solidFill>
                  <a:srgbClr val="FF0000"/>
                </a:solidFill>
              </a:rPr>
              <a:t>Qword</a:t>
            </a:r>
            <a:r>
              <a:rPr lang="zh-CN" altLang="en-US" sz="1600" dirty="0" smtClean="0">
                <a:solidFill>
                  <a:srgbClr val="FF0000"/>
                </a:solidFill>
              </a:rPr>
              <a:t>*</a:t>
            </a:r>
            <a:endParaRPr lang="en-US" altLang="zh-CN" sz="1600" dirty="0" smtClean="0">
              <a:solidFill>
                <a:srgbClr val="FF0000"/>
              </a:solidFill>
            </a:endParaRPr>
          </a:p>
          <a:p>
            <a:r>
              <a:rPr lang="en-US" altLang="zh-CN" sz="1600" dirty="0"/>
              <a:t>SmartDec</a:t>
            </a:r>
            <a:r>
              <a:rPr lang="en-US" altLang="zh-CN" sz="1600" dirty="0">
                <a:solidFill>
                  <a:srgbClr val="0070C0"/>
                </a:solidFill>
              </a:rPr>
              <a:t> </a:t>
            </a:r>
            <a:r>
              <a:rPr lang="en-US" altLang="zh-CN" sz="1600" dirty="0" smtClean="0"/>
              <a:t>Decompiler: </a:t>
            </a:r>
            <a:r>
              <a:rPr lang="en-US" altLang="zh-CN" sz="1600" dirty="0" smtClean="0">
                <a:solidFill>
                  <a:srgbClr val="FF0000"/>
                </a:solidFill>
              </a:rPr>
              <a:t>int_32 </a:t>
            </a:r>
            <a:endParaRPr lang="zh-CN" altLang="en-US" sz="1600" dirty="0">
              <a:solidFill>
                <a:srgbClr val="FF0000"/>
              </a:solidFill>
            </a:endParaRPr>
          </a:p>
        </p:txBody>
      </p:sp>
      <p:sp>
        <p:nvSpPr>
          <p:cNvPr id="2" name="文本框 1"/>
          <p:cNvSpPr txBox="1"/>
          <p:nvPr/>
        </p:nvSpPr>
        <p:spPr>
          <a:xfrm>
            <a:off x="323528" y="4969622"/>
            <a:ext cx="3096344" cy="830997"/>
          </a:xfrm>
          <a:prstGeom prst="rect">
            <a:avLst/>
          </a:prstGeom>
          <a:noFill/>
        </p:spPr>
        <p:txBody>
          <a:bodyPr wrap="square" rtlCol="0">
            <a:spAutoFit/>
          </a:bodyPr>
          <a:lstStyle/>
          <a:p>
            <a:r>
              <a:rPr lang="en-US" altLang="zh-CN" sz="1600" dirty="0" smtClean="0"/>
              <a:t>func1:                              </a:t>
            </a:r>
            <a:r>
              <a:rPr lang="en-US" altLang="zh-CN" sz="1600" dirty="0" smtClean="0">
                <a:solidFill>
                  <a:srgbClr val="FF0000"/>
                </a:solidFill>
              </a:rPr>
              <a:t>int</a:t>
            </a:r>
            <a:r>
              <a:rPr lang="en-US" altLang="zh-CN" sz="1600" dirty="0" smtClean="0">
                <a:solidFill>
                  <a:srgbClr val="0070C0"/>
                </a:solidFill>
              </a:rPr>
              <a:t> </a:t>
            </a:r>
            <a:r>
              <a:rPr lang="en-US" altLang="zh-CN" sz="1600" dirty="0" smtClean="0"/>
              <a:t>i</a:t>
            </a:r>
          </a:p>
          <a:p>
            <a:r>
              <a:rPr lang="en-US" altLang="zh-CN" sz="1600" dirty="0" smtClean="0"/>
              <a:t>Hex-rays </a:t>
            </a:r>
            <a:r>
              <a:rPr lang="en-US" altLang="zh-CN" sz="1600" dirty="0"/>
              <a:t>Decompiler</a:t>
            </a:r>
            <a:r>
              <a:rPr lang="en-US" altLang="zh-CN" sz="1600" dirty="0" smtClean="0"/>
              <a:t>: </a:t>
            </a:r>
            <a:r>
              <a:rPr lang="en-US" altLang="zh-CN" sz="1600" dirty="0" smtClean="0">
                <a:solidFill>
                  <a:srgbClr val="0070C0"/>
                </a:solidFill>
              </a:rPr>
              <a:t>  </a:t>
            </a:r>
            <a:r>
              <a:rPr lang="en-US" altLang="zh-CN" sz="1600" dirty="0" smtClean="0">
                <a:solidFill>
                  <a:srgbClr val="FF0000"/>
                </a:solidFill>
              </a:rPr>
              <a:t>Dword</a:t>
            </a:r>
            <a:r>
              <a:rPr lang="zh-CN" altLang="en-US" sz="1600" dirty="0" smtClean="0">
                <a:solidFill>
                  <a:srgbClr val="FF0000"/>
                </a:solidFill>
              </a:rPr>
              <a:t>*</a:t>
            </a:r>
            <a:endParaRPr lang="en-US" altLang="zh-CN" sz="1600" dirty="0" smtClean="0">
              <a:solidFill>
                <a:srgbClr val="FF0000"/>
              </a:solidFill>
            </a:endParaRPr>
          </a:p>
          <a:p>
            <a:r>
              <a:rPr lang="en-US" altLang="zh-CN" sz="1600" dirty="0" smtClean="0"/>
              <a:t>SmartDec</a:t>
            </a:r>
            <a:r>
              <a:rPr lang="en-US" altLang="zh-CN" sz="1600" dirty="0" smtClean="0">
                <a:solidFill>
                  <a:srgbClr val="0070C0"/>
                </a:solidFill>
              </a:rPr>
              <a:t> </a:t>
            </a:r>
            <a:r>
              <a:rPr lang="en-US" altLang="zh-CN" sz="1600" dirty="0"/>
              <a:t>Decompiler</a:t>
            </a:r>
            <a:r>
              <a:rPr lang="en-US" altLang="zh-CN" sz="1600" dirty="0" smtClean="0"/>
              <a:t>: </a:t>
            </a:r>
            <a:r>
              <a:rPr lang="en-US" altLang="zh-CN" sz="1600" dirty="0" smtClean="0">
                <a:solidFill>
                  <a:srgbClr val="FF0000"/>
                </a:solidFill>
              </a:rPr>
              <a:t>int_32 </a:t>
            </a:r>
            <a:endParaRPr lang="zh-CN" altLang="en-US" sz="1600" dirty="0">
              <a:solidFill>
                <a:srgbClr val="FF0000"/>
              </a:solidFill>
            </a:endParaRPr>
          </a:p>
        </p:txBody>
      </p:sp>
      <p:sp>
        <p:nvSpPr>
          <p:cNvPr id="14" name="文本框 13"/>
          <p:cNvSpPr txBox="1"/>
          <p:nvPr/>
        </p:nvSpPr>
        <p:spPr>
          <a:xfrm>
            <a:off x="3163875" y="4968410"/>
            <a:ext cx="3096344" cy="830997"/>
          </a:xfrm>
          <a:prstGeom prst="rect">
            <a:avLst/>
          </a:prstGeom>
          <a:noFill/>
        </p:spPr>
        <p:txBody>
          <a:bodyPr wrap="square" rtlCol="0">
            <a:spAutoFit/>
          </a:bodyPr>
          <a:lstStyle/>
          <a:p>
            <a:r>
              <a:rPr lang="en-US" altLang="zh-CN" sz="1600" dirty="0" smtClean="0"/>
              <a:t>func2:                              </a:t>
            </a:r>
            <a:r>
              <a:rPr lang="en-US" altLang="zh-CN" sz="1600" dirty="0" smtClean="0">
                <a:solidFill>
                  <a:srgbClr val="FF0000"/>
                </a:solidFill>
              </a:rPr>
              <a:t>float</a:t>
            </a:r>
            <a:r>
              <a:rPr lang="en-US" altLang="zh-CN" sz="1600" dirty="0" smtClean="0">
                <a:solidFill>
                  <a:srgbClr val="0070C0"/>
                </a:solidFill>
              </a:rPr>
              <a:t> </a:t>
            </a:r>
            <a:r>
              <a:rPr lang="en-US" altLang="zh-CN" sz="1600" dirty="0" smtClean="0"/>
              <a:t>f</a:t>
            </a:r>
          </a:p>
          <a:p>
            <a:r>
              <a:rPr lang="en-US" altLang="zh-CN" sz="1600" dirty="0"/>
              <a:t>Hex-rays Decompiler: </a:t>
            </a:r>
            <a:r>
              <a:rPr lang="en-US" altLang="zh-CN" sz="1600" dirty="0" smtClean="0"/>
              <a:t>  </a:t>
            </a:r>
            <a:r>
              <a:rPr lang="en-US" altLang="zh-CN" sz="1600" dirty="0" smtClean="0">
                <a:solidFill>
                  <a:srgbClr val="FF0000"/>
                </a:solidFill>
              </a:rPr>
              <a:t>Dword</a:t>
            </a:r>
            <a:r>
              <a:rPr lang="zh-CN" altLang="en-US" sz="1600" dirty="0" smtClean="0">
                <a:solidFill>
                  <a:srgbClr val="FF0000"/>
                </a:solidFill>
              </a:rPr>
              <a:t>*</a:t>
            </a:r>
            <a:endParaRPr lang="en-US" altLang="zh-CN" sz="1600" dirty="0" smtClean="0">
              <a:solidFill>
                <a:srgbClr val="FF0000"/>
              </a:solidFill>
            </a:endParaRPr>
          </a:p>
          <a:p>
            <a:r>
              <a:rPr lang="en-US" altLang="zh-CN" sz="1600" dirty="0"/>
              <a:t>SmartDec</a:t>
            </a:r>
            <a:r>
              <a:rPr lang="en-US" altLang="zh-CN" sz="1600" dirty="0">
                <a:solidFill>
                  <a:srgbClr val="0070C0"/>
                </a:solidFill>
              </a:rPr>
              <a:t> </a:t>
            </a:r>
            <a:r>
              <a:rPr lang="en-US" altLang="zh-CN" sz="1600" dirty="0"/>
              <a:t>Decompiler: </a:t>
            </a:r>
            <a:r>
              <a:rPr lang="en-US" altLang="zh-CN" sz="1600" dirty="0" smtClean="0">
                <a:solidFill>
                  <a:srgbClr val="FF0000"/>
                </a:solidFill>
              </a:rPr>
              <a:t>int_32 </a:t>
            </a:r>
            <a:endParaRPr lang="zh-CN" altLang="en-US" sz="1600" dirty="0">
              <a:solidFill>
                <a:srgbClr val="FF0000"/>
              </a:solidFill>
            </a:endParaRPr>
          </a:p>
        </p:txBody>
      </p:sp>
      <p:cxnSp>
        <p:nvCxnSpPr>
          <p:cNvPr id="19" name="直接连接符 18"/>
          <p:cNvCxnSpPr/>
          <p:nvPr/>
        </p:nvCxnSpPr>
        <p:spPr>
          <a:xfrm>
            <a:off x="5148064" y="2996952"/>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48064" y="3356992"/>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148064" y="3861048"/>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58156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val="291561749"/>
              </p:ext>
            </p:extLst>
          </p:nvPr>
        </p:nvGraphicFramePr>
        <p:xfrm>
          <a:off x="395536" y="1052736"/>
          <a:ext cx="8424936" cy="640080"/>
        </p:xfrm>
        <a:graphic>
          <a:graphicData uri="http://schemas.openxmlformats.org/drawingml/2006/table">
            <a:tbl>
              <a:tblPr firstRow="1" bandRow="1">
                <a:tableStyleId>{5C22544A-7EE6-4342-B048-85BDC9FD1C3A}</a:tableStyleId>
              </a:tblPr>
              <a:tblGrid>
                <a:gridCol w="1611727"/>
                <a:gridCol w="6813209"/>
              </a:tblGrid>
              <a:tr h="295155">
                <a:tc>
                  <a:txBody>
                    <a:bodyPr/>
                    <a:lstStyle/>
                    <a:p>
                      <a:r>
                        <a:rPr lang="en-US" altLang="zh-CN" dirty="0" smtClean="0">
                          <a:solidFill>
                            <a:srgbClr val="0070C0"/>
                          </a:solidFill>
                          <a:latin typeface="+mn-lt"/>
                        </a:rPr>
                        <a:t>Approach</a:t>
                      </a:r>
                      <a:endParaRPr lang="zh-CN" altLang="en-US" dirty="0">
                        <a:solidFill>
                          <a:srgbClr val="0070C0"/>
                        </a:solidFill>
                        <a:latin typeface="+mn-lt"/>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lt"/>
                        </a:rPr>
                        <a:t>Learning types for binaries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lt"/>
                        </a:rPr>
                        <a:t>leverage a machine learning method to type inference</a:t>
                      </a:r>
                    </a:p>
                  </a:txBody>
                  <a:tcPr>
                    <a:no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4024298823"/>
              </p:ext>
            </p:extLst>
          </p:nvPr>
        </p:nvGraphicFramePr>
        <p:xfrm>
          <a:off x="395536" y="1772816"/>
          <a:ext cx="8424936" cy="365760"/>
        </p:xfrm>
        <a:graphic>
          <a:graphicData uri="http://schemas.openxmlformats.org/drawingml/2006/table">
            <a:tbl>
              <a:tblPr firstRow="1" bandRow="1">
                <a:tableStyleId>{5C22544A-7EE6-4342-B048-85BDC9FD1C3A}</a:tableStyleId>
              </a:tblPr>
              <a:tblGrid>
                <a:gridCol w="1611727"/>
                <a:gridCol w="6813209"/>
              </a:tblGrid>
              <a:tr h="295155">
                <a:tc>
                  <a:txBody>
                    <a:bodyPr/>
                    <a:lstStyle/>
                    <a:p>
                      <a:r>
                        <a:rPr lang="en-US" altLang="zh-CN" dirty="0" smtClean="0">
                          <a:solidFill>
                            <a:srgbClr val="0070C0"/>
                          </a:solidFill>
                        </a:rPr>
                        <a:t>Idea</a:t>
                      </a:r>
                      <a:endParaRPr lang="zh-CN" altLang="en-US" dirty="0">
                        <a:solidFill>
                          <a:srgbClr val="0070C0"/>
                        </a:solidFill>
                      </a:endParaRPr>
                    </a:p>
                  </a:txBody>
                  <a:tcPr>
                    <a:noFill/>
                  </a:tcPr>
                </a:tc>
                <a:tc>
                  <a:txBody>
                    <a:bodyPr/>
                    <a:lstStyle/>
                    <a:p>
                      <a:r>
                        <a:rPr lang="en-US" altLang="zh-CN" dirty="0" smtClean="0">
                          <a:solidFill>
                            <a:schemeClr val="tx1"/>
                          </a:solidFill>
                        </a:rPr>
                        <a:t>Duck typing</a:t>
                      </a:r>
                      <a:endParaRPr lang="zh-CN" altLang="en-US" dirty="0">
                        <a:solidFill>
                          <a:schemeClr val="tx1"/>
                        </a:solidFill>
                      </a:endParaRPr>
                    </a:p>
                  </a:txBody>
                  <a:tcPr>
                    <a:noFill/>
                  </a:tcPr>
                </a:tc>
              </a:tr>
            </a:tbl>
          </a:graphicData>
        </a:graphic>
      </p:graphicFrame>
      <p:sp>
        <p:nvSpPr>
          <p:cNvPr id="10"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Approach</a:t>
            </a:r>
            <a:endParaRPr lang="zh-CN" altLang="en-US" sz="3200" b="1" dirty="0"/>
          </a:p>
        </p:txBody>
      </p:sp>
      <p:pic>
        <p:nvPicPr>
          <p:cNvPr id="11" name="图片 10"/>
          <p:cNvPicPr>
            <a:picLocks noChangeAspect="1"/>
          </p:cNvPicPr>
          <p:nvPr/>
        </p:nvPicPr>
        <p:blipFill>
          <a:blip r:embed="rId5"/>
          <a:stretch>
            <a:fillRect/>
          </a:stretch>
        </p:blipFill>
        <p:spPr>
          <a:xfrm>
            <a:off x="490541" y="2276872"/>
            <a:ext cx="8041899" cy="2838318"/>
          </a:xfrm>
          <a:prstGeom prst="rect">
            <a:avLst/>
          </a:prstGeom>
        </p:spPr>
      </p:pic>
      <p:sp>
        <p:nvSpPr>
          <p:cNvPr id="12" name="矩形 11"/>
          <p:cNvSpPr/>
          <p:nvPr/>
        </p:nvSpPr>
        <p:spPr>
          <a:xfrm>
            <a:off x="1691680" y="5108991"/>
            <a:ext cx="2376264" cy="1200329"/>
          </a:xfrm>
          <a:prstGeom prst="rect">
            <a:avLst/>
          </a:prstGeom>
        </p:spPr>
        <p:txBody>
          <a:bodyPr wrap="square">
            <a:spAutoFit/>
          </a:bodyPr>
          <a:lstStyle/>
          <a:p>
            <a:r>
              <a:rPr lang="en-US" altLang="zh-CN" dirty="0" smtClean="0">
                <a:solidFill>
                  <a:srgbClr val="0070C0"/>
                </a:solidFill>
              </a:rPr>
              <a:t>byte ptr</a:t>
            </a:r>
          </a:p>
          <a:p>
            <a:r>
              <a:rPr lang="en-US" altLang="zh-CN" dirty="0" smtClean="0">
                <a:solidFill>
                  <a:srgbClr val="0070C0"/>
                </a:solidFill>
              </a:rPr>
              <a:t>mov          _ </a:t>
            </a:r>
            <a:r>
              <a:rPr lang="en-US" altLang="zh-CN" dirty="0">
                <a:solidFill>
                  <a:srgbClr val="0070C0"/>
                </a:solidFill>
              </a:rPr>
              <a:t>, 0 </a:t>
            </a:r>
            <a:endParaRPr lang="en-US" altLang="zh-CN" dirty="0" smtClean="0">
              <a:solidFill>
                <a:srgbClr val="0070C0"/>
              </a:solidFill>
            </a:endParaRPr>
          </a:p>
          <a:p>
            <a:r>
              <a:rPr lang="en-US" altLang="zh-CN" dirty="0">
                <a:solidFill>
                  <a:srgbClr val="0070C0"/>
                </a:solidFill>
              </a:rPr>
              <a:t>m</a:t>
            </a:r>
            <a:r>
              <a:rPr lang="en-US" altLang="zh-CN" dirty="0" smtClean="0">
                <a:solidFill>
                  <a:srgbClr val="0070C0"/>
                </a:solidFill>
              </a:rPr>
              <a:t>ov          _ </a:t>
            </a:r>
            <a:r>
              <a:rPr lang="en-US" altLang="zh-CN" dirty="0">
                <a:solidFill>
                  <a:srgbClr val="0070C0"/>
                </a:solidFill>
              </a:rPr>
              <a:t>, </a:t>
            </a:r>
            <a:r>
              <a:rPr lang="en-US" altLang="zh-CN" dirty="0" smtClean="0">
                <a:solidFill>
                  <a:srgbClr val="0070C0"/>
                </a:solidFill>
              </a:rPr>
              <a:t>1</a:t>
            </a:r>
          </a:p>
          <a:p>
            <a:r>
              <a:rPr lang="en-US" altLang="zh-CN" dirty="0" smtClean="0">
                <a:solidFill>
                  <a:srgbClr val="0070C0"/>
                </a:solidFill>
              </a:rPr>
              <a:t>movzx    eax, _ </a:t>
            </a:r>
            <a:endParaRPr lang="zh-CN" altLang="en-US" dirty="0">
              <a:solidFill>
                <a:srgbClr val="0070C0"/>
              </a:solidFill>
            </a:endParaRPr>
          </a:p>
        </p:txBody>
      </p:sp>
      <p:sp>
        <p:nvSpPr>
          <p:cNvPr id="17" name="矩形 16"/>
          <p:cNvSpPr/>
          <p:nvPr/>
        </p:nvSpPr>
        <p:spPr>
          <a:xfrm>
            <a:off x="3700378" y="5339824"/>
            <a:ext cx="2671822" cy="369332"/>
          </a:xfrm>
          <a:prstGeom prst="rect">
            <a:avLst/>
          </a:prstGeom>
        </p:spPr>
        <p:txBody>
          <a:bodyPr wrap="none">
            <a:spAutoFit/>
          </a:bodyPr>
          <a:lstStyle/>
          <a:p>
            <a:r>
              <a:rPr lang="en-US" altLang="zh-CN" dirty="0"/>
              <a:t>most likely to be a feature </a:t>
            </a:r>
            <a:endParaRPr lang="zh-CN" altLang="en-US" dirty="0"/>
          </a:p>
        </p:txBody>
      </p:sp>
      <p:sp>
        <p:nvSpPr>
          <p:cNvPr id="18" name="矩形 17"/>
          <p:cNvSpPr/>
          <p:nvPr/>
        </p:nvSpPr>
        <p:spPr>
          <a:xfrm>
            <a:off x="6732240" y="5524490"/>
            <a:ext cx="603050" cy="369332"/>
          </a:xfrm>
          <a:prstGeom prst="rect">
            <a:avLst/>
          </a:prstGeom>
        </p:spPr>
        <p:txBody>
          <a:bodyPr wrap="none">
            <a:spAutoFit/>
          </a:bodyPr>
          <a:lstStyle/>
          <a:p>
            <a:r>
              <a:rPr lang="en-US" altLang="zh-CN" dirty="0" smtClean="0">
                <a:solidFill>
                  <a:srgbClr val="0070C0"/>
                </a:solidFill>
              </a:rPr>
              <a:t>bool</a:t>
            </a:r>
            <a:endParaRPr lang="zh-CN" altLang="en-US" dirty="0">
              <a:solidFill>
                <a:srgbClr val="0070C0"/>
              </a:solidFill>
            </a:endParaRPr>
          </a:p>
        </p:txBody>
      </p:sp>
      <p:cxnSp>
        <p:nvCxnSpPr>
          <p:cNvPr id="19" name="直接箭头连接符 18"/>
          <p:cNvCxnSpPr/>
          <p:nvPr/>
        </p:nvCxnSpPr>
        <p:spPr>
          <a:xfrm>
            <a:off x="3491880" y="5709156"/>
            <a:ext cx="30243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860032" y="2876743"/>
            <a:ext cx="31683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860032" y="3740839"/>
            <a:ext cx="31683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860032" y="4100879"/>
            <a:ext cx="31683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7942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51648" t="10148"/>
          <a:stretch/>
        </p:blipFill>
        <p:spPr>
          <a:xfrm>
            <a:off x="121826" y="2650869"/>
            <a:ext cx="3946118" cy="2588120"/>
          </a:xfrm>
          <a:prstGeom prst="rect">
            <a:avLst/>
          </a:prstGeom>
        </p:spPr>
      </p:pic>
      <p:cxnSp>
        <p:nvCxnSpPr>
          <p:cNvPr id="6" name="直接箭头连接符 5"/>
          <p:cNvCxnSpPr/>
          <p:nvPr/>
        </p:nvCxnSpPr>
        <p:spPr>
          <a:xfrm>
            <a:off x="3995936" y="3861048"/>
            <a:ext cx="1008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矩形 6"/>
              <p:cNvSpPr/>
              <p:nvPr/>
            </p:nvSpPr>
            <p:spPr>
              <a:xfrm>
                <a:off x="5004048" y="3122384"/>
                <a:ext cx="1904159" cy="1477328"/>
              </a:xfrm>
              <a:prstGeom prst="rect">
                <a:avLst/>
              </a:prstGeom>
            </p:spPr>
            <p:txBody>
              <a:bodyPr wrap="square">
                <a:spAutoFit/>
              </a:bodyPr>
              <a:lstStyle/>
              <a:p>
                <a:r>
                  <a:rPr lang="en-US" altLang="zh-CN" dirty="0" smtClean="0">
                    <a:solidFill>
                      <a:schemeClr val="tx1"/>
                    </a:solidFill>
                  </a:rPr>
                  <a:t>byte ptr</a:t>
                </a:r>
              </a:p>
              <a:p>
                <a:r>
                  <a:rPr lang="en-US" altLang="zh-CN" dirty="0" smtClean="0">
                    <a:solidFill>
                      <a:schemeClr val="tx1"/>
                    </a:solidFill>
                  </a:rPr>
                  <a:t>mov      __ , </a:t>
                </a:r>
                <a:r>
                  <a:rPr lang="en-US" altLang="zh-CN" dirty="0">
                    <a:solidFill>
                      <a:schemeClr val="tx1"/>
                    </a:solidFill>
                  </a:rPr>
                  <a:t>0 </a:t>
                </a:r>
              </a:p>
              <a:p>
                <a:r>
                  <a:rPr lang="en-US" altLang="zh-CN" dirty="0" smtClean="0">
                    <a:solidFill>
                      <a:schemeClr val="tx1"/>
                    </a:solidFill>
                  </a:rPr>
                  <a:t>mov      __ , </a:t>
                </a:r>
                <a:r>
                  <a:rPr lang="en-US" altLang="zh-CN" dirty="0">
                    <a:solidFill>
                      <a:schemeClr val="tx1"/>
                    </a:solidFill>
                  </a:rPr>
                  <a:t>1</a:t>
                </a:r>
              </a:p>
              <a:p>
                <a:r>
                  <a:rPr lang="en-US" altLang="zh-CN" dirty="0" smtClean="0">
                    <a:solidFill>
                      <a:schemeClr val="tx1"/>
                    </a:solidFill>
                  </a:rPr>
                  <a:t>movzx  </a:t>
                </a:r>
                <a14:m>
                  <m:oMath xmlns:m="http://schemas.openxmlformats.org/officeDocument/2006/math">
                    <m:sSup>
                      <m:sSupPr>
                        <m:ctrlPr>
                          <a:rPr lang="en-US" altLang="zh-CN" i="1" dirty="0" smtClean="0">
                            <a:solidFill>
                              <a:schemeClr val="tx1"/>
                            </a:solidFill>
                            <a:latin typeface="Cambria Math" panose="02040503050406030204" pitchFamily="18" charset="0"/>
                          </a:rPr>
                        </m:ctrlPr>
                      </m:sSupPr>
                      <m:e>
                        <m:r>
                          <m:rPr>
                            <m:sty m:val="p"/>
                          </m:rPr>
                          <a:rPr lang="en-US" altLang="zh-CN" i="1" dirty="0">
                            <a:solidFill>
                              <a:schemeClr val="tx1"/>
                            </a:solidFill>
                            <a:latin typeface="Cambria Math" panose="02040503050406030204" pitchFamily="18" charset="0"/>
                          </a:rPr>
                          <m:t>reg</m:t>
                        </m:r>
                      </m:e>
                      <m:sup>
                        <m:r>
                          <a:rPr lang="en-US" altLang="zh-CN" b="0" i="1" dirty="0" smtClean="0">
                            <a:solidFill>
                              <a:schemeClr val="tx1"/>
                            </a:solidFill>
                            <a:latin typeface="Cambria Math" panose="02040503050406030204" pitchFamily="18" charset="0"/>
                          </a:rPr>
                          <m:t>32</m:t>
                        </m:r>
                      </m:sup>
                    </m:sSup>
                  </m:oMath>
                </a14:m>
                <a:r>
                  <a:rPr lang="en-US" altLang="zh-CN" dirty="0">
                    <a:solidFill>
                      <a:schemeClr val="tx1"/>
                    </a:solidFill>
                  </a:rPr>
                  <a:t> , </a:t>
                </a:r>
                <a:r>
                  <a:rPr lang="en-US" altLang="zh-CN" dirty="0" smtClean="0">
                    <a:solidFill>
                      <a:schemeClr val="tx1"/>
                    </a:solidFill>
                  </a:rPr>
                  <a:t>__</a:t>
                </a:r>
              </a:p>
              <a:p>
                <a:r>
                  <a:rPr lang="en-US" altLang="zh-CN" dirty="0" smtClean="0">
                    <a:solidFill>
                      <a:schemeClr val="tx1"/>
                    </a:solidFill>
                  </a:rPr>
                  <a:t>test       __ , __</a:t>
                </a:r>
                <a:endParaRPr lang="zh-CN" altLang="en-US"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5004048" y="3122384"/>
                <a:ext cx="1904159" cy="1477328"/>
              </a:xfrm>
              <a:prstGeom prst="rect">
                <a:avLst/>
              </a:prstGeom>
              <a:blipFill rotWithShape="0">
                <a:blip r:embed="rId3"/>
                <a:stretch>
                  <a:fillRect l="-2885" t="-2058" b="-5350"/>
                </a:stretch>
              </a:blipFill>
            </p:spPr>
            <p:txBody>
              <a:bodyPr/>
              <a:lstStyle/>
              <a:p>
                <a:r>
                  <a:rPr lang="zh-CN" altLang="en-US">
                    <a:noFill/>
                  </a:rPr>
                  <a:t> </a:t>
                </a:r>
              </a:p>
            </p:txBody>
          </p:sp>
        </mc:Fallback>
      </mc:AlternateContent>
      <p:sp>
        <p:nvSpPr>
          <p:cNvPr id="8" name="椭圆形标注 7"/>
          <p:cNvSpPr/>
          <p:nvPr/>
        </p:nvSpPr>
        <p:spPr>
          <a:xfrm>
            <a:off x="2483768" y="2293112"/>
            <a:ext cx="1224136" cy="355872"/>
          </a:xfrm>
          <a:prstGeom prst="wedgeEllipseCallou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rgbClr val="0070C0"/>
                </a:solidFill>
              </a:rPr>
              <a:t>b</a:t>
            </a:r>
            <a:r>
              <a:rPr lang="en-US" altLang="zh-CN" b="1" dirty="0" smtClean="0">
                <a:solidFill>
                  <a:srgbClr val="0070C0"/>
                </a:solidFill>
              </a:rPr>
              <a:t>ool</a:t>
            </a:r>
            <a:r>
              <a:rPr lang="zh-CN" altLang="en-US" b="1" dirty="0" smtClean="0">
                <a:solidFill>
                  <a:srgbClr val="0070C0"/>
                </a:solidFill>
              </a:rPr>
              <a:t>？</a:t>
            </a:r>
            <a:endParaRPr lang="zh-CN" altLang="en-US" b="1" dirty="0">
              <a:solidFill>
                <a:srgbClr val="0070C0"/>
              </a:solidFill>
            </a:endParaRPr>
          </a:p>
        </p:txBody>
      </p:sp>
      <p:cxnSp>
        <p:nvCxnSpPr>
          <p:cNvPr id="10" name="直接连接符 9"/>
          <p:cNvCxnSpPr/>
          <p:nvPr/>
        </p:nvCxnSpPr>
        <p:spPr>
          <a:xfrm flipV="1">
            <a:off x="2267744" y="2924944"/>
            <a:ext cx="720080" cy="7988"/>
          </a:xfrm>
          <a:prstGeom prst="line">
            <a:avLst/>
          </a:prstGeom>
          <a:ln w="15875"/>
        </p:spPr>
        <p:style>
          <a:lnRef idx="2">
            <a:schemeClr val="accent2"/>
          </a:lnRef>
          <a:fillRef idx="0">
            <a:schemeClr val="accent2"/>
          </a:fillRef>
          <a:effectRef idx="1">
            <a:schemeClr val="accent2"/>
          </a:effectRef>
          <a:fontRef idx="minor">
            <a:schemeClr val="tx1"/>
          </a:fontRef>
        </p:style>
      </p:cxnSp>
      <p:sp>
        <p:nvSpPr>
          <p:cNvPr id="12" name="文本框 11"/>
          <p:cNvSpPr txBox="1"/>
          <p:nvPr/>
        </p:nvSpPr>
        <p:spPr>
          <a:xfrm>
            <a:off x="3995936" y="3522494"/>
            <a:ext cx="1166614" cy="338554"/>
          </a:xfrm>
          <a:prstGeom prst="rect">
            <a:avLst/>
          </a:prstGeom>
          <a:noFill/>
        </p:spPr>
        <p:txBody>
          <a:bodyPr wrap="square" rtlCol="0">
            <a:spAutoFit/>
          </a:bodyPr>
          <a:lstStyle/>
          <a:p>
            <a:r>
              <a:rPr lang="zh-CN" altLang="en-US" sz="1600" dirty="0" smtClean="0">
                <a:solidFill>
                  <a:srgbClr val="0070C0"/>
                </a:solidFill>
              </a:rPr>
              <a:t>提取信息</a:t>
            </a:r>
            <a:endParaRPr lang="zh-CN" altLang="en-US" sz="1600" dirty="0">
              <a:solidFill>
                <a:srgbClr val="0070C0"/>
              </a:solidFill>
            </a:endParaRPr>
          </a:p>
        </p:txBody>
      </p:sp>
      <p:sp>
        <p:nvSpPr>
          <p:cNvPr id="16" name="文本框 15"/>
          <p:cNvSpPr txBox="1"/>
          <p:nvPr/>
        </p:nvSpPr>
        <p:spPr>
          <a:xfrm>
            <a:off x="6861770" y="3522494"/>
            <a:ext cx="1166614" cy="338554"/>
          </a:xfrm>
          <a:prstGeom prst="rect">
            <a:avLst/>
          </a:prstGeom>
          <a:noFill/>
        </p:spPr>
        <p:txBody>
          <a:bodyPr wrap="square" rtlCol="0">
            <a:spAutoFit/>
          </a:bodyPr>
          <a:lstStyle/>
          <a:p>
            <a:r>
              <a:rPr lang="zh-CN" altLang="en-US" sz="1600" dirty="0" smtClean="0">
                <a:solidFill>
                  <a:srgbClr val="0070C0"/>
                </a:solidFill>
              </a:rPr>
              <a:t>判定类型</a:t>
            </a:r>
            <a:endParaRPr lang="zh-CN" altLang="en-US" sz="1600" dirty="0">
              <a:solidFill>
                <a:srgbClr val="0070C0"/>
              </a:solidFill>
            </a:endParaRPr>
          </a:p>
        </p:txBody>
      </p:sp>
      <p:sp>
        <p:nvSpPr>
          <p:cNvPr id="18" name="双波形 17"/>
          <p:cNvSpPr/>
          <p:nvPr/>
        </p:nvSpPr>
        <p:spPr>
          <a:xfrm>
            <a:off x="8060447" y="3573016"/>
            <a:ext cx="720080" cy="576064"/>
          </a:xfrm>
          <a:prstGeom prst="doubleWav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70C0"/>
                </a:solidFill>
              </a:rPr>
              <a:t>Type</a:t>
            </a:r>
            <a:endParaRPr lang="zh-CN" altLang="en-US" b="1" dirty="0">
              <a:solidFill>
                <a:srgbClr val="0070C0"/>
              </a:solidFill>
            </a:endParaRPr>
          </a:p>
        </p:txBody>
      </p:sp>
      <p:cxnSp>
        <p:nvCxnSpPr>
          <p:cNvPr id="19" name="直接箭头连接符 18"/>
          <p:cNvCxnSpPr/>
          <p:nvPr/>
        </p:nvCxnSpPr>
        <p:spPr>
          <a:xfrm>
            <a:off x="6876368" y="3861048"/>
            <a:ext cx="1008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641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262197" y="2204864"/>
            <a:ext cx="7663077" cy="2829268"/>
          </a:xfrm>
          <a:prstGeom prst="rect">
            <a:avLst/>
          </a:prstGeom>
        </p:spPr>
      </p:pic>
      <p:sp>
        <p:nvSpPr>
          <p:cNvPr id="4" name="TextBox 3"/>
          <p:cNvSpPr txBox="1"/>
          <p:nvPr/>
        </p:nvSpPr>
        <p:spPr>
          <a:xfrm>
            <a:off x="323528" y="329849"/>
            <a:ext cx="2736304" cy="584775"/>
          </a:xfrm>
          <a:prstGeom prst="rect">
            <a:avLst/>
          </a:prstGeom>
          <a:noFill/>
        </p:spPr>
        <p:txBody>
          <a:bodyPr wrap="square" rtlCol="0">
            <a:spAutoFit/>
          </a:bodyPr>
          <a:lstStyle/>
          <a:p>
            <a:r>
              <a:rPr lang="en-US" altLang="zh-CN" sz="3200" b="1" dirty="0" smtClean="0"/>
              <a:t>Approach</a:t>
            </a:r>
            <a:endParaRPr lang="zh-CN" altLang="en-US" sz="3200" b="1" dirty="0"/>
          </a:p>
        </p:txBody>
      </p:sp>
      <p:sp>
        <p:nvSpPr>
          <p:cNvPr id="6" name="文本框 5"/>
          <p:cNvSpPr txBox="1"/>
          <p:nvPr/>
        </p:nvSpPr>
        <p:spPr>
          <a:xfrm>
            <a:off x="3010730" y="2292896"/>
            <a:ext cx="1872208" cy="276999"/>
          </a:xfrm>
          <a:prstGeom prst="rect">
            <a:avLst/>
          </a:prstGeom>
          <a:noFill/>
        </p:spPr>
        <p:txBody>
          <a:bodyPr wrap="square" rtlCol="0">
            <a:spAutoFit/>
          </a:bodyPr>
          <a:lstStyle/>
          <a:p>
            <a:r>
              <a:rPr lang="en-US" altLang="zh-CN" sz="1200" dirty="0" smtClean="0">
                <a:latin typeface="Times New Roman" panose="02020603050405020304" pitchFamily="18" charset="0"/>
                <a:cs typeface="Times New Roman" panose="02020603050405020304" pitchFamily="18" charset="0"/>
              </a:rPr>
              <a:t>Binary Analysis</a:t>
            </a:r>
            <a:endParaRPr lang="zh-CN" altLang="en-US" sz="1200" dirty="0">
              <a:latin typeface="Times New Roman" panose="02020603050405020304" pitchFamily="18" charset="0"/>
              <a:cs typeface="Times New Roman" panose="02020603050405020304" pitchFamily="18" charset="0"/>
            </a:endParaRPr>
          </a:p>
        </p:txBody>
      </p:sp>
      <p:sp>
        <p:nvSpPr>
          <p:cNvPr id="7" name="右箭头 6"/>
          <p:cNvSpPr/>
          <p:nvPr/>
        </p:nvSpPr>
        <p:spPr>
          <a:xfrm>
            <a:off x="7164288" y="4369419"/>
            <a:ext cx="977010" cy="288032"/>
          </a:xfrm>
          <a:prstGeom prst="rightArrow">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172026" y="4149080"/>
            <a:ext cx="792088" cy="2203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organize</a:t>
            </a:r>
            <a:endParaRPr lang="zh-CN" altLang="en-US" sz="1200" dirty="0">
              <a:solidFill>
                <a:schemeClr val="tx1"/>
              </a:solidFill>
            </a:endParaRPr>
          </a:p>
        </p:txBody>
      </p:sp>
      <p:sp>
        <p:nvSpPr>
          <p:cNvPr id="12" name="横卷形 11"/>
          <p:cNvSpPr/>
          <p:nvPr/>
        </p:nvSpPr>
        <p:spPr>
          <a:xfrm>
            <a:off x="8180138" y="4293096"/>
            <a:ext cx="742987" cy="393466"/>
          </a:xfrm>
          <a:prstGeom prst="horizontalScroll">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Result</a:t>
            </a:r>
            <a:endParaRPr lang="zh-CN" altLang="en-US" sz="1400" dirty="0">
              <a:solidFill>
                <a:schemeClr val="tx1"/>
              </a:solidFill>
            </a:endParaRPr>
          </a:p>
        </p:txBody>
      </p:sp>
      <p:cxnSp>
        <p:nvCxnSpPr>
          <p:cNvPr id="16" name="直接连接符 15"/>
          <p:cNvCxnSpPr/>
          <p:nvPr/>
        </p:nvCxnSpPr>
        <p:spPr>
          <a:xfrm>
            <a:off x="4572000" y="4509120"/>
            <a:ext cx="0" cy="76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66198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4.6|12.1"/>
</p:tagLst>
</file>

<file path=ppt/tags/tag10.xml><?xml version="1.0" encoding="utf-8"?>
<p:tagLst xmlns:a="http://schemas.openxmlformats.org/drawingml/2006/main" xmlns:r="http://schemas.openxmlformats.org/officeDocument/2006/relationships" xmlns:p="http://schemas.openxmlformats.org/presentationml/2006/main">
  <p:tag name="TIMING" val="|34.6|12.1"/>
</p:tagLst>
</file>

<file path=ppt/tags/tag11.xml><?xml version="1.0" encoding="utf-8"?>
<p:tagLst xmlns:a="http://schemas.openxmlformats.org/drawingml/2006/main" xmlns:r="http://schemas.openxmlformats.org/officeDocument/2006/relationships" xmlns:p="http://schemas.openxmlformats.org/presentationml/2006/main">
  <p:tag name="TIMING" val="|34.6|12.1"/>
</p:tagLst>
</file>

<file path=ppt/tags/tag12.xml><?xml version="1.0" encoding="utf-8"?>
<p:tagLst xmlns:a="http://schemas.openxmlformats.org/drawingml/2006/main" xmlns:r="http://schemas.openxmlformats.org/officeDocument/2006/relationships" xmlns:p="http://schemas.openxmlformats.org/presentationml/2006/main">
  <p:tag name="TIMING" val="|34.6|12.1"/>
</p:tagLst>
</file>

<file path=ppt/tags/tag13.xml><?xml version="1.0" encoding="utf-8"?>
<p:tagLst xmlns:a="http://schemas.openxmlformats.org/drawingml/2006/main" xmlns:r="http://schemas.openxmlformats.org/officeDocument/2006/relationships" xmlns:p="http://schemas.openxmlformats.org/presentationml/2006/main">
  <p:tag name="TIMING" val="|34.6|12.1"/>
</p:tagLst>
</file>

<file path=ppt/tags/tag14.xml><?xml version="1.0" encoding="utf-8"?>
<p:tagLst xmlns:a="http://schemas.openxmlformats.org/drawingml/2006/main" xmlns:r="http://schemas.openxmlformats.org/officeDocument/2006/relationships" xmlns:p="http://schemas.openxmlformats.org/presentationml/2006/main">
  <p:tag name="TIMING" val="|34.6|12.1"/>
</p:tagLst>
</file>

<file path=ppt/tags/tag15.xml><?xml version="1.0" encoding="utf-8"?>
<p:tagLst xmlns:a="http://schemas.openxmlformats.org/drawingml/2006/main" xmlns:r="http://schemas.openxmlformats.org/officeDocument/2006/relationships" xmlns:p="http://schemas.openxmlformats.org/presentationml/2006/main">
  <p:tag name="TIMING" val="|34.6|12.1"/>
</p:tagLst>
</file>

<file path=ppt/tags/tag16.xml><?xml version="1.0" encoding="utf-8"?>
<p:tagLst xmlns:a="http://schemas.openxmlformats.org/drawingml/2006/main" xmlns:r="http://schemas.openxmlformats.org/officeDocument/2006/relationships" xmlns:p="http://schemas.openxmlformats.org/presentationml/2006/main">
  <p:tag name="TIMING" val="|34.6|12.1"/>
</p:tagLst>
</file>

<file path=ppt/tags/tag17.xml><?xml version="1.0" encoding="utf-8"?>
<p:tagLst xmlns:a="http://schemas.openxmlformats.org/drawingml/2006/main" xmlns:r="http://schemas.openxmlformats.org/officeDocument/2006/relationships" xmlns:p="http://schemas.openxmlformats.org/presentationml/2006/main">
  <p:tag name="TIMING" val="|34.6|12.1"/>
</p:tagLst>
</file>

<file path=ppt/tags/tag18.xml><?xml version="1.0" encoding="utf-8"?>
<p:tagLst xmlns:a="http://schemas.openxmlformats.org/drawingml/2006/main" xmlns:r="http://schemas.openxmlformats.org/officeDocument/2006/relationships" xmlns:p="http://schemas.openxmlformats.org/presentationml/2006/main">
  <p:tag name="TIMING" val="|34.6|12.1"/>
</p:tagLst>
</file>

<file path=ppt/tags/tag19.xml><?xml version="1.0" encoding="utf-8"?>
<p:tagLst xmlns:a="http://schemas.openxmlformats.org/drawingml/2006/main" xmlns:r="http://schemas.openxmlformats.org/officeDocument/2006/relationships" xmlns:p="http://schemas.openxmlformats.org/presentationml/2006/main">
  <p:tag name="TIMING" val="|34.6|12.1"/>
</p:tagLst>
</file>

<file path=ppt/tags/tag2.xml><?xml version="1.0" encoding="utf-8"?>
<p:tagLst xmlns:a="http://schemas.openxmlformats.org/drawingml/2006/main" xmlns:r="http://schemas.openxmlformats.org/officeDocument/2006/relationships" xmlns:p="http://schemas.openxmlformats.org/presentationml/2006/main">
  <p:tag name="TIMING" val="|34.6|12.1"/>
</p:tagLst>
</file>

<file path=ppt/tags/tag20.xml><?xml version="1.0" encoding="utf-8"?>
<p:tagLst xmlns:a="http://schemas.openxmlformats.org/drawingml/2006/main" xmlns:r="http://schemas.openxmlformats.org/officeDocument/2006/relationships" xmlns:p="http://schemas.openxmlformats.org/presentationml/2006/main">
  <p:tag name="TIMING" val="|34.6|12.1"/>
</p:tagLst>
</file>

<file path=ppt/tags/tag21.xml><?xml version="1.0" encoding="utf-8"?>
<p:tagLst xmlns:a="http://schemas.openxmlformats.org/drawingml/2006/main" xmlns:r="http://schemas.openxmlformats.org/officeDocument/2006/relationships" xmlns:p="http://schemas.openxmlformats.org/presentationml/2006/main">
  <p:tag name="TIMING" val="|34.6|12.1"/>
</p:tagLst>
</file>

<file path=ppt/tags/tag22.xml><?xml version="1.0" encoding="utf-8"?>
<p:tagLst xmlns:a="http://schemas.openxmlformats.org/drawingml/2006/main" xmlns:r="http://schemas.openxmlformats.org/officeDocument/2006/relationships" xmlns:p="http://schemas.openxmlformats.org/presentationml/2006/main">
  <p:tag name="TIMING" val="|34.6|12.1"/>
</p:tagLst>
</file>

<file path=ppt/tags/tag23.xml><?xml version="1.0" encoding="utf-8"?>
<p:tagLst xmlns:a="http://schemas.openxmlformats.org/drawingml/2006/main" xmlns:r="http://schemas.openxmlformats.org/officeDocument/2006/relationships" xmlns:p="http://schemas.openxmlformats.org/presentationml/2006/main">
  <p:tag name="TIMING" val="|34.6|12.1"/>
</p:tagLst>
</file>

<file path=ppt/tags/tag3.xml><?xml version="1.0" encoding="utf-8"?>
<p:tagLst xmlns:a="http://schemas.openxmlformats.org/drawingml/2006/main" xmlns:r="http://schemas.openxmlformats.org/officeDocument/2006/relationships" xmlns:p="http://schemas.openxmlformats.org/presentationml/2006/main">
  <p:tag name="TIMING" val="|34.6|12.1"/>
</p:tagLst>
</file>

<file path=ppt/tags/tag4.xml><?xml version="1.0" encoding="utf-8"?>
<p:tagLst xmlns:a="http://schemas.openxmlformats.org/drawingml/2006/main" xmlns:r="http://schemas.openxmlformats.org/officeDocument/2006/relationships" xmlns:p="http://schemas.openxmlformats.org/presentationml/2006/main">
  <p:tag name="TIMING" val="|34.6|12.1"/>
</p:tagLst>
</file>

<file path=ppt/tags/tag5.xml><?xml version="1.0" encoding="utf-8"?>
<p:tagLst xmlns:a="http://schemas.openxmlformats.org/drawingml/2006/main" xmlns:r="http://schemas.openxmlformats.org/officeDocument/2006/relationships" xmlns:p="http://schemas.openxmlformats.org/presentationml/2006/main">
  <p:tag name="TIMING" val="|34.6|12.1"/>
</p:tagLst>
</file>

<file path=ppt/tags/tag6.xml><?xml version="1.0" encoding="utf-8"?>
<p:tagLst xmlns:a="http://schemas.openxmlformats.org/drawingml/2006/main" xmlns:r="http://schemas.openxmlformats.org/officeDocument/2006/relationships" xmlns:p="http://schemas.openxmlformats.org/presentationml/2006/main">
  <p:tag name="TIMING" val="|34.6|12.1"/>
</p:tagLst>
</file>

<file path=ppt/tags/tag7.xml><?xml version="1.0" encoding="utf-8"?>
<p:tagLst xmlns:a="http://schemas.openxmlformats.org/drawingml/2006/main" xmlns:r="http://schemas.openxmlformats.org/officeDocument/2006/relationships" xmlns:p="http://schemas.openxmlformats.org/presentationml/2006/main">
  <p:tag name="TIMING" val="|34.6|12.1"/>
</p:tagLst>
</file>

<file path=ppt/tags/tag8.xml><?xml version="1.0" encoding="utf-8"?>
<p:tagLst xmlns:a="http://schemas.openxmlformats.org/drawingml/2006/main" xmlns:r="http://schemas.openxmlformats.org/officeDocument/2006/relationships" xmlns:p="http://schemas.openxmlformats.org/presentationml/2006/main">
  <p:tag name="TIMING" val="|34.6|12.1"/>
</p:tagLst>
</file>

<file path=ppt/tags/tag9.xml><?xml version="1.0" encoding="utf-8"?>
<p:tagLst xmlns:a="http://schemas.openxmlformats.org/drawingml/2006/main" xmlns:r="http://schemas.openxmlformats.org/officeDocument/2006/relationships" xmlns:p="http://schemas.openxmlformats.org/presentationml/2006/main">
  <p:tag name="TIMING" val="|34.6|12.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6717</TotalTime>
  <Words>3397</Words>
  <Application>Microsoft Office PowerPoint</Application>
  <PresentationFormat>全屏显示(4:3)</PresentationFormat>
  <Paragraphs>385</Paragraphs>
  <Slides>26</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宋体</vt:lpstr>
      <vt:lpstr>Arial</vt:lpstr>
      <vt:lpstr>Calibri</vt:lpstr>
      <vt:lpstr>Cambria Math</vt:lpstr>
      <vt:lpstr>Times New Roman</vt:lpstr>
      <vt:lpstr>Wingdings</vt:lpstr>
      <vt:lpstr>Office 主题</vt:lpstr>
      <vt:lpstr>Learning Types for Binaries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Inference on Binary Code</dc:title>
  <dc:creator>admin</dc:creator>
  <cp:lastModifiedBy>文成</cp:lastModifiedBy>
  <cp:revision>365</cp:revision>
  <dcterms:created xsi:type="dcterms:W3CDTF">2016-06-17T17:13:37Z</dcterms:created>
  <dcterms:modified xsi:type="dcterms:W3CDTF">2018-03-25T14:28:18Z</dcterms:modified>
</cp:coreProperties>
</file>