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6" r:id="rId2"/>
  </p:sldMasterIdLst>
  <p:notesMasterIdLst>
    <p:notesMasterId r:id="rId54"/>
  </p:notesMasterIdLst>
  <p:sldIdLst>
    <p:sldId id="279" r:id="rId3"/>
    <p:sldId id="281" r:id="rId4"/>
    <p:sldId id="259" r:id="rId5"/>
    <p:sldId id="287" r:id="rId6"/>
    <p:sldId id="291" r:id="rId7"/>
    <p:sldId id="292" r:id="rId8"/>
    <p:sldId id="290" r:id="rId9"/>
    <p:sldId id="283" r:id="rId10"/>
    <p:sldId id="293" r:id="rId11"/>
    <p:sldId id="296" r:id="rId12"/>
    <p:sldId id="297" r:id="rId13"/>
    <p:sldId id="303" r:id="rId14"/>
    <p:sldId id="302" r:id="rId15"/>
    <p:sldId id="350" r:id="rId16"/>
    <p:sldId id="305" r:id="rId17"/>
    <p:sldId id="304" r:id="rId18"/>
    <p:sldId id="349" r:id="rId19"/>
    <p:sldId id="299" r:id="rId20"/>
    <p:sldId id="308" r:id="rId21"/>
    <p:sldId id="307" r:id="rId22"/>
    <p:sldId id="298" r:id="rId23"/>
    <p:sldId id="309" r:id="rId24"/>
    <p:sldId id="310" r:id="rId25"/>
    <p:sldId id="351" r:id="rId26"/>
    <p:sldId id="312" r:id="rId27"/>
    <p:sldId id="315" r:id="rId28"/>
    <p:sldId id="334" r:id="rId29"/>
    <p:sldId id="335" r:id="rId30"/>
    <p:sldId id="319" r:id="rId31"/>
    <p:sldId id="284" r:id="rId32"/>
    <p:sldId id="337" r:id="rId33"/>
    <p:sldId id="336" r:id="rId34"/>
    <p:sldId id="339" r:id="rId35"/>
    <p:sldId id="340" r:id="rId36"/>
    <p:sldId id="342" r:id="rId37"/>
    <p:sldId id="285" r:id="rId38"/>
    <p:sldId id="320" r:id="rId39"/>
    <p:sldId id="322" r:id="rId40"/>
    <p:sldId id="324" r:id="rId41"/>
    <p:sldId id="325" r:id="rId42"/>
    <p:sldId id="344" r:id="rId43"/>
    <p:sldId id="327" r:id="rId44"/>
    <p:sldId id="345" r:id="rId45"/>
    <p:sldId id="328" r:id="rId46"/>
    <p:sldId id="348" r:id="rId47"/>
    <p:sldId id="332" r:id="rId48"/>
    <p:sldId id="330" r:id="rId49"/>
    <p:sldId id="286" r:id="rId50"/>
    <p:sldId id="274" r:id="rId51"/>
    <p:sldId id="347" r:id="rId52"/>
    <p:sldId id="270" r:id="rId53"/>
  </p:sldIdLst>
  <p:sldSz cx="9144000" cy="6858000" type="screen4x3"/>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158">
          <p15:clr>
            <a:srgbClr val="A4A3A4"/>
          </p15:clr>
        </p15:guide>
        <p15:guide id="4" pos="560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7F7"/>
    <a:srgbClr val="FD8B8E"/>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19" autoAdjust="0"/>
    <p:restoredTop sz="88927" autoAdjust="0"/>
  </p:normalViewPr>
  <p:slideViewPr>
    <p:cSldViewPr>
      <p:cViewPr varScale="1">
        <p:scale>
          <a:sx n="103" d="100"/>
          <a:sy n="103" d="100"/>
        </p:scale>
        <p:origin x="1794" y="108"/>
      </p:cViewPr>
      <p:guideLst>
        <p:guide orient="horz" pos="2160"/>
        <p:guide pos="2880"/>
        <p:guide pos="158"/>
        <p:guide pos="5602"/>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115" d="100"/>
          <a:sy n="115" d="100"/>
        </p:scale>
        <p:origin x="5178" y="12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charts/_rels/chart1.xml.rels><?xml version="1.0" encoding="UTF-8" standalone="yes"?>
<Relationships xmlns="http://schemas.openxmlformats.org/package/2006/relationships"><Relationship Id="rId3" Type="http://schemas.openxmlformats.org/officeDocument/2006/relationships/oleObject" Target="file:///D:\repository\BInary%20TYpe\paper\&#23454;&#39564;&#32467;&#26524;(BITY).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repository\BInary%20TYpe\paper\&#23454;&#39564;&#32467;&#26524;(BITY).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ltLang="zh-CN"/>
              <a:t>Accuracy</a:t>
            </a:r>
            <a:r>
              <a:rPr lang="en-US"/>
              <a:t> </a:t>
            </a:r>
            <a:r>
              <a:rPr lang="en-US" altLang="zh-CN"/>
              <a:t>Rate</a:t>
            </a:r>
            <a:endParaRPr lang="zh-CN"/>
          </a:p>
        </c:rich>
      </c:tx>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zh-CN"/>
        </a:p>
      </c:txPr>
    </c:title>
    <c:autoTitleDeleted val="0"/>
    <c:plotArea>
      <c:layout/>
      <c:areaChart>
        <c:grouping val="standard"/>
        <c:varyColors val="0"/>
        <c:ser>
          <c:idx val="1"/>
          <c:order val="1"/>
          <c:tx>
            <c:strRef>
              <c:f>统计!$U$1</c:f>
              <c:strCache>
                <c:ptCount val="1"/>
                <c:pt idx="0">
                  <c:v>BITY</c:v>
                </c:pt>
              </c:strCache>
            </c:strRef>
          </c:tx>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cat>
            <c:strRef>
              <c:f>统计!$A$2:$A$45</c:f>
              <c:strCache>
                <c:ptCount val="44"/>
                <c:pt idx="0">
                  <c:v>base64</c:v>
                </c:pt>
                <c:pt idx="1">
                  <c:v>basename</c:v>
                </c:pt>
                <c:pt idx="2">
                  <c:v>cat</c:v>
                </c:pt>
                <c:pt idx="3">
                  <c:v>chron</c:v>
                </c:pt>
                <c:pt idx="4">
                  <c:v>chgrp</c:v>
                </c:pt>
                <c:pt idx="5">
                  <c:v>chmod</c:v>
                </c:pt>
                <c:pt idx="6">
                  <c:v>chown</c:v>
                </c:pt>
                <c:pt idx="7">
                  <c:v>chroot</c:v>
                </c:pt>
                <c:pt idx="8">
                  <c:v>cksum</c:v>
                </c:pt>
                <c:pt idx="9">
                  <c:v>comm</c:v>
                </c:pt>
                <c:pt idx="10">
                  <c:v>copy</c:v>
                </c:pt>
                <c:pt idx="11">
                  <c:v>cp</c:v>
                </c:pt>
                <c:pt idx="12">
                  <c:v>csplit</c:v>
                </c:pt>
                <c:pt idx="13">
                  <c:v>cut</c:v>
                </c:pt>
                <c:pt idx="14">
                  <c:v>date</c:v>
                </c:pt>
                <c:pt idx="15">
                  <c:v>dd</c:v>
                </c:pt>
                <c:pt idx="16">
                  <c:v>df</c:v>
                </c:pt>
                <c:pt idx="17">
                  <c:v>dircolors</c:v>
                </c:pt>
                <c:pt idx="18">
                  <c:v>du</c:v>
                </c:pt>
                <c:pt idx="19">
                  <c:v>echo</c:v>
                </c:pt>
                <c:pt idx="20">
                  <c:v>expand</c:v>
                </c:pt>
                <c:pt idx="21">
                  <c:v>expr</c:v>
                </c:pt>
                <c:pt idx="22">
                  <c:v>factor</c:v>
                </c:pt>
                <c:pt idx="23">
                  <c:v>fmt</c:v>
                </c:pt>
                <c:pt idx="24">
                  <c:v>fold</c:v>
                </c:pt>
                <c:pt idx="25">
                  <c:v>getlimits</c:v>
                </c:pt>
                <c:pt idx="26">
                  <c:v>groups</c:v>
                </c:pt>
                <c:pt idx="27">
                  <c:v>head</c:v>
                </c:pt>
                <c:pt idx="28">
                  <c:v>id</c:v>
                </c:pt>
                <c:pt idx="29">
                  <c:v>join</c:v>
                </c:pt>
                <c:pt idx="30">
                  <c:v>kill</c:v>
                </c:pt>
                <c:pt idx="31">
                  <c:v>ln</c:v>
                </c:pt>
                <c:pt idx="32">
                  <c:v>ls</c:v>
                </c:pt>
                <c:pt idx="33">
                  <c:v>mkdir</c:v>
                </c:pt>
                <c:pt idx="34">
                  <c:v>mkfifo</c:v>
                </c:pt>
                <c:pt idx="35">
                  <c:v>mktemp</c:v>
                </c:pt>
                <c:pt idx="36">
                  <c:v>mv</c:v>
                </c:pt>
                <c:pt idx="37">
                  <c:v>nice</c:v>
                </c:pt>
                <c:pt idx="38">
                  <c:v>nl</c:v>
                </c:pt>
                <c:pt idx="39">
                  <c:v>nohup</c:v>
                </c:pt>
                <c:pt idx="40">
                  <c:v>od</c:v>
                </c:pt>
                <c:pt idx="41">
                  <c:v>operand2sig</c:v>
                </c:pt>
                <c:pt idx="42">
                  <c:v>paste</c:v>
                </c:pt>
                <c:pt idx="43">
                  <c:v>pathchk</c:v>
                </c:pt>
              </c:strCache>
              <c:extLst/>
            </c:strRef>
          </c:cat>
          <c:val>
            <c:numRef>
              <c:f>统计!$U$2:$U$46</c:f>
              <c:numCache>
                <c:formatCode>0.00%</c:formatCode>
                <c:ptCount val="44"/>
                <c:pt idx="0">
                  <c:v>0.95121951219512191</c:v>
                </c:pt>
                <c:pt idx="1">
                  <c:v>0.95454545454545459</c:v>
                </c:pt>
                <c:pt idx="2">
                  <c:v>0.96</c:v>
                </c:pt>
                <c:pt idx="3">
                  <c:v>0.8545454545454545</c:v>
                </c:pt>
                <c:pt idx="4">
                  <c:v>0.80645161290322576</c:v>
                </c:pt>
                <c:pt idx="5">
                  <c:v>0.9285714285714286</c:v>
                </c:pt>
                <c:pt idx="6">
                  <c:v>0.82352941176470584</c:v>
                </c:pt>
                <c:pt idx="7">
                  <c:v>0.91304347826086951</c:v>
                </c:pt>
                <c:pt idx="8">
                  <c:v>0.9285714285714286</c:v>
                </c:pt>
                <c:pt idx="9">
                  <c:v>0.7</c:v>
                </c:pt>
                <c:pt idx="10">
                  <c:v>0.8666666666666667</c:v>
                </c:pt>
                <c:pt idx="11">
                  <c:v>0.92307692307692313</c:v>
                </c:pt>
                <c:pt idx="12">
                  <c:v>0.89393939393939392</c:v>
                </c:pt>
                <c:pt idx="13">
                  <c:v>0.97872340425531912</c:v>
                </c:pt>
                <c:pt idx="14">
                  <c:v>0.8666666666666667</c:v>
                </c:pt>
                <c:pt idx="15">
                  <c:v>0.90625</c:v>
                </c:pt>
                <c:pt idx="16">
                  <c:v>0.90217391304347827</c:v>
                </c:pt>
                <c:pt idx="17">
                  <c:v>0.98181818181818181</c:v>
                </c:pt>
                <c:pt idx="18">
                  <c:v>0.80882352941176472</c:v>
                </c:pt>
                <c:pt idx="19">
                  <c:v>1</c:v>
                </c:pt>
                <c:pt idx="20">
                  <c:v>0.96</c:v>
                </c:pt>
                <c:pt idx="21">
                  <c:v>0.8</c:v>
                </c:pt>
                <c:pt idx="22">
                  <c:v>0.96666666666666667</c:v>
                </c:pt>
                <c:pt idx="23">
                  <c:v>0.88709677419354838</c:v>
                </c:pt>
                <c:pt idx="24">
                  <c:v>1</c:v>
                </c:pt>
                <c:pt idx="25">
                  <c:v>1</c:v>
                </c:pt>
                <c:pt idx="26">
                  <c:v>1</c:v>
                </c:pt>
                <c:pt idx="27">
                  <c:v>0.93693693693693691</c:v>
                </c:pt>
                <c:pt idx="28">
                  <c:v>0.9</c:v>
                </c:pt>
                <c:pt idx="29">
                  <c:v>0.94339622641509435</c:v>
                </c:pt>
                <c:pt idx="30">
                  <c:v>0.88888888888888884</c:v>
                </c:pt>
                <c:pt idx="31">
                  <c:v>0.89655172413793105</c:v>
                </c:pt>
                <c:pt idx="32">
                  <c:v>0.83522727272727271</c:v>
                </c:pt>
                <c:pt idx="33">
                  <c:v>0.86363636363636365</c:v>
                </c:pt>
                <c:pt idx="34">
                  <c:v>0.9</c:v>
                </c:pt>
                <c:pt idx="35">
                  <c:v>0.91428571428571426</c:v>
                </c:pt>
                <c:pt idx="36">
                  <c:v>0.8</c:v>
                </c:pt>
                <c:pt idx="37">
                  <c:v>1</c:v>
                </c:pt>
                <c:pt idx="38">
                  <c:v>0.83333333333333337</c:v>
                </c:pt>
                <c:pt idx="39">
                  <c:v>0.95454545454545459</c:v>
                </c:pt>
                <c:pt idx="40">
                  <c:v>0.92500000000000004</c:v>
                </c:pt>
                <c:pt idx="41">
                  <c:v>0.84615384615384615</c:v>
                </c:pt>
                <c:pt idx="42">
                  <c:v>0.94285714285714284</c:v>
                </c:pt>
                <c:pt idx="43">
                  <c:v>0.94736842105263153</c:v>
                </c:pt>
              </c:numCache>
              <c:extLst/>
            </c:numRef>
          </c:val>
        </c:ser>
        <c:ser>
          <c:idx val="3"/>
          <c:order val="3"/>
          <c:tx>
            <c:strRef>
              <c:f>统计!$W$1</c:f>
              <c:strCache>
                <c:ptCount val="1"/>
                <c:pt idx="0">
                  <c:v>Hex-Rays</c:v>
                </c:pt>
              </c:strCache>
            </c:strRef>
          </c:tx>
          <c:spPr>
            <a:solidFill>
              <a:srgbClr val="00B05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cat>
            <c:strRef>
              <c:f>统计!$A$2:$A$45</c:f>
              <c:strCache>
                <c:ptCount val="44"/>
                <c:pt idx="0">
                  <c:v>base64</c:v>
                </c:pt>
                <c:pt idx="1">
                  <c:v>basename</c:v>
                </c:pt>
                <c:pt idx="2">
                  <c:v>cat</c:v>
                </c:pt>
                <c:pt idx="3">
                  <c:v>chron</c:v>
                </c:pt>
                <c:pt idx="4">
                  <c:v>chgrp</c:v>
                </c:pt>
                <c:pt idx="5">
                  <c:v>chmod</c:v>
                </c:pt>
                <c:pt idx="6">
                  <c:v>chown</c:v>
                </c:pt>
                <c:pt idx="7">
                  <c:v>chroot</c:v>
                </c:pt>
                <c:pt idx="8">
                  <c:v>cksum</c:v>
                </c:pt>
                <c:pt idx="9">
                  <c:v>comm</c:v>
                </c:pt>
                <c:pt idx="10">
                  <c:v>copy</c:v>
                </c:pt>
                <c:pt idx="11">
                  <c:v>cp</c:v>
                </c:pt>
                <c:pt idx="12">
                  <c:v>csplit</c:v>
                </c:pt>
                <c:pt idx="13">
                  <c:v>cut</c:v>
                </c:pt>
                <c:pt idx="14">
                  <c:v>date</c:v>
                </c:pt>
                <c:pt idx="15">
                  <c:v>dd</c:v>
                </c:pt>
                <c:pt idx="16">
                  <c:v>df</c:v>
                </c:pt>
                <c:pt idx="17">
                  <c:v>dircolors</c:v>
                </c:pt>
                <c:pt idx="18">
                  <c:v>du</c:v>
                </c:pt>
                <c:pt idx="19">
                  <c:v>echo</c:v>
                </c:pt>
                <c:pt idx="20">
                  <c:v>expand</c:v>
                </c:pt>
                <c:pt idx="21">
                  <c:v>expr</c:v>
                </c:pt>
                <c:pt idx="22">
                  <c:v>factor</c:v>
                </c:pt>
                <c:pt idx="23">
                  <c:v>fmt</c:v>
                </c:pt>
                <c:pt idx="24">
                  <c:v>fold</c:v>
                </c:pt>
                <c:pt idx="25">
                  <c:v>getlimits</c:v>
                </c:pt>
                <c:pt idx="26">
                  <c:v>groups</c:v>
                </c:pt>
                <c:pt idx="27">
                  <c:v>head</c:v>
                </c:pt>
                <c:pt idx="28">
                  <c:v>id</c:v>
                </c:pt>
                <c:pt idx="29">
                  <c:v>join</c:v>
                </c:pt>
                <c:pt idx="30">
                  <c:v>kill</c:v>
                </c:pt>
                <c:pt idx="31">
                  <c:v>ln</c:v>
                </c:pt>
                <c:pt idx="32">
                  <c:v>ls</c:v>
                </c:pt>
                <c:pt idx="33">
                  <c:v>mkdir</c:v>
                </c:pt>
                <c:pt idx="34">
                  <c:v>mkfifo</c:v>
                </c:pt>
                <c:pt idx="35">
                  <c:v>mktemp</c:v>
                </c:pt>
                <c:pt idx="36">
                  <c:v>mv</c:v>
                </c:pt>
                <c:pt idx="37">
                  <c:v>nice</c:v>
                </c:pt>
                <c:pt idx="38">
                  <c:v>nl</c:v>
                </c:pt>
                <c:pt idx="39">
                  <c:v>nohup</c:v>
                </c:pt>
                <c:pt idx="40">
                  <c:v>od</c:v>
                </c:pt>
                <c:pt idx="41">
                  <c:v>operand2sig</c:v>
                </c:pt>
                <c:pt idx="42">
                  <c:v>paste</c:v>
                </c:pt>
                <c:pt idx="43">
                  <c:v>pathchk</c:v>
                </c:pt>
              </c:strCache>
              <c:extLst/>
            </c:strRef>
          </c:cat>
          <c:val>
            <c:numRef>
              <c:f>统计!$W$2:$W$46</c:f>
              <c:numCache>
                <c:formatCode>0.00%</c:formatCode>
                <c:ptCount val="44"/>
                <c:pt idx="0">
                  <c:v>0.87804878048780488</c:v>
                </c:pt>
                <c:pt idx="1">
                  <c:v>0.72727272727272729</c:v>
                </c:pt>
                <c:pt idx="2">
                  <c:v>0.74</c:v>
                </c:pt>
                <c:pt idx="3">
                  <c:v>0.70909090909090911</c:v>
                </c:pt>
                <c:pt idx="4">
                  <c:v>0.67741935483870963</c:v>
                </c:pt>
                <c:pt idx="5">
                  <c:v>0.7857142857142857</c:v>
                </c:pt>
                <c:pt idx="6">
                  <c:v>0.70588235294117652</c:v>
                </c:pt>
                <c:pt idx="7">
                  <c:v>0.95652173913043481</c:v>
                </c:pt>
                <c:pt idx="8">
                  <c:v>0.9285714285714286</c:v>
                </c:pt>
                <c:pt idx="9">
                  <c:v>0.6</c:v>
                </c:pt>
                <c:pt idx="10">
                  <c:v>0.68148148148148147</c:v>
                </c:pt>
                <c:pt idx="11">
                  <c:v>0.87179487179487181</c:v>
                </c:pt>
                <c:pt idx="12">
                  <c:v>0.77272727272727271</c:v>
                </c:pt>
                <c:pt idx="13">
                  <c:v>0.97872340425531912</c:v>
                </c:pt>
                <c:pt idx="14">
                  <c:v>0.76666666666666672</c:v>
                </c:pt>
                <c:pt idx="15">
                  <c:v>0.84375</c:v>
                </c:pt>
                <c:pt idx="16">
                  <c:v>0.76086956521739135</c:v>
                </c:pt>
                <c:pt idx="17">
                  <c:v>0.89090909090909087</c:v>
                </c:pt>
                <c:pt idx="18">
                  <c:v>0.6029411764705882</c:v>
                </c:pt>
                <c:pt idx="19">
                  <c:v>1</c:v>
                </c:pt>
                <c:pt idx="20">
                  <c:v>1</c:v>
                </c:pt>
                <c:pt idx="21">
                  <c:v>0.74117647058823533</c:v>
                </c:pt>
                <c:pt idx="22">
                  <c:v>0.8666666666666667</c:v>
                </c:pt>
                <c:pt idx="23">
                  <c:v>0.75806451612903225</c:v>
                </c:pt>
                <c:pt idx="24">
                  <c:v>1</c:v>
                </c:pt>
                <c:pt idx="25">
                  <c:v>0.95</c:v>
                </c:pt>
                <c:pt idx="26">
                  <c:v>1</c:v>
                </c:pt>
                <c:pt idx="27">
                  <c:v>0.84684684684684686</c:v>
                </c:pt>
                <c:pt idx="28">
                  <c:v>0.85</c:v>
                </c:pt>
                <c:pt idx="29">
                  <c:v>0.73584905660377353</c:v>
                </c:pt>
                <c:pt idx="30">
                  <c:v>0.88888888888888884</c:v>
                </c:pt>
                <c:pt idx="31">
                  <c:v>0.89655172413793105</c:v>
                </c:pt>
                <c:pt idx="32">
                  <c:v>0.73579545454545459</c:v>
                </c:pt>
                <c:pt idx="33">
                  <c:v>0.68181818181818177</c:v>
                </c:pt>
                <c:pt idx="34">
                  <c:v>0.7</c:v>
                </c:pt>
                <c:pt idx="35">
                  <c:v>0.88571428571428568</c:v>
                </c:pt>
                <c:pt idx="36">
                  <c:v>0.65714285714285714</c:v>
                </c:pt>
                <c:pt idx="37">
                  <c:v>1</c:v>
                </c:pt>
                <c:pt idx="38">
                  <c:v>0.83333333333333337</c:v>
                </c:pt>
                <c:pt idx="39">
                  <c:v>0.90909090909090906</c:v>
                </c:pt>
                <c:pt idx="40">
                  <c:v>0.92500000000000004</c:v>
                </c:pt>
                <c:pt idx="41">
                  <c:v>0.84615384615384615</c:v>
                </c:pt>
                <c:pt idx="42">
                  <c:v>0.94285714285714284</c:v>
                </c:pt>
                <c:pt idx="43">
                  <c:v>0.94736842105263153</c:v>
                </c:pt>
              </c:numCache>
              <c:extLst/>
            </c:numRef>
          </c:val>
        </c:ser>
        <c:ser>
          <c:idx val="4"/>
          <c:order val="4"/>
          <c:tx>
            <c:strRef>
              <c:f>统计!$Y$1</c:f>
              <c:strCache>
                <c:ptCount val="1"/>
                <c:pt idx="0">
                  <c:v>Snowman</c:v>
                </c:pt>
              </c:strCache>
            </c:strRef>
          </c:tx>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no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Lit>
              <c:ptCount val="44"/>
              <c:pt idx="0">
                <c:v>base64</c:v>
              </c:pt>
              <c:pt idx="1">
                <c:v>basename</c:v>
              </c:pt>
              <c:pt idx="2">
                <c:v>cat</c:v>
              </c:pt>
              <c:pt idx="3">
                <c:v>chron</c:v>
              </c:pt>
              <c:pt idx="4">
                <c:v>chgrp</c:v>
              </c:pt>
              <c:pt idx="5">
                <c:v>chmod</c:v>
              </c:pt>
              <c:pt idx="6">
                <c:v>chown</c:v>
              </c:pt>
              <c:pt idx="7">
                <c:v>chroot</c:v>
              </c:pt>
              <c:pt idx="8">
                <c:v>cksum</c:v>
              </c:pt>
              <c:pt idx="9">
                <c:v>comm</c:v>
              </c:pt>
              <c:pt idx="10">
                <c:v>copy</c:v>
              </c:pt>
              <c:pt idx="11">
                <c:v>cp</c:v>
              </c:pt>
              <c:pt idx="12">
                <c:v>csplit</c:v>
              </c:pt>
              <c:pt idx="13">
                <c:v>cut</c:v>
              </c:pt>
              <c:pt idx="14">
                <c:v>date</c:v>
              </c:pt>
              <c:pt idx="15">
                <c:v>dd</c:v>
              </c:pt>
              <c:pt idx="16">
                <c:v>df</c:v>
              </c:pt>
              <c:pt idx="17">
                <c:v>dircolors</c:v>
              </c:pt>
              <c:pt idx="18">
                <c:v>du</c:v>
              </c:pt>
              <c:pt idx="19">
                <c:v>echo</c:v>
              </c:pt>
              <c:pt idx="20">
                <c:v>expand</c:v>
              </c:pt>
              <c:pt idx="21">
                <c:v>expr</c:v>
              </c:pt>
              <c:pt idx="22">
                <c:v>factor</c:v>
              </c:pt>
              <c:pt idx="23">
                <c:v>fmt</c:v>
              </c:pt>
              <c:pt idx="24">
                <c:v>fold</c:v>
              </c:pt>
              <c:pt idx="25">
                <c:v>getlimits</c:v>
              </c:pt>
              <c:pt idx="26">
                <c:v>groups</c:v>
              </c:pt>
              <c:pt idx="27">
                <c:v>head</c:v>
              </c:pt>
              <c:pt idx="28">
                <c:v>id</c:v>
              </c:pt>
              <c:pt idx="29">
                <c:v>join</c:v>
              </c:pt>
              <c:pt idx="30">
                <c:v>kill</c:v>
              </c:pt>
              <c:pt idx="31">
                <c:v>ln</c:v>
              </c:pt>
              <c:pt idx="32">
                <c:v>ls</c:v>
              </c:pt>
              <c:pt idx="33">
                <c:v>mkdir</c:v>
              </c:pt>
              <c:pt idx="34">
                <c:v>mkfifo</c:v>
              </c:pt>
              <c:pt idx="35">
                <c:v>mktemp</c:v>
              </c:pt>
              <c:pt idx="36">
                <c:v>mv</c:v>
              </c:pt>
              <c:pt idx="37">
                <c:v>nice</c:v>
              </c:pt>
              <c:pt idx="38">
                <c:v>nl</c:v>
              </c:pt>
              <c:pt idx="39">
                <c:v>nohup</c:v>
              </c:pt>
              <c:pt idx="40">
                <c:v>od</c:v>
              </c:pt>
              <c:pt idx="41">
                <c:v>operand2sig</c:v>
              </c:pt>
              <c:pt idx="42">
                <c:v>paste</c:v>
              </c:pt>
              <c:pt idx="43">
                <c:v>pathchk</c:v>
              </c:pt>
              <c:extLst>
                <c:ext xmlns:c15="http://schemas.microsoft.com/office/drawing/2012/chart" uri="{02D57815-91ED-43cb-92C2-25804820EDAC}">
                  <c15:autoCat val="1"/>
                </c:ext>
              </c:extLst>
            </c:strLit>
          </c:cat>
          <c:val>
            <c:numRef>
              <c:f>统计!$Y$2:$Y$46</c:f>
              <c:numCache>
                <c:formatCode>0.00%</c:formatCode>
                <c:ptCount val="44"/>
                <c:pt idx="0">
                  <c:v>0.6097560975609756</c:v>
                </c:pt>
                <c:pt idx="1">
                  <c:v>0.54545454545454541</c:v>
                </c:pt>
                <c:pt idx="2">
                  <c:v>0.72</c:v>
                </c:pt>
                <c:pt idx="3">
                  <c:v>0.72727272727272729</c:v>
                </c:pt>
                <c:pt idx="4">
                  <c:v>0.87096774193548387</c:v>
                </c:pt>
                <c:pt idx="5">
                  <c:v>0.66666666666666663</c:v>
                </c:pt>
                <c:pt idx="6">
                  <c:v>0.88235294117647056</c:v>
                </c:pt>
                <c:pt idx="7">
                  <c:v>0.65217391304347827</c:v>
                </c:pt>
                <c:pt idx="8">
                  <c:v>0.6428571428571429</c:v>
                </c:pt>
                <c:pt idx="9">
                  <c:v>0.7</c:v>
                </c:pt>
                <c:pt idx="10">
                  <c:v>0.74814814814814812</c:v>
                </c:pt>
                <c:pt idx="11">
                  <c:v>0.82051282051282048</c:v>
                </c:pt>
                <c:pt idx="12">
                  <c:v>0.60606060606060608</c:v>
                </c:pt>
                <c:pt idx="13">
                  <c:v>0.80851063829787229</c:v>
                </c:pt>
                <c:pt idx="14">
                  <c:v>0.7</c:v>
                </c:pt>
                <c:pt idx="15">
                  <c:v>0.75</c:v>
                </c:pt>
                <c:pt idx="16">
                  <c:v>0.67391304347826086</c:v>
                </c:pt>
                <c:pt idx="17">
                  <c:v>0.61818181818181817</c:v>
                </c:pt>
                <c:pt idx="18">
                  <c:v>0.72058823529411764</c:v>
                </c:pt>
                <c:pt idx="19">
                  <c:v>0.90909090909090906</c:v>
                </c:pt>
                <c:pt idx="20">
                  <c:v>0.76</c:v>
                </c:pt>
                <c:pt idx="21">
                  <c:v>0.52941176470588236</c:v>
                </c:pt>
                <c:pt idx="22">
                  <c:v>0.66666666666666663</c:v>
                </c:pt>
                <c:pt idx="23">
                  <c:v>0.80645161290322576</c:v>
                </c:pt>
                <c:pt idx="24">
                  <c:v>0.88</c:v>
                </c:pt>
                <c:pt idx="25">
                  <c:v>0.8</c:v>
                </c:pt>
                <c:pt idx="26">
                  <c:v>0.77777777777777779</c:v>
                </c:pt>
                <c:pt idx="27">
                  <c:v>0.65765765765765771</c:v>
                </c:pt>
                <c:pt idx="28">
                  <c:v>0.85</c:v>
                </c:pt>
                <c:pt idx="29">
                  <c:v>0.84905660377358494</c:v>
                </c:pt>
                <c:pt idx="30">
                  <c:v>0.66666666666666663</c:v>
                </c:pt>
                <c:pt idx="31">
                  <c:v>0.82758620689655171</c:v>
                </c:pt>
                <c:pt idx="32">
                  <c:v>0.70738636363636365</c:v>
                </c:pt>
                <c:pt idx="33">
                  <c:v>0.54545454545454541</c:v>
                </c:pt>
                <c:pt idx="34">
                  <c:v>0.6</c:v>
                </c:pt>
                <c:pt idx="35">
                  <c:v>0.82857142857142863</c:v>
                </c:pt>
                <c:pt idx="36">
                  <c:v>0.6</c:v>
                </c:pt>
                <c:pt idx="37">
                  <c:v>0.8125</c:v>
                </c:pt>
                <c:pt idx="38">
                  <c:v>0.61111111111111116</c:v>
                </c:pt>
                <c:pt idx="39">
                  <c:v>0.90909090909090906</c:v>
                </c:pt>
                <c:pt idx="40">
                  <c:v>0.83333333333333337</c:v>
                </c:pt>
                <c:pt idx="41">
                  <c:v>1</c:v>
                </c:pt>
                <c:pt idx="42">
                  <c:v>0.88571428571428568</c:v>
                </c:pt>
                <c:pt idx="43">
                  <c:v>0.84210526315789469</c:v>
                </c:pt>
              </c:numCache>
              <c:extLst/>
            </c:numRef>
          </c:val>
        </c:ser>
        <c:dLbls>
          <c:showLegendKey val="0"/>
          <c:showVal val="0"/>
          <c:showCatName val="0"/>
          <c:showSerName val="0"/>
          <c:showPercent val="0"/>
          <c:showBubbleSize val="0"/>
        </c:dLbls>
        <c:axId val="373905896"/>
        <c:axId val="373903152"/>
        <c:extLst>
          <c:ext xmlns:c15="http://schemas.microsoft.com/office/drawing/2012/chart" uri="{02D57815-91ED-43cb-92C2-25804820EDAC}">
            <c15:filteredAreaSeries>
              <c15:ser>
                <c:idx val="0"/>
                <c:order val="0"/>
                <c:tx>
                  <c:strRef>
                    <c:extLst>
                      <c:ext uri="{02D57815-91ED-43cb-92C2-25804820EDAC}">
                        <c15:formulaRef>
                          <c15:sqref>统计!$T$1</c15:sqref>
                        </c15:formulaRef>
                      </c:ext>
                    </c:extLst>
                    <c:strCache>
                      <c:ptCount val="1"/>
                      <c:pt idx="0">
                        <c:v>BITY Exact</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统计!$A$2:$A$45</c15:sqref>
                        </c15:formulaRef>
                      </c:ext>
                    </c:extLst>
                    <c:strCache>
                      <c:ptCount val="44"/>
                      <c:pt idx="0">
                        <c:v>base64</c:v>
                      </c:pt>
                      <c:pt idx="1">
                        <c:v>basename</c:v>
                      </c:pt>
                      <c:pt idx="2">
                        <c:v>cat</c:v>
                      </c:pt>
                      <c:pt idx="3">
                        <c:v>chron</c:v>
                      </c:pt>
                      <c:pt idx="4">
                        <c:v>chgrp</c:v>
                      </c:pt>
                      <c:pt idx="5">
                        <c:v>chmod</c:v>
                      </c:pt>
                      <c:pt idx="6">
                        <c:v>chown</c:v>
                      </c:pt>
                      <c:pt idx="7">
                        <c:v>chroot</c:v>
                      </c:pt>
                      <c:pt idx="8">
                        <c:v>cksum</c:v>
                      </c:pt>
                      <c:pt idx="9">
                        <c:v>comm</c:v>
                      </c:pt>
                      <c:pt idx="10">
                        <c:v>copy</c:v>
                      </c:pt>
                      <c:pt idx="11">
                        <c:v>cp</c:v>
                      </c:pt>
                      <c:pt idx="12">
                        <c:v>csplit</c:v>
                      </c:pt>
                      <c:pt idx="13">
                        <c:v>cut</c:v>
                      </c:pt>
                      <c:pt idx="14">
                        <c:v>date</c:v>
                      </c:pt>
                      <c:pt idx="15">
                        <c:v>dd</c:v>
                      </c:pt>
                      <c:pt idx="16">
                        <c:v>df</c:v>
                      </c:pt>
                      <c:pt idx="17">
                        <c:v>dircolors</c:v>
                      </c:pt>
                      <c:pt idx="18">
                        <c:v>du</c:v>
                      </c:pt>
                      <c:pt idx="19">
                        <c:v>echo</c:v>
                      </c:pt>
                      <c:pt idx="20">
                        <c:v>expand</c:v>
                      </c:pt>
                      <c:pt idx="21">
                        <c:v>expr</c:v>
                      </c:pt>
                      <c:pt idx="22">
                        <c:v>factor</c:v>
                      </c:pt>
                      <c:pt idx="23">
                        <c:v>fmt</c:v>
                      </c:pt>
                      <c:pt idx="24">
                        <c:v>fold</c:v>
                      </c:pt>
                      <c:pt idx="25">
                        <c:v>getlimits</c:v>
                      </c:pt>
                      <c:pt idx="26">
                        <c:v>groups</c:v>
                      </c:pt>
                      <c:pt idx="27">
                        <c:v>head</c:v>
                      </c:pt>
                      <c:pt idx="28">
                        <c:v>id</c:v>
                      </c:pt>
                      <c:pt idx="29">
                        <c:v>join</c:v>
                      </c:pt>
                      <c:pt idx="30">
                        <c:v>kill</c:v>
                      </c:pt>
                      <c:pt idx="31">
                        <c:v>ln</c:v>
                      </c:pt>
                      <c:pt idx="32">
                        <c:v>ls</c:v>
                      </c:pt>
                      <c:pt idx="33">
                        <c:v>mkdir</c:v>
                      </c:pt>
                      <c:pt idx="34">
                        <c:v>mkfifo</c:v>
                      </c:pt>
                      <c:pt idx="35">
                        <c:v>mktemp</c:v>
                      </c:pt>
                      <c:pt idx="36">
                        <c:v>mv</c:v>
                      </c:pt>
                      <c:pt idx="37">
                        <c:v>nice</c:v>
                      </c:pt>
                      <c:pt idx="38">
                        <c:v>nl</c:v>
                      </c:pt>
                      <c:pt idx="39">
                        <c:v>nohup</c:v>
                      </c:pt>
                      <c:pt idx="40">
                        <c:v>od</c:v>
                      </c:pt>
                      <c:pt idx="41">
                        <c:v>operand2sig</c:v>
                      </c:pt>
                      <c:pt idx="42">
                        <c:v>paste</c:v>
                      </c:pt>
                      <c:pt idx="43">
                        <c:v>pathchk</c:v>
                      </c:pt>
                    </c:strCache>
                  </c:strRef>
                </c:cat>
                <c:val>
                  <c:numRef>
                    <c:extLst>
                      <c:ext uri="{02D57815-91ED-43cb-92C2-25804820EDAC}">
                        <c15:formulaRef>
                          <c15:sqref>统计!$T$2:$T$32</c15:sqref>
                        </c15:formulaRef>
                      </c:ext>
                    </c:extLst>
                    <c:numCache>
                      <c:formatCode>0.00%</c:formatCode>
                      <c:ptCount val="31"/>
                      <c:pt idx="0">
                        <c:v>0.48780487804878048</c:v>
                      </c:pt>
                      <c:pt idx="1">
                        <c:v>0.77272727272727271</c:v>
                      </c:pt>
                      <c:pt idx="2">
                        <c:v>0.57999999999999996</c:v>
                      </c:pt>
                      <c:pt idx="3">
                        <c:v>0.70909090909090911</c:v>
                      </c:pt>
                      <c:pt idx="4">
                        <c:v>0.67741935483870963</c:v>
                      </c:pt>
                      <c:pt idx="5">
                        <c:v>0.45238095238095238</c:v>
                      </c:pt>
                      <c:pt idx="6">
                        <c:v>0.58823529411764708</c:v>
                      </c:pt>
                      <c:pt idx="7">
                        <c:v>0.52173913043478259</c:v>
                      </c:pt>
                      <c:pt idx="8">
                        <c:v>0.42857142857142855</c:v>
                      </c:pt>
                      <c:pt idx="9">
                        <c:v>0.5</c:v>
                      </c:pt>
                      <c:pt idx="10">
                        <c:v>0.51111111111111107</c:v>
                      </c:pt>
                      <c:pt idx="11">
                        <c:v>0.58974358974358976</c:v>
                      </c:pt>
                      <c:pt idx="12">
                        <c:v>0.40909090909090912</c:v>
                      </c:pt>
                      <c:pt idx="13">
                        <c:v>0.68085106382978722</c:v>
                      </c:pt>
                      <c:pt idx="14">
                        <c:v>0.6</c:v>
                      </c:pt>
                      <c:pt idx="15">
                        <c:v>0.6328125</c:v>
                      </c:pt>
                      <c:pt idx="16">
                        <c:v>0.55434782608695654</c:v>
                      </c:pt>
                      <c:pt idx="17">
                        <c:v>0.5636363636363636</c:v>
                      </c:pt>
                      <c:pt idx="18">
                        <c:v>0.39705882352941174</c:v>
                      </c:pt>
                      <c:pt idx="19">
                        <c:v>0.72727272727272729</c:v>
                      </c:pt>
                      <c:pt idx="20">
                        <c:v>0.64</c:v>
                      </c:pt>
                      <c:pt idx="21">
                        <c:v>0.3411764705882353</c:v>
                      </c:pt>
                      <c:pt idx="22">
                        <c:v>0.66666666666666663</c:v>
                      </c:pt>
                      <c:pt idx="23">
                        <c:v>0.64516129032258063</c:v>
                      </c:pt>
                      <c:pt idx="24">
                        <c:v>0.68</c:v>
                      </c:pt>
                      <c:pt idx="25">
                        <c:v>0.85</c:v>
                      </c:pt>
                      <c:pt idx="26">
                        <c:v>0.55555555555555558</c:v>
                      </c:pt>
                      <c:pt idx="27">
                        <c:v>0.56756756756756754</c:v>
                      </c:pt>
                      <c:pt idx="28">
                        <c:v>0.65</c:v>
                      </c:pt>
                      <c:pt idx="29">
                        <c:v>0.45283018867924529</c:v>
                      </c:pt>
                      <c:pt idx="30">
                        <c:v>0.66666666666666663</c:v>
                      </c:pt>
                    </c:numCache>
                  </c:numRef>
                </c:val>
              </c15:ser>
            </c15:filteredAreaSeries>
            <c15:filteredAreaSeries>
              <c15:ser>
                <c:idx val="2"/>
                <c:order val="2"/>
                <c:tx>
                  <c:strRef>
                    <c:extLst xmlns:c15="http://schemas.microsoft.com/office/drawing/2012/chart">
                      <c:ext xmlns:c15="http://schemas.microsoft.com/office/drawing/2012/chart" uri="{02D57815-91ED-43cb-92C2-25804820EDAC}">
                        <c15:formulaRef>
                          <c15:sqref>统计!$V$1</c15:sqref>
                        </c15:formulaRef>
                      </c:ext>
                    </c:extLst>
                    <c:strCache>
                      <c:ptCount val="1"/>
                      <c:pt idx="0">
                        <c:v>Hex-Rays Exact</c:v>
                      </c:pt>
                    </c:strCache>
                  </c:strRef>
                </c:tx>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统计!$A$2:$A$45</c15:sqref>
                        </c15:formulaRef>
                      </c:ext>
                    </c:extLst>
                    <c:strCache>
                      <c:ptCount val="44"/>
                      <c:pt idx="0">
                        <c:v>base64</c:v>
                      </c:pt>
                      <c:pt idx="1">
                        <c:v>basename</c:v>
                      </c:pt>
                      <c:pt idx="2">
                        <c:v>cat</c:v>
                      </c:pt>
                      <c:pt idx="3">
                        <c:v>chron</c:v>
                      </c:pt>
                      <c:pt idx="4">
                        <c:v>chgrp</c:v>
                      </c:pt>
                      <c:pt idx="5">
                        <c:v>chmod</c:v>
                      </c:pt>
                      <c:pt idx="6">
                        <c:v>chown</c:v>
                      </c:pt>
                      <c:pt idx="7">
                        <c:v>chroot</c:v>
                      </c:pt>
                      <c:pt idx="8">
                        <c:v>cksum</c:v>
                      </c:pt>
                      <c:pt idx="9">
                        <c:v>comm</c:v>
                      </c:pt>
                      <c:pt idx="10">
                        <c:v>copy</c:v>
                      </c:pt>
                      <c:pt idx="11">
                        <c:v>cp</c:v>
                      </c:pt>
                      <c:pt idx="12">
                        <c:v>csplit</c:v>
                      </c:pt>
                      <c:pt idx="13">
                        <c:v>cut</c:v>
                      </c:pt>
                      <c:pt idx="14">
                        <c:v>date</c:v>
                      </c:pt>
                      <c:pt idx="15">
                        <c:v>dd</c:v>
                      </c:pt>
                      <c:pt idx="16">
                        <c:v>df</c:v>
                      </c:pt>
                      <c:pt idx="17">
                        <c:v>dircolors</c:v>
                      </c:pt>
                      <c:pt idx="18">
                        <c:v>du</c:v>
                      </c:pt>
                      <c:pt idx="19">
                        <c:v>echo</c:v>
                      </c:pt>
                      <c:pt idx="20">
                        <c:v>expand</c:v>
                      </c:pt>
                      <c:pt idx="21">
                        <c:v>expr</c:v>
                      </c:pt>
                      <c:pt idx="22">
                        <c:v>factor</c:v>
                      </c:pt>
                      <c:pt idx="23">
                        <c:v>fmt</c:v>
                      </c:pt>
                      <c:pt idx="24">
                        <c:v>fold</c:v>
                      </c:pt>
                      <c:pt idx="25">
                        <c:v>getlimits</c:v>
                      </c:pt>
                      <c:pt idx="26">
                        <c:v>groups</c:v>
                      </c:pt>
                      <c:pt idx="27">
                        <c:v>head</c:v>
                      </c:pt>
                      <c:pt idx="28">
                        <c:v>id</c:v>
                      </c:pt>
                      <c:pt idx="29">
                        <c:v>join</c:v>
                      </c:pt>
                      <c:pt idx="30">
                        <c:v>kill</c:v>
                      </c:pt>
                      <c:pt idx="31">
                        <c:v>ln</c:v>
                      </c:pt>
                      <c:pt idx="32">
                        <c:v>ls</c:v>
                      </c:pt>
                      <c:pt idx="33">
                        <c:v>mkdir</c:v>
                      </c:pt>
                      <c:pt idx="34">
                        <c:v>mkfifo</c:v>
                      </c:pt>
                      <c:pt idx="35">
                        <c:v>mktemp</c:v>
                      </c:pt>
                      <c:pt idx="36">
                        <c:v>mv</c:v>
                      </c:pt>
                      <c:pt idx="37">
                        <c:v>nice</c:v>
                      </c:pt>
                      <c:pt idx="38">
                        <c:v>nl</c:v>
                      </c:pt>
                      <c:pt idx="39">
                        <c:v>nohup</c:v>
                      </c:pt>
                      <c:pt idx="40">
                        <c:v>od</c:v>
                      </c:pt>
                      <c:pt idx="41">
                        <c:v>operand2sig</c:v>
                      </c:pt>
                      <c:pt idx="42">
                        <c:v>paste</c:v>
                      </c:pt>
                      <c:pt idx="43">
                        <c:v>pathchk</c:v>
                      </c:pt>
                    </c:strCache>
                  </c:strRef>
                </c:cat>
                <c:val>
                  <c:numRef>
                    <c:extLst xmlns:c15="http://schemas.microsoft.com/office/drawing/2012/chart">
                      <c:ext xmlns:c15="http://schemas.microsoft.com/office/drawing/2012/chart" uri="{02D57815-91ED-43cb-92C2-25804820EDAC}">
                        <c15:formulaRef>
                          <c15:sqref>统计!$V$2:$V$32</c15:sqref>
                        </c15:formulaRef>
                      </c:ext>
                    </c:extLst>
                    <c:numCache>
                      <c:formatCode>0.00%</c:formatCode>
                      <c:ptCount val="31"/>
                      <c:pt idx="0">
                        <c:v>0.70731707317073167</c:v>
                      </c:pt>
                      <c:pt idx="1">
                        <c:v>0.54545454545454541</c:v>
                      </c:pt>
                      <c:pt idx="2">
                        <c:v>0.36</c:v>
                      </c:pt>
                      <c:pt idx="3">
                        <c:v>0.58181818181818179</c:v>
                      </c:pt>
                      <c:pt idx="4">
                        <c:v>0.54838709677419351</c:v>
                      </c:pt>
                      <c:pt idx="5">
                        <c:v>0.47619047619047616</c:v>
                      </c:pt>
                      <c:pt idx="6">
                        <c:v>0.35294117647058826</c:v>
                      </c:pt>
                      <c:pt idx="7">
                        <c:v>0.78260869565217395</c:v>
                      </c:pt>
                      <c:pt idx="8">
                        <c:v>0.5</c:v>
                      </c:pt>
                      <c:pt idx="9">
                        <c:v>0.55000000000000004</c:v>
                      </c:pt>
                      <c:pt idx="10">
                        <c:v>0.37037037037037035</c:v>
                      </c:pt>
                      <c:pt idx="11">
                        <c:v>0.57692307692307687</c:v>
                      </c:pt>
                      <c:pt idx="12">
                        <c:v>0.39393939393939392</c:v>
                      </c:pt>
                      <c:pt idx="13">
                        <c:v>0.65957446808510634</c:v>
                      </c:pt>
                      <c:pt idx="14">
                        <c:v>0.5</c:v>
                      </c:pt>
                      <c:pt idx="15">
                        <c:v>0.609375</c:v>
                      </c:pt>
                      <c:pt idx="16">
                        <c:v>0.4891304347826087</c:v>
                      </c:pt>
                      <c:pt idx="17">
                        <c:v>0.47272727272727272</c:v>
                      </c:pt>
                      <c:pt idx="18">
                        <c:v>0.38235294117647056</c:v>
                      </c:pt>
                      <c:pt idx="19">
                        <c:v>0.45454545454545453</c:v>
                      </c:pt>
                      <c:pt idx="20">
                        <c:v>0.64</c:v>
                      </c:pt>
                      <c:pt idx="21">
                        <c:v>0.32941176470588235</c:v>
                      </c:pt>
                      <c:pt idx="22">
                        <c:v>0.73333333333333328</c:v>
                      </c:pt>
                      <c:pt idx="23">
                        <c:v>0.64516129032258063</c:v>
                      </c:pt>
                      <c:pt idx="24">
                        <c:v>0.8</c:v>
                      </c:pt>
                      <c:pt idx="25">
                        <c:v>0.85</c:v>
                      </c:pt>
                      <c:pt idx="26">
                        <c:v>0.55555555555555558</c:v>
                      </c:pt>
                      <c:pt idx="27">
                        <c:v>0.46846846846846846</c:v>
                      </c:pt>
                      <c:pt idx="28">
                        <c:v>0.6</c:v>
                      </c:pt>
                      <c:pt idx="29">
                        <c:v>0.50943396226415094</c:v>
                      </c:pt>
                      <c:pt idx="30">
                        <c:v>0.55555555555555558</c:v>
                      </c:pt>
                    </c:numCache>
                  </c:numRef>
                </c:val>
              </c15:ser>
            </c15:filteredAreaSeries>
            <c15:filteredAreaSeries>
              <c15:ser>
                <c:idx val="5"/>
                <c:order val="5"/>
                <c:tx>
                  <c:strRef>
                    <c:extLst xmlns:c15="http://schemas.microsoft.com/office/drawing/2012/chart">
                      <c:ext xmlns:c15="http://schemas.microsoft.com/office/drawing/2012/chart" uri="{02D57815-91ED-43cb-92C2-25804820EDAC}">
                        <c15:formulaRef>
                          <c15:sqref>统计!$X$1</c15:sqref>
                        </c15:formulaRef>
                      </c:ext>
                    </c:extLst>
                    <c:strCache>
                      <c:ptCount val="1"/>
                      <c:pt idx="0">
                        <c:v>Snowman Exact</c:v>
                      </c:pt>
                    </c:strCache>
                  </c:strRef>
                </c:tx>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extLst xmlns:c15="http://schemas.microsoft.com/office/drawing/2012/chart">
                      <c:ext xmlns:c15="http://schemas.microsoft.com/office/drawing/2012/chart" uri="{02D57815-91ED-43cb-92C2-25804820EDAC}">
                        <c15:formulaRef>
                          <c15:sqref>统计!$X$2:$X$46</c15:sqref>
                        </c15:formulaRef>
                      </c:ext>
                    </c:extLst>
                    <c:numCache>
                      <c:formatCode>0.00%</c:formatCode>
                      <c:ptCount val="44"/>
                      <c:pt idx="0">
                        <c:v>0.51219512195121952</c:v>
                      </c:pt>
                      <c:pt idx="1">
                        <c:v>0.5</c:v>
                      </c:pt>
                      <c:pt idx="2">
                        <c:v>0.36</c:v>
                      </c:pt>
                      <c:pt idx="3">
                        <c:v>0.50909090909090904</c:v>
                      </c:pt>
                      <c:pt idx="4">
                        <c:v>0.54838709677419351</c:v>
                      </c:pt>
                      <c:pt idx="5">
                        <c:v>0.30952380952380953</c:v>
                      </c:pt>
                      <c:pt idx="6">
                        <c:v>0.47058823529411764</c:v>
                      </c:pt>
                      <c:pt idx="7">
                        <c:v>0.34782608695652173</c:v>
                      </c:pt>
                      <c:pt idx="8">
                        <c:v>0.2857142857142857</c:v>
                      </c:pt>
                      <c:pt idx="9">
                        <c:v>0.5</c:v>
                      </c:pt>
                      <c:pt idx="10">
                        <c:v>0.21481481481481482</c:v>
                      </c:pt>
                      <c:pt idx="11">
                        <c:v>0.26923076923076922</c:v>
                      </c:pt>
                      <c:pt idx="12">
                        <c:v>0.36363636363636365</c:v>
                      </c:pt>
                      <c:pt idx="13">
                        <c:v>0.44680851063829785</c:v>
                      </c:pt>
                      <c:pt idx="14">
                        <c:v>0.36666666666666664</c:v>
                      </c:pt>
                      <c:pt idx="15">
                        <c:v>0.4921875</c:v>
                      </c:pt>
                      <c:pt idx="16">
                        <c:v>0.29347826086956524</c:v>
                      </c:pt>
                      <c:pt idx="17">
                        <c:v>0.43636363636363634</c:v>
                      </c:pt>
                      <c:pt idx="18">
                        <c:v>0.25</c:v>
                      </c:pt>
                      <c:pt idx="19">
                        <c:v>0.63636363636363635</c:v>
                      </c:pt>
                      <c:pt idx="20">
                        <c:v>0.52</c:v>
                      </c:pt>
                      <c:pt idx="21">
                        <c:v>0.27058823529411763</c:v>
                      </c:pt>
                      <c:pt idx="22">
                        <c:v>0.56666666666666665</c:v>
                      </c:pt>
                      <c:pt idx="23">
                        <c:v>0.59677419354838712</c:v>
                      </c:pt>
                      <c:pt idx="24">
                        <c:v>0.56000000000000005</c:v>
                      </c:pt>
                      <c:pt idx="25">
                        <c:v>0.75</c:v>
                      </c:pt>
                      <c:pt idx="26">
                        <c:v>0.33333333333333331</c:v>
                      </c:pt>
                      <c:pt idx="27">
                        <c:v>0.33333333333333331</c:v>
                      </c:pt>
                      <c:pt idx="28">
                        <c:v>0.35</c:v>
                      </c:pt>
                      <c:pt idx="29">
                        <c:v>0.41509433962264153</c:v>
                      </c:pt>
                      <c:pt idx="30">
                        <c:v>0.44444444444444442</c:v>
                      </c:pt>
                      <c:pt idx="31">
                        <c:v>0.37931034482758619</c:v>
                      </c:pt>
                      <c:pt idx="32">
                        <c:v>0.44318181818181818</c:v>
                      </c:pt>
                      <c:pt idx="33">
                        <c:v>0.27272727272727271</c:v>
                      </c:pt>
                      <c:pt idx="34">
                        <c:v>0.6</c:v>
                      </c:pt>
                      <c:pt idx="35">
                        <c:v>0.45714285714285713</c:v>
                      </c:pt>
                      <c:pt idx="36">
                        <c:v>0.2</c:v>
                      </c:pt>
                      <c:pt idx="37">
                        <c:v>0.75</c:v>
                      </c:pt>
                      <c:pt idx="38">
                        <c:v>0.44444444444444442</c:v>
                      </c:pt>
                      <c:pt idx="39">
                        <c:v>0.59090909090909094</c:v>
                      </c:pt>
                      <c:pt idx="40">
                        <c:v>0.68333333333333335</c:v>
                      </c:pt>
                      <c:pt idx="41">
                        <c:v>0.69230769230769229</c:v>
                      </c:pt>
                      <c:pt idx="42">
                        <c:v>0.45714285714285713</c:v>
                      </c:pt>
                      <c:pt idx="43">
                        <c:v>0.42105263157894735</c:v>
                      </c:pt>
                    </c:numCache>
                  </c:numRef>
                </c:val>
              </c15:ser>
            </c15:filteredAreaSeries>
          </c:ext>
        </c:extLst>
      </c:areaChart>
      <c:catAx>
        <c:axId val="373905896"/>
        <c:scaling>
          <c:orientation val="minMax"/>
        </c:scaling>
        <c:delete val="0"/>
        <c:axPos val="b"/>
        <c:numFmt formatCode="General" sourceLinked="1"/>
        <c:majorTickMark val="out"/>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73903152"/>
        <c:crosses val="autoZero"/>
        <c:auto val="1"/>
        <c:lblAlgn val="ctr"/>
        <c:lblOffset val="100"/>
        <c:noMultiLvlLbl val="0"/>
      </c:catAx>
      <c:valAx>
        <c:axId val="37390315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73905896"/>
        <c:crosses val="autoZero"/>
        <c:crossBetween val="midCat"/>
      </c:valAx>
      <c:spPr>
        <a:noFill/>
        <a:ln>
          <a:noFill/>
        </a:ln>
        <a:effectLst/>
      </c:spPr>
    </c:plotArea>
    <c:legend>
      <c:legendPos val="b"/>
      <c:legendEntry>
        <c:idx val="0"/>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legendEntry>
      <c:legendEntry>
        <c:idx val="1"/>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legendEntry>
      <c:legendEntry>
        <c:idx val="2"/>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legendEntry>
      <c:layout>
        <c:manualLayout>
          <c:xMode val="edge"/>
          <c:yMode val="edge"/>
          <c:x val="0.32421613753377659"/>
          <c:y val="0.8799595438185438"/>
          <c:w val="0.38243223178533031"/>
          <c:h val="0.1042992336173019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zero"/>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sz="2200" baseline="0"/>
              <a:t>Distance</a:t>
            </a:r>
          </a:p>
        </c:rich>
      </c:tx>
      <c:layout>
        <c:manualLayout>
          <c:xMode val="edge"/>
          <c:yMode val="edge"/>
          <c:x val="0.45471119953646816"/>
          <c:y val="5.6192312122697152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3.2119367408685318E-2"/>
          <c:y val="5.5516423021489181E-2"/>
          <c:w val="0.96503367712838717"/>
          <c:h val="0.74158580279691266"/>
        </c:manualLayout>
      </c:layout>
      <c:barChart>
        <c:barDir val="col"/>
        <c:grouping val="clustered"/>
        <c:varyColors val="0"/>
        <c:ser>
          <c:idx val="1"/>
          <c:order val="0"/>
          <c:tx>
            <c:v>BITY</c:v>
          </c:tx>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统计!$A$3:$A$46</c:f>
              <c:strCache>
                <c:ptCount val="44"/>
                <c:pt idx="0">
                  <c:v>basename</c:v>
                </c:pt>
                <c:pt idx="1">
                  <c:v>cat</c:v>
                </c:pt>
                <c:pt idx="2">
                  <c:v>chron</c:v>
                </c:pt>
                <c:pt idx="3">
                  <c:v>chgrp</c:v>
                </c:pt>
                <c:pt idx="4">
                  <c:v>chmod</c:v>
                </c:pt>
                <c:pt idx="5">
                  <c:v>chown</c:v>
                </c:pt>
                <c:pt idx="6">
                  <c:v>chroot</c:v>
                </c:pt>
                <c:pt idx="7">
                  <c:v>cksum</c:v>
                </c:pt>
                <c:pt idx="8">
                  <c:v>comm</c:v>
                </c:pt>
                <c:pt idx="9">
                  <c:v>copy</c:v>
                </c:pt>
                <c:pt idx="10">
                  <c:v>cp</c:v>
                </c:pt>
                <c:pt idx="11">
                  <c:v>csplit</c:v>
                </c:pt>
                <c:pt idx="12">
                  <c:v>cut</c:v>
                </c:pt>
                <c:pt idx="13">
                  <c:v>date</c:v>
                </c:pt>
                <c:pt idx="14">
                  <c:v>dd</c:v>
                </c:pt>
                <c:pt idx="15">
                  <c:v>df</c:v>
                </c:pt>
                <c:pt idx="16">
                  <c:v>dircolors</c:v>
                </c:pt>
                <c:pt idx="17">
                  <c:v>du</c:v>
                </c:pt>
                <c:pt idx="18">
                  <c:v>echo</c:v>
                </c:pt>
                <c:pt idx="19">
                  <c:v>expand</c:v>
                </c:pt>
                <c:pt idx="20">
                  <c:v>expr</c:v>
                </c:pt>
                <c:pt idx="21">
                  <c:v>factor</c:v>
                </c:pt>
                <c:pt idx="22">
                  <c:v>fmt</c:v>
                </c:pt>
                <c:pt idx="23">
                  <c:v>fold</c:v>
                </c:pt>
                <c:pt idx="24">
                  <c:v>getlimits</c:v>
                </c:pt>
                <c:pt idx="25">
                  <c:v>groups</c:v>
                </c:pt>
                <c:pt idx="26">
                  <c:v>head</c:v>
                </c:pt>
                <c:pt idx="27">
                  <c:v>id</c:v>
                </c:pt>
                <c:pt idx="28">
                  <c:v>join</c:v>
                </c:pt>
                <c:pt idx="29">
                  <c:v>kill</c:v>
                </c:pt>
                <c:pt idx="30">
                  <c:v>ln</c:v>
                </c:pt>
                <c:pt idx="31">
                  <c:v>ls</c:v>
                </c:pt>
                <c:pt idx="32">
                  <c:v>mkdir</c:v>
                </c:pt>
                <c:pt idx="33">
                  <c:v>mkfifo</c:v>
                </c:pt>
                <c:pt idx="34">
                  <c:v>mktemp</c:v>
                </c:pt>
                <c:pt idx="35">
                  <c:v>mv</c:v>
                </c:pt>
                <c:pt idx="36">
                  <c:v>nice</c:v>
                </c:pt>
                <c:pt idx="37">
                  <c:v>nl</c:v>
                </c:pt>
                <c:pt idx="38">
                  <c:v>nohup</c:v>
                </c:pt>
                <c:pt idx="39">
                  <c:v>od</c:v>
                </c:pt>
                <c:pt idx="40">
                  <c:v>operand2sig</c:v>
                </c:pt>
                <c:pt idx="41">
                  <c:v>paste</c:v>
                </c:pt>
                <c:pt idx="42">
                  <c:v>pathchk</c:v>
                </c:pt>
                <c:pt idx="43">
                  <c:v>pinky</c:v>
                </c:pt>
              </c:strCache>
              <c:extLst/>
            </c:strRef>
          </c:cat>
          <c:val>
            <c:numRef>
              <c:f>统计!$C$3:$C$46</c:f>
              <c:numCache>
                <c:formatCode>General</c:formatCode>
                <c:ptCount val="44"/>
                <c:pt idx="0">
                  <c:v>0.54545454545454541</c:v>
                </c:pt>
                <c:pt idx="1">
                  <c:v>0.6</c:v>
                </c:pt>
                <c:pt idx="2">
                  <c:v>0.72727272727272729</c:v>
                </c:pt>
                <c:pt idx="3">
                  <c:v>0.90322580645161288</c:v>
                </c:pt>
                <c:pt idx="4">
                  <c:v>0.7142857142857143</c:v>
                </c:pt>
                <c:pt idx="5">
                  <c:v>0.94117647058823528</c:v>
                </c:pt>
                <c:pt idx="6">
                  <c:v>0.73913043478260865</c:v>
                </c:pt>
                <c:pt idx="7">
                  <c:v>0.7857142857142857</c:v>
                </c:pt>
                <c:pt idx="8">
                  <c:v>1.4</c:v>
                </c:pt>
                <c:pt idx="9">
                  <c:v>0.91851851851851851</c:v>
                </c:pt>
                <c:pt idx="10">
                  <c:v>0.77922077922077926</c:v>
                </c:pt>
                <c:pt idx="11">
                  <c:v>1.0153846153846153</c:v>
                </c:pt>
                <c:pt idx="12">
                  <c:v>0.46808510638297873</c:v>
                </c:pt>
                <c:pt idx="13">
                  <c:v>1.1000000000000001</c:v>
                </c:pt>
                <c:pt idx="14">
                  <c:v>0.72357723577235777</c:v>
                </c:pt>
                <c:pt idx="15">
                  <c:v>0.89130434782608692</c:v>
                </c:pt>
                <c:pt idx="16">
                  <c:v>0.61818181818181817</c:v>
                </c:pt>
                <c:pt idx="17">
                  <c:v>1.1911764705882353</c:v>
                </c:pt>
                <c:pt idx="18">
                  <c:v>0.54545454545454541</c:v>
                </c:pt>
                <c:pt idx="19">
                  <c:v>0.48</c:v>
                </c:pt>
                <c:pt idx="20">
                  <c:v>1.3647058823529412</c:v>
                </c:pt>
                <c:pt idx="21">
                  <c:v>0.43333333333333335</c:v>
                </c:pt>
                <c:pt idx="22">
                  <c:v>0.70967741935483875</c:v>
                </c:pt>
                <c:pt idx="23">
                  <c:v>0.36</c:v>
                </c:pt>
                <c:pt idx="24">
                  <c:v>0.15</c:v>
                </c:pt>
                <c:pt idx="25">
                  <c:v>0.44444444444444442</c:v>
                </c:pt>
                <c:pt idx="26">
                  <c:v>0.64864864864864868</c:v>
                </c:pt>
                <c:pt idx="27">
                  <c:v>0.65</c:v>
                </c:pt>
                <c:pt idx="28">
                  <c:v>0.79245283018867929</c:v>
                </c:pt>
                <c:pt idx="29">
                  <c:v>0.70370370370370372</c:v>
                </c:pt>
                <c:pt idx="30">
                  <c:v>0.62068965517241381</c:v>
                </c:pt>
                <c:pt idx="31">
                  <c:v>1.0369318181818181</c:v>
                </c:pt>
                <c:pt idx="32">
                  <c:v>0.90909090909090906</c:v>
                </c:pt>
                <c:pt idx="33">
                  <c:v>0.6</c:v>
                </c:pt>
                <c:pt idx="34">
                  <c:v>0.6</c:v>
                </c:pt>
                <c:pt idx="35">
                  <c:v>1.1428571428571428</c:v>
                </c:pt>
                <c:pt idx="36">
                  <c:v>0.125</c:v>
                </c:pt>
                <c:pt idx="37">
                  <c:v>1.0555555555555556</c:v>
                </c:pt>
                <c:pt idx="38">
                  <c:v>0.27272727272727271</c:v>
                </c:pt>
                <c:pt idx="39">
                  <c:v>0.52500000000000002</c:v>
                </c:pt>
                <c:pt idx="40">
                  <c:v>0.61538461538461542</c:v>
                </c:pt>
                <c:pt idx="41">
                  <c:v>0.54285714285714282</c:v>
                </c:pt>
                <c:pt idx="42">
                  <c:v>0.36842105263157893</c:v>
                </c:pt>
                <c:pt idx="43">
                  <c:v>0.74193548387096775</c:v>
                </c:pt>
              </c:numCache>
              <c:extLst/>
            </c:numRef>
          </c:val>
        </c:ser>
        <c:ser>
          <c:idx val="2"/>
          <c:order val="1"/>
          <c:tx>
            <c:v>Hex-Rays</c:v>
          </c:tx>
          <c:spPr>
            <a:solidFill>
              <a:schemeClr val="tx2">
                <a:lumMod val="60000"/>
                <a:lumOff val="4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统计!$A$3:$A$46</c:f>
              <c:strCache>
                <c:ptCount val="44"/>
                <c:pt idx="0">
                  <c:v>basename</c:v>
                </c:pt>
                <c:pt idx="1">
                  <c:v>cat</c:v>
                </c:pt>
                <c:pt idx="2">
                  <c:v>chron</c:v>
                </c:pt>
                <c:pt idx="3">
                  <c:v>chgrp</c:v>
                </c:pt>
                <c:pt idx="4">
                  <c:v>chmod</c:v>
                </c:pt>
                <c:pt idx="5">
                  <c:v>chown</c:v>
                </c:pt>
                <c:pt idx="6">
                  <c:v>chroot</c:v>
                </c:pt>
                <c:pt idx="7">
                  <c:v>cksum</c:v>
                </c:pt>
                <c:pt idx="8">
                  <c:v>comm</c:v>
                </c:pt>
                <c:pt idx="9">
                  <c:v>copy</c:v>
                </c:pt>
                <c:pt idx="10">
                  <c:v>cp</c:v>
                </c:pt>
                <c:pt idx="11">
                  <c:v>csplit</c:v>
                </c:pt>
                <c:pt idx="12">
                  <c:v>cut</c:v>
                </c:pt>
                <c:pt idx="13">
                  <c:v>date</c:v>
                </c:pt>
                <c:pt idx="14">
                  <c:v>dd</c:v>
                </c:pt>
                <c:pt idx="15">
                  <c:v>df</c:v>
                </c:pt>
                <c:pt idx="16">
                  <c:v>dircolors</c:v>
                </c:pt>
                <c:pt idx="17">
                  <c:v>du</c:v>
                </c:pt>
                <c:pt idx="18">
                  <c:v>echo</c:v>
                </c:pt>
                <c:pt idx="19">
                  <c:v>expand</c:v>
                </c:pt>
                <c:pt idx="20">
                  <c:v>expr</c:v>
                </c:pt>
                <c:pt idx="21">
                  <c:v>factor</c:v>
                </c:pt>
                <c:pt idx="22">
                  <c:v>fmt</c:v>
                </c:pt>
                <c:pt idx="23">
                  <c:v>fold</c:v>
                </c:pt>
                <c:pt idx="24">
                  <c:v>getlimits</c:v>
                </c:pt>
                <c:pt idx="25">
                  <c:v>groups</c:v>
                </c:pt>
                <c:pt idx="26">
                  <c:v>head</c:v>
                </c:pt>
                <c:pt idx="27">
                  <c:v>id</c:v>
                </c:pt>
                <c:pt idx="28">
                  <c:v>join</c:v>
                </c:pt>
                <c:pt idx="29">
                  <c:v>kill</c:v>
                </c:pt>
                <c:pt idx="30">
                  <c:v>ln</c:v>
                </c:pt>
                <c:pt idx="31">
                  <c:v>ls</c:v>
                </c:pt>
                <c:pt idx="32">
                  <c:v>mkdir</c:v>
                </c:pt>
                <c:pt idx="33">
                  <c:v>mkfifo</c:v>
                </c:pt>
                <c:pt idx="34">
                  <c:v>mktemp</c:v>
                </c:pt>
                <c:pt idx="35">
                  <c:v>mv</c:v>
                </c:pt>
                <c:pt idx="36">
                  <c:v>nice</c:v>
                </c:pt>
                <c:pt idx="37">
                  <c:v>nl</c:v>
                </c:pt>
                <c:pt idx="38">
                  <c:v>nohup</c:v>
                </c:pt>
                <c:pt idx="39">
                  <c:v>od</c:v>
                </c:pt>
                <c:pt idx="40">
                  <c:v>operand2sig</c:v>
                </c:pt>
                <c:pt idx="41">
                  <c:v>paste</c:v>
                </c:pt>
                <c:pt idx="42">
                  <c:v>pathchk</c:v>
                </c:pt>
                <c:pt idx="43">
                  <c:v>pinky</c:v>
                </c:pt>
              </c:strCache>
              <c:extLst/>
            </c:strRef>
          </c:cat>
          <c:val>
            <c:numRef>
              <c:f>统计!$E$2:$E$46</c:f>
              <c:numCache>
                <c:formatCode>General</c:formatCode>
                <c:ptCount val="44"/>
                <c:pt idx="0">
                  <c:v>0.80487804878048785</c:v>
                </c:pt>
                <c:pt idx="1">
                  <c:v>1.3181818181818181</c:v>
                </c:pt>
                <c:pt idx="2">
                  <c:v>1.52</c:v>
                </c:pt>
                <c:pt idx="3">
                  <c:v>1.3636363636363635</c:v>
                </c:pt>
                <c:pt idx="4">
                  <c:v>1.4193548387096775</c:v>
                </c:pt>
                <c:pt idx="5">
                  <c:v>1.2380952380952381</c:v>
                </c:pt>
                <c:pt idx="6">
                  <c:v>1.6470588235294117</c:v>
                </c:pt>
                <c:pt idx="7">
                  <c:v>0.39130434782608697</c:v>
                </c:pt>
                <c:pt idx="8">
                  <c:v>0.7857142857142857</c:v>
                </c:pt>
                <c:pt idx="9">
                  <c:v>1.65</c:v>
                </c:pt>
                <c:pt idx="10">
                  <c:v>1.6888888888888889</c:v>
                </c:pt>
                <c:pt idx="11">
                  <c:v>0.93506493506493504</c:v>
                </c:pt>
                <c:pt idx="12">
                  <c:v>1.3846153846153846</c:v>
                </c:pt>
                <c:pt idx="13">
                  <c:v>0.63829787234042556</c:v>
                </c:pt>
                <c:pt idx="14">
                  <c:v>1.3666666666666667</c:v>
                </c:pt>
                <c:pt idx="15">
                  <c:v>0.87804878048780488</c:v>
                </c:pt>
                <c:pt idx="16">
                  <c:v>1.2717391304347827</c:v>
                </c:pt>
                <c:pt idx="17">
                  <c:v>0.98181818181818181</c:v>
                </c:pt>
                <c:pt idx="18">
                  <c:v>1.8970588235294117</c:v>
                </c:pt>
                <c:pt idx="19">
                  <c:v>0.81818181818181823</c:v>
                </c:pt>
                <c:pt idx="20">
                  <c:v>0.48</c:v>
                </c:pt>
                <c:pt idx="21">
                  <c:v>1.4705882352941178</c:v>
                </c:pt>
                <c:pt idx="22">
                  <c:v>0.73333333333333328</c:v>
                </c:pt>
                <c:pt idx="23">
                  <c:v>1.1290322580645162</c:v>
                </c:pt>
                <c:pt idx="24">
                  <c:v>0.28000000000000003</c:v>
                </c:pt>
                <c:pt idx="25">
                  <c:v>0.3</c:v>
                </c:pt>
                <c:pt idx="26">
                  <c:v>0.55555555555555558</c:v>
                </c:pt>
                <c:pt idx="27">
                  <c:v>1.1351351351351351</c:v>
                </c:pt>
                <c:pt idx="28">
                  <c:v>0.9</c:v>
                </c:pt>
                <c:pt idx="29">
                  <c:v>1.3301886792452831</c:v>
                </c:pt>
                <c:pt idx="30">
                  <c:v>0.88888888888888884</c:v>
                </c:pt>
                <c:pt idx="31">
                  <c:v>0.75862068965517238</c:v>
                </c:pt>
                <c:pt idx="32">
                  <c:v>1.3181818181818181</c:v>
                </c:pt>
                <c:pt idx="33">
                  <c:v>1.5454545454545501</c:v>
                </c:pt>
                <c:pt idx="34">
                  <c:v>1.2</c:v>
                </c:pt>
                <c:pt idx="35">
                  <c:v>1.0857142857142856</c:v>
                </c:pt>
                <c:pt idx="36">
                  <c:v>1.7428571428571429</c:v>
                </c:pt>
                <c:pt idx="37">
                  <c:v>0.125</c:v>
                </c:pt>
                <c:pt idx="38">
                  <c:v>0.94444444444444442</c:v>
                </c:pt>
                <c:pt idx="39">
                  <c:v>0.40909090909090912</c:v>
                </c:pt>
                <c:pt idx="40">
                  <c:v>0.57499999999999996</c:v>
                </c:pt>
                <c:pt idx="41">
                  <c:v>0.76923076923076927</c:v>
                </c:pt>
                <c:pt idx="42">
                  <c:v>0.7142857142857143</c:v>
                </c:pt>
                <c:pt idx="43">
                  <c:v>0.52631578947368418</c:v>
                </c:pt>
              </c:numCache>
              <c:extLst/>
            </c:numRef>
          </c:val>
        </c:ser>
        <c:ser>
          <c:idx val="0"/>
          <c:order val="2"/>
          <c:tx>
            <c:v>Snowman</c:v>
          </c:tx>
          <c:spPr>
            <a:solidFill>
              <a:srgbClr val="0070C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统计!$A$3:$A$46</c:f>
              <c:strCache>
                <c:ptCount val="44"/>
                <c:pt idx="0">
                  <c:v>basename</c:v>
                </c:pt>
                <c:pt idx="1">
                  <c:v>cat</c:v>
                </c:pt>
                <c:pt idx="2">
                  <c:v>chron</c:v>
                </c:pt>
                <c:pt idx="3">
                  <c:v>chgrp</c:v>
                </c:pt>
                <c:pt idx="4">
                  <c:v>chmod</c:v>
                </c:pt>
                <c:pt idx="5">
                  <c:v>chown</c:v>
                </c:pt>
                <c:pt idx="6">
                  <c:v>chroot</c:v>
                </c:pt>
                <c:pt idx="7">
                  <c:v>cksum</c:v>
                </c:pt>
                <c:pt idx="8">
                  <c:v>comm</c:v>
                </c:pt>
                <c:pt idx="9">
                  <c:v>copy</c:v>
                </c:pt>
                <c:pt idx="10">
                  <c:v>cp</c:v>
                </c:pt>
                <c:pt idx="11">
                  <c:v>csplit</c:v>
                </c:pt>
                <c:pt idx="12">
                  <c:v>cut</c:v>
                </c:pt>
                <c:pt idx="13">
                  <c:v>date</c:v>
                </c:pt>
                <c:pt idx="14">
                  <c:v>dd</c:v>
                </c:pt>
                <c:pt idx="15">
                  <c:v>df</c:v>
                </c:pt>
                <c:pt idx="16">
                  <c:v>dircolors</c:v>
                </c:pt>
                <c:pt idx="17">
                  <c:v>du</c:v>
                </c:pt>
                <c:pt idx="18">
                  <c:v>echo</c:v>
                </c:pt>
                <c:pt idx="19">
                  <c:v>expand</c:v>
                </c:pt>
                <c:pt idx="20">
                  <c:v>expr</c:v>
                </c:pt>
                <c:pt idx="21">
                  <c:v>factor</c:v>
                </c:pt>
                <c:pt idx="22">
                  <c:v>fmt</c:v>
                </c:pt>
                <c:pt idx="23">
                  <c:v>fold</c:v>
                </c:pt>
                <c:pt idx="24">
                  <c:v>getlimits</c:v>
                </c:pt>
                <c:pt idx="25">
                  <c:v>groups</c:v>
                </c:pt>
                <c:pt idx="26">
                  <c:v>head</c:v>
                </c:pt>
                <c:pt idx="27">
                  <c:v>id</c:v>
                </c:pt>
                <c:pt idx="28">
                  <c:v>join</c:v>
                </c:pt>
                <c:pt idx="29">
                  <c:v>kill</c:v>
                </c:pt>
                <c:pt idx="30">
                  <c:v>ln</c:v>
                </c:pt>
                <c:pt idx="31">
                  <c:v>ls</c:v>
                </c:pt>
                <c:pt idx="32">
                  <c:v>mkdir</c:v>
                </c:pt>
                <c:pt idx="33">
                  <c:v>mkfifo</c:v>
                </c:pt>
                <c:pt idx="34">
                  <c:v>mktemp</c:v>
                </c:pt>
                <c:pt idx="35">
                  <c:v>mv</c:v>
                </c:pt>
                <c:pt idx="36">
                  <c:v>nice</c:v>
                </c:pt>
                <c:pt idx="37">
                  <c:v>nl</c:v>
                </c:pt>
                <c:pt idx="38">
                  <c:v>nohup</c:v>
                </c:pt>
                <c:pt idx="39">
                  <c:v>od</c:v>
                </c:pt>
                <c:pt idx="40">
                  <c:v>operand2sig</c:v>
                </c:pt>
                <c:pt idx="41">
                  <c:v>paste</c:v>
                </c:pt>
                <c:pt idx="42">
                  <c:v>pathchk</c:v>
                </c:pt>
                <c:pt idx="43">
                  <c:v>pinky</c:v>
                </c:pt>
              </c:strCache>
              <c:extLst/>
            </c:strRef>
          </c:cat>
          <c:val>
            <c:numRef>
              <c:f>统计!$F$2:$F$46</c:f>
              <c:numCache>
                <c:formatCode>General</c:formatCode>
                <c:ptCount val="44"/>
                <c:pt idx="0">
                  <c:v>1.7560975609756098</c:v>
                </c:pt>
                <c:pt idx="1">
                  <c:v>1.9090909090909092</c:v>
                </c:pt>
                <c:pt idx="2">
                  <c:v>1.5</c:v>
                </c:pt>
                <c:pt idx="3">
                  <c:v>1.4363636363636363</c:v>
                </c:pt>
                <c:pt idx="4">
                  <c:v>0.967741935483871</c:v>
                </c:pt>
                <c:pt idx="5">
                  <c:v>1.7857142857142858</c:v>
                </c:pt>
                <c:pt idx="6">
                  <c:v>1.1764705882352942</c:v>
                </c:pt>
                <c:pt idx="7">
                  <c:v>1.7391304347826086</c:v>
                </c:pt>
                <c:pt idx="8">
                  <c:v>1.7857142857142858</c:v>
                </c:pt>
                <c:pt idx="9">
                  <c:v>1.45</c:v>
                </c:pt>
                <c:pt idx="10">
                  <c:v>1.7037037037037037</c:v>
                </c:pt>
                <c:pt idx="11">
                  <c:v>1.3846153846153846</c:v>
                </c:pt>
                <c:pt idx="12">
                  <c:v>1.8484848484848484</c:v>
                </c:pt>
                <c:pt idx="13">
                  <c:v>1.3404255319148937</c:v>
                </c:pt>
                <c:pt idx="14">
                  <c:v>1.5333333333333334</c:v>
                </c:pt>
                <c:pt idx="15">
                  <c:v>1.28125</c:v>
                </c:pt>
                <c:pt idx="16">
                  <c:v>1.8804347826086956</c:v>
                </c:pt>
                <c:pt idx="17">
                  <c:v>1.6</c:v>
                </c:pt>
                <c:pt idx="18">
                  <c:v>1.6176470588235294</c:v>
                </c:pt>
                <c:pt idx="19">
                  <c:v>0.63636363636363635</c:v>
                </c:pt>
                <c:pt idx="20">
                  <c:v>1.2</c:v>
                </c:pt>
                <c:pt idx="21">
                  <c:v>2.1294117647058823</c:v>
                </c:pt>
                <c:pt idx="22">
                  <c:v>1.4333333333333333</c:v>
                </c:pt>
                <c:pt idx="23">
                  <c:v>1.0161290322580645</c:v>
                </c:pt>
                <c:pt idx="24">
                  <c:v>0.88</c:v>
                </c:pt>
                <c:pt idx="25">
                  <c:v>0.85</c:v>
                </c:pt>
                <c:pt idx="26">
                  <c:v>1.4444444444444444</c:v>
                </c:pt>
                <c:pt idx="27">
                  <c:v>1.6936936936936937</c:v>
                </c:pt>
                <c:pt idx="28">
                  <c:v>1.2</c:v>
                </c:pt>
                <c:pt idx="29">
                  <c:v>1.1226415094339623</c:v>
                </c:pt>
                <c:pt idx="30">
                  <c:v>1.5925925925925926</c:v>
                </c:pt>
                <c:pt idx="31">
                  <c:v>1.1724137931034482</c:v>
                </c:pt>
                <c:pt idx="32">
                  <c:v>1.5142857142857142</c:v>
                </c:pt>
                <c:pt idx="33">
                  <c:v>2.1363636363636362</c:v>
                </c:pt>
                <c:pt idx="34">
                  <c:v>1.6</c:v>
                </c:pt>
                <c:pt idx="35">
                  <c:v>1.1714285714285715</c:v>
                </c:pt>
                <c:pt idx="36">
                  <c:v>2.0857142857142859</c:v>
                </c:pt>
                <c:pt idx="37">
                  <c:v>0.5</c:v>
                </c:pt>
                <c:pt idx="38">
                  <c:v>1.7222222222222223</c:v>
                </c:pt>
                <c:pt idx="39">
                  <c:v>0.68181818181818177</c:v>
                </c:pt>
                <c:pt idx="40">
                  <c:v>0.85</c:v>
                </c:pt>
                <c:pt idx="41">
                  <c:v>0.30769230769230771</c:v>
                </c:pt>
                <c:pt idx="42">
                  <c:v>1.088235294117647</c:v>
                </c:pt>
                <c:pt idx="43">
                  <c:v>1.0526315789473684</c:v>
                </c:pt>
              </c:numCache>
              <c:extLst/>
            </c:numRef>
          </c:val>
        </c:ser>
        <c:dLbls>
          <c:showLegendKey val="0"/>
          <c:showVal val="0"/>
          <c:showCatName val="0"/>
          <c:showSerName val="0"/>
          <c:showPercent val="0"/>
          <c:showBubbleSize val="0"/>
        </c:dLbls>
        <c:gapWidth val="115"/>
        <c:axId val="373904720"/>
        <c:axId val="493301656"/>
      </c:barChart>
      <c:catAx>
        <c:axId val="373904720"/>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93301656"/>
        <c:crosses val="autoZero"/>
        <c:auto val="1"/>
        <c:lblAlgn val="ctr"/>
        <c:lblOffset val="100"/>
        <c:noMultiLvlLbl val="0"/>
      </c:catAx>
      <c:valAx>
        <c:axId val="493301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73904720"/>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legendEntry>
      <c:legendEntry>
        <c:idx val="1"/>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legendEntry>
      <c:legendEntry>
        <c:idx val="2"/>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legendEntry>
      <c:layout>
        <c:manualLayout>
          <c:xMode val="edge"/>
          <c:yMode val="edge"/>
          <c:x val="0.31733894514664768"/>
          <c:y val="0.90377590824604748"/>
          <c:w val="0.39998453377578863"/>
          <c:h val="7.0737774695338165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6">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3078427" cy="513508"/>
          </a:xfrm>
          <a:prstGeom prst="rect">
            <a:avLst/>
          </a:prstGeom>
        </p:spPr>
        <p:txBody>
          <a:bodyPr vert="horz" lIns="94787" tIns="47393" rIns="94787" bIns="47393" rtlCol="0"/>
          <a:lstStyle>
            <a:lvl1pPr algn="l">
              <a:defRPr sz="1200"/>
            </a:lvl1pPr>
          </a:lstStyle>
          <a:p>
            <a:endParaRPr lang="zh-CN" altLang="en-US"/>
          </a:p>
        </p:txBody>
      </p:sp>
      <p:sp>
        <p:nvSpPr>
          <p:cNvPr id="3" name="日期占位符 2"/>
          <p:cNvSpPr>
            <a:spLocks noGrp="1"/>
          </p:cNvSpPr>
          <p:nvPr>
            <p:ph type="dt" idx="1"/>
          </p:nvPr>
        </p:nvSpPr>
        <p:spPr>
          <a:xfrm>
            <a:off x="4023993" y="0"/>
            <a:ext cx="3078427" cy="513508"/>
          </a:xfrm>
          <a:prstGeom prst="rect">
            <a:avLst/>
          </a:prstGeom>
        </p:spPr>
        <p:txBody>
          <a:bodyPr vert="horz" lIns="94787" tIns="47393" rIns="94787" bIns="47393" rtlCol="0"/>
          <a:lstStyle>
            <a:lvl1pPr algn="r">
              <a:defRPr sz="1200"/>
            </a:lvl1pPr>
          </a:lstStyle>
          <a:p>
            <a:fld id="{E3FD3219-E789-46DF-9A00-C405DD47F716}" type="datetimeFigureOut">
              <a:rPr lang="zh-CN" altLang="en-US" smtClean="0"/>
              <a:t>2018/5/8</a:t>
            </a:fld>
            <a:endParaRPr lang="zh-CN" altLang="en-US"/>
          </a:p>
        </p:txBody>
      </p:sp>
      <p:sp>
        <p:nvSpPr>
          <p:cNvPr id="4" name="幻灯片图像占位符 3"/>
          <p:cNvSpPr>
            <a:spLocks noGrp="1" noRot="1" noChangeAspect="1"/>
          </p:cNvSpPr>
          <p:nvPr>
            <p:ph type="sldImg" idx="2"/>
          </p:nvPr>
        </p:nvSpPr>
        <p:spPr>
          <a:xfrm>
            <a:off x="1249363" y="1279525"/>
            <a:ext cx="4605337" cy="3452813"/>
          </a:xfrm>
          <a:prstGeom prst="rect">
            <a:avLst/>
          </a:prstGeom>
          <a:noFill/>
          <a:ln w="12700">
            <a:solidFill>
              <a:prstClr val="black"/>
            </a:solidFill>
          </a:ln>
        </p:spPr>
        <p:txBody>
          <a:bodyPr vert="horz" lIns="94787" tIns="47393" rIns="94787" bIns="47393" rtlCol="0" anchor="ctr"/>
          <a:lstStyle/>
          <a:p>
            <a:endParaRPr lang="zh-CN" altLang="en-US"/>
          </a:p>
        </p:txBody>
      </p:sp>
      <p:sp>
        <p:nvSpPr>
          <p:cNvPr id="5" name="备注占位符 4"/>
          <p:cNvSpPr>
            <a:spLocks noGrp="1"/>
          </p:cNvSpPr>
          <p:nvPr>
            <p:ph type="body" sz="quarter" idx="3"/>
          </p:nvPr>
        </p:nvSpPr>
        <p:spPr>
          <a:xfrm>
            <a:off x="710407" y="4925408"/>
            <a:ext cx="5683250" cy="4029879"/>
          </a:xfrm>
          <a:prstGeom prst="rect">
            <a:avLst/>
          </a:prstGeom>
        </p:spPr>
        <p:txBody>
          <a:bodyPr vert="horz" lIns="94787" tIns="47393" rIns="94787" bIns="47393"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1" y="9721106"/>
            <a:ext cx="3078427" cy="513507"/>
          </a:xfrm>
          <a:prstGeom prst="rect">
            <a:avLst/>
          </a:prstGeom>
        </p:spPr>
        <p:txBody>
          <a:bodyPr vert="horz" lIns="94787" tIns="47393" rIns="94787" bIns="47393"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993" y="9721106"/>
            <a:ext cx="3078427" cy="513507"/>
          </a:xfrm>
          <a:prstGeom prst="rect">
            <a:avLst/>
          </a:prstGeom>
        </p:spPr>
        <p:txBody>
          <a:bodyPr vert="horz" lIns="94787" tIns="47393" rIns="94787" bIns="47393" rtlCol="0" anchor="b"/>
          <a:lstStyle>
            <a:lvl1pPr algn="r">
              <a:defRPr sz="1200"/>
            </a:lvl1pPr>
          </a:lstStyle>
          <a:p>
            <a:fld id="{7752DC8C-32AA-4FAC-AA12-C3E767D411FC}" type="slidenum">
              <a:rPr lang="zh-CN" altLang="en-US" smtClean="0"/>
              <a:t>‹#›</a:t>
            </a:fld>
            <a:endParaRPr lang="zh-CN" altLang="en-US"/>
          </a:p>
        </p:txBody>
      </p:sp>
    </p:spTree>
    <p:extLst>
      <p:ext uri="{BB962C8B-B14F-4D97-AF65-F5344CB8AC3E}">
        <p14:creationId xmlns:p14="http://schemas.microsoft.com/office/powerpoint/2010/main" val="15101984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各位老师、各位评委早上好。我是今天的第三位汇报人</a:t>
            </a:r>
            <a:r>
              <a:rPr lang="en-US" altLang="zh-CN" dirty="0"/>
              <a:t>—</a:t>
            </a:r>
            <a:r>
              <a:rPr lang="zh-CN" altLang="en-US" dirty="0"/>
              <a:t>文成，我论文的题目是“二进制代码的类型恢复及其应用”。</a:t>
            </a:r>
          </a:p>
        </p:txBody>
      </p:sp>
      <p:sp>
        <p:nvSpPr>
          <p:cNvPr id="4" name="灯片编号占位符 3"/>
          <p:cNvSpPr>
            <a:spLocks noGrp="1"/>
          </p:cNvSpPr>
          <p:nvPr>
            <p:ph type="sldNum" sz="quarter" idx="10"/>
          </p:nvPr>
        </p:nvSpPr>
        <p:spPr/>
        <p:txBody>
          <a:bodyPr/>
          <a:lstStyle/>
          <a:p>
            <a:fld id="{E65542A3-6338-4C4D-A8AA-103E42BB3D38}" type="slidenum">
              <a:rPr lang="zh-CN" altLang="en-US" smtClean="0">
                <a:solidFill>
                  <a:prstClr val="black"/>
                </a:solidFill>
              </a:rPr>
              <a:pPr/>
              <a:t>1</a:t>
            </a:fld>
            <a:endParaRPr lang="zh-CN" altLang="en-US">
              <a:solidFill>
                <a:prstClr val="black"/>
              </a:solidFill>
            </a:endParaRPr>
          </a:p>
        </p:txBody>
      </p:sp>
    </p:spTree>
    <p:extLst>
      <p:ext uri="{BB962C8B-B14F-4D97-AF65-F5344CB8AC3E}">
        <p14:creationId xmlns:p14="http://schemas.microsoft.com/office/powerpoint/2010/main" val="24364773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47867">
              <a:defRPr/>
            </a:pPr>
            <a:r>
              <a:rPr lang="zh-CN" altLang="en-US" dirty="0"/>
              <a:t>此图为本文关于二进制代码类型恢复的整体流程。第一个任务是二进制代码分析，对应刚才提到的第一个子</a:t>
            </a:r>
            <a:r>
              <a:rPr lang="zh-CN" altLang="en-US" dirty="0" smtClean="0"/>
              <a:t>问题。第二</a:t>
            </a:r>
            <a:r>
              <a:rPr lang="zh-CN" altLang="en-US" dirty="0"/>
              <a:t>个任务和第三个任务是分类器的训练和基本类型的预测，对应刚才提到的第二个子问题。最后还需要整合一下基本类型信息，进行复合类型的恢复。</a:t>
            </a:r>
            <a:endParaRPr lang="zh-CN" altLang="zh-CN" dirty="0"/>
          </a:p>
        </p:txBody>
      </p:sp>
      <p:sp>
        <p:nvSpPr>
          <p:cNvPr id="4" name="灯片编号占位符 3"/>
          <p:cNvSpPr>
            <a:spLocks noGrp="1"/>
          </p:cNvSpPr>
          <p:nvPr>
            <p:ph type="sldNum" sz="quarter" idx="10"/>
          </p:nvPr>
        </p:nvSpPr>
        <p:spPr/>
        <p:txBody>
          <a:bodyPr/>
          <a:lstStyle/>
          <a:p>
            <a:fld id="{7752DC8C-32AA-4FAC-AA12-C3E767D411FC}" type="slidenum">
              <a:rPr lang="zh-CN" altLang="en-US" smtClean="0"/>
              <a:t>10</a:t>
            </a:fld>
            <a:endParaRPr lang="zh-CN" altLang="en-US"/>
          </a:p>
        </p:txBody>
      </p:sp>
    </p:spTree>
    <p:extLst>
      <p:ext uri="{BB962C8B-B14F-4D97-AF65-F5344CB8AC3E}">
        <p14:creationId xmlns:p14="http://schemas.microsoft.com/office/powerpoint/2010/main" val="39434279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47867">
              <a:defRPr/>
            </a:pPr>
            <a:r>
              <a:rPr lang="zh-CN" altLang="en-US" dirty="0"/>
              <a:t>二进制代码分析分为三个步骤。高级语言的代码在经过编译和链接后，源代码中的变量名和类型都</a:t>
            </a:r>
            <a:r>
              <a:rPr lang="zh-CN" altLang="en-US" dirty="0" smtClean="0"/>
              <a:t>不会出现</a:t>
            </a:r>
            <a:r>
              <a:rPr lang="zh-CN" altLang="en-US" dirty="0"/>
              <a:t>在二进制代码中。因此，第一个步骤就是找出二进制代码中的目标变量</a:t>
            </a:r>
            <a:r>
              <a:rPr lang="zh-CN" altLang="en-US" dirty="0" smtClean="0"/>
              <a:t>。</a:t>
            </a:r>
            <a:endParaRPr lang="zh-CN" altLang="zh-CN" dirty="0"/>
          </a:p>
        </p:txBody>
      </p:sp>
      <p:sp>
        <p:nvSpPr>
          <p:cNvPr id="4" name="灯片编号占位符 3"/>
          <p:cNvSpPr>
            <a:spLocks noGrp="1"/>
          </p:cNvSpPr>
          <p:nvPr>
            <p:ph type="sldNum" sz="quarter" idx="10"/>
          </p:nvPr>
        </p:nvSpPr>
        <p:spPr/>
        <p:txBody>
          <a:bodyPr/>
          <a:lstStyle/>
          <a:p>
            <a:fld id="{7752DC8C-32AA-4FAC-AA12-C3E767D411FC}" type="slidenum">
              <a:rPr lang="zh-CN" altLang="en-US" smtClean="0"/>
              <a:t>11</a:t>
            </a:fld>
            <a:endParaRPr lang="zh-CN" altLang="en-US"/>
          </a:p>
        </p:txBody>
      </p:sp>
    </p:spTree>
    <p:extLst>
      <p:ext uri="{BB962C8B-B14F-4D97-AF65-F5344CB8AC3E}">
        <p14:creationId xmlns:p14="http://schemas.microsoft.com/office/powerpoint/2010/main" val="2839582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后面本文将以一个程序片段作为例子来介绍本文的方法。该片段来自</a:t>
            </a:r>
            <a:r>
              <a:rPr lang="en-US" altLang="zh-CN" dirty="0" smtClean="0"/>
              <a:t>C</a:t>
            </a:r>
            <a:r>
              <a:rPr lang="zh-CN" altLang="en-US" dirty="0" smtClean="0"/>
              <a:t>语言的库函数，其功能就是简单的字符串查找。左边是对该程序反汇编后得到的汇编代码，为了方便理解和说明，图的右侧附上了</a:t>
            </a:r>
            <a:r>
              <a:rPr lang="en-US" altLang="zh-CN" dirty="0" smtClean="0"/>
              <a:t>C</a:t>
            </a:r>
            <a:r>
              <a:rPr lang="zh-CN" altLang="en-US" dirty="0" smtClean="0"/>
              <a:t>语言源代码。</a:t>
            </a:r>
            <a:endParaRPr lang="en-US" altLang="zh-CN" dirty="0"/>
          </a:p>
        </p:txBody>
      </p:sp>
      <p:sp>
        <p:nvSpPr>
          <p:cNvPr id="4" name="灯片编号占位符 3"/>
          <p:cNvSpPr>
            <a:spLocks noGrp="1"/>
          </p:cNvSpPr>
          <p:nvPr>
            <p:ph type="sldNum" sz="quarter" idx="10"/>
          </p:nvPr>
        </p:nvSpPr>
        <p:spPr/>
        <p:txBody>
          <a:bodyPr/>
          <a:lstStyle/>
          <a:p>
            <a:fld id="{7752DC8C-32AA-4FAC-AA12-C3E767D411FC}" type="slidenum">
              <a:rPr lang="zh-CN" altLang="en-US" smtClean="0"/>
              <a:t>12</a:t>
            </a:fld>
            <a:endParaRPr lang="zh-CN" altLang="en-US"/>
          </a:p>
        </p:txBody>
      </p:sp>
    </p:spTree>
    <p:extLst>
      <p:ext uri="{BB962C8B-B14F-4D97-AF65-F5344CB8AC3E}">
        <p14:creationId xmlns:p14="http://schemas.microsoft.com/office/powerpoint/2010/main" val="12368563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47867">
              <a:defRPr/>
            </a:pPr>
            <a:r>
              <a:rPr lang="zh-CN" altLang="en-US" dirty="0"/>
              <a:t>（动画）</a:t>
            </a:r>
            <a:endParaRPr lang="en-US" altLang="zh-CN" dirty="0"/>
          </a:p>
          <a:p>
            <a:pPr defTabSz="947867">
              <a:defRPr/>
            </a:pPr>
            <a:r>
              <a:rPr lang="zh-CN" altLang="en-US" dirty="0"/>
              <a:t>在这个程序片段中，可以从函数所在的栈区域中发现有</a:t>
            </a:r>
            <a:r>
              <a:rPr lang="zh-CN" altLang="en-US" dirty="0" smtClean="0"/>
              <a:t>这些标红变量，</a:t>
            </a:r>
            <a:r>
              <a:rPr lang="zh-CN" altLang="en-US" dirty="0"/>
              <a:t>为便于理解，这里给出变量在栈中的分布图，它跟源代码中的变量是可以对应起来的，栈的底部为函数的参数，栈的顶部为函数的</a:t>
            </a:r>
            <a:r>
              <a:rPr lang="zh-CN" altLang="en-US" dirty="0" smtClean="0"/>
              <a:t>局部变量。</a:t>
            </a:r>
            <a:endParaRPr lang="en-US" altLang="zh-CN" dirty="0" smtClean="0"/>
          </a:p>
        </p:txBody>
      </p:sp>
      <p:sp>
        <p:nvSpPr>
          <p:cNvPr id="4" name="灯片编号占位符 3"/>
          <p:cNvSpPr>
            <a:spLocks noGrp="1"/>
          </p:cNvSpPr>
          <p:nvPr>
            <p:ph type="sldNum" sz="quarter" idx="10"/>
          </p:nvPr>
        </p:nvSpPr>
        <p:spPr/>
        <p:txBody>
          <a:bodyPr/>
          <a:lstStyle/>
          <a:p>
            <a:fld id="{7752DC8C-32AA-4FAC-AA12-C3E767D411FC}" type="slidenum">
              <a:rPr lang="zh-CN" altLang="en-US" smtClean="0"/>
              <a:t>13</a:t>
            </a:fld>
            <a:endParaRPr lang="zh-CN" altLang="en-US"/>
          </a:p>
        </p:txBody>
      </p:sp>
    </p:spTree>
    <p:extLst>
      <p:ext uri="{BB962C8B-B14F-4D97-AF65-F5344CB8AC3E}">
        <p14:creationId xmlns:p14="http://schemas.microsoft.com/office/powerpoint/2010/main" val="12154710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汇编代码中还有很多寄存器变量，由于变量是编程语言中能存储计算结果或能表示值的一种抽象概念，那么寄存器作为存储和操纵数据的中间媒介也同样可以看作是变量。虽然寄存器变量的个数很多，但是这里可以分析“定义与使用”关系来减少需要考虑的寄存器个数，关于这点，后面会详细说明。</a:t>
            </a:r>
            <a:endParaRPr lang="en-US" altLang="zh-CN" dirty="0" smtClean="0"/>
          </a:p>
        </p:txBody>
      </p:sp>
      <p:sp>
        <p:nvSpPr>
          <p:cNvPr id="4" name="灯片编号占位符 3"/>
          <p:cNvSpPr>
            <a:spLocks noGrp="1"/>
          </p:cNvSpPr>
          <p:nvPr>
            <p:ph type="sldNum" sz="quarter" idx="10"/>
          </p:nvPr>
        </p:nvSpPr>
        <p:spPr/>
        <p:txBody>
          <a:bodyPr/>
          <a:lstStyle/>
          <a:p>
            <a:fld id="{7752DC8C-32AA-4FAC-AA12-C3E767D411FC}" type="slidenum">
              <a:rPr lang="zh-CN" altLang="en-US" smtClean="0"/>
              <a:t>14</a:t>
            </a:fld>
            <a:endParaRPr lang="zh-CN" altLang="en-US"/>
          </a:p>
        </p:txBody>
      </p:sp>
    </p:spTree>
    <p:extLst>
      <p:ext uri="{BB962C8B-B14F-4D97-AF65-F5344CB8AC3E}">
        <p14:creationId xmlns:p14="http://schemas.microsoft.com/office/powerpoint/2010/main" val="17031258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恢复出目标变量之后，接下来是提取目标变量的行为特征。我们知道程序就是一系列按一定顺序排列的指令，与变量相关的指令能够反映出这个变量是如何存储、解释和操作的，也代表着这个变量的行为。所以</a:t>
            </a:r>
            <a:r>
              <a:rPr lang="zh-CN" altLang="en-US" dirty="0" smtClean="0"/>
              <a:t>第二步骤是</a:t>
            </a:r>
            <a:r>
              <a:rPr lang="zh-CN" altLang="en-US" dirty="0"/>
              <a:t>提取与变量相关的指令。</a:t>
            </a:r>
            <a:endParaRPr lang="en-US" altLang="zh-CN" dirty="0"/>
          </a:p>
        </p:txBody>
      </p:sp>
      <p:sp>
        <p:nvSpPr>
          <p:cNvPr id="4" name="灯片编号占位符 3"/>
          <p:cNvSpPr>
            <a:spLocks noGrp="1"/>
          </p:cNvSpPr>
          <p:nvPr>
            <p:ph type="sldNum" sz="quarter" idx="10"/>
          </p:nvPr>
        </p:nvSpPr>
        <p:spPr/>
        <p:txBody>
          <a:bodyPr/>
          <a:lstStyle/>
          <a:p>
            <a:fld id="{7752DC8C-32AA-4FAC-AA12-C3E767D411FC}" type="slidenum">
              <a:rPr lang="zh-CN" altLang="en-US" smtClean="0"/>
              <a:t>15</a:t>
            </a:fld>
            <a:endParaRPr lang="zh-CN" altLang="en-US"/>
          </a:p>
        </p:txBody>
      </p:sp>
    </p:spTree>
    <p:extLst>
      <p:ext uri="{BB962C8B-B14F-4D97-AF65-F5344CB8AC3E}">
        <p14:creationId xmlns:p14="http://schemas.microsoft.com/office/powerpoint/2010/main" val="33966899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a:t>
            </a:r>
            <a:r>
              <a:rPr lang="zh-CN" altLang="en-US" dirty="0"/>
              <a:t>简单的一个解决方案就是提取那些直接使用了目标变量的指令。以其中的一个变量</a:t>
            </a:r>
            <a:r>
              <a:rPr lang="en-US" altLang="zh-CN" dirty="0"/>
              <a:t>[ebp+8]</a:t>
            </a:r>
            <a:r>
              <a:rPr lang="zh-CN" altLang="en-US" dirty="0"/>
              <a:t>为例，</a:t>
            </a:r>
            <a:r>
              <a:rPr lang="zh-CN" altLang="en-US" dirty="0" smtClean="0"/>
              <a:t>但是发现这些</a:t>
            </a:r>
            <a:r>
              <a:rPr lang="zh-CN" altLang="en-US" dirty="0"/>
              <a:t>直接使用到</a:t>
            </a:r>
            <a:r>
              <a:rPr lang="en-US" altLang="zh-CN" dirty="0"/>
              <a:t>[ebp+8]</a:t>
            </a:r>
            <a:r>
              <a:rPr lang="zh-CN" altLang="en-US" dirty="0"/>
              <a:t>的指令都十分类似</a:t>
            </a:r>
            <a:r>
              <a:rPr lang="zh-CN" altLang="en-US" dirty="0" smtClean="0"/>
              <a:t>，从中</a:t>
            </a:r>
            <a:r>
              <a:rPr lang="zh-CN" altLang="en-US" dirty="0"/>
              <a:t>并没有发现太多有意义的信息。实际上，这个方案并没有考虑到数据依赖，它忽略了一些没有直接使用到目标变量的指令。</a:t>
            </a:r>
            <a:endParaRPr lang="en-US" altLang="zh-CN" dirty="0"/>
          </a:p>
        </p:txBody>
      </p:sp>
      <p:sp>
        <p:nvSpPr>
          <p:cNvPr id="4" name="灯片编号占位符 3"/>
          <p:cNvSpPr>
            <a:spLocks noGrp="1"/>
          </p:cNvSpPr>
          <p:nvPr>
            <p:ph type="sldNum" sz="quarter" idx="10"/>
          </p:nvPr>
        </p:nvSpPr>
        <p:spPr/>
        <p:txBody>
          <a:bodyPr/>
          <a:lstStyle/>
          <a:p>
            <a:fld id="{7752DC8C-32AA-4FAC-AA12-C3E767D411FC}" type="slidenum">
              <a:rPr lang="zh-CN" altLang="en-US" smtClean="0"/>
              <a:t>16</a:t>
            </a:fld>
            <a:endParaRPr lang="zh-CN" altLang="en-US"/>
          </a:p>
        </p:txBody>
      </p:sp>
    </p:spTree>
    <p:extLst>
      <p:ext uri="{BB962C8B-B14F-4D97-AF65-F5344CB8AC3E}">
        <p14:creationId xmlns:p14="http://schemas.microsoft.com/office/powerpoint/2010/main" val="8821899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47867">
              <a:defRPr/>
            </a:pPr>
            <a:r>
              <a:rPr lang="zh-CN" altLang="en-US" dirty="0"/>
              <a:t>要考虑数据依赖，其实就是</a:t>
            </a:r>
            <a:r>
              <a:rPr lang="zh-CN" altLang="en-US" dirty="0" smtClean="0"/>
              <a:t>考虑定义与使用关系，若</a:t>
            </a:r>
            <a:r>
              <a:rPr lang="zh-CN" altLang="en-US" dirty="0"/>
              <a:t>寄存器被某个变量定义，则当该寄存器被使用时，也可以看作变量被使用。寄存器的</a:t>
            </a:r>
            <a:r>
              <a:rPr lang="zh-CN" altLang="en-US" dirty="0" smtClean="0"/>
              <a:t>数据类型应与</a:t>
            </a:r>
            <a:r>
              <a:rPr lang="zh-CN" altLang="en-US" dirty="0"/>
              <a:t>定义它的变量的类型保持一致。 在这个例子中，寄存器</a:t>
            </a:r>
            <a:r>
              <a:rPr lang="en-US" altLang="zh-CN" dirty="0"/>
              <a:t>eax</a:t>
            </a:r>
            <a:r>
              <a:rPr lang="zh-CN" altLang="en-US" dirty="0"/>
              <a:t>就</a:t>
            </a:r>
            <a:r>
              <a:rPr lang="zh-CN" altLang="en-US" dirty="0" smtClean="0"/>
              <a:t>有</a:t>
            </a:r>
            <a:r>
              <a:rPr lang="en-US" altLang="zh-CN" dirty="0" smtClean="0"/>
              <a:t>8</a:t>
            </a:r>
            <a:r>
              <a:rPr lang="zh-CN" altLang="en-US" dirty="0" smtClean="0"/>
              <a:t>个</a:t>
            </a:r>
            <a:r>
              <a:rPr lang="zh-CN" altLang="en-US" dirty="0"/>
              <a:t>定义，寄存器</a:t>
            </a:r>
            <a:r>
              <a:rPr lang="en-US" altLang="zh-CN" dirty="0"/>
              <a:t>ecx</a:t>
            </a:r>
            <a:r>
              <a:rPr lang="zh-CN" altLang="en-US" dirty="0"/>
              <a:t>有</a:t>
            </a:r>
            <a:r>
              <a:rPr lang="en-US" altLang="zh-CN" dirty="0"/>
              <a:t>3</a:t>
            </a:r>
            <a:r>
              <a:rPr lang="zh-CN" altLang="en-US" dirty="0"/>
              <a:t>个定义。</a:t>
            </a:r>
            <a:endParaRPr lang="en-US" altLang="zh-CN" dirty="0"/>
          </a:p>
        </p:txBody>
      </p:sp>
      <p:sp>
        <p:nvSpPr>
          <p:cNvPr id="4" name="灯片编号占位符 3"/>
          <p:cNvSpPr>
            <a:spLocks noGrp="1"/>
          </p:cNvSpPr>
          <p:nvPr>
            <p:ph type="sldNum" sz="quarter" idx="10"/>
          </p:nvPr>
        </p:nvSpPr>
        <p:spPr/>
        <p:txBody>
          <a:bodyPr/>
          <a:lstStyle/>
          <a:p>
            <a:fld id="{7752DC8C-32AA-4FAC-AA12-C3E767D411FC}" type="slidenum">
              <a:rPr lang="zh-CN" altLang="en-US" smtClean="0"/>
              <a:t>17</a:t>
            </a:fld>
            <a:endParaRPr lang="zh-CN" altLang="en-US"/>
          </a:p>
        </p:txBody>
      </p:sp>
    </p:spTree>
    <p:extLst>
      <p:ext uri="{BB962C8B-B14F-4D97-AF65-F5344CB8AC3E}">
        <p14:creationId xmlns:p14="http://schemas.microsoft.com/office/powerpoint/2010/main" val="33821439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考虑了数据依赖后，新提取的指令有</a:t>
            </a:r>
            <a:r>
              <a:rPr lang="en-US" altLang="zh-CN" dirty="0" err="1"/>
              <a:t>movsx</a:t>
            </a:r>
            <a:r>
              <a:rPr lang="zh-CN" altLang="en-US" dirty="0"/>
              <a:t>，</a:t>
            </a:r>
            <a:r>
              <a:rPr lang="en-US" altLang="zh-CN" dirty="0"/>
              <a:t>add</a:t>
            </a:r>
            <a:r>
              <a:rPr lang="zh-CN" altLang="en-US" dirty="0"/>
              <a:t>，</a:t>
            </a:r>
            <a:r>
              <a:rPr lang="en-US" altLang="zh-CN" dirty="0" smtClean="0"/>
              <a:t>sub</a:t>
            </a:r>
            <a:r>
              <a:rPr lang="zh-CN" altLang="en-US" dirty="0" smtClean="0"/>
              <a:t>等，</a:t>
            </a:r>
            <a:r>
              <a:rPr lang="zh-CN" altLang="en-US" dirty="0"/>
              <a:t>显然这些指令更能体现出变量的行为。</a:t>
            </a:r>
            <a:endParaRPr lang="en-US" altLang="zh-CN" dirty="0"/>
          </a:p>
        </p:txBody>
      </p:sp>
      <p:sp>
        <p:nvSpPr>
          <p:cNvPr id="4" name="灯片编号占位符 3"/>
          <p:cNvSpPr>
            <a:spLocks noGrp="1"/>
          </p:cNvSpPr>
          <p:nvPr>
            <p:ph type="sldNum" sz="quarter" idx="10"/>
          </p:nvPr>
        </p:nvSpPr>
        <p:spPr/>
        <p:txBody>
          <a:bodyPr/>
          <a:lstStyle/>
          <a:p>
            <a:fld id="{7752DC8C-32AA-4FAC-AA12-C3E767D411FC}" type="slidenum">
              <a:rPr lang="zh-CN" altLang="en-US" smtClean="0"/>
              <a:t>18</a:t>
            </a:fld>
            <a:endParaRPr lang="zh-CN" altLang="en-US"/>
          </a:p>
        </p:txBody>
      </p:sp>
    </p:spTree>
    <p:extLst>
      <p:ext uri="{BB962C8B-B14F-4D97-AF65-F5344CB8AC3E}">
        <p14:creationId xmlns:p14="http://schemas.microsoft.com/office/powerpoint/2010/main" val="12934062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二进制代码分析的第三个步骤是筛选特征并将变量表示为向量</a:t>
            </a:r>
            <a:endParaRPr lang="en-US" altLang="zh-CN" dirty="0"/>
          </a:p>
        </p:txBody>
      </p:sp>
      <p:sp>
        <p:nvSpPr>
          <p:cNvPr id="4" name="灯片编号占位符 3"/>
          <p:cNvSpPr>
            <a:spLocks noGrp="1"/>
          </p:cNvSpPr>
          <p:nvPr>
            <p:ph type="sldNum" sz="quarter" idx="10"/>
          </p:nvPr>
        </p:nvSpPr>
        <p:spPr/>
        <p:txBody>
          <a:bodyPr/>
          <a:lstStyle/>
          <a:p>
            <a:fld id="{7752DC8C-32AA-4FAC-AA12-C3E767D411FC}" type="slidenum">
              <a:rPr lang="zh-CN" altLang="en-US" smtClean="0"/>
              <a:t>19</a:t>
            </a:fld>
            <a:endParaRPr lang="zh-CN" altLang="en-US"/>
          </a:p>
        </p:txBody>
      </p:sp>
    </p:spTree>
    <p:extLst>
      <p:ext uri="{BB962C8B-B14F-4D97-AF65-F5344CB8AC3E}">
        <p14:creationId xmlns:p14="http://schemas.microsoft.com/office/powerpoint/2010/main" val="4106745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我的报告分为五个部分，我首先对本文的研究问题做一个整体性的概述。</a:t>
            </a:r>
            <a:endParaRPr lang="zh-CN" altLang="en-US" dirty="0"/>
          </a:p>
        </p:txBody>
      </p:sp>
      <p:sp>
        <p:nvSpPr>
          <p:cNvPr id="4" name="灯片编号占位符 3"/>
          <p:cNvSpPr>
            <a:spLocks noGrp="1"/>
          </p:cNvSpPr>
          <p:nvPr>
            <p:ph type="sldNum" sz="quarter" idx="10"/>
          </p:nvPr>
        </p:nvSpPr>
        <p:spPr/>
        <p:txBody>
          <a:bodyPr/>
          <a:lstStyle/>
          <a:p>
            <a:fld id="{7752DC8C-32AA-4FAC-AA12-C3E767D411FC}" type="slidenum">
              <a:rPr lang="zh-CN" altLang="en-US" smtClean="0"/>
              <a:t>2</a:t>
            </a:fld>
            <a:endParaRPr lang="zh-CN" altLang="en-US"/>
          </a:p>
        </p:txBody>
      </p:sp>
    </p:spTree>
    <p:extLst>
      <p:ext uri="{BB962C8B-B14F-4D97-AF65-F5344CB8AC3E}">
        <p14:creationId xmlns:p14="http://schemas.microsoft.com/office/powerpoint/2010/main" val="30859566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47867">
              <a:defRPr/>
            </a:pPr>
            <a:r>
              <a:rPr lang="zh-CN" altLang="en-US" dirty="0"/>
              <a:t>我们对提取出来的指令做抽象，以某种标记概括它们共同的方面。我们使用下划线代替这个变量，将数据寄存器用</a:t>
            </a:r>
            <a:r>
              <a:rPr lang="en-US" altLang="zh-CN" dirty="0" err="1"/>
              <a:t>reg</a:t>
            </a:r>
            <a:r>
              <a:rPr lang="zh-CN" altLang="en-US" dirty="0"/>
              <a:t>表示，</a:t>
            </a:r>
            <a:r>
              <a:rPr lang="zh-CN" altLang="en-US" dirty="0" smtClean="0"/>
              <a:t>寄存器的存储空间大小</a:t>
            </a:r>
            <a:r>
              <a:rPr lang="zh-CN" altLang="en-US" dirty="0"/>
              <a:t>作为上标标出，其它存储空间就抽象为一个地址。</a:t>
            </a:r>
            <a:endParaRPr lang="en-US" altLang="zh-CN" dirty="0"/>
          </a:p>
        </p:txBody>
      </p:sp>
      <p:sp>
        <p:nvSpPr>
          <p:cNvPr id="4" name="灯片编号占位符 3"/>
          <p:cNvSpPr>
            <a:spLocks noGrp="1"/>
          </p:cNvSpPr>
          <p:nvPr>
            <p:ph type="sldNum" sz="quarter" idx="10"/>
          </p:nvPr>
        </p:nvSpPr>
        <p:spPr/>
        <p:txBody>
          <a:bodyPr/>
          <a:lstStyle/>
          <a:p>
            <a:fld id="{7752DC8C-32AA-4FAC-AA12-C3E767D411FC}" type="slidenum">
              <a:rPr lang="zh-CN" altLang="en-US" smtClean="0"/>
              <a:t>20</a:t>
            </a:fld>
            <a:endParaRPr lang="zh-CN" altLang="en-US"/>
          </a:p>
        </p:txBody>
      </p:sp>
    </p:spTree>
    <p:extLst>
      <p:ext uri="{BB962C8B-B14F-4D97-AF65-F5344CB8AC3E}">
        <p14:creationId xmlns:p14="http://schemas.microsoft.com/office/powerpoint/2010/main" val="30968800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左边的列表是对指令进行抽象后的所有情况，基本上每一个操作码</a:t>
            </a:r>
            <a:r>
              <a:rPr lang="zh-CN" altLang="en-US" dirty="0" smtClean="0"/>
              <a:t>都会有</a:t>
            </a:r>
            <a:r>
              <a:rPr lang="zh-CN" altLang="en-US" dirty="0"/>
              <a:t>很多种使用情况。但这个列表中并非每一项都对恢复类型有帮助，为了</a:t>
            </a:r>
            <a:r>
              <a:rPr lang="zh-CN" altLang="zh-CN" dirty="0"/>
              <a:t>简化学习模型，</a:t>
            </a:r>
            <a:r>
              <a:rPr lang="zh-CN" altLang="en-US" dirty="0"/>
              <a:t>我们使用</a:t>
            </a:r>
            <a:r>
              <a:rPr lang="en-US" altLang="zh-CN" dirty="0"/>
              <a:t>TF-IDF</a:t>
            </a:r>
            <a:r>
              <a:rPr lang="zh-CN" altLang="en-US" dirty="0"/>
              <a:t>这种统计方法，</a:t>
            </a:r>
            <a:r>
              <a:rPr lang="zh-CN" altLang="zh-CN" dirty="0"/>
              <a:t>筛选出</a:t>
            </a:r>
            <a:r>
              <a:rPr lang="en-US" altLang="zh-CN" dirty="0"/>
              <a:t>N</a:t>
            </a:r>
            <a:r>
              <a:rPr lang="zh-CN" altLang="en-US" dirty="0"/>
              <a:t>个</a:t>
            </a:r>
            <a:r>
              <a:rPr lang="zh-CN" altLang="zh-CN" dirty="0"/>
              <a:t>最具有代表性的</a:t>
            </a:r>
            <a:r>
              <a:rPr lang="zh-CN" altLang="en-US" dirty="0"/>
              <a:t>项作为特征来训练分类器。</a:t>
            </a:r>
            <a:endParaRPr lang="en-US" altLang="zh-CN" dirty="0"/>
          </a:p>
        </p:txBody>
      </p:sp>
      <p:sp>
        <p:nvSpPr>
          <p:cNvPr id="4" name="灯片编号占位符 3"/>
          <p:cNvSpPr>
            <a:spLocks noGrp="1"/>
          </p:cNvSpPr>
          <p:nvPr>
            <p:ph type="sldNum" sz="quarter" idx="10"/>
          </p:nvPr>
        </p:nvSpPr>
        <p:spPr/>
        <p:txBody>
          <a:bodyPr/>
          <a:lstStyle/>
          <a:p>
            <a:fld id="{7752DC8C-32AA-4FAC-AA12-C3E767D411FC}" type="slidenum">
              <a:rPr lang="zh-CN" altLang="en-US" smtClean="0"/>
              <a:t>21</a:t>
            </a:fld>
            <a:endParaRPr lang="zh-CN" altLang="en-US"/>
          </a:p>
        </p:txBody>
      </p:sp>
    </p:spTree>
    <p:extLst>
      <p:ext uri="{BB962C8B-B14F-4D97-AF65-F5344CB8AC3E}">
        <p14:creationId xmlns:p14="http://schemas.microsoft.com/office/powerpoint/2010/main" val="18075212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本文使用空间向量模型来建立数学模型，根据筛选出来的</a:t>
            </a:r>
            <a:r>
              <a:rPr lang="en-US" altLang="zh-CN" dirty="0"/>
              <a:t>n</a:t>
            </a:r>
            <a:r>
              <a:rPr lang="zh-CN" altLang="en-US" dirty="0"/>
              <a:t>个特征项，将目标变量表示为一个</a:t>
            </a:r>
            <a:r>
              <a:rPr lang="en-US" altLang="zh-CN" dirty="0"/>
              <a:t>n</a:t>
            </a:r>
            <a:r>
              <a:rPr lang="zh-CN" altLang="en-US" dirty="0"/>
              <a:t>维的向量。例如，这就是表示变量</a:t>
            </a:r>
            <a:r>
              <a:rPr lang="en-US" altLang="zh-CN" dirty="0"/>
              <a:t>[ebp+8]</a:t>
            </a:r>
            <a:r>
              <a:rPr lang="zh-CN" altLang="en-US" dirty="0"/>
              <a:t>的一个向量。</a:t>
            </a:r>
            <a:endParaRPr lang="en-US" altLang="zh-CN" dirty="0"/>
          </a:p>
        </p:txBody>
      </p:sp>
      <p:sp>
        <p:nvSpPr>
          <p:cNvPr id="4" name="灯片编号占位符 3"/>
          <p:cNvSpPr>
            <a:spLocks noGrp="1"/>
          </p:cNvSpPr>
          <p:nvPr>
            <p:ph type="sldNum" sz="quarter" idx="10"/>
          </p:nvPr>
        </p:nvSpPr>
        <p:spPr/>
        <p:txBody>
          <a:bodyPr/>
          <a:lstStyle/>
          <a:p>
            <a:fld id="{7752DC8C-32AA-4FAC-AA12-C3E767D411FC}" type="slidenum">
              <a:rPr lang="zh-CN" altLang="en-US" smtClean="0"/>
              <a:t>22</a:t>
            </a:fld>
            <a:endParaRPr lang="zh-CN" altLang="en-US"/>
          </a:p>
        </p:txBody>
      </p:sp>
    </p:spTree>
    <p:extLst>
      <p:ext uri="{BB962C8B-B14F-4D97-AF65-F5344CB8AC3E}">
        <p14:creationId xmlns:p14="http://schemas.microsoft.com/office/powerpoint/2010/main" val="8766751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47867">
              <a:defRPr/>
            </a:pPr>
            <a:r>
              <a:rPr lang="zh-CN" altLang="en-US" dirty="0">
                <a:latin typeface="宋体" panose="02010600030101010101" pitchFamily="2" charset="-122"/>
              </a:rPr>
              <a:t>完成二进制代码的分析并从中提取信息后，就可以使用一个分类器来判定变量的数据类型。</a:t>
            </a:r>
          </a:p>
        </p:txBody>
      </p:sp>
      <p:sp>
        <p:nvSpPr>
          <p:cNvPr id="4" name="灯片编号占位符 3"/>
          <p:cNvSpPr>
            <a:spLocks noGrp="1"/>
          </p:cNvSpPr>
          <p:nvPr>
            <p:ph type="sldNum" sz="quarter" idx="10"/>
          </p:nvPr>
        </p:nvSpPr>
        <p:spPr/>
        <p:txBody>
          <a:bodyPr/>
          <a:lstStyle/>
          <a:p>
            <a:fld id="{7752DC8C-32AA-4FAC-AA12-C3E767D411FC}" type="slidenum">
              <a:rPr lang="zh-CN" altLang="en-US" smtClean="0"/>
              <a:t>23</a:t>
            </a:fld>
            <a:endParaRPr lang="zh-CN" altLang="en-US"/>
          </a:p>
        </p:txBody>
      </p:sp>
    </p:spTree>
    <p:extLst>
      <p:ext uri="{BB962C8B-B14F-4D97-AF65-F5344CB8AC3E}">
        <p14:creationId xmlns:p14="http://schemas.microsoft.com/office/powerpoint/2010/main" val="4695984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defTabSz="947867">
                  <a:defRPr/>
                </a:pPr>
                <a:r>
                  <a:rPr lang="zh-CN" altLang="en-US" dirty="0">
                    <a:latin typeface="宋体" panose="02010600030101010101" pitchFamily="2" charset="-122"/>
                  </a:rPr>
                  <a:t>基于恢复的目标变量及其向量表示，本文使用有监督学习的方法训练一个基本类型的分类器。</a:t>
                </a:r>
                <a:endParaRPr lang="en-US" altLang="zh-CN" dirty="0">
                  <a:latin typeface="宋体" panose="02010600030101010101" pitchFamily="2" charset="-122"/>
                </a:endParaRPr>
              </a:p>
              <a:p>
                <a:pPr defTabSz="947867">
                  <a:defRPr/>
                </a:pPr>
                <a:r>
                  <a:rPr lang="zh-CN" altLang="en-US" dirty="0">
                    <a:latin typeface="宋体" panose="02010600030101010101" pitchFamily="2" charset="-122"/>
                  </a:rPr>
                  <a:t>训练好的分类器将被用于预测新的二进制文件中的类型信息。</a:t>
                </a:r>
                <a:endParaRPr lang="en-US" altLang="zh-CN" dirty="0"/>
              </a:p>
            </p:txBody>
          </p:sp>
        </mc:Choice>
        <mc:Fallback xmlns="">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恢复指针类型的详细步骤如下：</a:t>
                </a:r>
                <a:endParaRPr lang="zh-CN" altLang="zh-CN" sz="1200" kern="1200" dirty="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）一旦分类器将变量</a:t>
                </a:r>
                <a:r>
                  <a:rPr lang="zh-CN" altLang="zh-CN" sz="1200" i="0" kern="1200">
                    <a:solidFill>
                      <a:schemeClr val="tx1"/>
                    </a:solidFill>
                    <a:effectLst/>
                    <a:latin typeface="+mn-lt"/>
                    <a:ea typeface="+mn-ea"/>
                    <a:cs typeface="+mn-cs"/>
                  </a:rPr>
                  <a:t> </a:t>
                </a:r>
                <a:r>
                  <a:rPr lang="en-US" altLang="zh-CN" sz="1200" i="0" kern="1200">
                    <a:solidFill>
                      <a:schemeClr val="tx1"/>
                    </a:solidFill>
                    <a:effectLst/>
                    <a:latin typeface="+mn-lt"/>
                    <a:ea typeface="+mn-ea"/>
                    <a:cs typeface="+mn-cs"/>
                  </a:rPr>
                  <a:t>𝑣 </a:t>
                </a:r>
                <a:r>
                  <a:rPr lang="zh-CN" altLang="zh-CN" sz="1200" kern="1200" dirty="0">
                    <a:solidFill>
                      <a:schemeClr val="tx1"/>
                    </a:solidFill>
                    <a:effectLst/>
                    <a:latin typeface="+mn-lt"/>
                    <a:ea typeface="+mn-ea"/>
                    <a:cs typeface="+mn-cs"/>
                  </a:rPr>
                  <a:t>预测为指针类型，则根据</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指向分析</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来寻找变量</a:t>
                </a:r>
                <a:r>
                  <a:rPr lang="zh-CN" altLang="zh-CN" sz="1200" i="0" kern="1200">
                    <a:solidFill>
                      <a:schemeClr val="tx1"/>
                    </a:solidFill>
                    <a:effectLst/>
                    <a:latin typeface="+mn-lt"/>
                    <a:ea typeface="+mn-ea"/>
                    <a:cs typeface="+mn-cs"/>
                  </a:rPr>
                  <a:t> </a:t>
                </a:r>
                <a:r>
                  <a:rPr lang="en-US" altLang="zh-CN" sz="1200" i="0" kern="1200">
                    <a:solidFill>
                      <a:schemeClr val="tx1"/>
                    </a:solidFill>
                    <a:effectLst/>
                    <a:latin typeface="+mn-lt"/>
                    <a:ea typeface="+mn-ea"/>
                    <a:cs typeface="+mn-cs"/>
                  </a:rPr>
                  <a:t>𝑣 </a:t>
                </a:r>
                <a:r>
                  <a:rPr lang="zh-CN" altLang="zh-CN" sz="1200" kern="1200" dirty="0">
                    <a:solidFill>
                      <a:schemeClr val="tx1"/>
                    </a:solidFill>
                    <a:effectLst/>
                    <a:latin typeface="+mn-lt"/>
                    <a:ea typeface="+mn-ea"/>
                    <a:cs typeface="+mn-cs"/>
                  </a:rPr>
                  <a:t>所指向的变量。算法</a:t>
                </a:r>
                <a:r>
                  <a:rPr lang="en-US" altLang="zh-CN" sz="1200"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给出了文本的指向分析算法，该算法是在</a:t>
                </a:r>
                <a:r>
                  <a:rPr lang="en-US" altLang="zh-CN" sz="1200" kern="1200" dirty="0" err="1">
                    <a:solidFill>
                      <a:schemeClr val="tx1"/>
                    </a:solidFill>
                    <a:effectLst/>
                    <a:latin typeface="+mn-lt"/>
                    <a:ea typeface="+mn-ea"/>
                    <a:cs typeface="+mn-cs"/>
                  </a:rPr>
                  <a:t>Brumley</a:t>
                </a:r>
                <a:r>
                  <a:rPr lang="en-US" altLang="zh-CN" sz="1200" kern="1200" baseline="30000" dirty="0">
                    <a:solidFill>
                      <a:schemeClr val="tx1"/>
                    </a:solidFill>
                    <a:effectLst/>
                    <a:latin typeface="+mn-lt"/>
                    <a:ea typeface="+mn-ea"/>
                    <a:cs typeface="+mn-cs"/>
                  </a:rPr>
                  <a:t>[32]</a:t>
                </a:r>
                <a:r>
                  <a:rPr lang="zh-CN" altLang="zh-CN" sz="1200" kern="1200" dirty="0">
                    <a:solidFill>
                      <a:schemeClr val="tx1"/>
                    </a:solidFill>
                    <a:effectLst/>
                    <a:latin typeface="+mn-lt"/>
                    <a:ea typeface="+mn-ea"/>
                    <a:cs typeface="+mn-cs"/>
                  </a:rPr>
                  <a:t>等人工作的基础上提出的。</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）如果变量</a:t>
                </a:r>
                <a:r>
                  <a:rPr lang="zh-CN" altLang="zh-CN" sz="1200" i="0" kern="1200">
                    <a:solidFill>
                      <a:schemeClr val="tx1"/>
                    </a:solidFill>
                    <a:effectLst/>
                    <a:latin typeface="+mn-lt"/>
                    <a:ea typeface="+mn-ea"/>
                    <a:cs typeface="+mn-cs"/>
                  </a:rPr>
                  <a:t> </a:t>
                </a:r>
                <a:r>
                  <a:rPr lang="en-US" altLang="zh-CN" sz="1200" i="0" kern="1200">
                    <a:solidFill>
                      <a:schemeClr val="tx1"/>
                    </a:solidFill>
                    <a:effectLst/>
                    <a:latin typeface="+mn-lt"/>
                    <a:ea typeface="+mn-ea"/>
                    <a:cs typeface="+mn-cs"/>
                  </a:rPr>
                  <a:t>𝑣 </a:t>
                </a:r>
                <a:r>
                  <a:rPr lang="zh-CN" altLang="zh-CN" sz="1200" kern="1200" dirty="0">
                    <a:solidFill>
                      <a:schemeClr val="tx1"/>
                    </a:solidFill>
                    <a:effectLst/>
                    <a:latin typeface="+mn-lt"/>
                    <a:ea typeface="+mn-ea"/>
                    <a:cs typeface="+mn-cs"/>
                  </a:rPr>
                  <a:t>所指向的变量存在，则提取与这些变量相关的指令，利用分类器预测被指向变量的类型</a:t>
                </a:r>
                <a:r>
                  <a:rPr lang="zh-CN" altLang="zh-CN" sz="1200" i="0" kern="1200">
                    <a:solidFill>
                      <a:schemeClr val="tx1"/>
                    </a:solidFill>
                    <a:effectLst/>
                    <a:latin typeface="+mn-lt"/>
                    <a:ea typeface="+mn-ea"/>
                    <a:cs typeface="+mn-cs"/>
                  </a:rPr>
                  <a:t> </a:t>
                </a:r>
                <a:r>
                  <a:rPr lang="en-US" altLang="zh-CN" sz="1200" i="0" kern="1200">
                    <a:solidFill>
                      <a:schemeClr val="tx1"/>
                    </a:solidFill>
                    <a:effectLst/>
                    <a:latin typeface="+mn-lt"/>
                    <a:ea typeface="+mn-ea"/>
                    <a:cs typeface="+mn-cs"/>
                  </a:rPr>
                  <a:t>𝑡 </a:t>
                </a:r>
                <a:r>
                  <a:rPr lang="zh-CN" altLang="zh-CN" sz="1200" kern="1200" dirty="0">
                    <a:solidFill>
                      <a:schemeClr val="tx1"/>
                    </a:solidFill>
                    <a:effectLst/>
                    <a:latin typeface="+mn-lt"/>
                    <a:ea typeface="+mn-ea"/>
                    <a:cs typeface="+mn-cs"/>
                  </a:rPr>
                  <a:t>。类似</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定义</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使用链</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和引理</a:t>
                </a:r>
                <a:r>
                  <a:rPr lang="en-US" altLang="zh-CN" sz="1200" kern="1200" dirty="0">
                    <a:solidFill>
                      <a:schemeClr val="tx1"/>
                    </a:solidFill>
                    <a:effectLst/>
                    <a:latin typeface="+mn-lt"/>
                    <a:ea typeface="+mn-ea"/>
                    <a:cs typeface="+mn-cs"/>
                  </a:rPr>
                  <a:t>IV.I</a:t>
                </a:r>
                <a:r>
                  <a:rPr lang="zh-CN" altLang="zh-CN" sz="1200" kern="1200" dirty="0">
                    <a:solidFill>
                      <a:schemeClr val="tx1"/>
                    </a:solidFill>
                    <a:effectLst/>
                    <a:latin typeface="+mn-lt"/>
                    <a:ea typeface="+mn-ea"/>
                    <a:cs typeface="+mn-cs"/>
                  </a:rPr>
                  <a:t>，一个指针指向的所有变量应具有相同的类型，根据被指向变量的特征可以预测出被指向变量最有可能属于的类型</a:t>
                </a:r>
                <a:r>
                  <a:rPr lang="zh-CN" altLang="zh-CN" sz="1200" i="0" kern="1200">
                    <a:solidFill>
                      <a:schemeClr val="tx1"/>
                    </a:solidFill>
                    <a:effectLst/>
                    <a:latin typeface="+mn-lt"/>
                    <a:ea typeface="+mn-ea"/>
                    <a:cs typeface="+mn-cs"/>
                  </a:rPr>
                  <a:t> </a:t>
                </a:r>
                <a:r>
                  <a:rPr lang="en-US" altLang="zh-CN" sz="1200" i="0" kern="1200">
                    <a:solidFill>
                      <a:schemeClr val="tx1"/>
                    </a:solidFill>
                    <a:effectLst/>
                    <a:latin typeface="+mn-lt"/>
                    <a:ea typeface="+mn-ea"/>
                    <a:cs typeface="+mn-cs"/>
                  </a:rPr>
                  <a:t>𝑡</a:t>
                </a:r>
                <a:r>
                  <a:rPr lang="zh-CN" altLang="zh-CN" sz="1200" kern="1200" dirty="0">
                    <a:solidFill>
                      <a:schemeClr val="tx1"/>
                    </a:solidFill>
                    <a:effectLst/>
                    <a:latin typeface="+mn-lt"/>
                    <a:ea typeface="+mn-ea"/>
                    <a:cs typeface="+mn-cs"/>
                  </a:rPr>
                  <a:t>。</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）当变量</a:t>
                </a:r>
                <a:r>
                  <a:rPr lang="zh-CN" altLang="zh-CN" sz="1200" i="0" kern="1200">
                    <a:solidFill>
                      <a:schemeClr val="tx1"/>
                    </a:solidFill>
                    <a:effectLst/>
                    <a:latin typeface="+mn-lt"/>
                    <a:ea typeface="+mn-ea"/>
                    <a:cs typeface="+mn-cs"/>
                  </a:rPr>
                  <a:t> </a:t>
                </a:r>
                <a:r>
                  <a:rPr lang="en-US" altLang="zh-CN" sz="1200" i="0" kern="1200">
                    <a:solidFill>
                      <a:schemeClr val="tx1"/>
                    </a:solidFill>
                    <a:effectLst/>
                    <a:latin typeface="+mn-lt"/>
                    <a:ea typeface="+mn-ea"/>
                    <a:cs typeface="+mn-cs"/>
                  </a:rPr>
                  <a:t>𝑣 </a:t>
                </a:r>
                <a:r>
                  <a:rPr lang="zh-CN" altLang="zh-CN" sz="1200" kern="1200" dirty="0">
                    <a:solidFill>
                      <a:schemeClr val="tx1"/>
                    </a:solidFill>
                    <a:effectLst/>
                    <a:latin typeface="+mn-lt"/>
                    <a:ea typeface="+mn-ea"/>
                    <a:cs typeface="+mn-cs"/>
                  </a:rPr>
                  <a:t>所指向的变量能找到至少一个，则该指针变量的类型为</a:t>
                </a:r>
                <a:r>
                  <a:rPr lang="en-US" altLang="zh-CN" sz="1200" i="0" kern="1200">
                    <a:solidFill>
                      <a:schemeClr val="tx1"/>
                    </a:solidFill>
                    <a:effectLst/>
                    <a:latin typeface="+mn-lt"/>
                    <a:ea typeface="+mn-ea"/>
                    <a:cs typeface="+mn-cs"/>
                  </a:rPr>
                  <a:t> ∗𝑡 </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否则该指针变量的类型为</a:t>
                </a:r>
                <a:r>
                  <a:rPr lang="en-US" altLang="zh-CN" sz="1200" i="0" kern="1200">
                    <a:solidFill>
                      <a:schemeClr val="tx1"/>
                    </a:solidFill>
                    <a:effectLst/>
                    <a:latin typeface="+mn-lt"/>
                    <a:ea typeface="+mn-ea"/>
                    <a:cs typeface="+mn-cs"/>
                  </a:rPr>
                  <a:t> ∗ </a:t>
                </a:r>
                <a:r>
                  <a:rPr lang="zh-CN" altLang="zh-CN" sz="1200" kern="1200" dirty="0">
                    <a:solidFill>
                      <a:schemeClr val="tx1"/>
                    </a:solidFill>
                    <a:effectLst/>
                    <a:latin typeface="+mn-lt"/>
                    <a:ea typeface="+mn-ea"/>
                    <a:cs typeface="+mn-cs"/>
                  </a:rPr>
                  <a:t>。</a:t>
                </a:r>
              </a:p>
              <a:p>
                <a:endParaRPr lang="en-US" altLang="zh-CN" sz="1200" kern="1200" dirty="0" smtClean="0">
                  <a:solidFill>
                    <a:schemeClr val="tx1"/>
                  </a:solidFill>
                  <a:effectLst/>
                  <a:latin typeface="+mn-lt"/>
                  <a:ea typeface="+mn-ea"/>
                  <a:cs typeface="+mn-cs"/>
                </a:endParaRPr>
              </a:p>
            </p:txBody>
          </p:sp>
        </mc:Fallback>
      </mc:AlternateContent>
      <p:sp>
        <p:nvSpPr>
          <p:cNvPr id="4" name="灯片编号占位符 3"/>
          <p:cNvSpPr>
            <a:spLocks noGrp="1"/>
          </p:cNvSpPr>
          <p:nvPr>
            <p:ph type="sldNum" sz="quarter" idx="10"/>
          </p:nvPr>
        </p:nvSpPr>
        <p:spPr/>
        <p:txBody>
          <a:bodyPr/>
          <a:lstStyle/>
          <a:p>
            <a:fld id="{7752DC8C-32AA-4FAC-AA12-C3E767D411FC}" type="slidenum">
              <a:rPr lang="zh-CN" altLang="en-US" smtClean="0"/>
              <a:t>24</a:t>
            </a:fld>
            <a:endParaRPr lang="zh-CN" altLang="en-US"/>
          </a:p>
        </p:txBody>
      </p:sp>
    </p:spTree>
    <p:extLst>
      <p:ext uri="{BB962C8B-B14F-4D97-AF65-F5344CB8AC3E}">
        <p14:creationId xmlns:p14="http://schemas.microsoft.com/office/powerpoint/2010/main" val="39127204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47867">
              <a:defRPr/>
            </a:pPr>
            <a:r>
              <a:rPr lang="zh-CN" altLang="en-US" dirty="0"/>
              <a:t>最后一步</a:t>
            </a:r>
            <a:r>
              <a:rPr lang="zh-CN" altLang="en-US" dirty="0" smtClean="0"/>
              <a:t>是复合类型的恢复。在</a:t>
            </a:r>
            <a:r>
              <a:rPr lang="zh-CN" altLang="en-US" dirty="0"/>
              <a:t>高级语言代码中往往会定义更复杂的变量类型，如多级指针和结构等。这种复杂的数据类型是基本类型的集合，</a:t>
            </a:r>
            <a:r>
              <a:rPr lang="zh-CN" altLang="zh-CN" dirty="0"/>
              <a:t>需要整合</a:t>
            </a:r>
            <a:r>
              <a:rPr lang="zh-CN" altLang="en-US" dirty="0"/>
              <a:t>基本类型的</a:t>
            </a:r>
            <a:r>
              <a:rPr lang="zh-CN" altLang="zh-CN" dirty="0"/>
              <a:t>信息以形成</a:t>
            </a:r>
            <a:r>
              <a:rPr lang="zh-CN" altLang="en-US" dirty="0"/>
              <a:t>复合</a:t>
            </a:r>
            <a:r>
              <a:rPr lang="zh-CN" altLang="zh-CN" dirty="0"/>
              <a:t>类型</a:t>
            </a:r>
            <a:r>
              <a:rPr lang="zh-CN" altLang="en-US" dirty="0"/>
              <a:t>。本文恢复的复合类型包括指针和结构，下面分别介绍指针类型和结构类型的恢复。</a:t>
            </a:r>
            <a:endParaRPr lang="en-US" altLang="zh-CN" dirty="0"/>
          </a:p>
        </p:txBody>
      </p:sp>
      <p:sp>
        <p:nvSpPr>
          <p:cNvPr id="4" name="灯片编号占位符 3"/>
          <p:cNvSpPr>
            <a:spLocks noGrp="1"/>
          </p:cNvSpPr>
          <p:nvPr>
            <p:ph type="sldNum" sz="quarter" idx="10"/>
          </p:nvPr>
        </p:nvSpPr>
        <p:spPr/>
        <p:txBody>
          <a:bodyPr/>
          <a:lstStyle/>
          <a:p>
            <a:fld id="{7752DC8C-32AA-4FAC-AA12-C3E767D411FC}" type="slidenum">
              <a:rPr lang="zh-CN" altLang="en-US" smtClean="0"/>
              <a:t>25</a:t>
            </a:fld>
            <a:endParaRPr lang="zh-CN" altLang="en-US"/>
          </a:p>
        </p:txBody>
      </p:sp>
    </p:spTree>
    <p:extLst>
      <p:ext uri="{BB962C8B-B14F-4D97-AF65-F5344CB8AC3E}">
        <p14:creationId xmlns:p14="http://schemas.microsoft.com/office/powerpoint/2010/main" val="6007816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defTabSz="947867">
                  <a:defRPr/>
                </a:pPr>
                <a:r>
                  <a:rPr lang="zh-CN" altLang="en-US" dirty="0"/>
                  <a:t>指针类型的变量，它的值是另一个内存单元的地址，这里面涉及到两个变量，指针变量自身和被指针指向的变量。下图为本文的类型格，格中的元素是本文考虑到的基本类型。这是一个多级的格，注意到指针还指向这个格本身，所以这个多级的</a:t>
                </a:r>
                <a:r>
                  <a:rPr lang="zh-CN" altLang="en-US" dirty="0" smtClean="0"/>
                  <a:t>格是能够</a:t>
                </a:r>
                <a:r>
                  <a:rPr lang="zh-CN" altLang="en-US" dirty="0"/>
                  <a:t>描述多级指针的</a:t>
                </a:r>
                <a:r>
                  <a:rPr lang="zh-CN" altLang="en-US" dirty="0" smtClean="0"/>
                  <a:t>。</a:t>
                </a:r>
                <a:endParaRPr lang="en-US" altLang="zh-CN" dirty="0"/>
              </a:p>
            </p:txBody>
          </p:sp>
        </mc:Choice>
        <mc:Fallback xmlns="">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恢复指针类型的详细步骤如下：</a:t>
                </a:r>
                <a:endParaRPr lang="zh-CN" altLang="zh-CN" sz="1200" kern="1200" dirty="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）一旦分类器将变量</a:t>
                </a:r>
                <a:r>
                  <a:rPr lang="zh-CN" altLang="zh-CN" sz="1200" i="0" kern="1200">
                    <a:solidFill>
                      <a:schemeClr val="tx1"/>
                    </a:solidFill>
                    <a:effectLst/>
                    <a:latin typeface="+mn-lt"/>
                    <a:ea typeface="+mn-ea"/>
                    <a:cs typeface="+mn-cs"/>
                  </a:rPr>
                  <a:t> </a:t>
                </a:r>
                <a:r>
                  <a:rPr lang="en-US" altLang="zh-CN" sz="1200" i="0" kern="1200">
                    <a:solidFill>
                      <a:schemeClr val="tx1"/>
                    </a:solidFill>
                    <a:effectLst/>
                    <a:latin typeface="+mn-lt"/>
                    <a:ea typeface="+mn-ea"/>
                    <a:cs typeface="+mn-cs"/>
                  </a:rPr>
                  <a:t>𝑣 </a:t>
                </a:r>
                <a:r>
                  <a:rPr lang="zh-CN" altLang="zh-CN" sz="1200" kern="1200" dirty="0">
                    <a:solidFill>
                      <a:schemeClr val="tx1"/>
                    </a:solidFill>
                    <a:effectLst/>
                    <a:latin typeface="+mn-lt"/>
                    <a:ea typeface="+mn-ea"/>
                    <a:cs typeface="+mn-cs"/>
                  </a:rPr>
                  <a:t>预测为指针类型，则根据</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指向分析</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来寻找变量</a:t>
                </a:r>
                <a:r>
                  <a:rPr lang="zh-CN" altLang="zh-CN" sz="1200" i="0" kern="1200">
                    <a:solidFill>
                      <a:schemeClr val="tx1"/>
                    </a:solidFill>
                    <a:effectLst/>
                    <a:latin typeface="+mn-lt"/>
                    <a:ea typeface="+mn-ea"/>
                    <a:cs typeface="+mn-cs"/>
                  </a:rPr>
                  <a:t> </a:t>
                </a:r>
                <a:r>
                  <a:rPr lang="en-US" altLang="zh-CN" sz="1200" i="0" kern="1200">
                    <a:solidFill>
                      <a:schemeClr val="tx1"/>
                    </a:solidFill>
                    <a:effectLst/>
                    <a:latin typeface="+mn-lt"/>
                    <a:ea typeface="+mn-ea"/>
                    <a:cs typeface="+mn-cs"/>
                  </a:rPr>
                  <a:t>𝑣 </a:t>
                </a:r>
                <a:r>
                  <a:rPr lang="zh-CN" altLang="zh-CN" sz="1200" kern="1200" dirty="0">
                    <a:solidFill>
                      <a:schemeClr val="tx1"/>
                    </a:solidFill>
                    <a:effectLst/>
                    <a:latin typeface="+mn-lt"/>
                    <a:ea typeface="+mn-ea"/>
                    <a:cs typeface="+mn-cs"/>
                  </a:rPr>
                  <a:t>所指向的变量。算法</a:t>
                </a:r>
                <a:r>
                  <a:rPr lang="en-US" altLang="zh-CN" sz="1200"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给出了文本的指向分析算法，该算法是在</a:t>
                </a:r>
                <a:r>
                  <a:rPr lang="en-US" altLang="zh-CN" sz="1200" kern="1200" dirty="0" err="1">
                    <a:solidFill>
                      <a:schemeClr val="tx1"/>
                    </a:solidFill>
                    <a:effectLst/>
                    <a:latin typeface="+mn-lt"/>
                    <a:ea typeface="+mn-ea"/>
                    <a:cs typeface="+mn-cs"/>
                  </a:rPr>
                  <a:t>Brumley</a:t>
                </a:r>
                <a:r>
                  <a:rPr lang="en-US" altLang="zh-CN" sz="1200" kern="1200" baseline="30000" dirty="0">
                    <a:solidFill>
                      <a:schemeClr val="tx1"/>
                    </a:solidFill>
                    <a:effectLst/>
                    <a:latin typeface="+mn-lt"/>
                    <a:ea typeface="+mn-ea"/>
                    <a:cs typeface="+mn-cs"/>
                  </a:rPr>
                  <a:t>[32]</a:t>
                </a:r>
                <a:r>
                  <a:rPr lang="zh-CN" altLang="zh-CN" sz="1200" kern="1200" dirty="0">
                    <a:solidFill>
                      <a:schemeClr val="tx1"/>
                    </a:solidFill>
                    <a:effectLst/>
                    <a:latin typeface="+mn-lt"/>
                    <a:ea typeface="+mn-ea"/>
                    <a:cs typeface="+mn-cs"/>
                  </a:rPr>
                  <a:t>等人工作的基础上提出的。</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）如果变量</a:t>
                </a:r>
                <a:r>
                  <a:rPr lang="zh-CN" altLang="zh-CN" sz="1200" i="0" kern="1200">
                    <a:solidFill>
                      <a:schemeClr val="tx1"/>
                    </a:solidFill>
                    <a:effectLst/>
                    <a:latin typeface="+mn-lt"/>
                    <a:ea typeface="+mn-ea"/>
                    <a:cs typeface="+mn-cs"/>
                  </a:rPr>
                  <a:t> </a:t>
                </a:r>
                <a:r>
                  <a:rPr lang="en-US" altLang="zh-CN" sz="1200" i="0" kern="1200">
                    <a:solidFill>
                      <a:schemeClr val="tx1"/>
                    </a:solidFill>
                    <a:effectLst/>
                    <a:latin typeface="+mn-lt"/>
                    <a:ea typeface="+mn-ea"/>
                    <a:cs typeface="+mn-cs"/>
                  </a:rPr>
                  <a:t>𝑣 </a:t>
                </a:r>
                <a:r>
                  <a:rPr lang="zh-CN" altLang="zh-CN" sz="1200" kern="1200" dirty="0">
                    <a:solidFill>
                      <a:schemeClr val="tx1"/>
                    </a:solidFill>
                    <a:effectLst/>
                    <a:latin typeface="+mn-lt"/>
                    <a:ea typeface="+mn-ea"/>
                    <a:cs typeface="+mn-cs"/>
                  </a:rPr>
                  <a:t>所指向的变量存在，则提取与这些变量相关的指令，利用分类器预测被指向变量的类型</a:t>
                </a:r>
                <a:r>
                  <a:rPr lang="zh-CN" altLang="zh-CN" sz="1200" i="0" kern="1200">
                    <a:solidFill>
                      <a:schemeClr val="tx1"/>
                    </a:solidFill>
                    <a:effectLst/>
                    <a:latin typeface="+mn-lt"/>
                    <a:ea typeface="+mn-ea"/>
                    <a:cs typeface="+mn-cs"/>
                  </a:rPr>
                  <a:t> </a:t>
                </a:r>
                <a:r>
                  <a:rPr lang="en-US" altLang="zh-CN" sz="1200" i="0" kern="1200">
                    <a:solidFill>
                      <a:schemeClr val="tx1"/>
                    </a:solidFill>
                    <a:effectLst/>
                    <a:latin typeface="+mn-lt"/>
                    <a:ea typeface="+mn-ea"/>
                    <a:cs typeface="+mn-cs"/>
                  </a:rPr>
                  <a:t>𝑡 </a:t>
                </a:r>
                <a:r>
                  <a:rPr lang="zh-CN" altLang="zh-CN" sz="1200" kern="1200" dirty="0">
                    <a:solidFill>
                      <a:schemeClr val="tx1"/>
                    </a:solidFill>
                    <a:effectLst/>
                    <a:latin typeface="+mn-lt"/>
                    <a:ea typeface="+mn-ea"/>
                    <a:cs typeface="+mn-cs"/>
                  </a:rPr>
                  <a:t>。类似</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定义</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使用链</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和引理</a:t>
                </a:r>
                <a:r>
                  <a:rPr lang="en-US" altLang="zh-CN" sz="1200" kern="1200" dirty="0">
                    <a:solidFill>
                      <a:schemeClr val="tx1"/>
                    </a:solidFill>
                    <a:effectLst/>
                    <a:latin typeface="+mn-lt"/>
                    <a:ea typeface="+mn-ea"/>
                    <a:cs typeface="+mn-cs"/>
                  </a:rPr>
                  <a:t>IV.I</a:t>
                </a:r>
                <a:r>
                  <a:rPr lang="zh-CN" altLang="zh-CN" sz="1200" kern="1200" dirty="0">
                    <a:solidFill>
                      <a:schemeClr val="tx1"/>
                    </a:solidFill>
                    <a:effectLst/>
                    <a:latin typeface="+mn-lt"/>
                    <a:ea typeface="+mn-ea"/>
                    <a:cs typeface="+mn-cs"/>
                  </a:rPr>
                  <a:t>，一个指针指向的所有变量应具有相同的类型，根据被指向变量的特征可以预测出被指向变量最有可能属于的类型</a:t>
                </a:r>
                <a:r>
                  <a:rPr lang="zh-CN" altLang="zh-CN" sz="1200" i="0" kern="1200">
                    <a:solidFill>
                      <a:schemeClr val="tx1"/>
                    </a:solidFill>
                    <a:effectLst/>
                    <a:latin typeface="+mn-lt"/>
                    <a:ea typeface="+mn-ea"/>
                    <a:cs typeface="+mn-cs"/>
                  </a:rPr>
                  <a:t> </a:t>
                </a:r>
                <a:r>
                  <a:rPr lang="en-US" altLang="zh-CN" sz="1200" i="0" kern="1200">
                    <a:solidFill>
                      <a:schemeClr val="tx1"/>
                    </a:solidFill>
                    <a:effectLst/>
                    <a:latin typeface="+mn-lt"/>
                    <a:ea typeface="+mn-ea"/>
                    <a:cs typeface="+mn-cs"/>
                  </a:rPr>
                  <a:t>𝑡</a:t>
                </a:r>
                <a:r>
                  <a:rPr lang="zh-CN" altLang="zh-CN" sz="1200" kern="1200" dirty="0">
                    <a:solidFill>
                      <a:schemeClr val="tx1"/>
                    </a:solidFill>
                    <a:effectLst/>
                    <a:latin typeface="+mn-lt"/>
                    <a:ea typeface="+mn-ea"/>
                    <a:cs typeface="+mn-cs"/>
                  </a:rPr>
                  <a:t>。</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）当变量</a:t>
                </a:r>
                <a:r>
                  <a:rPr lang="zh-CN" altLang="zh-CN" sz="1200" i="0" kern="1200">
                    <a:solidFill>
                      <a:schemeClr val="tx1"/>
                    </a:solidFill>
                    <a:effectLst/>
                    <a:latin typeface="+mn-lt"/>
                    <a:ea typeface="+mn-ea"/>
                    <a:cs typeface="+mn-cs"/>
                  </a:rPr>
                  <a:t> </a:t>
                </a:r>
                <a:r>
                  <a:rPr lang="en-US" altLang="zh-CN" sz="1200" i="0" kern="1200">
                    <a:solidFill>
                      <a:schemeClr val="tx1"/>
                    </a:solidFill>
                    <a:effectLst/>
                    <a:latin typeface="+mn-lt"/>
                    <a:ea typeface="+mn-ea"/>
                    <a:cs typeface="+mn-cs"/>
                  </a:rPr>
                  <a:t>𝑣 </a:t>
                </a:r>
                <a:r>
                  <a:rPr lang="zh-CN" altLang="zh-CN" sz="1200" kern="1200" dirty="0">
                    <a:solidFill>
                      <a:schemeClr val="tx1"/>
                    </a:solidFill>
                    <a:effectLst/>
                    <a:latin typeface="+mn-lt"/>
                    <a:ea typeface="+mn-ea"/>
                    <a:cs typeface="+mn-cs"/>
                  </a:rPr>
                  <a:t>所指向的变量能找到至少一个，则该指针变量的类型为</a:t>
                </a:r>
                <a:r>
                  <a:rPr lang="en-US" altLang="zh-CN" sz="1200" i="0" kern="1200">
                    <a:solidFill>
                      <a:schemeClr val="tx1"/>
                    </a:solidFill>
                    <a:effectLst/>
                    <a:latin typeface="+mn-lt"/>
                    <a:ea typeface="+mn-ea"/>
                    <a:cs typeface="+mn-cs"/>
                  </a:rPr>
                  <a:t> ∗𝑡 </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否则该指针变量的类型为</a:t>
                </a:r>
                <a:r>
                  <a:rPr lang="en-US" altLang="zh-CN" sz="1200" i="0" kern="1200">
                    <a:solidFill>
                      <a:schemeClr val="tx1"/>
                    </a:solidFill>
                    <a:effectLst/>
                    <a:latin typeface="+mn-lt"/>
                    <a:ea typeface="+mn-ea"/>
                    <a:cs typeface="+mn-cs"/>
                  </a:rPr>
                  <a:t> ∗ </a:t>
                </a:r>
                <a:r>
                  <a:rPr lang="zh-CN" altLang="zh-CN" sz="1200" kern="1200" dirty="0">
                    <a:solidFill>
                      <a:schemeClr val="tx1"/>
                    </a:solidFill>
                    <a:effectLst/>
                    <a:latin typeface="+mn-lt"/>
                    <a:ea typeface="+mn-ea"/>
                    <a:cs typeface="+mn-cs"/>
                  </a:rPr>
                  <a:t>。</a:t>
                </a:r>
              </a:p>
              <a:p>
                <a:endParaRPr lang="en-US" altLang="zh-CN" sz="1200" kern="1200" dirty="0" smtClean="0">
                  <a:solidFill>
                    <a:schemeClr val="tx1"/>
                  </a:solidFill>
                  <a:effectLst/>
                  <a:latin typeface="+mn-lt"/>
                  <a:ea typeface="+mn-ea"/>
                  <a:cs typeface="+mn-cs"/>
                </a:endParaRPr>
              </a:p>
            </p:txBody>
          </p:sp>
        </mc:Fallback>
      </mc:AlternateContent>
      <p:sp>
        <p:nvSpPr>
          <p:cNvPr id="4" name="灯片编号占位符 3"/>
          <p:cNvSpPr>
            <a:spLocks noGrp="1"/>
          </p:cNvSpPr>
          <p:nvPr>
            <p:ph type="sldNum" sz="quarter" idx="10"/>
          </p:nvPr>
        </p:nvSpPr>
        <p:spPr/>
        <p:txBody>
          <a:bodyPr/>
          <a:lstStyle/>
          <a:p>
            <a:fld id="{7752DC8C-32AA-4FAC-AA12-C3E767D411FC}" type="slidenum">
              <a:rPr lang="zh-CN" altLang="en-US" smtClean="0"/>
              <a:t>26</a:t>
            </a:fld>
            <a:endParaRPr lang="zh-CN" altLang="en-US"/>
          </a:p>
        </p:txBody>
      </p:sp>
    </p:spTree>
    <p:extLst>
      <p:ext uri="{BB962C8B-B14F-4D97-AF65-F5344CB8AC3E}">
        <p14:creationId xmlns:p14="http://schemas.microsoft.com/office/powerpoint/2010/main" val="14960597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47867">
              <a:defRPr/>
            </a:pPr>
            <a:r>
              <a:rPr lang="zh-CN" altLang="en-US" dirty="0"/>
              <a:t>（动画）</a:t>
            </a:r>
            <a:endParaRPr lang="en-US" altLang="zh-CN" dirty="0"/>
          </a:p>
          <a:p>
            <a:pPr defTabSz="947867">
              <a:defRPr/>
            </a:pPr>
            <a:r>
              <a:rPr lang="zh-CN" altLang="en-US" dirty="0"/>
              <a:t>还是以变量</a:t>
            </a:r>
            <a:r>
              <a:rPr lang="en-US" altLang="zh-CN" dirty="0"/>
              <a:t>[ebp+8]</a:t>
            </a:r>
            <a:r>
              <a:rPr lang="zh-CN" altLang="en-US" dirty="0"/>
              <a:t>为例，分类器判定该变量为指针，那么执行</a:t>
            </a:r>
            <a:r>
              <a:rPr lang="zh-CN" altLang="zh-CN" dirty="0"/>
              <a:t>指向分析</a:t>
            </a:r>
            <a:r>
              <a:rPr lang="zh-CN" altLang="en-US" dirty="0"/>
              <a:t>可以</a:t>
            </a:r>
            <a:r>
              <a:rPr lang="zh-CN" altLang="zh-CN" dirty="0"/>
              <a:t>确定</a:t>
            </a:r>
            <a:r>
              <a:rPr lang="zh-CN" altLang="en-US" dirty="0"/>
              <a:t>该指针指向的变量</a:t>
            </a:r>
            <a:r>
              <a:rPr lang="zh-CN" altLang="zh-CN" dirty="0"/>
              <a:t>，利用分类器恢复</a:t>
            </a:r>
            <a:r>
              <a:rPr lang="zh-CN" altLang="en-US" dirty="0"/>
              <a:t>被指向变量的数据类型为字符型，最终整合信息得出变量</a:t>
            </a:r>
            <a:r>
              <a:rPr lang="en-US" altLang="zh-CN" dirty="0"/>
              <a:t>[ebp+8]</a:t>
            </a:r>
            <a:r>
              <a:rPr lang="zh-CN" altLang="en-US" dirty="0"/>
              <a:t>的类型为</a:t>
            </a:r>
            <a:r>
              <a:rPr lang="en-US" altLang="zh-CN" dirty="0"/>
              <a:t>char</a:t>
            </a:r>
            <a:r>
              <a:rPr lang="zh-CN" altLang="en-US" dirty="0"/>
              <a:t>*</a:t>
            </a:r>
            <a:r>
              <a:rPr lang="zh-CN" altLang="zh-CN" dirty="0"/>
              <a:t>。</a:t>
            </a:r>
          </a:p>
          <a:p>
            <a:endParaRPr lang="en-US" altLang="zh-CN" dirty="0"/>
          </a:p>
        </p:txBody>
      </p:sp>
      <p:sp>
        <p:nvSpPr>
          <p:cNvPr id="4" name="灯片编号占位符 3"/>
          <p:cNvSpPr>
            <a:spLocks noGrp="1"/>
          </p:cNvSpPr>
          <p:nvPr>
            <p:ph type="sldNum" sz="quarter" idx="10"/>
          </p:nvPr>
        </p:nvSpPr>
        <p:spPr/>
        <p:txBody>
          <a:bodyPr/>
          <a:lstStyle/>
          <a:p>
            <a:fld id="{7752DC8C-32AA-4FAC-AA12-C3E767D411FC}" type="slidenum">
              <a:rPr lang="zh-CN" altLang="en-US" smtClean="0"/>
              <a:t>27</a:t>
            </a:fld>
            <a:endParaRPr lang="zh-CN" altLang="en-US"/>
          </a:p>
        </p:txBody>
      </p:sp>
    </p:spTree>
    <p:extLst>
      <p:ext uri="{BB962C8B-B14F-4D97-AF65-F5344CB8AC3E}">
        <p14:creationId xmlns:p14="http://schemas.microsoft.com/office/powerpoint/2010/main" val="21200697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47867">
              <a:defRPr/>
            </a:pPr>
            <a:r>
              <a:rPr lang="zh-CN" altLang="en-US" dirty="0">
                <a:latin typeface="Times New Roman" panose="02020603050405020304" pitchFamily="18" charset="0"/>
                <a:cs typeface="Times New Roman" panose="02020603050405020304" pitchFamily="18" charset="0"/>
              </a:rPr>
              <a:t>结构是另一种常见的复合类型，它是由基本类型构成的数据集合。与指针类型的恢复类似，先利用指向分析恢复结构中变量，以分类器判定这些变量的基本类型，最后按一定的顺序整合基本类型为结构体</a:t>
            </a:r>
            <a:r>
              <a:rPr lang="en-US" altLang="zh-CN" dirty="0">
                <a:latin typeface="Times New Roman" panose="02020603050405020304" pitchFamily="18" charset="0"/>
                <a:cs typeface="Times New Roman" panose="02020603050405020304" pitchFamily="18" charset="0"/>
              </a:rPr>
              <a:t>S</a:t>
            </a:r>
            <a:endParaRPr lang="en-US" altLang="zh-CN" dirty="0"/>
          </a:p>
        </p:txBody>
      </p:sp>
      <p:sp>
        <p:nvSpPr>
          <p:cNvPr id="4" name="灯片编号占位符 3"/>
          <p:cNvSpPr>
            <a:spLocks noGrp="1"/>
          </p:cNvSpPr>
          <p:nvPr>
            <p:ph type="sldNum" sz="quarter" idx="10"/>
          </p:nvPr>
        </p:nvSpPr>
        <p:spPr/>
        <p:txBody>
          <a:bodyPr/>
          <a:lstStyle/>
          <a:p>
            <a:fld id="{7752DC8C-32AA-4FAC-AA12-C3E767D411FC}" type="slidenum">
              <a:rPr lang="zh-CN" altLang="en-US" smtClean="0"/>
              <a:t>28</a:t>
            </a:fld>
            <a:endParaRPr lang="zh-CN" altLang="en-US"/>
          </a:p>
        </p:txBody>
      </p:sp>
    </p:spTree>
    <p:extLst>
      <p:ext uri="{BB962C8B-B14F-4D97-AF65-F5344CB8AC3E}">
        <p14:creationId xmlns:p14="http://schemas.microsoft.com/office/powerpoint/2010/main" val="14584484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47867">
              <a:defRPr/>
            </a:pPr>
            <a:r>
              <a:rPr lang="zh-CN" altLang="en-US" dirty="0"/>
              <a:t>以上就是本文恢复二进制代码中类型信息的整体流程。</a:t>
            </a:r>
            <a:endParaRPr lang="zh-CN" altLang="zh-CN" dirty="0"/>
          </a:p>
        </p:txBody>
      </p:sp>
      <p:sp>
        <p:nvSpPr>
          <p:cNvPr id="4" name="灯片编号占位符 3"/>
          <p:cNvSpPr>
            <a:spLocks noGrp="1"/>
          </p:cNvSpPr>
          <p:nvPr>
            <p:ph type="sldNum" sz="quarter" idx="10"/>
          </p:nvPr>
        </p:nvSpPr>
        <p:spPr/>
        <p:txBody>
          <a:bodyPr/>
          <a:lstStyle/>
          <a:p>
            <a:fld id="{7752DC8C-32AA-4FAC-AA12-C3E767D411FC}" type="slidenum">
              <a:rPr lang="zh-CN" altLang="en-US" smtClean="0"/>
              <a:t>29</a:t>
            </a:fld>
            <a:endParaRPr lang="zh-CN" altLang="en-US"/>
          </a:p>
        </p:txBody>
      </p:sp>
    </p:spTree>
    <p:extLst>
      <p:ext uri="{BB962C8B-B14F-4D97-AF65-F5344CB8AC3E}">
        <p14:creationId xmlns:p14="http://schemas.microsoft.com/office/powerpoint/2010/main" val="32733039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47867">
              <a:defRPr/>
            </a:pPr>
            <a:r>
              <a:rPr lang="zh-CN" altLang="en-US" dirty="0" smtClean="0"/>
              <a:t>二进制代码的类型恢复是一个非常具有挑战性的问题，这主要是由于高级语言在经过编译之后丢失了大量的与类型相关的信息。然而数据类型信息对于理解和分析二进制代码有着莫大的帮助。目前许多领域对二进制代码的类型恢复技术有迫切的需求。比如反编译、</a:t>
            </a:r>
            <a:r>
              <a:rPr lang="zh-CN" altLang="en-US" dirty="0" smtClean="0"/>
              <a:t>逆向工程等</a:t>
            </a:r>
            <a:r>
              <a:rPr lang="zh-CN" altLang="en-US" dirty="0"/>
              <a:t>领域。因此，研究二进制代码的恢复问题具有非常重要的现实意义。</a:t>
            </a:r>
            <a:endParaRPr lang="zh-CN" altLang="en-US" dirty="0" smtClean="0"/>
          </a:p>
        </p:txBody>
      </p:sp>
      <p:sp>
        <p:nvSpPr>
          <p:cNvPr id="4" name="灯片编号占位符 3"/>
          <p:cNvSpPr>
            <a:spLocks noGrp="1"/>
          </p:cNvSpPr>
          <p:nvPr>
            <p:ph type="sldNum" sz="quarter" idx="10"/>
          </p:nvPr>
        </p:nvSpPr>
        <p:spPr/>
        <p:txBody>
          <a:bodyPr/>
          <a:lstStyle/>
          <a:p>
            <a:fld id="{7752DC8C-32AA-4FAC-AA12-C3E767D411FC}" type="slidenum">
              <a:rPr lang="zh-CN" altLang="en-US" smtClean="0"/>
              <a:t>3</a:t>
            </a:fld>
            <a:endParaRPr lang="zh-CN" altLang="en-US"/>
          </a:p>
        </p:txBody>
      </p:sp>
    </p:spTree>
    <p:extLst>
      <p:ext uri="{BB962C8B-B14F-4D97-AF65-F5344CB8AC3E}">
        <p14:creationId xmlns:p14="http://schemas.microsoft.com/office/powerpoint/2010/main" val="23521976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关于二进制代码的类型恢复有很多应用，在此本文将恢复出来的类型信息用于帮助二进制恶意软件检测。</a:t>
            </a:r>
            <a:endParaRPr lang="zh-CN" altLang="en-US" dirty="0"/>
          </a:p>
        </p:txBody>
      </p:sp>
      <p:sp>
        <p:nvSpPr>
          <p:cNvPr id="4" name="灯片编号占位符 3"/>
          <p:cNvSpPr>
            <a:spLocks noGrp="1"/>
          </p:cNvSpPr>
          <p:nvPr>
            <p:ph type="sldNum" sz="quarter" idx="10"/>
          </p:nvPr>
        </p:nvSpPr>
        <p:spPr/>
        <p:txBody>
          <a:bodyPr/>
          <a:lstStyle/>
          <a:p>
            <a:fld id="{7752DC8C-32AA-4FAC-AA12-C3E767D411FC}" type="slidenum">
              <a:rPr lang="zh-CN" altLang="en-US" smtClean="0"/>
              <a:t>30</a:t>
            </a:fld>
            <a:endParaRPr lang="zh-CN" altLang="en-US"/>
          </a:p>
        </p:txBody>
      </p:sp>
    </p:spTree>
    <p:extLst>
      <p:ext uri="{BB962C8B-B14F-4D97-AF65-F5344CB8AC3E}">
        <p14:creationId xmlns:p14="http://schemas.microsoft.com/office/powerpoint/2010/main" val="16464375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r>
              <a:rPr lang="en-US" altLang="zh-CN" dirty="0"/>
              <a:t>1</a:t>
            </a:r>
            <a:r>
              <a:rPr lang="zh-CN" altLang="en-US" dirty="0"/>
              <a:t>）</a:t>
            </a:r>
            <a:r>
              <a:rPr lang="zh-CN" altLang="zh-CN" dirty="0"/>
              <a:t>随着互联网的蓬勃发展，恶意软件的数量持续上升，复杂程度也愈来愈高，对网络安全构成了巨大的威胁</a:t>
            </a:r>
            <a:r>
              <a:rPr lang="zh-CN" altLang="en-US" dirty="0"/>
              <a:t>。为此，</a:t>
            </a:r>
            <a:r>
              <a:rPr lang="zh-CN" altLang="zh-CN" dirty="0"/>
              <a:t>需要采取</a:t>
            </a:r>
            <a:r>
              <a:rPr lang="zh-CN" altLang="zh-CN" dirty="0" smtClean="0"/>
              <a:t>多种</a:t>
            </a:r>
            <a:r>
              <a:rPr lang="zh-CN" altLang="en-US" dirty="0" smtClean="0"/>
              <a:t>手段</a:t>
            </a:r>
            <a:r>
              <a:rPr lang="zh-CN" altLang="zh-CN" dirty="0"/>
              <a:t>来</a:t>
            </a:r>
            <a:r>
              <a:rPr lang="zh-CN" altLang="zh-CN" dirty="0" smtClean="0"/>
              <a:t>进行</a:t>
            </a:r>
            <a:r>
              <a:rPr lang="zh-CN" altLang="en-US" dirty="0" smtClean="0"/>
              <a:t>检测</a:t>
            </a:r>
            <a:r>
              <a:rPr lang="zh-CN" altLang="zh-CN" dirty="0" smtClean="0"/>
              <a:t>和</a:t>
            </a:r>
            <a:r>
              <a:rPr lang="zh-CN" altLang="zh-CN" dirty="0"/>
              <a:t>预防。</a:t>
            </a:r>
            <a:r>
              <a:rPr lang="zh-CN" altLang="en-US" dirty="0"/>
              <a:t>（</a:t>
            </a:r>
            <a:r>
              <a:rPr lang="en-US" altLang="zh-CN" dirty="0"/>
              <a:t>2</a:t>
            </a:r>
            <a:r>
              <a:rPr lang="zh-CN" altLang="en-US" dirty="0" smtClean="0"/>
              <a:t>）目前，大多数</a:t>
            </a:r>
            <a:r>
              <a:rPr lang="zh-CN" altLang="en-US" dirty="0"/>
              <a:t>工作都是分析程序的操作码特征和系统调用特征，极少有研究工作考虑程序的数据类型特征。（</a:t>
            </a:r>
            <a:r>
              <a:rPr lang="en-US" altLang="zh-CN" dirty="0"/>
              <a:t>3</a:t>
            </a:r>
            <a:r>
              <a:rPr lang="zh-CN" altLang="en-US" dirty="0"/>
              <a:t>）</a:t>
            </a:r>
            <a:r>
              <a:rPr lang="zh-CN" altLang="zh-CN" dirty="0"/>
              <a:t>本文的检测方法与大多数现有的工作不同，</a:t>
            </a:r>
            <a:r>
              <a:rPr lang="zh-CN" altLang="zh-CN" dirty="0" smtClean="0"/>
              <a:t>本文</a:t>
            </a:r>
            <a:r>
              <a:rPr lang="zh-CN" altLang="en-US" dirty="0" smtClean="0"/>
              <a:t>还</a:t>
            </a:r>
            <a:r>
              <a:rPr lang="zh-CN" altLang="zh-CN" dirty="0" smtClean="0"/>
              <a:t>考虑</a:t>
            </a:r>
            <a:r>
              <a:rPr lang="zh-CN" altLang="zh-CN" dirty="0"/>
              <a:t>到了程序的</a:t>
            </a:r>
            <a:r>
              <a:rPr lang="zh-CN" altLang="zh-CN" dirty="0" smtClean="0"/>
              <a:t>数据类型</a:t>
            </a:r>
            <a:r>
              <a:rPr lang="zh-CN" altLang="en-US" dirty="0" smtClean="0"/>
              <a:t>，</a:t>
            </a:r>
            <a:r>
              <a:rPr lang="zh-CN" altLang="zh-CN" dirty="0" smtClean="0"/>
              <a:t>将</a:t>
            </a:r>
            <a:r>
              <a:rPr lang="zh-CN" altLang="en-US" dirty="0" smtClean="0"/>
              <a:t>数据</a:t>
            </a:r>
            <a:r>
              <a:rPr lang="zh-CN" altLang="zh-CN" dirty="0" smtClean="0"/>
              <a:t>类型作为</a:t>
            </a:r>
            <a:r>
              <a:rPr lang="zh-CN" altLang="en-US" dirty="0"/>
              <a:t>恶意软件检测的重要</a:t>
            </a:r>
            <a:r>
              <a:rPr lang="zh-CN" altLang="zh-CN" dirty="0"/>
              <a:t>特征之一，</a:t>
            </a:r>
            <a:r>
              <a:rPr lang="zh-CN" altLang="en-US" dirty="0"/>
              <a:t>帮助恶意软件检测</a:t>
            </a:r>
            <a:r>
              <a:rPr lang="zh-CN" altLang="zh-CN" dirty="0"/>
              <a:t>。</a:t>
            </a:r>
          </a:p>
        </p:txBody>
      </p:sp>
      <p:sp>
        <p:nvSpPr>
          <p:cNvPr id="4" name="灯片编号占位符 3"/>
          <p:cNvSpPr>
            <a:spLocks noGrp="1"/>
          </p:cNvSpPr>
          <p:nvPr>
            <p:ph type="sldNum" sz="quarter" idx="10"/>
          </p:nvPr>
        </p:nvSpPr>
        <p:spPr/>
        <p:txBody>
          <a:bodyPr/>
          <a:lstStyle/>
          <a:p>
            <a:fld id="{7752DC8C-32AA-4FAC-AA12-C3E767D411FC}" type="slidenum">
              <a:rPr lang="zh-CN" altLang="en-US" smtClean="0"/>
              <a:t>31</a:t>
            </a:fld>
            <a:endParaRPr lang="zh-CN" altLang="en-US"/>
          </a:p>
        </p:txBody>
      </p:sp>
    </p:spTree>
    <p:extLst>
      <p:ext uri="{BB962C8B-B14F-4D97-AF65-F5344CB8AC3E}">
        <p14:creationId xmlns:p14="http://schemas.microsoft.com/office/powerpoint/2010/main" val="22637732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atinLnBrk="0"/>
            <a:r>
              <a:rPr lang="zh-CN" altLang="en-US" dirty="0"/>
              <a:t>恶意软件的检测流程如下，首先分析已有恶意软件样本的二进制代码，从中提取关于操作码，系统调用，数据类型的信息，利用这些信息，训练一个分类器，训练好的分类器将被用于检测新的恶意软件样本。</a:t>
            </a:r>
            <a:endParaRPr lang="en-US" altLang="zh-CN" dirty="0"/>
          </a:p>
        </p:txBody>
      </p:sp>
      <p:sp>
        <p:nvSpPr>
          <p:cNvPr id="4" name="灯片编号占位符 3"/>
          <p:cNvSpPr>
            <a:spLocks noGrp="1"/>
          </p:cNvSpPr>
          <p:nvPr>
            <p:ph type="sldNum" sz="quarter" idx="10"/>
          </p:nvPr>
        </p:nvSpPr>
        <p:spPr/>
        <p:txBody>
          <a:bodyPr/>
          <a:lstStyle/>
          <a:p>
            <a:fld id="{7752DC8C-32AA-4FAC-AA12-C3E767D411FC}" type="slidenum">
              <a:rPr lang="zh-CN" altLang="en-US" smtClean="0"/>
              <a:t>32</a:t>
            </a:fld>
            <a:endParaRPr lang="zh-CN" altLang="en-US"/>
          </a:p>
        </p:txBody>
      </p:sp>
    </p:spTree>
    <p:extLst>
      <p:ext uri="{BB962C8B-B14F-4D97-AF65-F5344CB8AC3E}">
        <p14:creationId xmlns:p14="http://schemas.microsoft.com/office/powerpoint/2010/main" val="10741866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47867">
              <a:defRPr/>
            </a:pPr>
            <a:r>
              <a:rPr lang="zh-CN" altLang="en-US" dirty="0"/>
              <a:t>行为特征的分析是为了从二进制代码中提取出有价值的信息</a:t>
            </a:r>
            <a:r>
              <a:rPr lang="zh-CN" altLang="en-US" dirty="0" smtClean="0"/>
              <a:t>。此处会</a:t>
            </a:r>
            <a:r>
              <a:rPr lang="zh-CN" altLang="en-US" dirty="0"/>
              <a:t>使用前面讲到的类型恢复方法恢复程序中</a:t>
            </a:r>
            <a:r>
              <a:rPr lang="zh-CN" altLang="en-US" dirty="0" smtClean="0"/>
              <a:t>的数据类型</a:t>
            </a:r>
            <a:r>
              <a:rPr lang="zh-CN" altLang="en-US" dirty="0"/>
              <a:t>信息</a:t>
            </a:r>
            <a:r>
              <a:rPr lang="zh-CN" altLang="en-US" dirty="0" smtClean="0"/>
              <a:t>。</a:t>
            </a:r>
            <a:endParaRPr lang="en-US" altLang="zh-CN" dirty="0" smtClean="0"/>
          </a:p>
        </p:txBody>
      </p:sp>
      <p:sp>
        <p:nvSpPr>
          <p:cNvPr id="4" name="灯片编号占位符 3"/>
          <p:cNvSpPr>
            <a:spLocks noGrp="1"/>
          </p:cNvSpPr>
          <p:nvPr>
            <p:ph type="sldNum" sz="quarter" idx="10"/>
          </p:nvPr>
        </p:nvSpPr>
        <p:spPr/>
        <p:txBody>
          <a:bodyPr/>
          <a:lstStyle/>
          <a:p>
            <a:fld id="{7752DC8C-32AA-4FAC-AA12-C3E767D411FC}" type="slidenum">
              <a:rPr lang="zh-CN" altLang="en-US" smtClean="0"/>
              <a:t>33</a:t>
            </a:fld>
            <a:endParaRPr lang="zh-CN" altLang="en-US"/>
          </a:p>
        </p:txBody>
      </p:sp>
    </p:spTree>
    <p:extLst>
      <p:ext uri="{BB962C8B-B14F-4D97-AF65-F5344CB8AC3E}">
        <p14:creationId xmlns:p14="http://schemas.microsoft.com/office/powerpoint/2010/main" val="2078974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最终，以一个向量表示程序中的关键信息，以下就是一个向量的简单示例，该向量包含三种类型的</a:t>
            </a:r>
            <a:r>
              <a:rPr lang="zh-CN" altLang="en-US" dirty="0" smtClean="0"/>
              <a:t>信息，操作码、调用的</a:t>
            </a:r>
            <a:r>
              <a:rPr lang="zh-CN" altLang="en-US" dirty="0"/>
              <a:t>系统</a:t>
            </a:r>
            <a:r>
              <a:rPr lang="zh-CN" altLang="en-US" dirty="0" smtClean="0"/>
              <a:t>库、以及数据类型信息。</a:t>
            </a:r>
            <a:endParaRPr lang="en-US" altLang="zh-CN" dirty="0"/>
          </a:p>
        </p:txBody>
      </p:sp>
      <p:sp>
        <p:nvSpPr>
          <p:cNvPr id="4" name="灯片编号占位符 3"/>
          <p:cNvSpPr>
            <a:spLocks noGrp="1"/>
          </p:cNvSpPr>
          <p:nvPr>
            <p:ph type="sldNum" sz="quarter" idx="10"/>
          </p:nvPr>
        </p:nvSpPr>
        <p:spPr/>
        <p:txBody>
          <a:bodyPr/>
          <a:lstStyle/>
          <a:p>
            <a:fld id="{7752DC8C-32AA-4FAC-AA12-C3E767D411FC}" type="slidenum">
              <a:rPr lang="zh-CN" altLang="en-US" smtClean="0"/>
              <a:t>34</a:t>
            </a:fld>
            <a:endParaRPr lang="zh-CN" altLang="en-US"/>
          </a:p>
        </p:txBody>
      </p:sp>
    </p:spTree>
    <p:extLst>
      <p:ext uri="{BB962C8B-B14F-4D97-AF65-F5344CB8AC3E}">
        <p14:creationId xmlns:p14="http://schemas.microsoft.com/office/powerpoint/2010/main" val="41570795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atinLnBrk="0"/>
            <a:r>
              <a:rPr lang="zh-CN" altLang="en-US" dirty="0"/>
              <a:t>经过行为特征的分析后，基于已有的</a:t>
            </a:r>
            <a:r>
              <a:rPr lang="zh-CN" altLang="en-US" dirty="0" smtClean="0"/>
              <a:t>样本，</a:t>
            </a:r>
            <a:r>
              <a:rPr lang="zh-CN" altLang="en-US" dirty="0"/>
              <a:t>训练分类器</a:t>
            </a:r>
            <a:r>
              <a:rPr lang="zh-CN" altLang="en-US" dirty="0" smtClean="0"/>
              <a:t>。训练</a:t>
            </a:r>
            <a:r>
              <a:rPr lang="zh-CN" altLang="en-US" dirty="0"/>
              <a:t>好的分类器将被</a:t>
            </a:r>
            <a:r>
              <a:rPr lang="zh-CN" altLang="en-US" dirty="0" smtClean="0"/>
              <a:t>用于判定</a:t>
            </a:r>
            <a:r>
              <a:rPr lang="zh-CN" altLang="en-US" dirty="0" smtClean="0"/>
              <a:t>新的样本</a:t>
            </a:r>
            <a:r>
              <a:rPr lang="zh-CN" altLang="en-US" dirty="0"/>
              <a:t>为恶意软件或良性软件</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7752DC8C-32AA-4FAC-AA12-C3E767D411FC}" type="slidenum">
              <a:rPr lang="zh-CN" altLang="en-US" smtClean="0"/>
              <a:t>35</a:t>
            </a:fld>
            <a:endParaRPr lang="zh-CN" altLang="en-US"/>
          </a:p>
        </p:txBody>
      </p:sp>
    </p:spTree>
    <p:extLst>
      <p:ext uri="{BB962C8B-B14F-4D97-AF65-F5344CB8AC3E}">
        <p14:creationId xmlns:p14="http://schemas.microsoft.com/office/powerpoint/2010/main" val="11376472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第四部分是实验结果与评价</a:t>
            </a:r>
            <a:endParaRPr lang="zh-CN" altLang="en-US" dirty="0"/>
          </a:p>
        </p:txBody>
      </p:sp>
      <p:sp>
        <p:nvSpPr>
          <p:cNvPr id="4" name="灯片编号占位符 3"/>
          <p:cNvSpPr>
            <a:spLocks noGrp="1"/>
          </p:cNvSpPr>
          <p:nvPr>
            <p:ph type="sldNum" sz="quarter" idx="10"/>
          </p:nvPr>
        </p:nvSpPr>
        <p:spPr/>
        <p:txBody>
          <a:bodyPr/>
          <a:lstStyle/>
          <a:p>
            <a:fld id="{7752DC8C-32AA-4FAC-AA12-C3E767D411FC}" type="slidenum">
              <a:rPr lang="zh-CN" altLang="en-US" smtClean="0"/>
              <a:t>36</a:t>
            </a:fld>
            <a:endParaRPr lang="zh-CN" altLang="en-US"/>
          </a:p>
        </p:txBody>
      </p:sp>
    </p:spTree>
    <p:extLst>
      <p:ext uri="{BB962C8B-B14F-4D97-AF65-F5344CB8AC3E}">
        <p14:creationId xmlns:p14="http://schemas.microsoft.com/office/powerpoint/2010/main" val="16318693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47867">
              <a:defRPr/>
            </a:pPr>
            <a:r>
              <a:rPr lang="zh-CN" altLang="en-US" dirty="0"/>
              <a:t>针对二进制代码的类型恢复，作者实现了一款工具原型</a:t>
            </a:r>
            <a:r>
              <a:rPr lang="en-US" altLang="zh-CN" dirty="0"/>
              <a:t>BITY</a:t>
            </a:r>
            <a:r>
              <a:rPr lang="zh-CN" altLang="en-US" dirty="0"/>
              <a:t>，该工具能自动化地分析二进制代码，并恢复其中的类型信息</a:t>
            </a:r>
            <a:r>
              <a:rPr lang="zh-CN" altLang="en-US" dirty="0" smtClean="0"/>
              <a:t>。</a:t>
            </a:r>
            <a:endParaRPr lang="zh-CN" altLang="zh-CN" dirty="0"/>
          </a:p>
        </p:txBody>
      </p:sp>
      <p:sp>
        <p:nvSpPr>
          <p:cNvPr id="4" name="灯片编号占位符 3"/>
          <p:cNvSpPr>
            <a:spLocks noGrp="1"/>
          </p:cNvSpPr>
          <p:nvPr>
            <p:ph type="sldNum" sz="quarter" idx="10"/>
          </p:nvPr>
        </p:nvSpPr>
        <p:spPr/>
        <p:txBody>
          <a:bodyPr/>
          <a:lstStyle/>
          <a:p>
            <a:fld id="{7752DC8C-32AA-4FAC-AA12-C3E767D411FC}" type="slidenum">
              <a:rPr lang="zh-CN" altLang="en-US" smtClean="0"/>
              <a:t>37</a:t>
            </a:fld>
            <a:endParaRPr lang="zh-CN" altLang="en-US"/>
          </a:p>
        </p:txBody>
      </p:sp>
    </p:spTree>
    <p:extLst>
      <p:ext uri="{BB962C8B-B14F-4D97-AF65-F5344CB8AC3E}">
        <p14:creationId xmlns:p14="http://schemas.microsoft.com/office/powerpoint/2010/main" val="7695651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首先，本文设计了一个交叉验证实验，使用不同的方法训练分类器，对于大部分分类器来说，其</a:t>
            </a:r>
            <a:r>
              <a:rPr lang="en-US" altLang="zh-CN" dirty="0"/>
              <a:t>F1</a:t>
            </a:r>
            <a:r>
              <a:rPr lang="zh-CN" altLang="en-US" dirty="0"/>
              <a:t>值都在</a:t>
            </a:r>
            <a:r>
              <a:rPr lang="en-US" altLang="zh-CN" dirty="0"/>
              <a:t>0.9</a:t>
            </a:r>
            <a:r>
              <a:rPr lang="zh-CN" altLang="en-US" dirty="0"/>
              <a:t>以上，这表明了从指令流和数据流中提取信息是有效的。从此表上看，</a:t>
            </a:r>
            <a:r>
              <a:rPr lang="en-US" altLang="zh-CN" dirty="0"/>
              <a:t>SVM</a:t>
            </a:r>
            <a:r>
              <a:rPr lang="zh-CN" altLang="en-US" dirty="0"/>
              <a:t>和随机森林的效果都较好，后面的实验用到的就是</a:t>
            </a:r>
            <a:r>
              <a:rPr lang="en-US" altLang="zh-CN" dirty="0"/>
              <a:t>SVM</a:t>
            </a:r>
            <a:r>
              <a:rPr lang="zh-CN" altLang="en-US" dirty="0"/>
              <a:t>方法训练的分类器。</a:t>
            </a:r>
            <a:endParaRPr lang="en-US" altLang="zh-CN" dirty="0"/>
          </a:p>
        </p:txBody>
      </p:sp>
      <p:sp>
        <p:nvSpPr>
          <p:cNvPr id="4" name="灯片编号占位符 3"/>
          <p:cNvSpPr>
            <a:spLocks noGrp="1"/>
          </p:cNvSpPr>
          <p:nvPr>
            <p:ph type="sldNum" sz="quarter" idx="10"/>
          </p:nvPr>
        </p:nvSpPr>
        <p:spPr/>
        <p:txBody>
          <a:bodyPr/>
          <a:lstStyle/>
          <a:p>
            <a:fld id="{7752DC8C-32AA-4FAC-AA12-C3E767D411FC}" type="slidenum">
              <a:rPr lang="zh-CN" altLang="en-US" smtClean="0"/>
              <a:t>38</a:t>
            </a:fld>
            <a:endParaRPr lang="zh-CN" altLang="en-US"/>
          </a:p>
        </p:txBody>
      </p:sp>
    </p:spTree>
    <p:extLst>
      <p:ext uri="{BB962C8B-B14F-4D97-AF65-F5344CB8AC3E}">
        <p14:creationId xmlns:p14="http://schemas.microsoft.com/office/powerpoint/2010/main" val="26413867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47867">
              <a:defRPr/>
            </a:pPr>
            <a:r>
              <a:rPr lang="zh-CN" altLang="en-US" dirty="0"/>
              <a:t>接下来将</a:t>
            </a:r>
            <a:r>
              <a:rPr lang="en-US" altLang="zh-CN" dirty="0"/>
              <a:t>BITY</a:t>
            </a:r>
            <a:r>
              <a:rPr lang="zh-CN" altLang="en-US" dirty="0"/>
              <a:t>与商业工具</a:t>
            </a:r>
            <a:r>
              <a:rPr lang="en-US" altLang="zh-CN" dirty="0"/>
              <a:t>Hex-Rays</a:t>
            </a:r>
            <a:r>
              <a:rPr lang="zh-CN" altLang="en-US" dirty="0"/>
              <a:t>和开源工具</a:t>
            </a:r>
            <a:r>
              <a:rPr lang="en-US" altLang="zh-CN" dirty="0"/>
              <a:t>Snowman</a:t>
            </a:r>
            <a:r>
              <a:rPr lang="zh-CN" altLang="en-US" dirty="0"/>
              <a:t>进行对比实验。我们使用一个多数研究工作都用到的</a:t>
            </a:r>
            <a:r>
              <a:rPr lang="en-US" altLang="zh-CN" dirty="0"/>
              <a:t>benchmark</a:t>
            </a:r>
            <a:r>
              <a:rPr lang="zh-CN" altLang="en-US" dirty="0"/>
              <a:t>，就准确率和距离这两个指标进行评价。</a:t>
            </a:r>
            <a:r>
              <a:rPr lang="zh-CN" altLang="zh-CN" dirty="0"/>
              <a:t>由于这三个工具采用的类型的格略有不同，为了能够公正和定量地测评这三个工具的能力，需要使用同一个标准的类型格来评判</a:t>
            </a:r>
            <a:r>
              <a:rPr lang="zh-CN" altLang="en-US" dirty="0"/>
              <a:t>。扩展之后的类型格能够适用于这三个工具。在格中，如果两种类型具有子类型关系，我们就称这两个类型是可兼容的</a:t>
            </a:r>
            <a:r>
              <a:rPr lang="zh-CN" altLang="en-US" dirty="0" smtClean="0"/>
              <a:t>。</a:t>
            </a:r>
            <a:endParaRPr lang="en-US" altLang="zh-CN" dirty="0"/>
          </a:p>
        </p:txBody>
      </p:sp>
      <p:sp>
        <p:nvSpPr>
          <p:cNvPr id="4" name="灯片编号占位符 3"/>
          <p:cNvSpPr>
            <a:spLocks noGrp="1"/>
          </p:cNvSpPr>
          <p:nvPr>
            <p:ph type="sldNum" sz="quarter" idx="10"/>
          </p:nvPr>
        </p:nvSpPr>
        <p:spPr/>
        <p:txBody>
          <a:bodyPr/>
          <a:lstStyle/>
          <a:p>
            <a:fld id="{7752DC8C-32AA-4FAC-AA12-C3E767D411FC}" type="slidenum">
              <a:rPr lang="zh-CN" altLang="en-US" smtClean="0"/>
              <a:t>39</a:t>
            </a:fld>
            <a:endParaRPr lang="zh-CN" altLang="en-US"/>
          </a:p>
        </p:txBody>
      </p:sp>
    </p:spTree>
    <p:extLst>
      <p:ext uri="{BB962C8B-B14F-4D97-AF65-F5344CB8AC3E}">
        <p14:creationId xmlns:p14="http://schemas.microsoft.com/office/powerpoint/2010/main" val="22108047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t>目前</a:t>
            </a:r>
            <a:r>
              <a:rPr lang="zh-CN" altLang="en-US" dirty="0"/>
              <a:t>关于二进制代码的类型恢复</a:t>
            </a:r>
            <a:r>
              <a:rPr lang="zh-CN" altLang="zh-CN" dirty="0"/>
              <a:t>已经有一些非常有价值的研究成果</a:t>
            </a:r>
            <a:r>
              <a:rPr lang="zh-CN" altLang="en-US" dirty="0"/>
              <a:t>，但也还存在不少的问题。</a:t>
            </a:r>
            <a:endParaRPr lang="en-US" altLang="zh-CN" dirty="0"/>
          </a:p>
          <a:p>
            <a:r>
              <a:rPr lang="zh-CN" altLang="en-US" dirty="0"/>
              <a:t>目前</a:t>
            </a:r>
            <a:r>
              <a:rPr lang="zh-CN" altLang="en-US" dirty="0">
                <a:latin typeface="宋体" panose="02010600030101010101" pitchFamily="2" charset="-122"/>
              </a:rPr>
              <a:t>许多方法推测的类型信息较</a:t>
            </a:r>
            <a:r>
              <a:rPr lang="zh-CN" altLang="en-US" dirty="0">
                <a:solidFill>
                  <a:srgbClr val="0070C0"/>
                </a:solidFill>
                <a:latin typeface="宋体" panose="02010600030101010101" pitchFamily="2" charset="-122"/>
              </a:rPr>
              <a:t>保守，过于保守的信息对理解二进制代码帮助有限。</a:t>
            </a:r>
            <a:endParaRPr lang="en-US" altLang="zh-CN" dirty="0"/>
          </a:p>
          <a:p>
            <a:r>
              <a:rPr lang="zh-CN" altLang="zh-CN" dirty="0"/>
              <a:t>许多研究倾向于使用约束求解</a:t>
            </a:r>
            <a:r>
              <a:rPr lang="zh-CN" altLang="en-US" dirty="0"/>
              <a:t>这类比较复杂的程序分析技术，执行效率较低，</a:t>
            </a:r>
            <a:r>
              <a:rPr lang="zh-CN" altLang="zh-CN" dirty="0"/>
              <a:t>并不适用于分析规模较大的程序。</a:t>
            </a:r>
            <a:r>
              <a:rPr lang="zh-CN" altLang="en-US" dirty="0"/>
              <a:t>例如，某工作分析一个</a:t>
            </a:r>
            <a:r>
              <a:rPr lang="en-US" altLang="zh-CN" dirty="0"/>
              <a:t>55000</a:t>
            </a:r>
            <a:r>
              <a:rPr lang="zh-CN" altLang="en-US" dirty="0"/>
              <a:t>行汇编代码的程序用了两个小时。</a:t>
            </a:r>
            <a:endParaRPr lang="en-US" altLang="zh-CN" dirty="0"/>
          </a:p>
        </p:txBody>
      </p:sp>
      <p:sp>
        <p:nvSpPr>
          <p:cNvPr id="4" name="灯片编号占位符 3"/>
          <p:cNvSpPr>
            <a:spLocks noGrp="1"/>
          </p:cNvSpPr>
          <p:nvPr>
            <p:ph type="sldNum" sz="quarter" idx="10"/>
          </p:nvPr>
        </p:nvSpPr>
        <p:spPr/>
        <p:txBody>
          <a:bodyPr/>
          <a:lstStyle/>
          <a:p>
            <a:fld id="{7752DC8C-32AA-4FAC-AA12-C3E767D411FC}" type="slidenum">
              <a:rPr lang="zh-CN" altLang="en-US" smtClean="0"/>
              <a:t>4</a:t>
            </a:fld>
            <a:endParaRPr lang="zh-CN" altLang="en-US"/>
          </a:p>
        </p:txBody>
      </p:sp>
    </p:spTree>
    <p:extLst>
      <p:ext uri="{BB962C8B-B14F-4D97-AF65-F5344CB8AC3E}">
        <p14:creationId xmlns:p14="http://schemas.microsoft.com/office/powerpoint/2010/main" val="41783808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此图为三个工具对于</a:t>
            </a:r>
            <a:r>
              <a:rPr lang="en-US" altLang="zh-CN" dirty="0" err="1"/>
              <a:t>coreutils</a:t>
            </a:r>
            <a:r>
              <a:rPr lang="zh-CN" altLang="en-US" dirty="0"/>
              <a:t>中</a:t>
            </a:r>
            <a:r>
              <a:rPr lang="en-US" altLang="zh-CN" dirty="0"/>
              <a:t>45</a:t>
            </a:r>
            <a:r>
              <a:rPr lang="zh-CN" altLang="en-US" dirty="0"/>
              <a:t>个程序的准确率，红色的部分为本文工具的结果，在大部分情况下</a:t>
            </a:r>
            <a:r>
              <a:rPr lang="en-US" altLang="zh-CN" dirty="0"/>
              <a:t>BITY</a:t>
            </a:r>
            <a:r>
              <a:rPr lang="zh-CN" altLang="en-US" dirty="0"/>
              <a:t>的准确率比其它两个工具高</a:t>
            </a:r>
            <a:r>
              <a:rPr lang="zh-CN" altLang="en-US" dirty="0" smtClean="0"/>
              <a:t>。整体</a:t>
            </a:r>
            <a:r>
              <a:rPr lang="zh-CN" altLang="en-US" dirty="0"/>
              <a:t>来看，一共有</a:t>
            </a:r>
            <a:r>
              <a:rPr lang="en-US" altLang="zh-CN" dirty="0"/>
              <a:t>2333</a:t>
            </a:r>
            <a:r>
              <a:rPr lang="zh-CN" altLang="en-US" dirty="0"/>
              <a:t>个变量，</a:t>
            </a:r>
            <a:r>
              <a:rPr lang="en-US" altLang="zh-CN" dirty="0"/>
              <a:t>BITY</a:t>
            </a:r>
            <a:r>
              <a:rPr lang="zh-CN" altLang="en-US" dirty="0"/>
              <a:t>的准确率比</a:t>
            </a:r>
            <a:r>
              <a:rPr lang="en-US" altLang="zh-CN" dirty="0"/>
              <a:t>Hex-Rays</a:t>
            </a:r>
            <a:r>
              <a:rPr lang="zh-CN" altLang="en-US" dirty="0"/>
              <a:t>高</a:t>
            </a:r>
            <a:r>
              <a:rPr lang="en-US" altLang="zh-CN" dirty="0"/>
              <a:t>8</a:t>
            </a:r>
            <a:r>
              <a:rPr lang="zh-CN" altLang="en-US" dirty="0"/>
              <a:t>个百分点，比</a:t>
            </a:r>
            <a:r>
              <a:rPr lang="en-US" altLang="zh-CN" dirty="0"/>
              <a:t>Snowman</a:t>
            </a:r>
            <a:r>
              <a:rPr lang="zh-CN" altLang="en-US" dirty="0"/>
              <a:t>高十几个百分点。</a:t>
            </a:r>
            <a:endParaRPr lang="en-US" altLang="zh-CN" dirty="0"/>
          </a:p>
        </p:txBody>
      </p:sp>
      <p:sp>
        <p:nvSpPr>
          <p:cNvPr id="4" name="灯片编号占位符 3"/>
          <p:cNvSpPr>
            <a:spLocks noGrp="1"/>
          </p:cNvSpPr>
          <p:nvPr>
            <p:ph type="sldNum" sz="quarter" idx="10"/>
          </p:nvPr>
        </p:nvSpPr>
        <p:spPr/>
        <p:txBody>
          <a:bodyPr/>
          <a:lstStyle/>
          <a:p>
            <a:fld id="{7752DC8C-32AA-4FAC-AA12-C3E767D411FC}" type="slidenum">
              <a:rPr lang="zh-CN" altLang="en-US" smtClean="0"/>
              <a:t>40</a:t>
            </a:fld>
            <a:endParaRPr lang="zh-CN" altLang="en-US"/>
          </a:p>
        </p:txBody>
      </p:sp>
    </p:spTree>
    <p:extLst>
      <p:ext uri="{BB962C8B-B14F-4D97-AF65-F5344CB8AC3E}">
        <p14:creationId xmlns:p14="http://schemas.microsoft.com/office/powerpoint/2010/main" val="382383895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针对特殊的指针类型，本文的工具也比其它两个工具准确率更高，除了</a:t>
            </a:r>
            <a:r>
              <a:rPr lang="en-US" altLang="zh-CN" dirty="0"/>
              <a:t>struct</a:t>
            </a:r>
            <a:r>
              <a:rPr lang="zh-CN" altLang="en-US" dirty="0"/>
              <a:t>*类型的准确率稍弱</a:t>
            </a:r>
            <a:r>
              <a:rPr lang="en-US" altLang="zh-CN" dirty="0"/>
              <a:t>Snowman.</a:t>
            </a:r>
          </a:p>
        </p:txBody>
      </p:sp>
      <p:sp>
        <p:nvSpPr>
          <p:cNvPr id="4" name="灯片编号占位符 3"/>
          <p:cNvSpPr>
            <a:spLocks noGrp="1"/>
          </p:cNvSpPr>
          <p:nvPr>
            <p:ph type="sldNum" sz="quarter" idx="10"/>
          </p:nvPr>
        </p:nvSpPr>
        <p:spPr/>
        <p:txBody>
          <a:bodyPr/>
          <a:lstStyle/>
          <a:p>
            <a:fld id="{7752DC8C-32AA-4FAC-AA12-C3E767D411FC}" type="slidenum">
              <a:rPr lang="zh-CN" altLang="en-US" smtClean="0"/>
              <a:t>41</a:t>
            </a:fld>
            <a:endParaRPr lang="zh-CN" altLang="en-US"/>
          </a:p>
        </p:txBody>
      </p:sp>
    </p:spTree>
    <p:extLst>
      <p:ext uri="{BB962C8B-B14F-4D97-AF65-F5344CB8AC3E}">
        <p14:creationId xmlns:p14="http://schemas.microsoft.com/office/powerpoint/2010/main" val="7162830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在距离的比较上，红色部分依然代表</a:t>
            </a:r>
            <a:r>
              <a:rPr lang="en-US" altLang="zh-CN" dirty="0"/>
              <a:t>BITY</a:t>
            </a:r>
            <a:r>
              <a:rPr lang="zh-CN" altLang="en-US" dirty="0"/>
              <a:t>，距离越接近</a:t>
            </a:r>
            <a:r>
              <a:rPr lang="en-US" altLang="zh-CN" dirty="0"/>
              <a:t>0</a:t>
            </a:r>
            <a:r>
              <a:rPr lang="zh-CN" altLang="en-US" dirty="0"/>
              <a:t>则说明恢复出来的类型跟实际类型的差距越小。大部分情况下，</a:t>
            </a:r>
            <a:r>
              <a:rPr lang="en-US" altLang="zh-CN" dirty="0"/>
              <a:t>BITY</a:t>
            </a:r>
            <a:r>
              <a:rPr lang="zh-CN" altLang="en-US" dirty="0"/>
              <a:t>的距离是最低的，</a:t>
            </a:r>
            <a:r>
              <a:rPr lang="en-US" altLang="zh-CN" dirty="0"/>
              <a:t>BITY</a:t>
            </a:r>
            <a:r>
              <a:rPr lang="zh-CN" altLang="en-US" dirty="0"/>
              <a:t>的平均距离为</a:t>
            </a:r>
            <a:r>
              <a:rPr lang="en-US" altLang="zh-CN" dirty="0"/>
              <a:t>0.7</a:t>
            </a:r>
            <a:r>
              <a:rPr lang="zh-CN" altLang="en-US" dirty="0"/>
              <a:t>，也比</a:t>
            </a:r>
            <a:r>
              <a:rPr lang="en-US" altLang="zh-CN" dirty="0"/>
              <a:t>Hex-Rays</a:t>
            </a:r>
            <a:r>
              <a:rPr lang="zh-CN" altLang="en-US" dirty="0"/>
              <a:t>和</a:t>
            </a:r>
            <a:r>
              <a:rPr lang="en-US" altLang="zh-CN" dirty="0"/>
              <a:t>Snowman</a:t>
            </a:r>
            <a:r>
              <a:rPr lang="zh-CN" altLang="en-US" dirty="0"/>
              <a:t>要低。</a:t>
            </a:r>
            <a:endParaRPr lang="en-US" altLang="zh-CN" dirty="0"/>
          </a:p>
        </p:txBody>
      </p:sp>
      <p:sp>
        <p:nvSpPr>
          <p:cNvPr id="4" name="灯片编号占位符 3"/>
          <p:cNvSpPr>
            <a:spLocks noGrp="1"/>
          </p:cNvSpPr>
          <p:nvPr>
            <p:ph type="sldNum" sz="quarter" idx="10"/>
          </p:nvPr>
        </p:nvSpPr>
        <p:spPr/>
        <p:txBody>
          <a:bodyPr/>
          <a:lstStyle/>
          <a:p>
            <a:fld id="{7752DC8C-32AA-4FAC-AA12-C3E767D411FC}" type="slidenum">
              <a:rPr lang="zh-CN" altLang="en-US" smtClean="0"/>
              <a:t>42</a:t>
            </a:fld>
            <a:endParaRPr lang="zh-CN" altLang="en-US"/>
          </a:p>
        </p:txBody>
      </p:sp>
    </p:spTree>
    <p:extLst>
      <p:ext uri="{BB962C8B-B14F-4D97-AF65-F5344CB8AC3E}">
        <p14:creationId xmlns:p14="http://schemas.microsoft.com/office/powerpoint/2010/main" val="140276091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文本还设计了一个实验，使用</a:t>
            </a:r>
            <a:r>
              <a:rPr lang="en-US" altLang="zh-CN" dirty="0"/>
              <a:t>BITY</a:t>
            </a:r>
            <a:r>
              <a:rPr lang="zh-CN" altLang="en-US" dirty="0"/>
              <a:t>分析日常生活中常用的二进制程序，大小从</a:t>
            </a:r>
            <a:r>
              <a:rPr lang="en-US" altLang="zh-CN" dirty="0"/>
              <a:t>7k</a:t>
            </a:r>
            <a:r>
              <a:rPr lang="zh-CN" altLang="en-US" dirty="0"/>
              <a:t>到</a:t>
            </a:r>
            <a:r>
              <a:rPr lang="en-US" altLang="zh-CN" dirty="0"/>
              <a:t>1.3G</a:t>
            </a:r>
            <a:r>
              <a:rPr lang="zh-CN" altLang="en-US" dirty="0"/>
              <a:t>。最右边的两列代表预处理用的时间和类型预测所用的时间，即便是十几万行汇编代码的程序，只需要几秒的时间就能恢复出类型信息，这表明本文的方法可扩展性较强，适合于实际使用。</a:t>
            </a:r>
            <a:endParaRPr lang="en-US" altLang="zh-CN" dirty="0"/>
          </a:p>
        </p:txBody>
      </p:sp>
      <p:sp>
        <p:nvSpPr>
          <p:cNvPr id="4" name="灯片编号占位符 3"/>
          <p:cNvSpPr>
            <a:spLocks noGrp="1"/>
          </p:cNvSpPr>
          <p:nvPr>
            <p:ph type="sldNum" sz="quarter" idx="10"/>
          </p:nvPr>
        </p:nvSpPr>
        <p:spPr/>
        <p:txBody>
          <a:bodyPr/>
          <a:lstStyle/>
          <a:p>
            <a:fld id="{7752DC8C-32AA-4FAC-AA12-C3E767D411FC}" type="slidenum">
              <a:rPr lang="zh-CN" altLang="en-US" smtClean="0"/>
              <a:t>43</a:t>
            </a:fld>
            <a:endParaRPr lang="zh-CN" altLang="en-US"/>
          </a:p>
        </p:txBody>
      </p:sp>
    </p:spTree>
    <p:extLst>
      <p:ext uri="{BB962C8B-B14F-4D97-AF65-F5344CB8AC3E}">
        <p14:creationId xmlns:p14="http://schemas.microsoft.com/office/powerpoint/2010/main" val="360650057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下面再介绍一下恶意软件检测的实验部分，作者还实现了一款检测恶意软件的工具。将二进制代码的数据类型信息作为检测恶意软件的特征之一，基于近两万个良性软件和恶意软件的样本训练分类器。</a:t>
            </a:r>
            <a:endParaRPr lang="en-US" altLang="zh-CN" dirty="0"/>
          </a:p>
        </p:txBody>
      </p:sp>
      <p:sp>
        <p:nvSpPr>
          <p:cNvPr id="4" name="灯片编号占位符 3"/>
          <p:cNvSpPr>
            <a:spLocks noGrp="1"/>
          </p:cNvSpPr>
          <p:nvPr>
            <p:ph type="sldNum" sz="quarter" idx="10"/>
          </p:nvPr>
        </p:nvSpPr>
        <p:spPr/>
        <p:txBody>
          <a:bodyPr/>
          <a:lstStyle/>
          <a:p>
            <a:fld id="{7752DC8C-32AA-4FAC-AA12-C3E767D411FC}" type="slidenum">
              <a:rPr lang="zh-CN" altLang="en-US" smtClean="0"/>
              <a:t>44</a:t>
            </a:fld>
            <a:endParaRPr lang="zh-CN" altLang="en-US"/>
          </a:p>
        </p:txBody>
      </p:sp>
    </p:spTree>
    <p:extLst>
      <p:ext uri="{BB962C8B-B14F-4D97-AF65-F5344CB8AC3E}">
        <p14:creationId xmlns:p14="http://schemas.microsoft.com/office/powerpoint/2010/main" val="306420869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第一个实验</a:t>
            </a:r>
            <a:r>
              <a:rPr lang="zh-CN" altLang="zh-CN" dirty="0"/>
              <a:t>分别以操作码、系统调用库、数据类型，以及它们的组合作为特征</a:t>
            </a:r>
            <a:r>
              <a:rPr lang="zh-CN" altLang="en-US" dirty="0"/>
              <a:t>进行交叉验证实验。表中可以看出用数据类型信息检测恶意软件有不错效果，并且加上类型特征比起不加类型特征有明显的提升。</a:t>
            </a:r>
            <a:endParaRPr lang="en-US" altLang="zh-CN" dirty="0"/>
          </a:p>
        </p:txBody>
      </p:sp>
      <p:sp>
        <p:nvSpPr>
          <p:cNvPr id="4" name="灯片编号占位符 3"/>
          <p:cNvSpPr>
            <a:spLocks noGrp="1"/>
          </p:cNvSpPr>
          <p:nvPr>
            <p:ph type="sldNum" sz="quarter" idx="10"/>
          </p:nvPr>
        </p:nvSpPr>
        <p:spPr/>
        <p:txBody>
          <a:bodyPr/>
          <a:lstStyle/>
          <a:p>
            <a:fld id="{7752DC8C-32AA-4FAC-AA12-C3E767D411FC}" type="slidenum">
              <a:rPr lang="zh-CN" altLang="en-US" smtClean="0"/>
              <a:t>45</a:t>
            </a:fld>
            <a:endParaRPr lang="zh-CN" altLang="en-US"/>
          </a:p>
        </p:txBody>
      </p:sp>
    </p:spTree>
    <p:extLst>
      <p:ext uri="{BB962C8B-B14F-4D97-AF65-F5344CB8AC3E}">
        <p14:creationId xmlns:p14="http://schemas.microsoft.com/office/powerpoint/2010/main" val="32195901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第二个实验是使用最新的恶意软件样本来测试我们的工具，本文的训练数据选取的都是</a:t>
            </a:r>
            <a:r>
              <a:rPr lang="en-US" altLang="zh-CN" dirty="0"/>
              <a:t>2017</a:t>
            </a:r>
            <a:r>
              <a:rPr lang="zh-CN" altLang="en-US" dirty="0"/>
              <a:t>年以前的，所以这个实验呢专门选取了</a:t>
            </a:r>
            <a:r>
              <a:rPr lang="en-US" altLang="zh-CN" dirty="0"/>
              <a:t>2017</a:t>
            </a:r>
            <a:r>
              <a:rPr lang="zh-CN" altLang="en-US" dirty="0"/>
              <a:t>年以后的样本来测评我们工具能力。只使用类型信息检测出了</a:t>
            </a:r>
            <a:r>
              <a:rPr lang="en-US" altLang="zh-CN" dirty="0"/>
              <a:t>78%</a:t>
            </a:r>
            <a:r>
              <a:rPr lang="zh-CN" altLang="en-US" dirty="0"/>
              <a:t>的恶意样本，使用多种特征的组合效果更佳。</a:t>
            </a:r>
            <a:endParaRPr lang="en-US" altLang="zh-CN" dirty="0"/>
          </a:p>
        </p:txBody>
      </p:sp>
      <p:sp>
        <p:nvSpPr>
          <p:cNvPr id="4" name="灯片编号占位符 3"/>
          <p:cNvSpPr>
            <a:spLocks noGrp="1"/>
          </p:cNvSpPr>
          <p:nvPr>
            <p:ph type="sldNum" sz="quarter" idx="10"/>
          </p:nvPr>
        </p:nvSpPr>
        <p:spPr/>
        <p:txBody>
          <a:bodyPr/>
          <a:lstStyle/>
          <a:p>
            <a:fld id="{7752DC8C-32AA-4FAC-AA12-C3E767D411FC}" type="slidenum">
              <a:rPr lang="zh-CN" altLang="en-US" smtClean="0"/>
              <a:t>46</a:t>
            </a:fld>
            <a:endParaRPr lang="zh-CN" altLang="en-US"/>
          </a:p>
        </p:txBody>
      </p:sp>
    </p:spTree>
    <p:extLst>
      <p:ext uri="{BB962C8B-B14F-4D97-AF65-F5344CB8AC3E}">
        <p14:creationId xmlns:p14="http://schemas.microsoft.com/office/powerpoint/2010/main" val="25672471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47867">
              <a:defRPr/>
            </a:pPr>
            <a:r>
              <a:rPr lang="zh-CN" altLang="en-US" dirty="0"/>
              <a:t>最后一个实验呢，再次增加恶意样本的复杂程度，我们检测使用了混淆技术的恶意软件样本。</a:t>
            </a:r>
            <a:r>
              <a:rPr lang="zh-CN" altLang="zh-CN" dirty="0"/>
              <a:t>本文使用了两个代码混淆工具：</a:t>
            </a:r>
            <a:r>
              <a:rPr lang="en-US" altLang="zh-CN" i="1" dirty="0"/>
              <a:t>Obfuscator</a:t>
            </a:r>
            <a:r>
              <a:rPr lang="zh-CN" altLang="zh-CN" dirty="0"/>
              <a:t>和</a:t>
            </a:r>
            <a:r>
              <a:rPr lang="en-US" altLang="zh-CN" i="1" dirty="0" err="1"/>
              <a:t>Unest</a:t>
            </a:r>
            <a:r>
              <a:rPr lang="zh-CN" altLang="en-US" dirty="0"/>
              <a:t>，混淆随机选取的一些恶意软件样本，再用我们的工具检测这些样本。实验结果表明经过这两个工具混淆的恶意软件并不能绕过我们工具的检测。</a:t>
            </a:r>
            <a:endParaRPr lang="zh-CN" altLang="zh-CN" dirty="0"/>
          </a:p>
          <a:p>
            <a:endParaRPr lang="en-US" altLang="zh-CN" dirty="0"/>
          </a:p>
        </p:txBody>
      </p:sp>
      <p:sp>
        <p:nvSpPr>
          <p:cNvPr id="4" name="灯片编号占位符 3"/>
          <p:cNvSpPr>
            <a:spLocks noGrp="1"/>
          </p:cNvSpPr>
          <p:nvPr>
            <p:ph type="sldNum" sz="quarter" idx="10"/>
          </p:nvPr>
        </p:nvSpPr>
        <p:spPr/>
        <p:txBody>
          <a:bodyPr/>
          <a:lstStyle/>
          <a:p>
            <a:fld id="{7752DC8C-32AA-4FAC-AA12-C3E767D411FC}" type="slidenum">
              <a:rPr lang="zh-CN" altLang="en-US" smtClean="0"/>
              <a:t>47</a:t>
            </a:fld>
            <a:endParaRPr lang="zh-CN" altLang="en-US"/>
          </a:p>
        </p:txBody>
      </p:sp>
    </p:spTree>
    <p:extLst>
      <p:ext uri="{BB962C8B-B14F-4D97-AF65-F5344CB8AC3E}">
        <p14:creationId xmlns:p14="http://schemas.microsoft.com/office/powerpoint/2010/main" val="89170631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最后进行总结与展望</a:t>
            </a:r>
            <a:endParaRPr lang="zh-CN" altLang="en-US" dirty="0"/>
          </a:p>
        </p:txBody>
      </p:sp>
      <p:sp>
        <p:nvSpPr>
          <p:cNvPr id="4" name="灯片编号占位符 3"/>
          <p:cNvSpPr>
            <a:spLocks noGrp="1"/>
          </p:cNvSpPr>
          <p:nvPr>
            <p:ph type="sldNum" sz="quarter" idx="10"/>
          </p:nvPr>
        </p:nvSpPr>
        <p:spPr/>
        <p:txBody>
          <a:bodyPr/>
          <a:lstStyle/>
          <a:p>
            <a:fld id="{7752DC8C-32AA-4FAC-AA12-C3E767D411FC}" type="slidenum">
              <a:rPr lang="zh-CN" altLang="en-US" smtClean="0"/>
              <a:t>48</a:t>
            </a:fld>
            <a:endParaRPr lang="zh-CN" altLang="en-US"/>
          </a:p>
        </p:txBody>
      </p:sp>
    </p:spTree>
    <p:extLst>
      <p:ext uri="{BB962C8B-B14F-4D97-AF65-F5344CB8AC3E}">
        <p14:creationId xmlns:p14="http://schemas.microsoft.com/office/powerpoint/2010/main" val="224616174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47867">
              <a:defRPr/>
            </a:pPr>
            <a:r>
              <a:rPr lang="zh-CN" altLang="zh-CN" dirty="0"/>
              <a:t>二进制代码的类型恢复在二进制代码分析中有着非常重要的意义，该技术在不同领域也有着很大的需求。在此背景下，本文提出了一种新的方法来恢复出二进制代码中的变量类型。本文实现了一</a:t>
            </a:r>
            <a:r>
              <a:rPr lang="zh-CN" altLang="zh-CN" dirty="0" smtClean="0"/>
              <a:t>个工具</a:t>
            </a:r>
            <a:r>
              <a:rPr lang="zh-CN" altLang="en-US" dirty="0" smtClean="0"/>
              <a:t>原型</a:t>
            </a:r>
            <a:r>
              <a:rPr lang="en-US" altLang="zh-CN" dirty="0" smtClean="0"/>
              <a:t>BITY</a:t>
            </a:r>
            <a:r>
              <a:rPr lang="zh-CN" altLang="zh-CN" dirty="0" smtClean="0"/>
              <a:t>，</a:t>
            </a:r>
            <a:r>
              <a:rPr lang="zh-CN" altLang="en-US" dirty="0" smtClean="0"/>
              <a:t>此外</a:t>
            </a:r>
            <a:r>
              <a:rPr lang="zh-CN" altLang="zh-CN" dirty="0"/>
              <a:t>，本文还</a:t>
            </a:r>
            <a:r>
              <a:rPr lang="zh-CN" altLang="en-US" dirty="0"/>
              <a:t>用</a:t>
            </a:r>
            <a:r>
              <a:rPr lang="zh-CN" altLang="zh-CN" dirty="0"/>
              <a:t>二进制代码类型</a:t>
            </a:r>
            <a:r>
              <a:rPr lang="zh-CN" altLang="en-US" dirty="0"/>
              <a:t>信息帮助恶意软件检测</a:t>
            </a:r>
            <a:r>
              <a:rPr lang="zh-CN" altLang="zh-CN" dirty="0"/>
              <a:t>。</a:t>
            </a:r>
            <a:r>
              <a:rPr lang="zh-CN" altLang="en-US" dirty="0" smtClean="0"/>
              <a:t>（当然，</a:t>
            </a:r>
            <a:r>
              <a:rPr lang="zh-CN" altLang="zh-CN" dirty="0" smtClean="0"/>
              <a:t>由于</a:t>
            </a:r>
            <a:r>
              <a:rPr lang="zh-CN" altLang="en-US" dirty="0" smtClean="0"/>
              <a:t>时间的限制，以及</a:t>
            </a:r>
            <a:r>
              <a:rPr lang="zh-CN" altLang="zh-CN" dirty="0" smtClean="0"/>
              <a:t>作者</a:t>
            </a:r>
            <a:r>
              <a:rPr lang="zh-CN" altLang="zh-CN" dirty="0"/>
              <a:t>水平有限，</a:t>
            </a:r>
            <a:r>
              <a:rPr lang="zh-CN" altLang="zh-CN" dirty="0" smtClean="0"/>
              <a:t>本文</a:t>
            </a:r>
            <a:r>
              <a:rPr lang="zh-CN" altLang="en-US" dirty="0" smtClean="0"/>
              <a:t>中</a:t>
            </a:r>
            <a:r>
              <a:rPr lang="zh-CN" altLang="zh-CN" dirty="0" smtClean="0"/>
              <a:t>很多</a:t>
            </a:r>
            <a:r>
              <a:rPr lang="zh-CN" altLang="zh-CN" dirty="0"/>
              <a:t>地方还可以</a:t>
            </a:r>
            <a:r>
              <a:rPr lang="zh-CN" altLang="en-US" dirty="0"/>
              <a:t>在将来的工作中</a:t>
            </a:r>
            <a:r>
              <a:rPr lang="zh-CN" altLang="zh-CN" dirty="0"/>
              <a:t>进一步完善，主要包括以下几个方面</a:t>
            </a:r>
            <a:r>
              <a:rPr lang="zh-CN" altLang="en-US" dirty="0"/>
              <a:t>。本文没有考虑类型的量型词，支持的复杂类型有限，在今后的研究工作中会考虑增加对更多复杂类型的支持。同时作者希望将本文的工具以插件的形式添加到更多开源工具中，并将二进制代码的类型恢复应用于更多领域。）</a:t>
            </a:r>
            <a:endParaRPr lang="en-US" altLang="zh-CN" dirty="0"/>
          </a:p>
          <a:p>
            <a:endParaRPr lang="zh-CN" altLang="zh-CN" dirty="0"/>
          </a:p>
          <a:p>
            <a:endParaRPr lang="zh-CN" altLang="en-US" dirty="0"/>
          </a:p>
        </p:txBody>
      </p:sp>
      <p:sp>
        <p:nvSpPr>
          <p:cNvPr id="4" name="灯片编号占位符 3"/>
          <p:cNvSpPr>
            <a:spLocks noGrp="1"/>
          </p:cNvSpPr>
          <p:nvPr>
            <p:ph type="sldNum" sz="quarter" idx="10"/>
          </p:nvPr>
        </p:nvSpPr>
        <p:spPr/>
        <p:txBody>
          <a:bodyPr/>
          <a:lstStyle/>
          <a:p>
            <a:fld id="{7752DC8C-32AA-4FAC-AA12-C3E767D411FC}" type="slidenum">
              <a:rPr lang="zh-CN" altLang="en-US" smtClean="0"/>
              <a:t>49</a:t>
            </a:fld>
            <a:endParaRPr lang="zh-CN" altLang="en-US"/>
          </a:p>
        </p:txBody>
      </p:sp>
    </p:spTree>
    <p:extLst>
      <p:ext uri="{BB962C8B-B14F-4D97-AF65-F5344CB8AC3E}">
        <p14:creationId xmlns:p14="http://schemas.microsoft.com/office/powerpoint/2010/main" val="4093467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defTabSz="947867">
                  <a:defRPr/>
                </a:pPr>
                <a:r>
                  <a:rPr lang="zh-CN" altLang="en-US" dirty="0"/>
                  <a:t>下面举两个较有启发性的</a:t>
                </a:r>
                <a:r>
                  <a:rPr lang="zh-CN" altLang="en-US" dirty="0" smtClean="0"/>
                  <a:t>例子来进一步</a:t>
                </a:r>
                <a:r>
                  <a:rPr lang="zh-CN" altLang="en-US" dirty="0"/>
                  <a:t>说明本文的研究动机</a:t>
                </a:r>
                <a:r>
                  <a:rPr lang="zh-CN" altLang="en-US" dirty="0" smtClean="0"/>
                  <a:t>。第一</a:t>
                </a:r>
                <a:r>
                  <a:rPr lang="zh-CN" altLang="en-US" dirty="0"/>
                  <a:t>个</a:t>
                </a:r>
                <a:r>
                  <a:rPr lang="zh-CN" altLang="en-US" dirty="0" smtClean="0"/>
                  <a:t>例子来</a:t>
                </a:r>
                <a:r>
                  <a:rPr lang="zh-CN" altLang="zh-CN" dirty="0" smtClean="0"/>
                  <a:t>自</a:t>
                </a:r>
                <a:r>
                  <a:rPr lang="zh-CN" altLang="zh-CN" dirty="0"/>
                  <a:t>于</a:t>
                </a:r>
                <a:r>
                  <a:rPr lang="en-US" altLang="zh-CN" dirty="0"/>
                  <a:t>GNU</a:t>
                </a:r>
                <a:r>
                  <a:rPr lang="zh-CN" altLang="zh-CN" dirty="0"/>
                  <a:t>软件包</a:t>
                </a:r>
                <a:r>
                  <a:rPr lang="zh-CN" altLang="en-US" dirty="0"/>
                  <a:t>的</a:t>
                </a:r>
                <a:r>
                  <a:rPr lang="en-US" altLang="zh-CN" dirty="0"/>
                  <a:t>base64</a:t>
                </a:r>
                <a:r>
                  <a:rPr lang="zh-CN" altLang="en-US" dirty="0"/>
                  <a:t>程序</a:t>
                </a:r>
                <a:r>
                  <a:rPr lang="zh-CN" altLang="zh-CN" dirty="0"/>
                  <a:t>，</a:t>
                </a:r>
                <a:r>
                  <a:rPr lang="zh-CN" altLang="en-US" dirty="0"/>
                  <a:t>右</a:t>
                </a:r>
                <a:r>
                  <a:rPr lang="zh-CN" altLang="zh-CN" dirty="0"/>
                  <a:t>侧这段代码是通过</a:t>
                </a:r>
                <a:r>
                  <a:rPr lang="zh-CN" altLang="en-US" dirty="0"/>
                  <a:t>对</a:t>
                </a:r>
                <a:r>
                  <a:rPr lang="zh-CN" altLang="zh-CN" dirty="0"/>
                  <a:t>二进制</a:t>
                </a:r>
                <a:r>
                  <a:rPr lang="zh-CN" altLang="en-US" dirty="0"/>
                  <a:t>程序</a:t>
                </a:r>
                <a:r>
                  <a:rPr lang="zh-CN" altLang="zh-CN" dirty="0"/>
                  <a:t>进行反汇编得到的，为了方便理解和说明，</a:t>
                </a:r>
                <a:r>
                  <a:rPr lang="zh-CN" altLang="en-US" dirty="0"/>
                  <a:t>左</a:t>
                </a:r>
                <a:r>
                  <a:rPr lang="zh-CN" altLang="zh-CN" dirty="0"/>
                  <a:t>侧附上了对应的</a:t>
                </a:r>
                <a:r>
                  <a:rPr lang="en-US" altLang="zh-CN" dirty="0"/>
                  <a:t>C</a:t>
                </a:r>
                <a:r>
                  <a:rPr lang="zh-CN" altLang="zh-CN" dirty="0"/>
                  <a:t>代码片段。</a:t>
                </a:r>
                <a:r>
                  <a:rPr lang="zh-CN" altLang="en-US" dirty="0"/>
                  <a:t>右图中的</a:t>
                </a:r>
                <a:r>
                  <a:rPr lang="en-US" altLang="zh-CN" dirty="0"/>
                  <a:t>ebp-1</a:t>
                </a:r>
                <a:r>
                  <a:rPr lang="zh-CN" altLang="zh-CN" dirty="0"/>
                  <a:t>变量是一个布尔型变量，</a:t>
                </a:r>
                <a:r>
                  <a:rPr lang="zh-CN" altLang="en-US" dirty="0"/>
                  <a:t>我们使用了两款支持类型恢复的工具恢复其类型，</a:t>
                </a:r>
                <a:r>
                  <a:rPr lang="en-US" altLang="zh-CN" dirty="0"/>
                  <a:t>Hex-Rays</a:t>
                </a:r>
                <a:r>
                  <a:rPr lang="zh-CN" altLang="en-US" dirty="0"/>
                  <a:t>工具的结果是字符类型</a:t>
                </a:r>
                <a:r>
                  <a:rPr lang="zh-CN" altLang="zh-CN" dirty="0"/>
                  <a:t>，这是一个错误的推断，而另一个开源工具</a:t>
                </a:r>
                <a:r>
                  <a:rPr lang="zh-CN" altLang="en-US" dirty="0"/>
                  <a:t>推断</a:t>
                </a:r>
                <a:r>
                  <a:rPr lang="zh-CN" altLang="zh-CN" dirty="0"/>
                  <a:t>该变量的类型</a:t>
                </a:r>
                <a:r>
                  <a:rPr lang="en-US" altLang="zh-CN" dirty="0" err="1"/>
                  <a:t>byte_t</a:t>
                </a:r>
                <a:r>
                  <a:rPr lang="en-US" altLang="zh-CN" dirty="0"/>
                  <a:t> (</a:t>
                </a:r>
                <a:r>
                  <a:rPr lang="zh-CN" altLang="zh-CN" dirty="0"/>
                  <a:t>一个字节的变量</a:t>
                </a:r>
                <a:r>
                  <a:rPr lang="en-US" altLang="zh-CN" dirty="0"/>
                  <a:t>)</a:t>
                </a:r>
                <a:r>
                  <a:rPr lang="zh-CN" altLang="zh-CN" dirty="0"/>
                  <a:t>，</a:t>
                </a:r>
                <a:r>
                  <a:rPr lang="zh-CN" altLang="en-US" dirty="0"/>
                  <a:t>这种推断虽然没错，但是不精确</a:t>
                </a:r>
                <a:r>
                  <a:rPr lang="zh-CN" altLang="zh-CN" dirty="0"/>
                  <a:t>。</a:t>
                </a:r>
              </a:p>
              <a:p>
                <a:endParaRPr lang="en-US" altLang="zh-CN"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实例一自于</a:t>
                </a:r>
                <a:r>
                  <a:rPr lang="en-US" altLang="zh-CN" sz="1200" kern="1200" dirty="0">
                    <a:solidFill>
                      <a:schemeClr val="tx1"/>
                    </a:solidFill>
                    <a:effectLst/>
                    <a:latin typeface="+mn-lt"/>
                    <a:ea typeface="+mn-ea"/>
                    <a:cs typeface="+mn-cs"/>
                  </a:rPr>
                  <a:t>GNU</a:t>
                </a:r>
                <a:r>
                  <a:rPr lang="zh-CN" altLang="zh-CN" sz="1200" kern="1200" dirty="0" smtClean="0">
                    <a:solidFill>
                      <a:schemeClr val="tx1"/>
                    </a:solidFill>
                    <a:effectLst/>
                    <a:latin typeface="+mn-lt"/>
                    <a:ea typeface="+mn-ea"/>
                    <a:cs typeface="+mn-cs"/>
                  </a:rPr>
                  <a:t>软件包，</a:t>
                </a:r>
                <a:r>
                  <a:rPr lang="zh-CN" altLang="zh-CN" sz="1200" kern="1200" dirty="0">
                    <a:solidFill>
                      <a:schemeClr val="tx1"/>
                    </a:solidFill>
                    <a:effectLst/>
                    <a:latin typeface="+mn-lt"/>
                    <a:ea typeface="+mn-ea"/>
                    <a:cs typeface="+mn-cs"/>
                  </a:rPr>
                  <a:t>左侧这段代码是通过将</a:t>
                </a:r>
                <a:r>
                  <a:rPr lang="en-US" altLang="zh-CN" sz="1200" kern="1200" dirty="0">
                    <a:solidFill>
                      <a:schemeClr val="tx1"/>
                    </a:solidFill>
                    <a:effectLst/>
                    <a:latin typeface="+mn-lt"/>
                    <a:ea typeface="+mn-ea"/>
                    <a:cs typeface="+mn-cs"/>
                  </a:rPr>
                  <a:t>base64</a:t>
                </a:r>
                <a:r>
                  <a:rPr lang="zh-CN" altLang="zh-CN" sz="1200" kern="1200" dirty="0">
                    <a:solidFill>
                      <a:schemeClr val="tx1"/>
                    </a:solidFill>
                    <a:effectLst/>
                    <a:latin typeface="+mn-lt"/>
                    <a:ea typeface="+mn-ea"/>
                    <a:cs typeface="+mn-cs"/>
                  </a:rPr>
                  <a:t>的二进制文件进行反汇编得到的，为了方便理解和解释说明，图的右侧附上了对应的</a:t>
                </a:r>
                <a:r>
                  <a:rPr lang="en-US" altLang="zh-CN" sz="1200" kern="1200" dirty="0">
                    <a:solidFill>
                      <a:schemeClr val="tx1"/>
                    </a:solidFill>
                    <a:effectLst/>
                    <a:latin typeface="+mn-lt"/>
                    <a:ea typeface="+mn-ea"/>
                    <a:cs typeface="+mn-cs"/>
                  </a:rPr>
                  <a:t>C</a:t>
                </a:r>
                <a:r>
                  <a:rPr lang="zh-CN" altLang="zh-CN" sz="1200" kern="1200" dirty="0">
                    <a:solidFill>
                      <a:schemeClr val="tx1"/>
                    </a:solidFill>
                    <a:effectLst/>
                    <a:latin typeface="+mn-lt"/>
                    <a:ea typeface="+mn-ea"/>
                    <a:cs typeface="+mn-cs"/>
                  </a:rPr>
                  <a:t>语言代码片段</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在</a:t>
                </a:r>
                <a:r>
                  <a:rPr lang="zh-CN" altLang="zh-CN" sz="1200" kern="1200" dirty="0">
                    <a:solidFill>
                      <a:schemeClr val="tx1"/>
                    </a:solidFill>
                    <a:effectLst/>
                    <a:latin typeface="+mn-lt"/>
                    <a:ea typeface="+mn-ea"/>
                    <a:cs typeface="+mn-cs"/>
                  </a:rPr>
                  <a:t>右图的</a:t>
                </a:r>
                <a:r>
                  <a:rPr lang="en-US" altLang="zh-CN" sz="1200" kern="1200" dirty="0">
                    <a:solidFill>
                      <a:schemeClr val="tx1"/>
                    </a:solidFill>
                    <a:effectLst/>
                    <a:latin typeface="+mn-lt"/>
                    <a:ea typeface="+mn-ea"/>
                    <a:cs typeface="+mn-cs"/>
                  </a:rPr>
                  <a:t>C</a:t>
                </a:r>
                <a:r>
                  <a:rPr lang="zh-CN" altLang="zh-CN" sz="1200" kern="1200" dirty="0">
                    <a:solidFill>
                      <a:schemeClr val="tx1"/>
                    </a:solidFill>
                    <a:effectLst/>
                    <a:latin typeface="+mn-lt"/>
                    <a:ea typeface="+mn-ea"/>
                    <a:cs typeface="+mn-cs"/>
                  </a:rPr>
                  <a:t>语言程序中，</a:t>
                </a:r>
                <a:r>
                  <a:rPr lang="en-US" altLang="zh-CN" sz="1200" kern="1200" dirty="0">
                    <a:solidFill>
                      <a:schemeClr val="tx1"/>
                    </a:solidFill>
                    <a:effectLst/>
                    <a:latin typeface="+mn-lt"/>
                    <a:ea typeface="+mn-ea"/>
                    <a:cs typeface="+mn-cs"/>
                  </a:rPr>
                  <a:t>decode</a:t>
                </a:r>
                <a:r>
                  <a:rPr lang="zh-CN" altLang="zh-CN" sz="1200" kern="1200" dirty="0">
                    <a:solidFill>
                      <a:schemeClr val="tx1"/>
                    </a:solidFill>
                    <a:effectLst/>
                    <a:latin typeface="+mn-lt"/>
                    <a:ea typeface="+mn-ea"/>
                    <a:cs typeface="+mn-cs"/>
                  </a:rPr>
                  <a:t>变量是一个布尔型变量，其功能是用于记录用户的选项，然而，编译后</a:t>
                </a:r>
                <a:r>
                  <a:rPr lang="en-US" altLang="zh-CN" sz="1200" kern="1200" dirty="0">
                    <a:solidFill>
                      <a:schemeClr val="tx1"/>
                    </a:solidFill>
                    <a:effectLst/>
                    <a:latin typeface="+mn-lt"/>
                    <a:ea typeface="+mn-ea"/>
                    <a:cs typeface="+mn-cs"/>
                  </a:rPr>
                  <a:t>decode</a:t>
                </a:r>
                <a:r>
                  <a:rPr lang="zh-CN" altLang="zh-CN" sz="1200" kern="1200" dirty="0">
                    <a:solidFill>
                      <a:schemeClr val="tx1"/>
                    </a:solidFill>
                    <a:effectLst/>
                    <a:latin typeface="+mn-lt"/>
                    <a:ea typeface="+mn-ea"/>
                    <a:cs typeface="+mn-cs"/>
                  </a:rPr>
                  <a:t>变量在栈中体现为一个字节的变量，它在栈中的偏移量为</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，该变量在左图中表示为</a:t>
                </a:r>
                <a:r>
                  <a:rPr lang="zh-CN" altLang="zh-CN" sz="1200" i="0" kern="1200">
                    <a:solidFill>
                      <a:schemeClr val="tx1"/>
                    </a:solidFill>
                    <a:effectLst/>
                    <a:latin typeface="+mn-lt"/>
                    <a:ea typeface="+mn-ea"/>
                    <a:cs typeface="+mn-cs"/>
                  </a:rPr>
                  <a:t> [</a:t>
                </a:r>
                <a:r>
                  <a:rPr lang="en-US" altLang="zh-CN" sz="1200" i="0" kern="1200">
                    <a:solidFill>
                      <a:schemeClr val="tx1"/>
                    </a:solidFill>
                    <a:effectLst/>
                    <a:latin typeface="+mn-lt"/>
                    <a:ea typeface="+mn-ea"/>
                    <a:cs typeface="+mn-cs"/>
                  </a:rPr>
                  <a:t>ebp−1]  </a:t>
                </a:r>
                <a:r>
                  <a:rPr lang="zh-CN" altLang="zh-CN" sz="1200" kern="1200" dirty="0">
                    <a:solidFill>
                      <a:schemeClr val="tx1"/>
                    </a:solidFill>
                    <a:effectLst/>
                    <a:latin typeface="+mn-lt"/>
                    <a:ea typeface="+mn-ea"/>
                    <a:cs typeface="+mn-cs"/>
                  </a:rPr>
                  <a:t>，其布尔类型的信息已经丢失。大多数支持类型恢复的工具都采用一种比较保守程序分析方法，例如</a:t>
                </a:r>
                <a:r>
                  <a:rPr lang="en-US" altLang="zh-CN" sz="1200" kern="1200" dirty="0">
                    <a:solidFill>
                      <a:schemeClr val="tx1"/>
                    </a:solidFill>
                    <a:effectLst/>
                    <a:latin typeface="+mn-lt"/>
                    <a:ea typeface="+mn-ea"/>
                    <a:cs typeface="+mn-cs"/>
                  </a:rPr>
                  <a:t>Hex-Rays</a:t>
                </a:r>
                <a:r>
                  <a:rPr lang="zh-CN" altLang="zh-CN" sz="1200" kern="1200" dirty="0">
                    <a:solidFill>
                      <a:schemeClr val="tx1"/>
                    </a:solidFill>
                    <a:effectLst/>
                    <a:latin typeface="+mn-lt"/>
                    <a:ea typeface="+mn-ea"/>
                    <a:cs typeface="+mn-cs"/>
                  </a:rPr>
                  <a:t>恢复该变量的类型为</a:t>
                </a:r>
                <a:r>
                  <a:rPr lang="en-US" altLang="zh-CN" sz="1200" kern="1200" dirty="0">
                    <a:solidFill>
                      <a:schemeClr val="tx1"/>
                    </a:solidFill>
                    <a:effectLst/>
                    <a:latin typeface="+mn-lt"/>
                    <a:ea typeface="+mn-ea"/>
                    <a:cs typeface="+mn-cs"/>
                  </a:rPr>
                  <a:t>char</a:t>
                </a:r>
                <a:r>
                  <a:rPr lang="zh-CN" altLang="zh-CN" sz="1200" kern="1200" dirty="0">
                    <a:solidFill>
                      <a:schemeClr val="tx1"/>
                    </a:solidFill>
                    <a:effectLst/>
                    <a:latin typeface="+mn-lt"/>
                    <a:ea typeface="+mn-ea"/>
                    <a:cs typeface="+mn-cs"/>
                  </a:rPr>
                  <a:t>类型，严格来说这是一个错误的推断，</a:t>
                </a:r>
                <a:r>
                  <a:rPr lang="en-US" altLang="zh-CN" sz="1200" kern="1200" dirty="0">
                    <a:solidFill>
                      <a:schemeClr val="tx1"/>
                    </a:solidFill>
                    <a:effectLst/>
                    <a:latin typeface="+mn-lt"/>
                    <a:ea typeface="+mn-ea"/>
                    <a:cs typeface="+mn-cs"/>
                  </a:rPr>
                  <a:t>Bool </a:t>
                </a:r>
                <a:r>
                  <a:rPr lang="zh-CN" altLang="zh-CN" sz="1200" kern="1200" dirty="0">
                    <a:solidFill>
                      <a:schemeClr val="tx1"/>
                    </a:solidFill>
                    <a:effectLst/>
                    <a:latin typeface="+mn-lt"/>
                    <a:ea typeface="+mn-ea"/>
                    <a:cs typeface="+mn-cs"/>
                  </a:rPr>
                  <a:t>是布尔型变量</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长度为</a:t>
                </a:r>
                <a:r>
                  <a:rPr lang="en-US" altLang="zh-CN" sz="1200" kern="1200" dirty="0">
                    <a:solidFill>
                      <a:schemeClr val="tx1"/>
                    </a:solidFill>
                    <a:effectLst/>
                    <a:latin typeface="+mn-lt"/>
                    <a:ea typeface="+mn-ea"/>
                    <a:cs typeface="+mn-cs"/>
                  </a:rPr>
                  <a:t>8</a:t>
                </a:r>
                <a:r>
                  <a:rPr lang="zh-CN" altLang="zh-CN" sz="1200" kern="1200" dirty="0">
                    <a:solidFill>
                      <a:schemeClr val="tx1"/>
                    </a:solidFill>
                    <a:effectLst/>
                    <a:latin typeface="+mn-lt"/>
                    <a:ea typeface="+mn-ea"/>
                    <a:cs typeface="+mn-cs"/>
                  </a:rPr>
                  <a:t>位，仅有</a:t>
                </a:r>
                <a:r>
                  <a:rPr lang="en-US" altLang="zh-CN" sz="1200" kern="1200" dirty="0">
                    <a:solidFill>
                      <a:schemeClr val="tx1"/>
                    </a:solidFill>
                    <a:effectLst/>
                    <a:latin typeface="+mn-lt"/>
                    <a:ea typeface="+mn-ea"/>
                    <a:cs typeface="+mn-cs"/>
                  </a:rPr>
                  <a:t>Ture</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false</a:t>
                </a:r>
                <a:r>
                  <a:rPr lang="zh-CN" altLang="zh-CN" sz="1200" kern="1200" dirty="0">
                    <a:solidFill>
                      <a:schemeClr val="tx1"/>
                    </a:solidFill>
                    <a:effectLst/>
                    <a:latin typeface="+mn-lt"/>
                    <a:ea typeface="+mn-ea"/>
                    <a:cs typeface="+mn-cs"/>
                  </a:rPr>
                  <a:t>两种值，只能进行异或操作。</a:t>
                </a:r>
                <a:r>
                  <a:rPr lang="en-US" altLang="zh-CN" sz="1200" kern="1200" dirty="0">
                    <a:solidFill>
                      <a:schemeClr val="tx1"/>
                    </a:solidFill>
                    <a:effectLst/>
                    <a:latin typeface="+mn-lt"/>
                    <a:ea typeface="+mn-ea"/>
                    <a:cs typeface="+mn-cs"/>
                  </a:rPr>
                  <a:t>Char </a:t>
                </a:r>
                <a:r>
                  <a:rPr lang="zh-CN" altLang="zh-CN" sz="1200" kern="1200" dirty="0">
                    <a:solidFill>
                      <a:schemeClr val="tx1"/>
                    </a:solidFill>
                    <a:effectLst/>
                    <a:latin typeface="+mn-lt"/>
                    <a:ea typeface="+mn-ea"/>
                    <a:cs typeface="+mn-cs"/>
                  </a:rPr>
                  <a:t>是字符型变量</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长度为</a:t>
                </a:r>
                <a:r>
                  <a:rPr lang="en-US" altLang="zh-CN" sz="1200" kern="1200" dirty="0">
                    <a:solidFill>
                      <a:schemeClr val="tx1"/>
                    </a:solidFill>
                    <a:effectLst/>
                    <a:latin typeface="+mn-lt"/>
                    <a:ea typeface="+mn-ea"/>
                    <a:cs typeface="+mn-cs"/>
                  </a:rPr>
                  <a:t>8</a:t>
                </a:r>
                <a:r>
                  <a:rPr lang="zh-CN" altLang="zh-CN" sz="1200" kern="1200" dirty="0">
                    <a:solidFill>
                      <a:schemeClr val="tx1"/>
                    </a:solidFill>
                    <a:effectLst/>
                    <a:latin typeface="+mn-lt"/>
                    <a:ea typeface="+mn-ea"/>
                    <a:cs typeface="+mn-cs"/>
                  </a:rPr>
                  <a:t>位，能进行</a:t>
                </a:r>
                <a:r>
                  <a:rPr lang="en-US" altLang="zh-CN" sz="1200" kern="1200" dirty="0">
                    <a:solidFill>
                      <a:schemeClr val="tx1"/>
                    </a:solidFill>
                    <a:effectLst/>
                    <a:latin typeface="+mn-lt"/>
                    <a:ea typeface="+mn-ea"/>
                    <a:cs typeface="+mn-cs"/>
                  </a:rPr>
                  <a:t>+ - * / %</a:t>
                </a:r>
                <a:r>
                  <a:rPr lang="zh-CN" altLang="zh-CN" sz="1200" kern="1200" dirty="0">
                    <a:solidFill>
                      <a:schemeClr val="tx1"/>
                    </a:solidFill>
                    <a:effectLst/>
                    <a:latin typeface="+mn-lt"/>
                    <a:ea typeface="+mn-ea"/>
                    <a:cs typeface="+mn-cs"/>
                  </a:rPr>
                  <a:t>和字符操作。尽管此处</a:t>
                </a:r>
                <a:r>
                  <a:rPr lang="en-US" altLang="zh-CN" sz="1200" kern="1200" dirty="0">
                    <a:solidFill>
                      <a:schemeClr val="tx1"/>
                    </a:solidFill>
                    <a:effectLst/>
                    <a:latin typeface="+mn-lt"/>
                    <a:ea typeface="+mn-ea"/>
                    <a:cs typeface="+mn-cs"/>
                  </a:rPr>
                  <a:t>if</a:t>
                </a:r>
                <a:r>
                  <a:rPr lang="zh-CN" altLang="zh-CN" sz="1200" kern="1200" dirty="0">
                    <a:solidFill>
                      <a:schemeClr val="tx1"/>
                    </a:solidFill>
                    <a:effectLst/>
                    <a:latin typeface="+mn-lt"/>
                    <a:ea typeface="+mn-ea"/>
                    <a:cs typeface="+mn-cs"/>
                  </a:rPr>
                  <a:t>语句中，将该变量当做</a:t>
                </a:r>
                <a:r>
                  <a:rPr lang="en-US" altLang="zh-CN" sz="1200" kern="1200" dirty="0">
                    <a:solidFill>
                      <a:schemeClr val="tx1"/>
                    </a:solidFill>
                    <a:effectLst/>
                    <a:latin typeface="+mn-lt"/>
                    <a:ea typeface="+mn-ea"/>
                    <a:cs typeface="+mn-cs"/>
                  </a:rPr>
                  <a:t>char</a:t>
                </a:r>
                <a:r>
                  <a:rPr lang="zh-CN" altLang="zh-CN" sz="1200" kern="1200" dirty="0">
                    <a:solidFill>
                      <a:schemeClr val="tx1"/>
                    </a:solidFill>
                    <a:effectLst/>
                    <a:latin typeface="+mn-lt"/>
                    <a:ea typeface="+mn-ea"/>
                    <a:cs typeface="+mn-cs"/>
                  </a:rPr>
                  <a:t>类型也可以，但类型恢复旨在恢复出最准确的类型。而另一个开源工具</a:t>
                </a:r>
                <a:r>
                  <a:rPr lang="en-US" altLang="zh-CN" sz="1200" kern="1200" dirty="0">
                    <a:solidFill>
                      <a:schemeClr val="tx1"/>
                    </a:solidFill>
                    <a:effectLst/>
                    <a:latin typeface="+mn-lt"/>
                    <a:ea typeface="+mn-ea"/>
                    <a:cs typeface="+mn-cs"/>
                  </a:rPr>
                  <a:t>SmartDec</a:t>
                </a:r>
                <a:r>
                  <a:rPr lang="zh-CN" altLang="zh-CN" sz="1200" kern="1200" dirty="0">
                    <a:solidFill>
                      <a:schemeClr val="tx1"/>
                    </a:solidFill>
                    <a:effectLst/>
                    <a:latin typeface="+mn-lt"/>
                    <a:ea typeface="+mn-ea"/>
                    <a:cs typeface="+mn-cs"/>
                  </a:rPr>
                  <a:t>将该变量的类型推断为</a:t>
                </a:r>
                <a:r>
                  <a:rPr lang="en-US" altLang="zh-CN" sz="1200" kern="1200" dirty="0">
                    <a:solidFill>
                      <a:schemeClr val="tx1"/>
                    </a:solidFill>
                    <a:effectLst/>
                    <a:latin typeface="+mn-lt"/>
                    <a:ea typeface="+mn-ea"/>
                    <a:cs typeface="+mn-cs"/>
                  </a:rPr>
                  <a:t>byte_t (</a:t>
                </a:r>
                <a:r>
                  <a:rPr lang="zh-CN" altLang="zh-CN" sz="1200" kern="1200" dirty="0">
                    <a:solidFill>
                      <a:schemeClr val="tx1"/>
                    </a:solidFill>
                    <a:effectLst/>
                    <a:latin typeface="+mn-lt"/>
                    <a:ea typeface="+mn-ea"/>
                    <a:cs typeface="+mn-cs"/>
                  </a:rPr>
                  <a:t>一个字节的变量</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，这就太过于保守了。</a:t>
                </a:r>
              </a:p>
              <a:p>
                <a:endParaRPr lang="en-US" altLang="zh-CN" sz="1200" kern="1200" dirty="0" smtClean="0">
                  <a:solidFill>
                    <a:schemeClr val="tx1"/>
                  </a:solidFill>
                  <a:effectLst/>
                  <a:latin typeface="+mn-lt"/>
                  <a:ea typeface="+mn-ea"/>
                  <a:cs typeface="+mn-cs"/>
                </a:endParaRPr>
              </a:p>
            </p:txBody>
          </p:sp>
        </mc:Fallback>
      </mc:AlternateContent>
      <p:sp>
        <p:nvSpPr>
          <p:cNvPr id="4" name="灯片编号占位符 3"/>
          <p:cNvSpPr>
            <a:spLocks noGrp="1"/>
          </p:cNvSpPr>
          <p:nvPr>
            <p:ph type="sldNum" sz="quarter" idx="10"/>
          </p:nvPr>
        </p:nvSpPr>
        <p:spPr/>
        <p:txBody>
          <a:bodyPr/>
          <a:lstStyle/>
          <a:p>
            <a:fld id="{7752DC8C-32AA-4FAC-AA12-C3E767D411FC}" type="slidenum">
              <a:rPr lang="zh-CN" altLang="en-US" smtClean="0"/>
              <a:t>5</a:t>
            </a:fld>
            <a:endParaRPr lang="zh-CN" altLang="en-US"/>
          </a:p>
        </p:txBody>
      </p:sp>
    </p:spTree>
    <p:extLst>
      <p:ext uri="{BB962C8B-B14F-4D97-AF65-F5344CB8AC3E}">
        <p14:creationId xmlns:p14="http://schemas.microsoft.com/office/powerpoint/2010/main" val="420219259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本文的研究工作在多篇论文中发表</a:t>
            </a:r>
            <a:endParaRPr lang="zh-CN" altLang="en-US" dirty="0"/>
          </a:p>
        </p:txBody>
      </p:sp>
      <p:sp>
        <p:nvSpPr>
          <p:cNvPr id="4" name="灯片编号占位符 3"/>
          <p:cNvSpPr>
            <a:spLocks noGrp="1"/>
          </p:cNvSpPr>
          <p:nvPr>
            <p:ph type="sldNum" sz="quarter" idx="10"/>
          </p:nvPr>
        </p:nvSpPr>
        <p:spPr/>
        <p:txBody>
          <a:bodyPr/>
          <a:lstStyle/>
          <a:p>
            <a:fld id="{7752DC8C-32AA-4FAC-AA12-C3E767D411FC}" type="slidenum">
              <a:rPr lang="zh-CN" altLang="en-US" smtClean="0"/>
              <a:t>50</a:t>
            </a:fld>
            <a:endParaRPr lang="zh-CN" altLang="en-US"/>
          </a:p>
        </p:txBody>
      </p:sp>
    </p:spTree>
    <p:extLst>
      <p:ext uri="{BB962C8B-B14F-4D97-AF65-F5344CB8AC3E}">
        <p14:creationId xmlns:p14="http://schemas.microsoft.com/office/powerpoint/2010/main" val="60442958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感谢各位老师和同学的聆听，欢迎批评与指正</a:t>
            </a:r>
            <a:endParaRPr lang="zh-CN" altLang="en-US"/>
          </a:p>
        </p:txBody>
      </p:sp>
      <p:sp>
        <p:nvSpPr>
          <p:cNvPr id="4" name="灯片编号占位符 3"/>
          <p:cNvSpPr>
            <a:spLocks noGrp="1"/>
          </p:cNvSpPr>
          <p:nvPr>
            <p:ph type="sldNum" sz="quarter" idx="10"/>
          </p:nvPr>
        </p:nvSpPr>
        <p:spPr/>
        <p:txBody>
          <a:bodyPr/>
          <a:lstStyle/>
          <a:p>
            <a:fld id="{7752DC8C-32AA-4FAC-AA12-C3E767D411FC}" type="slidenum">
              <a:rPr lang="zh-CN" altLang="en-US" smtClean="0"/>
              <a:t>51</a:t>
            </a:fld>
            <a:endParaRPr lang="zh-CN" altLang="en-US"/>
          </a:p>
        </p:txBody>
      </p:sp>
    </p:spTree>
    <p:extLst>
      <p:ext uri="{BB962C8B-B14F-4D97-AF65-F5344CB8AC3E}">
        <p14:creationId xmlns:p14="http://schemas.microsoft.com/office/powerpoint/2010/main" val="35737069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t>实例二是对三个不同类型的指针变量进行赋值，</a:t>
            </a:r>
            <a:r>
              <a:rPr lang="en-US" altLang="zh-CN" dirty="0"/>
              <a:t>SmartDec</a:t>
            </a:r>
            <a:r>
              <a:rPr lang="zh-CN" altLang="zh-CN" dirty="0"/>
              <a:t>推断这</a:t>
            </a:r>
            <a:r>
              <a:rPr lang="en-US" altLang="zh-CN" dirty="0"/>
              <a:t>3</a:t>
            </a:r>
            <a:r>
              <a:rPr lang="zh-CN" altLang="zh-CN" dirty="0"/>
              <a:t>个变量的类型都是整数，这显然是错误的。而</a:t>
            </a:r>
            <a:r>
              <a:rPr lang="en-US" altLang="zh-CN" dirty="0"/>
              <a:t>Hex-Rays</a:t>
            </a:r>
            <a:r>
              <a:rPr lang="zh-CN" altLang="zh-CN" dirty="0"/>
              <a:t>推断</a:t>
            </a:r>
            <a:r>
              <a:rPr lang="zh-CN" altLang="en-US" dirty="0"/>
              <a:t>这三个变量是指针，这并没有错</a:t>
            </a:r>
            <a:r>
              <a:rPr lang="zh-CN" altLang="zh-CN" dirty="0"/>
              <a:t>，但是该结果相对于</a:t>
            </a:r>
            <a:r>
              <a:rPr lang="zh-CN" altLang="en-US" dirty="0"/>
              <a:t>源代码中显示定义的类型</a:t>
            </a:r>
            <a:r>
              <a:rPr lang="zh-CN" altLang="zh-CN" dirty="0"/>
              <a:t>来说就显得不够精确</a:t>
            </a:r>
            <a:r>
              <a:rPr lang="zh-CN" altLang="en-US" dirty="0"/>
              <a:t>，也是存在过于保守的问题。</a:t>
            </a:r>
            <a:endParaRPr lang="en-US" altLang="zh-CN" dirty="0"/>
          </a:p>
          <a:p>
            <a:r>
              <a:rPr lang="zh-CN" altLang="en-US" dirty="0" smtClean="0"/>
              <a:t>实际上，</a:t>
            </a:r>
            <a:r>
              <a:rPr lang="zh-CN" altLang="en-US" dirty="0"/>
              <a:t>目前支持类型恢复的开源工具并不多，并且执行效率和准确率也不高，还存在许多问题待解决。</a:t>
            </a:r>
            <a:endParaRPr lang="en-US" altLang="zh-CN" dirty="0"/>
          </a:p>
        </p:txBody>
      </p:sp>
      <p:sp>
        <p:nvSpPr>
          <p:cNvPr id="4" name="灯片编号占位符 3"/>
          <p:cNvSpPr>
            <a:spLocks noGrp="1"/>
          </p:cNvSpPr>
          <p:nvPr>
            <p:ph type="sldNum" sz="quarter" idx="10"/>
          </p:nvPr>
        </p:nvSpPr>
        <p:spPr/>
        <p:txBody>
          <a:bodyPr/>
          <a:lstStyle/>
          <a:p>
            <a:fld id="{7752DC8C-32AA-4FAC-AA12-C3E767D411FC}" type="slidenum">
              <a:rPr lang="zh-CN" altLang="en-US" smtClean="0"/>
              <a:t>6</a:t>
            </a:fld>
            <a:endParaRPr lang="zh-CN" altLang="en-US"/>
          </a:p>
        </p:txBody>
      </p:sp>
    </p:spTree>
    <p:extLst>
      <p:ext uri="{BB962C8B-B14F-4D97-AF65-F5344CB8AC3E}">
        <p14:creationId xmlns:p14="http://schemas.microsoft.com/office/powerpoint/2010/main" val="2906255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在此，本文主要完成了以下工作：</a:t>
            </a:r>
            <a:endParaRPr lang="en-US" altLang="zh-CN" dirty="0"/>
          </a:p>
          <a:p>
            <a:pPr>
              <a:lnSpc>
                <a:spcPct val="150000"/>
              </a:lnSpc>
              <a:defRPr/>
            </a:pPr>
            <a:r>
              <a:rPr lang="zh-CN" altLang="en-US" dirty="0">
                <a:latin typeface="宋体" panose="02010600030101010101" pitchFamily="2" charset="-122"/>
              </a:rPr>
              <a:t>本文提出了一种新的</a:t>
            </a:r>
            <a:r>
              <a:rPr lang="zh-CN" altLang="en-US" dirty="0">
                <a:solidFill>
                  <a:srgbClr val="0070C0"/>
                </a:solidFill>
                <a:latin typeface="宋体" panose="02010600030101010101" pitchFamily="2" charset="-122"/>
              </a:rPr>
              <a:t>方法</a:t>
            </a:r>
            <a:r>
              <a:rPr lang="zh-CN" altLang="en-US" dirty="0">
                <a:latin typeface="宋体" panose="02010600030101010101" pitchFamily="2" charset="-122"/>
              </a:rPr>
              <a:t>，融合了程序分析与机器学习方法，能一定程度上恢复二进制代码中</a:t>
            </a:r>
            <a:r>
              <a:rPr lang="zh-CN" altLang="en-US" dirty="0" smtClean="0">
                <a:latin typeface="宋体" panose="02010600030101010101" pitchFamily="2" charset="-122"/>
              </a:rPr>
              <a:t>的变量的类型。</a:t>
            </a:r>
            <a:endParaRPr lang="en-US" altLang="zh-CN" dirty="0">
              <a:latin typeface="宋体" panose="02010600030101010101" pitchFamily="2" charset="-122"/>
            </a:endParaRPr>
          </a:p>
          <a:p>
            <a:pPr>
              <a:lnSpc>
                <a:spcPct val="150000"/>
              </a:lnSpc>
              <a:defRPr/>
            </a:pPr>
            <a:r>
              <a:rPr lang="zh-CN" altLang="en-US" dirty="0">
                <a:latin typeface="宋体" panose="02010600030101010101" pitchFamily="2" charset="-122"/>
              </a:rPr>
              <a:t>本文实现了一个原型</a:t>
            </a:r>
            <a:r>
              <a:rPr lang="zh-CN" altLang="en-US" dirty="0">
                <a:solidFill>
                  <a:srgbClr val="0070C0"/>
                </a:solidFill>
                <a:latin typeface="宋体" panose="02010600030101010101" pitchFamily="2" charset="-122"/>
              </a:rPr>
              <a:t>工具</a:t>
            </a:r>
            <a:r>
              <a:rPr lang="zh-CN" altLang="en-US" dirty="0">
                <a:latin typeface="宋体" panose="02010600030101010101" pitchFamily="2" charset="-122"/>
              </a:rPr>
              <a:t>：</a:t>
            </a:r>
            <a:r>
              <a:rPr lang="en-US" altLang="zh-CN" dirty="0">
                <a:latin typeface="宋体" panose="02010600030101010101" pitchFamily="2" charset="-122"/>
              </a:rPr>
              <a:t>BITY</a:t>
            </a:r>
            <a:r>
              <a:rPr lang="zh-CN" altLang="en-US" dirty="0">
                <a:latin typeface="宋体" panose="02010600030101010101" pitchFamily="2" charset="-122"/>
              </a:rPr>
              <a:t>，并设计了一系列实验来评估本文的方法。实验表明，无论是在精确类型上，还是在可兼容的类型上，</a:t>
            </a:r>
            <a:r>
              <a:rPr lang="en-US" altLang="zh-CN" dirty="0">
                <a:latin typeface="宋体" panose="02010600030101010101" pitchFamily="2" charset="-122"/>
              </a:rPr>
              <a:t>BITY</a:t>
            </a:r>
            <a:r>
              <a:rPr lang="zh-CN" altLang="en-US" dirty="0">
                <a:latin typeface="宋体" panose="02010600030101010101" pitchFamily="2" charset="-122"/>
              </a:rPr>
              <a:t>都比某商业工具和某开源工具要准确。</a:t>
            </a:r>
            <a:endParaRPr lang="en-US" altLang="zh-CN" dirty="0">
              <a:latin typeface="宋体" panose="02010600030101010101" pitchFamily="2" charset="-122"/>
            </a:endParaRPr>
          </a:p>
          <a:p>
            <a:pPr>
              <a:lnSpc>
                <a:spcPct val="150000"/>
              </a:lnSpc>
              <a:defRPr/>
            </a:pPr>
            <a:r>
              <a:rPr lang="zh-CN" altLang="en-US" dirty="0">
                <a:latin typeface="宋体" panose="02010600030101010101" pitchFamily="2" charset="-122"/>
              </a:rPr>
              <a:t>本文还将二进制代码的类型恢复技术</a:t>
            </a:r>
            <a:r>
              <a:rPr lang="zh-CN" altLang="en-US" dirty="0">
                <a:solidFill>
                  <a:srgbClr val="0070C0"/>
                </a:solidFill>
                <a:latin typeface="宋体" panose="02010600030101010101" pitchFamily="2" charset="-122"/>
              </a:rPr>
              <a:t>应用</a:t>
            </a:r>
            <a:r>
              <a:rPr lang="zh-CN" altLang="en-US" dirty="0">
                <a:latin typeface="宋体" panose="02010600030101010101" pitchFamily="2" charset="-122"/>
              </a:rPr>
              <a:t>于恶意软件检测，实验表明，二进制代码的类型信息能够提高反恶意软件的能力。</a:t>
            </a:r>
            <a:endParaRPr lang="en-US" altLang="zh-CN" dirty="0">
              <a:latin typeface="宋体" panose="02010600030101010101" pitchFamily="2" charset="-122"/>
            </a:endParaRPr>
          </a:p>
          <a:p>
            <a:endParaRPr lang="en-US" altLang="zh-CN" dirty="0"/>
          </a:p>
        </p:txBody>
      </p:sp>
      <p:sp>
        <p:nvSpPr>
          <p:cNvPr id="4" name="灯片编号占位符 3"/>
          <p:cNvSpPr>
            <a:spLocks noGrp="1"/>
          </p:cNvSpPr>
          <p:nvPr>
            <p:ph type="sldNum" sz="quarter" idx="10"/>
          </p:nvPr>
        </p:nvSpPr>
        <p:spPr/>
        <p:txBody>
          <a:bodyPr/>
          <a:lstStyle/>
          <a:p>
            <a:fld id="{7752DC8C-32AA-4FAC-AA12-C3E767D411FC}" type="slidenum">
              <a:rPr lang="zh-CN" altLang="en-US" smtClean="0"/>
              <a:t>7</a:t>
            </a:fld>
            <a:endParaRPr lang="zh-CN" altLang="en-US"/>
          </a:p>
        </p:txBody>
      </p:sp>
    </p:spTree>
    <p:extLst>
      <p:ext uri="{BB962C8B-B14F-4D97-AF65-F5344CB8AC3E}">
        <p14:creationId xmlns:p14="http://schemas.microsoft.com/office/powerpoint/2010/main" val="2370509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第二部分，介绍本文关于二进制代码的类型恢复方法</a:t>
            </a:r>
            <a:endParaRPr lang="zh-CN" altLang="en-US" dirty="0"/>
          </a:p>
        </p:txBody>
      </p:sp>
      <p:sp>
        <p:nvSpPr>
          <p:cNvPr id="4" name="灯片编号占位符 3"/>
          <p:cNvSpPr>
            <a:spLocks noGrp="1"/>
          </p:cNvSpPr>
          <p:nvPr>
            <p:ph type="sldNum" sz="quarter" idx="10"/>
          </p:nvPr>
        </p:nvSpPr>
        <p:spPr/>
        <p:txBody>
          <a:bodyPr/>
          <a:lstStyle/>
          <a:p>
            <a:fld id="{7752DC8C-32AA-4FAC-AA12-C3E767D411FC}" type="slidenum">
              <a:rPr lang="zh-CN" altLang="en-US" smtClean="0"/>
              <a:t>8</a:t>
            </a:fld>
            <a:endParaRPr lang="zh-CN" altLang="en-US"/>
          </a:p>
        </p:txBody>
      </p:sp>
    </p:spTree>
    <p:extLst>
      <p:ext uri="{BB962C8B-B14F-4D97-AF65-F5344CB8AC3E}">
        <p14:creationId xmlns:p14="http://schemas.microsoft.com/office/powerpoint/2010/main" val="39578798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（动画）</a:t>
            </a:r>
            <a:endParaRPr lang="en-US" altLang="zh-CN" dirty="0"/>
          </a:p>
          <a:p>
            <a:r>
              <a:rPr lang="zh-CN" altLang="en-US" dirty="0"/>
              <a:t>本文的主要原理来自“鸭子类型”系统，即一个对象的类型是由它的行为和属性决定的。</a:t>
            </a:r>
            <a:endParaRPr lang="en-US" altLang="zh-CN" dirty="0"/>
          </a:p>
          <a:p>
            <a:r>
              <a:rPr lang="zh-CN" altLang="en-US" dirty="0"/>
              <a:t>那么，判定变量的类型的关键就在于分析这个变量的行为和属性。恢复变量的类型可以划分为两个子问题。如何自动化地分析二进制代码，从中提取行为信息，以及如何利用提取出来的信息判定变量的类型。</a:t>
            </a:r>
            <a:endParaRPr lang="en-US" altLang="zh-CN" dirty="0"/>
          </a:p>
        </p:txBody>
      </p:sp>
      <p:sp>
        <p:nvSpPr>
          <p:cNvPr id="4" name="灯片编号占位符 3"/>
          <p:cNvSpPr>
            <a:spLocks noGrp="1"/>
          </p:cNvSpPr>
          <p:nvPr>
            <p:ph type="sldNum" sz="quarter" idx="10"/>
          </p:nvPr>
        </p:nvSpPr>
        <p:spPr/>
        <p:txBody>
          <a:bodyPr/>
          <a:lstStyle/>
          <a:p>
            <a:fld id="{7752DC8C-32AA-4FAC-AA12-C3E767D411FC}" type="slidenum">
              <a:rPr lang="zh-CN" altLang="en-US" smtClean="0"/>
              <a:t>9</a:t>
            </a:fld>
            <a:endParaRPr lang="zh-CN" altLang="en-US"/>
          </a:p>
        </p:txBody>
      </p:sp>
    </p:spTree>
    <p:extLst>
      <p:ext uri="{BB962C8B-B14F-4D97-AF65-F5344CB8AC3E}">
        <p14:creationId xmlns:p14="http://schemas.microsoft.com/office/powerpoint/2010/main" val="2334965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530820CF-B880-4189-942D-D702A7CBA730}" type="datetimeFigureOut">
              <a:rPr lang="zh-CN" altLang="en-US" smtClean="0"/>
              <a:t>2018/5/8</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530820CF-B880-4189-942D-D702A7CBA730}" type="datetimeFigureOut">
              <a:rPr lang="zh-CN" altLang="en-US" smtClean="0"/>
              <a:t>2018/5/8</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530820CF-B880-4189-942D-D702A7CBA730}" type="datetimeFigureOut">
              <a:rPr lang="zh-CN" altLang="en-US" smtClean="0"/>
              <a:t>2018/5/8</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70764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065910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919508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976991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2018/5/8</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46828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2018/5/8</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706972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2018/5/8</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241932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83001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530820CF-B880-4189-942D-D702A7CBA730}" type="datetimeFigureOut">
              <a:rPr lang="zh-CN" altLang="en-US" smtClean="0"/>
              <a:t>2018/5/8</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23421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370187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89908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530820CF-B880-4189-942D-D702A7CBA730}" type="datetimeFigureOut">
              <a:rPr lang="zh-CN" altLang="en-US" smtClean="0"/>
              <a:t>2018/5/8</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530820CF-B880-4189-942D-D702A7CBA730}" type="datetimeFigureOut">
              <a:rPr lang="zh-CN" altLang="en-US" smtClean="0"/>
              <a:t>2018/5/8</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356350"/>
            <a:ext cx="2133600" cy="365125"/>
          </a:xfrm>
          <a:prstGeom prst="rect">
            <a:avLst/>
          </a:prstGeom>
        </p:spPr>
        <p:txBody>
          <a:bodyPr/>
          <a:lstStyle/>
          <a:p>
            <a:fld id="{530820CF-B880-4189-942D-D702A7CBA730}" type="datetimeFigureOut">
              <a:rPr lang="zh-CN" altLang="en-US" smtClean="0"/>
              <a:t>2018/5/8</a:t>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350"/>
            <a:ext cx="2133600" cy="365125"/>
          </a:xfrm>
          <a:prstGeom prst="rect">
            <a:avLst/>
          </a:prstGeom>
        </p:spPr>
        <p:txBody>
          <a:bodyPr/>
          <a:lstStyle/>
          <a:p>
            <a:fld id="{530820CF-B880-4189-942D-D702A7CBA730}" type="datetimeFigureOut">
              <a:rPr lang="zh-CN" altLang="en-US" smtClean="0"/>
              <a:t>2018/5/8</a:t>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p>
            <a:fld id="{530820CF-B880-4189-942D-D702A7CBA730}" type="datetimeFigureOut">
              <a:rPr lang="zh-CN" altLang="en-US" smtClean="0"/>
              <a:t>2018/5/8</a:t>
            </a:fld>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530820CF-B880-4189-942D-D702A7CBA730}" type="datetimeFigureOut">
              <a:rPr lang="zh-CN" altLang="en-US" smtClean="0"/>
              <a:t>2018/5/8</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530820CF-B880-4189-942D-D702A7CBA730}" type="datetimeFigureOut">
              <a:rPr lang="zh-CN" altLang="en-US" smtClean="0"/>
              <a:t>2018/5/8</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2018/5/8</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8054422"/>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标题 6"/>
          <p:cNvSpPr>
            <a:spLocks noGrp="1"/>
          </p:cNvSpPr>
          <p:nvPr>
            <p:ph type="ctrTitle"/>
          </p:nvPr>
        </p:nvSpPr>
        <p:spPr>
          <a:xfrm>
            <a:off x="179512" y="1844824"/>
            <a:ext cx="8784976" cy="1337841"/>
          </a:xfrm>
          <a:ln>
            <a:noFill/>
          </a:ln>
        </p:spPr>
        <p:txBody>
          <a:bodyPr>
            <a:noAutofit/>
          </a:bodyPr>
          <a:lstStyle/>
          <a:p>
            <a:r>
              <a:rPr lang="zh-CN" altLang="zh-CN" sz="6000" dirty="0">
                <a:effectLst>
                  <a:glow rad="228600">
                    <a:schemeClr val="bg1">
                      <a:lumMod val="85000"/>
                      <a:alpha val="40000"/>
                    </a:schemeClr>
                  </a:glow>
                </a:effectLst>
              </a:rPr>
              <a:t>二进制代码的类型</a:t>
            </a:r>
            <a:r>
              <a:rPr lang="zh-CN" altLang="zh-CN" sz="6000" dirty="0" smtClean="0">
                <a:effectLst>
                  <a:glow rad="228600">
                    <a:schemeClr val="bg1">
                      <a:lumMod val="85000"/>
                      <a:alpha val="40000"/>
                    </a:schemeClr>
                  </a:glow>
                </a:effectLst>
              </a:rPr>
              <a:t>恢复</a:t>
            </a:r>
            <a:r>
              <a:rPr lang="en-US" altLang="zh-CN" sz="6000" dirty="0" smtClean="0">
                <a:effectLst>
                  <a:glow rad="228600">
                    <a:schemeClr val="bg1">
                      <a:lumMod val="85000"/>
                      <a:alpha val="40000"/>
                    </a:schemeClr>
                  </a:glow>
                </a:effectLst>
              </a:rPr>
              <a:t/>
            </a:r>
            <a:br>
              <a:rPr lang="en-US" altLang="zh-CN" sz="6000" dirty="0" smtClean="0">
                <a:effectLst>
                  <a:glow rad="228600">
                    <a:schemeClr val="bg1">
                      <a:lumMod val="85000"/>
                      <a:alpha val="40000"/>
                    </a:schemeClr>
                  </a:glow>
                </a:effectLst>
              </a:rPr>
            </a:br>
            <a:r>
              <a:rPr lang="zh-CN" altLang="zh-CN" sz="6000" dirty="0" smtClean="0">
                <a:effectLst>
                  <a:glow rad="228600">
                    <a:schemeClr val="bg1">
                      <a:lumMod val="85000"/>
                      <a:alpha val="40000"/>
                    </a:schemeClr>
                  </a:glow>
                </a:effectLst>
              </a:rPr>
              <a:t>及其</a:t>
            </a:r>
            <a:r>
              <a:rPr lang="zh-CN" altLang="zh-CN" sz="6000" dirty="0">
                <a:effectLst>
                  <a:glow rad="228600">
                    <a:schemeClr val="bg1">
                      <a:lumMod val="85000"/>
                      <a:alpha val="40000"/>
                    </a:schemeClr>
                  </a:glow>
                </a:effectLst>
              </a:rPr>
              <a:t>应用</a:t>
            </a:r>
            <a:endParaRPr lang="zh-CN" altLang="en-US" sz="6000" dirty="0">
              <a:effectLst>
                <a:glow rad="228600">
                  <a:schemeClr val="bg1">
                    <a:lumMod val="85000"/>
                    <a:alpha val="40000"/>
                  </a:schemeClr>
                </a:glow>
              </a:effectLst>
            </a:endParaRPr>
          </a:p>
        </p:txBody>
      </p:sp>
      <p:sp>
        <p:nvSpPr>
          <p:cNvPr id="3" name="文本框 2"/>
          <p:cNvSpPr txBox="1"/>
          <p:nvPr/>
        </p:nvSpPr>
        <p:spPr>
          <a:xfrm>
            <a:off x="2267744" y="4137500"/>
            <a:ext cx="3600400" cy="1615827"/>
          </a:xfrm>
          <a:prstGeom prst="rect">
            <a:avLst/>
          </a:prstGeom>
          <a:noFill/>
        </p:spPr>
        <p:txBody>
          <a:bodyPr wrap="square" rtlCol="0">
            <a:spAutoFit/>
          </a:bodyPr>
          <a:lstStyle/>
          <a:p>
            <a:pPr>
              <a:lnSpc>
                <a:spcPct val="150000"/>
              </a:lnSpc>
            </a:pPr>
            <a:r>
              <a:rPr lang="zh-CN" altLang="en-US" sz="2200" dirty="0" smtClean="0">
                <a:latin typeface="+mn-ea"/>
              </a:rPr>
              <a:t>报 告 人：文  成</a:t>
            </a:r>
            <a:endParaRPr lang="en-US" altLang="zh-CN" sz="2200" dirty="0" smtClean="0">
              <a:latin typeface="+mn-ea"/>
            </a:endParaRPr>
          </a:p>
          <a:p>
            <a:pPr>
              <a:lnSpc>
                <a:spcPct val="150000"/>
              </a:lnSpc>
            </a:pPr>
            <a:r>
              <a:rPr lang="zh-CN" altLang="en-US" sz="2200" dirty="0" smtClean="0">
                <a:latin typeface="+mn-ea"/>
              </a:rPr>
              <a:t>学    号：</a:t>
            </a:r>
            <a:r>
              <a:rPr lang="en-US" altLang="zh-CN" sz="2200" dirty="0" smtClean="0">
                <a:latin typeface="+mn-ea"/>
              </a:rPr>
              <a:t>2150230509</a:t>
            </a:r>
          </a:p>
          <a:p>
            <a:pPr>
              <a:lnSpc>
                <a:spcPct val="150000"/>
              </a:lnSpc>
            </a:pPr>
            <a:r>
              <a:rPr lang="zh-CN" altLang="en-US" sz="2200" dirty="0" smtClean="0">
                <a:latin typeface="+mn-ea"/>
              </a:rPr>
              <a:t>指导教师：秦胜潮、许智武</a:t>
            </a:r>
            <a:endParaRPr lang="zh-CN" altLang="en-US" sz="2200" dirty="0">
              <a:latin typeface="+mn-ea"/>
            </a:endParaRPr>
          </a:p>
        </p:txBody>
      </p:sp>
    </p:spTree>
    <p:extLst>
      <p:ext uri="{BB962C8B-B14F-4D97-AF65-F5344CB8AC3E}">
        <p14:creationId xmlns:p14="http://schemas.microsoft.com/office/powerpoint/2010/main" val="20603505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7934"/>
            <a:ext cx="9144000" cy="8446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2"/>
          <p:cNvSpPr>
            <a:spLocks noGrp="1" noChangeArrowheads="1"/>
          </p:cNvSpPr>
          <p:nvPr>
            <p:ph type="title"/>
          </p:nvPr>
        </p:nvSpPr>
        <p:spPr>
          <a:xfrm>
            <a:off x="250825" y="25451"/>
            <a:ext cx="8642350" cy="777875"/>
          </a:xfrm>
        </p:spPr>
        <p:txBody>
          <a:bodyPr/>
          <a:lstStyle/>
          <a:p>
            <a:pPr algn="l" eaLnBrk="1" hangingPunct="1">
              <a:defRPr/>
            </a:pPr>
            <a:r>
              <a:rPr lang="zh-CN" altLang="en-US" sz="3200" b="1" dirty="0" smtClean="0">
                <a:solidFill>
                  <a:schemeClr val="bg1"/>
                </a:solidFill>
              </a:rPr>
              <a:t>整体流程</a:t>
            </a:r>
            <a:endParaRPr lang="zh-CN" altLang="en-US" sz="2000" b="1" dirty="0" smtClean="0">
              <a:solidFill>
                <a:schemeClr val="bg1"/>
              </a:solidFill>
              <a:latin typeface="Arial" pitchFamily="34" charset="0"/>
              <a:ea typeface="Arial Unicode MS" pitchFamily="34" charset="-122"/>
              <a:cs typeface="Arial" pitchFamily="34" charset="0"/>
            </a:endParaRPr>
          </a:p>
        </p:txBody>
      </p:sp>
      <p:sp>
        <p:nvSpPr>
          <p:cNvPr id="4" name="矩形 3"/>
          <p:cNvSpPr/>
          <p:nvPr/>
        </p:nvSpPr>
        <p:spPr>
          <a:xfrm>
            <a:off x="0" y="6525344"/>
            <a:ext cx="9138308" cy="332656"/>
          </a:xfrm>
          <a:prstGeom prst="rect">
            <a:avLst/>
          </a:prstGeom>
          <a:gradFill flip="none" rotWithShape="1">
            <a:gsLst>
              <a:gs pos="55000">
                <a:schemeClr val="tx2">
                  <a:alpha val="29000"/>
                </a:schemeClr>
              </a:gs>
              <a:gs pos="100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2" name="组合 61"/>
          <p:cNvGrpSpPr/>
          <p:nvPr/>
        </p:nvGrpSpPr>
        <p:grpSpPr>
          <a:xfrm>
            <a:off x="8186914" y="5559487"/>
            <a:ext cx="878417" cy="893287"/>
            <a:chOff x="8230456" y="5603029"/>
            <a:chExt cx="878417" cy="893287"/>
          </a:xfrm>
        </p:grpSpPr>
        <p:sp>
          <p:nvSpPr>
            <p:cNvPr id="52" name="矩形 51"/>
            <p:cNvSpPr/>
            <p:nvPr/>
          </p:nvSpPr>
          <p:spPr>
            <a:xfrm>
              <a:off x="8849633" y="6237076"/>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8849633" y="5920578"/>
              <a:ext cx="259240" cy="259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8540044" y="6237076"/>
              <a:ext cx="259240" cy="259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8849633" y="5603029"/>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8540044" y="5920578"/>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8230456" y="6237076"/>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4" name="矩形 63"/>
          <p:cNvSpPr/>
          <p:nvPr/>
        </p:nvSpPr>
        <p:spPr>
          <a:xfrm>
            <a:off x="-10066" y="893644"/>
            <a:ext cx="9154065" cy="1445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Rectangle 3"/>
          <p:cNvSpPr txBox="1">
            <a:spLocks noChangeArrowheads="1"/>
          </p:cNvSpPr>
          <p:nvPr/>
        </p:nvSpPr>
        <p:spPr bwMode="gray">
          <a:xfrm>
            <a:off x="540000" y="1260000"/>
            <a:ext cx="8280000" cy="50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1" fontAlgn="base" hangingPunct="1">
              <a:spcBef>
                <a:spcPct val="20000"/>
              </a:spcBef>
              <a:spcAft>
                <a:spcPct val="0"/>
              </a:spcAft>
              <a:buClr>
                <a:schemeClr val="tx1"/>
              </a:buClr>
              <a:buFont typeface="Wingdings" pitchFamily="2" charset="2"/>
              <a:buChar char="v"/>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Font typeface="Wingdings" pitchFamily="2" charset="2"/>
              <a:buChar char="§"/>
              <a:defRPr sz="2800">
                <a:solidFill>
                  <a:schemeClr val="tx2"/>
                </a:solidFill>
                <a:latin typeface="Arial" charset="0"/>
              </a:defRPr>
            </a:lvl2pPr>
            <a:lvl3pPr marL="1143000" indent="-228600" algn="l" rtl="0" eaLnBrk="1" fontAlgn="base" hangingPunct="1">
              <a:spcBef>
                <a:spcPct val="20000"/>
              </a:spcBef>
              <a:spcAft>
                <a:spcPct val="0"/>
              </a:spcAft>
              <a:buClr>
                <a:schemeClr val="hlink"/>
              </a:buClr>
              <a:buChar char="•"/>
              <a:defRPr sz="2400">
                <a:solidFill>
                  <a:schemeClr val="tx2"/>
                </a:solidFill>
                <a:latin typeface="Arial" charset="0"/>
              </a:defRPr>
            </a:lvl3pPr>
            <a:lvl4pPr marL="1600200" indent="-228600" algn="l" rtl="0" eaLnBrk="1" fontAlgn="base" hangingPunct="1">
              <a:spcBef>
                <a:spcPct val="20000"/>
              </a:spcBef>
              <a:spcAft>
                <a:spcPct val="0"/>
              </a:spcAft>
              <a:buChar char="–"/>
              <a:defRPr sz="2000">
                <a:solidFill>
                  <a:schemeClr val="tx2"/>
                </a:solidFill>
                <a:latin typeface="Arial" charset="0"/>
              </a:defRPr>
            </a:lvl4pPr>
            <a:lvl5pPr marL="2057400" indent="-228600" algn="l" rtl="0" eaLnBrk="1" fontAlgn="base" hangingPunct="1">
              <a:spcBef>
                <a:spcPct val="20000"/>
              </a:spcBef>
              <a:spcAft>
                <a:spcPct val="0"/>
              </a:spcAft>
              <a:buChar char="»"/>
              <a:defRPr sz="2000">
                <a:solidFill>
                  <a:schemeClr val="tx2"/>
                </a:solidFill>
                <a:latin typeface="Arial" charset="0"/>
              </a:defRPr>
            </a:lvl5pPr>
            <a:lvl6pPr marL="2514600" indent="-228600" algn="l" rtl="0" eaLnBrk="1" fontAlgn="base" hangingPunct="1">
              <a:spcBef>
                <a:spcPct val="20000"/>
              </a:spcBef>
              <a:spcAft>
                <a:spcPct val="0"/>
              </a:spcAft>
              <a:buChar char="»"/>
              <a:defRPr sz="2000">
                <a:solidFill>
                  <a:schemeClr val="tx2"/>
                </a:solidFill>
                <a:latin typeface="Arial" charset="0"/>
              </a:defRPr>
            </a:lvl6pPr>
            <a:lvl7pPr marL="2971800" indent="-228600" algn="l" rtl="0" eaLnBrk="1" fontAlgn="base" hangingPunct="1">
              <a:spcBef>
                <a:spcPct val="20000"/>
              </a:spcBef>
              <a:spcAft>
                <a:spcPct val="0"/>
              </a:spcAft>
              <a:buChar char="»"/>
              <a:defRPr sz="2000">
                <a:solidFill>
                  <a:schemeClr val="tx2"/>
                </a:solidFill>
                <a:latin typeface="Arial" charset="0"/>
              </a:defRPr>
            </a:lvl7pPr>
            <a:lvl8pPr marL="3429000" indent="-228600" algn="l" rtl="0" eaLnBrk="1" fontAlgn="base" hangingPunct="1">
              <a:spcBef>
                <a:spcPct val="20000"/>
              </a:spcBef>
              <a:spcAft>
                <a:spcPct val="0"/>
              </a:spcAft>
              <a:buChar char="»"/>
              <a:defRPr sz="2000">
                <a:solidFill>
                  <a:schemeClr val="tx2"/>
                </a:solidFill>
                <a:latin typeface="Arial" charset="0"/>
              </a:defRPr>
            </a:lvl8pPr>
            <a:lvl9pPr marL="3886200" indent="-228600" algn="l" rtl="0" eaLnBrk="1" fontAlgn="base" hangingPunct="1">
              <a:spcBef>
                <a:spcPct val="20000"/>
              </a:spcBef>
              <a:spcAft>
                <a:spcPct val="0"/>
              </a:spcAft>
              <a:buChar char="»"/>
              <a:defRPr sz="2000">
                <a:solidFill>
                  <a:schemeClr val="tx2"/>
                </a:solidFill>
                <a:latin typeface="Arial" charset="0"/>
              </a:defRPr>
            </a:lvl9pPr>
          </a:lstStyle>
          <a:p>
            <a:pPr>
              <a:lnSpc>
                <a:spcPct val="150000"/>
              </a:lnSpc>
              <a:defRPr/>
            </a:pPr>
            <a:endParaRPr lang="en-US" altLang="zh-CN" sz="2200" b="0" dirty="0" smtClean="0">
              <a:latin typeface="宋体" panose="02010600030101010101" pitchFamily="2" charset="-122"/>
              <a:ea typeface="宋体" panose="02010600030101010101" pitchFamily="2" charset="-122"/>
            </a:endParaRPr>
          </a:p>
          <a:p>
            <a:pPr>
              <a:lnSpc>
                <a:spcPct val="150000"/>
              </a:lnSpc>
              <a:defRPr/>
            </a:pPr>
            <a:endParaRPr lang="en-US" altLang="zh-CN" sz="2200" b="0" dirty="0">
              <a:latin typeface="宋体" panose="02010600030101010101" pitchFamily="2" charset="-122"/>
              <a:ea typeface="宋体" panose="02010600030101010101" pitchFamily="2" charset="-122"/>
            </a:endParaRPr>
          </a:p>
          <a:p>
            <a:pPr>
              <a:lnSpc>
                <a:spcPct val="150000"/>
              </a:lnSpc>
              <a:defRPr/>
            </a:pPr>
            <a:endParaRPr lang="en-US" altLang="zh-CN" sz="2200" b="0" dirty="0" smtClean="0">
              <a:latin typeface="宋体" panose="02010600030101010101" pitchFamily="2" charset="-122"/>
              <a:ea typeface="宋体" panose="02010600030101010101" pitchFamily="2" charset="-122"/>
            </a:endParaRPr>
          </a:p>
          <a:p>
            <a:pPr>
              <a:lnSpc>
                <a:spcPct val="150000"/>
              </a:lnSpc>
              <a:defRPr/>
            </a:pPr>
            <a:endParaRPr lang="en-US" altLang="zh-CN" sz="2200" b="0" dirty="0">
              <a:latin typeface="宋体" panose="02010600030101010101" pitchFamily="2" charset="-122"/>
              <a:ea typeface="宋体" panose="02010600030101010101" pitchFamily="2" charset="-122"/>
            </a:endParaRPr>
          </a:p>
          <a:p>
            <a:pPr marL="0" indent="0">
              <a:lnSpc>
                <a:spcPct val="150000"/>
              </a:lnSpc>
              <a:buNone/>
              <a:defRPr/>
            </a:pPr>
            <a:endParaRPr lang="en-US" altLang="zh-CN" sz="2200" b="0" dirty="0">
              <a:latin typeface="宋体" panose="02010600030101010101" pitchFamily="2" charset="-122"/>
              <a:ea typeface="宋体" panose="02010600030101010101" pitchFamily="2" charset="-122"/>
            </a:endParaRPr>
          </a:p>
          <a:p>
            <a:pPr>
              <a:lnSpc>
                <a:spcPct val="150000"/>
              </a:lnSpc>
              <a:defRPr/>
            </a:pPr>
            <a:r>
              <a:rPr lang="zh-CN" altLang="en-US" sz="2200" b="0" dirty="0" smtClean="0">
                <a:latin typeface="宋体" panose="02010600030101010101" pitchFamily="2" charset="-122"/>
                <a:ea typeface="宋体" panose="02010600030101010101" pitchFamily="2" charset="-122"/>
              </a:rPr>
              <a:t>二进制代码分析</a:t>
            </a:r>
            <a:endParaRPr lang="en-US" altLang="zh-CN" sz="2200" b="0" dirty="0" smtClean="0">
              <a:latin typeface="宋体" panose="02010600030101010101" pitchFamily="2" charset="-122"/>
              <a:ea typeface="宋体" panose="02010600030101010101" pitchFamily="2" charset="-122"/>
            </a:endParaRPr>
          </a:p>
          <a:p>
            <a:pPr>
              <a:lnSpc>
                <a:spcPct val="150000"/>
              </a:lnSpc>
              <a:defRPr/>
            </a:pPr>
            <a:r>
              <a:rPr lang="zh-CN" altLang="en-US" sz="2200" b="0" dirty="0" smtClean="0">
                <a:latin typeface="宋体" panose="02010600030101010101" pitchFamily="2" charset="-122"/>
                <a:ea typeface="宋体" panose="02010600030101010101" pitchFamily="2" charset="-122"/>
              </a:rPr>
              <a:t>分类器的训练</a:t>
            </a:r>
            <a:endParaRPr lang="en-US" altLang="zh-CN" sz="2200" b="0" dirty="0" smtClean="0">
              <a:latin typeface="宋体" panose="02010600030101010101" pitchFamily="2" charset="-122"/>
              <a:ea typeface="宋体" panose="02010600030101010101" pitchFamily="2" charset="-122"/>
            </a:endParaRPr>
          </a:p>
          <a:p>
            <a:pPr>
              <a:lnSpc>
                <a:spcPct val="150000"/>
              </a:lnSpc>
              <a:defRPr/>
            </a:pPr>
            <a:r>
              <a:rPr lang="zh-CN" altLang="en-US" sz="2200" b="0" dirty="0" smtClean="0">
                <a:latin typeface="宋体" panose="02010600030101010101" pitchFamily="2" charset="-122"/>
                <a:ea typeface="宋体" panose="02010600030101010101" pitchFamily="2" charset="-122"/>
              </a:rPr>
              <a:t>基本类型的预测</a:t>
            </a:r>
            <a:endParaRPr lang="en-US" altLang="zh-CN" sz="2200" b="0" dirty="0" smtClean="0">
              <a:latin typeface="宋体" panose="02010600030101010101" pitchFamily="2" charset="-122"/>
              <a:ea typeface="宋体" panose="02010600030101010101" pitchFamily="2" charset="-122"/>
            </a:endParaRPr>
          </a:p>
          <a:p>
            <a:pPr>
              <a:lnSpc>
                <a:spcPct val="150000"/>
              </a:lnSpc>
              <a:defRPr/>
            </a:pPr>
            <a:r>
              <a:rPr lang="zh-CN" altLang="en-US" sz="2200" b="0" dirty="0" smtClean="0">
                <a:latin typeface="宋体" panose="02010600030101010101" pitchFamily="2" charset="-122"/>
                <a:ea typeface="宋体" panose="02010600030101010101" pitchFamily="2" charset="-122"/>
              </a:rPr>
              <a:t>复合类型的恢复</a:t>
            </a:r>
            <a:endParaRPr lang="en-US" altLang="zh-CN" sz="2200" b="0" dirty="0" smtClean="0">
              <a:latin typeface="宋体" panose="02010600030101010101" pitchFamily="2" charset="-122"/>
              <a:ea typeface="宋体" panose="02010600030101010101" pitchFamily="2" charset="-122"/>
            </a:endParaRPr>
          </a:p>
        </p:txBody>
      </p:sp>
      <p:grpSp>
        <p:nvGrpSpPr>
          <p:cNvPr id="14" name="组合 13"/>
          <p:cNvGrpSpPr/>
          <p:nvPr/>
        </p:nvGrpSpPr>
        <p:grpSpPr>
          <a:xfrm>
            <a:off x="262197" y="1268760"/>
            <a:ext cx="8660928" cy="2829268"/>
            <a:chOff x="262197" y="2204864"/>
            <a:chExt cx="8660928" cy="2829268"/>
          </a:xfrm>
        </p:grpSpPr>
        <p:pic>
          <p:nvPicPr>
            <p:cNvPr id="15" name="图片 14"/>
            <p:cNvPicPr>
              <a:picLocks noChangeAspect="1"/>
            </p:cNvPicPr>
            <p:nvPr/>
          </p:nvPicPr>
          <p:blipFill>
            <a:blip r:embed="rId3"/>
            <a:stretch>
              <a:fillRect/>
            </a:stretch>
          </p:blipFill>
          <p:spPr>
            <a:xfrm>
              <a:off x="262197" y="2204864"/>
              <a:ext cx="7663077" cy="2829268"/>
            </a:xfrm>
            <a:prstGeom prst="rect">
              <a:avLst/>
            </a:prstGeom>
          </p:spPr>
        </p:pic>
        <p:sp>
          <p:nvSpPr>
            <p:cNvPr id="16" name="文本框 15"/>
            <p:cNvSpPr txBox="1"/>
            <p:nvPr/>
          </p:nvSpPr>
          <p:spPr>
            <a:xfrm>
              <a:off x="3010730" y="2292896"/>
              <a:ext cx="1872208" cy="276999"/>
            </a:xfrm>
            <a:prstGeom prst="rect">
              <a:avLst/>
            </a:prstGeom>
            <a:noFill/>
          </p:spPr>
          <p:txBody>
            <a:bodyPr wrap="square" rtlCol="0">
              <a:spAutoFit/>
            </a:bodyPr>
            <a:lstStyle/>
            <a:p>
              <a:r>
                <a:rPr lang="en-US" altLang="zh-CN" sz="1200" dirty="0" smtClean="0">
                  <a:latin typeface="Times New Roman" panose="02020603050405020304" pitchFamily="18" charset="0"/>
                  <a:cs typeface="Times New Roman" panose="02020603050405020304" pitchFamily="18" charset="0"/>
                </a:rPr>
                <a:t>Binary Analysis</a:t>
              </a:r>
              <a:endParaRPr lang="zh-CN" altLang="en-US" sz="1200" dirty="0">
                <a:latin typeface="Times New Roman" panose="02020603050405020304" pitchFamily="18" charset="0"/>
                <a:cs typeface="Times New Roman" panose="02020603050405020304" pitchFamily="18" charset="0"/>
              </a:endParaRPr>
            </a:p>
          </p:txBody>
        </p:sp>
        <p:sp>
          <p:nvSpPr>
            <p:cNvPr id="17" name="右箭头 16"/>
            <p:cNvSpPr/>
            <p:nvPr/>
          </p:nvSpPr>
          <p:spPr>
            <a:xfrm>
              <a:off x="7164288" y="4369419"/>
              <a:ext cx="977010" cy="288032"/>
            </a:xfrm>
            <a:prstGeom prst="rightArrow">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圆角矩形 17"/>
            <p:cNvSpPr/>
            <p:nvPr/>
          </p:nvSpPr>
          <p:spPr>
            <a:xfrm>
              <a:off x="7172025" y="4149079"/>
              <a:ext cx="856359" cy="220339"/>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Synthetize</a:t>
              </a:r>
              <a:endParaRPr lang="zh-CN" altLang="en-US" sz="1200" dirty="0">
                <a:solidFill>
                  <a:schemeClr val="tx1"/>
                </a:solidFill>
              </a:endParaRPr>
            </a:p>
          </p:txBody>
        </p:sp>
        <p:sp>
          <p:nvSpPr>
            <p:cNvPr id="19" name="横卷形 18"/>
            <p:cNvSpPr/>
            <p:nvPr/>
          </p:nvSpPr>
          <p:spPr>
            <a:xfrm>
              <a:off x="8180138" y="4293096"/>
              <a:ext cx="742987" cy="393466"/>
            </a:xfrm>
            <a:prstGeom prst="horizontalScroll">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Result</a:t>
              </a:r>
              <a:endParaRPr lang="zh-CN" altLang="en-US" sz="1400" dirty="0">
                <a:solidFill>
                  <a:schemeClr val="tx1"/>
                </a:solidFill>
              </a:endParaRPr>
            </a:p>
          </p:txBody>
        </p:sp>
        <p:cxnSp>
          <p:nvCxnSpPr>
            <p:cNvPr id="20" name="直接连接符 19"/>
            <p:cNvCxnSpPr/>
            <p:nvPr/>
          </p:nvCxnSpPr>
          <p:spPr>
            <a:xfrm>
              <a:off x="4572000" y="4509120"/>
              <a:ext cx="0" cy="7632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椭圆 1"/>
          <p:cNvSpPr/>
          <p:nvPr/>
        </p:nvSpPr>
        <p:spPr>
          <a:xfrm>
            <a:off x="4139952" y="1471321"/>
            <a:ext cx="144016" cy="144016"/>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900" b="1"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1</a:t>
            </a:r>
            <a:endParaRPr lang="zh-CN" altLang="en-US" sz="900"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22" name="椭圆 21"/>
          <p:cNvSpPr/>
          <p:nvPr/>
        </p:nvSpPr>
        <p:spPr>
          <a:xfrm>
            <a:off x="7308304" y="2895873"/>
            <a:ext cx="144016" cy="144016"/>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900" b="1"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2</a:t>
            </a:r>
            <a:endParaRPr lang="zh-CN" altLang="en-US" sz="900"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23" name="椭圆 22"/>
          <p:cNvSpPr/>
          <p:nvPr/>
        </p:nvSpPr>
        <p:spPr>
          <a:xfrm>
            <a:off x="5364088" y="3164958"/>
            <a:ext cx="144016" cy="144016"/>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900" b="1"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3</a:t>
            </a:r>
            <a:endParaRPr lang="zh-CN" altLang="en-US" sz="900"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25" name="椭圆 24"/>
          <p:cNvSpPr/>
          <p:nvPr/>
        </p:nvSpPr>
        <p:spPr>
          <a:xfrm>
            <a:off x="7956376" y="3241605"/>
            <a:ext cx="144016" cy="144016"/>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900" b="1"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4</a:t>
            </a:r>
            <a:endParaRPr lang="zh-CN" altLang="en-US" sz="900"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10458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7934"/>
            <a:ext cx="9144000" cy="8446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2"/>
          <p:cNvSpPr>
            <a:spLocks noGrp="1" noChangeArrowheads="1"/>
          </p:cNvSpPr>
          <p:nvPr>
            <p:ph type="title"/>
          </p:nvPr>
        </p:nvSpPr>
        <p:spPr>
          <a:xfrm>
            <a:off x="250825" y="25451"/>
            <a:ext cx="8642350" cy="777875"/>
          </a:xfrm>
        </p:spPr>
        <p:txBody>
          <a:bodyPr/>
          <a:lstStyle/>
          <a:p>
            <a:pPr algn="l" eaLnBrk="1" hangingPunct="1">
              <a:defRPr/>
            </a:pPr>
            <a:r>
              <a:rPr lang="zh-CN" altLang="en-US" sz="3200" b="1" dirty="0" smtClean="0">
                <a:solidFill>
                  <a:schemeClr val="bg1"/>
                </a:solidFill>
              </a:rPr>
              <a:t>整体流程</a:t>
            </a:r>
            <a:endParaRPr lang="zh-CN" altLang="en-US" sz="2000" b="1" dirty="0" smtClean="0">
              <a:solidFill>
                <a:schemeClr val="bg1"/>
              </a:solidFill>
              <a:latin typeface="Arial" pitchFamily="34" charset="0"/>
              <a:ea typeface="Arial Unicode MS" pitchFamily="34" charset="-122"/>
              <a:cs typeface="Arial" pitchFamily="34" charset="0"/>
            </a:endParaRPr>
          </a:p>
        </p:txBody>
      </p:sp>
      <p:sp>
        <p:nvSpPr>
          <p:cNvPr id="4" name="矩形 3"/>
          <p:cNvSpPr/>
          <p:nvPr/>
        </p:nvSpPr>
        <p:spPr>
          <a:xfrm>
            <a:off x="0" y="6525344"/>
            <a:ext cx="9138308" cy="332656"/>
          </a:xfrm>
          <a:prstGeom prst="rect">
            <a:avLst/>
          </a:prstGeom>
          <a:gradFill flip="none" rotWithShape="1">
            <a:gsLst>
              <a:gs pos="55000">
                <a:schemeClr val="tx2">
                  <a:alpha val="29000"/>
                </a:schemeClr>
              </a:gs>
              <a:gs pos="100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2" name="组合 61"/>
          <p:cNvGrpSpPr/>
          <p:nvPr/>
        </p:nvGrpSpPr>
        <p:grpSpPr>
          <a:xfrm>
            <a:off x="8186914" y="5559487"/>
            <a:ext cx="878417" cy="893287"/>
            <a:chOff x="8230456" y="5603029"/>
            <a:chExt cx="878417" cy="893287"/>
          </a:xfrm>
        </p:grpSpPr>
        <p:sp>
          <p:nvSpPr>
            <p:cNvPr id="52" name="矩形 51"/>
            <p:cNvSpPr/>
            <p:nvPr/>
          </p:nvSpPr>
          <p:spPr>
            <a:xfrm>
              <a:off x="8849633" y="6237076"/>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8849633" y="5920578"/>
              <a:ext cx="259240" cy="259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8540044" y="6237076"/>
              <a:ext cx="259240" cy="259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8849633" y="5603029"/>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8540044" y="5920578"/>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8230456" y="6237076"/>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4" name="矩形 63"/>
          <p:cNvSpPr/>
          <p:nvPr/>
        </p:nvSpPr>
        <p:spPr>
          <a:xfrm>
            <a:off x="-10066" y="893644"/>
            <a:ext cx="9154065" cy="1445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Rectangle 3"/>
          <p:cNvSpPr txBox="1">
            <a:spLocks noChangeArrowheads="1"/>
          </p:cNvSpPr>
          <p:nvPr/>
        </p:nvSpPr>
        <p:spPr bwMode="gray">
          <a:xfrm>
            <a:off x="540000" y="1260000"/>
            <a:ext cx="8280000" cy="50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1" fontAlgn="base" hangingPunct="1">
              <a:spcBef>
                <a:spcPct val="20000"/>
              </a:spcBef>
              <a:spcAft>
                <a:spcPct val="0"/>
              </a:spcAft>
              <a:buClr>
                <a:schemeClr val="tx1"/>
              </a:buClr>
              <a:buFont typeface="Wingdings" pitchFamily="2" charset="2"/>
              <a:buChar char="v"/>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Font typeface="Wingdings" pitchFamily="2" charset="2"/>
              <a:buChar char="§"/>
              <a:defRPr sz="2800">
                <a:solidFill>
                  <a:schemeClr val="tx2"/>
                </a:solidFill>
                <a:latin typeface="Arial" charset="0"/>
              </a:defRPr>
            </a:lvl2pPr>
            <a:lvl3pPr marL="1143000" indent="-228600" algn="l" rtl="0" eaLnBrk="1" fontAlgn="base" hangingPunct="1">
              <a:spcBef>
                <a:spcPct val="20000"/>
              </a:spcBef>
              <a:spcAft>
                <a:spcPct val="0"/>
              </a:spcAft>
              <a:buClr>
                <a:schemeClr val="hlink"/>
              </a:buClr>
              <a:buChar char="•"/>
              <a:defRPr sz="2400">
                <a:solidFill>
                  <a:schemeClr val="tx2"/>
                </a:solidFill>
                <a:latin typeface="Arial" charset="0"/>
              </a:defRPr>
            </a:lvl3pPr>
            <a:lvl4pPr marL="1600200" indent="-228600" algn="l" rtl="0" eaLnBrk="1" fontAlgn="base" hangingPunct="1">
              <a:spcBef>
                <a:spcPct val="20000"/>
              </a:spcBef>
              <a:spcAft>
                <a:spcPct val="0"/>
              </a:spcAft>
              <a:buChar char="–"/>
              <a:defRPr sz="2000">
                <a:solidFill>
                  <a:schemeClr val="tx2"/>
                </a:solidFill>
                <a:latin typeface="Arial" charset="0"/>
              </a:defRPr>
            </a:lvl4pPr>
            <a:lvl5pPr marL="2057400" indent="-228600" algn="l" rtl="0" eaLnBrk="1" fontAlgn="base" hangingPunct="1">
              <a:spcBef>
                <a:spcPct val="20000"/>
              </a:spcBef>
              <a:spcAft>
                <a:spcPct val="0"/>
              </a:spcAft>
              <a:buChar char="»"/>
              <a:defRPr sz="2000">
                <a:solidFill>
                  <a:schemeClr val="tx2"/>
                </a:solidFill>
                <a:latin typeface="Arial" charset="0"/>
              </a:defRPr>
            </a:lvl5pPr>
            <a:lvl6pPr marL="2514600" indent="-228600" algn="l" rtl="0" eaLnBrk="1" fontAlgn="base" hangingPunct="1">
              <a:spcBef>
                <a:spcPct val="20000"/>
              </a:spcBef>
              <a:spcAft>
                <a:spcPct val="0"/>
              </a:spcAft>
              <a:buChar char="»"/>
              <a:defRPr sz="2000">
                <a:solidFill>
                  <a:schemeClr val="tx2"/>
                </a:solidFill>
                <a:latin typeface="Arial" charset="0"/>
              </a:defRPr>
            </a:lvl6pPr>
            <a:lvl7pPr marL="2971800" indent="-228600" algn="l" rtl="0" eaLnBrk="1" fontAlgn="base" hangingPunct="1">
              <a:spcBef>
                <a:spcPct val="20000"/>
              </a:spcBef>
              <a:spcAft>
                <a:spcPct val="0"/>
              </a:spcAft>
              <a:buChar char="»"/>
              <a:defRPr sz="2000">
                <a:solidFill>
                  <a:schemeClr val="tx2"/>
                </a:solidFill>
                <a:latin typeface="Arial" charset="0"/>
              </a:defRPr>
            </a:lvl7pPr>
            <a:lvl8pPr marL="3429000" indent="-228600" algn="l" rtl="0" eaLnBrk="1" fontAlgn="base" hangingPunct="1">
              <a:spcBef>
                <a:spcPct val="20000"/>
              </a:spcBef>
              <a:spcAft>
                <a:spcPct val="0"/>
              </a:spcAft>
              <a:buChar char="»"/>
              <a:defRPr sz="2000">
                <a:solidFill>
                  <a:schemeClr val="tx2"/>
                </a:solidFill>
                <a:latin typeface="Arial" charset="0"/>
              </a:defRPr>
            </a:lvl8pPr>
            <a:lvl9pPr marL="3886200" indent="-228600" algn="l" rtl="0" eaLnBrk="1" fontAlgn="base" hangingPunct="1">
              <a:spcBef>
                <a:spcPct val="20000"/>
              </a:spcBef>
              <a:spcAft>
                <a:spcPct val="0"/>
              </a:spcAft>
              <a:buChar char="»"/>
              <a:defRPr sz="2000">
                <a:solidFill>
                  <a:schemeClr val="tx2"/>
                </a:solidFill>
                <a:latin typeface="Arial" charset="0"/>
              </a:defRPr>
            </a:lvl9pPr>
          </a:lstStyle>
          <a:p>
            <a:pPr>
              <a:lnSpc>
                <a:spcPct val="150000"/>
              </a:lnSpc>
              <a:defRPr/>
            </a:pPr>
            <a:endParaRPr lang="en-US" altLang="zh-CN" sz="2200" b="0" dirty="0" smtClean="0">
              <a:latin typeface="宋体" panose="02010600030101010101" pitchFamily="2" charset="-122"/>
              <a:ea typeface="宋体" panose="02010600030101010101" pitchFamily="2" charset="-122"/>
            </a:endParaRPr>
          </a:p>
          <a:p>
            <a:pPr>
              <a:lnSpc>
                <a:spcPct val="150000"/>
              </a:lnSpc>
              <a:defRPr/>
            </a:pPr>
            <a:endParaRPr lang="en-US" altLang="zh-CN" sz="2200" b="0" dirty="0">
              <a:latin typeface="宋体" panose="02010600030101010101" pitchFamily="2" charset="-122"/>
              <a:ea typeface="宋体" panose="02010600030101010101" pitchFamily="2" charset="-122"/>
            </a:endParaRPr>
          </a:p>
          <a:p>
            <a:pPr>
              <a:lnSpc>
                <a:spcPct val="150000"/>
              </a:lnSpc>
              <a:defRPr/>
            </a:pPr>
            <a:endParaRPr lang="en-US" altLang="zh-CN" sz="2200" b="0" dirty="0" smtClean="0">
              <a:latin typeface="宋体" panose="02010600030101010101" pitchFamily="2" charset="-122"/>
              <a:ea typeface="宋体" panose="02010600030101010101" pitchFamily="2" charset="-122"/>
            </a:endParaRPr>
          </a:p>
          <a:p>
            <a:pPr>
              <a:lnSpc>
                <a:spcPct val="150000"/>
              </a:lnSpc>
              <a:defRPr/>
            </a:pPr>
            <a:endParaRPr lang="en-US" altLang="zh-CN" sz="2200" b="0" dirty="0">
              <a:latin typeface="宋体" panose="02010600030101010101" pitchFamily="2" charset="-122"/>
              <a:ea typeface="宋体" panose="02010600030101010101" pitchFamily="2" charset="-122"/>
            </a:endParaRPr>
          </a:p>
          <a:p>
            <a:pPr marL="0" indent="0">
              <a:lnSpc>
                <a:spcPct val="150000"/>
              </a:lnSpc>
              <a:buNone/>
              <a:defRPr/>
            </a:pPr>
            <a:endParaRPr lang="en-US" altLang="zh-CN" sz="2200" b="0" dirty="0">
              <a:latin typeface="宋体" panose="02010600030101010101" pitchFamily="2" charset="-122"/>
              <a:ea typeface="宋体" panose="02010600030101010101" pitchFamily="2" charset="-122"/>
            </a:endParaRPr>
          </a:p>
          <a:p>
            <a:pPr>
              <a:lnSpc>
                <a:spcPct val="150000"/>
              </a:lnSpc>
              <a:defRPr/>
            </a:pPr>
            <a:r>
              <a:rPr lang="zh-CN" altLang="en-US" sz="2200" dirty="0" smtClean="0">
                <a:solidFill>
                  <a:srgbClr val="0070C0"/>
                </a:solidFill>
                <a:latin typeface="宋体" panose="02010600030101010101" pitchFamily="2" charset="-122"/>
                <a:ea typeface="宋体" panose="02010600030101010101" pitchFamily="2" charset="-122"/>
              </a:rPr>
              <a:t>二进制代码分析</a:t>
            </a:r>
            <a:endParaRPr lang="en-US" altLang="zh-CN" sz="2200" dirty="0" smtClean="0">
              <a:solidFill>
                <a:srgbClr val="0070C0"/>
              </a:solidFill>
              <a:latin typeface="宋体" panose="02010600030101010101" pitchFamily="2" charset="-122"/>
              <a:ea typeface="宋体" panose="02010600030101010101" pitchFamily="2" charset="-122"/>
            </a:endParaRPr>
          </a:p>
          <a:p>
            <a:pPr>
              <a:lnSpc>
                <a:spcPct val="150000"/>
              </a:lnSpc>
              <a:defRPr/>
            </a:pPr>
            <a:r>
              <a:rPr lang="zh-CN" altLang="en-US" sz="2200" b="0" dirty="0" smtClean="0">
                <a:latin typeface="宋体" panose="02010600030101010101" pitchFamily="2" charset="-122"/>
                <a:ea typeface="宋体" panose="02010600030101010101" pitchFamily="2" charset="-122"/>
              </a:rPr>
              <a:t>分类器的训练</a:t>
            </a:r>
            <a:endParaRPr lang="en-US" altLang="zh-CN" sz="2200" b="0" dirty="0" smtClean="0">
              <a:latin typeface="宋体" panose="02010600030101010101" pitchFamily="2" charset="-122"/>
              <a:ea typeface="宋体" panose="02010600030101010101" pitchFamily="2" charset="-122"/>
            </a:endParaRPr>
          </a:p>
          <a:p>
            <a:pPr>
              <a:lnSpc>
                <a:spcPct val="150000"/>
              </a:lnSpc>
              <a:defRPr/>
            </a:pPr>
            <a:r>
              <a:rPr lang="zh-CN" altLang="en-US" sz="2200" b="0" dirty="0" smtClean="0">
                <a:latin typeface="宋体" panose="02010600030101010101" pitchFamily="2" charset="-122"/>
                <a:ea typeface="宋体" panose="02010600030101010101" pitchFamily="2" charset="-122"/>
              </a:rPr>
              <a:t>基本类型的预测</a:t>
            </a:r>
            <a:endParaRPr lang="en-US" altLang="zh-CN" sz="2200" b="0" dirty="0" smtClean="0">
              <a:latin typeface="宋体" panose="02010600030101010101" pitchFamily="2" charset="-122"/>
              <a:ea typeface="宋体" panose="02010600030101010101" pitchFamily="2" charset="-122"/>
            </a:endParaRPr>
          </a:p>
          <a:p>
            <a:pPr>
              <a:lnSpc>
                <a:spcPct val="150000"/>
              </a:lnSpc>
              <a:defRPr/>
            </a:pPr>
            <a:r>
              <a:rPr lang="zh-CN" altLang="en-US" sz="2200" b="0" dirty="0" smtClean="0">
                <a:latin typeface="宋体" panose="02010600030101010101" pitchFamily="2" charset="-122"/>
                <a:ea typeface="宋体" panose="02010600030101010101" pitchFamily="2" charset="-122"/>
              </a:rPr>
              <a:t>复合类型的恢复</a:t>
            </a:r>
            <a:endParaRPr lang="en-US" altLang="zh-CN" sz="2200" b="0" dirty="0" smtClean="0">
              <a:latin typeface="宋体" panose="02010600030101010101" pitchFamily="2" charset="-122"/>
              <a:ea typeface="宋体" panose="02010600030101010101" pitchFamily="2" charset="-122"/>
            </a:endParaRPr>
          </a:p>
        </p:txBody>
      </p:sp>
      <p:grpSp>
        <p:nvGrpSpPr>
          <p:cNvPr id="14" name="组合 13"/>
          <p:cNvGrpSpPr/>
          <p:nvPr/>
        </p:nvGrpSpPr>
        <p:grpSpPr>
          <a:xfrm>
            <a:off x="262197" y="1268760"/>
            <a:ext cx="8660928" cy="2829268"/>
            <a:chOff x="262197" y="2204864"/>
            <a:chExt cx="8660928" cy="2829268"/>
          </a:xfrm>
        </p:grpSpPr>
        <p:pic>
          <p:nvPicPr>
            <p:cNvPr id="15" name="图片 14"/>
            <p:cNvPicPr>
              <a:picLocks noChangeAspect="1"/>
            </p:cNvPicPr>
            <p:nvPr/>
          </p:nvPicPr>
          <p:blipFill>
            <a:blip r:embed="rId3"/>
            <a:stretch>
              <a:fillRect/>
            </a:stretch>
          </p:blipFill>
          <p:spPr>
            <a:xfrm>
              <a:off x="262197" y="2204864"/>
              <a:ext cx="7663077" cy="2829268"/>
            </a:xfrm>
            <a:prstGeom prst="rect">
              <a:avLst/>
            </a:prstGeom>
          </p:spPr>
        </p:pic>
        <p:sp>
          <p:nvSpPr>
            <p:cNvPr id="16" name="文本框 15"/>
            <p:cNvSpPr txBox="1"/>
            <p:nvPr/>
          </p:nvSpPr>
          <p:spPr>
            <a:xfrm>
              <a:off x="3010730" y="2292896"/>
              <a:ext cx="1872208" cy="276999"/>
            </a:xfrm>
            <a:prstGeom prst="rect">
              <a:avLst/>
            </a:prstGeom>
            <a:noFill/>
          </p:spPr>
          <p:txBody>
            <a:bodyPr wrap="square" rtlCol="0">
              <a:spAutoFit/>
            </a:bodyPr>
            <a:lstStyle/>
            <a:p>
              <a:r>
                <a:rPr lang="en-US" altLang="zh-CN" sz="1200" dirty="0" smtClean="0">
                  <a:latin typeface="Times New Roman" panose="02020603050405020304" pitchFamily="18" charset="0"/>
                  <a:cs typeface="Times New Roman" panose="02020603050405020304" pitchFamily="18" charset="0"/>
                </a:rPr>
                <a:t>Binary Analysis</a:t>
              </a:r>
              <a:endParaRPr lang="zh-CN" altLang="en-US" sz="1200" dirty="0">
                <a:latin typeface="Times New Roman" panose="02020603050405020304" pitchFamily="18" charset="0"/>
                <a:cs typeface="Times New Roman" panose="02020603050405020304" pitchFamily="18" charset="0"/>
              </a:endParaRPr>
            </a:p>
          </p:txBody>
        </p:sp>
        <p:sp>
          <p:nvSpPr>
            <p:cNvPr id="17" name="右箭头 16"/>
            <p:cNvSpPr/>
            <p:nvPr/>
          </p:nvSpPr>
          <p:spPr>
            <a:xfrm>
              <a:off x="7164288" y="4369419"/>
              <a:ext cx="977010" cy="288032"/>
            </a:xfrm>
            <a:prstGeom prst="rightArrow">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圆角矩形 17"/>
            <p:cNvSpPr/>
            <p:nvPr/>
          </p:nvSpPr>
          <p:spPr>
            <a:xfrm>
              <a:off x="7172026" y="4149080"/>
              <a:ext cx="856358" cy="2203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Synthetize</a:t>
              </a:r>
              <a:endParaRPr lang="zh-CN" altLang="en-US" sz="1200" dirty="0">
                <a:solidFill>
                  <a:schemeClr val="tx1"/>
                </a:solidFill>
              </a:endParaRPr>
            </a:p>
          </p:txBody>
        </p:sp>
        <p:sp>
          <p:nvSpPr>
            <p:cNvPr id="19" name="横卷形 18"/>
            <p:cNvSpPr/>
            <p:nvPr/>
          </p:nvSpPr>
          <p:spPr>
            <a:xfrm>
              <a:off x="8180138" y="4293096"/>
              <a:ext cx="742987" cy="393466"/>
            </a:xfrm>
            <a:prstGeom prst="horizontalScroll">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Result</a:t>
              </a:r>
              <a:endParaRPr lang="zh-CN" altLang="en-US" sz="1400" dirty="0">
                <a:solidFill>
                  <a:schemeClr val="tx1"/>
                </a:solidFill>
              </a:endParaRPr>
            </a:p>
          </p:txBody>
        </p:sp>
        <p:cxnSp>
          <p:nvCxnSpPr>
            <p:cNvPr id="20" name="直接连接符 19"/>
            <p:cNvCxnSpPr/>
            <p:nvPr/>
          </p:nvCxnSpPr>
          <p:spPr>
            <a:xfrm>
              <a:off x="4572000" y="4509120"/>
              <a:ext cx="0" cy="7632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 name="组合 4"/>
          <p:cNvGrpSpPr/>
          <p:nvPr/>
        </p:nvGrpSpPr>
        <p:grpSpPr>
          <a:xfrm>
            <a:off x="1907704" y="1618043"/>
            <a:ext cx="3132000" cy="1440000"/>
            <a:chOff x="1907704" y="1618043"/>
            <a:chExt cx="3132000" cy="1440000"/>
          </a:xfrm>
        </p:grpSpPr>
        <p:sp>
          <p:nvSpPr>
            <p:cNvPr id="2" name="圆角矩形 1"/>
            <p:cNvSpPr/>
            <p:nvPr/>
          </p:nvSpPr>
          <p:spPr>
            <a:xfrm>
              <a:off x="1907704" y="1618043"/>
              <a:ext cx="3132000" cy="1440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圆角矩形 2"/>
            <p:cNvSpPr/>
            <p:nvPr/>
          </p:nvSpPr>
          <p:spPr>
            <a:xfrm>
              <a:off x="1979712" y="1700808"/>
              <a:ext cx="2988000" cy="360040"/>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b="1" dirty="0" smtClean="0">
                  <a:solidFill>
                    <a:schemeClr val="bg1"/>
                  </a:solidFill>
                </a:rPr>
                <a:t>Target Variable Recovery </a:t>
              </a:r>
              <a:endParaRPr lang="zh-CN" altLang="en-US" sz="1500" b="1" dirty="0">
                <a:solidFill>
                  <a:schemeClr val="bg1"/>
                </a:solidFill>
              </a:endParaRPr>
            </a:p>
          </p:txBody>
        </p:sp>
        <p:sp>
          <p:nvSpPr>
            <p:cNvPr id="25" name="圆角矩形 24"/>
            <p:cNvSpPr/>
            <p:nvPr/>
          </p:nvSpPr>
          <p:spPr>
            <a:xfrm>
              <a:off x="1979712" y="2154221"/>
              <a:ext cx="2988000" cy="3600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dirty="0" smtClean="0">
                  <a:solidFill>
                    <a:schemeClr val="tx1">
                      <a:lumMod val="50000"/>
                      <a:lumOff val="50000"/>
                    </a:schemeClr>
                  </a:solidFill>
                </a:rPr>
                <a:t>Related Instruction Extraction </a:t>
              </a:r>
              <a:endParaRPr lang="zh-CN" altLang="en-US" sz="1500" dirty="0">
                <a:solidFill>
                  <a:schemeClr val="tx1">
                    <a:lumMod val="50000"/>
                    <a:lumOff val="50000"/>
                  </a:schemeClr>
                </a:solidFill>
              </a:endParaRPr>
            </a:p>
          </p:txBody>
        </p:sp>
        <p:sp>
          <p:nvSpPr>
            <p:cNvPr id="26" name="圆角矩形 25"/>
            <p:cNvSpPr/>
            <p:nvPr/>
          </p:nvSpPr>
          <p:spPr>
            <a:xfrm>
              <a:off x="1979712" y="2596834"/>
              <a:ext cx="2988000" cy="3600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dirty="0" smtClean="0">
                  <a:solidFill>
                    <a:schemeClr val="tx1">
                      <a:lumMod val="50000"/>
                      <a:lumOff val="50000"/>
                    </a:schemeClr>
                  </a:solidFill>
                </a:rPr>
                <a:t>Feature Selection &amp; Representation </a:t>
              </a:r>
              <a:endParaRPr lang="zh-CN" altLang="en-US" sz="1500" dirty="0">
                <a:solidFill>
                  <a:schemeClr val="tx1">
                    <a:lumMod val="50000"/>
                    <a:lumOff val="50000"/>
                  </a:schemeClr>
                </a:solidFill>
              </a:endParaRPr>
            </a:p>
          </p:txBody>
        </p:sp>
      </p:grpSp>
    </p:spTree>
    <p:extLst>
      <p:ext uri="{BB962C8B-B14F-4D97-AF65-F5344CB8AC3E}">
        <p14:creationId xmlns:p14="http://schemas.microsoft.com/office/powerpoint/2010/main" val="9587490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7934"/>
            <a:ext cx="9144000" cy="8446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2"/>
          <p:cNvSpPr>
            <a:spLocks noGrp="1" noChangeArrowheads="1"/>
          </p:cNvSpPr>
          <p:nvPr>
            <p:ph type="title"/>
          </p:nvPr>
        </p:nvSpPr>
        <p:spPr>
          <a:xfrm>
            <a:off x="250825" y="25451"/>
            <a:ext cx="8642350" cy="777875"/>
          </a:xfrm>
        </p:spPr>
        <p:txBody>
          <a:bodyPr>
            <a:normAutofit/>
          </a:bodyPr>
          <a:lstStyle/>
          <a:p>
            <a:pPr algn="l" eaLnBrk="1" hangingPunct="1">
              <a:defRPr/>
            </a:pPr>
            <a:r>
              <a:rPr lang="zh-CN" altLang="en-US" sz="3200" b="1" dirty="0" smtClean="0">
                <a:solidFill>
                  <a:schemeClr val="bg1"/>
                </a:solidFill>
              </a:rPr>
              <a:t>例：</a:t>
            </a:r>
            <a:r>
              <a:rPr lang="en-US" altLang="zh-CN" sz="3200" b="1" i="1" dirty="0" smtClean="0">
                <a:solidFill>
                  <a:schemeClr val="bg1"/>
                </a:solidFill>
              </a:rPr>
              <a:t>memchr</a:t>
            </a:r>
            <a:endParaRPr lang="zh-CN" altLang="en-US" sz="2000" b="1" i="1" dirty="0" smtClean="0">
              <a:solidFill>
                <a:schemeClr val="bg1"/>
              </a:solidFill>
              <a:latin typeface="Arial" pitchFamily="34" charset="0"/>
              <a:ea typeface="Arial Unicode MS" pitchFamily="34" charset="-122"/>
              <a:cs typeface="Arial" pitchFamily="34" charset="0"/>
            </a:endParaRPr>
          </a:p>
        </p:txBody>
      </p:sp>
      <p:sp>
        <p:nvSpPr>
          <p:cNvPr id="4" name="矩形 3"/>
          <p:cNvSpPr/>
          <p:nvPr/>
        </p:nvSpPr>
        <p:spPr>
          <a:xfrm>
            <a:off x="0" y="6525344"/>
            <a:ext cx="9138308" cy="332656"/>
          </a:xfrm>
          <a:prstGeom prst="rect">
            <a:avLst/>
          </a:prstGeom>
          <a:gradFill flip="none" rotWithShape="1">
            <a:gsLst>
              <a:gs pos="55000">
                <a:schemeClr val="tx2">
                  <a:alpha val="29000"/>
                </a:schemeClr>
              </a:gs>
              <a:gs pos="100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2" name="组合 61"/>
          <p:cNvGrpSpPr/>
          <p:nvPr/>
        </p:nvGrpSpPr>
        <p:grpSpPr>
          <a:xfrm>
            <a:off x="8186914" y="5559487"/>
            <a:ext cx="878417" cy="893287"/>
            <a:chOff x="8230456" y="5603029"/>
            <a:chExt cx="878417" cy="893287"/>
          </a:xfrm>
        </p:grpSpPr>
        <p:sp>
          <p:nvSpPr>
            <p:cNvPr id="52" name="矩形 51"/>
            <p:cNvSpPr/>
            <p:nvPr/>
          </p:nvSpPr>
          <p:spPr>
            <a:xfrm>
              <a:off x="8849633" y="6237076"/>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8849633" y="5920578"/>
              <a:ext cx="259240" cy="259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8540044" y="6237076"/>
              <a:ext cx="259240" cy="259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8849633" y="5603029"/>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8540044" y="5920578"/>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8230456" y="6237076"/>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4" name="矩形 63"/>
          <p:cNvSpPr/>
          <p:nvPr/>
        </p:nvSpPr>
        <p:spPr>
          <a:xfrm>
            <a:off x="-10066" y="893644"/>
            <a:ext cx="9154065" cy="1445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Rectangle 3"/>
          <p:cNvSpPr txBox="1">
            <a:spLocks noChangeArrowheads="1"/>
          </p:cNvSpPr>
          <p:nvPr/>
        </p:nvSpPr>
        <p:spPr bwMode="gray">
          <a:xfrm>
            <a:off x="540000" y="1124744"/>
            <a:ext cx="8280000" cy="540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1" fontAlgn="base" hangingPunct="1">
              <a:spcBef>
                <a:spcPct val="20000"/>
              </a:spcBef>
              <a:spcAft>
                <a:spcPct val="0"/>
              </a:spcAft>
              <a:buClr>
                <a:schemeClr val="tx1"/>
              </a:buClr>
              <a:buFont typeface="Wingdings" pitchFamily="2" charset="2"/>
              <a:buChar char="v"/>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Font typeface="Wingdings" pitchFamily="2" charset="2"/>
              <a:buChar char="§"/>
              <a:defRPr sz="2800">
                <a:solidFill>
                  <a:schemeClr val="tx2"/>
                </a:solidFill>
                <a:latin typeface="Arial" charset="0"/>
              </a:defRPr>
            </a:lvl2pPr>
            <a:lvl3pPr marL="1143000" indent="-228600" algn="l" rtl="0" eaLnBrk="1" fontAlgn="base" hangingPunct="1">
              <a:spcBef>
                <a:spcPct val="20000"/>
              </a:spcBef>
              <a:spcAft>
                <a:spcPct val="0"/>
              </a:spcAft>
              <a:buClr>
                <a:schemeClr val="hlink"/>
              </a:buClr>
              <a:buChar char="•"/>
              <a:defRPr sz="2400">
                <a:solidFill>
                  <a:schemeClr val="tx2"/>
                </a:solidFill>
                <a:latin typeface="Arial" charset="0"/>
              </a:defRPr>
            </a:lvl3pPr>
            <a:lvl4pPr marL="1600200" indent="-228600" algn="l" rtl="0" eaLnBrk="1" fontAlgn="base" hangingPunct="1">
              <a:spcBef>
                <a:spcPct val="20000"/>
              </a:spcBef>
              <a:spcAft>
                <a:spcPct val="0"/>
              </a:spcAft>
              <a:buChar char="–"/>
              <a:defRPr sz="2000">
                <a:solidFill>
                  <a:schemeClr val="tx2"/>
                </a:solidFill>
                <a:latin typeface="Arial" charset="0"/>
              </a:defRPr>
            </a:lvl4pPr>
            <a:lvl5pPr marL="2057400" indent="-228600" algn="l" rtl="0" eaLnBrk="1" fontAlgn="base" hangingPunct="1">
              <a:spcBef>
                <a:spcPct val="20000"/>
              </a:spcBef>
              <a:spcAft>
                <a:spcPct val="0"/>
              </a:spcAft>
              <a:buChar char="»"/>
              <a:defRPr sz="2000">
                <a:solidFill>
                  <a:schemeClr val="tx2"/>
                </a:solidFill>
                <a:latin typeface="Arial" charset="0"/>
              </a:defRPr>
            </a:lvl5pPr>
            <a:lvl6pPr marL="2514600" indent="-228600" algn="l" rtl="0" eaLnBrk="1" fontAlgn="base" hangingPunct="1">
              <a:spcBef>
                <a:spcPct val="20000"/>
              </a:spcBef>
              <a:spcAft>
                <a:spcPct val="0"/>
              </a:spcAft>
              <a:buChar char="»"/>
              <a:defRPr sz="2000">
                <a:solidFill>
                  <a:schemeClr val="tx2"/>
                </a:solidFill>
                <a:latin typeface="Arial" charset="0"/>
              </a:defRPr>
            </a:lvl6pPr>
            <a:lvl7pPr marL="2971800" indent="-228600" algn="l" rtl="0" eaLnBrk="1" fontAlgn="base" hangingPunct="1">
              <a:spcBef>
                <a:spcPct val="20000"/>
              </a:spcBef>
              <a:spcAft>
                <a:spcPct val="0"/>
              </a:spcAft>
              <a:buChar char="»"/>
              <a:defRPr sz="2000">
                <a:solidFill>
                  <a:schemeClr val="tx2"/>
                </a:solidFill>
                <a:latin typeface="Arial" charset="0"/>
              </a:defRPr>
            </a:lvl7pPr>
            <a:lvl8pPr marL="3429000" indent="-228600" algn="l" rtl="0" eaLnBrk="1" fontAlgn="base" hangingPunct="1">
              <a:spcBef>
                <a:spcPct val="20000"/>
              </a:spcBef>
              <a:spcAft>
                <a:spcPct val="0"/>
              </a:spcAft>
              <a:buChar char="»"/>
              <a:defRPr sz="2000">
                <a:solidFill>
                  <a:schemeClr val="tx2"/>
                </a:solidFill>
                <a:latin typeface="Arial" charset="0"/>
              </a:defRPr>
            </a:lvl8pPr>
            <a:lvl9pPr marL="3886200" indent="-228600" algn="l" rtl="0" eaLnBrk="1" fontAlgn="base" hangingPunct="1">
              <a:spcBef>
                <a:spcPct val="20000"/>
              </a:spcBef>
              <a:spcAft>
                <a:spcPct val="0"/>
              </a:spcAft>
              <a:buChar char="»"/>
              <a:defRPr sz="2000">
                <a:solidFill>
                  <a:schemeClr val="tx2"/>
                </a:solidFill>
                <a:latin typeface="Arial" charset="0"/>
              </a:defRPr>
            </a:lvl9pPr>
          </a:lstStyle>
          <a:p>
            <a:pPr marL="0" indent="0">
              <a:lnSpc>
                <a:spcPts val="900"/>
              </a:lnSpc>
              <a:buNone/>
            </a:pPr>
            <a:r>
              <a:rPr lang="en-US" altLang="zh-CN" sz="1400" dirty="0"/>
              <a:t>%% ASM Code </a:t>
            </a:r>
            <a:r>
              <a:rPr lang="en-US" altLang="zh-CN" sz="1400" dirty="0" smtClean="0"/>
              <a:t>Snippet of </a:t>
            </a:r>
            <a:r>
              <a:rPr lang="en-US" altLang="zh-CN" sz="1400" i="1" dirty="0" smtClean="0"/>
              <a:t>memchr</a:t>
            </a:r>
            <a:endParaRPr lang="zh-CN" altLang="zh-CN" sz="1400" i="1" dirty="0"/>
          </a:p>
          <a:p>
            <a:pPr marL="0" indent="0">
              <a:lnSpc>
                <a:spcPts val="900"/>
              </a:lnSpc>
              <a:buNone/>
            </a:pPr>
            <a:r>
              <a:rPr lang="en-US" altLang="zh-CN" sz="1400" dirty="0"/>
              <a:t>	 ……</a:t>
            </a:r>
            <a:endParaRPr lang="zh-CN" altLang="zh-CN" sz="1400" dirty="0"/>
          </a:p>
          <a:p>
            <a:pPr marL="0" indent="0">
              <a:lnSpc>
                <a:spcPts val="900"/>
              </a:lnSpc>
              <a:buNone/>
            </a:pPr>
            <a:r>
              <a:rPr lang="en-US" altLang="zh-CN" sz="1400" dirty="0"/>
              <a:t>	 loc_401009 :</a:t>
            </a:r>
            <a:endParaRPr lang="zh-CN" altLang="zh-CN" sz="1400" dirty="0"/>
          </a:p>
          <a:p>
            <a:pPr marL="0" indent="0">
              <a:lnSpc>
                <a:spcPts val="900"/>
              </a:lnSpc>
              <a:buNone/>
            </a:pPr>
            <a:r>
              <a:rPr lang="en-US" altLang="zh-CN" sz="1400" dirty="0"/>
              <a:t>07	 </a:t>
            </a:r>
            <a:r>
              <a:rPr lang="en-US" altLang="zh-CN" sz="1400" dirty="0" err="1"/>
              <a:t>cmp</a:t>
            </a:r>
            <a:r>
              <a:rPr lang="en-US" altLang="zh-CN" sz="1400" dirty="0"/>
              <a:t>	 dword ptr [ ebp +10h ] , 0</a:t>
            </a:r>
            <a:endParaRPr lang="zh-CN" altLang="zh-CN" sz="1400" dirty="0"/>
          </a:p>
          <a:p>
            <a:pPr marL="0" indent="0">
              <a:lnSpc>
                <a:spcPts val="900"/>
              </a:lnSpc>
              <a:buNone/>
            </a:pPr>
            <a:r>
              <a:rPr lang="en-US" altLang="zh-CN" sz="1400" dirty="0"/>
              <a:t>08	 jz		 short loc_40103A</a:t>
            </a:r>
            <a:endParaRPr lang="zh-CN" altLang="zh-CN" sz="1400" dirty="0"/>
          </a:p>
          <a:p>
            <a:pPr marL="0" indent="0">
              <a:lnSpc>
                <a:spcPts val="900"/>
              </a:lnSpc>
              <a:buNone/>
            </a:pPr>
            <a:r>
              <a:rPr lang="en-US" altLang="zh-CN" sz="1400" dirty="0"/>
              <a:t>09	 mov	 eax , [ ebp +8]</a:t>
            </a:r>
            <a:endParaRPr lang="zh-CN" altLang="zh-CN" sz="1400" dirty="0"/>
          </a:p>
          <a:p>
            <a:pPr marL="0" indent="0">
              <a:lnSpc>
                <a:spcPts val="900"/>
              </a:lnSpc>
              <a:buNone/>
            </a:pPr>
            <a:r>
              <a:rPr lang="en-US" altLang="zh-CN" sz="1400" dirty="0"/>
              <a:t>10	 movsx	 ecx , byte ptr [ eax ]</a:t>
            </a:r>
            <a:endParaRPr lang="zh-CN" altLang="zh-CN" sz="1400" dirty="0"/>
          </a:p>
          <a:p>
            <a:pPr marL="0" indent="0">
              <a:lnSpc>
                <a:spcPts val="900"/>
              </a:lnSpc>
              <a:buNone/>
            </a:pPr>
            <a:r>
              <a:rPr lang="en-US" altLang="zh-CN" sz="1400" dirty="0"/>
              <a:t>11	 mov	 [ ebp</a:t>
            </a:r>
            <a:r>
              <a:rPr lang="zh-CN" altLang="zh-CN" sz="1400" i="1" dirty="0"/>
              <a:t>−</a:t>
            </a:r>
            <a:r>
              <a:rPr lang="en-US" altLang="zh-CN" sz="1400" dirty="0"/>
              <a:t>44h ] , ecx</a:t>
            </a:r>
            <a:endParaRPr lang="zh-CN" altLang="zh-CN" sz="1400" dirty="0"/>
          </a:p>
          <a:p>
            <a:pPr marL="0" indent="0">
              <a:lnSpc>
                <a:spcPts val="900"/>
              </a:lnSpc>
              <a:buNone/>
            </a:pPr>
            <a:r>
              <a:rPr lang="en-US" altLang="zh-CN" sz="1400" dirty="0"/>
              <a:t>12	 mov	 edx , [ ebp+0Ch ]</a:t>
            </a:r>
            <a:endParaRPr lang="zh-CN" altLang="zh-CN" sz="1400" dirty="0"/>
          </a:p>
          <a:p>
            <a:pPr marL="0" indent="0">
              <a:lnSpc>
                <a:spcPts val="900"/>
              </a:lnSpc>
              <a:buNone/>
            </a:pPr>
            <a:r>
              <a:rPr lang="en-US" altLang="zh-CN" sz="1400" dirty="0"/>
              <a:t>13	 mov	 [ ebp</a:t>
            </a:r>
            <a:r>
              <a:rPr lang="zh-CN" altLang="zh-CN" sz="1400" i="1" dirty="0"/>
              <a:t>−</a:t>
            </a:r>
            <a:r>
              <a:rPr lang="en-US" altLang="zh-CN" sz="1400" dirty="0"/>
              <a:t>48h ] , edx</a:t>
            </a:r>
            <a:endParaRPr lang="zh-CN" altLang="zh-CN" sz="1400" dirty="0"/>
          </a:p>
          <a:p>
            <a:pPr marL="0" indent="0">
              <a:lnSpc>
                <a:spcPts val="900"/>
              </a:lnSpc>
              <a:buNone/>
            </a:pPr>
            <a:r>
              <a:rPr lang="en-US" altLang="zh-CN" sz="1400" dirty="0"/>
              <a:t>14	 mov	 eax , [ ebp +8]</a:t>
            </a:r>
            <a:endParaRPr lang="zh-CN" altLang="zh-CN" sz="1400" dirty="0"/>
          </a:p>
          <a:p>
            <a:pPr marL="0" indent="0">
              <a:lnSpc>
                <a:spcPts val="900"/>
              </a:lnSpc>
              <a:buNone/>
            </a:pPr>
            <a:r>
              <a:rPr lang="en-US" altLang="zh-CN" sz="1400" dirty="0"/>
              <a:t>15	 add	 eax , 1</a:t>
            </a:r>
            <a:endParaRPr lang="zh-CN" altLang="zh-CN" sz="1400" dirty="0"/>
          </a:p>
          <a:p>
            <a:pPr marL="0" indent="0">
              <a:lnSpc>
                <a:spcPts val="900"/>
              </a:lnSpc>
              <a:buNone/>
            </a:pPr>
            <a:r>
              <a:rPr lang="en-US" altLang="zh-CN" sz="1400" dirty="0"/>
              <a:t>16	 mov	 [ ebp +8 ] , eax</a:t>
            </a:r>
            <a:endParaRPr lang="zh-CN" altLang="zh-CN" sz="1400" dirty="0"/>
          </a:p>
          <a:p>
            <a:pPr marL="0" indent="0">
              <a:lnSpc>
                <a:spcPts val="900"/>
              </a:lnSpc>
              <a:buNone/>
            </a:pPr>
            <a:r>
              <a:rPr lang="en-US" altLang="zh-CN" sz="1400" dirty="0"/>
              <a:t>17	 mov	 ecx , [ ebp</a:t>
            </a:r>
            <a:r>
              <a:rPr lang="zh-CN" altLang="zh-CN" sz="1400" i="1" dirty="0"/>
              <a:t>−</a:t>
            </a:r>
            <a:r>
              <a:rPr lang="en-US" altLang="zh-CN" sz="1400" dirty="0"/>
              <a:t>44h ]</a:t>
            </a:r>
            <a:endParaRPr lang="zh-CN" altLang="zh-CN" sz="1400" dirty="0"/>
          </a:p>
          <a:p>
            <a:pPr marL="0" indent="0">
              <a:lnSpc>
                <a:spcPts val="900"/>
              </a:lnSpc>
              <a:buNone/>
            </a:pPr>
            <a:r>
              <a:rPr lang="en-US" altLang="zh-CN" sz="1400" dirty="0"/>
              <a:t>18	 </a:t>
            </a:r>
            <a:r>
              <a:rPr lang="en-US" altLang="zh-CN" sz="1400" dirty="0" err="1"/>
              <a:t>cmp</a:t>
            </a:r>
            <a:r>
              <a:rPr lang="en-US" altLang="zh-CN" sz="1400" dirty="0"/>
              <a:t>	 ecx , [ ebp</a:t>
            </a:r>
            <a:r>
              <a:rPr lang="zh-CN" altLang="zh-CN" sz="1400" i="1" dirty="0"/>
              <a:t>−</a:t>
            </a:r>
            <a:r>
              <a:rPr lang="en-US" altLang="zh-CN" sz="1400" dirty="0"/>
              <a:t>48h ]</a:t>
            </a:r>
            <a:endParaRPr lang="zh-CN" altLang="zh-CN" sz="1400" dirty="0"/>
          </a:p>
          <a:p>
            <a:pPr marL="0" indent="0">
              <a:lnSpc>
                <a:spcPts val="900"/>
              </a:lnSpc>
              <a:buNone/>
            </a:pPr>
            <a:r>
              <a:rPr lang="en-US" altLang="zh-CN" sz="1400" dirty="0"/>
              <a:t>19	 jz		 short loc_40103A</a:t>
            </a:r>
            <a:endParaRPr lang="zh-CN" altLang="zh-CN" sz="1400" dirty="0"/>
          </a:p>
          <a:p>
            <a:pPr marL="0" indent="0">
              <a:lnSpc>
                <a:spcPts val="900"/>
              </a:lnSpc>
              <a:buNone/>
            </a:pPr>
            <a:r>
              <a:rPr lang="en-US" altLang="zh-CN" sz="1400" dirty="0"/>
              <a:t>20	 mov	 eax , [ ebp +10h ]</a:t>
            </a:r>
            <a:endParaRPr lang="zh-CN" altLang="zh-CN" sz="1400" dirty="0"/>
          </a:p>
          <a:p>
            <a:pPr marL="0" indent="0">
              <a:lnSpc>
                <a:spcPts val="900"/>
              </a:lnSpc>
              <a:buNone/>
            </a:pPr>
            <a:r>
              <a:rPr lang="en-US" altLang="zh-CN" sz="1400" dirty="0"/>
              <a:t>21	 sub	 eax , 1</a:t>
            </a:r>
            <a:endParaRPr lang="zh-CN" altLang="zh-CN" sz="1400" dirty="0"/>
          </a:p>
          <a:p>
            <a:pPr marL="0" indent="0">
              <a:lnSpc>
                <a:spcPts val="900"/>
              </a:lnSpc>
              <a:buNone/>
            </a:pPr>
            <a:r>
              <a:rPr lang="en-US" altLang="zh-CN" sz="1400" dirty="0"/>
              <a:t>22	 mov	 [ ebp +10h ] , eax</a:t>
            </a:r>
            <a:endParaRPr lang="zh-CN" altLang="zh-CN" sz="1400" dirty="0"/>
          </a:p>
          <a:p>
            <a:pPr marL="0" indent="0">
              <a:lnSpc>
                <a:spcPts val="900"/>
              </a:lnSpc>
              <a:buNone/>
            </a:pPr>
            <a:r>
              <a:rPr lang="en-US" altLang="zh-CN" sz="1400" dirty="0"/>
              <a:t>23	 jmp	 </a:t>
            </a:r>
            <a:r>
              <a:rPr lang="en-US" altLang="zh-CN" sz="1400" dirty="0" smtClean="0"/>
              <a:t>short </a:t>
            </a:r>
            <a:r>
              <a:rPr lang="en-US" altLang="zh-CN" sz="1400" dirty="0" err="1"/>
              <a:t>loc</a:t>
            </a:r>
            <a:r>
              <a:rPr lang="en-US" altLang="zh-CN" sz="1400" dirty="0"/>
              <a:t> 401009</a:t>
            </a:r>
            <a:endParaRPr lang="zh-CN" altLang="zh-CN" sz="1400" dirty="0"/>
          </a:p>
          <a:p>
            <a:pPr marL="0" indent="0">
              <a:lnSpc>
                <a:spcPts val="900"/>
              </a:lnSpc>
              <a:buNone/>
            </a:pPr>
            <a:r>
              <a:rPr lang="en-US" altLang="zh-CN" sz="1400" dirty="0"/>
              <a:t>	 loc_40103A :</a:t>
            </a:r>
            <a:endParaRPr lang="zh-CN" altLang="zh-CN" sz="1400" dirty="0"/>
          </a:p>
          <a:p>
            <a:pPr marL="0" indent="0">
              <a:lnSpc>
                <a:spcPts val="900"/>
              </a:lnSpc>
              <a:buNone/>
            </a:pPr>
            <a:r>
              <a:rPr lang="en-US" altLang="zh-CN" sz="1400" dirty="0"/>
              <a:t>24	 </a:t>
            </a:r>
            <a:r>
              <a:rPr lang="en-US" altLang="zh-CN" sz="1400" dirty="0" err="1"/>
              <a:t>cmp</a:t>
            </a:r>
            <a:r>
              <a:rPr lang="en-US" altLang="zh-CN" sz="1400" dirty="0"/>
              <a:t>	 dword ptr [ ebp +10h ] , 0</a:t>
            </a:r>
            <a:endParaRPr lang="zh-CN" altLang="zh-CN" sz="1400" dirty="0"/>
          </a:p>
          <a:p>
            <a:pPr marL="0" indent="0">
              <a:lnSpc>
                <a:spcPts val="900"/>
              </a:lnSpc>
              <a:buNone/>
            </a:pPr>
            <a:r>
              <a:rPr lang="en-US" altLang="zh-CN" sz="1400" dirty="0"/>
              <a:t>25	 jz		 short loc_401051</a:t>
            </a:r>
            <a:endParaRPr lang="zh-CN" altLang="zh-CN" sz="1400" dirty="0"/>
          </a:p>
          <a:p>
            <a:pPr marL="0" indent="0">
              <a:lnSpc>
                <a:spcPts val="900"/>
              </a:lnSpc>
              <a:buNone/>
            </a:pPr>
            <a:r>
              <a:rPr lang="en-US" altLang="zh-CN" sz="1400" dirty="0"/>
              <a:t>26	 mov	 eax , [ ebp +8]</a:t>
            </a:r>
            <a:endParaRPr lang="zh-CN" altLang="zh-CN" sz="1400" dirty="0"/>
          </a:p>
          <a:p>
            <a:pPr marL="0" indent="0">
              <a:lnSpc>
                <a:spcPts val="900"/>
              </a:lnSpc>
              <a:buNone/>
            </a:pPr>
            <a:r>
              <a:rPr lang="en-US" altLang="zh-CN" sz="1400" dirty="0"/>
              <a:t>27	 sub	 eax , 1</a:t>
            </a:r>
            <a:endParaRPr lang="zh-CN" altLang="zh-CN" sz="1400" dirty="0"/>
          </a:p>
          <a:p>
            <a:pPr marL="0" indent="0">
              <a:lnSpc>
                <a:spcPts val="900"/>
              </a:lnSpc>
              <a:buNone/>
            </a:pPr>
            <a:r>
              <a:rPr lang="en-US" altLang="zh-CN" sz="1400" dirty="0"/>
              <a:t>28	 mov	 [ ebp +8 ] , eax</a:t>
            </a:r>
            <a:endParaRPr lang="zh-CN" altLang="zh-CN" sz="1400" dirty="0"/>
          </a:p>
          <a:p>
            <a:pPr marL="0" indent="0">
              <a:lnSpc>
                <a:spcPts val="900"/>
              </a:lnSpc>
              <a:buNone/>
            </a:pPr>
            <a:r>
              <a:rPr lang="en-US" altLang="zh-CN" sz="1400" dirty="0"/>
              <a:t>29	 mov	 ecx , [ ebp +8]</a:t>
            </a:r>
            <a:endParaRPr lang="zh-CN" altLang="zh-CN" sz="1400" dirty="0"/>
          </a:p>
          <a:p>
            <a:pPr marL="0" indent="0">
              <a:lnSpc>
                <a:spcPts val="900"/>
              </a:lnSpc>
              <a:buNone/>
            </a:pPr>
            <a:r>
              <a:rPr lang="en-US" altLang="zh-CN" sz="1400" dirty="0"/>
              <a:t>30	 mov	 [ ebp</a:t>
            </a:r>
            <a:r>
              <a:rPr lang="zh-CN" altLang="zh-CN" sz="1400" i="1" dirty="0"/>
              <a:t>−</a:t>
            </a:r>
            <a:r>
              <a:rPr lang="en-US" altLang="zh-CN" sz="1400" dirty="0"/>
              <a:t>44h ] , ecx</a:t>
            </a:r>
            <a:endParaRPr lang="zh-CN" altLang="zh-CN" sz="1400" dirty="0"/>
          </a:p>
          <a:p>
            <a:pPr marL="0" indent="0">
              <a:lnSpc>
                <a:spcPts val="900"/>
              </a:lnSpc>
              <a:buNone/>
            </a:pPr>
            <a:r>
              <a:rPr lang="en-US" altLang="zh-CN" sz="1400" dirty="0"/>
              <a:t>31	 jmp	 short loc401058</a:t>
            </a:r>
            <a:endParaRPr lang="zh-CN" altLang="zh-CN" sz="1400" dirty="0"/>
          </a:p>
          <a:p>
            <a:pPr marL="0" indent="0">
              <a:lnSpc>
                <a:spcPts val="900"/>
              </a:lnSpc>
              <a:buNone/>
            </a:pPr>
            <a:r>
              <a:rPr lang="en-US" altLang="zh-CN" sz="1400" dirty="0"/>
              <a:t>	 loc_401051 :</a:t>
            </a:r>
            <a:endParaRPr lang="zh-CN" altLang="zh-CN" sz="1400" dirty="0"/>
          </a:p>
          <a:p>
            <a:pPr marL="0" indent="0">
              <a:lnSpc>
                <a:spcPts val="900"/>
              </a:lnSpc>
              <a:buNone/>
            </a:pPr>
            <a:r>
              <a:rPr lang="en-US" altLang="zh-CN" sz="1400" dirty="0"/>
              <a:t>32	 mov	 dword ptr [ ebp</a:t>
            </a:r>
            <a:r>
              <a:rPr lang="zh-CN" altLang="zh-CN" sz="1400" i="1" dirty="0"/>
              <a:t>−</a:t>
            </a:r>
            <a:r>
              <a:rPr lang="en-US" altLang="zh-CN" sz="1400" dirty="0"/>
              <a:t>44h ] , 0</a:t>
            </a:r>
            <a:endParaRPr lang="zh-CN" altLang="zh-CN" sz="1400" dirty="0"/>
          </a:p>
          <a:p>
            <a:pPr marL="0" indent="0">
              <a:lnSpc>
                <a:spcPts val="900"/>
              </a:lnSpc>
              <a:buNone/>
            </a:pPr>
            <a:r>
              <a:rPr lang="en-US" altLang="zh-CN" sz="1400" dirty="0"/>
              <a:t>	 loc_401058 :</a:t>
            </a:r>
            <a:endParaRPr lang="zh-CN" altLang="zh-CN" sz="1400" dirty="0"/>
          </a:p>
          <a:p>
            <a:pPr marL="0" indent="0">
              <a:lnSpc>
                <a:spcPts val="900"/>
              </a:lnSpc>
              <a:buNone/>
            </a:pPr>
            <a:r>
              <a:rPr lang="en-US" altLang="zh-CN" sz="1400" dirty="0"/>
              <a:t>33	 mov	 eax , [ ebp</a:t>
            </a:r>
            <a:r>
              <a:rPr lang="zh-CN" altLang="zh-CN" sz="1400" i="1" dirty="0"/>
              <a:t>−</a:t>
            </a:r>
            <a:r>
              <a:rPr lang="en-US" altLang="zh-CN" sz="1400" dirty="0"/>
              <a:t>44h ]</a:t>
            </a:r>
            <a:endParaRPr lang="zh-CN" altLang="zh-CN" sz="1400" dirty="0"/>
          </a:p>
          <a:p>
            <a:pPr marL="0" indent="0">
              <a:lnSpc>
                <a:spcPts val="900"/>
              </a:lnSpc>
              <a:buNone/>
            </a:pPr>
            <a:r>
              <a:rPr lang="en-US" altLang="zh-CN" sz="1400" dirty="0"/>
              <a:t>	 ……</a:t>
            </a:r>
            <a:endParaRPr lang="zh-CN" altLang="zh-CN" sz="1400" dirty="0">
              <a:latin typeface="Times New Roman" panose="02020603050405020304" pitchFamily="18" charset="0"/>
              <a:cs typeface="Times New Roman" panose="02020603050405020304" pitchFamily="18" charset="0"/>
            </a:endParaRPr>
          </a:p>
        </p:txBody>
      </p:sp>
      <p:sp>
        <p:nvSpPr>
          <p:cNvPr id="2" name="文本框 1"/>
          <p:cNvSpPr txBox="1"/>
          <p:nvPr/>
        </p:nvSpPr>
        <p:spPr>
          <a:xfrm>
            <a:off x="5364088" y="1122888"/>
            <a:ext cx="3712106" cy="1815882"/>
          </a:xfrm>
          <a:prstGeom prst="rect">
            <a:avLst/>
          </a:prstGeom>
          <a:noFill/>
        </p:spPr>
        <p:txBody>
          <a:bodyPr wrap="none" rtlCol="0">
            <a:spAutoFit/>
          </a:bodyPr>
          <a:lstStyle/>
          <a:p>
            <a:r>
              <a:rPr lang="en-US" altLang="zh-CN" sz="1600" dirty="0" smtClean="0">
                <a:solidFill>
                  <a:srgbClr val="00B050"/>
                </a:solidFill>
              </a:rPr>
              <a:t>\\ C </a:t>
            </a:r>
            <a:r>
              <a:rPr lang="en-US" altLang="zh-CN" sz="1600" dirty="0">
                <a:solidFill>
                  <a:srgbClr val="00B050"/>
                </a:solidFill>
              </a:rPr>
              <a:t>Source Code </a:t>
            </a:r>
            <a:r>
              <a:rPr lang="en-US" altLang="zh-CN" sz="1600" i="1" dirty="0">
                <a:solidFill>
                  <a:srgbClr val="00B050"/>
                </a:solidFill>
              </a:rPr>
              <a:t>of memchr</a:t>
            </a:r>
          </a:p>
          <a:p>
            <a:r>
              <a:rPr lang="en-US" altLang="zh-CN" sz="1600" b="1" dirty="0" smtClean="0">
                <a:solidFill>
                  <a:srgbClr val="0070C0"/>
                </a:solidFill>
              </a:rPr>
              <a:t>char </a:t>
            </a:r>
            <a:r>
              <a:rPr lang="en-US" altLang="zh-CN" sz="1600" b="1" dirty="0">
                <a:solidFill>
                  <a:srgbClr val="0070C0"/>
                </a:solidFill>
              </a:rPr>
              <a:t>*</a:t>
            </a:r>
            <a:r>
              <a:rPr lang="en-US" altLang="zh-CN" sz="1600" dirty="0"/>
              <a:t>memchr (</a:t>
            </a:r>
            <a:r>
              <a:rPr lang="en-US" altLang="zh-CN" sz="1600" b="1" dirty="0">
                <a:solidFill>
                  <a:srgbClr val="0070C0"/>
                </a:solidFill>
              </a:rPr>
              <a:t>char *</a:t>
            </a:r>
            <a:r>
              <a:rPr lang="en-US" altLang="zh-CN" sz="1600" dirty="0"/>
              <a:t>buf, </a:t>
            </a:r>
            <a:r>
              <a:rPr lang="en-US" altLang="zh-CN" sz="1600" b="1" dirty="0">
                <a:solidFill>
                  <a:srgbClr val="0070C0"/>
                </a:solidFill>
              </a:rPr>
              <a:t>int</a:t>
            </a:r>
            <a:r>
              <a:rPr lang="en-US" altLang="zh-CN" sz="1600" dirty="0"/>
              <a:t> </a:t>
            </a:r>
            <a:r>
              <a:rPr lang="en-US" altLang="zh-CN" sz="1600" dirty="0" smtClean="0"/>
              <a:t>chr</a:t>
            </a:r>
            <a:r>
              <a:rPr lang="en-US" altLang="zh-CN" sz="1600" dirty="0"/>
              <a:t>, </a:t>
            </a:r>
            <a:r>
              <a:rPr lang="en-US" altLang="zh-CN" sz="1600" b="1" dirty="0">
                <a:solidFill>
                  <a:srgbClr val="0070C0"/>
                </a:solidFill>
              </a:rPr>
              <a:t>int</a:t>
            </a:r>
            <a:r>
              <a:rPr lang="en-US" altLang="zh-CN" sz="1600" dirty="0"/>
              <a:t> cnt)</a:t>
            </a:r>
            <a:endParaRPr lang="zh-CN" altLang="zh-CN" sz="1600" dirty="0"/>
          </a:p>
          <a:p>
            <a:r>
              <a:rPr lang="en-US" altLang="zh-CN" sz="1600" dirty="0"/>
              <a:t>{</a:t>
            </a:r>
            <a:endParaRPr lang="zh-CN" altLang="zh-CN" sz="1600" dirty="0"/>
          </a:p>
          <a:p>
            <a:r>
              <a:rPr lang="en-US" altLang="zh-CN" sz="1600" dirty="0"/>
              <a:t>	While (cnt &amp;&amp; *buf++ != chr)</a:t>
            </a:r>
            <a:endParaRPr lang="zh-CN" altLang="zh-CN" sz="1600" dirty="0"/>
          </a:p>
          <a:p>
            <a:r>
              <a:rPr lang="en-US" altLang="zh-CN" sz="1600" dirty="0"/>
              <a:t>		cnt--;</a:t>
            </a:r>
            <a:endParaRPr lang="zh-CN" altLang="zh-CN" sz="1600" dirty="0"/>
          </a:p>
          <a:p>
            <a:r>
              <a:rPr lang="en-US" altLang="zh-CN" sz="1600" dirty="0"/>
              <a:t>	return (cnt ? --buf : NULL)</a:t>
            </a:r>
            <a:endParaRPr lang="zh-CN" altLang="zh-CN" sz="1600" dirty="0"/>
          </a:p>
          <a:p>
            <a:r>
              <a:rPr lang="en-US" altLang="zh-CN" sz="1600" dirty="0"/>
              <a:t>}</a:t>
            </a:r>
            <a:endParaRPr lang="zh-CN" altLang="en-US" sz="1600" dirty="0"/>
          </a:p>
        </p:txBody>
      </p:sp>
    </p:spTree>
    <p:extLst>
      <p:ext uri="{BB962C8B-B14F-4D97-AF65-F5344CB8AC3E}">
        <p14:creationId xmlns:p14="http://schemas.microsoft.com/office/powerpoint/2010/main" val="21071807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7934"/>
            <a:ext cx="9144000" cy="8446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2"/>
          <p:cNvSpPr>
            <a:spLocks noGrp="1" noChangeArrowheads="1"/>
          </p:cNvSpPr>
          <p:nvPr>
            <p:ph type="title"/>
          </p:nvPr>
        </p:nvSpPr>
        <p:spPr>
          <a:xfrm>
            <a:off x="250825" y="25451"/>
            <a:ext cx="8642350" cy="777875"/>
          </a:xfrm>
        </p:spPr>
        <p:txBody>
          <a:bodyPr>
            <a:normAutofit/>
          </a:bodyPr>
          <a:lstStyle/>
          <a:p>
            <a:pPr algn="l" eaLnBrk="1" hangingPunct="1">
              <a:defRPr/>
            </a:pPr>
            <a:r>
              <a:rPr lang="zh-CN" altLang="en-US" sz="3200" b="1" dirty="0" smtClean="0">
                <a:solidFill>
                  <a:schemeClr val="bg1"/>
                </a:solidFill>
              </a:rPr>
              <a:t>函数中的局部变量</a:t>
            </a:r>
            <a:endParaRPr lang="zh-CN" altLang="en-US" sz="2000" b="1" dirty="0" smtClean="0">
              <a:solidFill>
                <a:schemeClr val="bg1"/>
              </a:solidFill>
              <a:latin typeface="Arial" pitchFamily="34" charset="0"/>
              <a:ea typeface="Arial Unicode MS" pitchFamily="34" charset="-122"/>
              <a:cs typeface="Arial" pitchFamily="34" charset="0"/>
            </a:endParaRPr>
          </a:p>
        </p:txBody>
      </p:sp>
      <p:sp>
        <p:nvSpPr>
          <p:cNvPr id="4" name="矩形 3"/>
          <p:cNvSpPr/>
          <p:nvPr/>
        </p:nvSpPr>
        <p:spPr>
          <a:xfrm>
            <a:off x="0" y="6525344"/>
            <a:ext cx="9138308" cy="332656"/>
          </a:xfrm>
          <a:prstGeom prst="rect">
            <a:avLst/>
          </a:prstGeom>
          <a:gradFill flip="none" rotWithShape="1">
            <a:gsLst>
              <a:gs pos="55000">
                <a:schemeClr val="tx2">
                  <a:alpha val="29000"/>
                </a:schemeClr>
              </a:gs>
              <a:gs pos="100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10066" y="893644"/>
            <a:ext cx="9154065" cy="1445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5364088" y="1122888"/>
            <a:ext cx="3712106" cy="1815882"/>
          </a:xfrm>
          <a:prstGeom prst="rect">
            <a:avLst/>
          </a:prstGeom>
          <a:noFill/>
        </p:spPr>
        <p:txBody>
          <a:bodyPr wrap="none" rtlCol="0">
            <a:spAutoFit/>
          </a:bodyPr>
          <a:lstStyle/>
          <a:p>
            <a:r>
              <a:rPr lang="en-US" altLang="zh-CN" sz="1600" dirty="0" smtClean="0">
                <a:solidFill>
                  <a:srgbClr val="00B050"/>
                </a:solidFill>
              </a:rPr>
              <a:t>\\ C </a:t>
            </a:r>
            <a:r>
              <a:rPr lang="en-US" altLang="zh-CN" sz="1600" dirty="0">
                <a:solidFill>
                  <a:srgbClr val="00B050"/>
                </a:solidFill>
              </a:rPr>
              <a:t>Source Code </a:t>
            </a:r>
            <a:r>
              <a:rPr lang="en-US" altLang="zh-CN" sz="1600" i="1" dirty="0">
                <a:solidFill>
                  <a:srgbClr val="00B050"/>
                </a:solidFill>
              </a:rPr>
              <a:t>of memchr</a:t>
            </a:r>
          </a:p>
          <a:p>
            <a:r>
              <a:rPr lang="en-US" altLang="zh-CN" sz="1600" b="1" dirty="0" smtClean="0">
                <a:solidFill>
                  <a:srgbClr val="0070C0"/>
                </a:solidFill>
              </a:rPr>
              <a:t>char </a:t>
            </a:r>
            <a:r>
              <a:rPr lang="en-US" altLang="zh-CN" sz="1600" b="1" dirty="0">
                <a:solidFill>
                  <a:srgbClr val="0070C0"/>
                </a:solidFill>
              </a:rPr>
              <a:t>*</a:t>
            </a:r>
            <a:r>
              <a:rPr lang="en-US" altLang="zh-CN" sz="1600" dirty="0"/>
              <a:t>memchr (</a:t>
            </a:r>
            <a:r>
              <a:rPr lang="en-US" altLang="zh-CN" sz="1600" b="1" dirty="0">
                <a:solidFill>
                  <a:srgbClr val="0070C0"/>
                </a:solidFill>
              </a:rPr>
              <a:t>char *</a:t>
            </a:r>
            <a:r>
              <a:rPr lang="en-US" altLang="zh-CN" sz="1600" dirty="0"/>
              <a:t>buf, </a:t>
            </a:r>
            <a:r>
              <a:rPr lang="en-US" altLang="zh-CN" sz="1600" b="1" dirty="0">
                <a:solidFill>
                  <a:srgbClr val="0070C0"/>
                </a:solidFill>
              </a:rPr>
              <a:t>int</a:t>
            </a:r>
            <a:r>
              <a:rPr lang="en-US" altLang="zh-CN" sz="1600" dirty="0"/>
              <a:t> </a:t>
            </a:r>
            <a:r>
              <a:rPr lang="en-US" altLang="zh-CN" sz="1600" dirty="0" smtClean="0"/>
              <a:t>chr</a:t>
            </a:r>
            <a:r>
              <a:rPr lang="en-US" altLang="zh-CN" sz="1600" dirty="0"/>
              <a:t>, </a:t>
            </a:r>
            <a:r>
              <a:rPr lang="en-US" altLang="zh-CN" sz="1600" b="1" dirty="0">
                <a:solidFill>
                  <a:srgbClr val="0070C0"/>
                </a:solidFill>
              </a:rPr>
              <a:t>int</a:t>
            </a:r>
            <a:r>
              <a:rPr lang="en-US" altLang="zh-CN" sz="1600" dirty="0"/>
              <a:t> cnt)</a:t>
            </a:r>
            <a:endParaRPr lang="zh-CN" altLang="zh-CN" sz="1600" dirty="0"/>
          </a:p>
          <a:p>
            <a:r>
              <a:rPr lang="en-US" altLang="zh-CN" sz="1600" dirty="0"/>
              <a:t>{</a:t>
            </a:r>
            <a:endParaRPr lang="zh-CN" altLang="zh-CN" sz="1600" dirty="0"/>
          </a:p>
          <a:p>
            <a:r>
              <a:rPr lang="en-US" altLang="zh-CN" sz="1600" dirty="0"/>
              <a:t>	While (cnt &amp;&amp; *buf++ != chr)</a:t>
            </a:r>
            <a:endParaRPr lang="zh-CN" altLang="zh-CN" sz="1600" dirty="0"/>
          </a:p>
          <a:p>
            <a:r>
              <a:rPr lang="en-US" altLang="zh-CN" sz="1600" dirty="0"/>
              <a:t>		cnt--;</a:t>
            </a:r>
            <a:endParaRPr lang="zh-CN" altLang="zh-CN" sz="1600" dirty="0"/>
          </a:p>
          <a:p>
            <a:r>
              <a:rPr lang="en-US" altLang="zh-CN" sz="1600" dirty="0"/>
              <a:t>	return (cnt ? --buf : NULL)</a:t>
            </a:r>
            <a:endParaRPr lang="zh-CN" altLang="zh-CN" sz="1600" dirty="0"/>
          </a:p>
          <a:p>
            <a:r>
              <a:rPr lang="en-US" altLang="zh-CN" sz="1600" dirty="0"/>
              <a:t>}</a:t>
            </a:r>
            <a:endParaRPr lang="zh-CN" altLang="en-US" sz="1600" dirty="0"/>
          </a:p>
        </p:txBody>
      </p:sp>
      <p:sp>
        <p:nvSpPr>
          <p:cNvPr id="24" name="Rectangle 3"/>
          <p:cNvSpPr txBox="1">
            <a:spLocks noChangeArrowheads="1"/>
          </p:cNvSpPr>
          <p:nvPr/>
        </p:nvSpPr>
        <p:spPr bwMode="gray">
          <a:xfrm>
            <a:off x="540000" y="1124744"/>
            <a:ext cx="8280000" cy="540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1" fontAlgn="base" hangingPunct="1">
              <a:spcBef>
                <a:spcPct val="20000"/>
              </a:spcBef>
              <a:spcAft>
                <a:spcPct val="0"/>
              </a:spcAft>
              <a:buClr>
                <a:schemeClr val="tx1"/>
              </a:buClr>
              <a:buFont typeface="Wingdings" pitchFamily="2" charset="2"/>
              <a:buChar char="v"/>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Font typeface="Wingdings" pitchFamily="2" charset="2"/>
              <a:buChar char="§"/>
              <a:defRPr sz="2800">
                <a:solidFill>
                  <a:schemeClr val="tx2"/>
                </a:solidFill>
                <a:latin typeface="Arial" charset="0"/>
              </a:defRPr>
            </a:lvl2pPr>
            <a:lvl3pPr marL="1143000" indent="-228600" algn="l" rtl="0" eaLnBrk="1" fontAlgn="base" hangingPunct="1">
              <a:spcBef>
                <a:spcPct val="20000"/>
              </a:spcBef>
              <a:spcAft>
                <a:spcPct val="0"/>
              </a:spcAft>
              <a:buClr>
                <a:schemeClr val="hlink"/>
              </a:buClr>
              <a:buChar char="•"/>
              <a:defRPr sz="2400">
                <a:solidFill>
                  <a:schemeClr val="tx2"/>
                </a:solidFill>
                <a:latin typeface="Arial" charset="0"/>
              </a:defRPr>
            </a:lvl3pPr>
            <a:lvl4pPr marL="1600200" indent="-228600" algn="l" rtl="0" eaLnBrk="1" fontAlgn="base" hangingPunct="1">
              <a:spcBef>
                <a:spcPct val="20000"/>
              </a:spcBef>
              <a:spcAft>
                <a:spcPct val="0"/>
              </a:spcAft>
              <a:buChar char="–"/>
              <a:defRPr sz="2000">
                <a:solidFill>
                  <a:schemeClr val="tx2"/>
                </a:solidFill>
                <a:latin typeface="Arial" charset="0"/>
              </a:defRPr>
            </a:lvl4pPr>
            <a:lvl5pPr marL="2057400" indent="-228600" algn="l" rtl="0" eaLnBrk="1" fontAlgn="base" hangingPunct="1">
              <a:spcBef>
                <a:spcPct val="20000"/>
              </a:spcBef>
              <a:spcAft>
                <a:spcPct val="0"/>
              </a:spcAft>
              <a:buChar char="»"/>
              <a:defRPr sz="2000">
                <a:solidFill>
                  <a:schemeClr val="tx2"/>
                </a:solidFill>
                <a:latin typeface="Arial" charset="0"/>
              </a:defRPr>
            </a:lvl5pPr>
            <a:lvl6pPr marL="2514600" indent="-228600" algn="l" rtl="0" eaLnBrk="1" fontAlgn="base" hangingPunct="1">
              <a:spcBef>
                <a:spcPct val="20000"/>
              </a:spcBef>
              <a:spcAft>
                <a:spcPct val="0"/>
              </a:spcAft>
              <a:buChar char="»"/>
              <a:defRPr sz="2000">
                <a:solidFill>
                  <a:schemeClr val="tx2"/>
                </a:solidFill>
                <a:latin typeface="Arial" charset="0"/>
              </a:defRPr>
            </a:lvl6pPr>
            <a:lvl7pPr marL="2971800" indent="-228600" algn="l" rtl="0" eaLnBrk="1" fontAlgn="base" hangingPunct="1">
              <a:spcBef>
                <a:spcPct val="20000"/>
              </a:spcBef>
              <a:spcAft>
                <a:spcPct val="0"/>
              </a:spcAft>
              <a:buChar char="»"/>
              <a:defRPr sz="2000">
                <a:solidFill>
                  <a:schemeClr val="tx2"/>
                </a:solidFill>
                <a:latin typeface="Arial" charset="0"/>
              </a:defRPr>
            </a:lvl7pPr>
            <a:lvl8pPr marL="3429000" indent="-228600" algn="l" rtl="0" eaLnBrk="1" fontAlgn="base" hangingPunct="1">
              <a:spcBef>
                <a:spcPct val="20000"/>
              </a:spcBef>
              <a:spcAft>
                <a:spcPct val="0"/>
              </a:spcAft>
              <a:buChar char="»"/>
              <a:defRPr sz="2000">
                <a:solidFill>
                  <a:schemeClr val="tx2"/>
                </a:solidFill>
                <a:latin typeface="Arial" charset="0"/>
              </a:defRPr>
            </a:lvl8pPr>
            <a:lvl9pPr marL="3886200" indent="-228600" algn="l" rtl="0" eaLnBrk="1" fontAlgn="base" hangingPunct="1">
              <a:spcBef>
                <a:spcPct val="20000"/>
              </a:spcBef>
              <a:spcAft>
                <a:spcPct val="0"/>
              </a:spcAft>
              <a:buChar char="»"/>
              <a:defRPr sz="2000">
                <a:solidFill>
                  <a:schemeClr val="tx2"/>
                </a:solidFill>
                <a:latin typeface="Arial" charset="0"/>
              </a:defRPr>
            </a:lvl9pPr>
          </a:lstStyle>
          <a:p>
            <a:pPr marL="0" indent="0">
              <a:lnSpc>
                <a:spcPts val="900"/>
              </a:lnSpc>
              <a:buNone/>
            </a:pPr>
            <a:r>
              <a:rPr lang="en-US" altLang="zh-CN" sz="1400" dirty="0"/>
              <a:t>%% ASM Code </a:t>
            </a:r>
            <a:r>
              <a:rPr lang="en-US" altLang="zh-CN" sz="1400" dirty="0" smtClean="0"/>
              <a:t>Snippet of </a:t>
            </a:r>
            <a:r>
              <a:rPr lang="en-US" altLang="zh-CN" sz="1400" i="1" dirty="0" smtClean="0"/>
              <a:t>memchr</a:t>
            </a:r>
            <a:endParaRPr lang="zh-CN" altLang="zh-CN" sz="1400" i="1" dirty="0"/>
          </a:p>
          <a:p>
            <a:pPr marL="0" indent="0">
              <a:lnSpc>
                <a:spcPts val="900"/>
              </a:lnSpc>
              <a:buNone/>
            </a:pPr>
            <a:r>
              <a:rPr lang="en-US" altLang="zh-CN" sz="1400" dirty="0"/>
              <a:t>	 ……</a:t>
            </a:r>
            <a:endParaRPr lang="zh-CN" altLang="zh-CN" sz="1400" dirty="0"/>
          </a:p>
          <a:p>
            <a:pPr marL="0" indent="0">
              <a:lnSpc>
                <a:spcPts val="900"/>
              </a:lnSpc>
              <a:buNone/>
            </a:pPr>
            <a:r>
              <a:rPr lang="en-US" altLang="zh-CN" sz="1400" dirty="0"/>
              <a:t>	 loc_401009 :</a:t>
            </a:r>
            <a:endParaRPr lang="zh-CN" altLang="zh-CN" sz="1400" dirty="0"/>
          </a:p>
          <a:p>
            <a:pPr marL="0" indent="0">
              <a:lnSpc>
                <a:spcPts val="900"/>
              </a:lnSpc>
              <a:buNone/>
            </a:pPr>
            <a:r>
              <a:rPr lang="en-US" altLang="zh-CN" sz="1400" dirty="0"/>
              <a:t>07	 </a:t>
            </a:r>
            <a:r>
              <a:rPr lang="en-US" altLang="zh-CN" sz="1400" dirty="0" err="1"/>
              <a:t>cmp</a:t>
            </a:r>
            <a:r>
              <a:rPr lang="en-US" altLang="zh-CN" sz="1400" dirty="0"/>
              <a:t>	 dword ptr </a:t>
            </a:r>
            <a:r>
              <a:rPr lang="en-US" altLang="zh-CN" sz="1400" dirty="0">
                <a:solidFill>
                  <a:srgbClr val="FF0000"/>
                </a:solidFill>
              </a:rPr>
              <a:t>[ ebp +10h ] </a:t>
            </a:r>
            <a:r>
              <a:rPr lang="en-US" altLang="zh-CN" sz="1400" dirty="0"/>
              <a:t>, 0</a:t>
            </a:r>
            <a:endParaRPr lang="zh-CN" altLang="zh-CN" sz="1400" dirty="0"/>
          </a:p>
          <a:p>
            <a:pPr marL="0" indent="0">
              <a:lnSpc>
                <a:spcPts val="900"/>
              </a:lnSpc>
              <a:buNone/>
            </a:pPr>
            <a:r>
              <a:rPr lang="en-US" altLang="zh-CN" sz="1400" dirty="0"/>
              <a:t>08	 jz		 short loc_40103A</a:t>
            </a:r>
            <a:endParaRPr lang="zh-CN" altLang="zh-CN" sz="1400" dirty="0"/>
          </a:p>
          <a:p>
            <a:pPr marL="0" indent="0">
              <a:lnSpc>
                <a:spcPts val="900"/>
              </a:lnSpc>
              <a:buNone/>
            </a:pPr>
            <a:r>
              <a:rPr lang="en-US" altLang="zh-CN" sz="1400" dirty="0"/>
              <a:t>09	 mov	 eax , </a:t>
            </a:r>
            <a:r>
              <a:rPr lang="en-US" altLang="zh-CN" sz="1400" dirty="0">
                <a:solidFill>
                  <a:srgbClr val="FF0000"/>
                </a:solidFill>
              </a:rPr>
              <a:t>[ ebp +8]</a:t>
            </a:r>
            <a:endParaRPr lang="zh-CN" altLang="zh-CN" sz="1400" dirty="0">
              <a:solidFill>
                <a:srgbClr val="FF0000"/>
              </a:solidFill>
            </a:endParaRPr>
          </a:p>
          <a:p>
            <a:pPr marL="0" indent="0">
              <a:lnSpc>
                <a:spcPts val="900"/>
              </a:lnSpc>
              <a:buNone/>
            </a:pPr>
            <a:r>
              <a:rPr lang="en-US" altLang="zh-CN" sz="1400" dirty="0"/>
              <a:t>10	 movsx	 ecx , byte ptr [ eax ]</a:t>
            </a:r>
            <a:endParaRPr lang="zh-CN" altLang="zh-CN" sz="1400" dirty="0"/>
          </a:p>
          <a:p>
            <a:pPr marL="0" indent="0">
              <a:lnSpc>
                <a:spcPts val="900"/>
              </a:lnSpc>
              <a:buNone/>
            </a:pPr>
            <a:r>
              <a:rPr lang="en-US" altLang="zh-CN" sz="1400" dirty="0"/>
              <a:t>11	 mov	 </a:t>
            </a:r>
            <a:r>
              <a:rPr lang="en-US" altLang="zh-CN" sz="1400" dirty="0">
                <a:solidFill>
                  <a:srgbClr val="FF0000"/>
                </a:solidFill>
              </a:rPr>
              <a:t>[ ebp</a:t>
            </a:r>
            <a:r>
              <a:rPr lang="zh-CN" altLang="zh-CN" sz="1400" i="1" dirty="0">
                <a:solidFill>
                  <a:srgbClr val="FF0000"/>
                </a:solidFill>
              </a:rPr>
              <a:t>−</a:t>
            </a:r>
            <a:r>
              <a:rPr lang="en-US" altLang="zh-CN" sz="1400" dirty="0">
                <a:solidFill>
                  <a:srgbClr val="FF0000"/>
                </a:solidFill>
              </a:rPr>
              <a:t>44h ]</a:t>
            </a:r>
            <a:r>
              <a:rPr lang="en-US" altLang="zh-CN" sz="1400" dirty="0">
                <a:solidFill>
                  <a:srgbClr val="0070C0"/>
                </a:solidFill>
              </a:rPr>
              <a:t> </a:t>
            </a:r>
            <a:r>
              <a:rPr lang="en-US" altLang="zh-CN" sz="1400" dirty="0"/>
              <a:t>, ecx</a:t>
            </a:r>
            <a:endParaRPr lang="zh-CN" altLang="zh-CN" sz="1400" dirty="0"/>
          </a:p>
          <a:p>
            <a:pPr marL="0" indent="0">
              <a:lnSpc>
                <a:spcPts val="900"/>
              </a:lnSpc>
              <a:buNone/>
            </a:pPr>
            <a:r>
              <a:rPr lang="en-US" altLang="zh-CN" sz="1400" dirty="0"/>
              <a:t>12	 mov	 edx , </a:t>
            </a:r>
            <a:r>
              <a:rPr lang="en-US" altLang="zh-CN" sz="1400" dirty="0">
                <a:solidFill>
                  <a:srgbClr val="FF0000"/>
                </a:solidFill>
              </a:rPr>
              <a:t>[ ebp+0Ch ]</a:t>
            </a:r>
            <a:endParaRPr lang="zh-CN" altLang="zh-CN" sz="1400" dirty="0">
              <a:solidFill>
                <a:srgbClr val="FF0000"/>
              </a:solidFill>
            </a:endParaRPr>
          </a:p>
          <a:p>
            <a:pPr marL="0" indent="0">
              <a:lnSpc>
                <a:spcPts val="900"/>
              </a:lnSpc>
              <a:buNone/>
            </a:pPr>
            <a:r>
              <a:rPr lang="en-US" altLang="zh-CN" sz="1400" dirty="0"/>
              <a:t>13	 mov	 </a:t>
            </a:r>
            <a:r>
              <a:rPr lang="en-US" altLang="zh-CN" sz="1400" dirty="0">
                <a:solidFill>
                  <a:srgbClr val="FF0000"/>
                </a:solidFill>
              </a:rPr>
              <a:t>[ ebp</a:t>
            </a:r>
            <a:r>
              <a:rPr lang="zh-CN" altLang="zh-CN" sz="1400" i="1" dirty="0">
                <a:solidFill>
                  <a:srgbClr val="FF0000"/>
                </a:solidFill>
              </a:rPr>
              <a:t>−</a:t>
            </a:r>
            <a:r>
              <a:rPr lang="en-US" altLang="zh-CN" sz="1400" dirty="0">
                <a:solidFill>
                  <a:srgbClr val="FF0000"/>
                </a:solidFill>
              </a:rPr>
              <a:t>48h ] </a:t>
            </a:r>
            <a:r>
              <a:rPr lang="en-US" altLang="zh-CN" sz="1400" dirty="0"/>
              <a:t>, edx</a:t>
            </a:r>
            <a:endParaRPr lang="zh-CN" altLang="zh-CN" sz="1400" dirty="0"/>
          </a:p>
          <a:p>
            <a:pPr marL="0" indent="0">
              <a:lnSpc>
                <a:spcPts val="900"/>
              </a:lnSpc>
              <a:buNone/>
            </a:pPr>
            <a:r>
              <a:rPr lang="en-US" altLang="zh-CN" sz="1400" dirty="0"/>
              <a:t>14	 mov	 eax , </a:t>
            </a:r>
            <a:r>
              <a:rPr lang="en-US" altLang="zh-CN" sz="1400" dirty="0">
                <a:solidFill>
                  <a:srgbClr val="FF0000"/>
                </a:solidFill>
              </a:rPr>
              <a:t>[ ebp +8]</a:t>
            </a:r>
            <a:endParaRPr lang="zh-CN" altLang="zh-CN" sz="1400" dirty="0">
              <a:solidFill>
                <a:srgbClr val="FF0000"/>
              </a:solidFill>
            </a:endParaRPr>
          </a:p>
          <a:p>
            <a:pPr marL="0" indent="0">
              <a:lnSpc>
                <a:spcPts val="900"/>
              </a:lnSpc>
              <a:buNone/>
            </a:pPr>
            <a:r>
              <a:rPr lang="en-US" altLang="zh-CN" sz="1400" dirty="0"/>
              <a:t>15	 add	 eax , 1</a:t>
            </a:r>
            <a:endParaRPr lang="zh-CN" altLang="zh-CN" sz="1400" dirty="0"/>
          </a:p>
          <a:p>
            <a:pPr marL="0" indent="0">
              <a:lnSpc>
                <a:spcPts val="900"/>
              </a:lnSpc>
              <a:buNone/>
            </a:pPr>
            <a:r>
              <a:rPr lang="en-US" altLang="zh-CN" sz="1400" dirty="0"/>
              <a:t>16	 mov	 </a:t>
            </a:r>
            <a:r>
              <a:rPr lang="en-US" altLang="zh-CN" sz="1400" dirty="0">
                <a:solidFill>
                  <a:srgbClr val="FF0000"/>
                </a:solidFill>
              </a:rPr>
              <a:t>[ ebp +8 ] </a:t>
            </a:r>
            <a:r>
              <a:rPr lang="en-US" altLang="zh-CN" sz="1400" dirty="0"/>
              <a:t>, eax</a:t>
            </a:r>
            <a:endParaRPr lang="zh-CN" altLang="zh-CN" sz="1400" dirty="0"/>
          </a:p>
          <a:p>
            <a:pPr marL="0" indent="0">
              <a:lnSpc>
                <a:spcPts val="900"/>
              </a:lnSpc>
              <a:buNone/>
            </a:pPr>
            <a:r>
              <a:rPr lang="en-US" altLang="zh-CN" sz="1400" dirty="0"/>
              <a:t>17	 mov	 ecx , </a:t>
            </a:r>
            <a:r>
              <a:rPr lang="en-US" altLang="zh-CN" sz="1400" dirty="0">
                <a:solidFill>
                  <a:srgbClr val="FF0000"/>
                </a:solidFill>
              </a:rPr>
              <a:t>[ ebp</a:t>
            </a:r>
            <a:r>
              <a:rPr lang="zh-CN" altLang="zh-CN" sz="1400" i="1" dirty="0">
                <a:solidFill>
                  <a:srgbClr val="FF0000"/>
                </a:solidFill>
              </a:rPr>
              <a:t>−</a:t>
            </a:r>
            <a:r>
              <a:rPr lang="en-US" altLang="zh-CN" sz="1400" dirty="0">
                <a:solidFill>
                  <a:srgbClr val="FF0000"/>
                </a:solidFill>
              </a:rPr>
              <a:t>44h ]</a:t>
            </a:r>
            <a:endParaRPr lang="zh-CN" altLang="zh-CN" sz="1400" dirty="0">
              <a:solidFill>
                <a:srgbClr val="FF0000"/>
              </a:solidFill>
            </a:endParaRPr>
          </a:p>
          <a:p>
            <a:pPr marL="0" indent="0">
              <a:lnSpc>
                <a:spcPts val="900"/>
              </a:lnSpc>
              <a:buNone/>
            </a:pPr>
            <a:r>
              <a:rPr lang="en-US" altLang="zh-CN" sz="1400" dirty="0"/>
              <a:t>18	 </a:t>
            </a:r>
            <a:r>
              <a:rPr lang="en-US" altLang="zh-CN" sz="1400" dirty="0" err="1"/>
              <a:t>cmp</a:t>
            </a:r>
            <a:r>
              <a:rPr lang="en-US" altLang="zh-CN" sz="1400" dirty="0"/>
              <a:t>	 ecx , </a:t>
            </a:r>
            <a:r>
              <a:rPr lang="en-US" altLang="zh-CN" sz="1400" dirty="0">
                <a:solidFill>
                  <a:srgbClr val="FF0000"/>
                </a:solidFill>
              </a:rPr>
              <a:t>[ ebp</a:t>
            </a:r>
            <a:r>
              <a:rPr lang="zh-CN" altLang="zh-CN" sz="1400" i="1" dirty="0">
                <a:solidFill>
                  <a:srgbClr val="FF0000"/>
                </a:solidFill>
              </a:rPr>
              <a:t>−</a:t>
            </a:r>
            <a:r>
              <a:rPr lang="en-US" altLang="zh-CN" sz="1400" dirty="0">
                <a:solidFill>
                  <a:srgbClr val="FF0000"/>
                </a:solidFill>
              </a:rPr>
              <a:t>48h ]</a:t>
            </a:r>
            <a:endParaRPr lang="zh-CN" altLang="zh-CN" sz="1400" dirty="0">
              <a:solidFill>
                <a:srgbClr val="FF0000"/>
              </a:solidFill>
            </a:endParaRPr>
          </a:p>
          <a:p>
            <a:pPr marL="0" indent="0">
              <a:lnSpc>
                <a:spcPts val="900"/>
              </a:lnSpc>
              <a:buNone/>
            </a:pPr>
            <a:r>
              <a:rPr lang="en-US" altLang="zh-CN" sz="1400" dirty="0"/>
              <a:t>19	 jz		 short loc_40103A</a:t>
            </a:r>
            <a:endParaRPr lang="zh-CN" altLang="zh-CN" sz="1400" dirty="0"/>
          </a:p>
          <a:p>
            <a:pPr marL="0" indent="0">
              <a:lnSpc>
                <a:spcPts val="900"/>
              </a:lnSpc>
              <a:buNone/>
            </a:pPr>
            <a:r>
              <a:rPr lang="en-US" altLang="zh-CN" sz="1400" dirty="0"/>
              <a:t>20	 mov	 eax , </a:t>
            </a:r>
            <a:r>
              <a:rPr lang="en-US" altLang="zh-CN" sz="1400" dirty="0">
                <a:solidFill>
                  <a:srgbClr val="FF0000"/>
                </a:solidFill>
              </a:rPr>
              <a:t>[ ebp +10h ]</a:t>
            </a:r>
            <a:endParaRPr lang="zh-CN" altLang="zh-CN" sz="1400" dirty="0">
              <a:solidFill>
                <a:srgbClr val="FF0000"/>
              </a:solidFill>
            </a:endParaRPr>
          </a:p>
          <a:p>
            <a:pPr marL="0" indent="0">
              <a:lnSpc>
                <a:spcPts val="900"/>
              </a:lnSpc>
              <a:buNone/>
            </a:pPr>
            <a:r>
              <a:rPr lang="en-US" altLang="zh-CN" sz="1400" dirty="0"/>
              <a:t>21	 sub	 eax , 1</a:t>
            </a:r>
            <a:endParaRPr lang="zh-CN" altLang="zh-CN" sz="1400" dirty="0"/>
          </a:p>
          <a:p>
            <a:pPr marL="0" indent="0">
              <a:lnSpc>
                <a:spcPts val="900"/>
              </a:lnSpc>
              <a:buNone/>
            </a:pPr>
            <a:r>
              <a:rPr lang="en-US" altLang="zh-CN" sz="1400" dirty="0"/>
              <a:t>22	 mov	</a:t>
            </a:r>
            <a:r>
              <a:rPr lang="en-US" altLang="zh-CN" sz="1400" dirty="0">
                <a:solidFill>
                  <a:srgbClr val="FF0000"/>
                </a:solidFill>
              </a:rPr>
              <a:t> [ ebp +10h ] </a:t>
            </a:r>
            <a:r>
              <a:rPr lang="en-US" altLang="zh-CN" sz="1400" dirty="0"/>
              <a:t>, eax</a:t>
            </a:r>
            <a:endParaRPr lang="zh-CN" altLang="zh-CN" sz="1400" dirty="0"/>
          </a:p>
          <a:p>
            <a:pPr marL="0" indent="0">
              <a:lnSpc>
                <a:spcPts val="900"/>
              </a:lnSpc>
              <a:buNone/>
            </a:pPr>
            <a:r>
              <a:rPr lang="en-US" altLang="zh-CN" sz="1400" dirty="0"/>
              <a:t>23	 jmp	 </a:t>
            </a:r>
            <a:r>
              <a:rPr lang="en-US" altLang="zh-CN" sz="1400" dirty="0" smtClean="0"/>
              <a:t>short </a:t>
            </a:r>
            <a:r>
              <a:rPr lang="en-US" altLang="zh-CN" sz="1400" dirty="0" err="1"/>
              <a:t>loc</a:t>
            </a:r>
            <a:r>
              <a:rPr lang="en-US" altLang="zh-CN" sz="1400" dirty="0"/>
              <a:t> 401009</a:t>
            </a:r>
            <a:endParaRPr lang="zh-CN" altLang="zh-CN" sz="1400" dirty="0"/>
          </a:p>
          <a:p>
            <a:pPr marL="0" indent="0">
              <a:lnSpc>
                <a:spcPts val="900"/>
              </a:lnSpc>
              <a:buNone/>
            </a:pPr>
            <a:r>
              <a:rPr lang="en-US" altLang="zh-CN" sz="1400" dirty="0"/>
              <a:t>	 loc_40103A :</a:t>
            </a:r>
            <a:endParaRPr lang="zh-CN" altLang="zh-CN" sz="1400" dirty="0"/>
          </a:p>
          <a:p>
            <a:pPr marL="0" indent="0">
              <a:lnSpc>
                <a:spcPts val="900"/>
              </a:lnSpc>
              <a:buNone/>
            </a:pPr>
            <a:r>
              <a:rPr lang="en-US" altLang="zh-CN" sz="1400" dirty="0"/>
              <a:t>24	 </a:t>
            </a:r>
            <a:r>
              <a:rPr lang="en-US" altLang="zh-CN" sz="1400" dirty="0" err="1"/>
              <a:t>cmp</a:t>
            </a:r>
            <a:r>
              <a:rPr lang="en-US" altLang="zh-CN" sz="1400" dirty="0"/>
              <a:t>	 dword ptr </a:t>
            </a:r>
            <a:r>
              <a:rPr lang="en-US" altLang="zh-CN" sz="1400" dirty="0">
                <a:solidFill>
                  <a:srgbClr val="FF0000"/>
                </a:solidFill>
              </a:rPr>
              <a:t>[ ebp +10h ] </a:t>
            </a:r>
            <a:r>
              <a:rPr lang="en-US" altLang="zh-CN" sz="1400" dirty="0"/>
              <a:t>, 0</a:t>
            </a:r>
            <a:endParaRPr lang="zh-CN" altLang="zh-CN" sz="1400" dirty="0"/>
          </a:p>
          <a:p>
            <a:pPr marL="0" indent="0">
              <a:lnSpc>
                <a:spcPts val="900"/>
              </a:lnSpc>
              <a:buNone/>
            </a:pPr>
            <a:r>
              <a:rPr lang="en-US" altLang="zh-CN" sz="1400" dirty="0"/>
              <a:t>25	 jz		 short loc_401051</a:t>
            </a:r>
            <a:endParaRPr lang="zh-CN" altLang="zh-CN" sz="1400" dirty="0"/>
          </a:p>
          <a:p>
            <a:pPr marL="0" indent="0">
              <a:lnSpc>
                <a:spcPts val="900"/>
              </a:lnSpc>
              <a:buNone/>
            </a:pPr>
            <a:r>
              <a:rPr lang="en-US" altLang="zh-CN" sz="1400" dirty="0"/>
              <a:t>26	 mov	 eax , </a:t>
            </a:r>
            <a:r>
              <a:rPr lang="en-US" altLang="zh-CN" sz="1400" dirty="0">
                <a:solidFill>
                  <a:srgbClr val="FF0000"/>
                </a:solidFill>
              </a:rPr>
              <a:t>[ ebp +8]</a:t>
            </a:r>
            <a:endParaRPr lang="zh-CN" altLang="zh-CN" sz="1400" dirty="0">
              <a:solidFill>
                <a:srgbClr val="FF0000"/>
              </a:solidFill>
            </a:endParaRPr>
          </a:p>
          <a:p>
            <a:pPr marL="0" indent="0">
              <a:lnSpc>
                <a:spcPts val="900"/>
              </a:lnSpc>
              <a:buNone/>
            </a:pPr>
            <a:r>
              <a:rPr lang="en-US" altLang="zh-CN" sz="1400" dirty="0"/>
              <a:t>27	 sub	 eax , 1</a:t>
            </a:r>
            <a:endParaRPr lang="zh-CN" altLang="zh-CN" sz="1400" dirty="0"/>
          </a:p>
          <a:p>
            <a:pPr marL="0" indent="0">
              <a:lnSpc>
                <a:spcPts val="900"/>
              </a:lnSpc>
              <a:buNone/>
            </a:pPr>
            <a:r>
              <a:rPr lang="en-US" altLang="zh-CN" sz="1400" dirty="0"/>
              <a:t>28	 mov	 </a:t>
            </a:r>
            <a:r>
              <a:rPr lang="en-US" altLang="zh-CN" sz="1400" dirty="0">
                <a:solidFill>
                  <a:srgbClr val="FF0000"/>
                </a:solidFill>
              </a:rPr>
              <a:t>[ ebp +8 ] </a:t>
            </a:r>
            <a:r>
              <a:rPr lang="en-US" altLang="zh-CN" sz="1400" dirty="0"/>
              <a:t>, eax</a:t>
            </a:r>
            <a:endParaRPr lang="zh-CN" altLang="zh-CN" sz="1400" dirty="0"/>
          </a:p>
          <a:p>
            <a:pPr marL="0" indent="0">
              <a:lnSpc>
                <a:spcPts val="900"/>
              </a:lnSpc>
              <a:buNone/>
            </a:pPr>
            <a:r>
              <a:rPr lang="en-US" altLang="zh-CN" sz="1400" dirty="0"/>
              <a:t>29	 mov	 ecx , </a:t>
            </a:r>
            <a:r>
              <a:rPr lang="en-US" altLang="zh-CN" sz="1400" dirty="0">
                <a:solidFill>
                  <a:srgbClr val="FF0000"/>
                </a:solidFill>
              </a:rPr>
              <a:t>[ ebp +8]</a:t>
            </a:r>
            <a:endParaRPr lang="zh-CN" altLang="zh-CN" sz="1400" dirty="0">
              <a:solidFill>
                <a:srgbClr val="FF0000"/>
              </a:solidFill>
            </a:endParaRPr>
          </a:p>
          <a:p>
            <a:pPr marL="0" indent="0">
              <a:lnSpc>
                <a:spcPts val="900"/>
              </a:lnSpc>
              <a:buNone/>
            </a:pPr>
            <a:r>
              <a:rPr lang="en-US" altLang="zh-CN" sz="1400" dirty="0"/>
              <a:t>30	 mov	 </a:t>
            </a:r>
            <a:r>
              <a:rPr lang="en-US" altLang="zh-CN" sz="1400" dirty="0">
                <a:solidFill>
                  <a:srgbClr val="FF0000"/>
                </a:solidFill>
              </a:rPr>
              <a:t>[ ebp</a:t>
            </a:r>
            <a:r>
              <a:rPr lang="zh-CN" altLang="zh-CN" sz="1400" i="1" dirty="0">
                <a:solidFill>
                  <a:srgbClr val="FF0000"/>
                </a:solidFill>
              </a:rPr>
              <a:t>−</a:t>
            </a:r>
            <a:r>
              <a:rPr lang="en-US" altLang="zh-CN" sz="1400" dirty="0">
                <a:solidFill>
                  <a:srgbClr val="FF0000"/>
                </a:solidFill>
              </a:rPr>
              <a:t>44h ] </a:t>
            </a:r>
            <a:r>
              <a:rPr lang="en-US" altLang="zh-CN" sz="1400" dirty="0"/>
              <a:t>, ecx</a:t>
            </a:r>
            <a:endParaRPr lang="zh-CN" altLang="zh-CN" sz="1400" dirty="0"/>
          </a:p>
          <a:p>
            <a:pPr marL="0" indent="0">
              <a:lnSpc>
                <a:spcPts val="900"/>
              </a:lnSpc>
              <a:buNone/>
            </a:pPr>
            <a:r>
              <a:rPr lang="en-US" altLang="zh-CN" sz="1400" dirty="0"/>
              <a:t>31	 jmp	 short loc401058</a:t>
            </a:r>
            <a:endParaRPr lang="zh-CN" altLang="zh-CN" sz="1400" dirty="0"/>
          </a:p>
          <a:p>
            <a:pPr marL="0" indent="0">
              <a:lnSpc>
                <a:spcPts val="900"/>
              </a:lnSpc>
              <a:buNone/>
            </a:pPr>
            <a:r>
              <a:rPr lang="en-US" altLang="zh-CN" sz="1400" dirty="0"/>
              <a:t>	 loc_401051 :</a:t>
            </a:r>
            <a:endParaRPr lang="zh-CN" altLang="zh-CN" sz="1400" dirty="0"/>
          </a:p>
          <a:p>
            <a:pPr marL="0" indent="0">
              <a:lnSpc>
                <a:spcPts val="900"/>
              </a:lnSpc>
              <a:buNone/>
            </a:pPr>
            <a:r>
              <a:rPr lang="en-US" altLang="zh-CN" sz="1400" dirty="0"/>
              <a:t>32	 mov	 dword ptr </a:t>
            </a:r>
            <a:r>
              <a:rPr lang="en-US" altLang="zh-CN" sz="1400" dirty="0">
                <a:solidFill>
                  <a:srgbClr val="FF0000"/>
                </a:solidFill>
              </a:rPr>
              <a:t>[ ebp</a:t>
            </a:r>
            <a:r>
              <a:rPr lang="zh-CN" altLang="zh-CN" sz="1400" i="1" dirty="0">
                <a:solidFill>
                  <a:srgbClr val="FF0000"/>
                </a:solidFill>
              </a:rPr>
              <a:t>−</a:t>
            </a:r>
            <a:r>
              <a:rPr lang="en-US" altLang="zh-CN" sz="1400" dirty="0">
                <a:solidFill>
                  <a:srgbClr val="FF0000"/>
                </a:solidFill>
              </a:rPr>
              <a:t>44h ] </a:t>
            </a:r>
            <a:r>
              <a:rPr lang="en-US" altLang="zh-CN" sz="1400" dirty="0"/>
              <a:t>, 0</a:t>
            </a:r>
            <a:endParaRPr lang="zh-CN" altLang="zh-CN" sz="1400" dirty="0"/>
          </a:p>
          <a:p>
            <a:pPr marL="0" indent="0">
              <a:lnSpc>
                <a:spcPts val="900"/>
              </a:lnSpc>
              <a:buNone/>
            </a:pPr>
            <a:r>
              <a:rPr lang="en-US" altLang="zh-CN" sz="1400" dirty="0"/>
              <a:t>	 loc_401058 :</a:t>
            </a:r>
            <a:endParaRPr lang="zh-CN" altLang="zh-CN" sz="1400" dirty="0"/>
          </a:p>
          <a:p>
            <a:pPr marL="0" indent="0">
              <a:lnSpc>
                <a:spcPts val="900"/>
              </a:lnSpc>
              <a:buNone/>
            </a:pPr>
            <a:r>
              <a:rPr lang="en-US" altLang="zh-CN" sz="1400" dirty="0"/>
              <a:t>33	 mov	 eax , </a:t>
            </a:r>
            <a:r>
              <a:rPr lang="en-US" altLang="zh-CN" sz="1400" dirty="0">
                <a:solidFill>
                  <a:srgbClr val="FF0000"/>
                </a:solidFill>
              </a:rPr>
              <a:t>[ ebp</a:t>
            </a:r>
            <a:r>
              <a:rPr lang="zh-CN" altLang="zh-CN" sz="1400" i="1" dirty="0">
                <a:solidFill>
                  <a:srgbClr val="FF0000"/>
                </a:solidFill>
              </a:rPr>
              <a:t>−</a:t>
            </a:r>
            <a:r>
              <a:rPr lang="en-US" altLang="zh-CN" sz="1400" dirty="0">
                <a:solidFill>
                  <a:srgbClr val="FF0000"/>
                </a:solidFill>
              </a:rPr>
              <a:t>44h ]</a:t>
            </a:r>
            <a:endParaRPr lang="zh-CN" altLang="zh-CN" sz="1400" dirty="0">
              <a:solidFill>
                <a:srgbClr val="FF0000"/>
              </a:solidFill>
            </a:endParaRPr>
          </a:p>
          <a:p>
            <a:pPr marL="0" indent="0">
              <a:lnSpc>
                <a:spcPts val="900"/>
              </a:lnSpc>
              <a:buNone/>
            </a:pPr>
            <a:r>
              <a:rPr lang="en-US" altLang="zh-CN" sz="1400" dirty="0"/>
              <a:t>	 ……</a:t>
            </a:r>
            <a:endParaRPr lang="zh-CN" altLang="zh-CN" sz="1400" dirty="0">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rotWithShape="1">
          <a:blip r:embed="rId3"/>
          <a:srcRect t="-412" r="3163" b="-1"/>
          <a:stretch/>
        </p:blipFill>
        <p:spPr>
          <a:xfrm>
            <a:off x="4716016" y="3068960"/>
            <a:ext cx="4383197" cy="2834552"/>
          </a:xfrm>
          <a:prstGeom prst="rect">
            <a:avLst/>
          </a:prstGeom>
        </p:spPr>
      </p:pic>
      <p:grpSp>
        <p:nvGrpSpPr>
          <p:cNvPr id="62" name="组合 61"/>
          <p:cNvGrpSpPr/>
          <p:nvPr/>
        </p:nvGrpSpPr>
        <p:grpSpPr>
          <a:xfrm>
            <a:off x="8186914" y="5559487"/>
            <a:ext cx="878417" cy="893287"/>
            <a:chOff x="8230456" y="5603029"/>
            <a:chExt cx="878417" cy="893287"/>
          </a:xfrm>
        </p:grpSpPr>
        <p:sp>
          <p:nvSpPr>
            <p:cNvPr id="52" name="矩形 51"/>
            <p:cNvSpPr/>
            <p:nvPr/>
          </p:nvSpPr>
          <p:spPr>
            <a:xfrm>
              <a:off x="8849633" y="6237076"/>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8849633" y="5920578"/>
              <a:ext cx="259240" cy="259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8540044" y="6237076"/>
              <a:ext cx="259240" cy="259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8849633" y="5603029"/>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8540044" y="5920578"/>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8230456" y="6237076"/>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480212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7934"/>
            <a:ext cx="9144000" cy="8446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2"/>
          <p:cNvSpPr>
            <a:spLocks noGrp="1" noChangeArrowheads="1"/>
          </p:cNvSpPr>
          <p:nvPr>
            <p:ph type="title"/>
          </p:nvPr>
        </p:nvSpPr>
        <p:spPr>
          <a:xfrm>
            <a:off x="250825" y="25451"/>
            <a:ext cx="8642350" cy="777875"/>
          </a:xfrm>
        </p:spPr>
        <p:txBody>
          <a:bodyPr>
            <a:normAutofit/>
          </a:bodyPr>
          <a:lstStyle/>
          <a:p>
            <a:pPr algn="l" eaLnBrk="1" hangingPunct="1">
              <a:defRPr/>
            </a:pPr>
            <a:r>
              <a:rPr lang="zh-CN" altLang="en-US" sz="3200" b="1" dirty="0" smtClean="0">
                <a:solidFill>
                  <a:schemeClr val="bg1"/>
                </a:solidFill>
              </a:rPr>
              <a:t>寄存器变量</a:t>
            </a:r>
            <a:endParaRPr lang="zh-CN" altLang="en-US" sz="2000" b="1" dirty="0" smtClean="0">
              <a:solidFill>
                <a:schemeClr val="bg1"/>
              </a:solidFill>
              <a:latin typeface="Arial" pitchFamily="34" charset="0"/>
              <a:ea typeface="Arial Unicode MS" pitchFamily="34" charset="-122"/>
              <a:cs typeface="Arial" pitchFamily="34" charset="0"/>
            </a:endParaRPr>
          </a:p>
        </p:txBody>
      </p:sp>
      <p:sp>
        <p:nvSpPr>
          <p:cNvPr id="4" name="矩形 3"/>
          <p:cNvSpPr/>
          <p:nvPr/>
        </p:nvSpPr>
        <p:spPr>
          <a:xfrm>
            <a:off x="0" y="6525344"/>
            <a:ext cx="9138308" cy="332656"/>
          </a:xfrm>
          <a:prstGeom prst="rect">
            <a:avLst/>
          </a:prstGeom>
          <a:gradFill flip="none" rotWithShape="1">
            <a:gsLst>
              <a:gs pos="55000">
                <a:schemeClr val="tx2">
                  <a:alpha val="29000"/>
                </a:schemeClr>
              </a:gs>
              <a:gs pos="100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10066" y="893644"/>
            <a:ext cx="9154065" cy="1445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5364088" y="1122888"/>
            <a:ext cx="3712106" cy="1815882"/>
          </a:xfrm>
          <a:prstGeom prst="rect">
            <a:avLst/>
          </a:prstGeom>
          <a:noFill/>
        </p:spPr>
        <p:txBody>
          <a:bodyPr wrap="none" rtlCol="0">
            <a:spAutoFit/>
          </a:bodyPr>
          <a:lstStyle/>
          <a:p>
            <a:r>
              <a:rPr lang="en-US" altLang="zh-CN" sz="1600" dirty="0" smtClean="0">
                <a:solidFill>
                  <a:srgbClr val="00B050"/>
                </a:solidFill>
              </a:rPr>
              <a:t>\\ C </a:t>
            </a:r>
            <a:r>
              <a:rPr lang="en-US" altLang="zh-CN" sz="1600" dirty="0">
                <a:solidFill>
                  <a:srgbClr val="00B050"/>
                </a:solidFill>
              </a:rPr>
              <a:t>Source Code </a:t>
            </a:r>
            <a:r>
              <a:rPr lang="en-US" altLang="zh-CN" sz="1600" i="1" dirty="0">
                <a:solidFill>
                  <a:srgbClr val="00B050"/>
                </a:solidFill>
              </a:rPr>
              <a:t>of memchr</a:t>
            </a:r>
          </a:p>
          <a:p>
            <a:r>
              <a:rPr lang="en-US" altLang="zh-CN" sz="1600" b="1" dirty="0" smtClean="0">
                <a:solidFill>
                  <a:srgbClr val="0070C0"/>
                </a:solidFill>
              </a:rPr>
              <a:t>char </a:t>
            </a:r>
            <a:r>
              <a:rPr lang="en-US" altLang="zh-CN" sz="1600" b="1" dirty="0">
                <a:solidFill>
                  <a:srgbClr val="0070C0"/>
                </a:solidFill>
              </a:rPr>
              <a:t>*</a:t>
            </a:r>
            <a:r>
              <a:rPr lang="en-US" altLang="zh-CN" sz="1600" dirty="0"/>
              <a:t>memchr (</a:t>
            </a:r>
            <a:r>
              <a:rPr lang="en-US" altLang="zh-CN" sz="1600" b="1" dirty="0">
                <a:solidFill>
                  <a:srgbClr val="0070C0"/>
                </a:solidFill>
              </a:rPr>
              <a:t>char *</a:t>
            </a:r>
            <a:r>
              <a:rPr lang="en-US" altLang="zh-CN" sz="1600" dirty="0"/>
              <a:t>buf, </a:t>
            </a:r>
            <a:r>
              <a:rPr lang="en-US" altLang="zh-CN" sz="1600" b="1" dirty="0">
                <a:solidFill>
                  <a:srgbClr val="0070C0"/>
                </a:solidFill>
              </a:rPr>
              <a:t>int</a:t>
            </a:r>
            <a:r>
              <a:rPr lang="en-US" altLang="zh-CN" sz="1600" dirty="0"/>
              <a:t> </a:t>
            </a:r>
            <a:r>
              <a:rPr lang="en-US" altLang="zh-CN" sz="1600" dirty="0" smtClean="0"/>
              <a:t>chr</a:t>
            </a:r>
            <a:r>
              <a:rPr lang="en-US" altLang="zh-CN" sz="1600" dirty="0"/>
              <a:t>, </a:t>
            </a:r>
            <a:r>
              <a:rPr lang="en-US" altLang="zh-CN" sz="1600" b="1" dirty="0">
                <a:solidFill>
                  <a:srgbClr val="0070C0"/>
                </a:solidFill>
              </a:rPr>
              <a:t>int</a:t>
            </a:r>
            <a:r>
              <a:rPr lang="en-US" altLang="zh-CN" sz="1600" dirty="0"/>
              <a:t> cnt)</a:t>
            </a:r>
            <a:endParaRPr lang="zh-CN" altLang="zh-CN" sz="1600" dirty="0"/>
          </a:p>
          <a:p>
            <a:r>
              <a:rPr lang="en-US" altLang="zh-CN" sz="1600" dirty="0"/>
              <a:t>{</a:t>
            </a:r>
            <a:endParaRPr lang="zh-CN" altLang="zh-CN" sz="1600" dirty="0"/>
          </a:p>
          <a:p>
            <a:r>
              <a:rPr lang="en-US" altLang="zh-CN" sz="1600" dirty="0"/>
              <a:t>	While (cnt &amp;&amp; *buf++ != chr)</a:t>
            </a:r>
            <a:endParaRPr lang="zh-CN" altLang="zh-CN" sz="1600" dirty="0"/>
          </a:p>
          <a:p>
            <a:r>
              <a:rPr lang="en-US" altLang="zh-CN" sz="1600" dirty="0"/>
              <a:t>		cnt--;</a:t>
            </a:r>
            <a:endParaRPr lang="zh-CN" altLang="zh-CN" sz="1600" dirty="0"/>
          </a:p>
          <a:p>
            <a:r>
              <a:rPr lang="en-US" altLang="zh-CN" sz="1600" dirty="0"/>
              <a:t>	return (cnt ? --buf : NULL)</a:t>
            </a:r>
            <a:endParaRPr lang="zh-CN" altLang="zh-CN" sz="1600" dirty="0"/>
          </a:p>
          <a:p>
            <a:r>
              <a:rPr lang="en-US" altLang="zh-CN" sz="1600" dirty="0"/>
              <a:t>}</a:t>
            </a:r>
            <a:endParaRPr lang="zh-CN" altLang="en-US" sz="1600" dirty="0"/>
          </a:p>
        </p:txBody>
      </p:sp>
      <p:sp>
        <p:nvSpPr>
          <p:cNvPr id="24" name="Rectangle 3"/>
          <p:cNvSpPr txBox="1">
            <a:spLocks noChangeArrowheads="1"/>
          </p:cNvSpPr>
          <p:nvPr/>
        </p:nvSpPr>
        <p:spPr bwMode="gray">
          <a:xfrm>
            <a:off x="540000" y="1124744"/>
            <a:ext cx="8280000" cy="540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1" fontAlgn="base" hangingPunct="1">
              <a:spcBef>
                <a:spcPct val="20000"/>
              </a:spcBef>
              <a:spcAft>
                <a:spcPct val="0"/>
              </a:spcAft>
              <a:buClr>
                <a:schemeClr val="tx1"/>
              </a:buClr>
              <a:buFont typeface="Wingdings" pitchFamily="2" charset="2"/>
              <a:buChar char="v"/>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Font typeface="Wingdings" pitchFamily="2" charset="2"/>
              <a:buChar char="§"/>
              <a:defRPr sz="2800">
                <a:solidFill>
                  <a:schemeClr val="tx2"/>
                </a:solidFill>
                <a:latin typeface="Arial" charset="0"/>
              </a:defRPr>
            </a:lvl2pPr>
            <a:lvl3pPr marL="1143000" indent="-228600" algn="l" rtl="0" eaLnBrk="1" fontAlgn="base" hangingPunct="1">
              <a:spcBef>
                <a:spcPct val="20000"/>
              </a:spcBef>
              <a:spcAft>
                <a:spcPct val="0"/>
              </a:spcAft>
              <a:buClr>
                <a:schemeClr val="hlink"/>
              </a:buClr>
              <a:buChar char="•"/>
              <a:defRPr sz="2400">
                <a:solidFill>
                  <a:schemeClr val="tx2"/>
                </a:solidFill>
                <a:latin typeface="Arial" charset="0"/>
              </a:defRPr>
            </a:lvl3pPr>
            <a:lvl4pPr marL="1600200" indent="-228600" algn="l" rtl="0" eaLnBrk="1" fontAlgn="base" hangingPunct="1">
              <a:spcBef>
                <a:spcPct val="20000"/>
              </a:spcBef>
              <a:spcAft>
                <a:spcPct val="0"/>
              </a:spcAft>
              <a:buChar char="–"/>
              <a:defRPr sz="2000">
                <a:solidFill>
                  <a:schemeClr val="tx2"/>
                </a:solidFill>
                <a:latin typeface="Arial" charset="0"/>
              </a:defRPr>
            </a:lvl4pPr>
            <a:lvl5pPr marL="2057400" indent="-228600" algn="l" rtl="0" eaLnBrk="1" fontAlgn="base" hangingPunct="1">
              <a:spcBef>
                <a:spcPct val="20000"/>
              </a:spcBef>
              <a:spcAft>
                <a:spcPct val="0"/>
              </a:spcAft>
              <a:buChar char="»"/>
              <a:defRPr sz="2000">
                <a:solidFill>
                  <a:schemeClr val="tx2"/>
                </a:solidFill>
                <a:latin typeface="Arial" charset="0"/>
              </a:defRPr>
            </a:lvl5pPr>
            <a:lvl6pPr marL="2514600" indent="-228600" algn="l" rtl="0" eaLnBrk="1" fontAlgn="base" hangingPunct="1">
              <a:spcBef>
                <a:spcPct val="20000"/>
              </a:spcBef>
              <a:spcAft>
                <a:spcPct val="0"/>
              </a:spcAft>
              <a:buChar char="»"/>
              <a:defRPr sz="2000">
                <a:solidFill>
                  <a:schemeClr val="tx2"/>
                </a:solidFill>
                <a:latin typeface="Arial" charset="0"/>
              </a:defRPr>
            </a:lvl6pPr>
            <a:lvl7pPr marL="2971800" indent="-228600" algn="l" rtl="0" eaLnBrk="1" fontAlgn="base" hangingPunct="1">
              <a:spcBef>
                <a:spcPct val="20000"/>
              </a:spcBef>
              <a:spcAft>
                <a:spcPct val="0"/>
              </a:spcAft>
              <a:buChar char="»"/>
              <a:defRPr sz="2000">
                <a:solidFill>
                  <a:schemeClr val="tx2"/>
                </a:solidFill>
                <a:latin typeface="Arial" charset="0"/>
              </a:defRPr>
            </a:lvl7pPr>
            <a:lvl8pPr marL="3429000" indent="-228600" algn="l" rtl="0" eaLnBrk="1" fontAlgn="base" hangingPunct="1">
              <a:spcBef>
                <a:spcPct val="20000"/>
              </a:spcBef>
              <a:spcAft>
                <a:spcPct val="0"/>
              </a:spcAft>
              <a:buChar char="»"/>
              <a:defRPr sz="2000">
                <a:solidFill>
                  <a:schemeClr val="tx2"/>
                </a:solidFill>
                <a:latin typeface="Arial" charset="0"/>
              </a:defRPr>
            </a:lvl8pPr>
            <a:lvl9pPr marL="3886200" indent="-228600" algn="l" rtl="0" eaLnBrk="1" fontAlgn="base" hangingPunct="1">
              <a:spcBef>
                <a:spcPct val="20000"/>
              </a:spcBef>
              <a:spcAft>
                <a:spcPct val="0"/>
              </a:spcAft>
              <a:buChar char="»"/>
              <a:defRPr sz="2000">
                <a:solidFill>
                  <a:schemeClr val="tx2"/>
                </a:solidFill>
                <a:latin typeface="Arial" charset="0"/>
              </a:defRPr>
            </a:lvl9pPr>
          </a:lstStyle>
          <a:p>
            <a:pPr marL="0" indent="0">
              <a:lnSpc>
                <a:spcPts val="900"/>
              </a:lnSpc>
              <a:buNone/>
            </a:pPr>
            <a:r>
              <a:rPr lang="en-US" altLang="zh-CN" sz="1400" dirty="0"/>
              <a:t>%% ASM Code </a:t>
            </a:r>
            <a:r>
              <a:rPr lang="en-US" altLang="zh-CN" sz="1400" dirty="0" smtClean="0"/>
              <a:t>Snippet of </a:t>
            </a:r>
            <a:r>
              <a:rPr lang="en-US" altLang="zh-CN" sz="1400" i="1" dirty="0" smtClean="0"/>
              <a:t>memchr</a:t>
            </a:r>
            <a:endParaRPr lang="zh-CN" altLang="zh-CN" sz="1400" i="1" dirty="0"/>
          </a:p>
          <a:p>
            <a:pPr marL="0" indent="0">
              <a:lnSpc>
                <a:spcPts val="900"/>
              </a:lnSpc>
              <a:buNone/>
            </a:pPr>
            <a:r>
              <a:rPr lang="en-US" altLang="zh-CN" sz="1400" dirty="0"/>
              <a:t>	 ……</a:t>
            </a:r>
            <a:endParaRPr lang="zh-CN" altLang="zh-CN" sz="1400" dirty="0"/>
          </a:p>
          <a:p>
            <a:pPr marL="0" indent="0">
              <a:lnSpc>
                <a:spcPts val="900"/>
              </a:lnSpc>
              <a:buNone/>
            </a:pPr>
            <a:r>
              <a:rPr lang="en-US" altLang="zh-CN" sz="1400" dirty="0"/>
              <a:t>	 loc_401009 :</a:t>
            </a:r>
            <a:endParaRPr lang="zh-CN" altLang="zh-CN" sz="1400" dirty="0"/>
          </a:p>
          <a:p>
            <a:pPr marL="0" indent="0">
              <a:lnSpc>
                <a:spcPts val="900"/>
              </a:lnSpc>
              <a:buNone/>
            </a:pPr>
            <a:r>
              <a:rPr lang="en-US" altLang="zh-CN" sz="1400" dirty="0"/>
              <a:t>07	 </a:t>
            </a:r>
            <a:r>
              <a:rPr lang="en-US" altLang="zh-CN" sz="1400" dirty="0" err="1"/>
              <a:t>cmp</a:t>
            </a:r>
            <a:r>
              <a:rPr lang="en-US" altLang="zh-CN" sz="1400" dirty="0"/>
              <a:t>	 dword ptr [ ebp +10h ] , 0</a:t>
            </a:r>
            <a:endParaRPr lang="zh-CN" altLang="zh-CN" sz="1400" dirty="0"/>
          </a:p>
          <a:p>
            <a:pPr marL="0" indent="0">
              <a:lnSpc>
                <a:spcPts val="900"/>
              </a:lnSpc>
              <a:buNone/>
            </a:pPr>
            <a:r>
              <a:rPr lang="en-US" altLang="zh-CN" sz="1400" dirty="0"/>
              <a:t>08	 jz		 short loc_40103A</a:t>
            </a:r>
            <a:endParaRPr lang="zh-CN" altLang="zh-CN" sz="1400" dirty="0"/>
          </a:p>
          <a:p>
            <a:pPr marL="0" indent="0">
              <a:lnSpc>
                <a:spcPts val="900"/>
              </a:lnSpc>
              <a:buNone/>
            </a:pPr>
            <a:r>
              <a:rPr lang="en-US" altLang="zh-CN" sz="1400" dirty="0"/>
              <a:t>09	 mov	 </a:t>
            </a:r>
            <a:r>
              <a:rPr lang="en-US" altLang="zh-CN" sz="1400" dirty="0">
                <a:solidFill>
                  <a:srgbClr val="FF0000"/>
                </a:solidFill>
              </a:rPr>
              <a:t>eax</a:t>
            </a:r>
            <a:r>
              <a:rPr lang="en-US" altLang="zh-CN" sz="1400" dirty="0"/>
              <a:t> , [ ebp +8]</a:t>
            </a:r>
            <a:endParaRPr lang="zh-CN" altLang="zh-CN" sz="1400" dirty="0"/>
          </a:p>
          <a:p>
            <a:pPr marL="0" indent="0">
              <a:lnSpc>
                <a:spcPts val="900"/>
              </a:lnSpc>
              <a:buNone/>
            </a:pPr>
            <a:r>
              <a:rPr lang="en-US" altLang="zh-CN" sz="1400" dirty="0"/>
              <a:t>10	 movsx	 </a:t>
            </a:r>
            <a:r>
              <a:rPr lang="en-US" altLang="zh-CN" sz="1400" dirty="0">
                <a:solidFill>
                  <a:srgbClr val="FF0000"/>
                </a:solidFill>
              </a:rPr>
              <a:t>ecx</a:t>
            </a:r>
            <a:r>
              <a:rPr lang="en-US" altLang="zh-CN" sz="1400" dirty="0"/>
              <a:t> , byte ptr [ </a:t>
            </a:r>
            <a:r>
              <a:rPr lang="en-US" altLang="zh-CN" sz="1400" dirty="0">
                <a:solidFill>
                  <a:srgbClr val="FF0000"/>
                </a:solidFill>
              </a:rPr>
              <a:t>eax</a:t>
            </a:r>
            <a:r>
              <a:rPr lang="en-US" altLang="zh-CN" sz="1400" dirty="0"/>
              <a:t> ]</a:t>
            </a:r>
            <a:endParaRPr lang="zh-CN" altLang="zh-CN" sz="1400" dirty="0"/>
          </a:p>
          <a:p>
            <a:pPr marL="0" indent="0">
              <a:lnSpc>
                <a:spcPts val="900"/>
              </a:lnSpc>
              <a:buNone/>
            </a:pPr>
            <a:r>
              <a:rPr lang="en-US" altLang="zh-CN" sz="1400" dirty="0"/>
              <a:t>11	 mov	 [ ebp</a:t>
            </a:r>
            <a:r>
              <a:rPr lang="zh-CN" altLang="zh-CN" sz="1400" i="1" dirty="0"/>
              <a:t>−</a:t>
            </a:r>
            <a:r>
              <a:rPr lang="en-US" altLang="zh-CN" sz="1400" dirty="0"/>
              <a:t>44h ] , </a:t>
            </a:r>
            <a:r>
              <a:rPr lang="en-US" altLang="zh-CN" sz="1400" dirty="0">
                <a:solidFill>
                  <a:srgbClr val="FF0000"/>
                </a:solidFill>
              </a:rPr>
              <a:t>ecx</a:t>
            </a:r>
            <a:endParaRPr lang="zh-CN" altLang="zh-CN" sz="1400" dirty="0">
              <a:solidFill>
                <a:srgbClr val="FF0000"/>
              </a:solidFill>
            </a:endParaRPr>
          </a:p>
          <a:p>
            <a:pPr marL="0" indent="0">
              <a:lnSpc>
                <a:spcPts val="900"/>
              </a:lnSpc>
              <a:buNone/>
            </a:pPr>
            <a:r>
              <a:rPr lang="en-US" altLang="zh-CN" sz="1400" dirty="0"/>
              <a:t>12	 mov	 </a:t>
            </a:r>
            <a:r>
              <a:rPr lang="en-US" altLang="zh-CN" sz="1400" dirty="0">
                <a:solidFill>
                  <a:srgbClr val="FF0000"/>
                </a:solidFill>
              </a:rPr>
              <a:t>edx</a:t>
            </a:r>
            <a:r>
              <a:rPr lang="en-US" altLang="zh-CN" sz="1400" dirty="0"/>
              <a:t> , [ ebp+0Ch ]</a:t>
            </a:r>
            <a:endParaRPr lang="zh-CN" altLang="zh-CN" sz="1400" dirty="0"/>
          </a:p>
          <a:p>
            <a:pPr marL="0" indent="0">
              <a:lnSpc>
                <a:spcPts val="900"/>
              </a:lnSpc>
              <a:buNone/>
            </a:pPr>
            <a:r>
              <a:rPr lang="en-US" altLang="zh-CN" sz="1400" dirty="0"/>
              <a:t>13	 mov	 [ ebp</a:t>
            </a:r>
            <a:r>
              <a:rPr lang="zh-CN" altLang="zh-CN" sz="1400" i="1" dirty="0"/>
              <a:t>−</a:t>
            </a:r>
            <a:r>
              <a:rPr lang="en-US" altLang="zh-CN" sz="1400" dirty="0"/>
              <a:t>48h ] , </a:t>
            </a:r>
            <a:r>
              <a:rPr lang="en-US" altLang="zh-CN" sz="1400" dirty="0">
                <a:solidFill>
                  <a:srgbClr val="FF0000"/>
                </a:solidFill>
              </a:rPr>
              <a:t>edx</a:t>
            </a:r>
            <a:endParaRPr lang="zh-CN" altLang="zh-CN" sz="1400" dirty="0">
              <a:solidFill>
                <a:srgbClr val="FF0000"/>
              </a:solidFill>
            </a:endParaRPr>
          </a:p>
          <a:p>
            <a:pPr marL="0" indent="0">
              <a:lnSpc>
                <a:spcPts val="900"/>
              </a:lnSpc>
              <a:buNone/>
            </a:pPr>
            <a:r>
              <a:rPr lang="en-US" altLang="zh-CN" sz="1400" dirty="0"/>
              <a:t>14	 mov	</a:t>
            </a:r>
            <a:r>
              <a:rPr lang="en-US" altLang="zh-CN" sz="1400" dirty="0">
                <a:solidFill>
                  <a:srgbClr val="FF0000"/>
                </a:solidFill>
              </a:rPr>
              <a:t> eax </a:t>
            </a:r>
            <a:r>
              <a:rPr lang="en-US" altLang="zh-CN" sz="1400" dirty="0"/>
              <a:t>, [ ebp +8]</a:t>
            </a:r>
            <a:endParaRPr lang="zh-CN" altLang="zh-CN" sz="1400" dirty="0"/>
          </a:p>
          <a:p>
            <a:pPr marL="0" indent="0">
              <a:lnSpc>
                <a:spcPts val="900"/>
              </a:lnSpc>
              <a:buNone/>
            </a:pPr>
            <a:r>
              <a:rPr lang="en-US" altLang="zh-CN" sz="1400" dirty="0"/>
              <a:t>15	 add	</a:t>
            </a:r>
            <a:r>
              <a:rPr lang="en-US" altLang="zh-CN" sz="1400" dirty="0">
                <a:solidFill>
                  <a:srgbClr val="FF0000"/>
                </a:solidFill>
              </a:rPr>
              <a:t> </a:t>
            </a:r>
            <a:r>
              <a:rPr lang="en-US" altLang="zh-CN" sz="1400" dirty="0" smtClean="0">
                <a:solidFill>
                  <a:srgbClr val="FF0000"/>
                </a:solidFill>
              </a:rPr>
              <a:t>eax </a:t>
            </a:r>
            <a:r>
              <a:rPr lang="en-US" altLang="zh-CN" sz="1400" dirty="0" smtClean="0"/>
              <a:t>, </a:t>
            </a:r>
            <a:r>
              <a:rPr lang="en-US" altLang="zh-CN" sz="1400" dirty="0"/>
              <a:t>1</a:t>
            </a:r>
            <a:endParaRPr lang="zh-CN" altLang="zh-CN" sz="1400" dirty="0"/>
          </a:p>
          <a:p>
            <a:pPr marL="0" indent="0">
              <a:lnSpc>
                <a:spcPts val="900"/>
              </a:lnSpc>
              <a:buNone/>
            </a:pPr>
            <a:r>
              <a:rPr lang="en-US" altLang="zh-CN" sz="1400" dirty="0"/>
              <a:t>16	 mov	 [ ebp +8 ] , </a:t>
            </a:r>
            <a:r>
              <a:rPr lang="en-US" altLang="zh-CN" sz="1400" dirty="0">
                <a:solidFill>
                  <a:srgbClr val="FF0000"/>
                </a:solidFill>
              </a:rPr>
              <a:t>eax</a:t>
            </a:r>
            <a:endParaRPr lang="zh-CN" altLang="zh-CN" sz="1400" dirty="0">
              <a:solidFill>
                <a:srgbClr val="FF0000"/>
              </a:solidFill>
            </a:endParaRPr>
          </a:p>
          <a:p>
            <a:pPr marL="0" indent="0">
              <a:lnSpc>
                <a:spcPts val="900"/>
              </a:lnSpc>
              <a:buNone/>
            </a:pPr>
            <a:r>
              <a:rPr lang="en-US" altLang="zh-CN" sz="1400" dirty="0"/>
              <a:t>17	 mov	 </a:t>
            </a:r>
            <a:r>
              <a:rPr lang="en-US" altLang="zh-CN" sz="1400" dirty="0">
                <a:solidFill>
                  <a:srgbClr val="FF0000"/>
                </a:solidFill>
              </a:rPr>
              <a:t>ecx</a:t>
            </a:r>
            <a:r>
              <a:rPr lang="en-US" altLang="zh-CN" sz="1400" dirty="0"/>
              <a:t> , [ ebp</a:t>
            </a:r>
            <a:r>
              <a:rPr lang="zh-CN" altLang="zh-CN" sz="1400" i="1" dirty="0"/>
              <a:t>−</a:t>
            </a:r>
            <a:r>
              <a:rPr lang="en-US" altLang="zh-CN" sz="1400" dirty="0"/>
              <a:t>44h ]</a:t>
            </a:r>
            <a:endParaRPr lang="zh-CN" altLang="zh-CN" sz="1400" dirty="0"/>
          </a:p>
          <a:p>
            <a:pPr marL="0" indent="0">
              <a:lnSpc>
                <a:spcPts val="900"/>
              </a:lnSpc>
              <a:buNone/>
            </a:pPr>
            <a:r>
              <a:rPr lang="en-US" altLang="zh-CN" sz="1400" dirty="0"/>
              <a:t>18	 </a:t>
            </a:r>
            <a:r>
              <a:rPr lang="en-US" altLang="zh-CN" sz="1400" dirty="0" err="1"/>
              <a:t>cmp</a:t>
            </a:r>
            <a:r>
              <a:rPr lang="en-US" altLang="zh-CN" sz="1400" dirty="0"/>
              <a:t>	 </a:t>
            </a:r>
            <a:r>
              <a:rPr lang="en-US" altLang="zh-CN" sz="1400" dirty="0">
                <a:solidFill>
                  <a:srgbClr val="FF0000"/>
                </a:solidFill>
              </a:rPr>
              <a:t>ecx</a:t>
            </a:r>
            <a:r>
              <a:rPr lang="en-US" altLang="zh-CN" sz="1400" dirty="0"/>
              <a:t> , [ ebp</a:t>
            </a:r>
            <a:r>
              <a:rPr lang="zh-CN" altLang="zh-CN" sz="1400" i="1" dirty="0"/>
              <a:t>−</a:t>
            </a:r>
            <a:r>
              <a:rPr lang="en-US" altLang="zh-CN" sz="1400" dirty="0"/>
              <a:t>48h ]</a:t>
            </a:r>
            <a:endParaRPr lang="zh-CN" altLang="zh-CN" sz="1400" dirty="0"/>
          </a:p>
          <a:p>
            <a:pPr marL="0" indent="0">
              <a:lnSpc>
                <a:spcPts val="900"/>
              </a:lnSpc>
              <a:buNone/>
            </a:pPr>
            <a:r>
              <a:rPr lang="en-US" altLang="zh-CN" sz="1400" dirty="0"/>
              <a:t>19	 jz		 short loc_40103A</a:t>
            </a:r>
            <a:endParaRPr lang="zh-CN" altLang="zh-CN" sz="1400" dirty="0"/>
          </a:p>
          <a:p>
            <a:pPr marL="0" indent="0">
              <a:lnSpc>
                <a:spcPts val="900"/>
              </a:lnSpc>
              <a:buNone/>
            </a:pPr>
            <a:r>
              <a:rPr lang="en-US" altLang="zh-CN" sz="1400" dirty="0"/>
              <a:t>20	 mov	 </a:t>
            </a:r>
            <a:r>
              <a:rPr lang="en-US" altLang="zh-CN" sz="1400" dirty="0">
                <a:solidFill>
                  <a:srgbClr val="FF0000"/>
                </a:solidFill>
              </a:rPr>
              <a:t>eax</a:t>
            </a:r>
            <a:r>
              <a:rPr lang="en-US" altLang="zh-CN" sz="1400" dirty="0"/>
              <a:t> , [ ebp +10h ]</a:t>
            </a:r>
            <a:endParaRPr lang="zh-CN" altLang="zh-CN" sz="1400" dirty="0"/>
          </a:p>
          <a:p>
            <a:pPr marL="0" indent="0">
              <a:lnSpc>
                <a:spcPts val="900"/>
              </a:lnSpc>
              <a:buNone/>
            </a:pPr>
            <a:r>
              <a:rPr lang="en-US" altLang="zh-CN" sz="1400" dirty="0"/>
              <a:t>21	 sub	 </a:t>
            </a:r>
            <a:r>
              <a:rPr lang="en-US" altLang="zh-CN" sz="1400" dirty="0">
                <a:solidFill>
                  <a:srgbClr val="FF0000"/>
                </a:solidFill>
              </a:rPr>
              <a:t>eax</a:t>
            </a:r>
            <a:r>
              <a:rPr lang="en-US" altLang="zh-CN" sz="1400" dirty="0"/>
              <a:t> , 1</a:t>
            </a:r>
            <a:endParaRPr lang="zh-CN" altLang="zh-CN" sz="1400" dirty="0"/>
          </a:p>
          <a:p>
            <a:pPr marL="0" indent="0">
              <a:lnSpc>
                <a:spcPts val="900"/>
              </a:lnSpc>
              <a:buNone/>
            </a:pPr>
            <a:r>
              <a:rPr lang="en-US" altLang="zh-CN" sz="1400" dirty="0"/>
              <a:t>22	 mov	 [ ebp +10h ] , </a:t>
            </a:r>
            <a:r>
              <a:rPr lang="en-US" altLang="zh-CN" sz="1400" dirty="0">
                <a:solidFill>
                  <a:srgbClr val="FF0000"/>
                </a:solidFill>
              </a:rPr>
              <a:t>eax</a:t>
            </a:r>
            <a:endParaRPr lang="zh-CN" altLang="zh-CN" sz="1400" dirty="0">
              <a:solidFill>
                <a:srgbClr val="FF0000"/>
              </a:solidFill>
            </a:endParaRPr>
          </a:p>
          <a:p>
            <a:pPr marL="0" indent="0">
              <a:lnSpc>
                <a:spcPts val="900"/>
              </a:lnSpc>
              <a:buNone/>
            </a:pPr>
            <a:r>
              <a:rPr lang="en-US" altLang="zh-CN" sz="1400" dirty="0"/>
              <a:t>23	 jmp	 </a:t>
            </a:r>
            <a:r>
              <a:rPr lang="en-US" altLang="zh-CN" sz="1400" dirty="0" smtClean="0"/>
              <a:t>short </a:t>
            </a:r>
            <a:r>
              <a:rPr lang="en-US" altLang="zh-CN" sz="1400" dirty="0" err="1"/>
              <a:t>loc</a:t>
            </a:r>
            <a:r>
              <a:rPr lang="en-US" altLang="zh-CN" sz="1400" dirty="0"/>
              <a:t> 401009</a:t>
            </a:r>
            <a:endParaRPr lang="zh-CN" altLang="zh-CN" sz="1400" dirty="0"/>
          </a:p>
          <a:p>
            <a:pPr marL="0" indent="0">
              <a:lnSpc>
                <a:spcPts val="900"/>
              </a:lnSpc>
              <a:buNone/>
            </a:pPr>
            <a:r>
              <a:rPr lang="en-US" altLang="zh-CN" sz="1400" dirty="0"/>
              <a:t>	 loc_40103A :</a:t>
            </a:r>
            <a:endParaRPr lang="zh-CN" altLang="zh-CN" sz="1400" dirty="0"/>
          </a:p>
          <a:p>
            <a:pPr marL="0" indent="0">
              <a:lnSpc>
                <a:spcPts val="900"/>
              </a:lnSpc>
              <a:buNone/>
            </a:pPr>
            <a:r>
              <a:rPr lang="en-US" altLang="zh-CN" sz="1400" dirty="0"/>
              <a:t>24	 </a:t>
            </a:r>
            <a:r>
              <a:rPr lang="en-US" altLang="zh-CN" sz="1400" dirty="0" err="1"/>
              <a:t>cmp</a:t>
            </a:r>
            <a:r>
              <a:rPr lang="en-US" altLang="zh-CN" sz="1400" dirty="0"/>
              <a:t>	 dword ptr [ ebp +10h ] , 0</a:t>
            </a:r>
            <a:endParaRPr lang="zh-CN" altLang="zh-CN" sz="1400" dirty="0"/>
          </a:p>
          <a:p>
            <a:pPr marL="0" indent="0">
              <a:lnSpc>
                <a:spcPts val="900"/>
              </a:lnSpc>
              <a:buNone/>
            </a:pPr>
            <a:r>
              <a:rPr lang="en-US" altLang="zh-CN" sz="1400" dirty="0"/>
              <a:t>25	 jz		 short loc_401051</a:t>
            </a:r>
            <a:endParaRPr lang="zh-CN" altLang="zh-CN" sz="1400" dirty="0"/>
          </a:p>
          <a:p>
            <a:pPr marL="0" indent="0">
              <a:lnSpc>
                <a:spcPts val="900"/>
              </a:lnSpc>
              <a:buNone/>
            </a:pPr>
            <a:r>
              <a:rPr lang="en-US" altLang="zh-CN" sz="1400" dirty="0"/>
              <a:t>26	 mov	 </a:t>
            </a:r>
            <a:r>
              <a:rPr lang="en-US" altLang="zh-CN" sz="1400" dirty="0">
                <a:solidFill>
                  <a:srgbClr val="FF0000"/>
                </a:solidFill>
              </a:rPr>
              <a:t>eax</a:t>
            </a:r>
            <a:r>
              <a:rPr lang="en-US" altLang="zh-CN" sz="1400" dirty="0"/>
              <a:t> , [ ebp +8]</a:t>
            </a:r>
            <a:endParaRPr lang="zh-CN" altLang="zh-CN" sz="1400" dirty="0"/>
          </a:p>
          <a:p>
            <a:pPr marL="0" indent="0">
              <a:lnSpc>
                <a:spcPts val="900"/>
              </a:lnSpc>
              <a:buNone/>
            </a:pPr>
            <a:r>
              <a:rPr lang="en-US" altLang="zh-CN" sz="1400" dirty="0"/>
              <a:t>27	 sub	</a:t>
            </a:r>
            <a:r>
              <a:rPr lang="en-US" altLang="zh-CN" sz="1400" dirty="0">
                <a:solidFill>
                  <a:srgbClr val="FF0000"/>
                </a:solidFill>
              </a:rPr>
              <a:t> eax </a:t>
            </a:r>
            <a:r>
              <a:rPr lang="en-US" altLang="zh-CN" sz="1400" dirty="0"/>
              <a:t>, 1</a:t>
            </a:r>
            <a:endParaRPr lang="zh-CN" altLang="zh-CN" sz="1400" dirty="0"/>
          </a:p>
          <a:p>
            <a:pPr marL="0" indent="0">
              <a:lnSpc>
                <a:spcPts val="900"/>
              </a:lnSpc>
              <a:buNone/>
            </a:pPr>
            <a:r>
              <a:rPr lang="en-US" altLang="zh-CN" sz="1400" dirty="0"/>
              <a:t>28	 mov	 [ ebp +8 ] , </a:t>
            </a:r>
            <a:r>
              <a:rPr lang="en-US" altLang="zh-CN" sz="1400" dirty="0">
                <a:solidFill>
                  <a:srgbClr val="FF0000"/>
                </a:solidFill>
              </a:rPr>
              <a:t>eax</a:t>
            </a:r>
            <a:endParaRPr lang="zh-CN" altLang="zh-CN" sz="1400" dirty="0">
              <a:solidFill>
                <a:srgbClr val="FF0000"/>
              </a:solidFill>
            </a:endParaRPr>
          </a:p>
          <a:p>
            <a:pPr marL="0" indent="0">
              <a:lnSpc>
                <a:spcPts val="900"/>
              </a:lnSpc>
              <a:buNone/>
            </a:pPr>
            <a:r>
              <a:rPr lang="en-US" altLang="zh-CN" sz="1400" dirty="0"/>
              <a:t>29	 mov	 </a:t>
            </a:r>
            <a:r>
              <a:rPr lang="en-US" altLang="zh-CN" sz="1400" dirty="0">
                <a:solidFill>
                  <a:srgbClr val="FF0000"/>
                </a:solidFill>
              </a:rPr>
              <a:t>ecx</a:t>
            </a:r>
            <a:r>
              <a:rPr lang="en-US" altLang="zh-CN" sz="1400" dirty="0"/>
              <a:t> , [ ebp +8]</a:t>
            </a:r>
            <a:endParaRPr lang="zh-CN" altLang="zh-CN" sz="1400" dirty="0"/>
          </a:p>
          <a:p>
            <a:pPr marL="0" indent="0">
              <a:lnSpc>
                <a:spcPts val="900"/>
              </a:lnSpc>
              <a:buNone/>
            </a:pPr>
            <a:r>
              <a:rPr lang="en-US" altLang="zh-CN" sz="1400" dirty="0"/>
              <a:t>30	 mov	 [ ebp</a:t>
            </a:r>
            <a:r>
              <a:rPr lang="zh-CN" altLang="zh-CN" sz="1400" i="1" dirty="0"/>
              <a:t>−</a:t>
            </a:r>
            <a:r>
              <a:rPr lang="en-US" altLang="zh-CN" sz="1400" dirty="0"/>
              <a:t>44h ] , </a:t>
            </a:r>
            <a:r>
              <a:rPr lang="en-US" altLang="zh-CN" sz="1400" dirty="0">
                <a:solidFill>
                  <a:srgbClr val="FF0000"/>
                </a:solidFill>
              </a:rPr>
              <a:t>ecx</a:t>
            </a:r>
            <a:endParaRPr lang="zh-CN" altLang="zh-CN" sz="1400" dirty="0">
              <a:solidFill>
                <a:srgbClr val="FF0000"/>
              </a:solidFill>
            </a:endParaRPr>
          </a:p>
          <a:p>
            <a:pPr marL="0" indent="0">
              <a:lnSpc>
                <a:spcPts val="900"/>
              </a:lnSpc>
              <a:buNone/>
            </a:pPr>
            <a:r>
              <a:rPr lang="en-US" altLang="zh-CN" sz="1400" dirty="0"/>
              <a:t>31	 jmp	 short loc401058</a:t>
            </a:r>
            <a:endParaRPr lang="zh-CN" altLang="zh-CN" sz="1400" dirty="0"/>
          </a:p>
          <a:p>
            <a:pPr marL="0" indent="0">
              <a:lnSpc>
                <a:spcPts val="900"/>
              </a:lnSpc>
              <a:buNone/>
            </a:pPr>
            <a:r>
              <a:rPr lang="en-US" altLang="zh-CN" sz="1400" dirty="0"/>
              <a:t>	 loc_401051 :</a:t>
            </a:r>
            <a:endParaRPr lang="zh-CN" altLang="zh-CN" sz="1400" dirty="0"/>
          </a:p>
          <a:p>
            <a:pPr marL="0" indent="0">
              <a:lnSpc>
                <a:spcPts val="900"/>
              </a:lnSpc>
              <a:buNone/>
            </a:pPr>
            <a:r>
              <a:rPr lang="en-US" altLang="zh-CN" sz="1400" dirty="0"/>
              <a:t>32	 mov	 dword ptr [ ebp</a:t>
            </a:r>
            <a:r>
              <a:rPr lang="zh-CN" altLang="zh-CN" sz="1400" i="1" dirty="0"/>
              <a:t>−</a:t>
            </a:r>
            <a:r>
              <a:rPr lang="en-US" altLang="zh-CN" sz="1400" dirty="0"/>
              <a:t>44h ] , 0</a:t>
            </a:r>
            <a:endParaRPr lang="zh-CN" altLang="zh-CN" sz="1400" dirty="0"/>
          </a:p>
          <a:p>
            <a:pPr marL="0" indent="0">
              <a:lnSpc>
                <a:spcPts val="900"/>
              </a:lnSpc>
              <a:buNone/>
            </a:pPr>
            <a:r>
              <a:rPr lang="en-US" altLang="zh-CN" sz="1400" dirty="0"/>
              <a:t>	 loc_401058 :</a:t>
            </a:r>
            <a:endParaRPr lang="zh-CN" altLang="zh-CN" sz="1400" dirty="0"/>
          </a:p>
          <a:p>
            <a:pPr marL="0" indent="0">
              <a:lnSpc>
                <a:spcPts val="900"/>
              </a:lnSpc>
              <a:buNone/>
            </a:pPr>
            <a:r>
              <a:rPr lang="en-US" altLang="zh-CN" sz="1400" dirty="0"/>
              <a:t>33	 mov	 </a:t>
            </a:r>
            <a:r>
              <a:rPr lang="en-US" altLang="zh-CN" sz="1400" dirty="0">
                <a:solidFill>
                  <a:srgbClr val="FF0000"/>
                </a:solidFill>
              </a:rPr>
              <a:t>eax</a:t>
            </a:r>
            <a:r>
              <a:rPr lang="en-US" altLang="zh-CN" sz="1400" dirty="0"/>
              <a:t> , [ ebp</a:t>
            </a:r>
            <a:r>
              <a:rPr lang="zh-CN" altLang="zh-CN" sz="1400" i="1" dirty="0"/>
              <a:t>−</a:t>
            </a:r>
            <a:r>
              <a:rPr lang="en-US" altLang="zh-CN" sz="1400" dirty="0"/>
              <a:t>44h ]</a:t>
            </a:r>
            <a:endParaRPr lang="zh-CN" altLang="zh-CN" sz="1400" dirty="0"/>
          </a:p>
          <a:p>
            <a:pPr marL="0" indent="0">
              <a:lnSpc>
                <a:spcPts val="900"/>
              </a:lnSpc>
              <a:buNone/>
            </a:pPr>
            <a:r>
              <a:rPr lang="en-US" altLang="zh-CN" sz="1400" dirty="0"/>
              <a:t>	 ……</a:t>
            </a:r>
            <a:endParaRPr lang="zh-CN" altLang="zh-CN" sz="1400" dirty="0">
              <a:latin typeface="Times New Roman" panose="02020603050405020304" pitchFamily="18" charset="0"/>
              <a:cs typeface="Times New Roman" panose="02020603050405020304" pitchFamily="18" charset="0"/>
            </a:endParaRPr>
          </a:p>
        </p:txBody>
      </p:sp>
      <p:grpSp>
        <p:nvGrpSpPr>
          <p:cNvPr id="62" name="组合 61"/>
          <p:cNvGrpSpPr/>
          <p:nvPr/>
        </p:nvGrpSpPr>
        <p:grpSpPr>
          <a:xfrm>
            <a:off x="8186914" y="5559487"/>
            <a:ext cx="878417" cy="893287"/>
            <a:chOff x="8230456" y="5603029"/>
            <a:chExt cx="878417" cy="893287"/>
          </a:xfrm>
        </p:grpSpPr>
        <p:sp>
          <p:nvSpPr>
            <p:cNvPr id="52" name="矩形 51"/>
            <p:cNvSpPr/>
            <p:nvPr/>
          </p:nvSpPr>
          <p:spPr>
            <a:xfrm>
              <a:off x="8849633" y="6237076"/>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8849633" y="5920578"/>
              <a:ext cx="259240" cy="259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8540044" y="6237076"/>
              <a:ext cx="259240" cy="259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8849633" y="5603029"/>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8540044" y="5920578"/>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8230456" y="6237076"/>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8868100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7934"/>
            <a:ext cx="9144000" cy="8446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2"/>
          <p:cNvSpPr>
            <a:spLocks noGrp="1" noChangeArrowheads="1"/>
          </p:cNvSpPr>
          <p:nvPr>
            <p:ph type="title"/>
          </p:nvPr>
        </p:nvSpPr>
        <p:spPr>
          <a:xfrm>
            <a:off x="250825" y="25451"/>
            <a:ext cx="8642350" cy="777875"/>
          </a:xfrm>
        </p:spPr>
        <p:txBody>
          <a:bodyPr/>
          <a:lstStyle/>
          <a:p>
            <a:pPr algn="l" eaLnBrk="1" hangingPunct="1">
              <a:defRPr/>
            </a:pPr>
            <a:r>
              <a:rPr lang="zh-CN" altLang="en-US" sz="3200" b="1" dirty="0" smtClean="0">
                <a:solidFill>
                  <a:schemeClr val="bg1"/>
                </a:solidFill>
              </a:rPr>
              <a:t>整体流程</a:t>
            </a:r>
            <a:endParaRPr lang="zh-CN" altLang="en-US" sz="2000" b="1" dirty="0" smtClean="0">
              <a:solidFill>
                <a:schemeClr val="bg1"/>
              </a:solidFill>
              <a:latin typeface="Arial" pitchFamily="34" charset="0"/>
              <a:ea typeface="Arial Unicode MS" pitchFamily="34" charset="-122"/>
              <a:cs typeface="Arial" pitchFamily="34" charset="0"/>
            </a:endParaRPr>
          </a:p>
        </p:txBody>
      </p:sp>
      <p:sp>
        <p:nvSpPr>
          <p:cNvPr id="4" name="矩形 3"/>
          <p:cNvSpPr/>
          <p:nvPr/>
        </p:nvSpPr>
        <p:spPr>
          <a:xfrm>
            <a:off x="0" y="6525344"/>
            <a:ext cx="9138308" cy="332656"/>
          </a:xfrm>
          <a:prstGeom prst="rect">
            <a:avLst/>
          </a:prstGeom>
          <a:gradFill flip="none" rotWithShape="1">
            <a:gsLst>
              <a:gs pos="55000">
                <a:schemeClr val="tx2">
                  <a:alpha val="29000"/>
                </a:schemeClr>
              </a:gs>
              <a:gs pos="100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2" name="组合 61"/>
          <p:cNvGrpSpPr/>
          <p:nvPr/>
        </p:nvGrpSpPr>
        <p:grpSpPr>
          <a:xfrm>
            <a:off x="8186914" y="5559487"/>
            <a:ext cx="878417" cy="893287"/>
            <a:chOff x="8230456" y="5603029"/>
            <a:chExt cx="878417" cy="893287"/>
          </a:xfrm>
        </p:grpSpPr>
        <p:sp>
          <p:nvSpPr>
            <p:cNvPr id="52" name="矩形 51"/>
            <p:cNvSpPr/>
            <p:nvPr/>
          </p:nvSpPr>
          <p:spPr>
            <a:xfrm>
              <a:off x="8849633" y="6237076"/>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8849633" y="5920578"/>
              <a:ext cx="259240" cy="259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8540044" y="6237076"/>
              <a:ext cx="259240" cy="259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8849633" y="5603029"/>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8540044" y="5920578"/>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8230456" y="6237076"/>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4" name="矩形 63"/>
          <p:cNvSpPr/>
          <p:nvPr/>
        </p:nvSpPr>
        <p:spPr>
          <a:xfrm>
            <a:off x="-10066" y="893644"/>
            <a:ext cx="9154065" cy="1445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Rectangle 3"/>
          <p:cNvSpPr txBox="1">
            <a:spLocks noChangeArrowheads="1"/>
          </p:cNvSpPr>
          <p:nvPr/>
        </p:nvSpPr>
        <p:spPr bwMode="gray">
          <a:xfrm>
            <a:off x="540000" y="1260000"/>
            <a:ext cx="8280000" cy="50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1" fontAlgn="base" hangingPunct="1">
              <a:spcBef>
                <a:spcPct val="20000"/>
              </a:spcBef>
              <a:spcAft>
                <a:spcPct val="0"/>
              </a:spcAft>
              <a:buClr>
                <a:schemeClr val="tx1"/>
              </a:buClr>
              <a:buFont typeface="Wingdings" pitchFamily="2" charset="2"/>
              <a:buChar char="v"/>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Font typeface="Wingdings" pitchFamily="2" charset="2"/>
              <a:buChar char="§"/>
              <a:defRPr sz="2800">
                <a:solidFill>
                  <a:schemeClr val="tx2"/>
                </a:solidFill>
                <a:latin typeface="Arial" charset="0"/>
              </a:defRPr>
            </a:lvl2pPr>
            <a:lvl3pPr marL="1143000" indent="-228600" algn="l" rtl="0" eaLnBrk="1" fontAlgn="base" hangingPunct="1">
              <a:spcBef>
                <a:spcPct val="20000"/>
              </a:spcBef>
              <a:spcAft>
                <a:spcPct val="0"/>
              </a:spcAft>
              <a:buClr>
                <a:schemeClr val="hlink"/>
              </a:buClr>
              <a:buChar char="•"/>
              <a:defRPr sz="2400">
                <a:solidFill>
                  <a:schemeClr val="tx2"/>
                </a:solidFill>
                <a:latin typeface="Arial" charset="0"/>
              </a:defRPr>
            </a:lvl3pPr>
            <a:lvl4pPr marL="1600200" indent="-228600" algn="l" rtl="0" eaLnBrk="1" fontAlgn="base" hangingPunct="1">
              <a:spcBef>
                <a:spcPct val="20000"/>
              </a:spcBef>
              <a:spcAft>
                <a:spcPct val="0"/>
              </a:spcAft>
              <a:buChar char="–"/>
              <a:defRPr sz="2000">
                <a:solidFill>
                  <a:schemeClr val="tx2"/>
                </a:solidFill>
                <a:latin typeface="Arial" charset="0"/>
              </a:defRPr>
            </a:lvl4pPr>
            <a:lvl5pPr marL="2057400" indent="-228600" algn="l" rtl="0" eaLnBrk="1" fontAlgn="base" hangingPunct="1">
              <a:spcBef>
                <a:spcPct val="20000"/>
              </a:spcBef>
              <a:spcAft>
                <a:spcPct val="0"/>
              </a:spcAft>
              <a:buChar char="»"/>
              <a:defRPr sz="2000">
                <a:solidFill>
                  <a:schemeClr val="tx2"/>
                </a:solidFill>
                <a:latin typeface="Arial" charset="0"/>
              </a:defRPr>
            </a:lvl5pPr>
            <a:lvl6pPr marL="2514600" indent="-228600" algn="l" rtl="0" eaLnBrk="1" fontAlgn="base" hangingPunct="1">
              <a:spcBef>
                <a:spcPct val="20000"/>
              </a:spcBef>
              <a:spcAft>
                <a:spcPct val="0"/>
              </a:spcAft>
              <a:buChar char="»"/>
              <a:defRPr sz="2000">
                <a:solidFill>
                  <a:schemeClr val="tx2"/>
                </a:solidFill>
                <a:latin typeface="Arial" charset="0"/>
              </a:defRPr>
            </a:lvl6pPr>
            <a:lvl7pPr marL="2971800" indent="-228600" algn="l" rtl="0" eaLnBrk="1" fontAlgn="base" hangingPunct="1">
              <a:spcBef>
                <a:spcPct val="20000"/>
              </a:spcBef>
              <a:spcAft>
                <a:spcPct val="0"/>
              </a:spcAft>
              <a:buChar char="»"/>
              <a:defRPr sz="2000">
                <a:solidFill>
                  <a:schemeClr val="tx2"/>
                </a:solidFill>
                <a:latin typeface="Arial" charset="0"/>
              </a:defRPr>
            </a:lvl7pPr>
            <a:lvl8pPr marL="3429000" indent="-228600" algn="l" rtl="0" eaLnBrk="1" fontAlgn="base" hangingPunct="1">
              <a:spcBef>
                <a:spcPct val="20000"/>
              </a:spcBef>
              <a:spcAft>
                <a:spcPct val="0"/>
              </a:spcAft>
              <a:buChar char="»"/>
              <a:defRPr sz="2000">
                <a:solidFill>
                  <a:schemeClr val="tx2"/>
                </a:solidFill>
                <a:latin typeface="Arial" charset="0"/>
              </a:defRPr>
            </a:lvl8pPr>
            <a:lvl9pPr marL="3886200" indent="-228600" algn="l" rtl="0" eaLnBrk="1" fontAlgn="base" hangingPunct="1">
              <a:spcBef>
                <a:spcPct val="20000"/>
              </a:spcBef>
              <a:spcAft>
                <a:spcPct val="0"/>
              </a:spcAft>
              <a:buChar char="»"/>
              <a:defRPr sz="2000">
                <a:solidFill>
                  <a:schemeClr val="tx2"/>
                </a:solidFill>
                <a:latin typeface="Arial" charset="0"/>
              </a:defRPr>
            </a:lvl9pPr>
          </a:lstStyle>
          <a:p>
            <a:pPr>
              <a:lnSpc>
                <a:spcPct val="150000"/>
              </a:lnSpc>
              <a:defRPr/>
            </a:pPr>
            <a:endParaRPr lang="en-US" altLang="zh-CN" sz="2200" b="0" dirty="0" smtClean="0">
              <a:latin typeface="宋体" panose="02010600030101010101" pitchFamily="2" charset="-122"/>
              <a:ea typeface="宋体" panose="02010600030101010101" pitchFamily="2" charset="-122"/>
            </a:endParaRPr>
          </a:p>
          <a:p>
            <a:pPr>
              <a:lnSpc>
                <a:spcPct val="150000"/>
              </a:lnSpc>
              <a:defRPr/>
            </a:pPr>
            <a:endParaRPr lang="en-US" altLang="zh-CN" sz="2200" b="0" dirty="0">
              <a:latin typeface="宋体" panose="02010600030101010101" pitchFamily="2" charset="-122"/>
              <a:ea typeface="宋体" panose="02010600030101010101" pitchFamily="2" charset="-122"/>
            </a:endParaRPr>
          </a:p>
          <a:p>
            <a:pPr>
              <a:lnSpc>
                <a:spcPct val="150000"/>
              </a:lnSpc>
              <a:defRPr/>
            </a:pPr>
            <a:endParaRPr lang="en-US" altLang="zh-CN" sz="2200" b="0" dirty="0" smtClean="0">
              <a:latin typeface="宋体" panose="02010600030101010101" pitchFamily="2" charset="-122"/>
              <a:ea typeface="宋体" panose="02010600030101010101" pitchFamily="2" charset="-122"/>
            </a:endParaRPr>
          </a:p>
          <a:p>
            <a:pPr>
              <a:lnSpc>
                <a:spcPct val="150000"/>
              </a:lnSpc>
              <a:defRPr/>
            </a:pPr>
            <a:endParaRPr lang="en-US" altLang="zh-CN" sz="2200" b="0" dirty="0">
              <a:latin typeface="宋体" panose="02010600030101010101" pitchFamily="2" charset="-122"/>
              <a:ea typeface="宋体" panose="02010600030101010101" pitchFamily="2" charset="-122"/>
            </a:endParaRPr>
          </a:p>
          <a:p>
            <a:pPr marL="0" indent="0">
              <a:lnSpc>
                <a:spcPct val="150000"/>
              </a:lnSpc>
              <a:buNone/>
              <a:defRPr/>
            </a:pPr>
            <a:endParaRPr lang="en-US" altLang="zh-CN" sz="2200" b="0" dirty="0">
              <a:latin typeface="宋体" panose="02010600030101010101" pitchFamily="2" charset="-122"/>
              <a:ea typeface="宋体" panose="02010600030101010101" pitchFamily="2" charset="-122"/>
            </a:endParaRPr>
          </a:p>
          <a:p>
            <a:pPr>
              <a:lnSpc>
                <a:spcPct val="150000"/>
              </a:lnSpc>
              <a:defRPr/>
            </a:pPr>
            <a:r>
              <a:rPr lang="zh-CN" altLang="en-US" sz="2200" dirty="0" smtClean="0">
                <a:solidFill>
                  <a:srgbClr val="0070C0"/>
                </a:solidFill>
                <a:latin typeface="宋体" panose="02010600030101010101" pitchFamily="2" charset="-122"/>
                <a:ea typeface="宋体" panose="02010600030101010101" pitchFamily="2" charset="-122"/>
              </a:rPr>
              <a:t>二进制代码分析</a:t>
            </a:r>
            <a:endParaRPr lang="en-US" altLang="zh-CN" sz="2200" dirty="0" smtClean="0">
              <a:solidFill>
                <a:srgbClr val="0070C0"/>
              </a:solidFill>
              <a:latin typeface="宋体" panose="02010600030101010101" pitchFamily="2" charset="-122"/>
              <a:ea typeface="宋体" panose="02010600030101010101" pitchFamily="2" charset="-122"/>
            </a:endParaRPr>
          </a:p>
          <a:p>
            <a:pPr>
              <a:lnSpc>
                <a:spcPct val="150000"/>
              </a:lnSpc>
              <a:defRPr/>
            </a:pPr>
            <a:r>
              <a:rPr lang="zh-CN" altLang="en-US" sz="2200" b="0" dirty="0" smtClean="0">
                <a:latin typeface="宋体" panose="02010600030101010101" pitchFamily="2" charset="-122"/>
                <a:ea typeface="宋体" panose="02010600030101010101" pitchFamily="2" charset="-122"/>
              </a:rPr>
              <a:t>分类器的训练</a:t>
            </a:r>
            <a:endParaRPr lang="en-US" altLang="zh-CN" sz="2200" b="0" dirty="0" smtClean="0">
              <a:latin typeface="宋体" panose="02010600030101010101" pitchFamily="2" charset="-122"/>
              <a:ea typeface="宋体" panose="02010600030101010101" pitchFamily="2" charset="-122"/>
            </a:endParaRPr>
          </a:p>
          <a:p>
            <a:pPr>
              <a:lnSpc>
                <a:spcPct val="150000"/>
              </a:lnSpc>
              <a:defRPr/>
            </a:pPr>
            <a:r>
              <a:rPr lang="zh-CN" altLang="en-US" sz="2200" b="0" dirty="0" smtClean="0">
                <a:latin typeface="宋体" panose="02010600030101010101" pitchFamily="2" charset="-122"/>
                <a:ea typeface="宋体" panose="02010600030101010101" pitchFamily="2" charset="-122"/>
              </a:rPr>
              <a:t>基本类型的预测</a:t>
            </a:r>
            <a:endParaRPr lang="en-US" altLang="zh-CN" sz="2200" b="0" dirty="0" smtClean="0">
              <a:latin typeface="宋体" panose="02010600030101010101" pitchFamily="2" charset="-122"/>
              <a:ea typeface="宋体" panose="02010600030101010101" pitchFamily="2" charset="-122"/>
            </a:endParaRPr>
          </a:p>
          <a:p>
            <a:pPr>
              <a:lnSpc>
                <a:spcPct val="150000"/>
              </a:lnSpc>
              <a:defRPr/>
            </a:pPr>
            <a:r>
              <a:rPr lang="zh-CN" altLang="en-US" sz="2200" b="0" dirty="0" smtClean="0">
                <a:latin typeface="宋体" panose="02010600030101010101" pitchFamily="2" charset="-122"/>
                <a:ea typeface="宋体" panose="02010600030101010101" pitchFamily="2" charset="-122"/>
              </a:rPr>
              <a:t>复合类型的恢复</a:t>
            </a:r>
            <a:endParaRPr lang="en-US" altLang="zh-CN" sz="2200" b="0" dirty="0" smtClean="0">
              <a:latin typeface="宋体" panose="02010600030101010101" pitchFamily="2" charset="-122"/>
              <a:ea typeface="宋体" panose="02010600030101010101" pitchFamily="2" charset="-122"/>
            </a:endParaRPr>
          </a:p>
        </p:txBody>
      </p:sp>
      <p:grpSp>
        <p:nvGrpSpPr>
          <p:cNvPr id="14" name="组合 13"/>
          <p:cNvGrpSpPr/>
          <p:nvPr/>
        </p:nvGrpSpPr>
        <p:grpSpPr>
          <a:xfrm>
            <a:off x="262197" y="1268760"/>
            <a:ext cx="8660928" cy="2829268"/>
            <a:chOff x="262197" y="2204864"/>
            <a:chExt cx="8660928" cy="2829268"/>
          </a:xfrm>
        </p:grpSpPr>
        <p:pic>
          <p:nvPicPr>
            <p:cNvPr id="15" name="图片 14"/>
            <p:cNvPicPr>
              <a:picLocks noChangeAspect="1"/>
            </p:cNvPicPr>
            <p:nvPr/>
          </p:nvPicPr>
          <p:blipFill>
            <a:blip r:embed="rId3"/>
            <a:stretch>
              <a:fillRect/>
            </a:stretch>
          </p:blipFill>
          <p:spPr>
            <a:xfrm>
              <a:off x="262197" y="2204864"/>
              <a:ext cx="7663077" cy="2829268"/>
            </a:xfrm>
            <a:prstGeom prst="rect">
              <a:avLst/>
            </a:prstGeom>
          </p:spPr>
        </p:pic>
        <p:sp>
          <p:nvSpPr>
            <p:cNvPr id="16" name="文本框 15"/>
            <p:cNvSpPr txBox="1"/>
            <p:nvPr/>
          </p:nvSpPr>
          <p:spPr>
            <a:xfrm>
              <a:off x="3010730" y="2292896"/>
              <a:ext cx="1872208" cy="276999"/>
            </a:xfrm>
            <a:prstGeom prst="rect">
              <a:avLst/>
            </a:prstGeom>
            <a:noFill/>
          </p:spPr>
          <p:txBody>
            <a:bodyPr wrap="square" rtlCol="0">
              <a:spAutoFit/>
            </a:bodyPr>
            <a:lstStyle/>
            <a:p>
              <a:r>
                <a:rPr lang="en-US" altLang="zh-CN" sz="1200" dirty="0" smtClean="0">
                  <a:latin typeface="Times New Roman" panose="02020603050405020304" pitchFamily="18" charset="0"/>
                  <a:cs typeface="Times New Roman" panose="02020603050405020304" pitchFamily="18" charset="0"/>
                </a:rPr>
                <a:t>Binary Analysis</a:t>
              </a:r>
              <a:endParaRPr lang="zh-CN" altLang="en-US" sz="1200" dirty="0">
                <a:latin typeface="Times New Roman" panose="02020603050405020304" pitchFamily="18" charset="0"/>
                <a:cs typeface="Times New Roman" panose="02020603050405020304" pitchFamily="18" charset="0"/>
              </a:endParaRPr>
            </a:p>
          </p:txBody>
        </p:sp>
        <p:sp>
          <p:nvSpPr>
            <p:cNvPr id="17" name="右箭头 16"/>
            <p:cNvSpPr/>
            <p:nvPr/>
          </p:nvSpPr>
          <p:spPr>
            <a:xfrm>
              <a:off x="7164288" y="4369419"/>
              <a:ext cx="977010" cy="288032"/>
            </a:xfrm>
            <a:prstGeom prst="rightArrow">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圆角矩形 17"/>
            <p:cNvSpPr/>
            <p:nvPr/>
          </p:nvSpPr>
          <p:spPr>
            <a:xfrm>
              <a:off x="7172026" y="4149080"/>
              <a:ext cx="856358" cy="2203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Synthetize</a:t>
              </a:r>
              <a:endParaRPr lang="zh-CN" altLang="en-US" sz="1200" dirty="0">
                <a:solidFill>
                  <a:schemeClr val="tx1"/>
                </a:solidFill>
              </a:endParaRPr>
            </a:p>
          </p:txBody>
        </p:sp>
        <p:sp>
          <p:nvSpPr>
            <p:cNvPr id="19" name="横卷形 18"/>
            <p:cNvSpPr/>
            <p:nvPr/>
          </p:nvSpPr>
          <p:spPr>
            <a:xfrm>
              <a:off x="8180138" y="4293096"/>
              <a:ext cx="742987" cy="393466"/>
            </a:xfrm>
            <a:prstGeom prst="horizontalScroll">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Result</a:t>
              </a:r>
              <a:endParaRPr lang="zh-CN" altLang="en-US" sz="1400" dirty="0">
                <a:solidFill>
                  <a:schemeClr val="tx1"/>
                </a:solidFill>
              </a:endParaRPr>
            </a:p>
          </p:txBody>
        </p:sp>
        <p:cxnSp>
          <p:nvCxnSpPr>
            <p:cNvPr id="20" name="直接连接符 19"/>
            <p:cNvCxnSpPr/>
            <p:nvPr/>
          </p:nvCxnSpPr>
          <p:spPr>
            <a:xfrm>
              <a:off x="4572000" y="4509120"/>
              <a:ext cx="0" cy="7632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 name="组合 4"/>
          <p:cNvGrpSpPr/>
          <p:nvPr/>
        </p:nvGrpSpPr>
        <p:grpSpPr>
          <a:xfrm>
            <a:off x="1907704" y="1618043"/>
            <a:ext cx="3132000" cy="1440000"/>
            <a:chOff x="1907704" y="1618043"/>
            <a:chExt cx="3132000" cy="1440000"/>
          </a:xfrm>
        </p:grpSpPr>
        <p:sp>
          <p:nvSpPr>
            <p:cNvPr id="2" name="圆角矩形 1"/>
            <p:cNvSpPr/>
            <p:nvPr/>
          </p:nvSpPr>
          <p:spPr>
            <a:xfrm>
              <a:off x="1907704" y="1618043"/>
              <a:ext cx="3132000" cy="1440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圆角矩形 2"/>
            <p:cNvSpPr/>
            <p:nvPr/>
          </p:nvSpPr>
          <p:spPr>
            <a:xfrm>
              <a:off x="1979712" y="1700808"/>
              <a:ext cx="2988000" cy="3600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dirty="0" smtClean="0">
                  <a:solidFill>
                    <a:schemeClr val="tx1">
                      <a:lumMod val="50000"/>
                      <a:lumOff val="50000"/>
                    </a:schemeClr>
                  </a:solidFill>
                </a:rPr>
                <a:t>Target Variable Recovery </a:t>
              </a:r>
              <a:endParaRPr lang="zh-CN" altLang="en-US" sz="1500" dirty="0">
                <a:solidFill>
                  <a:schemeClr val="tx1">
                    <a:lumMod val="50000"/>
                    <a:lumOff val="50000"/>
                  </a:schemeClr>
                </a:solidFill>
              </a:endParaRPr>
            </a:p>
          </p:txBody>
        </p:sp>
        <p:sp>
          <p:nvSpPr>
            <p:cNvPr id="25" name="圆角矩形 24"/>
            <p:cNvSpPr/>
            <p:nvPr/>
          </p:nvSpPr>
          <p:spPr>
            <a:xfrm>
              <a:off x="1979712" y="2154221"/>
              <a:ext cx="2988000" cy="360040"/>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b="1" dirty="0" smtClean="0">
                  <a:solidFill>
                    <a:schemeClr val="bg1"/>
                  </a:solidFill>
                </a:rPr>
                <a:t>Related Instruction Extraction </a:t>
              </a:r>
              <a:endParaRPr lang="zh-CN" altLang="en-US" sz="1500" b="1" dirty="0">
                <a:solidFill>
                  <a:schemeClr val="bg1"/>
                </a:solidFill>
              </a:endParaRPr>
            </a:p>
          </p:txBody>
        </p:sp>
        <p:sp>
          <p:nvSpPr>
            <p:cNvPr id="26" name="圆角矩形 25"/>
            <p:cNvSpPr/>
            <p:nvPr/>
          </p:nvSpPr>
          <p:spPr>
            <a:xfrm>
              <a:off x="1979712" y="2596834"/>
              <a:ext cx="2988000" cy="3600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dirty="0" smtClean="0">
                  <a:solidFill>
                    <a:schemeClr val="tx1">
                      <a:lumMod val="50000"/>
                      <a:lumOff val="50000"/>
                    </a:schemeClr>
                  </a:solidFill>
                </a:rPr>
                <a:t>Feature Selection &amp; Representation </a:t>
              </a:r>
              <a:endParaRPr lang="zh-CN" altLang="en-US" sz="1500" dirty="0">
                <a:solidFill>
                  <a:schemeClr val="tx1">
                    <a:lumMod val="50000"/>
                    <a:lumOff val="50000"/>
                  </a:schemeClr>
                </a:solidFill>
              </a:endParaRPr>
            </a:p>
          </p:txBody>
        </p:sp>
      </p:grpSp>
    </p:spTree>
    <p:extLst>
      <p:ext uri="{BB962C8B-B14F-4D97-AF65-F5344CB8AC3E}">
        <p14:creationId xmlns:p14="http://schemas.microsoft.com/office/powerpoint/2010/main" val="35611433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7934"/>
            <a:ext cx="9144000" cy="8446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2"/>
          <p:cNvSpPr>
            <a:spLocks noGrp="1" noChangeArrowheads="1"/>
          </p:cNvSpPr>
          <p:nvPr>
            <p:ph type="title"/>
          </p:nvPr>
        </p:nvSpPr>
        <p:spPr>
          <a:xfrm>
            <a:off x="250825" y="25451"/>
            <a:ext cx="8642350" cy="777875"/>
          </a:xfrm>
        </p:spPr>
        <p:txBody>
          <a:bodyPr>
            <a:normAutofit/>
          </a:bodyPr>
          <a:lstStyle/>
          <a:p>
            <a:pPr algn="l">
              <a:defRPr/>
            </a:pPr>
            <a:r>
              <a:rPr lang="zh-CN" altLang="en-US" sz="3200" b="1" dirty="0">
                <a:solidFill>
                  <a:schemeClr val="bg1"/>
                </a:solidFill>
              </a:rPr>
              <a:t>相关指令的</a:t>
            </a:r>
            <a:r>
              <a:rPr lang="zh-CN" altLang="en-US" sz="3200" b="1" dirty="0" smtClean="0">
                <a:solidFill>
                  <a:schemeClr val="bg1"/>
                </a:solidFill>
              </a:rPr>
              <a:t>提取（直接提取）</a:t>
            </a:r>
            <a:endParaRPr lang="zh-CN" altLang="en-US" sz="2000" b="1" i="1" dirty="0" smtClean="0">
              <a:solidFill>
                <a:schemeClr val="bg1"/>
              </a:solidFill>
              <a:latin typeface="Arial" pitchFamily="34" charset="0"/>
              <a:ea typeface="Arial Unicode MS" pitchFamily="34" charset="-122"/>
              <a:cs typeface="Arial" pitchFamily="34" charset="0"/>
            </a:endParaRPr>
          </a:p>
        </p:txBody>
      </p:sp>
      <p:sp>
        <p:nvSpPr>
          <p:cNvPr id="4" name="矩形 3"/>
          <p:cNvSpPr/>
          <p:nvPr/>
        </p:nvSpPr>
        <p:spPr>
          <a:xfrm>
            <a:off x="0" y="6525344"/>
            <a:ext cx="9138308" cy="332656"/>
          </a:xfrm>
          <a:prstGeom prst="rect">
            <a:avLst/>
          </a:prstGeom>
          <a:gradFill flip="none" rotWithShape="1">
            <a:gsLst>
              <a:gs pos="55000">
                <a:schemeClr val="tx2">
                  <a:alpha val="29000"/>
                </a:schemeClr>
              </a:gs>
              <a:gs pos="100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2" name="组合 61"/>
          <p:cNvGrpSpPr/>
          <p:nvPr/>
        </p:nvGrpSpPr>
        <p:grpSpPr>
          <a:xfrm>
            <a:off x="8186914" y="5559487"/>
            <a:ext cx="878417" cy="893287"/>
            <a:chOff x="8230456" y="5603029"/>
            <a:chExt cx="878417" cy="893287"/>
          </a:xfrm>
        </p:grpSpPr>
        <p:sp>
          <p:nvSpPr>
            <p:cNvPr id="52" name="矩形 51"/>
            <p:cNvSpPr/>
            <p:nvPr/>
          </p:nvSpPr>
          <p:spPr>
            <a:xfrm>
              <a:off x="8849633" y="6237076"/>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8849633" y="5920578"/>
              <a:ext cx="259240" cy="259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8540044" y="6237076"/>
              <a:ext cx="259240" cy="259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8849633" y="5603029"/>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8540044" y="5920578"/>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8230456" y="6237076"/>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4" name="矩形 63"/>
          <p:cNvSpPr/>
          <p:nvPr/>
        </p:nvSpPr>
        <p:spPr>
          <a:xfrm>
            <a:off x="-10066" y="893644"/>
            <a:ext cx="9154065" cy="1445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Rectangle 3"/>
          <p:cNvSpPr txBox="1">
            <a:spLocks noChangeArrowheads="1"/>
          </p:cNvSpPr>
          <p:nvPr/>
        </p:nvSpPr>
        <p:spPr bwMode="gray">
          <a:xfrm>
            <a:off x="540000" y="1124744"/>
            <a:ext cx="8280000" cy="540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1" fontAlgn="base" hangingPunct="1">
              <a:spcBef>
                <a:spcPct val="20000"/>
              </a:spcBef>
              <a:spcAft>
                <a:spcPct val="0"/>
              </a:spcAft>
              <a:buClr>
                <a:schemeClr val="tx1"/>
              </a:buClr>
              <a:buFont typeface="Wingdings" pitchFamily="2" charset="2"/>
              <a:buChar char="v"/>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Font typeface="Wingdings" pitchFamily="2" charset="2"/>
              <a:buChar char="§"/>
              <a:defRPr sz="2800">
                <a:solidFill>
                  <a:schemeClr val="tx2"/>
                </a:solidFill>
                <a:latin typeface="Arial" charset="0"/>
              </a:defRPr>
            </a:lvl2pPr>
            <a:lvl3pPr marL="1143000" indent="-228600" algn="l" rtl="0" eaLnBrk="1" fontAlgn="base" hangingPunct="1">
              <a:spcBef>
                <a:spcPct val="20000"/>
              </a:spcBef>
              <a:spcAft>
                <a:spcPct val="0"/>
              </a:spcAft>
              <a:buClr>
                <a:schemeClr val="hlink"/>
              </a:buClr>
              <a:buChar char="•"/>
              <a:defRPr sz="2400">
                <a:solidFill>
                  <a:schemeClr val="tx2"/>
                </a:solidFill>
                <a:latin typeface="Arial" charset="0"/>
              </a:defRPr>
            </a:lvl3pPr>
            <a:lvl4pPr marL="1600200" indent="-228600" algn="l" rtl="0" eaLnBrk="1" fontAlgn="base" hangingPunct="1">
              <a:spcBef>
                <a:spcPct val="20000"/>
              </a:spcBef>
              <a:spcAft>
                <a:spcPct val="0"/>
              </a:spcAft>
              <a:buChar char="–"/>
              <a:defRPr sz="2000">
                <a:solidFill>
                  <a:schemeClr val="tx2"/>
                </a:solidFill>
                <a:latin typeface="Arial" charset="0"/>
              </a:defRPr>
            </a:lvl4pPr>
            <a:lvl5pPr marL="2057400" indent="-228600" algn="l" rtl="0" eaLnBrk="1" fontAlgn="base" hangingPunct="1">
              <a:spcBef>
                <a:spcPct val="20000"/>
              </a:spcBef>
              <a:spcAft>
                <a:spcPct val="0"/>
              </a:spcAft>
              <a:buChar char="»"/>
              <a:defRPr sz="2000">
                <a:solidFill>
                  <a:schemeClr val="tx2"/>
                </a:solidFill>
                <a:latin typeface="Arial" charset="0"/>
              </a:defRPr>
            </a:lvl5pPr>
            <a:lvl6pPr marL="2514600" indent="-228600" algn="l" rtl="0" eaLnBrk="1" fontAlgn="base" hangingPunct="1">
              <a:spcBef>
                <a:spcPct val="20000"/>
              </a:spcBef>
              <a:spcAft>
                <a:spcPct val="0"/>
              </a:spcAft>
              <a:buChar char="»"/>
              <a:defRPr sz="2000">
                <a:solidFill>
                  <a:schemeClr val="tx2"/>
                </a:solidFill>
                <a:latin typeface="Arial" charset="0"/>
              </a:defRPr>
            </a:lvl6pPr>
            <a:lvl7pPr marL="2971800" indent="-228600" algn="l" rtl="0" eaLnBrk="1" fontAlgn="base" hangingPunct="1">
              <a:spcBef>
                <a:spcPct val="20000"/>
              </a:spcBef>
              <a:spcAft>
                <a:spcPct val="0"/>
              </a:spcAft>
              <a:buChar char="»"/>
              <a:defRPr sz="2000">
                <a:solidFill>
                  <a:schemeClr val="tx2"/>
                </a:solidFill>
                <a:latin typeface="Arial" charset="0"/>
              </a:defRPr>
            </a:lvl7pPr>
            <a:lvl8pPr marL="3429000" indent="-228600" algn="l" rtl="0" eaLnBrk="1" fontAlgn="base" hangingPunct="1">
              <a:spcBef>
                <a:spcPct val="20000"/>
              </a:spcBef>
              <a:spcAft>
                <a:spcPct val="0"/>
              </a:spcAft>
              <a:buChar char="»"/>
              <a:defRPr sz="2000">
                <a:solidFill>
                  <a:schemeClr val="tx2"/>
                </a:solidFill>
                <a:latin typeface="Arial" charset="0"/>
              </a:defRPr>
            </a:lvl8pPr>
            <a:lvl9pPr marL="3886200" indent="-228600" algn="l" rtl="0" eaLnBrk="1" fontAlgn="base" hangingPunct="1">
              <a:spcBef>
                <a:spcPct val="20000"/>
              </a:spcBef>
              <a:spcAft>
                <a:spcPct val="0"/>
              </a:spcAft>
              <a:buChar char="»"/>
              <a:defRPr sz="2000">
                <a:solidFill>
                  <a:schemeClr val="tx2"/>
                </a:solidFill>
                <a:latin typeface="Arial" charset="0"/>
              </a:defRPr>
            </a:lvl9pPr>
          </a:lstStyle>
          <a:p>
            <a:pPr marL="0" indent="0">
              <a:lnSpc>
                <a:spcPts val="900"/>
              </a:lnSpc>
              <a:buNone/>
            </a:pPr>
            <a:r>
              <a:rPr lang="en-US" altLang="zh-CN" sz="1400" dirty="0"/>
              <a:t>%% ASM Code </a:t>
            </a:r>
            <a:r>
              <a:rPr lang="en-US" altLang="zh-CN" sz="1400" dirty="0" smtClean="0"/>
              <a:t>Snippet of </a:t>
            </a:r>
            <a:r>
              <a:rPr lang="en-US" altLang="zh-CN" sz="1400" i="1" dirty="0" smtClean="0"/>
              <a:t>memchr</a:t>
            </a:r>
            <a:endParaRPr lang="zh-CN" altLang="zh-CN" sz="1400" i="1" dirty="0"/>
          </a:p>
          <a:p>
            <a:pPr marL="0" indent="0">
              <a:lnSpc>
                <a:spcPts val="900"/>
              </a:lnSpc>
              <a:buNone/>
            </a:pPr>
            <a:r>
              <a:rPr lang="en-US" altLang="zh-CN" sz="1400" dirty="0"/>
              <a:t>	 ……</a:t>
            </a:r>
            <a:endParaRPr lang="zh-CN" altLang="zh-CN" sz="1400" dirty="0"/>
          </a:p>
          <a:p>
            <a:pPr marL="0" indent="0">
              <a:lnSpc>
                <a:spcPts val="900"/>
              </a:lnSpc>
              <a:buNone/>
            </a:pPr>
            <a:r>
              <a:rPr lang="en-US" altLang="zh-CN" sz="1400" dirty="0"/>
              <a:t>	 loc_401009 :</a:t>
            </a:r>
            <a:endParaRPr lang="zh-CN" altLang="zh-CN" sz="1400" dirty="0"/>
          </a:p>
          <a:p>
            <a:pPr marL="0" indent="0">
              <a:lnSpc>
                <a:spcPts val="900"/>
              </a:lnSpc>
              <a:buNone/>
            </a:pPr>
            <a:r>
              <a:rPr lang="en-US" altLang="zh-CN" sz="1400" dirty="0"/>
              <a:t>07	 </a:t>
            </a:r>
            <a:r>
              <a:rPr lang="en-US" altLang="zh-CN" sz="1400" dirty="0" err="1"/>
              <a:t>cmp</a:t>
            </a:r>
            <a:r>
              <a:rPr lang="en-US" altLang="zh-CN" sz="1400" dirty="0"/>
              <a:t>	 dword ptr [ ebp +10h ] , 0</a:t>
            </a:r>
            <a:endParaRPr lang="zh-CN" altLang="zh-CN" sz="1400" dirty="0"/>
          </a:p>
          <a:p>
            <a:pPr marL="0" indent="0">
              <a:lnSpc>
                <a:spcPts val="900"/>
              </a:lnSpc>
              <a:buNone/>
            </a:pPr>
            <a:r>
              <a:rPr lang="en-US" altLang="zh-CN" sz="1400" dirty="0"/>
              <a:t>08	 jz		 short loc_40103A</a:t>
            </a:r>
            <a:endParaRPr lang="zh-CN" altLang="zh-CN" sz="1400" dirty="0"/>
          </a:p>
          <a:p>
            <a:pPr marL="0" indent="0">
              <a:lnSpc>
                <a:spcPts val="900"/>
              </a:lnSpc>
              <a:buNone/>
            </a:pPr>
            <a:r>
              <a:rPr lang="en-US" altLang="zh-CN" sz="1400" dirty="0"/>
              <a:t>09	 </a:t>
            </a:r>
            <a:r>
              <a:rPr lang="en-US" altLang="zh-CN" sz="1400" u="sng" dirty="0">
                <a:solidFill>
                  <a:srgbClr val="FF0000"/>
                </a:solidFill>
              </a:rPr>
              <a:t>mov	 eax , [ ebp +8]</a:t>
            </a:r>
            <a:endParaRPr lang="zh-CN" altLang="zh-CN" sz="1400" u="sng" dirty="0">
              <a:solidFill>
                <a:srgbClr val="FF0000"/>
              </a:solidFill>
            </a:endParaRPr>
          </a:p>
          <a:p>
            <a:pPr marL="0" indent="0">
              <a:lnSpc>
                <a:spcPts val="900"/>
              </a:lnSpc>
              <a:buNone/>
            </a:pPr>
            <a:r>
              <a:rPr lang="en-US" altLang="zh-CN" sz="1400" dirty="0"/>
              <a:t>10	 movsx	 ecx , byte ptr [ eax ]</a:t>
            </a:r>
            <a:endParaRPr lang="zh-CN" altLang="zh-CN" sz="1400" dirty="0"/>
          </a:p>
          <a:p>
            <a:pPr marL="0" indent="0">
              <a:lnSpc>
                <a:spcPts val="900"/>
              </a:lnSpc>
              <a:buNone/>
            </a:pPr>
            <a:r>
              <a:rPr lang="en-US" altLang="zh-CN" sz="1400" dirty="0"/>
              <a:t>11	 mov	 [ ebp</a:t>
            </a:r>
            <a:r>
              <a:rPr lang="zh-CN" altLang="zh-CN" sz="1400" i="1" dirty="0"/>
              <a:t>−</a:t>
            </a:r>
            <a:r>
              <a:rPr lang="en-US" altLang="zh-CN" sz="1400" dirty="0"/>
              <a:t>44h ] , ecx</a:t>
            </a:r>
            <a:endParaRPr lang="zh-CN" altLang="zh-CN" sz="1400" dirty="0"/>
          </a:p>
          <a:p>
            <a:pPr marL="0" indent="0">
              <a:lnSpc>
                <a:spcPts val="900"/>
              </a:lnSpc>
              <a:buNone/>
            </a:pPr>
            <a:r>
              <a:rPr lang="en-US" altLang="zh-CN" sz="1400" dirty="0"/>
              <a:t>12	 mov	 edx , [ ebp+0Ch ]</a:t>
            </a:r>
            <a:endParaRPr lang="zh-CN" altLang="zh-CN" sz="1400" dirty="0"/>
          </a:p>
          <a:p>
            <a:pPr marL="0" indent="0">
              <a:lnSpc>
                <a:spcPts val="900"/>
              </a:lnSpc>
              <a:buNone/>
            </a:pPr>
            <a:r>
              <a:rPr lang="en-US" altLang="zh-CN" sz="1400" dirty="0"/>
              <a:t>13	 mov	 [ ebp</a:t>
            </a:r>
            <a:r>
              <a:rPr lang="zh-CN" altLang="zh-CN" sz="1400" i="1" dirty="0"/>
              <a:t>−</a:t>
            </a:r>
            <a:r>
              <a:rPr lang="en-US" altLang="zh-CN" sz="1400" dirty="0"/>
              <a:t>48h ] , edx</a:t>
            </a:r>
            <a:endParaRPr lang="zh-CN" altLang="zh-CN" sz="1400" dirty="0"/>
          </a:p>
          <a:p>
            <a:pPr marL="0" indent="0">
              <a:lnSpc>
                <a:spcPts val="900"/>
              </a:lnSpc>
              <a:buNone/>
            </a:pPr>
            <a:r>
              <a:rPr lang="en-US" altLang="zh-CN" sz="1400" dirty="0"/>
              <a:t>14	 </a:t>
            </a:r>
            <a:r>
              <a:rPr lang="en-US" altLang="zh-CN" sz="1400" u="sng" dirty="0">
                <a:solidFill>
                  <a:srgbClr val="FF0000"/>
                </a:solidFill>
              </a:rPr>
              <a:t>mov	 eax , [ ebp +8]</a:t>
            </a:r>
            <a:endParaRPr lang="zh-CN" altLang="zh-CN" sz="1400" u="sng" dirty="0">
              <a:solidFill>
                <a:srgbClr val="FF0000"/>
              </a:solidFill>
            </a:endParaRPr>
          </a:p>
          <a:p>
            <a:pPr marL="0" indent="0">
              <a:lnSpc>
                <a:spcPts val="900"/>
              </a:lnSpc>
              <a:buNone/>
            </a:pPr>
            <a:r>
              <a:rPr lang="en-US" altLang="zh-CN" sz="1400" dirty="0"/>
              <a:t>15	 add	 eax , 1</a:t>
            </a:r>
            <a:endParaRPr lang="zh-CN" altLang="zh-CN" sz="1400" dirty="0"/>
          </a:p>
          <a:p>
            <a:pPr marL="0" indent="0">
              <a:lnSpc>
                <a:spcPts val="900"/>
              </a:lnSpc>
              <a:buNone/>
            </a:pPr>
            <a:r>
              <a:rPr lang="en-US" altLang="zh-CN" sz="1400" dirty="0"/>
              <a:t>16	 </a:t>
            </a:r>
            <a:r>
              <a:rPr lang="en-US" altLang="zh-CN" sz="1400" u="sng" dirty="0">
                <a:solidFill>
                  <a:srgbClr val="FF0000"/>
                </a:solidFill>
              </a:rPr>
              <a:t>mov	 [ ebp +8 ] , eax</a:t>
            </a:r>
            <a:endParaRPr lang="zh-CN" altLang="zh-CN" sz="1400" u="sng" dirty="0">
              <a:solidFill>
                <a:srgbClr val="FF0000"/>
              </a:solidFill>
            </a:endParaRPr>
          </a:p>
          <a:p>
            <a:pPr marL="0" indent="0">
              <a:lnSpc>
                <a:spcPts val="900"/>
              </a:lnSpc>
              <a:buNone/>
            </a:pPr>
            <a:r>
              <a:rPr lang="en-US" altLang="zh-CN" sz="1400" dirty="0"/>
              <a:t>17	 mov	 ecx , [ ebp</a:t>
            </a:r>
            <a:r>
              <a:rPr lang="zh-CN" altLang="zh-CN" sz="1400" i="1" dirty="0"/>
              <a:t>−</a:t>
            </a:r>
            <a:r>
              <a:rPr lang="en-US" altLang="zh-CN" sz="1400" dirty="0"/>
              <a:t>44h ]</a:t>
            </a:r>
            <a:endParaRPr lang="zh-CN" altLang="zh-CN" sz="1400" dirty="0"/>
          </a:p>
          <a:p>
            <a:pPr marL="0" indent="0">
              <a:lnSpc>
                <a:spcPts val="900"/>
              </a:lnSpc>
              <a:buNone/>
            </a:pPr>
            <a:r>
              <a:rPr lang="en-US" altLang="zh-CN" sz="1400" dirty="0"/>
              <a:t>18	 </a:t>
            </a:r>
            <a:r>
              <a:rPr lang="en-US" altLang="zh-CN" sz="1400" dirty="0" err="1"/>
              <a:t>cmp</a:t>
            </a:r>
            <a:r>
              <a:rPr lang="en-US" altLang="zh-CN" sz="1400" dirty="0"/>
              <a:t>	 ecx , [ ebp</a:t>
            </a:r>
            <a:r>
              <a:rPr lang="zh-CN" altLang="zh-CN" sz="1400" i="1" dirty="0"/>
              <a:t>−</a:t>
            </a:r>
            <a:r>
              <a:rPr lang="en-US" altLang="zh-CN" sz="1400" dirty="0"/>
              <a:t>48h ]</a:t>
            </a:r>
            <a:endParaRPr lang="zh-CN" altLang="zh-CN" sz="1400" dirty="0"/>
          </a:p>
          <a:p>
            <a:pPr marL="0" indent="0">
              <a:lnSpc>
                <a:spcPts val="900"/>
              </a:lnSpc>
              <a:buNone/>
            </a:pPr>
            <a:r>
              <a:rPr lang="en-US" altLang="zh-CN" sz="1400" dirty="0"/>
              <a:t>19	 jz		 short loc_40103A</a:t>
            </a:r>
            <a:endParaRPr lang="zh-CN" altLang="zh-CN" sz="1400" dirty="0"/>
          </a:p>
          <a:p>
            <a:pPr marL="0" indent="0">
              <a:lnSpc>
                <a:spcPts val="900"/>
              </a:lnSpc>
              <a:buNone/>
            </a:pPr>
            <a:r>
              <a:rPr lang="en-US" altLang="zh-CN" sz="1400" dirty="0"/>
              <a:t>20	 mov	 eax , [ ebp +10h ]</a:t>
            </a:r>
            <a:endParaRPr lang="zh-CN" altLang="zh-CN" sz="1400" dirty="0"/>
          </a:p>
          <a:p>
            <a:pPr marL="0" indent="0">
              <a:lnSpc>
                <a:spcPts val="900"/>
              </a:lnSpc>
              <a:buNone/>
            </a:pPr>
            <a:r>
              <a:rPr lang="en-US" altLang="zh-CN" sz="1400" dirty="0"/>
              <a:t>21	 sub	 eax , 1</a:t>
            </a:r>
            <a:endParaRPr lang="zh-CN" altLang="zh-CN" sz="1400" dirty="0"/>
          </a:p>
          <a:p>
            <a:pPr marL="0" indent="0">
              <a:lnSpc>
                <a:spcPts val="900"/>
              </a:lnSpc>
              <a:buNone/>
            </a:pPr>
            <a:r>
              <a:rPr lang="en-US" altLang="zh-CN" sz="1400" dirty="0"/>
              <a:t>22	 mov	 [ ebp +10h ] , eax</a:t>
            </a:r>
            <a:endParaRPr lang="zh-CN" altLang="zh-CN" sz="1400" dirty="0"/>
          </a:p>
          <a:p>
            <a:pPr marL="0" indent="0">
              <a:lnSpc>
                <a:spcPts val="900"/>
              </a:lnSpc>
              <a:buNone/>
            </a:pPr>
            <a:r>
              <a:rPr lang="en-US" altLang="zh-CN" sz="1400" dirty="0"/>
              <a:t>23	 jmp	 </a:t>
            </a:r>
            <a:r>
              <a:rPr lang="en-US" altLang="zh-CN" sz="1400" dirty="0" smtClean="0"/>
              <a:t>short </a:t>
            </a:r>
            <a:r>
              <a:rPr lang="en-US" altLang="zh-CN" sz="1400" dirty="0" err="1"/>
              <a:t>loc</a:t>
            </a:r>
            <a:r>
              <a:rPr lang="en-US" altLang="zh-CN" sz="1400" dirty="0"/>
              <a:t> 401009</a:t>
            </a:r>
            <a:endParaRPr lang="zh-CN" altLang="zh-CN" sz="1400" dirty="0"/>
          </a:p>
          <a:p>
            <a:pPr marL="0" indent="0">
              <a:lnSpc>
                <a:spcPts val="900"/>
              </a:lnSpc>
              <a:buNone/>
            </a:pPr>
            <a:r>
              <a:rPr lang="en-US" altLang="zh-CN" sz="1400" dirty="0"/>
              <a:t>	 loc_40103A :</a:t>
            </a:r>
            <a:endParaRPr lang="zh-CN" altLang="zh-CN" sz="1400" dirty="0"/>
          </a:p>
          <a:p>
            <a:pPr marL="0" indent="0">
              <a:lnSpc>
                <a:spcPts val="900"/>
              </a:lnSpc>
              <a:buNone/>
            </a:pPr>
            <a:r>
              <a:rPr lang="en-US" altLang="zh-CN" sz="1400" dirty="0"/>
              <a:t>24	 </a:t>
            </a:r>
            <a:r>
              <a:rPr lang="en-US" altLang="zh-CN" sz="1400" dirty="0" err="1"/>
              <a:t>cmp</a:t>
            </a:r>
            <a:r>
              <a:rPr lang="en-US" altLang="zh-CN" sz="1400" dirty="0"/>
              <a:t>	 dword ptr [ ebp +10h ] , 0</a:t>
            </a:r>
            <a:endParaRPr lang="zh-CN" altLang="zh-CN" sz="1400" dirty="0"/>
          </a:p>
          <a:p>
            <a:pPr marL="0" indent="0">
              <a:lnSpc>
                <a:spcPts val="900"/>
              </a:lnSpc>
              <a:buNone/>
            </a:pPr>
            <a:r>
              <a:rPr lang="en-US" altLang="zh-CN" sz="1400" dirty="0"/>
              <a:t>25	 jz		 short loc_401051</a:t>
            </a:r>
            <a:endParaRPr lang="zh-CN" altLang="zh-CN" sz="1400" dirty="0"/>
          </a:p>
          <a:p>
            <a:pPr marL="0" indent="0">
              <a:lnSpc>
                <a:spcPts val="900"/>
              </a:lnSpc>
              <a:buNone/>
            </a:pPr>
            <a:r>
              <a:rPr lang="en-US" altLang="zh-CN" sz="1400" dirty="0"/>
              <a:t>26	</a:t>
            </a:r>
            <a:r>
              <a:rPr lang="en-US" altLang="zh-CN" sz="1400" u="sng" dirty="0">
                <a:solidFill>
                  <a:srgbClr val="FF0000"/>
                </a:solidFill>
              </a:rPr>
              <a:t> mov	 eax , [ ebp +8]</a:t>
            </a:r>
            <a:endParaRPr lang="zh-CN" altLang="zh-CN" sz="1400" u="sng" dirty="0">
              <a:solidFill>
                <a:srgbClr val="FF0000"/>
              </a:solidFill>
            </a:endParaRPr>
          </a:p>
          <a:p>
            <a:pPr marL="0" indent="0">
              <a:lnSpc>
                <a:spcPts val="900"/>
              </a:lnSpc>
              <a:buNone/>
            </a:pPr>
            <a:r>
              <a:rPr lang="en-US" altLang="zh-CN" sz="1400" dirty="0"/>
              <a:t>27	 sub	 eax , 1</a:t>
            </a:r>
            <a:endParaRPr lang="zh-CN" altLang="zh-CN" sz="1400" dirty="0"/>
          </a:p>
          <a:p>
            <a:pPr marL="0" indent="0">
              <a:lnSpc>
                <a:spcPts val="900"/>
              </a:lnSpc>
              <a:buNone/>
            </a:pPr>
            <a:r>
              <a:rPr lang="en-US" altLang="zh-CN" sz="1400" dirty="0"/>
              <a:t>28	 </a:t>
            </a:r>
            <a:r>
              <a:rPr lang="en-US" altLang="zh-CN" sz="1400" u="sng" dirty="0">
                <a:solidFill>
                  <a:srgbClr val="FF0000"/>
                </a:solidFill>
              </a:rPr>
              <a:t>mov	 [ ebp +8 ] , eax</a:t>
            </a:r>
            <a:endParaRPr lang="zh-CN" altLang="zh-CN" sz="1400" u="sng" dirty="0">
              <a:solidFill>
                <a:srgbClr val="FF0000"/>
              </a:solidFill>
            </a:endParaRPr>
          </a:p>
          <a:p>
            <a:pPr marL="0" indent="0">
              <a:lnSpc>
                <a:spcPts val="900"/>
              </a:lnSpc>
              <a:buNone/>
            </a:pPr>
            <a:r>
              <a:rPr lang="en-US" altLang="zh-CN" sz="1400" dirty="0"/>
              <a:t>29	 </a:t>
            </a:r>
            <a:r>
              <a:rPr lang="en-US" altLang="zh-CN" sz="1400" u="sng" dirty="0">
                <a:solidFill>
                  <a:srgbClr val="FF0000"/>
                </a:solidFill>
              </a:rPr>
              <a:t>mov	 ecx , [ ebp +8]</a:t>
            </a:r>
            <a:endParaRPr lang="zh-CN" altLang="zh-CN" sz="1400" u="sng" dirty="0">
              <a:solidFill>
                <a:srgbClr val="FF0000"/>
              </a:solidFill>
            </a:endParaRPr>
          </a:p>
          <a:p>
            <a:pPr marL="0" indent="0">
              <a:lnSpc>
                <a:spcPts val="900"/>
              </a:lnSpc>
              <a:buNone/>
            </a:pPr>
            <a:r>
              <a:rPr lang="en-US" altLang="zh-CN" sz="1400" dirty="0"/>
              <a:t>30	 mov	 [ ebp</a:t>
            </a:r>
            <a:r>
              <a:rPr lang="zh-CN" altLang="zh-CN" sz="1400" i="1" dirty="0"/>
              <a:t>−</a:t>
            </a:r>
            <a:r>
              <a:rPr lang="en-US" altLang="zh-CN" sz="1400" dirty="0"/>
              <a:t>44h ] , ecx</a:t>
            </a:r>
            <a:endParaRPr lang="zh-CN" altLang="zh-CN" sz="1400" dirty="0"/>
          </a:p>
          <a:p>
            <a:pPr marL="0" indent="0">
              <a:lnSpc>
                <a:spcPts val="900"/>
              </a:lnSpc>
              <a:buNone/>
            </a:pPr>
            <a:r>
              <a:rPr lang="en-US" altLang="zh-CN" sz="1400" dirty="0"/>
              <a:t>31	 jmp	 short loc401058</a:t>
            </a:r>
            <a:endParaRPr lang="zh-CN" altLang="zh-CN" sz="1400" dirty="0"/>
          </a:p>
          <a:p>
            <a:pPr marL="0" indent="0">
              <a:lnSpc>
                <a:spcPts val="900"/>
              </a:lnSpc>
              <a:buNone/>
            </a:pPr>
            <a:r>
              <a:rPr lang="en-US" altLang="zh-CN" sz="1400" dirty="0"/>
              <a:t>	 loc_401051 :</a:t>
            </a:r>
            <a:endParaRPr lang="zh-CN" altLang="zh-CN" sz="1400" dirty="0"/>
          </a:p>
          <a:p>
            <a:pPr marL="0" indent="0">
              <a:lnSpc>
                <a:spcPts val="900"/>
              </a:lnSpc>
              <a:buNone/>
            </a:pPr>
            <a:r>
              <a:rPr lang="en-US" altLang="zh-CN" sz="1400" dirty="0"/>
              <a:t>32	 mov	 dword ptr [ ebp</a:t>
            </a:r>
            <a:r>
              <a:rPr lang="zh-CN" altLang="zh-CN" sz="1400" i="1" dirty="0"/>
              <a:t>−</a:t>
            </a:r>
            <a:r>
              <a:rPr lang="en-US" altLang="zh-CN" sz="1400" dirty="0"/>
              <a:t>44h ] , 0</a:t>
            </a:r>
            <a:endParaRPr lang="zh-CN" altLang="zh-CN" sz="1400" dirty="0"/>
          </a:p>
          <a:p>
            <a:pPr marL="0" indent="0">
              <a:lnSpc>
                <a:spcPts val="900"/>
              </a:lnSpc>
              <a:buNone/>
            </a:pPr>
            <a:r>
              <a:rPr lang="en-US" altLang="zh-CN" sz="1400" dirty="0"/>
              <a:t>	 loc_401058 :</a:t>
            </a:r>
            <a:endParaRPr lang="zh-CN" altLang="zh-CN" sz="1400" dirty="0"/>
          </a:p>
          <a:p>
            <a:pPr marL="0" indent="0">
              <a:lnSpc>
                <a:spcPts val="900"/>
              </a:lnSpc>
              <a:buNone/>
            </a:pPr>
            <a:r>
              <a:rPr lang="en-US" altLang="zh-CN" sz="1400" dirty="0"/>
              <a:t>33	 mov	 eax , [ ebp</a:t>
            </a:r>
            <a:r>
              <a:rPr lang="zh-CN" altLang="zh-CN" sz="1400" i="1" dirty="0"/>
              <a:t>−</a:t>
            </a:r>
            <a:r>
              <a:rPr lang="en-US" altLang="zh-CN" sz="1400" dirty="0"/>
              <a:t>44h ]</a:t>
            </a:r>
            <a:endParaRPr lang="zh-CN" altLang="zh-CN" sz="1400" dirty="0"/>
          </a:p>
          <a:p>
            <a:pPr marL="0" indent="0">
              <a:lnSpc>
                <a:spcPts val="900"/>
              </a:lnSpc>
              <a:buNone/>
            </a:pPr>
            <a:r>
              <a:rPr lang="en-US" altLang="zh-CN" sz="1400" dirty="0"/>
              <a:t>	 ……</a:t>
            </a:r>
            <a:endParaRPr lang="zh-CN" altLang="zh-CN" sz="1400" dirty="0">
              <a:latin typeface="Times New Roman" panose="02020603050405020304" pitchFamily="18" charset="0"/>
              <a:cs typeface="Times New Roman" panose="02020603050405020304" pitchFamily="18" charset="0"/>
            </a:endParaRPr>
          </a:p>
        </p:txBody>
      </p:sp>
      <p:sp>
        <p:nvSpPr>
          <p:cNvPr id="2" name="文本框 1"/>
          <p:cNvSpPr txBox="1"/>
          <p:nvPr/>
        </p:nvSpPr>
        <p:spPr>
          <a:xfrm>
            <a:off x="5868144" y="5075892"/>
            <a:ext cx="2628358" cy="369332"/>
          </a:xfrm>
          <a:prstGeom prst="rect">
            <a:avLst/>
          </a:prstGeom>
          <a:noFill/>
        </p:spPr>
        <p:txBody>
          <a:bodyPr wrap="square" rtlCol="0">
            <a:spAutoFit/>
          </a:bodyPr>
          <a:lstStyle/>
          <a:p>
            <a:r>
              <a:rPr lang="en-US" altLang="zh-CN" b="1" dirty="0" smtClean="0">
                <a:solidFill>
                  <a:srgbClr val="00B050"/>
                </a:solidFill>
              </a:rPr>
              <a:t>// </a:t>
            </a:r>
            <a:r>
              <a:rPr lang="zh-CN" altLang="en-US" b="1" dirty="0" smtClean="0">
                <a:solidFill>
                  <a:srgbClr val="00B050"/>
                </a:solidFill>
              </a:rPr>
              <a:t>没有考虑到数据依赖</a:t>
            </a:r>
            <a:endParaRPr lang="zh-CN" altLang="en-US" b="1" dirty="0">
              <a:solidFill>
                <a:srgbClr val="00B050"/>
              </a:solidFill>
            </a:endParaRPr>
          </a:p>
        </p:txBody>
      </p:sp>
    </p:spTree>
    <p:extLst>
      <p:ext uri="{BB962C8B-B14F-4D97-AF65-F5344CB8AC3E}">
        <p14:creationId xmlns:p14="http://schemas.microsoft.com/office/powerpoint/2010/main" val="4062216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7934"/>
            <a:ext cx="9144000" cy="8446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2"/>
          <p:cNvSpPr>
            <a:spLocks noGrp="1" noChangeArrowheads="1"/>
          </p:cNvSpPr>
          <p:nvPr>
            <p:ph type="title"/>
          </p:nvPr>
        </p:nvSpPr>
        <p:spPr>
          <a:xfrm>
            <a:off x="250825" y="25451"/>
            <a:ext cx="8642350" cy="777875"/>
          </a:xfrm>
        </p:spPr>
        <p:txBody>
          <a:bodyPr>
            <a:normAutofit/>
          </a:bodyPr>
          <a:lstStyle/>
          <a:p>
            <a:pPr algn="l" eaLnBrk="1" hangingPunct="1">
              <a:defRPr/>
            </a:pPr>
            <a:r>
              <a:rPr lang="en-US" altLang="zh-CN" sz="3200" b="1" dirty="0" smtClean="0">
                <a:solidFill>
                  <a:schemeClr val="bg1"/>
                </a:solidFill>
              </a:rPr>
              <a:t>UD</a:t>
            </a:r>
            <a:r>
              <a:rPr lang="zh-CN" altLang="en-US" sz="3200" b="1" dirty="0" smtClean="0">
                <a:solidFill>
                  <a:schemeClr val="bg1"/>
                </a:solidFill>
              </a:rPr>
              <a:t>和</a:t>
            </a:r>
            <a:r>
              <a:rPr lang="en-US" altLang="zh-CN" sz="3200" b="1" dirty="0" smtClean="0">
                <a:solidFill>
                  <a:schemeClr val="bg1"/>
                </a:solidFill>
              </a:rPr>
              <a:t>DU</a:t>
            </a:r>
            <a:r>
              <a:rPr lang="zh-CN" altLang="en-US" sz="3200" b="1" dirty="0" smtClean="0">
                <a:solidFill>
                  <a:schemeClr val="bg1"/>
                </a:solidFill>
              </a:rPr>
              <a:t>关系</a:t>
            </a:r>
            <a:endParaRPr lang="zh-CN" altLang="en-US" sz="2000" b="1" dirty="0" smtClean="0">
              <a:solidFill>
                <a:schemeClr val="bg1"/>
              </a:solidFill>
              <a:latin typeface="Arial" pitchFamily="34" charset="0"/>
              <a:ea typeface="Arial Unicode MS" pitchFamily="34" charset="-122"/>
              <a:cs typeface="Arial" pitchFamily="34" charset="0"/>
            </a:endParaRPr>
          </a:p>
        </p:txBody>
      </p:sp>
      <p:sp>
        <p:nvSpPr>
          <p:cNvPr id="4" name="矩形 3"/>
          <p:cNvSpPr/>
          <p:nvPr/>
        </p:nvSpPr>
        <p:spPr>
          <a:xfrm>
            <a:off x="0" y="6525344"/>
            <a:ext cx="9138308" cy="332656"/>
          </a:xfrm>
          <a:prstGeom prst="rect">
            <a:avLst/>
          </a:prstGeom>
          <a:gradFill flip="none" rotWithShape="1">
            <a:gsLst>
              <a:gs pos="55000">
                <a:schemeClr val="tx2">
                  <a:alpha val="29000"/>
                </a:schemeClr>
              </a:gs>
              <a:gs pos="100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2" name="组合 61"/>
          <p:cNvGrpSpPr/>
          <p:nvPr/>
        </p:nvGrpSpPr>
        <p:grpSpPr>
          <a:xfrm>
            <a:off x="8186914" y="5559487"/>
            <a:ext cx="878417" cy="893287"/>
            <a:chOff x="8230456" y="5603029"/>
            <a:chExt cx="878417" cy="893287"/>
          </a:xfrm>
        </p:grpSpPr>
        <p:sp>
          <p:nvSpPr>
            <p:cNvPr id="52" name="矩形 51"/>
            <p:cNvSpPr/>
            <p:nvPr/>
          </p:nvSpPr>
          <p:spPr>
            <a:xfrm>
              <a:off x="8849633" y="6237076"/>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8849633" y="5920578"/>
              <a:ext cx="259240" cy="259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8540044" y="6237076"/>
              <a:ext cx="259240" cy="259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8849633" y="5603029"/>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8540044" y="5920578"/>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8230456" y="6237076"/>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4" name="矩形 63"/>
          <p:cNvSpPr/>
          <p:nvPr/>
        </p:nvSpPr>
        <p:spPr>
          <a:xfrm>
            <a:off x="-10066" y="893644"/>
            <a:ext cx="9154065" cy="1445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4" name="Rectangle 3"/>
              <p:cNvSpPr txBox="1">
                <a:spLocks noChangeArrowheads="1"/>
              </p:cNvSpPr>
              <p:nvPr/>
            </p:nvSpPr>
            <p:spPr bwMode="gray">
              <a:xfrm>
                <a:off x="540000" y="1124744"/>
                <a:ext cx="8280000" cy="540000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lstStyle>
                <a:lvl1pPr marL="342900" indent="-342900" algn="l" rtl="0" eaLnBrk="1" fontAlgn="base" hangingPunct="1">
                  <a:spcBef>
                    <a:spcPct val="20000"/>
                  </a:spcBef>
                  <a:spcAft>
                    <a:spcPct val="0"/>
                  </a:spcAft>
                  <a:buClr>
                    <a:schemeClr val="tx1"/>
                  </a:buClr>
                  <a:buFont typeface="Wingdings" pitchFamily="2" charset="2"/>
                  <a:buChar char="v"/>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Font typeface="Wingdings" pitchFamily="2" charset="2"/>
                  <a:buChar char="§"/>
                  <a:defRPr sz="2800">
                    <a:solidFill>
                      <a:schemeClr val="tx2"/>
                    </a:solidFill>
                    <a:latin typeface="Arial" charset="0"/>
                  </a:defRPr>
                </a:lvl2pPr>
                <a:lvl3pPr marL="1143000" indent="-228600" algn="l" rtl="0" eaLnBrk="1" fontAlgn="base" hangingPunct="1">
                  <a:spcBef>
                    <a:spcPct val="20000"/>
                  </a:spcBef>
                  <a:spcAft>
                    <a:spcPct val="0"/>
                  </a:spcAft>
                  <a:buClr>
                    <a:schemeClr val="hlink"/>
                  </a:buClr>
                  <a:buChar char="•"/>
                  <a:defRPr sz="2400">
                    <a:solidFill>
                      <a:schemeClr val="tx2"/>
                    </a:solidFill>
                    <a:latin typeface="Arial" charset="0"/>
                  </a:defRPr>
                </a:lvl3pPr>
                <a:lvl4pPr marL="1600200" indent="-228600" algn="l" rtl="0" eaLnBrk="1" fontAlgn="base" hangingPunct="1">
                  <a:spcBef>
                    <a:spcPct val="20000"/>
                  </a:spcBef>
                  <a:spcAft>
                    <a:spcPct val="0"/>
                  </a:spcAft>
                  <a:buChar char="–"/>
                  <a:defRPr sz="2000">
                    <a:solidFill>
                      <a:schemeClr val="tx2"/>
                    </a:solidFill>
                    <a:latin typeface="Arial" charset="0"/>
                  </a:defRPr>
                </a:lvl4pPr>
                <a:lvl5pPr marL="2057400" indent="-228600" algn="l" rtl="0" eaLnBrk="1" fontAlgn="base" hangingPunct="1">
                  <a:spcBef>
                    <a:spcPct val="20000"/>
                  </a:spcBef>
                  <a:spcAft>
                    <a:spcPct val="0"/>
                  </a:spcAft>
                  <a:buChar char="»"/>
                  <a:defRPr sz="2000">
                    <a:solidFill>
                      <a:schemeClr val="tx2"/>
                    </a:solidFill>
                    <a:latin typeface="Arial" charset="0"/>
                  </a:defRPr>
                </a:lvl5pPr>
                <a:lvl6pPr marL="2514600" indent="-228600" algn="l" rtl="0" eaLnBrk="1" fontAlgn="base" hangingPunct="1">
                  <a:spcBef>
                    <a:spcPct val="20000"/>
                  </a:spcBef>
                  <a:spcAft>
                    <a:spcPct val="0"/>
                  </a:spcAft>
                  <a:buChar char="»"/>
                  <a:defRPr sz="2000">
                    <a:solidFill>
                      <a:schemeClr val="tx2"/>
                    </a:solidFill>
                    <a:latin typeface="Arial" charset="0"/>
                  </a:defRPr>
                </a:lvl6pPr>
                <a:lvl7pPr marL="2971800" indent="-228600" algn="l" rtl="0" eaLnBrk="1" fontAlgn="base" hangingPunct="1">
                  <a:spcBef>
                    <a:spcPct val="20000"/>
                  </a:spcBef>
                  <a:spcAft>
                    <a:spcPct val="0"/>
                  </a:spcAft>
                  <a:buChar char="»"/>
                  <a:defRPr sz="2000">
                    <a:solidFill>
                      <a:schemeClr val="tx2"/>
                    </a:solidFill>
                    <a:latin typeface="Arial" charset="0"/>
                  </a:defRPr>
                </a:lvl7pPr>
                <a:lvl8pPr marL="3429000" indent="-228600" algn="l" rtl="0" eaLnBrk="1" fontAlgn="base" hangingPunct="1">
                  <a:spcBef>
                    <a:spcPct val="20000"/>
                  </a:spcBef>
                  <a:spcAft>
                    <a:spcPct val="0"/>
                  </a:spcAft>
                  <a:buChar char="»"/>
                  <a:defRPr sz="2000">
                    <a:solidFill>
                      <a:schemeClr val="tx2"/>
                    </a:solidFill>
                    <a:latin typeface="Arial" charset="0"/>
                  </a:defRPr>
                </a:lvl8pPr>
                <a:lvl9pPr marL="3886200" indent="-228600" algn="l" rtl="0" eaLnBrk="1" fontAlgn="base" hangingPunct="1">
                  <a:spcBef>
                    <a:spcPct val="20000"/>
                  </a:spcBef>
                  <a:spcAft>
                    <a:spcPct val="0"/>
                  </a:spcAft>
                  <a:buChar char="»"/>
                  <a:defRPr sz="2000">
                    <a:solidFill>
                      <a:schemeClr val="tx2"/>
                    </a:solidFill>
                    <a:latin typeface="Arial" charset="0"/>
                  </a:defRPr>
                </a:lvl9pPr>
              </a:lstStyle>
              <a:p>
                <a:pPr marL="0" indent="0">
                  <a:lnSpc>
                    <a:spcPts val="900"/>
                  </a:lnSpc>
                  <a:buNone/>
                </a:pPr>
                <a:r>
                  <a:rPr lang="en-US" altLang="zh-CN" sz="1400" dirty="0" smtClean="0"/>
                  <a:t>%% ASM Code Snippet of </a:t>
                </a:r>
                <a:r>
                  <a:rPr lang="en-US" altLang="zh-CN" sz="1400" i="1" dirty="0" smtClean="0"/>
                  <a:t>memchr</a:t>
                </a:r>
                <a:endParaRPr lang="zh-CN" altLang="zh-CN" sz="1400" i="1" dirty="0"/>
              </a:p>
              <a:p>
                <a:pPr marL="0" indent="0">
                  <a:lnSpc>
                    <a:spcPts val="900"/>
                  </a:lnSpc>
                  <a:buNone/>
                </a:pPr>
                <a:r>
                  <a:rPr lang="en-US" altLang="zh-CN" sz="1400" dirty="0"/>
                  <a:t>	 ……</a:t>
                </a:r>
                <a:endParaRPr lang="zh-CN" altLang="zh-CN" sz="1400" dirty="0"/>
              </a:p>
              <a:p>
                <a:pPr marL="0" indent="0">
                  <a:lnSpc>
                    <a:spcPts val="900"/>
                  </a:lnSpc>
                  <a:buNone/>
                </a:pPr>
                <a:r>
                  <a:rPr lang="en-US" altLang="zh-CN" sz="1400" dirty="0"/>
                  <a:t>	 loc_401009 :</a:t>
                </a:r>
                <a:endParaRPr lang="zh-CN" altLang="zh-CN" sz="1400" dirty="0"/>
              </a:p>
              <a:p>
                <a:pPr marL="0" indent="0">
                  <a:lnSpc>
                    <a:spcPts val="900"/>
                  </a:lnSpc>
                  <a:buNone/>
                </a:pPr>
                <a:r>
                  <a:rPr lang="en-US" altLang="zh-CN" sz="1400" dirty="0"/>
                  <a:t>07	 </a:t>
                </a:r>
                <a:r>
                  <a:rPr lang="en-US" altLang="zh-CN" sz="1400" dirty="0" err="1"/>
                  <a:t>cmp</a:t>
                </a:r>
                <a:r>
                  <a:rPr lang="en-US" altLang="zh-CN" sz="1400" dirty="0"/>
                  <a:t>	 dword ptr [ ebp +10h ] , 0</a:t>
                </a:r>
                <a:endParaRPr lang="zh-CN" altLang="zh-CN" sz="1400" dirty="0"/>
              </a:p>
              <a:p>
                <a:pPr marL="0" indent="0">
                  <a:lnSpc>
                    <a:spcPts val="900"/>
                  </a:lnSpc>
                  <a:buNone/>
                </a:pPr>
                <a:r>
                  <a:rPr lang="en-US" altLang="zh-CN" sz="1400" dirty="0"/>
                  <a:t>08	 jz		 short loc_40103A</a:t>
                </a:r>
                <a:endParaRPr lang="zh-CN" altLang="zh-CN" sz="1400" dirty="0"/>
              </a:p>
              <a:p>
                <a:pPr marL="0" indent="0">
                  <a:lnSpc>
                    <a:spcPts val="900"/>
                  </a:lnSpc>
                  <a:buNone/>
                </a:pPr>
                <a:r>
                  <a:rPr lang="en-US" altLang="zh-CN" sz="1400" dirty="0"/>
                  <a:t>09	 mov	</a:t>
                </a:r>
                <a:r>
                  <a:rPr lang="en-US" altLang="zh-CN" sz="1400"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altLang="zh-CN" sz="1400" i="1" dirty="0" smtClean="0">
                            <a:solidFill>
                              <a:srgbClr val="FF0000"/>
                            </a:solidFill>
                            <a:latin typeface="Cambria Math" panose="02040503050406030204" pitchFamily="18" charset="0"/>
                          </a:rPr>
                        </m:ctrlPr>
                      </m:sSupPr>
                      <m:e>
                        <m:r>
                          <a:rPr lang="en-US" altLang="zh-CN" sz="1400" i="0" dirty="0">
                            <a:solidFill>
                              <a:srgbClr val="FF0000"/>
                            </a:solidFill>
                            <a:latin typeface="Cambria Math" panose="02040503050406030204" pitchFamily="18" charset="0"/>
                          </a:rPr>
                          <m:t>𝐞𝐚𝐱</m:t>
                        </m:r>
                      </m:e>
                      <m:sup>
                        <m:r>
                          <a:rPr lang="en-US" altLang="zh-CN" sz="1400" b="1" i="0" dirty="0" smtClean="0">
                            <a:solidFill>
                              <a:srgbClr val="FF0000"/>
                            </a:solidFill>
                            <a:latin typeface="Cambria Math" panose="02040503050406030204" pitchFamily="18" charset="0"/>
                          </a:rPr>
                          <m:t>𝟎</m:t>
                        </m:r>
                      </m:sup>
                    </m:sSup>
                  </m:oMath>
                </a14:m>
                <a:r>
                  <a:rPr lang="en-US" altLang="zh-CN" sz="1400" dirty="0"/>
                  <a:t> , [ ebp +8]</a:t>
                </a:r>
                <a:endParaRPr lang="zh-CN" altLang="zh-CN" sz="1400" dirty="0"/>
              </a:p>
              <a:p>
                <a:pPr marL="0" indent="0">
                  <a:lnSpc>
                    <a:spcPts val="900"/>
                  </a:lnSpc>
                  <a:buNone/>
                </a:pPr>
                <a:r>
                  <a:rPr lang="en-US" altLang="zh-CN" sz="1400" dirty="0"/>
                  <a:t>10	 movsx	 </a:t>
                </a:r>
                <a14:m>
                  <m:oMath xmlns:m="http://schemas.openxmlformats.org/officeDocument/2006/math">
                    <m:sSup>
                      <m:sSupPr>
                        <m:ctrlPr>
                          <a:rPr lang="en-US" altLang="zh-CN" sz="1400" i="1" dirty="0">
                            <a:solidFill>
                              <a:srgbClr val="FF0000"/>
                            </a:solidFill>
                            <a:latin typeface="Cambria Math" panose="02040503050406030204" pitchFamily="18" charset="0"/>
                          </a:rPr>
                        </m:ctrlPr>
                      </m:sSupPr>
                      <m:e>
                        <m:r>
                          <a:rPr lang="en-US" altLang="zh-CN" sz="1400" i="0" dirty="0">
                            <a:solidFill>
                              <a:srgbClr val="FF0000"/>
                            </a:solidFill>
                            <a:latin typeface="Cambria Math" panose="02040503050406030204" pitchFamily="18" charset="0"/>
                          </a:rPr>
                          <m:t>𝐞𝐜𝐱</m:t>
                        </m:r>
                      </m:e>
                      <m:sup>
                        <m:r>
                          <a:rPr lang="en-US" altLang="zh-CN" sz="1400" b="1" i="0" dirty="0" smtClean="0">
                            <a:solidFill>
                              <a:srgbClr val="FF0000"/>
                            </a:solidFill>
                            <a:latin typeface="Cambria Math" panose="02040503050406030204" pitchFamily="18" charset="0"/>
                          </a:rPr>
                          <m:t>𝟎</m:t>
                        </m:r>
                      </m:sup>
                    </m:sSup>
                  </m:oMath>
                </a14:m>
                <a:r>
                  <a:rPr lang="en-US" altLang="zh-CN" sz="1400" dirty="0"/>
                  <a:t> , byte ptr [</a:t>
                </a:r>
                <a14:m>
                  <m:oMath xmlns:m="http://schemas.openxmlformats.org/officeDocument/2006/math">
                    <m:sSup>
                      <m:sSupPr>
                        <m:ctrlPr>
                          <a:rPr lang="en-US" altLang="zh-CN" sz="1400" i="1" dirty="0">
                            <a:solidFill>
                              <a:srgbClr val="FF0000"/>
                            </a:solidFill>
                            <a:latin typeface="Cambria Math" panose="02040503050406030204" pitchFamily="18" charset="0"/>
                          </a:rPr>
                        </m:ctrlPr>
                      </m:sSupPr>
                      <m:e>
                        <m:r>
                          <a:rPr lang="en-US" altLang="zh-CN" sz="1400" i="0" dirty="0">
                            <a:solidFill>
                              <a:srgbClr val="FF0000"/>
                            </a:solidFill>
                            <a:latin typeface="Cambria Math" panose="02040503050406030204" pitchFamily="18" charset="0"/>
                          </a:rPr>
                          <m:t>𝐞𝐚𝐱</m:t>
                        </m:r>
                      </m:e>
                      <m:sup>
                        <m:r>
                          <a:rPr lang="en-US" altLang="zh-CN" sz="1400" b="1" i="0" dirty="0" smtClean="0">
                            <a:solidFill>
                              <a:srgbClr val="FF0000"/>
                            </a:solidFill>
                            <a:latin typeface="Cambria Math" panose="02040503050406030204" pitchFamily="18" charset="0"/>
                          </a:rPr>
                          <m:t>𝟎</m:t>
                        </m:r>
                      </m:sup>
                    </m:sSup>
                  </m:oMath>
                </a14:m>
                <a:r>
                  <a:rPr lang="en-US" altLang="zh-CN" sz="1400" dirty="0"/>
                  <a:t> ]</a:t>
                </a:r>
                <a:endParaRPr lang="zh-CN" altLang="zh-CN" sz="1400" dirty="0"/>
              </a:p>
              <a:p>
                <a:pPr marL="0" indent="0">
                  <a:lnSpc>
                    <a:spcPts val="900"/>
                  </a:lnSpc>
                  <a:buNone/>
                </a:pPr>
                <a:r>
                  <a:rPr lang="en-US" altLang="zh-CN" sz="1400" dirty="0"/>
                  <a:t>11	 mov	 [ ebp</a:t>
                </a:r>
                <a:r>
                  <a:rPr lang="zh-CN" altLang="zh-CN" sz="1400" i="1" dirty="0"/>
                  <a:t>−</a:t>
                </a:r>
                <a:r>
                  <a:rPr lang="en-US" altLang="zh-CN" sz="1400" dirty="0"/>
                  <a:t>44h ] , </a:t>
                </a:r>
                <a14:m>
                  <m:oMath xmlns:m="http://schemas.openxmlformats.org/officeDocument/2006/math">
                    <m:sSup>
                      <m:sSupPr>
                        <m:ctrlPr>
                          <a:rPr lang="en-US" altLang="zh-CN" sz="1400" i="1" dirty="0">
                            <a:solidFill>
                              <a:srgbClr val="FF0000"/>
                            </a:solidFill>
                            <a:latin typeface="Cambria Math" panose="02040503050406030204" pitchFamily="18" charset="0"/>
                          </a:rPr>
                        </m:ctrlPr>
                      </m:sSupPr>
                      <m:e>
                        <m:r>
                          <a:rPr lang="en-US" altLang="zh-CN" sz="1400" i="0" dirty="0">
                            <a:solidFill>
                              <a:srgbClr val="FF0000"/>
                            </a:solidFill>
                            <a:latin typeface="Cambria Math" panose="02040503050406030204" pitchFamily="18" charset="0"/>
                          </a:rPr>
                          <m:t>𝐞𝐜𝐱</m:t>
                        </m:r>
                      </m:e>
                      <m:sup>
                        <m:r>
                          <a:rPr lang="en-US" altLang="zh-CN" sz="1400" b="1" i="0" dirty="0" smtClean="0">
                            <a:solidFill>
                              <a:srgbClr val="FF0000"/>
                            </a:solidFill>
                            <a:latin typeface="Cambria Math" panose="02040503050406030204" pitchFamily="18" charset="0"/>
                          </a:rPr>
                          <m:t>𝟎</m:t>
                        </m:r>
                      </m:sup>
                    </m:sSup>
                  </m:oMath>
                </a14:m>
                <a:endParaRPr lang="zh-CN" altLang="zh-CN" sz="1400" dirty="0"/>
              </a:p>
              <a:p>
                <a:pPr marL="0" indent="0">
                  <a:lnSpc>
                    <a:spcPts val="900"/>
                  </a:lnSpc>
                  <a:buNone/>
                </a:pPr>
                <a:r>
                  <a:rPr lang="en-US" altLang="zh-CN" sz="1400" dirty="0"/>
                  <a:t>12	 mov	 </a:t>
                </a:r>
                <a14:m>
                  <m:oMath xmlns:m="http://schemas.openxmlformats.org/officeDocument/2006/math">
                    <m:sSup>
                      <m:sSupPr>
                        <m:ctrlPr>
                          <a:rPr lang="en-US" altLang="zh-CN" sz="1400" i="1" dirty="0">
                            <a:solidFill>
                              <a:srgbClr val="FF0000"/>
                            </a:solidFill>
                            <a:latin typeface="Cambria Math" panose="02040503050406030204" pitchFamily="18" charset="0"/>
                          </a:rPr>
                        </m:ctrlPr>
                      </m:sSupPr>
                      <m:e>
                        <m:r>
                          <a:rPr lang="en-US" altLang="zh-CN" sz="1400" i="0" dirty="0">
                            <a:solidFill>
                              <a:srgbClr val="FF0000"/>
                            </a:solidFill>
                            <a:latin typeface="Cambria Math" panose="02040503050406030204" pitchFamily="18" charset="0"/>
                          </a:rPr>
                          <m:t>𝐞𝐝𝐱</m:t>
                        </m:r>
                      </m:e>
                      <m:sup>
                        <m:r>
                          <a:rPr lang="en-US" altLang="zh-CN" sz="1400" b="1" i="0" dirty="0" smtClean="0">
                            <a:solidFill>
                              <a:srgbClr val="FF0000"/>
                            </a:solidFill>
                            <a:latin typeface="Cambria Math" panose="02040503050406030204" pitchFamily="18" charset="0"/>
                          </a:rPr>
                          <m:t>𝟎</m:t>
                        </m:r>
                      </m:sup>
                    </m:sSup>
                  </m:oMath>
                </a14:m>
                <a:r>
                  <a:rPr lang="en-US" altLang="zh-CN" sz="1400" dirty="0"/>
                  <a:t> , [ ebp+0Ch ]</a:t>
                </a:r>
                <a:endParaRPr lang="zh-CN" altLang="zh-CN" sz="1400" dirty="0"/>
              </a:p>
              <a:p>
                <a:pPr marL="0" indent="0">
                  <a:lnSpc>
                    <a:spcPts val="900"/>
                  </a:lnSpc>
                  <a:buNone/>
                </a:pPr>
                <a:r>
                  <a:rPr lang="en-US" altLang="zh-CN" sz="1400" dirty="0"/>
                  <a:t>13	 mov	 [ ebp</a:t>
                </a:r>
                <a:r>
                  <a:rPr lang="zh-CN" altLang="zh-CN" sz="1400" i="1" dirty="0"/>
                  <a:t>−</a:t>
                </a:r>
                <a:r>
                  <a:rPr lang="en-US" altLang="zh-CN" sz="1400" dirty="0"/>
                  <a:t>48h ] , </a:t>
                </a:r>
                <a14:m>
                  <m:oMath xmlns:m="http://schemas.openxmlformats.org/officeDocument/2006/math">
                    <m:sSup>
                      <m:sSupPr>
                        <m:ctrlPr>
                          <a:rPr lang="en-US" altLang="zh-CN" sz="1400" i="1" dirty="0">
                            <a:solidFill>
                              <a:srgbClr val="FF0000"/>
                            </a:solidFill>
                            <a:latin typeface="Cambria Math" panose="02040503050406030204" pitchFamily="18" charset="0"/>
                          </a:rPr>
                        </m:ctrlPr>
                      </m:sSupPr>
                      <m:e>
                        <m:r>
                          <a:rPr lang="en-US" altLang="zh-CN" sz="1400" i="0" dirty="0">
                            <a:solidFill>
                              <a:srgbClr val="FF0000"/>
                            </a:solidFill>
                            <a:latin typeface="Cambria Math" panose="02040503050406030204" pitchFamily="18" charset="0"/>
                          </a:rPr>
                          <m:t>𝐞𝐝𝐱</m:t>
                        </m:r>
                      </m:e>
                      <m:sup>
                        <m:r>
                          <a:rPr lang="en-US" altLang="zh-CN" sz="1400" b="1" i="0" dirty="0" smtClean="0">
                            <a:solidFill>
                              <a:srgbClr val="FF0000"/>
                            </a:solidFill>
                            <a:latin typeface="Cambria Math" panose="02040503050406030204" pitchFamily="18" charset="0"/>
                          </a:rPr>
                          <m:t>𝟎</m:t>
                        </m:r>
                      </m:sup>
                    </m:sSup>
                  </m:oMath>
                </a14:m>
                <a:endParaRPr lang="zh-CN" altLang="zh-CN" sz="1400" dirty="0" smtClean="0"/>
              </a:p>
              <a:p>
                <a:pPr marL="0" indent="0">
                  <a:lnSpc>
                    <a:spcPts val="900"/>
                  </a:lnSpc>
                  <a:buNone/>
                </a:pPr>
                <a:r>
                  <a:rPr lang="en-US" altLang="zh-CN" sz="1400" dirty="0" smtClean="0"/>
                  <a:t>14	 mov	 </a:t>
                </a:r>
                <a14:m>
                  <m:oMath xmlns:m="http://schemas.openxmlformats.org/officeDocument/2006/math">
                    <m:sSup>
                      <m:sSupPr>
                        <m:ctrlPr>
                          <a:rPr lang="en-US" altLang="zh-CN" sz="1400" i="1" dirty="0">
                            <a:solidFill>
                              <a:srgbClr val="FF0000"/>
                            </a:solidFill>
                            <a:latin typeface="Cambria Math" panose="02040503050406030204" pitchFamily="18" charset="0"/>
                          </a:rPr>
                        </m:ctrlPr>
                      </m:sSupPr>
                      <m:e>
                        <m:r>
                          <a:rPr lang="en-US" altLang="zh-CN" sz="1400" i="0" dirty="0">
                            <a:solidFill>
                              <a:srgbClr val="FF0000"/>
                            </a:solidFill>
                            <a:latin typeface="Cambria Math" panose="02040503050406030204" pitchFamily="18" charset="0"/>
                          </a:rPr>
                          <m:t>𝐞𝐚𝐱</m:t>
                        </m:r>
                      </m:e>
                      <m:sup>
                        <m:r>
                          <a:rPr lang="en-US" altLang="zh-CN" sz="1400" b="1" i="0" dirty="0" smtClean="0">
                            <a:solidFill>
                              <a:srgbClr val="FF0000"/>
                            </a:solidFill>
                            <a:latin typeface="Cambria Math" panose="02040503050406030204" pitchFamily="18" charset="0"/>
                          </a:rPr>
                          <m:t>𝟏</m:t>
                        </m:r>
                      </m:sup>
                    </m:sSup>
                  </m:oMath>
                </a14:m>
                <a:r>
                  <a:rPr lang="en-US" altLang="zh-CN" sz="1400" dirty="0" smtClean="0"/>
                  <a:t> , [ ebp +8]</a:t>
                </a:r>
                <a:endParaRPr lang="zh-CN" altLang="zh-CN" sz="1400" dirty="0" smtClean="0"/>
              </a:p>
              <a:p>
                <a:pPr marL="0" indent="0">
                  <a:lnSpc>
                    <a:spcPts val="900"/>
                  </a:lnSpc>
                  <a:buNone/>
                </a:pPr>
                <a:r>
                  <a:rPr lang="en-US" altLang="zh-CN" sz="1400" dirty="0" smtClean="0"/>
                  <a:t>15</a:t>
                </a:r>
                <a:r>
                  <a:rPr lang="en-US" altLang="zh-CN" sz="1400" dirty="0"/>
                  <a:t>	 add	 </a:t>
                </a:r>
                <a14:m>
                  <m:oMath xmlns:m="http://schemas.openxmlformats.org/officeDocument/2006/math">
                    <m:sSup>
                      <m:sSupPr>
                        <m:ctrlPr>
                          <a:rPr lang="en-US" altLang="zh-CN" sz="1400" i="1" dirty="0">
                            <a:solidFill>
                              <a:srgbClr val="FF0000"/>
                            </a:solidFill>
                            <a:latin typeface="Cambria Math" panose="02040503050406030204" pitchFamily="18" charset="0"/>
                          </a:rPr>
                        </m:ctrlPr>
                      </m:sSupPr>
                      <m:e>
                        <m:r>
                          <a:rPr lang="en-US" altLang="zh-CN" sz="1400" i="0" dirty="0">
                            <a:solidFill>
                              <a:srgbClr val="FF0000"/>
                            </a:solidFill>
                            <a:latin typeface="Cambria Math" panose="02040503050406030204" pitchFamily="18" charset="0"/>
                          </a:rPr>
                          <m:t>𝐞𝐚𝐱</m:t>
                        </m:r>
                      </m:e>
                      <m:sup>
                        <m:r>
                          <a:rPr lang="en-US" altLang="zh-CN" sz="1400" b="1" i="0" dirty="0" smtClean="0">
                            <a:solidFill>
                              <a:srgbClr val="FF0000"/>
                            </a:solidFill>
                            <a:latin typeface="Cambria Math" panose="02040503050406030204" pitchFamily="18" charset="0"/>
                          </a:rPr>
                          <m:t>𝟐</m:t>
                        </m:r>
                      </m:sup>
                    </m:sSup>
                  </m:oMath>
                </a14:m>
                <a:r>
                  <a:rPr lang="en-US" altLang="zh-CN" sz="1400" dirty="0"/>
                  <a:t> , 1</a:t>
                </a:r>
                <a:endParaRPr lang="zh-CN" altLang="zh-CN" sz="1400" dirty="0"/>
              </a:p>
              <a:p>
                <a:pPr marL="0" indent="0">
                  <a:lnSpc>
                    <a:spcPts val="900"/>
                  </a:lnSpc>
                  <a:buNone/>
                </a:pPr>
                <a:r>
                  <a:rPr lang="en-US" altLang="zh-CN" sz="1400" dirty="0"/>
                  <a:t>16	 mov	 [ ebp +8 ] , </a:t>
                </a:r>
                <a14:m>
                  <m:oMath xmlns:m="http://schemas.openxmlformats.org/officeDocument/2006/math">
                    <m:sSup>
                      <m:sSupPr>
                        <m:ctrlPr>
                          <a:rPr lang="en-US" altLang="zh-CN" sz="1400" i="1" dirty="0">
                            <a:solidFill>
                              <a:srgbClr val="FF0000"/>
                            </a:solidFill>
                            <a:latin typeface="Cambria Math" panose="02040503050406030204" pitchFamily="18" charset="0"/>
                          </a:rPr>
                        </m:ctrlPr>
                      </m:sSupPr>
                      <m:e>
                        <m:r>
                          <a:rPr lang="en-US" altLang="zh-CN" sz="1400" b="1" i="0" dirty="0">
                            <a:solidFill>
                              <a:srgbClr val="FF0000"/>
                            </a:solidFill>
                            <a:latin typeface="Cambria Math" panose="02040503050406030204" pitchFamily="18" charset="0"/>
                          </a:rPr>
                          <m:t>𝐞𝐚𝐱</m:t>
                        </m:r>
                      </m:e>
                      <m:sup>
                        <m:r>
                          <a:rPr lang="en-US" altLang="zh-CN" sz="1400" b="1" i="0" dirty="0" smtClean="0">
                            <a:solidFill>
                              <a:srgbClr val="FF0000"/>
                            </a:solidFill>
                            <a:latin typeface="Cambria Math" panose="02040503050406030204" pitchFamily="18" charset="0"/>
                          </a:rPr>
                          <m:t>𝟐</m:t>
                        </m:r>
                      </m:sup>
                    </m:sSup>
                  </m:oMath>
                </a14:m>
                <a:endParaRPr lang="zh-CN" altLang="zh-CN" sz="1400" dirty="0"/>
              </a:p>
              <a:p>
                <a:pPr marL="0" indent="0">
                  <a:lnSpc>
                    <a:spcPts val="900"/>
                  </a:lnSpc>
                  <a:buNone/>
                </a:pPr>
                <a:r>
                  <a:rPr lang="en-US" altLang="zh-CN" sz="1400" dirty="0"/>
                  <a:t>17	 mov	 </a:t>
                </a:r>
                <a14:m>
                  <m:oMath xmlns:m="http://schemas.openxmlformats.org/officeDocument/2006/math">
                    <m:sSup>
                      <m:sSupPr>
                        <m:ctrlPr>
                          <a:rPr lang="en-US" altLang="zh-CN" sz="1400" i="1" dirty="0">
                            <a:solidFill>
                              <a:srgbClr val="FF0000"/>
                            </a:solidFill>
                            <a:latin typeface="Cambria Math" panose="02040503050406030204" pitchFamily="18" charset="0"/>
                          </a:rPr>
                        </m:ctrlPr>
                      </m:sSupPr>
                      <m:e>
                        <m:r>
                          <a:rPr lang="en-US" altLang="zh-CN" sz="1400" i="0" dirty="0">
                            <a:solidFill>
                              <a:srgbClr val="FF0000"/>
                            </a:solidFill>
                            <a:latin typeface="Cambria Math" panose="02040503050406030204" pitchFamily="18" charset="0"/>
                          </a:rPr>
                          <m:t>𝐞𝐜𝐱</m:t>
                        </m:r>
                      </m:e>
                      <m:sup>
                        <m:r>
                          <a:rPr lang="en-US" altLang="zh-CN" sz="1400" b="1" i="0" dirty="0" smtClean="0">
                            <a:solidFill>
                              <a:srgbClr val="FF0000"/>
                            </a:solidFill>
                            <a:latin typeface="Cambria Math" panose="02040503050406030204" pitchFamily="18" charset="0"/>
                          </a:rPr>
                          <m:t>𝟏</m:t>
                        </m:r>
                      </m:sup>
                    </m:sSup>
                  </m:oMath>
                </a14:m>
                <a:r>
                  <a:rPr lang="en-US" altLang="zh-CN" sz="1400" dirty="0"/>
                  <a:t> , [ ebp</a:t>
                </a:r>
                <a:r>
                  <a:rPr lang="zh-CN" altLang="zh-CN" sz="1400" i="1" dirty="0"/>
                  <a:t>−</a:t>
                </a:r>
                <a:r>
                  <a:rPr lang="en-US" altLang="zh-CN" sz="1400" dirty="0"/>
                  <a:t>44h ]</a:t>
                </a:r>
                <a:endParaRPr lang="zh-CN" altLang="zh-CN" sz="1400" dirty="0"/>
              </a:p>
              <a:p>
                <a:pPr marL="0" indent="0">
                  <a:lnSpc>
                    <a:spcPts val="900"/>
                  </a:lnSpc>
                  <a:buNone/>
                </a:pPr>
                <a:r>
                  <a:rPr lang="en-US" altLang="zh-CN" sz="1400" dirty="0"/>
                  <a:t>18	 </a:t>
                </a:r>
                <a:r>
                  <a:rPr lang="en-US" altLang="zh-CN" sz="1400" dirty="0" err="1"/>
                  <a:t>cmp</a:t>
                </a:r>
                <a:r>
                  <a:rPr lang="en-US" altLang="zh-CN" sz="1400" dirty="0"/>
                  <a:t>	 </a:t>
                </a:r>
                <a14:m>
                  <m:oMath xmlns:m="http://schemas.openxmlformats.org/officeDocument/2006/math">
                    <m:sSup>
                      <m:sSupPr>
                        <m:ctrlPr>
                          <a:rPr lang="en-US" altLang="zh-CN" sz="1400" i="1" dirty="0">
                            <a:solidFill>
                              <a:srgbClr val="FF0000"/>
                            </a:solidFill>
                            <a:latin typeface="Cambria Math" panose="02040503050406030204" pitchFamily="18" charset="0"/>
                          </a:rPr>
                        </m:ctrlPr>
                      </m:sSupPr>
                      <m:e>
                        <m:r>
                          <a:rPr lang="en-US" altLang="zh-CN" sz="1400" i="0" dirty="0">
                            <a:solidFill>
                              <a:srgbClr val="FF0000"/>
                            </a:solidFill>
                            <a:latin typeface="Cambria Math" panose="02040503050406030204" pitchFamily="18" charset="0"/>
                          </a:rPr>
                          <m:t>𝐞𝐜𝐱</m:t>
                        </m:r>
                      </m:e>
                      <m:sup>
                        <m:r>
                          <a:rPr lang="en-US" altLang="zh-CN" sz="1400" b="1" i="0" dirty="0" smtClean="0">
                            <a:solidFill>
                              <a:srgbClr val="FF0000"/>
                            </a:solidFill>
                            <a:latin typeface="Cambria Math" panose="02040503050406030204" pitchFamily="18" charset="0"/>
                          </a:rPr>
                          <m:t>𝟏</m:t>
                        </m:r>
                      </m:sup>
                    </m:sSup>
                  </m:oMath>
                </a14:m>
                <a:r>
                  <a:rPr lang="en-US" altLang="zh-CN" sz="1400" dirty="0"/>
                  <a:t> , [ ebp</a:t>
                </a:r>
                <a:r>
                  <a:rPr lang="zh-CN" altLang="zh-CN" sz="1400" i="1" dirty="0"/>
                  <a:t>−</a:t>
                </a:r>
                <a:r>
                  <a:rPr lang="en-US" altLang="zh-CN" sz="1400" dirty="0"/>
                  <a:t>48h ]</a:t>
                </a:r>
                <a:endParaRPr lang="zh-CN" altLang="zh-CN" sz="1400" dirty="0"/>
              </a:p>
              <a:p>
                <a:pPr marL="0" indent="0">
                  <a:lnSpc>
                    <a:spcPts val="900"/>
                  </a:lnSpc>
                  <a:buNone/>
                </a:pPr>
                <a:r>
                  <a:rPr lang="en-US" altLang="zh-CN" sz="1400" dirty="0"/>
                  <a:t>19	 jz		 short loc_40103A</a:t>
                </a:r>
                <a:endParaRPr lang="zh-CN" altLang="zh-CN" sz="1400" dirty="0"/>
              </a:p>
              <a:p>
                <a:pPr marL="0" indent="0">
                  <a:lnSpc>
                    <a:spcPts val="900"/>
                  </a:lnSpc>
                  <a:buNone/>
                </a:pPr>
                <a:r>
                  <a:rPr lang="en-US" altLang="zh-CN" sz="1400" dirty="0"/>
                  <a:t>20	 mov	 </a:t>
                </a:r>
                <a14:m>
                  <m:oMath xmlns:m="http://schemas.openxmlformats.org/officeDocument/2006/math">
                    <m:sSup>
                      <m:sSupPr>
                        <m:ctrlPr>
                          <a:rPr lang="en-US" altLang="zh-CN" sz="1400" i="1" dirty="0">
                            <a:solidFill>
                              <a:srgbClr val="FF0000"/>
                            </a:solidFill>
                            <a:latin typeface="Cambria Math" panose="02040503050406030204" pitchFamily="18" charset="0"/>
                          </a:rPr>
                        </m:ctrlPr>
                      </m:sSupPr>
                      <m:e>
                        <m:r>
                          <a:rPr lang="en-US" altLang="zh-CN" sz="1400" i="0" dirty="0">
                            <a:solidFill>
                              <a:srgbClr val="FF0000"/>
                            </a:solidFill>
                            <a:latin typeface="Cambria Math" panose="02040503050406030204" pitchFamily="18" charset="0"/>
                          </a:rPr>
                          <m:t>𝐞𝐚𝐱</m:t>
                        </m:r>
                      </m:e>
                      <m:sup>
                        <m:r>
                          <a:rPr lang="en-US" altLang="zh-CN" sz="1400" b="1" i="0" dirty="0" smtClean="0">
                            <a:solidFill>
                              <a:srgbClr val="FF0000"/>
                            </a:solidFill>
                            <a:latin typeface="Cambria Math" panose="02040503050406030204" pitchFamily="18" charset="0"/>
                          </a:rPr>
                          <m:t>𝟑</m:t>
                        </m:r>
                      </m:sup>
                    </m:sSup>
                  </m:oMath>
                </a14:m>
                <a:r>
                  <a:rPr lang="en-US" altLang="zh-CN" sz="1400" dirty="0"/>
                  <a:t> , [ ebp +10h ]</a:t>
                </a:r>
                <a:endParaRPr lang="zh-CN" altLang="zh-CN" sz="1400" dirty="0"/>
              </a:p>
              <a:p>
                <a:pPr marL="0" indent="0">
                  <a:lnSpc>
                    <a:spcPts val="900"/>
                  </a:lnSpc>
                  <a:buNone/>
                </a:pPr>
                <a:r>
                  <a:rPr lang="en-US" altLang="zh-CN" sz="1400" dirty="0"/>
                  <a:t>21	 sub	 </a:t>
                </a:r>
                <a14:m>
                  <m:oMath xmlns:m="http://schemas.openxmlformats.org/officeDocument/2006/math">
                    <m:sSup>
                      <m:sSupPr>
                        <m:ctrlPr>
                          <a:rPr lang="en-US" altLang="zh-CN" sz="1400" i="1" dirty="0">
                            <a:solidFill>
                              <a:srgbClr val="FF0000"/>
                            </a:solidFill>
                            <a:latin typeface="Cambria Math" panose="02040503050406030204" pitchFamily="18" charset="0"/>
                          </a:rPr>
                        </m:ctrlPr>
                      </m:sSupPr>
                      <m:e>
                        <m:r>
                          <a:rPr lang="en-US" altLang="zh-CN" sz="1400" i="0" dirty="0">
                            <a:solidFill>
                              <a:srgbClr val="FF0000"/>
                            </a:solidFill>
                            <a:latin typeface="Cambria Math" panose="02040503050406030204" pitchFamily="18" charset="0"/>
                          </a:rPr>
                          <m:t>𝐞𝐚𝐱</m:t>
                        </m:r>
                      </m:e>
                      <m:sup>
                        <m:r>
                          <a:rPr lang="en-US" altLang="zh-CN" sz="1400" b="1" i="0" dirty="0" smtClean="0">
                            <a:solidFill>
                              <a:srgbClr val="FF0000"/>
                            </a:solidFill>
                            <a:latin typeface="Cambria Math" panose="02040503050406030204" pitchFamily="18" charset="0"/>
                          </a:rPr>
                          <m:t>𝟒</m:t>
                        </m:r>
                      </m:sup>
                    </m:sSup>
                  </m:oMath>
                </a14:m>
                <a:r>
                  <a:rPr lang="en-US" altLang="zh-CN" sz="1400" dirty="0"/>
                  <a:t> , 1</a:t>
                </a:r>
                <a:endParaRPr lang="zh-CN" altLang="zh-CN" sz="1400" dirty="0"/>
              </a:p>
              <a:p>
                <a:pPr marL="0" indent="0">
                  <a:lnSpc>
                    <a:spcPts val="900"/>
                  </a:lnSpc>
                  <a:buNone/>
                </a:pPr>
                <a:r>
                  <a:rPr lang="en-US" altLang="zh-CN" sz="1400" dirty="0"/>
                  <a:t>22	 mov	 [ ebp +10h ] , </a:t>
                </a:r>
                <a14:m>
                  <m:oMath xmlns:m="http://schemas.openxmlformats.org/officeDocument/2006/math">
                    <m:sSup>
                      <m:sSupPr>
                        <m:ctrlPr>
                          <a:rPr lang="en-US" altLang="zh-CN" sz="1400" i="1" dirty="0">
                            <a:solidFill>
                              <a:srgbClr val="FF0000"/>
                            </a:solidFill>
                            <a:latin typeface="Cambria Math" panose="02040503050406030204" pitchFamily="18" charset="0"/>
                          </a:rPr>
                        </m:ctrlPr>
                      </m:sSupPr>
                      <m:e>
                        <m:r>
                          <a:rPr lang="en-US" altLang="zh-CN" sz="1400" i="0" dirty="0">
                            <a:solidFill>
                              <a:srgbClr val="FF0000"/>
                            </a:solidFill>
                            <a:latin typeface="Cambria Math" panose="02040503050406030204" pitchFamily="18" charset="0"/>
                          </a:rPr>
                          <m:t>𝐞𝐚𝐱</m:t>
                        </m:r>
                      </m:e>
                      <m:sup>
                        <m:r>
                          <a:rPr lang="en-US" altLang="zh-CN" sz="1400" b="1" i="0" dirty="0" smtClean="0">
                            <a:solidFill>
                              <a:srgbClr val="FF0000"/>
                            </a:solidFill>
                            <a:latin typeface="Cambria Math" panose="02040503050406030204" pitchFamily="18" charset="0"/>
                          </a:rPr>
                          <m:t>𝟒</m:t>
                        </m:r>
                      </m:sup>
                    </m:sSup>
                  </m:oMath>
                </a14:m>
                <a:endParaRPr lang="zh-CN" altLang="zh-CN" sz="1400" dirty="0"/>
              </a:p>
              <a:p>
                <a:pPr marL="0" indent="0">
                  <a:lnSpc>
                    <a:spcPts val="900"/>
                  </a:lnSpc>
                  <a:buNone/>
                </a:pPr>
                <a:r>
                  <a:rPr lang="en-US" altLang="zh-CN" sz="1400" dirty="0"/>
                  <a:t>23	 jmp	 </a:t>
                </a:r>
                <a:r>
                  <a:rPr lang="en-US" altLang="zh-CN" sz="1400" dirty="0" smtClean="0"/>
                  <a:t>short </a:t>
                </a:r>
                <a:r>
                  <a:rPr lang="en-US" altLang="zh-CN" sz="1400" dirty="0" err="1"/>
                  <a:t>loc</a:t>
                </a:r>
                <a:r>
                  <a:rPr lang="en-US" altLang="zh-CN" sz="1400" dirty="0"/>
                  <a:t> 401009</a:t>
                </a:r>
                <a:endParaRPr lang="zh-CN" altLang="zh-CN" sz="1400" dirty="0"/>
              </a:p>
              <a:p>
                <a:pPr marL="0" indent="0">
                  <a:lnSpc>
                    <a:spcPts val="900"/>
                  </a:lnSpc>
                  <a:buNone/>
                </a:pPr>
                <a:r>
                  <a:rPr lang="en-US" altLang="zh-CN" sz="1400" dirty="0"/>
                  <a:t>	 loc_40103A :</a:t>
                </a:r>
                <a:endParaRPr lang="zh-CN" altLang="zh-CN" sz="1400" dirty="0"/>
              </a:p>
              <a:p>
                <a:pPr marL="0" indent="0">
                  <a:lnSpc>
                    <a:spcPts val="900"/>
                  </a:lnSpc>
                  <a:buNone/>
                </a:pPr>
                <a:r>
                  <a:rPr lang="en-US" altLang="zh-CN" sz="1400" dirty="0"/>
                  <a:t>24	 </a:t>
                </a:r>
                <a:r>
                  <a:rPr lang="en-US" altLang="zh-CN" sz="1400" dirty="0" err="1"/>
                  <a:t>cmp</a:t>
                </a:r>
                <a:r>
                  <a:rPr lang="en-US" altLang="zh-CN" sz="1400" dirty="0"/>
                  <a:t>	 dword ptr [ ebp +10h ] , 0</a:t>
                </a:r>
                <a:endParaRPr lang="zh-CN" altLang="zh-CN" sz="1400" dirty="0"/>
              </a:p>
              <a:p>
                <a:pPr marL="0" indent="0">
                  <a:lnSpc>
                    <a:spcPts val="900"/>
                  </a:lnSpc>
                  <a:buNone/>
                </a:pPr>
                <a:r>
                  <a:rPr lang="en-US" altLang="zh-CN" sz="1400" dirty="0"/>
                  <a:t>25	 jz		 short loc_401051</a:t>
                </a:r>
                <a:endParaRPr lang="zh-CN" altLang="zh-CN" sz="1400" dirty="0"/>
              </a:p>
              <a:p>
                <a:pPr marL="0" indent="0">
                  <a:lnSpc>
                    <a:spcPts val="900"/>
                  </a:lnSpc>
                  <a:buNone/>
                </a:pPr>
                <a:r>
                  <a:rPr lang="en-US" altLang="zh-CN" sz="1400" dirty="0"/>
                  <a:t>26	 mov	 </a:t>
                </a:r>
                <a14:m>
                  <m:oMath xmlns:m="http://schemas.openxmlformats.org/officeDocument/2006/math">
                    <m:sSup>
                      <m:sSupPr>
                        <m:ctrlPr>
                          <a:rPr lang="en-US" altLang="zh-CN" sz="1400" i="1" dirty="0">
                            <a:solidFill>
                              <a:srgbClr val="FF0000"/>
                            </a:solidFill>
                            <a:latin typeface="Cambria Math" panose="02040503050406030204" pitchFamily="18" charset="0"/>
                          </a:rPr>
                        </m:ctrlPr>
                      </m:sSupPr>
                      <m:e>
                        <m:r>
                          <a:rPr lang="en-US" altLang="zh-CN" sz="1400" i="0" dirty="0">
                            <a:solidFill>
                              <a:srgbClr val="FF0000"/>
                            </a:solidFill>
                            <a:latin typeface="Cambria Math" panose="02040503050406030204" pitchFamily="18" charset="0"/>
                          </a:rPr>
                          <m:t>𝐞𝐚𝐱</m:t>
                        </m:r>
                      </m:e>
                      <m:sup>
                        <m:r>
                          <a:rPr lang="en-US" altLang="zh-CN" sz="1400" b="1" i="0" dirty="0" smtClean="0">
                            <a:solidFill>
                              <a:srgbClr val="FF0000"/>
                            </a:solidFill>
                            <a:latin typeface="Cambria Math" panose="02040503050406030204" pitchFamily="18" charset="0"/>
                          </a:rPr>
                          <m:t>𝟓</m:t>
                        </m:r>
                      </m:sup>
                    </m:sSup>
                  </m:oMath>
                </a14:m>
                <a:r>
                  <a:rPr lang="en-US" altLang="zh-CN" sz="1400" dirty="0"/>
                  <a:t> , [ ebp +8]</a:t>
                </a:r>
                <a:endParaRPr lang="zh-CN" altLang="zh-CN" sz="1400" dirty="0"/>
              </a:p>
              <a:p>
                <a:pPr marL="0" indent="0">
                  <a:lnSpc>
                    <a:spcPts val="900"/>
                  </a:lnSpc>
                  <a:buNone/>
                </a:pPr>
                <a:r>
                  <a:rPr lang="en-US" altLang="zh-CN" sz="1400" dirty="0"/>
                  <a:t>27	 sub	 </a:t>
                </a:r>
                <a14:m>
                  <m:oMath xmlns:m="http://schemas.openxmlformats.org/officeDocument/2006/math">
                    <m:sSup>
                      <m:sSupPr>
                        <m:ctrlPr>
                          <a:rPr lang="en-US" altLang="zh-CN" sz="1400" i="1" dirty="0">
                            <a:solidFill>
                              <a:srgbClr val="FF0000"/>
                            </a:solidFill>
                            <a:latin typeface="Cambria Math" panose="02040503050406030204" pitchFamily="18" charset="0"/>
                          </a:rPr>
                        </m:ctrlPr>
                      </m:sSupPr>
                      <m:e>
                        <m:r>
                          <a:rPr lang="en-US" altLang="zh-CN" sz="1400" i="0" dirty="0">
                            <a:solidFill>
                              <a:srgbClr val="FF0000"/>
                            </a:solidFill>
                            <a:latin typeface="Cambria Math" panose="02040503050406030204" pitchFamily="18" charset="0"/>
                          </a:rPr>
                          <m:t>𝐞𝐚𝐱</m:t>
                        </m:r>
                      </m:e>
                      <m:sup>
                        <m:r>
                          <a:rPr lang="en-US" altLang="zh-CN" sz="1400" b="1" i="0" dirty="0" smtClean="0">
                            <a:solidFill>
                              <a:srgbClr val="FF0000"/>
                            </a:solidFill>
                            <a:latin typeface="Cambria Math" panose="02040503050406030204" pitchFamily="18" charset="0"/>
                          </a:rPr>
                          <m:t>𝟔</m:t>
                        </m:r>
                      </m:sup>
                    </m:sSup>
                  </m:oMath>
                </a14:m>
                <a:r>
                  <a:rPr lang="en-US" altLang="zh-CN" sz="1400" dirty="0"/>
                  <a:t> , 1</a:t>
                </a:r>
                <a:endParaRPr lang="zh-CN" altLang="zh-CN" sz="1400" dirty="0"/>
              </a:p>
              <a:p>
                <a:pPr marL="0" indent="0">
                  <a:lnSpc>
                    <a:spcPts val="900"/>
                  </a:lnSpc>
                  <a:buNone/>
                </a:pPr>
                <a:r>
                  <a:rPr lang="en-US" altLang="zh-CN" sz="1400" dirty="0"/>
                  <a:t>28	 mov	 [ ebp +8 ] , </a:t>
                </a:r>
                <a14:m>
                  <m:oMath xmlns:m="http://schemas.openxmlformats.org/officeDocument/2006/math">
                    <m:sSup>
                      <m:sSupPr>
                        <m:ctrlPr>
                          <a:rPr lang="en-US" altLang="zh-CN" sz="1400" i="1" dirty="0">
                            <a:solidFill>
                              <a:srgbClr val="FF0000"/>
                            </a:solidFill>
                            <a:latin typeface="Cambria Math" panose="02040503050406030204" pitchFamily="18" charset="0"/>
                          </a:rPr>
                        </m:ctrlPr>
                      </m:sSupPr>
                      <m:e>
                        <m:r>
                          <a:rPr lang="en-US" altLang="zh-CN" sz="1400" i="0" dirty="0">
                            <a:solidFill>
                              <a:srgbClr val="FF0000"/>
                            </a:solidFill>
                            <a:latin typeface="Cambria Math" panose="02040503050406030204" pitchFamily="18" charset="0"/>
                          </a:rPr>
                          <m:t>𝐞</m:t>
                        </m:r>
                        <m:r>
                          <a:rPr lang="en-US" altLang="zh-CN" sz="1400" b="1" i="0" dirty="0" smtClean="0">
                            <a:solidFill>
                              <a:srgbClr val="FF0000"/>
                            </a:solidFill>
                            <a:latin typeface="Cambria Math" panose="02040503050406030204" pitchFamily="18" charset="0"/>
                          </a:rPr>
                          <m:t>𝐚</m:t>
                        </m:r>
                        <m:r>
                          <a:rPr lang="en-US" altLang="zh-CN" sz="1400" i="0" dirty="0">
                            <a:solidFill>
                              <a:srgbClr val="FF0000"/>
                            </a:solidFill>
                            <a:latin typeface="Cambria Math" panose="02040503050406030204" pitchFamily="18" charset="0"/>
                          </a:rPr>
                          <m:t>𝐱</m:t>
                        </m:r>
                      </m:e>
                      <m:sup>
                        <m:r>
                          <a:rPr lang="en-US" altLang="zh-CN" sz="1400" b="1" i="0" dirty="0" smtClean="0">
                            <a:solidFill>
                              <a:srgbClr val="FF0000"/>
                            </a:solidFill>
                            <a:latin typeface="Cambria Math" panose="02040503050406030204" pitchFamily="18" charset="0"/>
                          </a:rPr>
                          <m:t>𝟔</m:t>
                        </m:r>
                      </m:sup>
                    </m:sSup>
                  </m:oMath>
                </a14:m>
                <a:endParaRPr lang="zh-CN" altLang="zh-CN" sz="1400" dirty="0"/>
              </a:p>
              <a:p>
                <a:pPr marL="0" indent="0">
                  <a:lnSpc>
                    <a:spcPts val="900"/>
                  </a:lnSpc>
                  <a:buNone/>
                </a:pPr>
                <a:r>
                  <a:rPr lang="en-US" altLang="zh-CN" sz="1400" dirty="0"/>
                  <a:t>29	 mov	 </a:t>
                </a:r>
                <a14:m>
                  <m:oMath xmlns:m="http://schemas.openxmlformats.org/officeDocument/2006/math">
                    <m:sSup>
                      <m:sSupPr>
                        <m:ctrlPr>
                          <a:rPr lang="en-US" altLang="zh-CN" sz="1400" i="1" dirty="0">
                            <a:solidFill>
                              <a:srgbClr val="FF0000"/>
                            </a:solidFill>
                            <a:latin typeface="Cambria Math" panose="02040503050406030204" pitchFamily="18" charset="0"/>
                          </a:rPr>
                        </m:ctrlPr>
                      </m:sSupPr>
                      <m:e>
                        <m:r>
                          <a:rPr lang="en-US" altLang="zh-CN" sz="1400" i="0" dirty="0">
                            <a:solidFill>
                              <a:srgbClr val="FF0000"/>
                            </a:solidFill>
                            <a:latin typeface="Cambria Math" panose="02040503050406030204" pitchFamily="18" charset="0"/>
                          </a:rPr>
                          <m:t>𝐞𝐜𝐱</m:t>
                        </m:r>
                      </m:e>
                      <m:sup>
                        <m:r>
                          <a:rPr lang="en-US" altLang="zh-CN" sz="1400" b="1" i="0" dirty="0" smtClean="0">
                            <a:solidFill>
                              <a:srgbClr val="FF0000"/>
                            </a:solidFill>
                            <a:latin typeface="Cambria Math" panose="02040503050406030204" pitchFamily="18" charset="0"/>
                          </a:rPr>
                          <m:t>𝟐</m:t>
                        </m:r>
                      </m:sup>
                    </m:sSup>
                  </m:oMath>
                </a14:m>
                <a:r>
                  <a:rPr lang="en-US" altLang="zh-CN" sz="1400" dirty="0"/>
                  <a:t> , [ ebp +8]</a:t>
                </a:r>
                <a:endParaRPr lang="zh-CN" altLang="zh-CN" sz="1400" dirty="0"/>
              </a:p>
              <a:p>
                <a:pPr marL="0" indent="0">
                  <a:lnSpc>
                    <a:spcPts val="900"/>
                  </a:lnSpc>
                  <a:buNone/>
                </a:pPr>
                <a:r>
                  <a:rPr lang="en-US" altLang="zh-CN" sz="1400" dirty="0"/>
                  <a:t>30	 mov	 [ ebp</a:t>
                </a:r>
                <a:r>
                  <a:rPr lang="zh-CN" altLang="zh-CN" sz="1400" i="1" dirty="0"/>
                  <a:t>−</a:t>
                </a:r>
                <a:r>
                  <a:rPr lang="en-US" altLang="zh-CN" sz="1400" dirty="0"/>
                  <a:t>44h ] , </a:t>
                </a:r>
                <a14:m>
                  <m:oMath xmlns:m="http://schemas.openxmlformats.org/officeDocument/2006/math">
                    <m:sSup>
                      <m:sSupPr>
                        <m:ctrlPr>
                          <a:rPr lang="en-US" altLang="zh-CN" sz="1400" i="1" dirty="0">
                            <a:solidFill>
                              <a:srgbClr val="FF0000"/>
                            </a:solidFill>
                            <a:latin typeface="Cambria Math" panose="02040503050406030204" pitchFamily="18" charset="0"/>
                          </a:rPr>
                        </m:ctrlPr>
                      </m:sSupPr>
                      <m:e>
                        <m:r>
                          <a:rPr lang="en-US" altLang="zh-CN" sz="1400" dirty="0">
                            <a:solidFill>
                              <a:srgbClr val="FF0000"/>
                            </a:solidFill>
                            <a:latin typeface="Cambria Math" panose="02040503050406030204" pitchFamily="18" charset="0"/>
                          </a:rPr>
                          <m:t>𝐞𝐜𝐱</m:t>
                        </m:r>
                      </m:e>
                      <m:sup>
                        <m:r>
                          <a:rPr lang="en-US" altLang="zh-CN" sz="1400" b="1" i="1" dirty="0" smtClean="0">
                            <a:solidFill>
                              <a:srgbClr val="FF0000"/>
                            </a:solidFill>
                            <a:latin typeface="Cambria Math" panose="02040503050406030204" pitchFamily="18" charset="0"/>
                          </a:rPr>
                          <m:t>𝟐</m:t>
                        </m:r>
                      </m:sup>
                    </m:sSup>
                  </m:oMath>
                </a14:m>
                <a:endParaRPr lang="zh-CN" altLang="zh-CN" sz="1400" dirty="0" smtClean="0"/>
              </a:p>
              <a:p>
                <a:pPr marL="0" indent="0">
                  <a:lnSpc>
                    <a:spcPts val="900"/>
                  </a:lnSpc>
                  <a:buNone/>
                </a:pPr>
                <a:r>
                  <a:rPr lang="en-US" altLang="zh-CN" sz="1400" dirty="0" smtClean="0"/>
                  <a:t>31	 jmp	 short loc401058</a:t>
                </a:r>
                <a:endParaRPr lang="zh-CN" altLang="zh-CN" sz="1400" dirty="0" smtClean="0"/>
              </a:p>
              <a:p>
                <a:pPr marL="0" indent="0">
                  <a:lnSpc>
                    <a:spcPts val="900"/>
                  </a:lnSpc>
                  <a:buNone/>
                </a:pPr>
                <a:r>
                  <a:rPr lang="en-US" altLang="zh-CN" sz="1400" dirty="0"/>
                  <a:t>	 loc_401051 :</a:t>
                </a:r>
                <a:endParaRPr lang="zh-CN" altLang="zh-CN" sz="1400" dirty="0"/>
              </a:p>
              <a:p>
                <a:pPr marL="0" indent="0">
                  <a:lnSpc>
                    <a:spcPts val="900"/>
                  </a:lnSpc>
                  <a:buNone/>
                </a:pPr>
                <a:r>
                  <a:rPr lang="en-US" altLang="zh-CN" sz="1400" dirty="0"/>
                  <a:t>32	 mov	 dword ptr [ ebp</a:t>
                </a:r>
                <a:r>
                  <a:rPr lang="zh-CN" altLang="zh-CN" sz="1400" i="1" dirty="0"/>
                  <a:t>−</a:t>
                </a:r>
                <a:r>
                  <a:rPr lang="en-US" altLang="zh-CN" sz="1400" dirty="0"/>
                  <a:t>44h ] , 0</a:t>
                </a:r>
                <a:endParaRPr lang="zh-CN" altLang="zh-CN" sz="1400" dirty="0"/>
              </a:p>
              <a:p>
                <a:pPr marL="0" indent="0">
                  <a:lnSpc>
                    <a:spcPts val="900"/>
                  </a:lnSpc>
                  <a:buNone/>
                </a:pPr>
                <a:r>
                  <a:rPr lang="en-US" altLang="zh-CN" sz="1400" dirty="0"/>
                  <a:t>	 loc_401058 :</a:t>
                </a:r>
                <a:endParaRPr lang="zh-CN" altLang="zh-CN" sz="1400" dirty="0"/>
              </a:p>
              <a:p>
                <a:pPr marL="0" indent="0">
                  <a:lnSpc>
                    <a:spcPts val="900"/>
                  </a:lnSpc>
                  <a:buNone/>
                </a:pPr>
                <a:r>
                  <a:rPr lang="en-US" altLang="zh-CN" sz="1400" dirty="0"/>
                  <a:t>33	 mov	 </a:t>
                </a:r>
                <a14:m>
                  <m:oMath xmlns:m="http://schemas.openxmlformats.org/officeDocument/2006/math">
                    <m:sSup>
                      <m:sSupPr>
                        <m:ctrlPr>
                          <a:rPr lang="en-US" altLang="zh-CN" sz="1400" i="1" dirty="0">
                            <a:solidFill>
                              <a:srgbClr val="FF0000"/>
                            </a:solidFill>
                            <a:latin typeface="Cambria Math" panose="02040503050406030204" pitchFamily="18" charset="0"/>
                          </a:rPr>
                        </m:ctrlPr>
                      </m:sSupPr>
                      <m:e>
                        <m:r>
                          <a:rPr lang="en-US" altLang="zh-CN" sz="1400" dirty="0">
                            <a:solidFill>
                              <a:srgbClr val="FF0000"/>
                            </a:solidFill>
                            <a:latin typeface="Cambria Math" panose="02040503050406030204" pitchFamily="18" charset="0"/>
                          </a:rPr>
                          <m:t>𝐞</m:t>
                        </m:r>
                        <m:r>
                          <a:rPr lang="en-US" altLang="zh-CN" sz="1400" b="1" i="0" dirty="0" smtClean="0">
                            <a:solidFill>
                              <a:srgbClr val="FF0000"/>
                            </a:solidFill>
                            <a:latin typeface="Cambria Math" panose="02040503050406030204" pitchFamily="18" charset="0"/>
                          </a:rPr>
                          <m:t>𝐚</m:t>
                        </m:r>
                        <m:r>
                          <a:rPr lang="en-US" altLang="zh-CN" sz="1400" dirty="0">
                            <a:solidFill>
                              <a:srgbClr val="FF0000"/>
                            </a:solidFill>
                            <a:latin typeface="Cambria Math" panose="02040503050406030204" pitchFamily="18" charset="0"/>
                          </a:rPr>
                          <m:t>𝐱</m:t>
                        </m:r>
                      </m:e>
                      <m:sup>
                        <m:r>
                          <a:rPr lang="en-US" altLang="zh-CN" sz="1400" b="1" i="1" dirty="0" smtClean="0">
                            <a:solidFill>
                              <a:srgbClr val="FF0000"/>
                            </a:solidFill>
                            <a:latin typeface="Cambria Math" panose="02040503050406030204" pitchFamily="18" charset="0"/>
                          </a:rPr>
                          <m:t>𝟕</m:t>
                        </m:r>
                      </m:sup>
                    </m:sSup>
                  </m:oMath>
                </a14:m>
                <a:r>
                  <a:rPr lang="en-US" altLang="zh-CN" sz="1400" dirty="0"/>
                  <a:t> , [ ebp</a:t>
                </a:r>
                <a:r>
                  <a:rPr lang="zh-CN" altLang="zh-CN" sz="1400" i="1" dirty="0"/>
                  <a:t>−</a:t>
                </a:r>
                <a:r>
                  <a:rPr lang="en-US" altLang="zh-CN" sz="1400" dirty="0"/>
                  <a:t>44h ]</a:t>
                </a:r>
                <a:endParaRPr lang="zh-CN" altLang="zh-CN" sz="1400" dirty="0"/>
              </a:p>
              <a:p>
                <a:pPr marL="0" indent="0">
                  <a:lnSpc>
                    <a:spcPts val="900"/>
                  </a:lnSpc>
                  <a:buNone/>
                </a:pPr>
                <a:r>
                  <a:rPr lang="en-US" altLang="zh-CN" sz="1400" dirty="0"/>
                  <a:t>	 ……</a:t>
                </a:r>
                <a:endParaRPr lang="zh-CN" altLang="zh-CN" sz="1400" dirty="0">
                  <a:latin typeface="Times New Roman" panose="02020603050405020304" pitchFamily="18" charset="0"/>
                  <a:cs typeface="Times New Roman" panose="02020603050405020304" pitchFamily="18" charset="0"/>
                </a:endParaRPr>
              </a:p>
            </p:txBody>
          </p:sp>
        </mc:Choice>
        <mc:Fallback xmlns="">
          <p:sp>
            <p:nvSpPr>
              <p:cNvPr id="24" name="Rectangle 3"/>
              <p:cNvSpPr txBox="1">
                <a:spLocks noRot="1" noChangeAspect="1" noMove="1" noResize="1" noEditPoints="1" noAdjustHandles="1" noChangeArrowheads="1" noChangeShapeType="1" noTextEdit="1"/>
              </p:cNvSpPr>
              <p:nvPr/>
            </p:nvSpPr>
            <p:spPr bwMode="gray">
              <a:xfrm>
                <a:off x="540000" y="1124744"/>
                <a:ext cx="8280000" cy="5400000"/>
              </a:xfrm>
              <a:prstGeom prst="rect">
                <a:avLst/>
              </a:prstGeom>
              <a:blipFill rotWithShape="0">
                <a:blip r:embed="rId3"/>
                <a:stretch>
                  <a:fillRect l="-221" t="-1695" b="-169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5364088" y="1122888"/>
                <a:ext cx="2968313" cy="2571281"/>
              </a:xfrm>
              <a:prstGeom prst="rect">
                <a:avLst/>
              </a:prstGeom>
              <a:noFill/>
            </p:spPr>
            <p:txBody>
              <a:bodyPr wrap="none" rtlCol="0">
                <a:spAutoFit/>
              </a:bodyPr>
              <a:lstStyle/>
              <a:p>
                <a:endParaRPr lang="en-US" altLang="zh-CN" sz="1600" dirty="0" smtClean="0"/>
              </a:p>
              <a:p>
                <a:endParaRPr lang="en-US" altLang="zh-CN" sz="1600" dirty="0"/>
              </a:p>
              <a:p>
                <a:pPr marL="285750" indent="-285750">
                  <a:buFont typeface="Wingdings" panose="05000000000000000000" pitchFamily="2" charset="2"/>
                  <a:buChar char="Ø"/>
                </a:pPr>
                <a:r>
                  <a:rPr lang="en-US" altLang="zh-CN" sz="1600" dirty="0">
                    <a:solidFill>
                      <a:srgbClr val="0070C0"/>
                    </a:solidFill>
                  </a:rPr>
                  <a:t>There are </a:t>
                </a:r>
                <a:r>
                  <a:rPr lang="en-US" altLang="zh-CN" sz="1600" b="1" i="1" dirty="0">
                    <a:solidFill>
                      <a:srgbClr val="0070C0"/>
                    </a:solidFill>
                  </a:rPr>
                  <a:t>8</a:t>
                </a:r>
                <a:r>
                  <a:rPr lang="en-US" altLang="zh-CN" sz="1600" dirty="0">
                    <a:solidFill>
                      <a:srgbClr val="0070C0"/>
                    </a:solidFill>
                  </a:rPr>
                  <a:t> definitions of eax:</a:t>
                </a:r>
              </a:p>
              <a:p>
                <a:r>
                  <a:rPr lang="en-US" altLang="zh-CN" sz="1600" dirty="0">
                    <a:solidFill>
                      <a:srgbClr val="0070C0"/>
                    </a:solidFill>
                  </a:rPr>
                  <a:t>	</a:t>
                </a:r>
                <a14:m>
                  <m:oMath xmlns:m="http://schemas.openxmlformats.org/officeDocument/2006/math">
                    <m:sSup>
                      <m:sSupPr>
                        <m:ctrlPr>
                          <a:rPr lang="en-US" altLang="zh-CN" sz="1600" i="1" dirty="0">
                            <a:solidFill>
                              <a:srgbClr val="0070C0"/>
                            </a:solidFill>
                            <a:latin typeface="Cambria Math" panose="02040503050406030204" pitchFamily="18" charset="0"/>
                          </a:rPr>
                        </m:ctrlPr>
                      </m:sSupPr>
                      <m:e>
                        <m:r>
                          <a:rPr lang="en-US" altLang="zh-CN" sz="1600" dirty="0">
                            <a:solidFill>
                              <a:srgbClr val="0070C0"/>
                            </a:solidFill>
                            <a:latin typeface="Cambria Math" panose="02040503050406030204" pitchFamily="18" charset="0"/>
                          </a:rPr>
                          <m:t>𝐞𝐚𝐱</m:t>
                        </m:r>
                      </m:e>
                      <m:sup>
                        <m:r>
                          <a:rPr lang="en-US" altLang="zh-CN" sz="1600" b="1" dirty="0">
                            <a:solidFill>
                              <a:srgbClr val="0070C0"/>
                            </a:solidFill>
                            <a:latin typeface="Cambria Math" panose="02040503050406030204" pitchFamily="18" charset="0"/>
                          </a:rPr>
                          <m:t>𝟎</m:t>
                        </m:r>
                      </m:sup>
                    </m:sSup>
                  </m:oMath>
                </a14:m>
                <a:r>
                  <a:rPr lang="en-US" altLang="zh-CN" sz="1600" dirty="0">
                    <a:solidFill>
                      <a:srgbClr val="0070C0"/>
                    </a:solidFill>
                  </a:rPr>
                  <a:t> - </a:t>
                </a:r>
                <a14:m>
                  <m:oMath xmlns:m="http://schemas.openxmlformats.org/officeDocument/2006/math">
                    <m:sSup>
                      <m:sSupPr>
                        <m:ctrlPr>
                          <a:rPr lang="en-US" altLang="zh-CN" sz="1600" i="1" dirty="0">
                            <a:solidFill>
                              <a:srgbClr val="0070C0"/>
                            </a:solidFill>
                            <a:latin typeface="Cambria Math" panose="02040503050406030204" pitchFamily="18" charset="0"/>
                          </a:rPr>
                        </m:ctrlPr>
                      </m:sSupPr>
                      <m:e>
                        <m:r>
                          <a:rPr lang="en-US" altLang="zh-CN" sz="1600" dirty="0">
                            <a:solidFill>
                              <a:srgbClr val="0070C0"/>
                            </a:solidFill>
                            <a:latin typeface="Cambria Math" panose="02040503050406030204" pitchFamily="18" charset="0"/>
                          </a:rPr>
                          <m:t>𝐞𝐚𝐱</m:t>
                        </m:r>
                      </m:e>
                      <m:sup>
                        <m:r>
                          <a:rPr lang="en-US" altLang="zh-CN" sz="1600" b="1" i="1" dirty="0" smtClean="0">
                            <a:solidFill>
                              <a:srgbClr val="0070C0"/>
                            </a:solidFill>
                            <a:latin typeface="Cambria Math" panose="02040503050406030204" pitchFamily="18" charset="0"/>
                          </a:rPr>
                          <m:t>𝟕</m:t>
                        </m:r>
                      </m:sup>
                    </m:sSup>
                  </m:oMath>
                </a14:m>
                <a:endParaRPr lang="en-US" altLang="zh-CN" sz="1600" dirty="0" smtClean="0">
                  <a:solidFill>
                    <a:srgbClr val="0070C0"/>
                  </a:solidFill>
                </a:endParaRPr>
              </a:p>
              <a:p>
                <a:endParaRPr lang="en-US" altLang="zh-CN" sz="1600" dirty="0">
                  <a:solidFill>
                    <a:srgbClr val="0070C0"/>
                  </a:solidFill>
                </a:endParaRPr>
              </a:p>
              <a:p>
                <a:pPr marL="285750" indent="-285750">
                  <a:buFont typeface="Wingdings" panose="05000000000000000000" pitchFamily="2" charset="2"/>
                  <a:buChar char="Ø"/>
                </a:pPr>
                <a:r>
                  <a:rPr lang="en-US" altLang="zh-CN" sz="1600" dirty="0">
                    <a:solidFill>
                      <a:srgbClr val="0070C0"/>
                    </a:solidFill>
                  </a:rPr>
                  <a:t>There are </a:t>
                </a:r>
                <a:r>
                  <a:rPr lang="en-US" altLang="zh-CN" sz="1600" b="1" i="1" dirty="0">
                    <a:solidFill>
                      <a:srgbClr val="0070C0"/>
                    </a:solidFill>
                  </a:rPr>
                  <a:t>3</a:t>
                </a:r>
                <a:r>
                  <a:rPr lang="en-US" altLang="zh-CN" sz="1600" dirty="0">
                    <a:solidFill>
                      <a:srgbClr val="0070C0"/>
                    </a:solidFill>
                  </a:rPr>
                  <a:t> definitions of ecx:</a:t>
                </a:r>
              </a:p>
              <a:p>
                <a:r>
                  <a:rPr lang="en-US" altLang="zh-CN" sz="1600" dirty="0">
                    <a:solidFill>
                      <a:srgbClr val="0070C0"/>
                    </a:solidFill>
                  </a:rPr>
                  <a:t>	</a:t>
                </a:r>
                <a14:m>
                  <m:oMath xmlns:m="http://schemas.openxmlformats.org/officeDocument/2006/math">
                    <m:sSup>
                      <m:sSupPr>
                        <m:ctrlPr>
                          <a:rPr lang="en-US" altLang="zh-CN" sz="1600" i="1" dirty="0">
                            <a:solidFill>
                              <a:srgbClr val="0070C0"/>
                            </a:solidFill>
                            <a:latin typeface="Cambria Math" panose="02040503050406030204" pitchFamily="18" charset="0"/>
                          </a:rPr>
                        </m:ctrlPr>
                      </m:sSupPr>
                      <m:e>
                        <m:r>
                          <a:rPr lang="en-US" altLang="zh-CN" sz="1600" dirty="0">
                            <a:solidFill>
                              <a:srgbClr val="0070C0"/>
                            </a:solidFill>
                            <a:latin typeface="Cambria Math" panose="02040503050406030204" pitchFamily="18" charset="0"/>
                          </a:rPr>
                          <m:t>𝐞</m:t>
                        </m:r>
                        <m:r>
                          <m:rPr>
                            <m:sty m:val="p"/>
                          </m:rPr>
                          <a:rPr lang="en-US" altLang="zh-CN" sz="1600" dirty="0">
                            <a:solidFill>
                              <a:srgbClr val="0070C0"/>
                            </a:solidFill>
                            <a:latin typeface="Cambria Math" panose="02040503050406030204" pitchFamily="18" charset="0"/>
                          </a:rPr>
                          <m:t>c</m:t>
                        </m:r>
                        <m:r>
                          <a:rPr lang="en-US" altLang="zh-CN" sz="1600" dirty="0">
                            <a:solidFill>
                              <a:srgbClr val="0070C0"/>
                            </a:solidFill>
                            <a:latin typeface="Cambria Math" panose="02040503050406030204" pitchFamily="18" charset="0"/>
                          </a:rPr>
                          <m:t>𝐱</m:t>
                        </m:r>
                      </m:e>
                      <m:sup>
                        <m:r>
                          <a:rPr lang="en-US" altLang="zh-CN" sz="1600" b="1" dirty="0">
                            <a:solidFill>
                              <a:srgbClr val="0070C0"/>
                            </a:solidFill>
                            <a:latin typeface="Cambria Math" panose="02040503050406030204" pitchFamily="18" charset="0"/>
                          </a:rPr>
                          <m:t>𝟎</m:t>
                        </m:r>
                      </m:sup>
                    </m:sSup>
                  </m:oMath>
                </a14:m>
                <a:r>
                  <a:rPr lang="zh-CN" altLang="en-US" sz="1600" dirty="0">
                    <a:solidFill>
                      <a:srgbClr val="0070C0"/>
                    </a:solidFill>
                  </a:rPr>
                  <a:t> </a:t>
                </a:r>
                <a:r>
                  <a:rPr lang="en-US" altLang="zh-CN" sz="1600" dirty="0">
                    <a:solidFill>
                      <a:srgbClr val="0070C0"/>
                    </a:solidFill>
                  </a:rPr>
                  <a:t>- </a:t>
                </a:r>
                <a14:m>
                  <m:oMath xmlns:m="http://schemas.openxmlformats.org/officeDocument/2006/math">
                    <m:sSup>
                      <m:sSupPr>
                        <m:ctrlPr>
                          <a:rPr lang="en-US" altLang="zh-CN" sz="1600" i="1" dirty="0">
                            <a:solidFill>
                              <a:srgbClr val="0070C0"/>
                            </a:solidFill>
                            <a:latin typeface="Cambria Math" panose="02040503050406030204" pitchFamily="18" charset="0"/>
                          </a:rPr>
                        </m:ctrlPr>
                      </m:sSupPr>
                      <m:e>
                        <m:r>
                          <a:rPr lang="en-US" altLang="zh-CN" sz="1600" dirty="0">
                            <a:solidFill>
                              <a:srgbClr val="0070C0"/>
                            </a:solidFill>
                            <a:latin typeface="Cambria Math" panose="02040503050406030204" pitchFamily="18" charset="0"/>
                          </a:rPr>
                          <m:t>𝐞</m:t>
                        </m:r>
                        <m:r>
                          <m:rPr>
                            <m:sty m:val="p"/>
                          </m:rPr>
                          <a:rPr lang="en-US" altLang="zh-CN" sz="1600" dirty="0">
                            <a:solidFill>
                              <a:srgbClr val="0070C0"/>
                            </a:solidFill>
                            <a:latin typeface="Cambria Math" panose="02040503050406030204" pitchFamily="18" charset="0"/>
                          </a:rPr>
                          <m:t>c</m:t>
                        </m:r>
                        <m:r>
                          <a:rPr lang="en-US" altLang="zh-CN" sz="1600" dirty="0">
                            <a:solidFill>
                              <a:srgbClr val="0070C0"/>
                            </a:solidFill>
                            <a:latin typeface="Cambria Math" panose="02040503050406030204" pitchFamily="18" charset="0"/>
                          </a:rPr>
                          <m:t>𝐱</m:t>
                        </m:r>
                      </m:e>
                      <m:sup>
                        <m:r>
                          <a:rPr lang="en-US" altLang="zh-CN" sz="1600" b="1" i="1" dirty="0">
                            <a:solidFill>
                              <a:srgbClr val="0070C0"/>
                            </a:solidFill>
                            <a:latin typeface="Cambria Math" panose="02040503050406030204" pitchFamily="18" charset="0"/>
                          </a:rPr>
                          <m:t>𝟐</m:t>
                        </m:r>
                      </m:sup>
                    </m:sSup>
                  </m:oMath>
                </a14:m>
                <a:endParaRPr lang="en-US" altLang="zh-CN" sz="1600" b="1" dirty="0" smtClean="0">
                  <a:solidFill>
                    <a:srgbClr val="0070C0"/>
                  </a:solidFill>
                </a:endParaRPr>
              </a:p>
              <a:p>
                <a:endParaRPr lang="en-US" altLang="zh-CN" sz="1600" b="1" dirty="0">
                  <a:solidFill>
                    <a:srgbClr val="0070C0"/>
                  </a:solidFill>
                </a:endParaRPr>
              </a:p>
              <a:p>
                <a:pPr marL="285750" indent="-285750">
                  <a:buFont typeface="Wingdings" panose="05000000000000000000" pitchFamily="2" charset="2"/>
                  <a:buChar char="Ø"/>
                </a:pPr>
                <a:r>
                  <a:rPr lang="en-US" altLang="zh-CN" sz="1600" dirty="0">
                    <a:solidFill>
                      <a:srgbClr val="0070C0"/>
                    </a:solidFill>
                  </a:rPr>
                  <a:t>There are </a:t>
                </a:r>
                <a:r>
                  <a:rPr lang="en-US" altLang="zh-CN" sz="1600" b="1" i="1" dirty="0">
                    <a:solidFill>
                      <a:srgbClr val="0070C0"/>
                    </a:solidFill>
                  </a:rPr>
                  <a:t>1</a:t>
                </a:r>
                <a:r>
                  <a:rPr lang="en-US" altLang="zh-CN" sz="1600" dirty="0">
                    <a:solidFill>
                      <a:srgbClr val="0070C0"/>
                    </a:solidFill>
                  </a:rPr>
                  <a:t> definitions of edx:</a:t>
                </a:r>
              </a:p>
              <a:p>
                <a:r>
                  <a:rPr lang="en-US" altLang="zh-CN" sz="1600" dirty="0">
                    <a:solidFill>
                      <a:srgbClr val="0070C0"/>
                    </a:solidFill>
                  </a:rPr>
                  <a:t>	</a:t>
                </a:r>
                <a14:m>
                  <m:oMath xmlns:m="http://schemas.openxmlformats.org/officeDocument/2006/math">
                    <m:sSup>
                      <m:sSupPr>
                        <m:ctrlPr>
                          <a:rPr lang="en-US" altLang="zh-CN" sz="1600" i="1" dirty="0">
                            <a:solidFill>
                              <a:srgbClr val="0070C0"/>
                            </a:solidFill>
                            <a:latin typeface="Cambria Math" panose="02040503050406030204" pitchFamily="18" charset="0"/>
                          </a:rPr>
                        </m:ctrlPr>
                      </m:sSupPr>
                      <m:e>
                        <m:r>
                          <a:rPr lang="en-US" altLang="zh-CN" sz="1600" dirty="0">
                            <a:solidFill>
                              <a:srgbClr val="0070C0"/>
                            </a:solidFill>
                            <a:latin typeface="Cambria Math" panose="02040503050406030204" pitchFamily="18" charset="0"/>
                          </a:rPr>
                          <m:t>𝐞</m:t>
                        </m:r>
                        <m:r>
                          <m:rPr>
                            <m:sty m:val="p"/>
                          </m:rPr>
                          <a:rPr lang="en-US" altLang="zh-CN" sz="1600" dirty="0">
                            <a:solidFill>
                              <a:srgbClr val="0070C0"/>
                            </a:solidFill>
                            <a:latin typeface="Cambria Math" panose="02040503050406030204" pitchFamily="18" charset="0"/>
                          </a:rPr>
                          <m:t>d</m:t>
                        </m:r>
                        <m:r>
                          <a:rPr lang="en-US" altLang="zh-CN" sz="1600" dirty="0">
                            <a:solidFill>
                              <a:srgbClr val="0070C0"/>
                            </a:solidFill>
                            <a:latin typeface="Cambria Math" panose="02040503050406030204" pitchFamily="18" charset="0"/>
                          </a:rPr>
                          <m:t>𝐱</m:t>
                        </m:r>
                      </m:e>
                      <m:sup>
                        <m:r>
                          <a:rPr lang="en-US" altLang="zh-CN" sz="1600" b="1" dirty="0">
                            <a:solidFill>
                              <a:srgbClr val="0070C0"/>
                            </a:solidFill>
                            <a:latin typeface="Cambria Math" panose="02040503050406030204" pitchFamily="18" charset="0"/>
                          </a:rPr>
                          <m:t>𝟎</m:t>
                        </m:r>
                      </m:sup>
                    </m:sSup>
                  </m:oMath>
                </a14:m>
                <a:endParaRPr lang="zh-CN" altLang="en-US" sz="1600" dirty="0"/>
              </a:p>
            </p:txBody>
          </p:sp>
        </mc:Choice>
        <mc:Fallback xmlns="">
          <p:sp>
            <p:nvSpPr>
              <p:cNvPr id="16" name="文本框 15"/>
              <p:cNvSpPr txBox="1">
                <a:spLocks noRot="1" noChangeAspect="1" noMove="1" noResize="1" noEditPoints="1" noAdjustHandles="1" noChangeArrowheads="1" noChangeShapeType="1" noTextEdit="1"/>
              </p:cNvSpPr>
              <p:nvPr/>
            </p:nvSpPr>
            <p:spPr>
              <a:xfrm>
                <a:off x="5364088" y="1122888"/>
                <a:ext cx="2968313" cy="2571281"/>
              </a:xfrm>
              <a:prstGeom prst="rect">
                <a:avLst/>
              </a:prstGeom>
              <a:blipFill rotWithShape="0">
                <a:blip r:embed="rId4"/>
                <a:stretch>
                  <a:fillRect l="-8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279012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7934"/>
            <a:ext cx="9144000" cy="8446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2"/>
          <p:cNvSpPr>
            <a:spLocks noGrp="1" noChangeArrowheads="1"/>
          </p:cNvSpPr>
          <p:nvPr>
            <p:ph type="title"/>
          </p:nvPr>
        </p:nvSpPr>
        <p:spPr>
          <a:xfrm>
            <a:off x="250825" y="25451"/>
            <a:ext cx="8642350" cy="777875"/>
          </a:xfrm>
        </p:spPr>
        <p:txBody>
          <a:bodyPr/>
          <a:lstStyle/>
          <a:p>
            <a:pPr algn="l" eaLnBrk="1" hangingPunct="1">
              <a:defRPr/>
            </a:pPr>
            <a:r>
              <a:rPr lang="zh-CN" altLang="en-US" sz="3200" b="1" dirty="0">
                <a:solidFill>
                  <a:schemeClr val="bg1"/>
                </a:solidFill>
              </a:rPr>
              <a:t>相关</a:t>
            </a:r>
            <a:r>
              <a:rPr lang="zh-CN" altLang="en-US" sz="3200" b="1" dirty="0" smtClean="0">
                <a:solidFill>
                  <a:schemeClr val="bg1"/>
                </a:solidFill>
              </a:rPr>
              <a:t>指令的提取（考虑</a:t>
            </a:r>
            <a:r>
              <a:rPr lang="en-US" altLang="zh-CN" sz="3200" b="1" dirty="0" smtClean="0">
                <a:solidFill>
                  <a:schemeClr val="bg1"/>
                </a:solidFill>
              </a:rPr>
              <a:t>UD</a:t>
            </a:r>
            <a:r>
              <a:rPr lang="zh-CN" altLang="en-US" sz="3200" b="1" dirty="0" smtClean="0">
                <a:solidFill>
                  <a:schemeClr val="bg1"/>
                </a:solidFill>
              </a:rPr>
              <a:t>链和</a:t>
            </a:r>
            <a:r>
              <a:rPr lang="en-US" altLang="zh-CN" sz="3200" b="1" dirty="0" smtClean="0">
                <a:solidFill>
                  <a:schemeClr val="bg1"/>
                </a:solidFill>
              </a:rPr>
              <a:t>DU</a:t>
            </a:r>
            <a:r>
              <a:rPr lang="zh-CN" altLang="en-US" sz="3200" b="1" dirty="0" smtClean="0">
                <a:solidFill>
                  <a:schemeClr val="bg1"/>
                </a:solidFill>
              </a:rPr>
              <a:t>链）</a:t>
            </a:r>
            <a:endParaRPr lang="zh-CN" altLang="en-US" sz="2000" b="1" dirty="0" smtClean="0">
              <a:solidFill>
                <a:schemeClr val="bg1"/>
              </a:solidFill>
              <a:latin typeface="Arial" pitchFamily="34" charset="0"/>
              <a:ea typeface="Arial Unicode MS" pitchFamily="34" charset="-122"/>
              <a:cs typeface="Arial" pitchFamily="34" charset="0"/>
            </a:endParaRPr>
          </a:p>
        </p:txBody>
      </p:sp>
      <p:sp>
        <p:nvSpPr>
          <p:cNvPr id="4" name="矩形 3"/>
          <p:cNvSpPr/>
          <p:nvPr/>
        </p:nvSpPr>
        <p:spPr>
          <a:xfrm>
            <a:off x="0" y="6525344"/>
            <a:ext cx="9138308" cy="332656"/>
          </a:xfrm>
          <a:prstGeom prst="rect">
            <a:avLst/>
          </a:prstGeom>
          <a:gradFill flip="none" rotWithShape="1">
            <a:gsLst>
              <a:gs pos="55000">
                <a:schemeClr val="tx2">
                  <a:alpha val="29000"/>
                </a:schemeClr>
              </a:gs>
              <a:gs pos="100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2" name="组合 61"/>
          <p:cNvGrpSpPr/>
          <p:nvPr/>
        </p:nvGrpSpPr>
        <p:grpSpPr>
          <a:xfrm>
            <a:off x="8186914" y="5559487"/>
            <a:ext cx="878417" cy="893287"/>
            <a:chOff x="8230456" y="5603029"/>
            <a:chExt cx="878417" cy="893287"/>
          </a:xfrm>
        </p:grpSpPr>
        <p:sp>
          <p:nvSpPr>
            <p:cNvPr id="52" name="矩形 51"/>
            <p:cNvSpPr/>
            <p:nvPr/>
          </p:nvSpPr>
          <p:spPr>
            <a:xfrm>
              <a:off x="8849633" y="6237076"/>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8849633" y="5920578"/>
              <a:ext cx="259240" cy="259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8540044" y="6237076"/>
              <a:ext cx="259240" cy="259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8849633" y="5603029"/>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8540044" y="5920578"/>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8230456" y="6237076"/>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4" name="矩形 63"/>
          <p:cNvSpPr/>
          <p:nvPr/>
        </p:nvSpPr>
        <p:spPr>
          <a:xfrm>
            <a:off x="-10066" y="893644"/>
            <a:ext cx="9154065" cy="1445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4" name="Rectangle 3"/>
              <p:cNvSpPr txBox="1">
                <a:spLocks noChangeArrowheads="1"/>
              </p:cNvSpPr>
              <p:nvPr/>
            </p:nvSpPr>
            <p:spPr bwMode="gray">
              <a:xfrm>
                <a:off x="540000" y="1124744"/>
                <a:ext cx="8280000" cy="540000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lstStyle>
                <a:lvl1pPr marL="342900" indent="-342900" algn="l" rtl="0" eaLnBrk="1" fontAlgn="base" hangingPunct="1">
                  <a:spcBef>
                    <a:spcPct val="20000"/>
                  </a:spcBef>
                  <a:spcAft>
                    <a:spcPct val="0"/>
                  </a:spcAft>
                  <a:buClr>
                    <a:schemeClr val="tx1"/>
                  </a:buClr>
                  <a:buFont typeface="Wingdings" pitchFamily="2" charset="2"/>
                  <a:buChar char="v"/>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Font typeface="Wingdings" pitchFamily="2" charset="2"/>
                  <a:buChar char="§"/>
                  <a:defRPr sz="2800">
                    <a:solidFill>
                      <a:schemeClr val="tx2"/>
                    </a:solidFill>
                    <a:latin typeface="Arial" charset="0"/>
                  </a:defRPr>
                </a:lvl2pPr>
                <a:lvl3pPr marL="1143000" indent="-228600" algn="l" rtl="0" eaLnBrk="1" fontAlgn="base" hangingPunct="1">
                  <a:spcBef>
                    <a:spcPct val="20000"/>
                  </a:spcBef>
                  <a:spcAft>
                    <a:spcPct val="0"/>
                  </a:spcAft>
                  <a:buClr>
                    <a:schemeClr val="hlink"/>
                  </a:buClr>
                  <a:buChar char="•"/>
                  <a:defRPr sz="2400">
                    <a:solidFill>
                      <a:schemeClr val="tx2"/>
                    </a:solidFill>
                    <a:latin typeface="Arial" charset="0"/>
                  </a:defRPr>
                </a:lvl3pPr>
                <a:lvl4pPr marL="1600200" indent="-228600" algn="l" rtl="0" eaLnBrk="1" fontAlgn="base" hangingPunct="1">
                  <a:spcBef>
                    <a:spcPct val="20000"/>
                  </a:spcBef>
                  <a:spcAft>
                    <a:spcPct val="0"/>
                  </a:spcAft>
                  <a:buChar char="–"/>
                  <a:defRPr sz="2000">
                    <a:solidFill>
                      <a:schemeClr val="tx2"/>
                    </a:solidFill>
                    <a:latin typeface="Arial" charset="0"/>
                  </a:defRPr>
                </a:lvl4pPr>
                <a:lvl5pPr marL="2057400" indent="-228600" algn="l" rtl="0" eaLnBrk="1" fontAlgn="base" hangingPunct="1">
                  <a:spcBef>
                    <a:spcPct val="20000"/>
                  </a:spcBef>
                  <a:spcAft>
                    <a:spcPct val="0"/>
                  </a:spcAft>
                  <a:buChar char="»"/>
                  <a:defRPr sz="2000">
                    <a:solidFill>
                      <a:schemeClr val="tx2"/>
                    </a:solidFill>
                    <a:latin typeface="Arial" charset="0"/>
                  </a:defRPr>
                </a:lvl5pPr>
                <a:lvl6pPr marL="2514600" indent="-228600" algn="l" rtl="0" eaLnBrk="1" fontAlgn="base" hangingPunct="1">
                  <a:spcBef>
                    <a:spcPct val="20000"/>
                  </a:spcBef>
                  <a:spcAft>
                    <a:spcPct val="0"/>
                  </a:spcAft>
                  <a:buChar char="»"/>
                  <a:defRPr sz="2000">
                    <a:solidFill>
                      <a:schemeClr val="tx2"/>
                    </a:solidFill>
                    <a:latin typeface="Arial" charset="0"/>
                  </a:defRPr>
                </a:lvl6pPr>
                <a:lvl7pPr marL="2971800" indent="-228600" algn="l" rtl="0" eaLnBrk="1" fontAlgn="base" hangingPunct="1">
                  <a:spcBef>
                    <a:spcPct val="20000"/>
                  </a:spcBef>
                  <a:spcAft>
                    <a:spcPct val="0"/>
                  </a:spcAft>
                  <a:buChar char="»"/>
                  <a:defRPr sz="2000">
                    <a:solidFill>
                      <a:schemeClr val="tx2"/>
                    </a:solidFill>
                    <a:latin typeface="Arial" charset="0"/>
                  </a:defRPr>
                </a:lvl7pPr>
                <a:lvl8pPr marL="3429000" indent="-228600" algn="l" rtl="0" eaLnBrk="1" fontAlgn="base" hangingPunct="1">
                  <a:spcBef>
                    <a:spcPct val="20000"/>
                  </a:spcBef>
                  <a:spcAft>
                    <a:spcPct val="0"/>
                  </a:spcAft>
                  <a:buChar char="»"/>
                  <a:defRPr sz="2000">
                    <a:solidFill>
                      <a:schemeClr val="tx2"/>
                    </a:solidFill>
                    <a:latin typeface="Arial" charset="0"/>
                  </a:defRPr>
                </a:lvl8pPr>
                <a:lvl9pPr marL="3886200" indent="-228600" algn="l" rtl="0" eaLnBrk="1" fontAlgn="base" hangingPunct="1">
                  <a:spcBef>
                    <a:spcPct val="20000"/>
                  </a:spcBef>
                  <a:spcAft>
                    <a:spcPct val="0"/>
                  </a:spcAft>
                  <a:buChar char="»"/>
                  <a:defRPr sz="2000">
                    <a:solidFill>
                      <a:schemeClr val="tx2"/>
                    </a:solidFill>
                    <a:latin typeface="Arial" charset="0"/>
                  </a:defRPr>
                </a:lvl9pPr>
              </a:lstStyle>
              <a:p>
                <a:pPr marL="0" indent="0">
                  <a:lnSpc>
                    <a:spcPts val="900"/>
                  </a:lnSpc>
                  <a:buNone/>
                </a:pPr>
                <a:r>
                  <a:rPr lang="en-US" altLang="zh-CN" sz="1400" dirty="0" smtClean="0">
                    <a:solidFill>
                      <a:schemeClr val="tx1"/>
                    </a:solidFill>
                  </a:rPr>
                  <a:t>%% ASM Code Snippet of </a:t>
                </a:r>
                <a:r>
                  <a:rPr lang="en-US" altLang="zh-CN" sz="1400" i="1" dirty="0" smtClean="0">
                    <a:solidFill>
                      <a:schemeClr val="tx1"/>
                    </a:solidFill>
                  </a:rPr>
                  <a:t>memchr</a:t>
                </a:r>
                <a:endParaRPr lang="zh-CN" altLang="zh-CN" sz="1400" i="1" dirty="0">
                  <a:solidFill>
                    <a:schemeClr val="tx1"/>
                  </a:solidFill>
                </a:endParaRPr>
              </a:p>
              <a:p>
                <a:pPr marL="0" indent="0">
                  <a:lnSpc>
                    <a:spcPts val="900"/>
                  </a:lnSpc>
                  <a:buNone/>
                </a:pPr>
                <a:r>
                  <a:rPr lang="en-US" altLang="zh-CN" sz="1400" dirty="0">
                    <a:solidFill>
                      <a:schemeClr val="tx1"/>
                    </a:solidFill>
                  </a:rPr>
                  <a:t>	 ……</a:t>
                </a:r>
                <a:endParaRPr lang="zh-CN" altLang="zh-CN" sz="1400" dirty="0">
                  <a:solidFill>
                    <a:schemeClr val="tx1"/>
                  </a:solidFill>
                </a:endParaRPr>
              </a:p>
              <a:p>
                <a:pPr marL="0" indent="0">
                  <a:lnSpc>
                    <a:spcPts val="900"/>
                  </a:lnSpc>
                  <a:buNone/>
                </a:pPr>
                <a:r>
                  <a:rPr lang="en-US" altLang="zh-CN" sz="1400" dirty="0">
                    <a:solidFill>
                      <a:schemeClr val="tx1"/>
                    </a:solidFill>
                  </a:rPr>
                  <a:t>	 loc_401009 :</a:t>
                </a:r>
                <a:endParaRPr lang="zh-CN" altLang="zh-CN" sz="1400" dirty="0">
                  <a:solidFill>
                    <a:schemeClr val="tx1"/>
                  </a:solidFill>
                </a:endParaRPr>
              </a:p>
              <a:p>
                <a:pPr marL="0" indent="0">
                  <a:lnSpc>
                    <a:spcPts val="900"/>
                  </a:lnSpc>
                  <a:buNone/>
                </a:pPr>
                <a:r>
                  <a:rPr lang="en-US" altLang="zh-CN" sz="1400" dirty="0">
                    <a:solidFill>
                      <a:schemeClr val="tx1"/>
                    </a:solidFill>
                  </a:rPr>
                  <a:t>07	 </a:t>
                </a:r>
                <a:r>
                  <a:rPr lang="en-US" altLang="zh-CN" sz="1400" dirty="0" err="1">
                    <a:solidFill>
                      <a:schemeClr val="tx1"/>
                    </a:solidFill>
                  </a:rPr>
                  <a:t>cmp</a:t>
                </a:r>
                <a:r>
                  <a:rPr lang="en-US" altLang="zh-CN" sz="1400" dirty="0">
                    <a:solidFill>
                      <a:schemeClr val="tx1"/>
                    </a:solidFill>
                  </a:rPr>
                  <a:t>	 dword ptr [ ebp +10h ] , 0</a:t>
                </a:r>
                <a:endParaRPr lang="zh-CN" altLang="zh-CN" sz="1400" dirty="0">
                  <a:solidFill>
                    <a:schemeClr val="tx1"/>
                  </a:solidFill>
                </a:endParaRPr>
              </a:p>
              <a:p>
                <a:pPr marL="0" indent="0">
                  <a:lnSpc>
                    <a:spcPts val="900"/>
                  </a:lnSpc>
                  <a:buNone/>
                </a:pPr>
                <a:r>
                  <a:rPr lang="en-US" altLang="zh-CN" sz="1400" dirty="0">
                    <a:solidFill>
                      <a:schemeClr val="tx1"/>
                    </a:solidFill>
                  </a:rPr>
                  <a:t>08	 jz		 short loc_40103A</a:t>
                </a:r>
                <a:endParaRPr lang="zh-CN" altLang="zh-CN" sz="1400" dirty="0">
                  <a:solidFill>
                    <a:schemeClr val="tx1"/>
                  </a:solidFill>
                </a:endParaRPr>
              </a:p>
              <a:p>
                <a:pPr marL="0" indent="0">
                  <a:lnSpc>
                    <a:spcPts val="900"/>
                  </a:lnSpc>
                  <a:buNone/>
                </a:pPr>
                <a:r>
                  <a:rPr lang="en-US" altLang="zh-CN" sz="1400" dirty="0" smtClean="0">
                    <a:solidFill>
                      <a:srgbClr val="FF0000"/>
                    </a:solidFill>
                  </a:rPr>
                  <a:t>09	 mov	</a:t>
                </a:r>
                <a:r>
                  <a:rPr lang="en-US" altLang="zh-CN" sz="1400" dirty="0">
                    <a:solidFill>
                      <a:srgbClr val="FF0000"/>
                    </a:solidFill>
                    <a:latin typeface="Times New Roman" panose="02020603050405020304" pitchFamily="18" charset="0"/>
                    <a:cs typeface="Times New Roman" panose="02020603050405020304" pitchFamily="18" charset="0"/>
                  </a:rPr>
                  <a:t> </a:t>
                </a:r>
                <a14:m>
                  <m:oMath xmlns:m="http://schemas.openxmlformats.org/officeDocument/2006/math">
                    <m:sSup>
                      <m:sSupPr>
                        <m:ctrlPr>
                          <a:rPr lang="en-US" altLang="zh-CN" sz="1400" i="1" dirty="0" smtClean="0">
                            <a:solidFill>
                              <a:srgbClr val="FF0000"/>
                            </a:solidFill>
                            <a:latin typeface="Cambria Math" panose="02040503050406030204" pitchFamily="18" charset="0"/>
                          </a:rPr>
                        </m:ctrlPr>
                      </m:sSupPr>
                      <m:e>
                        <m:r>
                          <a:rPr lang="en-US" altLang="zh-CN" sz="1400" i="0" dirty="0">
                            <a:solidFill>
                              <a:srgbClr val="FF0000"/>
                            </a:solidFill>
                            <a:latin typeface="Cambria Math" panose="02040503050406030204" pitchFamily="18" charset="0"/>
                          </a:rPr>
                          <m:t>𝐞𝐚𝐱</m:t>
                        </m:r>
                      </m:e>
                      <m:sup>
                        <m:r>
                          <a:rPr lang="en-US" altLang="zh-CN" sz="1400" b="1" i="0" dirty="0" smtClean="0">
                            <a:solidFill>
                              <a:srgbClr val="FF0000"/>
                            </a:solidFill>
                            <a:latin typeface="Cambria Math" panose="02040503050406030204" pitchFamily="18" charset="0"/>
                          </a:rPr>
                          <m:t>𝟎</m:t>
                        </m:r>
                      </m:sup>
                    </m:sSup>
                  </m:oMath>
                </a14:m>
                <a:r>
                  <a:rPr lang="en-US" altLang="zh-CN" sz="1400" dirty="0">
                    <a:solidFill>
                      <a:srgbClr val="FF0000"/>
                    </a:solidFill>
                  </a:rPr>
                  <a:t> , [ ebp +8</a:t>
                </a:r>
                <a:r>
                  <a:rPr lang="en-US" altLang="zh-CN" sz="1400" dirty="0" smtClean="0">
                    <a:solidFill>
                      <a:srgbClr val="FF0000"/>
                    </a:solidFill>
                  </a:rPr>
                  <a:t>]                                    	</a:t>
                </a:r>
                <a:r>
                  <a:rPr lang="en-US" altLang="zh-CN" sz="1400" dirty="0" smtClean="0">
                    <a:solidFill>
                      <a:srgbClr val="00B050"/>
                    </a:solidFill>
                  </a:rPr>
                  <a:t>%% def of eax0 by [ebp+8]</a:t>
                </a:r>
                <a:endParaRPr lang="zh-CN" altLang="zh-CN" sz="1400" dirty="0">
                  <a:solidFill>
                    <a:srgbClr val="00B050"/>
                  </a:solidFill>
                </a:endParaRPr>
              </a:p>
              <a:p>
                <a:pPr marL="0" indent="0">
                  <a:lnSpc>
                    <a:spcPts val="900"/>
                  </a:lnSpc>
                  <a:buNone/>
                </a:pPr>
                <a:r>
                  <a:rPr lang="en-US" altLang="zh-CN" sz="1400" dirty="0">
                    <a:solidFill>
                      <a:srgbClr val="FF0000"/>
                    </a:solidFill>
                  </a:rPr>
                  <a:t>10	 movsx	 </a:t>
                </a:r>
                <a14:m>
                  <m:oMath xmlns:m="http://schemas.openxmlformats.org/officeDocument/2006/math">
                    <m:sSup>
                      <m:sSupPr>
                        <m:ctrlPr>
                          <a:rPr lang="en-US" altLang="zh-CN" sz="1400" i="1" dirty="0">
                            <a:solidFill>
                              <a:srgbClr val="FF0000"/>
                            </a:solidFill>
                            <a:latin typeface="Cambria Math" panose="02040503050406030204" pitchFamily="18" charset="0"/>
                          </a:rPr>
                        </m:ctrlPr>
                      </m:sSupPr>
                      <m:e>
                        <m:r>
                          <a:rPr lang="en-US" altLang="zh-CN" sz="1400" i="0" dirty="0">
                            <a:solidFill>
                              <a:srgbClr val="FF0000"/>
                            </a:solidFill>
                            <a:latin typeface="Cambria Math" panose="02040503050406030204" pitchFamily="18" charset="0"/>
                          </a:rPr>
                          <m:t>𝐞𝐜𝐱</m:t>
                        </m:r>
                      </m:e>
                      <m:sup>
                        <m:r>
                          <a:rPr lang="en-US" altLang="zh-CN" sz="1400" b="1" i="0" dirty="0" smtClean="0">
                            <a:solidFill>
                              <a:srgbClr val="FF0000"/>
                            </a:solidFill>
                            <a:latin typeface="Cambria Math" panose="02040503050406030204" pitchFamily="18" charset="0"/>
                          </a:rPr>
                          <m:t>𝟎</m:t>
                        </m:r>
                      </m:sup>
                    </m:sSup>
                  </m:oMath>
                </a14:m>
                <a:r>
                  <a:rPr lang="en-US" altLang="zh-CN" sz="1400" dirty="0">
                    <a:solidFill>
                      <a:srgbClr val="FF0000"/>
                    </a:solidFill>
                  </a:rPr>
                  <a:t> , byte ptr [</a:t>
                </a:r>
                <a14:m>
                  <m:oMath xmlns:m="http://schemas.openxmlformats.org/officeDocument/2006/math">
                    <m:sSup>
                      <m:sSupPr>
                        <m:ctrlPr>
                          <a:rPr lang="en-US" altLang="zh-CN" sz="1400" i="1" dirty="0">
                            <a:solidFill>
                              <a:srgbClr val="FF0000"/>
                            </a:solidFill>
                            <a:latin typeface="Cambria Math" panose="02040503050406030204" pitchFamily="18" charset="0"/>
                          </a:rPr>
                        </m:ctrlPr>
                      </m:sSupPr>
                      <m:e>
                        <m:r>
                          <a:rPr lang="en-US" altLang="zh-CN" sz="1400" i="0" dirty="0">
                            <a:solidFill>
                              <a:srgbClr val="FF0000"/>
                            </a:solidFill>
                            <a:latin typeface="Cambria Math" panose="02040503050406030204" pitchFamily="18" charset="0"/>
                          </a:rPr>
                          <m:t>𝐞𝐚𝐱</m:t>
                        </m:r>
                      </m:e>
                      <m:sup>
                        <m:r>
                          <a:rPr lang="en-US" altLang="zh-CN" sz="1400" b="1" i="0" dirty="0" smtClean="0">
                            <a:solidFill>
                              <a:srgbClr val="FF0000"/>
                            </a:solidFill>
                            <a:latin typeface="Cambria Math" panose="02040503050406030204" pitchFamily="18" charset="0"/>
                          </a:rPr>
                          <m:t>𝟎</m:t>
                        </m:r>
                      </m:sup>
                    </m:sSup>
                  </m:oMath>
                </a14:m>
                <a:r>
                  <a:rPr lang="en-US" altLang="zh-CN" sz="1400" dirty="0">
                    <a:solidFill>
                      <a:srgbClr val="FF0000"/>
                    </a:solidFill>
                  </a:rPr>
                  <a:t> </a:t>
                </a:r>
                <a:r>
                  <a:rPr lang="en-US" altLang="zh-CN" sz="1400" dirty="0" smtClean="0">
                    <a:solidFill>
                      <a:srgbClr val="FF0000"/>
                    </a:solidFill>
                  </a:rPr>
                  <a:t>]		</a:t>
                </a:r>
                <a:r>
                  <a:rPr lang="en-US" altLang="zh-CN" sz="1400" dirty="0" smtClean="0">
                    <a:solidFill>
                      <a:srgbClr val="00B050"/>
                    </a:solidFill>
                  </a:rPr>
                  <a:t>%% use of eax0</a:t>
                </a:r>
                <a:endParaRPr lang="zh-CN" altLang="zh-CN" sz="1400" dirty="0">
                  <a:solidFill>
                    <a:srgbClr val="00B050"/>
                  </a:solidFill>
                </a:endParaRPr>
              </a:p>
              <a:p>
                <a:pPr marL="0" indent="0">
                  <a:lnSpc>
                    <a:spcPts val="900"/>
                  </a:lnSpc>
                  <a:buNone/>
                </a:pPr>
                <a:r>
                  <a:rPr lang="en-US" altLang="zh-CN" sz="1400" dirty="0">
                    <a:solidFill>
                      <a:schemeClr val="tx1"/>
                    </a:solidFill>
                  </a:rPr>
                  <a:t>11	 mov	 [ ebp</a:t>
                </a:r>
                <a:r>
                  <a:rPr lang="zh-CN" altLang="zh-CN" sz="1400" i="1" dirty="0">
                    <a:solidFill>
                      <a:schemeClr val="tx1"/>
                    </a:solidFill>
                  </a:rPr>
                  <a:t>−</a:t>
                </a:r>
                <a:r>
                  <a:rPr lang="en-US" altLang="zh-CN" sz="1400" dirty="0">
                    <a:solidFill>
                      <a:schemeClr val="tx1"/>
                    </a:solidFill>
                  </a:rPr>
                  <a:t>44h ] , </a:t>
                </a:r>
                <a14:m>
                  <m:oMath xmlns:m="http://schemas.openxmlformats.org/officeDocument/2006/math">
                    <m:sSup>
                      <m:sSupPr>
                        <m:ctrlPr>
                          <a:rPr lang="en-US" altLang="zh-CN" sz="1400" i="1" dirty="0">
                            <a:solidFill>
                              <a:schemeClr val="tx1"/>
                            </a:solidFill>
                            <a:latin typeface="Cambria Math" panose="02040503050406030204" pitchFamily="18" charset="0"/>
                          </a:rPr>
                        </m:ctrlPr>
                      </m:sSupPr>
                      <m:e>
                        <m:r>
                          <a:rPr lang="en-US" altLang="zh-CN" sz="1400" i="0" dirty="0">
                            <a:solidFill>
                              <a:schemeClr val="tx1"/>
                            </a:solidFill>
                            <a:latin typeface="Cambria Math" panose="02040503050406030204" pitchFamily="18" charset="0"/>
                          </a:rPr>
                          <m:t>𝐞𝐜𝐱</m:t>
                        </m:r>
                      </m:e>
                      <m:sup>
                        <m:r>
                          <a:rPr lang="en-US" altLang="zh-CN" sz="1400" b="1" i="0" dirty="0" smtClean="0">
                            <a:solidFill>
                              <a:schemeClr val="tx1"/>
                            </a:solidFill>
                            <a:latin typeface="Cambria Math" panose="02040503050406030204" pitchFamily="18" charset="0"/>
                          </a:rPr>
                          <m:t>𝟎</m:t>
                        </m:r>
                      </m:sup>
                    </m:sSup>
                  </m:oMath>
                </a14:m>
                <a:endParaRPr lang="zh-CN" altLang="zh-CN" sz="1400" dirty="0">
                  <a:solidFill>
                    <a:schemeClr val="tx1"/>
                  </a:solidFill>
                </a:endParaRPr>
              </a:p>
              <a:p>
                <a:pPr marL="0" indent="0">
                  <a:lnSpc>
                    <a:spcPts val="900"/>
                  </a:lnSpc>
                  <a:buNone/>
                </a:pPr>
                <a:r>
                  <a:rPr lang="en-US" altLang="zh-CN" sz="1400" dirty="0">
                    <a:solidFill>
                      <a:schemeClr val="tx1"/>
                    </a:solidFill>
                  </a:rPr>
                  <a:t>12	 mov	 </a:t>
                </a:r>
                <a14:m>
                  <m:oMath xmlns:m="http://schemas.openxmlformats.org/officeDocument/2006/math">
                    <m:sSup>
                      <m:sSupPr>
                        <m:ctrlPr>
                          <a:rPr lang="en-US" altLang="zh-CN" sz="1400" i="1" dirty="0">
                            <a:solidFill>
                              <a:schemeClr val="tx1"/>
                            </a:solidFill>
                            <a:latin typeface="Cambria Math" panose="02040503050406030204" pitchFamily="18" charset="0"/>
                          </a:rPr>
                        </m:ctrlPr>
                      </m:sSupPr>
                      <m:e>
                        <m:r>
                          <a:rPr lang="en-US" altLang="zh-CN" sz="1400" i="0" dirty="0">
                            <a:solidFill>
                              <a:schemeClr val="tx1"/>
                            </a:solidFill>
                            <a:latin typeface="Cambria Math" panose="02040503050406030204" pitchFamily="18" charset="0"/>
                          </a:rPr>
                          <m:t>𝐞𝐝𝐱</m:t>
                        </m:r>
                      </m:e>
                      <m:sup>
                        <m:r>
                          <a:rPr lang="en-US" altLang="zh-CN" sz="1400" b="1" i="0" dirty="0" smtClean="0">
                            <a:solidFill>
                              <a:schemeClr val="tx1"/>
                            </a:solidFill>
                            <a:latin typeface="Cambria Math" panose="02040503050406030204" pitchFamily="18" charset="0"/>
                          </a:rPr>
                          <m:t>𝟎</m:t>
                        </m:r>
                      </m:sup>
                    </m:sSup>
                  </m:oMath>
                </a14:m>
                <a:r>
                  <a:rPr lang="en-US" altLang="zh-CN" sz="1400" dirty="0">
                    <a:solidFill>
                      <a:schemeClr val="tx1"/>
                    </a:solidFill>
                  </a:rPr>
                  <a:t> , [ ebp+0Ch ]</a:t>
                </a:r>
                <a:endParaRPr lang="zh-CN" altLang="zh-CN" sz="1400" dirty="0">
                  <a:solidFill>
                    <a:schemeClr val="tx1"/>
                  </a:solidFill>
                </a:endParaRPr>
              </a:p>
              <a:p>
                <a:pPr marL="0" indent="0">
                  <a:lnSpc>
                    <a:spcPts val="900"/>
                  </a:lnSpc>
                  <a:buNone/>
                </a:pPr>
                <a:r>
                  <a:rPr lang="en-US" altLang="zh-CN" sz="1400" dirty="0">
                    <a:solidFill>
                      <a:schemeClr val="tx1"/>
                    </a:solidFill>
                  </a:rPr>
                  <a:t>13	 mov	 [ ebp</a:t>
                </a:r>
                <a:r>
                  <a:rPr lang="zh-CN" altLang="zh-CN" sz="1400" i="1" dirty="0">
                    <a:solidFill>
                      <a:schemeClr val="tx1"/>
                    </a:solidFill>
                  </a:rPr>
                  <a:t>−</a:t>
                </a:r>
                <a:r>
                  <a:rPr lang="en-US" altLang="zh-CN" sz="1400" dirty="0">
                    <a:solidFill>
                      <a:schemeClr val="tx1"/>
                    </a:solidFill>
                  </a:rPr>
                  <a:t>48h ] , </a:t>
                </a:r>
                <a14:m>
                  <m:oMath xmlns:m="http://schemas.openxmlformats.org/officeDocument/2006/math">
                    <m:sSup>
                      <m:sSupPr>
                        <m:ctrlPr>
                          <a:rPr lang="en-US" altLang="zh-CN" sz="1400" i="1" dirty="0">
                            <a:solidFill>
                              <a:schemeClr val="tx1"/>
                            </a:solidFill>
                            <a:latin typeface="Cambria Math" panose="02040503050406030204" pitchFamily="18" charset="0"/>
                          </a:rPr>
                        </m:ctrlPr>
                      </m:sSupPr>
                      <m:e>
                        <m:r>
                          <a:rPr lang="en-US" altLang="zh-CN" sz="1400" i="0" dirty="0">
                            <a:solidFill>
                              <a:schemeClr val="tx1"/>
                            </a:solidFill>
                            <a:latin typeface="Cambria Math" panose="02040503050406030204" pitchFamily="18" charset="0"/>
                          </a:rPr>
                          <m:t>𝐞𝐝𝐱</m:t>
                        </m:r>
                      </m:e>
                      <m:sup>
                        <m:r>
                          <a:rPr lang="en-US" altLang="zh-CN" sz="1400" b="1" i="0" dirty="0" smtClean="0">
                            <a:solidFill>
                              <a:schemeClr val="tx1"/>
                            </a:solidFill>
                            <a:latin typeface="Cambria Math" panose="02040503050406030204" pitchFamily="18" charset="0"/>
                          </a:rPr>
                          <m:t>𝟎</m:t>
                        </m:r>
                      </m:sup>
                    </m:sSup>
                  </m:oMath>
                </a14:m>
                <a:endParaRPr lang="zh-CN" altLang="zh-CN" sz="1400" dirty="0" smtClean="0">
                  <a:solidFill>
                    <a:schemeClr val="tx1"/>
                  </a:solidFill>
                </a:endParaRPr>
              </a:p>
              <a:p>
                <a:pPr marL="0" indent="0">
                  <a:lnSpc>
                    <a:spcPts val="900"/>
                  </a:lnSpc>
                  <a:buNone/>
                </a:pPr>
                <a:r>
                  <a:rPr lang="en-US" altLang="zh-CN" sz="1400" dirty="0" smtClean="0">
                    <a:solidFill>
                      <a:srgbClr val="FF0000"/>
                    </a:solidFill>
                  </a:rPr>
                  <a:t>14	 mov	 </a:t>
                </a:r>
                <a14:m>
                  <m:oMath xmlns:m="http://schemas.openxmlformats.org/officeDocument/2006/math">
                    <m:sSup>
                      <m:sSupPr>
                        <m:ctrlPr>
                          <a:rPr lang="en-US" altLang="zh-CN" sz="1400" i="1" dirty="0">
                            <a:solidFill>
                              <a:srgbClr val="FF0000"/>
                            </a:solidFill>
                            <a:latin typeface="Cambria Math" panose="02040503050406030204" pitchFamily="18" charset="0"/>
                          </a:rPr>
                        </m:ctrlPr>
                      </m:sSupPr>
                      <m:e>
                        <m:r>
                          <a:rPr lang="en-US" altLang="zh-CN" sz="1400" i="0" dirty="0">
                            <a:solidFill>
                              <a:srgbClr val="FF0000"/>
                            </a:solidFill>
                            <a:latin typeface="Cambria Math" panose="02040503050406030204" pitchFamily="18" charset="0"/>
                          </a:rPr>
                          <m:t>𝐞𝐚𝐱</m:t>
                        </m:r>
                      </m:e>
                      <m:sup>
                        <m:r>
                          <a:rPr lang="en-US" altLang="zh-CN" sz="1400" b="1" i="0" dirty="0" smtClean="0">
                            <a:solidFill>
                              <a:srgbClr val="FF0000"/>
                            </a:solidFill>
                            <a:latin typeface="Cambria Math" panose="02040503050406030204" pitchFamily="18" charset="0"/>
                          </a:rPr>
                          <m:t>𝟏</m:t>
                        </m:r>
                      </m:sup>
                    </m:sSup>
                  </m:oMath>
                </a14:m>
                <a:r>
                  <a:rPr lang="en-US" altLang="zh-CN" sz="1400" dirty="0" smtClean="0">
                    <a:solidFill>
                      <a:srgbClr val="FF0000"/>
                    </a:solidFill>
                  </a:rPr>
                  <a:t> , [ ebp +8]		</a:t>
                </a:r>
                <a:r>
                  <a:rPr lang="en-US" altLang="zh-CN" sz="1400" dirty="0" smtClean="0">
                    <a:solidFill>
                      <a:srgbClr val="00B050"/>
                    </a:solidFill>
                  </a:rPr>
                  <a:t>%% def of eax1 by [ebp+8]</a:t>
                </a:r>
                <a:endParaRPr lang="zh-CN" altLang="zh-CN" sz="1400" dirty="0" smtClean="0">
                  <a:solidFill>
                    <a:srgbClr val="00B050"/>
                  </a:solidFill>
                </a:endParaRPr>
              </a:p>
              <a:p>
                <a:pPr marL="0" indent="0">
                  <a:lnSpc>
                    <a:spcPts val="900"/>
                  </a:lnSpc>
                  <a:buNone/>
                </a:pPr>
                <a:r>
                  <a:rPr lang="en-US" altLang="zh-CN" sz="1400" dirty="0" smtClean="0">
                    <a:solidFill>
                      <a:srgbClr val="FF0000"/>
                    </a:solidFill>
                  </a:rPr>
                  <a:t>15</a:t>
                </a:r>
                <a:r>
                  <a:rPr lang="en-US" altLang="zh-CN" sz="1400" dirty="0">
                    <a:solidFill>
                      <a:srgbClr val="FF0000"/>
                    </a:solidFill>
                  </a:rPr>
                  <a:t>	 add	 </a:t>
                </a:r>
                <a14:m>
                  <m:oMath xmlns:m="http://schemas.openxmlformats.org/officeDocument/2006/math">
                    <m:sSup>
                      <m:sSupPr>
                        <m:ctrlPr>
                          <a:rPr lang="en-US" altLang="zh-CN" sz="1400" i="1" dirty="0">
                            <a:solidFill>
                              <a:srgbClr val="FF0000"/>
                            </a:solidFill>
                            <a:latin typeface="Cambria Math" panose="02040503050406030204" pitchFamily="18" charset="0"/>
                          </a:rPr>
                        </m:ctrlPr>
                      </m:sSupPr>
                      <m:e>
                        <m:r>
                          <a:rPr lang="en-US" altLang="zh-CN" sz="1400" i="0" dirty="0">
                            <a:solidFill>
                              <a:srgbClr val="FF0000"/>
                            </a:solidFill>
                            <a:latin typeface="Cambria Math" panose="02040503050406030204" pitchFamily="18" charset="0"/>
                          </a:rPr>
                          <m:t>𝐞𝐚𝐱</m:t>
                        </m:r>
                      </m:e>
                      <m:sup>
                        <m:r>
                          <a:rPr lang="en-US" altLang="zh-CN" sz="1400" b="1" i="0" dirty="0" smtClean="0">
                            <a:solidFill>
                              <a:srgbClr val="FF0000"/>
                            </a:solidFill>
                            <a:latin typeface="Cambria Math" panose="02040503050406030204" pitchFamily="18" charset="0"/>
                          </a:rPr>
                          <m:t>𝟐</m:t>
                        </m:r>
                      </m:sup>
                    </m:sSup>
                  </m:oMath>
                </a14:m>
                <a:r>
                  <a:rPr lang="en-US" altLang="zh-CN" sz="1400" dirty="0">
                    <a:solidFill>
                      <a:srgbClr val="FF0000"/>
                    </a:solidFill>
                  </a:rPr>
                  <a:t> , </a:t>
                </a:r>
                <a:r>
                  <a:rPr lang="en-US" altLang="zh-CN" sz="1400" dirty="0" smtClean="0">
                    <a:solidFill>
                      <a:srgbClr val="FF0000"/>
                    </a:solidFill>
                  </a:rPr>
                  <a:t>1			</a:t>
                </a:r>
                <a:r>
                  <a:rPr lang="en-US" altLang="zh-CN" sz="1400" dirty="0" smtClean="0">
                    <a:solidFill>
                      <a:srgbClr val="00B050"/>
                    </a:solidFill>
                  </a:rPr>
                  <a:t>%% use of eax1, def of eax2 by eax1</a:t>
                </a:r>
                <a:endParaRPr lang="zh-CN" altLang="zh-CN" sz="1400" dirty="0">
                  <a:solidFill>
                    <a:srgbClr val="00B050"/>
                  </a:solidFill>
                </a:endParaRPr>
              </a:p>
              <a:p>
                <a:pPr marL="0" indent="0">
                  <a:lnSpc>
                    <a:spcPts val="900"/>
                  </a:lnSpc>
                  <a:buNone/>
                </a:pPr>
                <a:r>
                  <a:rPr lang="en-US" altLang="zh-CN" sz="1400" dirty="0" smtClean="0">
                    <a:solidFill>
                      <a:srgbClr val="FF0000"/>
                    </a:solidFill>
                  </a:rPr>
                  <a:t>16	 mov	 [ ebp +8 ] , </a:t>
                </a:r>
                <a14:m>
                  <m:oMath xmlns:m="http://schemas.openxmlformats.org/officeDocument/2006/math">
                    <m:sSup>
                      <m:sSupPr>
                        <m:ctrlPr>
                          <a:rPr lang="en-US" altLang="zh-CN" sz="1400" i="1" dirty="0">
                            <a:solidFill>
                              <a:srgbClr val="FF0000"/>
                            </a:solidFill>
                            <a:latin typeface="Cambria Math" panose="02040503050406030204" pitchFamily="18" charset="0"/>
                          </a:rPr>
                        </m:ctrlPr>
                      </m:sSupPr>
                      <m:e>
                        <m:r>
                          <a:rPr lang="en-US" altLang="zh-CN" sz="1400" b="1" i="0" dirty="0">
                            <a:solidFill>
                              <a:srgbClr val="FF0000"/>
                            </a:solidFill>
                            <a:latin typeface="Cambria Math" panose="02040503050406030204" pitchFamily="18" charset="0"/>
                          </a:rPr>
                          <m:t>𝐞𝐚𝐱</m:t>
                        </m:r>
                      </m:e>
                      <m:sup>
                        <m:r>
                          <a:rPr lang="en-US" altLang="zh-CN" sz="1400" b="1" i="0" dirty="0" smtClean="0">
                            <a:solidFill>
                              <a:srgbClr val="FF0000"/>
                            </a:solidFill>
                            <a:latin typeface="Cambria Math" panose="02040503050406030204" pitchFamily="18" charset="0"/>
                          </a:rPr>
                          <m:t>𝟐</m:t>
                        </m:r>
                      </m:sup>
                    </m:sSup>
                  </m:oMath>
                </a14:m>
                <a:r>
                  <a:rPr lang="en-US" altLang="zh-CN" sz="1400" dirty="0" smtClean="0">
                    <a:solidFill>
                      <a:srgbClr val="FF0000"/>
                    </a:solidFill>
                  </a:rPr>
                  <a:t>		</a:t>
                </a:r>
                <a:r>
                  <a:rPr lang="en-US" altLang="zh-CN" sz="1400" dirty="0" smtClean="0">
                    <a:solidFill>
                      <a:srgbClr val="00B050"/>
                    </a:solidFill>
                  </a:rPr>
                  <a:t>%% use of eax2</a:t>
                </a:r>
                <a:endParaRPr lang="zh-CN" altLang="zh-CN" sz="1400" dirty="0">
                  <a:solidFill>
                    <a:srgbClr val="00B050"/>
                  </a:solidFill>
                </a:endParaRPr>
              </a:p>
              <a:p>
                <a:pPr marL="0" indent="0">
                  <a:lnSpc>
                    <a:spcPts val="900"/>
                  </a:lnSpc>
                  <a:buNone/>
                </a:pPr>
                <a:r>
                  <a:rPr lang="en-US" altLang="zh-CN" sz="1400" dirty="0">
                    <a:solidFill>
                      <a:schemeClr val="tx1"/>
                    </a:solidFill>
                  </a:rPr>
                  <a:t>17	 mov	 </a:t>
                </a:r>
                <a14:m>
                  <m:oMath xmlns:m="http://schemas.openxmlformats.org/officeDocument/2006/math">
                    <m:sSup>
                      <m:sSupPr>
                        <m:ctrlPr>
                          <a:rPr lang="en-US" altLang="zh-CN" sz="1400" i="1" dirty="0">
                            <a:solidFill>
                              <a:schemeClr val="tx1"/>
                            </a:solidFill>
                            <a:latin typeface="Cambria Math" panose="02040503050406030204" pitchFamily="18" charset="0"/>
                          </a:rPr>
                        </m:ctrlPr>
                      </m:sSupPr>
                      <m:e>
                        <m:r>
                          <a:rPr lang="en-US" altLang="zh-CN" sz="1400" i="0" dirty="0">
                            <a:solidFill>
                              <a:schemeClr val="tx1"/>
                            </a:solidFill>
                            <a:latin typeface="Cambria Math" panose="02040503050406030204" pitchFamily="18" charset="0"/>
                          </a:rPr>
                          <m:t>𝐞𝐜𝐱</m:t>
                        </m:r>
                      </m:e>
                      <m:sup>
                        <m:r>
                          <a:rPr lang="en-US" altLang="zh-CN" sz="1400" b="1" i="0" dirty="0" smtClean="0">
                            <a:solidFill>
                              <a:schemeClr val="tx1"/>
                            </a:solidFill>
                            <a:latin typeface="Cambria Math" panose="02040503050406030204" pitchFamily="18" charset="0"/>
                          </a:rPr>
                          <m:t>𝟏</m:t>
                        </m:r>
                      </m:sup>
                    </m:sSup>
                  </m:oMath>
                </a14:m>
                <a:r>
                  <a:rPr lang="en-US" altLang="zh-CN" sz="1400" dirty="0">
                    <a:solidFill>
                      <a:schemeClr val="tx1"/>
                    </a:solidFill>
                  </a:rPr>
                  <a:t> , [ ebp</a:t>
                </a:r>
                <a:r>
                  <a:rPr lang="zh-CN" altLang="zh-CN" sz="1400" i="1" dirty="0">
                    <a:solidFill>
                      <a:schemeClr val="tx1"/>
                    </a:solidFill>
                  </a:rPr>
                  <a:t>−</a:t>
                </a:r>
                <a:r>
                  <a:rPr lang="en-US" altLang="zh-CN" sz="1400" dirty="0">
                    <a:solidFill>
                      <a:schemeClr val="tx1"/>
                    </a:solidFill>
                  </a:rPr>
                  <a:t>44h ]</a:t>
                </a:r>
                <a:endParaRPr lang="zh-CN" altLang="zh-CN" sz="1400" dirty="0">
                  <a:solidFill>
                    <a:schemeClr val="tx1"/>
                  </a:solidFill>
                </a:endParaRPr>
              </a:p>
              <a:p>
                <a:pPr marL="0" indent="0">
                  <a:lnSpc>
                    <a:spcPts val="900"/>
                  </a:lnSpc>
                  <a:buNone/>
                </a:pPr>
                <a:r>
                  <a:rPr lang="en-US" altLang="zh-CN" sz="1400" dirty="0">
                    <a:solidFill>
                      <a:schemeClr val="tx1"/>
                    </a:solidFill>
                  </a:rPr>
                  <a:t>18	 </a:t>
                </a:r>
                <a:r>
                  <a:rPr lang="en-US" altLang="zh-CN" sz="1400" dirty="0" err="1">
                    <a:solidFill>
                      <a:schemeClr val="tx1"/>
                    </a:solidFill>
                  </a:rPr>
                  <a:t>cmp</a:t>
                </a:r>
                <a:r>
                  <a:rPr lang="en-US" altLang="zh-CN" sz="1400" dirty="0">
                    <a:solidFill>
                      <a:schemeClr val="tx1"/>
                    </a:solidFill>
                  </a:rPr>
                  <a:t>	 </a:t>
                </a:r>
                <a14:m>
                  <m:oMath xmlns:m="http://schemas.openxmlformats.org/officeDocument/2006/math">
                    <m:sSup>
                      <m:sSupPr>
                        <m:ctrlPr>
                          <a:rPr lang="en-US" altLang="zh-CN" sz="1400" i="1" dirty="0">
                            <a:solidFill>
                              <a:schemeClr val="tx1"/>
                            </a:solidFill>
                            <a:latin typeface="Cambria Math" panose="02040503050406030204" pitchFamily="18" charset="0"/>
                          </a:rPr>
                        </m:ctrlPr>
                      </m:sSupPr>
                      <m:e>
                        <m:r>
                          <a:rPr lang="en-US" altLang="zh-CN" sz="1400" i="0" dirty="0">
                            <a:solidFill>
                              <a:schemeClr val="tx1"/>
                            </a:solidFill>
                            <a:latin typeface="Cambria Math" panose="02040503050406030204" pitchFamily="18" charset="0"/>
                          </a:rPr>
                          <m:t>𝐞𝐜𝐱</m:t>
                        </m:r>
                      </m:e>
                      <m:sup>
                        <m:r>
                          <a:rPr lang="en-US" altLang="zh-CN" sz="1400" b="1" i="0" dirty="0" smtClean="0">
                            <a:solidFill>
                              <a:schemeClr val="tx1"/>
                            </a:solidFill>
                            <a:latin typeface="Cambria Math" panose="02040503050406030204" pitchFamily="18" charset="0"/>
                          </a:rPr>
                          <m:t>𝟏</m:t>
                        </m:r>
                      </m:sup>
                    </m:sSup>
                  </m:oMath>
                </a14:m>
                <a:r>
                  <a:rPr lang="en-US" altLang="zh-CN" sz="1400" dirty="0">
                    <a:solidFill>
                      <a:schemeClr val="tx1"/>
                    </a:solidFill>
                  </a:rPr>
                  <a:t> , [ ebp</a:t>
                </a:r>
                <a:r>
                  <a:rPr lang="zh-CN" altLang="zh-CN" sz="1400" i="1" dirty="0">
                    <a:solidFill>
                      <a:schemeClr val="tx1"/>
                    </a:solidFill>
                  </a:rPr>
                  <a:t>−</a:t>
                </a:r>
                <a:r>
                  <a:rPr lang="en-US" altLang="zh-CN" sz="1400" dirty="0">
                    <a:solidFill>
                      <a:schemeClr val="tx1"/>
                    </a:solidFill>
                  </a:rPr>
                  <a:t>48h ]</a:t>
                </a:r>
                <a:endParaRPr lang="zh-CN" altLang="zh-CN" sz="1400" dirty="0">
                  <a:solidFill>
                    <a:schemeClr val="tx1"/>
                  </a:solidFill>
                </a:endParaRPr>
              </a:p>
              <a:p>
                <a:pPr marL="0" indent="0">
                  <a:lnSpc>
                    <a:spcPts val="900"/>
                  </a:lnSpc>
                  <a:buNone/>
                </a:pPr>
                <a:r>
                  <a:rPr lang="en-US" altLang="zh-CN" sz="1400" dirty="0">
                    <a:solidFill>
                      <a:schemeClr val="tx1"/>
                    </a:solidFill>
                  </a:rPr>
                  <a:t>19	 jz		 short loc_40103A</a:t>
                </a:r>
                <a:endParaRPr lang="zh-CN" altLang="zh-CN" sz="1400" dirty="0">
                  <a:solidFill>
                    <a:schemeClr val="tx1"/>
                  </a:solidFill>
                </a:endParaRPr>
              </a:p>
              <a:p>
                <a:pPr marL="0" indent="0">
                  <a:lnSpc>
                    <a:spcPts val="900"/>
                  </a:lnSpc>
                  <a:buNone/>
                </a:pPr>
                <a:r>
                  <a:rPr lang="en-US" altLang="zh-CN" sz="1400" dirty="0">
                    <a:solidFill>
                      <a:schemeClr val="tx1"/>
                    </a:solidFill>
                  </a:rPr>
                  <a:t>20	 mov	 </a:t>
                </a:r>
                <a14:m>
                  <m:oMath xmlns:m="http://schemas.openxmlformats.org/officeDocument/2006/math">
                    <m:sSup>
                      <m:sSupPr>
                        <m:ctrlPr>
                          <a:rPr lang="en-US" altLang="zh-CN" sz="1400" i="1" dirty="0">
                            <a:solidFill>
                              <a:schemeClr val="tx1"/>
                            </a:solidFill>
                            <a:latin typeface="Cambria Math" panose="02040503050406030204" pitchFamily="18" charset="0"/>
                          </a:rPr>
                        </m:ctrlPr>
                      </m:sSupPr>
                      <m:e>
                        <m:r>
                          <a:rPr lang="en-US" altLang="zh-CN" sz="1400" i="0" dirty="0">
                            <a:solidFill>
                              <a:schemeClr val="tx1"/>
                            </a:solidFill>
                            <a:latin typeface="Cambria Math" panose="02040503050406030204" pitchFamily="18" charset="0"/>
                          </a:rPr>
                          <m:t>𝐞𝐚𝐱</m:t>
                        </m:r>
                      </m:e>
                      <m:sup>
                        <m:r>
                          <a:rPr lang="en-US" altLang="zh-CN" sz="1400" b="1" i="0" dirty="0" smtClean="0">
                            <a:solidFill>
                              <a:schemeClr val="tx1"/>
                            </a:solidFill>
                            <a:latin typeface="Cambria Math" panose="02040503050406030204" pitchFamily="18" charset="0"/>
                          </a:rPr>
                          <m:t>𝟑</m:t>
                        </m:r>
                      </m:sup>
                    </m:sSup>
                  </m:oMath>
                </a14:m>
                <a:r>
                  <a:rPr lang="en-US" altLang="zh-CN" sz="1400" dirty="0">
                    <a:solidFill>
                      <a:schemeClr val="tx1"/>
                    </a:solidFill>
                  </a:rPr>
                  <a:t> , [ ebp +10h ]</a:t>
                </a:r>
                <a:endParaRPr lang="zh-CN" altLang="zh-CN" sz="1400" dirty="0">
                  <a:solidFill>
                    <a:schemeClr val="tx1"/>
                  </a:solidFill>
                </a:endParaRPr>
              </a:p>
              <a:p>
                <a:pPr marL="0" indent="0">
                  <a:lnSpc>
                    <a:spcPts val="900"/>
                  </a:lnSpc>
                  <a:buNone/>
                </a:pPr>
                <a:r>
                  <a:rPr lang="en-US" altLang="zh-CN" sz="1400" dirty="0">
                    <a:solidFill>
                      <a:schemeClr val="tx1"/>
                    </a:solidFill>
                  </a:rPr>
                  <a:t>21	 sub	 </a:t>
                </a:r>
                <a14:m>
                  <m:oMath xmlns:m="http://schemas.openxmlformats.org/officeDocument/2006/math">
                    <m:sSup>
                      <m:sSupPr>
                        <m:ctrlPr>
                          <a:rPr lang="en-US" altLang="zh-CN" sz="1400" i="1" dirty="0">
                            <a:solidFill>
                              <a:schemeClr val="tx1"/>
                            </a:solidFill>
                            <a:latin typeface="Cambria Math" panose="02040503050406030204" pitchFamily="18" charset="0"/>
                          </a:rPr>
                        </m:ctrlPr>
                      </m:sSupPr>
                      <m:e>
                        <m:r>
                          <a:rPr lang="en-US" altLang="zh-CN" sz="1400" i="0" dirty="0">
                            <a:solidFill>
                              <a:schemeClr val="tx1"/>
                            </a:solidFill>
                            <a:latin typeface="Cambria Math" panose="02040503050406030204" pitchFamily="18" charset="0"/>
                          </a:rPr>
                          <m:t>𝐞𝐚𝐱</m:t>
                        </m:r>
                      </m:e>
                      <m:sup>
                        <m:r>
                          <a:rPr lang="en-US" altLang="zh-CN" sz="1400" b="1" i="0" dirty="0" smtClean="0">
                            <a:solidFill>
                              <a:schemeClr val="tx1"/>
                            </a:solidFill>
                            <a:latin typeface="Cambria Math" panose="02040503050406030204" pitchFamily="18" charset="0"/>
                          </a:rPr>
                          <m:t>𝟒</m:t>
                        </m:r>
                      </m:sup>
                    </m:sSup>
                  </m:oMath>
                </a14:m>
                <a:r>
                  <a:rPr lang="en-US" altLang="zh-CN" sz="1400" dirty="0">
                    <a:solidFill>
                      <a:schemeClr val="tx1"/>
                    </a:solidFill>
                  </a:rPr>
                  <a:t> , 1</a:t>
                </a:r>
                <a:endParaRPr lang="zh-CN" altLang="zh-CN" sz="1400" dirty="0">
                  <a:solidFill>
                    <a:schemeClr val="tx1"/>
                  </a:solidFill>
                </a:endParaRPr>
              </a:p>
              <a:p>
                <a:pPr marL="0" indent="0">
                  <a:lnSpc>
                    <a:spcPts val="900"/>
                  </a:lnSpc>
                  <a:buNone/>
                </a:pPr>
                <a:r>
                  <a:rPr lang="en-US" altLang="zh-CN" sz="1400" dirty="0">
                    <a:solidFill>
                      <a:schemeClr val="tx1"/>
                    </a:solidFill>
                  </a:rPr>
                  <a:t>22	 mov	 [ ebp +10h ] , </a:t>
                </a:r>
                <a14:m>
                  <m:oMath xmlns:m="http://schemas.openxmlformats.org/officeDocument/2006/math">
                    <m:sSup>
                      <m:sSupPr>
                        <m:ctrlPr>
                          <a:rPr lang="en-US" altLang="zh-CN" sz="1400" i="1" dirty="0">
                            <a:solidFill>
                              <a:schemeClr val="tx1"/>
                            </a:solidFill>
                            <a:latin typeface="Cambria Math" panose="02040503050406030204" pitchFamily="18" charset="0"/>
                          </a:rPr>
                        </m:ctrlPr>
                      </m:sSupPr>
                      <m:e>
                        <m:r>
                          <a:rPr lang="en-US" altLang="zh-CN" sz="1400" i="0" dirty="0">
                            <a:solidFill>
                              <a:schemeClr val="tx1"/>
                            </a:solidFill>
                            <a:latin typeface="Cambria Math" panose="02040503050406030204" pitchFamily="18" charset="0"/>
                          </a:rPr>
                          <m:t>𝐞𝐚𝐱</m:t>
                        </m:r>
                      </m:e>
                      <m:sup>
                        <m:r>
                          <a:rPr lang="en-US" altLang="zh-CN" sz="1400" b="1" i="0" dirty="0" smtClean="0">
                            <a:solidFill>
                              <a:schemeClr val="tx1"/>
                            </a:solidFill>
                            <a:latin typeface="Cambria Math" panose="02040503050406030204" pitchFamily="18" charset="0"/>
                          </a:rPr>
                          <m:t>𝟒</m:t>
                        </m:r>
                      </m:sup>
                    </m:sSup>
                  </m:oMath>
                </a14:m>
                <a:endParaRPr lang="zh-CN" altLang="zh-CN" sz="1400" dirty="0">
                  <a:solidFill>
                    <a:schemeClr val="tx1"/>
                  </a:solidFill>
                </a:endParaRPr>
              </a:p>
              <a:p>
                <a:pPr marL="0" indent="0">
                  <a:lnSpc>
                    <a:spcPts val="900"/>
                  </a:lnSpc>
                  <a:buNone/>
                </a:pPr>
                <a:r>
                  <a:rPr lang="en-US" altLang="zh-CN" sz="1400" dirty="0">
                    <a:solidFill>
                      <a:schemeClr val="tx1"/>
                    </a:solidFill>
                  </a:rPr>
                  <a:t>23	 jmp	 </a:t>
                </a:r>
                <a:r>
                  <a:rPr lang="en-US" altLang="zh-CN" sz="1400" dirty="0" smtClean="0">
                    <a:solidFill>
                      <a:schemeClr val="tx1"/>
                    </a:solidFill>
                  </a:rPr>
                  <a:t>short </a:t>
                </a:r>
                <a:r>
                  <a:rPr lang="en-US" altLang="zh-CN" sz="1400" dirty="0" err="1">
                    <a:solidFill>
                      <a:schemeClr val="tx1"/>
                    </a:solidFill>
                  </a:rPr>
                  <a:t>loc</a:t>
                </a:r>
                <a:r>
                  <a:rPr lang="en-US" altLang="zh-CN" sz="1400" dirty="0">
                    <a:solidFill>
                      <a:schemeClr val="tx1"/>
                    </a:solidFill>
                  </a:rPr>
                  <a:t> 401009</a:t>
                </a:r>
                <a:endParaRPr lang="zh-CN" altLang="zh-CN" sz="1400" dirty="0">
                  <a:solidFill>
                    <a:schemeClr val="tx1"/>
                  </a:solidFill>
                </a:endParaRPr>
              </a:p>
              <a:p>
                <a:pPr marL="0" indent="0">
                  <a:lnSpc>
                    <a:spcPts val="900"/>
                  </a:lnSpc>
                  <a:buNone/>
                </a:pPr>
                <a:r>
                  <a:rPr lang="en-US" altLang="zh-CN" sz="1400" dirty="0">
                    <a:solidFill>
                      <a:schemeClr val="tx1"/>
                    </a:solidFill>
                  </a:rPr>
                  <a:t>	 loc_40103A :</a:t>
                </a:r>
                <a:endParaRPr lang="zh-CN" altLang="zh-CN" sz="1400" dirty="0">
                  <a:solidFill>
                    <a:schemeClr val="tx1"/>
                  </a:solidFill>
                </a:endParaRPr>
              </a:p>
              <a:p>
                <a:pPr marL="0" indent="0">
                  <a:lnSpc>
                    <a:spcPts val="900"/>
                  </a:lnSpc>
                  <a:buNone/>
                </a:pPr>
                <a:r>
                  <a:rPr lang="en-US" altLang="zh-CN" sz="1400" dirty="0">
                    <a:solidFill>
                      <a:schemeClr val="tx1"/>
                    </a:solidFill>
                  </a:rPr>
                  <a:t>24	 </a:t>
                </a:r>
                <a:r>
                  <a:rPr lang="en-US" altLang="zh-CN" sz="1400" dirty="0" err="1">
                    <a:solidFill>
                      <a:schemeClr val="tx1"/>
                    </a:solidFill>
                  </a:rPr>
                  <a:t>cmp</a:t>
                </a:r>
                <a:r>
                  <a:rPr lang="en-US" altLang="zh-CN" sz="1400" dirty="0">
                    <a:solidFill>
                      <a:schemeClr val="tx1"/>
                    </a:solidFill>
                  </a:rPr>
                  <a:t>	 dword ptr [ ebp +10h ] , 0</a:t>
                </a:r>
                <a:endParaRPr lang="zh-CN" altLang="zh-CN" sz="1400" dirty="0">
                  <a:solidFill>
                    <a:schemeClr val="tx1"/>
                  </a:solidFill>
                </a:endParaRPr>
              </a:p>
              <a:p>
                <a:pPr marL="0" indent="0">
                  <a:lnSpc>
                    <a:spcPts val="900"/>
                  </a:lnSpc>
                  <a:buNone/>
                </a:pPr>
                <a:r>
                  <a:rPr lang="en-US" altLang="zh-CN" sz="1400" dirty="0">
                    <a:solidFill>
                      <a:schemeClr val="tx1"/>
                    </a:solidFill>
                  </a:rPr>
                  <a:t>25	 jz		 short loc_401051</a:t>
                </a:r>
                <a:endParaRPr lang="zh-CN" altLang="zh-CN" sz="1400" dirty="0">
                  <a:solidFill>
                    <a:schemeClr val="tx1"/>
                  </a:solidFill>
                </a:endParaRPr>
              </a:p>
              <a:p>
                <a:pPr marL="0" indent="0">
                  <a:lnSpc>
                    <a:spcPts val="900"/>
                  </a:lnSpc>
                  <a:buNone/>
                </a:pPr>
                <a:r>
                  <a:rPr lang="en-US" altLang="zh-CN" sz="1400" dirty="0" smtClean="0">
                    <a:solidFill>
                      <a:srgbClr val="FF0000"/>
                    </a:solidFill>
                  </a:rPr>
                  <a:t>26	 mov	 </a:t>
                </a:r>
                <a14:m>
                  <m:oMath xmlns:m="http://schemas.openxmlformats.org/officeDocument/2006/math">
                    <m:sSup>
                      <m:sSupPr>
                        <m:ctrlPr>
                          <a:rPr lang="en-US" altLang="zh-CN" sz="1400" i="1" dirty="0">
                            <a:solidFill>
                              <a:srgbClr val="FF0000"/>
                            </a:solidFill>
                            <a:latin typeface="Cambria Math" panose="02040503050406030204" pitchFamily="18" charset="0"/>
                          </a:rPr>
                        </m:ctrlPr>
                      </m:sSupPr>
                      <m:e>
                        <m:r>
                          <a:rPr lang="en-US" altLang="zh-CN" sz="1400" i="0" dirty="0">
                            <a:solidFill>
                              <a:srgbClr val="FF0000"/>
                            </a:solidFill>
                            <a:latin typeface="Cambria Math" panose="02040503050406030204" pitchFamily="18" charset="0"/>
                          </a:rPr>
                          <m:t>𝐞𝐚𝐱</m:t>
                        </m:r>
                      </m:e>
                      <m:sup>
                        <m:r>
                          <a:rPr lang="en-US" altLang="zh-CN" sz="1400" b="1" i="0" dirty="0" smtClean="0">
                            <a:solidFill>
                              <a:srgbClr val="FF0000"/>
                            </a:solidFill>
                            <a:latin typeface="Cambria Math" panose="02040503050406030204" pitchFamily="18" charset="0"/>
                          </a:rPr>
                          <m:t>𝟓</m:t>
                        </m:r>
                      </m:sup>
                    </m:sSup>
                  </m:oMath>
                </a14:m>
                <a:r>
                  <a:rPr lang="en-US" altLang="zh-CN" sz="1400" dirty="0">
                    <a:solidFill>
                      <a:srgbClr val="FF0000"/>
                    </a:solidFill>
                  </a:rPr>
                  <a:t> , [ ebp +8</a:t>
                </a:r>
                <a:r>
                  <a:rPr lang="en-US" altLang="zh-CN" sz="1400" dirty="0" smtClean="0">
                    <a:solidFill>
                      <a:srgbClr val="FF0000"/>
                    </a:solidFill>
                  </a:rPr>
                  <a:t>]		</a:t>
                </a:r>
                <a:r>
                  <a:rPr lang="en-US" altLang="zh-CN" sz="1400" dirty="0" smtClean="0">
                    <a:solidFill>
                      <a:srgbClr val="00B050"/>
                    </a:solidFill>
                  </a:rPr>
                  <a:t>%% def of eax5 by [ebp+8]</a:t>
                </a:r>
                <a:endParaRPr lang="zh-CN" altLang="zh-CN" sz="1400" dirty="0">
                  <a:solidFill>
                    <a:srgbClr val="00B050"/>
                  </a:solidFill>
                </a:endParaRPr>
              </a:p>
              <a:p>
                <a:pPr marL="0" indent="0">
                  <a:lnSpc>
                    <a:spcPts val="900"/>
                  </a:lnSpc>
                  <a:buNone/>
                </a:pPr>
                <a:r>
                  <a:rPr lang="en-US" altLang="zh-CN" sz="1400" dirty="0" smtClean="0">
                    <a:solidFill>
                      <a:srgbClr val="FF0000"/>
                    </a:solidFill>
                  </a:rPr>
                  <a:t>27	 sub	 </a:t>
                </a:r>
                <a14:m>
                  <m:oMath xmlns:m="http://schemas.openxmlformats.org/officeDocument/2006/math">
                    <m:sSup>
                      <m:sSupPr>
                        <m:ctrlPr>
                          <a:rPr lang="en-US" altLang="zh-CN" sz="1400" i="1" dirty="0">
                            <a:solidFill>
                              <a:srgbClr val="FF0000"/>
                            </a:solidFill>
                            <a:latin typeface="Cambria Math" panose="02040503050406030204" pitchFamily="18" charset="0"/>
                          </a:rPr>
                        </m:ctrlPr>
                      </m:sSupPr>
                      <m:e>
                        <m:r>
                          <a:rPr lang="en-US" altLang="zh-CN" sz="1400" i="0" dirty="0">
                            <a:solidFill>
                              <a:srgbClr val="FF0000"/>
                            </a:solidFill>
                            <a:latin typeface="Cambria Math" panose="02040503050406030204" pitchFamily="18" charset="0"/>
                          </a:rPr>
                          <m:t>𝐞𝐚𝐱</m:t>
                        </m:r>
                      </m:e>
                      <m:sup>
                        <m:r>
                          <a:rPr lang="en-US" altLang="zh-CN" sz="1400" b="1" i="0" dirty="0" smtClean="0">
                            <a:solidFill>
                              <a:srgbClr val="FF0000"/>
                            </a:solidFill>
                            <a:latin typeface="Cambria Math" panose="02040503050406030204" pitchFamily="18" charset="0"/>
                          </a:rPr>
                          <m:t>𝟔</m:t>
                        </m:r>
                      </m:sup>
                    </m:sSup>
                  </m:oMath>
                </a14:m>
                <a:r>
                  <a:rPr lang="en-US" altLang="zh-CN" sz="1400" dirty="0">
                    <a:solidFill>
                      <a:srgbClr val="FF0000"/>
                    </a:solidFill>
                  </a:rPr>
                  <a:t> , </a:t>
                </a:r>
                <a:r>
                  <a:rPr lang="en-US" altLang="zh-CN" sz="1400" dirty="0" smtClean="0">
                    <a:solidFill>
                      <a:srgbClr val="FF0000"/>
                    </a:solidFill>
                  </a:rPr>
                  <a:t>1			</a:t>
                </a:r>
                <a:r>
                  <a:rPr lang="en-US" altLang="zh-CN" sz="1400" dirty="0" smtClean="0">
                    <a:solidFill>
                      <a:srgbClr val="00B050"/>
                    </a:solidFill>
                  </a:rPr>
                  <a:t>%% use of eax5, def of eax6 by eax5</a:t>
                </a:r>
                <a:endParaRPr lang="zh-CN" altLang="zh-CN" sz="1400" dirty="0">
                  <a:solidFill>
                    <a:srgbClr val="00B050"/>
                  </a:solidFill>
                </a:endParaRPr>
              </a:p>
              <a:p>
                <a:pPr marL="0" indent="0">
                  <a:lnSpc>
                    <a:spcPts val="900"/>
                  </a:lnSpc>
                  <a:buNone/>
                </a:pPr>
                <a:r>
                  <a:rPr lang="en-US" altLang="zh-CN" sz="1400" dirty="0" smtClean="0">
                    <a:solidFill>
                      <a:srgbClr val="FF0000"/>
                    </a:solidFill>
                  </a:rPr>
                  <a:t>28	 mov	 [ ebp +8 ] , </a:t>
                </a:r>
                <a14:m>
                  <m:oMath xmlns:m="http://schemas.openxmlformats.org/officeDocument/2006/math">
                    <m:sSup>
                      <m:sSupPr>
                        <m:ctrlPr>
                          <a:rPr lang="en-US" altLang="zh-CN" sz="1400" i="1" dirty="0">
                            <a:solidFill>
                              <a:srgbClr val="FF0000"/>
                            </a:solidFill>
                            <a:latin typeface="Cambria Math" panose="02040503050406030204" pitchFamily="18" charset="0"/>
                          </a:rPr>
                        </m:ctrlPr>
                      </m:sSupPr>
                      <m:e>
                        <m:r>
                          <a:rPr lang="en-US" altLang="zh-CN" sz="1400" i="0" dirty="0">
                            <a:solidFill>
                              <a:srgbClr val="FF0000"/>
                            </a:solidFill>
                            <a:latin typeface="Cambria Math" panose="02040503050406030204" pitchFamily="18" charset="0"/>
                          </a:rPr>
                          <m:t>𝐞</m:t>
                        </m:r>
                        <m:r>
                          <a:rPr lang="en-US" altLang="zh-CN" sz="1400" b="1" i="0" dirty="0" smtClean="0">
                            <a:solidFill>
                              <a:srgbClr val="FF0000"/>
                            </a:solidFill>
                            <a:latin typeface="Cambria Math" panose="02040503050406030204" pitchFamily="18" charset="0"/>
                          </a:rPr>
                          <m:t>𝐚</m:t>
                        </m:r>
                        <m:r>
                          <a:rPr lang="en-US" altLang="zh-CN" sz="1400" i="0" dirty="0">
                            <a:solidFill>
                              <a:srgbClr val="FF0000"/>
                            </a:solidFill>
                            <a:latin typeface="Cambria Math" panose="02040503050406030204" pitchFamily="18" charset="0"/>
                          </a:rPr>
                          <m:t>𝐱</m:t>
                        </m:r>
                      </m:e>
                      <m:sup>
                        <m:r>
                          <a:rPr lang="en-US" altLang="zh-CN" sz="1400" b="1" i="0" dirty="0" smtClean="0">
                            <a:solidFill>
                              <a:srgbClr val="FF0000"/>
                            </a:solidFill>
                            <a:latin typeface="Cambria Math" panose="02040503050406030204" pitchFamily="18" charset="0"/>
                          </a:rPr>
                          <m:t>𝟔</m:t>
                        </m:r>
                      </m:sup>
                    </m:sSup>
                  </m:oMath>
                </a14:m>
                <a:r>
                  <a:rPr lang="en-US" altLang="zh-CN" sz="1400" dirty="0" smtClean="0">
                    <a:solidFill>
                      <a:srgbClr val="FF0000"/>
                    </a:solidFill>
                  </a:rPr>
                  <a:t>		</a:t>
                </a:r>
                <a:r>
                  <a:rPr lang="en-US" altLang="zh-CN" sz="1400" dirty="0" smtClean="0">
                    <a:solidFill>
                      <a:srgbClr val="00B050"/>
                    </a:solidFill>
                  </a:rPr>
                  <a:t>%% use of eax6</a:t>
                </a:r>
                <a:endParaRPr lang="zh-CN" altLang="zh-CN" sz="1400" dirty="0">
                  <a:solidFill>
                    <a:srgbClr val="00B050"/>
                  </a:solidFill>
                </a:endParaRPr>
              </a:p>
              <a:p>
                <a:pPr marL="0" indent="0">
                  <a:lnSpc>
                    <a:spcPts val="900"/>
                  </a:lnSpc>
                  <a:buNone/>
                </a:pPr>
                <a:r>
                  <a:rPr lang="en-US" altLang="zh-CN" sz="1400" dirty="0" smtClean="0">
                    <a:solidFill>
                      <a:srgbClr val="FF0000"/>
                    </a:solidFill>
                  </a:rPr>
                  <a:t>29	 mov	 </a:t>
                </a:r>
                <a14:m>
                  <m:oMath xmlns:m="http://schemas.openxmlformats.org/officeDocument/2006/math">
                    <m:sSup>
                      <m:sSupPr>
                        <m:ctrlPr>
                          <a:rPr lang="en-US" altLang="zh-CN" sz="1400" i="1" dirty="0">
                            <a:solidFill>
                              <a:srgbClr val="FF0000"/>
                            </a:solidFill>
                            <a:latin typeface="Cambria Math" panose="02040503050406030204" pitchFamily="18" charset="0"/>
                          </a:rPr>
                        </m:ctrlPr>
                      </m:sSupPr>
                      <m:e>
                        <m:r>
                          <a:rPr lang="en-US" altLang="zh-CN" sz="1400" i="0" dirty="0">
                            <a:solidFill>
                              <a:srgbClr val="FF0000"/>
                            </a:solidFill>
                            <a:latin typeface="Cambria Math" panose="02040503050406030204" pitchFamily="18" charset="0"/>
                          </a:rPr>
                          <m:t>𝐞𝐜𝐱</m:t>
                        </m:r>
                      </m:e>
                      <m:sup>
                        <m:r>
                          <a:rPr lang="en-US" altLang="zh-CN" sz="1400" b="1" i="0" dirty="0" smtClean="0">
                            <a:solidFill>
                              <a:srgbClr val="FF0000"/>
                            </a:solidFill>
                            <a:latin typeface="Cambria Math" panose="02040503050406030204" pitchFamily="18" charset="0"/>
                          </a:rPr>
                          <m:t>𝟐</m:t>
                        </m:r>
                      </m:sup>
                    </m:sSup>
                  </m:oMath>
                </a14:m>
                <a:r>
                  <a:rPr lang="en-US" altLang="zh-CN" sz="1400" dirty="0">
                    <a:solidFill>
                      <a:srgbClr val="FF0000"/>
                    </a:solidFill>
                  </a:rPr>
                  <a:t> , [ ebp +8</a:t>
                </a:r>
                <a:r>
                  <a:rPr lang="en-US" altLang="zh-CN" sz="1400" dirty="0" smtClean="0">
                    <a:solidFill>
                      <a:srgbClr val="FF0000"/>
                    </a:solidFill>
                  </a:rPr>
                  <a:t>]</a:t>
                </a:r>
                <a:r>
                  <a:rPr lang="en-US" altLang="zh-CN" sz="1400" dirty="0" smtClean="0">
                    <a:solidFill>
                      <a:schemeClr val="tx1"/>
                    </a:solidFill>
                  </a:rPr>
                  <a:t>		</a:t>
                </a:r>
                <a:r>
                  <a:rPr lang="en-US" altLang="zh-CN" sz="1400" dirty="0" smtClean="0">
                    <a:solidFill>
                      <a:srgbClr val="00B050"/>
                    </a:solidFill>
                  </a:rPr>
                  <a:t>%% def of ecx2 by [ebp+8]</a:t>
                </a:r>
                <a:endParaRPr lang="zh-CN" altLang="zh-CN" sz="1400" dirty="0">
                  <a:solidFill>
                    <a:srgbClr val="00B050"/>
                  </a:solidFill>
                </a:endParaRPr>
              </a:p>
              <a:p>
                <a:pPr marL="0" indent="0">
                  <a:lnSpc>
                    <a:spcPts val="900"/>
                  </a:lnSpc>
                  <a:buNone/>
                </a:pPr>
                <a:r>
                  <a:rPr lang="en-US" altLang="zh-CN" sz="1400" dirty="0" smtClean="0">
                    <a:solidFill>
                      <a:srgbClr val="FF0000"/>
                    </a:solidFill>
                  </a:rPr>
                  <a:t>30	 mov	 [ ebp</a:t>
                </a:r>
                <a:r>
                  <a:rPr lang="zh-CN" altLang="zh-CN" sz="1400" i="1" dirty="0">
                    <a:solidFill>
                      <a:srgbClr val="FF0000"/>
                    </a:solidFill>
                  </a:rPr>
                  <a:t>−</a:t>
                </a:r>
                <a:r>
                  <a:rPr lang="en-US" altLang="zh-CN" sz="1400" dirty="0">
                    <a:solidFill>
                      <a:srgbClr val="FF0000"/>
                    </a:solidFill>
                  </a:rPr>
                  <a:t>44h ] , </a:t>
                </a:r>
                <a14:m>
                  <m:oMath xmlns:m="http://schemas.openxmlformats.org/officeDocument/2006/math">
                    <m:sSup>
                      <m:sSupPr>
                        <m:ctrlPr>
                          <a:rPr lang="en-US" altLang="zh-CN" sz="1400" i="1" dirty="0">
                            <a:solidFill>
                              <a:srgbClr val="FF0000"/>
                            </a:solidFill>
                            <a:latin typeface="Cambria Math" panose="02040503050406030204" pitchFamily="18" charset="0"/>
                          </a:rPr>
                        </m:ctrlPr>
                      </m:sSupPr>
                      <m:e>
                        <m:r>
                          <a:rPr lang="en-US" altLang="zh-CN" sz="1400" dirty="0">
                            <a:solidFill>
                              <a:srgbClr val="FF0000"/>
                            </a:solidFill>
                            <a:latin typeface="Cambria Math" panose="02040503050406030204" pitchFamily="18" charset="0"/>
                          </a:rPr>
                          <m:t>𝐞𝐜𝐱</m:t>
                        </m:r>
                      </m:e>
                      <m:sup>
                        <m:r>
                          <a:rPr lang="en-US" altLang="zh-CN" sz="1400" b="1" i="1" dirty="0" smtClean="0">
                            <a:solidFill>
                              <a:srgbClr val="FF0000"/>
                            </a:solidFill>
                            <a:latin typeface="Cambria Math" panose="02040503050406030204" pitchFamily="18" charset="0"/>
                          </a:rPr>
                          <m:t>𝟐</m:t>
                        </m:r>
                      </m:sup>
                    </m:sSup>
                  </m:oMath>
                </a14:m>
                <a:r>
                  <a:rPr lang="en-US" altLang="zh-CN" sz="1400" dirty="0" smtClean="0">
                    <a:solidFill>
                      <a:srgbClr val="FF0000"/>
                    </a:solidFill>
                  </a:rPr>
                  <a:t>		</a:t>
                </a:r>
                <a:r>
                  <a:rPr lang="en-US" altLang="zh-CN" sz="1400" dirty="0" smtClean="0">
                    <a:solidFill>
                      <a:srgbClr val="00B050"/>
                    </a:solidFill>
                  </a:rPr>
                  <a:t>%% use of ecx2</a:t>
                </a:r>
                <a:endParaRPr lang="zh-CN" altLang="zh-CN" sz="1400" dirty="0" smtClean="0">
                  <a:solidFill>
                    <a:srgbClr val="00B050"/>
                  </a:solidFill>
                </a:endParaRPr>
              </a:p>
              <a:p>
                <a:pPr marL="0" indent="0">
                  <a:lnSpc>
                    <a:spcPts val="900"/>
                  </a:lnSpc>
                  <a:buNone/>
                </a:pPr>
                <a:r>
                  <a:rPr lang="en-US" altLang="zh-CN" sz="1400" dirty="0" smtClean="0">
                    <a:solidFill>
                      <a:schemeClr val="tx1"/>
                    </a:solidFill>
                  </a:rPr>
                  <a:t>31	 jmp	 short loc401058</a:t>
                </a:r>
                <a:endParaRPr lang="zh-CN" altLang="zh-CN" sz="1400" dirty="0" smtClean="0">
                  <a:solidFill>
                    <a:schemeClr val="tx1"/>
                  </a:solidFill>
                </a:endParaRPr>
              </a:p>
              <a:p>
                <a:pPr marL="0" indent="0">
                  <a:lnSpc>
                    <a:spcPts val="900"/>
                  </a:lnSpc>
                  <a:buNone/>
                </a:pPr>
                <a:r>
                  <a:rPr lang="en-US" altLang="zh-CN" sz="1400" dirty="0">
                    <a:solidFill>
                      <a:schemeClr val="tx1"/>
                    </a:solidFill>
                  </a:rPr>
                  <a:t>	 loc_401051 :</a:t>
                </a:r>
                <a:endParaRPr lang="zh-CN" altLang="zh-CN" sz="1400" dirty="0">
                  <a:solidFill>
                    <a:schemeClr val="tx1"/>
                  </a:solidFill>
                </a:endParaRPr>
              </a:p>
              <a:p>
                <a:pPr marL="0" indent="0">
                  <a:lnSpc>
                    <a:spcPts val="900"/>
                  </a:lnSpc>
                  <a:buNone/>
                </a:pPr>
                <a:r>
                  <a:rPr lang="en-US" altLang="zh-CN" sz="1400" dirty="0">
                    <a:solidFill>
                      <a:schemeClr val="tx1"/>
                    </a:solidFill>
                  </a:rPr>
                  <a:t>32	 mov	 dword ptr [ ebp</a:t>
                </a:r>
                <a:r>
                  <a:rPr lang="zh-CN" altLang="zh-CN" sz="1400" i="1" dirty="0">
                    <a:solidFill>
                      <a:schemeClr val="tx1"/>
                    </a:solidFill>
                  </a:rPr>
                  <a:t>−</a:t>
                </a:r>
                <a:r>
                  <a:rPr lang="en-US" altLang="zh-CN" sz="1400" dirty="0">
                    <a:solidFill>
                      <a:schemeClr val="tx1"/>
                    </a:solidFill>
                  </a:rPr>
                  <a:t>44h ] , 0</a:t>
                </a:r>
                <a:endParaRPr lang="zh-CN" altLang="zh-CN" sz="1400" dirty="0">
                  <a:solidFill>
                    <a:schemeClr val="tx1"/>
                  </a:solidFill>
                </a:endParaRPr>
              </a:p>
              <a:p>
                <a:pPr marL="0" indent="0">
                  <a:lnSpc>
                    <a:spcPts val="900"/>
                  </a:lnSpc>
                  <a:buNone/>
                </a:pPr>
                <a:r>
                  <a:rPr lang="en-US" altLang="zh-CN" sz="1400" dirty="0">
                    <a:solidFill>
                      <a:schemeClr val="tx1"/>
                    </a:solidFill>
                  </a:rPr>
                  <a:t>	 loc_401058 :</a:t>
                </a:r>
                <a:endParaRPr lang="zh-CN" altLang="zh-CN" sz="1400" dirty="0">
                  <a:solidFill>
                    <a:schemeClr val="tx1"/>
                  </a:solidFill>
                </a:endParaRPr>
              </a:p>
              <a:p>
                <a:pPr marL="0" indent="0">
                  <a:lnSpc>
                    <a:spcPts val="900"/>
                  </a:lnSpc>
                  <a:buNone/>
                </a:pPr>
                <a:r>
                  <a:rPr lang="en-US" altLang="zh-CN" sz="1400" dirty="0">
                    <a:solidFill>
                      <a:schemeClr val="tx1"/>
                    </a:solidFill>
                  </a:rPr>
                  <a:t>33	 mov	 </a:t>
                </a:r>
                <a14:m>
                  <m:oMath xmlns:m="http://schemas.openxmlformats.org/officeDocument/2006/math">
                    <m:sSup>
                      <m:sSupPr>
                        <m:ctrlPr>
                          <a:rPr lang="en-US" altLang="zh-CN" sz="1400" i="1" dirty="0">
                            <a:solidFill>
                              <a:schemeClr val="tx1"/>
                            </a:solidFill>
                            <a:latin typeface="Cambria Math" panose="02040503050406030204" pitchFamily="18" charset="0"/>
                          </a:rPr>
                        </m:ctrlPr>
                      </m:sSupPr>
                      <m:e>
                        <m:r>
                          <a:rPr lang="en-US" altLang="zh-CN" sz="1400" dirty="0">
                            <a:solidFill>
                              <a:schemeClr val="tx1"/>
                            </a:solidFill>
                            <a:latin typeface="Cambria Math" panose="02040503050406030204" pitchFamily="18" charset="0"/>
                          </a:rPr>
                          <m:t>𝐞</m:t>
                        </m:r>
                        <m:r>
                          <a:rPr lang="en-US" altLang="zh-CN" sz="1400" b="1" i="0" dirty="0" smtClean="0">
                            <a:solidFill>
                              <a:schemeClr val="tx1"/>
                            </a:solidFill>
                            <a:latin typeface="Cambria Math" panose="02040503050406030204" pitchFamily="18" charset="0"/>
                          </a:rPr>
                          <m:t>𝐚</m:t>
                        </m:r>
                        <m:r>
                          <a:rPr lang="en-US" altLang="zh-CN" sz="1400" dirty="0">
                            <a:solidFill>
                              <a:schemeClr val="tx1"/>
                            </a:solidFill>
                            <a:latin typeface="Cambria Math" panose="02040503050406030204" pitchFamily="18" charset="0"/>
                          </a:rPr>
                          <m:t>𝐱</m:t>
                        </m:r>
                      </m:e>
                      <m:sup>
                        <m:r>
                          <a:rPr lang="en-US" altLang="zh-CN" sz="1400" b="1" i="1" dirty="0" smtClean="0">
                            <a:solidFill>
                              <a:schemeClr val="tx1"/>
                            </a:solidFill>
                            <a:latin typeface="Cambria Math" panose="02040503050406030204" pitchFamily="18" charset="0"/>
                          </a:rPr>
                          <m:t>𝟕</m:t>
                        </m:r>
                      </m:sup>
                    </m:sSup>
                  </m:oMath>
                </a14:m>
                <a:r>
                  <a:rPr lang="en-US" altLang="zh-CN" sz="1400" dirty="0">
                    <a:solidFill>
                      <a:schemeClr val="tx1"/>
                    </a:solidFill>
                  </a:rPr>
                  <a:t> , [ ebp</a:t>
                </a:r>
                <a:r>
                  <a:rPr lang="zh-CN" altLang="zh-CN" sz="1400" i="1" dirty="0">
                    <a:solidFill>
                      <a:schemeClr val="tx1"/>
                    </a:solidFill>
                  </a:rPr>
                  <a:t>−</a:t>
                </a:r>
                <a:r>
                  <a:rPr lang="en-US" altLang="zh-CN" sz="1400" dirty="0">
                    <a:solidFill>
                      <a:schemeClr val="tx1"/>
                    </a:solidFill>
                  </a:rPr>
                  <a:t>44h ]</a:t>
                </a:r>
                <a:endParaRPr lang="zh-CN" altLang="zh-CN" sz="1400" dirty="0">
                  <a:solidFill>
                    <a:schemeClr val="tx1"/>
                  </a:solidFill>
                </a:endParaRPr>
              </a:p>
              <a:p>
                <a:pPr marL="0" indent="0">
                  <a:lnSpc>
                    <a:spcPts val="900"/>
                  </a:lnSpc>
                  <a:buNone/>
                </a:pPr>
                <a:r>
                  <a:rPr lang="en-US" altLang="zh-CN" sz="1400" dirty="0">
                    <a:solidFill>
                      <a:schemeClr val="tx1"/>
                    </a:solidFill>
                  </a:rPr>
                  <a:t>	 ……</a:t>
                </a:r>
                <a:endParaRPr lang="zh-CN" altLang="zh-CN" sz="14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14" name="Rectangle 3"/>
              <p:cNvSpPr txBox="1">
                <a:spLocks noRot="1" noChangeAspect="1" noMove="1" noResize="1" noEditPoints="1" noAdjustHandles="1" noChangeArrowheads="1" noChangeShapeType="1" noTextEdit="1"/>
              </p:cNvSpPr>
              <p:nvPr/>
            </p:nvSpPr>
            <p:spPr bwMode="gray">
              <a:xfrm>
                <a:off x="540000" y="1124744"/>
                <a:ext cx="8280000" cy="5400000"/>
              </a:xfrm>
              <a:prstGeom prst="rect">
                <a:avLst/>
              </a:prstGeom>
              <a:blipFill rotWithShape="0">
                <a:blip r:embed="rId3"/>
                <a:stretch>
                  <a:fillRect l="-221" t="-1695" b="-169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15751017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7934"/>
            <a:ext cx="9144000" cy="8446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2"/>
          <p:cNvSpPr>
            <a:spLocks noGrp="1" noChangeArrowheads="1"/>
          </p:cNvSpPr>
          <p:nvPr>
            <p:ph type="title"/>
          </p:nvPr>
        </p:nvSpPr>
        <p:spPr>
          <a:xfrm>
            <a:off x="250825" y="25451"/>
            <a:ext cx="8642350" cy="777875"/>
          </a:xfrm>
        </p:spPr>
        <p:txBody>
          <a:bodyPr/>
          <a:lstStyle/>
          <a:p>
            <a:pPr algn="l" eaLnBrk="1" hangingPunct="1">
              <a:defRPr/>
            </a:pPr>
            <a:r>
              <a:rPr lang="zh-CN" altLang="en-US" sz="3200" b="1" dirty="0" smtClean="0">
                <a:solidFill>
                  <a:schemeClr val="bg1"/>
                </a:solidFill>
              </a:rPr>
              <a:t>整体流程</a:t>
            </a:r>
            <a:endParaRPr lang="zh-CN" altLang="en-US" sz="2000" b="1" dirty="0" smtClean="0">
              <a:solidFill>
                <a:schemeClr val="bg1"/>
              </a:solidFill>
              <a:latin typeface="Arial" pitchFamily="34" charset="0"/>
              <a:ea typeface="Arial Unicode MS" pitchFamily="34" charset="-122"/>
              <a:cs typeface="Arial" pitchFamily="34" charset="0"/>
            </a:endParaRPr>
          </a:p>
        </p:txBody>
      </p:sp>
      <p:sp>
        <p:nvSpPr>
          <p:cNvPr id="4" name="矩形 3"/>
          <p:cNvSpPr/>
          <p:nvPr/>
        </p:nvSpPr>
        <p:spPr>
          <a:xfrm>
            <a:off x="0" y="6525344"/>
            <a:ext cx="9138308" cy="332656"/>
          </a:xfrm>
          <a:prstGeom prst="rect">
            <a:avLst/>
          </a:prstGeom>
          <a:gradFill flip="none" rotWithShape="1">
            <a:gsLst>
              <a:gs pos="55000">
                <a:schemeClr val="tx2">
                  <a:alpha val="29000"/>
                </a:schemeClr>
              </a:gs>
              <a:gs pos="100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2" name="组合 61"/>
          <p:cNvGrpSpPr/>
          <p:nvPr/>
        </p:nvGrpSpPr>
        <p:grpSpPr>
          <a:xfrm>
            <a:off x="8186914" y="5559487"/>
            <a:ext cx="878417" cy="893287"/>
            <a:chOff x="8230456" y="5603029"/>
            <a:chExt cx="878417" cy="893287"/>
          </a:xfrm>
        </p:grpSpPr>
        <p:sp>
          <p:nvSpPr>
            <p:cNvPr id="52" name="矩形 51"/>
            <p:cNvSpPr/>
            <p:nvPr/>
          </p:nvSpPr>
          <p:spPr>
            <a:xfrm>
              <a:off x="8849633" y="6237076"/>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8849633" y="5920578"/>
              <a:ext cx="259240" cy="259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8540044" y="6237076"/>
              <a:ext cx="259240" cy="259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8849633" y="5603029"/>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8540044" y="5920578"/>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8230456" y="6237076"/>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4" name="矩形 63"/>
          <p:cNvSpPr/>
          <p:nvPr/>
        </p:nvSpPr>
        <p:spPr>
          <a:xfrm>
            <a:off x="-10066" y="893644"/>
            <a:ext cx="9154065" cy="1445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Rectangle 3"/>
          <p:cNvSpPr txBox="1">
            <a:spLocks noChangeArrowheads="1"/>
          </p:cNvSpPr>
          <p:nvPr/>
        </p:nvSpPr>
        <p:spPr bwMode="gray">
          <a:xfrm>
            <a:off x="540000" y="1260000"/>
            <a:ext cx="8280000" cy="50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1" fontAlgn="base" hangingPunct="1">
              <a:spcBef>
                <a:spcPct val="20000"/>
              </a:spcBef>
              <a:spcAft>
                <a:spcPct val="0"/>
              </a:spcAft>
              <a:buClr>
                <a:schemeClr val="tx1"/>
              </a:buClr>
              <a:buFont typeface="Wingdings" pitchFamily="2" charset="2"/>
              <a:buChar char="v"/>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Font typeface="Wingdings" pitchFamily="2" charset="2"/>
              <a:buChar char="§"/>
              <a:defRPr sz="2800">
                <a:solidFill>
                  <a:schemeClr val="tx2"/>
                </a:solidFill>
                <a:latin typeface="Arial" charset="0"/>
              </a:defRPr>
            </a:lvl2pPr>
            <a:lvl3pPr marL="1143000" indent="-228600" algn="l" rtl="0" eaLnBrk="1" fontAlgn="base" hangingPunct="1">
              <a:spcBef>
                <a:spcPct val="20000"/>
              </a:spcBef>
              <a:spcAft>
                <a:spcPct val="0"/>
              </a:spcAft>
              <a:buClr>
                <a:schemeClr val="hlink"/>
              </a:buClr>
              <a:buChar char="•"/>
              <a:defRPr sz="2400">
                <a:solidFill>
                  <a:schemeClr val="tx2"/>
                </a:solidFill>
                <a:latin typeface="Arial" charset="0"/>
              </a:defRPr>
            </a:lvl3pPr>
            <a:lvl4pPr marL="1600200" indent="-228600" algn="l" rtl="0" eaLnBrk="1" fontAlgn="base" hangingPunct="1">
              <a:spcBef>
                <a:spcPct val="20000"/>
              </a:spcBef>
              <a:spcAft>
                <a:spcPct val="0"/>
              </a:spcAft>
              <a:buChar char="–"/>
              <a:defRPr sz="2000">
                <a:solidFill>
                  <a:schemeClr val="tx2"/>
                </a:solidFill>
                <a:latin typeface="Arial" charset="0"/>
              </a:defRPr>
            </a:lvl4pPr>
            <a:lvl5pPr marL="2057400" indent="-228600" algn="l" rtl="0" eaLnBrk="1" fontAlgn="base" hangingPunct="1">
              <a:spcBef>
                <a:spcPct val="20000"/>
              </a:spcBef>
              <a:spcAft>
                <a:spcPct val="0"/>
              </a:spcAft>
              <a:buChar char="»"/>
              <a:defRPr sz="2000">
                <a:solidFill>
                  <a:schemeClr val="tx2"/>
                </a:solidFill>
                <a:latin typeface="Arial" charset="0"/>
              </a:defRPr>
            </a:lvl5pPr>
            <a:lvl6pPr marL="2514600" indent="-228600" algn="l" rtl="0" eaLnBrk="1" fontAlgn="base" hangingPunct="1">
              <a:spcBef>
                <a:spcPct val="20000"/>
              </a:spcBef>
              <a:spcAft>
                <a:spcPct val="0"/>
              </a:spcAft>
              <a:buChar char="»"/>
              <a:defRPr sz="2000">
                <a:solidFill>
                  <a:schemeClr val="tx2"/>
                </a:solidFill>
                <a:latin typeface="Arial" charset="0"/>
              </a:defRPr>
            </a:lvl6pPr>
            <a:lvl7pPr marL="2971800" indent="-228600" algn="l" rtl="0" eaLnBrk="1" fontAlgn="base" hangingPunct="1">
              <a:spcBef>
                <a:spcPct val="20000"/>
              </a:spcBef>
              <a:spcAft>
                <a:spcPct val="0"/>
              </a:spcAft>
              <a:buChar char="»"/>
              <a:defRPr sz="2000">
                <a:solidFill>
                  <a:schemeClr val="tx2"/>
                </a:solidFill>
                <a:latin typeface="Arial" charset="0"/>
              </a:defRPr>
            </a:lvl7pPr>
            <a:lvl8pPr marL="3429000" indent="-228600" algn="l" rtl="0" eaLnBrk="1" fontAlgn="base" hangingPunct="1">
              <a:spcBef>
                <a:spcPct val="20000"/>
              </a:spcBef>
              <a:spcAft>
                <a:spcPct val="0"/>
              </a:spcAft>
              <a:buChar char="»"/>
              <a:defRPr sz="2000">
                <a:solidFill>
                  <a:schemeClr val="tx2"/>
                </a:solidFill>
                <a:latin typeface="Arial" charset="0"/>
              </a:defRPr>
            </a:lvl8pPr>
            <a:lvl9pPr marL="3886200" indent="-228600" algn="l" rtl="0" eaLnBrk="1" fontAlgn="base" hangingPunct="1">
              <a:spcBef>
                <a:spcPct val="20000"/>
              </a:spcBef>
              <a:spcAft>
                <a:spcPct val="0"/>
              </a:spcAft>
              <a:buChar char="»"/>
              <a:defRPr sz="2000">
                <a:solidFill>
                  <a:schemeClr val="tx2"/>
                </a:solidFill>
                <a:latin typeface="Arial" charset="0"/>
              </a:defRPr>
            </a:lvl9pPr>
          </a:lstStyle>
          <a:p>
            <a:pPr>
              <a:lnSpc>
                <a:spcPct val="150000"/>
              </a:lnSpc>
              <a:defRPr/>
            </a:pPr>
            <a:endParaRPr lang="en-US" altLang="zh-CN" sz="2200" b="0" dirty="0" smtClean="0">
              <a:latin typeface="宋体" panose="02010600030101010101" pitchFamily="2" charset="-122"/>
              <a:ea typeface="宋体" panose="02010600030101010101" pitchFamily="2" charset="-122"/>
            </a:endParaRPr>
          </a:p>
          <a:p>
            <a:pPr>
              <a:lnSpc>
                <a:spcPct val="150000"/>
              </a:lnSpc>
              <a:defRPr/>
            </a:pPr>
            <a:endParaRPr lang="en-US" altLang="zh-CN" sz="2200" b="0" dirty="0">
              <a:latin typeface="宋体" panose="02010600030101010101" pitchFamily="2" charset="-122"/>
              <a:ea typeface="宋体" panose="02010600030101010101" pitchFamily="2" charset="-122"/>
            </a:endParaRPr>
          </a:p>
          <a:p>
            <a:pPr>
              <a:lnSpc>
                <a:spcPct val="150000"/>
              </a:lnSpc>
              <a:defRPr/>
            </a:pPr>
            <a:endParaRPr lang="en-US" altLang="zh-CN" sz="2200" b="0" dirty="0" smtClean="0">
              <a:latin typeface="宋体" panose="02010600030101010101" pitchFamily="2" charset="-122"/>
              <a:ea typeface="宋体" panose="02010600030101010101" pitchFamily="2" charset="-122"/>
            </a:endParaRPr>
          </a:p>
          <a:p>
            <a:pPr>
              <a:lnSpc>
                <a:spcPct val="150000"/>
              </a:lnSpc>
              <a:defRPr/>
            </a:pPr>
            <a:endParaRPr lang="en-US" altLang="zh-CN" sz="2200" b="0" dirty="0">
              <a:latin typeface="宋体" panose="02010600030101010101" pitchFamily="2" charset="-122"/>
              <a:ea typeface="宋体" panose="02010600030101010101" pitchFamily="2" charset="-122"/>
            </a:endParaRPr>
          </a:p>
          <a:p>
            <a:pPr marL="0" indent="0">
              <a:lnSpc>
                <a:spcPct val="150000"/>
              </a:lnSpc>
              <a:buNone/>
              <a:defRPr/>
            </a:pPr>
            <a:endParaRPr lang="en-US" altLang="zh-CN" sz="2200" b="0" dirty="0">
              <a:latin typeface="宋体" panose="02010600030101010101" pitchFamily="2" charset="-122"/>
              <a:ea typeface="宋体" panose="02010600030101010101" pitchFamily="2" charset="-122"/>
            </a:endParaRPr>
          </a:p>
          <a:p>
            <a:pPr>
              <a:lnSpc>
                <a:spcPct val="150000"/>
              </a:lnSpc>
              <a:defRPr/>
            </a:pPr>
            <a:r>
              <a:rPr lang="zh-CN" altLang="en-US" sz="2200" dirty="0" smtClean="0">
                <a:solidFill>
                  <a:srgbClr val="0070C0"/>
                </a:solidFill>
                <a:latin typeface="宋体" panose="02010600030101010101" pitchFamily="2" charset="-122"/>
                <a:ea typeface="宋体" panose="02010600030101010101" pitchFamily="2" charset="-122"/>
              </a:rPr>
              <a:t>二进制代码分析</a:t>
            </a:r>
            <a:endParaRPr lang="en-US" altLang="zh-CN" sz="2200" dirty="0" smtClean="0">
              <a:solidFill>
                <a:srgbClr val="0070C0"/>
              </a:solidFill>
              <a:latin typeface="宋体" panose="02010600030101010101" pitchFamily="2" charset="-122"/>
              <a:ea typeface="宋体" panose="02010600030101010101" pitchFamily="2" charset="-122"/>
            </a:endParaRPr>
          </a:p>
          <a:p>
            <a:pPr>
              <a:lnSpc>
                <a:spcPct val="150000"/>
              </a:lnSpc>
              <a:defRPr/>
            </a:pPr>
            <a:r>
              <a:rPr lang="zh-CN" altLang="en-US" sz="2200" b="0" dirty="0" smtClean="0">
                <a:latin typeface="宋体" panose="02010600030101010101" pitchFamily="2" charset="-122"/>
                <a:ea typeface="宋体" panose="02010600030101010101" pitchFamily="2" charset="-122"/>
              </a:rPr>
              <a:t>分类器的训练</a:t>
            </a:r>
            <a:endParaRPr lang="en-US" altLang="zh-CN" sz="2200" b="0" dirty="0" smtClean="0">
              <a:latin typeface="宋体" panose="02010600030101010101" pitchFamily="2" charset="-122"/>
              <a:ea typeface="宋体" panose="02010600030101010101" pitchFamily="2" charset="-122"/>
            </a:endParaRPr>
          </a:p>
          <a:p>
            <a:pPr>
              <a:lnSpc>
                <a:spcPct val="150000"/>
              </a:lnSpc>
              <a:defRPr/>
            </a:pPr>
            <a:r>
              <a:rPr lang="zh-CN" altLang="en-US" sz="2200" b="0" dirty="0" smtClean="0">
                <a:latin typeface="宋体" panose="02010600030101010101" pitchFamily="2" charset="-122"/>
                <a:ea typeface="宋体" panose="02010600030101010101" pitchFamily="2" charset="-122"/>
              </a:rPr>
              <a:t>基本类型的预测</a:t>
            </a:r>
            <a:endParaRPr lang="en-US" altLang="zh-CN" sz="2200" b="0" dirty="0" smtClean="0">
              <a:latin typeface="宋体" panose="02010600030101010101" pitchFamily="2" charset="-122"/>
              <a:ea typeface="宋体" panose="02010600030101010101" pitchFamily="2" charset="-122"/>
            </a:endParaRPr>
          </a:p>
          <a:p>
            <a:pPr>
              <a:lnSpc>
                <a:spcPct val="150000"/>
              </a:lnSpc>
              <a:defRPr/>
            </a:pPr>
            <a:r>
              <a:rPr lang="zh-CN" altLang="en-US" sz="2200" b="0" dirty="0" smtClean="0">
                <a:latin typeface="宋体" panose="02010600030101010101" pitchFamily="2" charset="-122"/>
                <a:ea typeface="宋体" panose="02010600030101010101" pitchFamily="2" charset="-122"/>
              </a:rPr>
              <a:t>复合类型的恢复</a:t>
            </a:r>
            <a:endParaRPr lang="en-US" altLang="zh-CN" sz="2200" b="0" dirty="0" smtClean="0">
              <a:latin typeface="宋体" panose="02010600030101010101" pitchFamily="2" charset="-122"/>
              <a:ea typeface="宋体" panose="02010600030101010101" pitchFamily="2" charset="-122"/>
            </a:endParaRPr>
          </a:p>
        </p:txBody>
      </p:sp>
      <p:grpSp>
        <p:nvGrpSpPr>
          <p:cNvPr id="14" name="组合 13"/>
          <p:cNvGrpSpPr/>
          <p:nvPr/>
        </p:nvGrpSpPr>
        <p:grpSpPr>
          <a:xfrm>
            <a:off x="262197" y="1268760"/>
            <a:ext cx="8660928" cy="2829268"/>
            <a:chOff x="262197" y="2204864"/>
            <a:chExt cx="8660928" cy="2829268"/>
          </a:xfrm>
        </p:grpSpPr>
        <p:pic>
          <p:nvPicPr>
            <p:cNvPr id="15" name="图片 14"/>
            <p:cNvPicPr>
              <a:picLocks noChangeAspect="1"/>
            </p:cNvPicPr>
            <p:nvPr/>
          </p:nvPicPr>
          <p:blipFill>
            <a:blip r:embed="rId3"/>
            <a:stretch>
              <a:fillRect/>
            </a:stretch>
          </p:blipFill>
          <p:spPr>
            <a:xfrm>
              <a:off x="262197" y="2204864"/>
              <a:ext cx="7663077" cy="2829268"/>
            </a:xfrm>
            <a:prstGeom prst="rect">
              <a:avLst/>
            </a:prstGeom>
          </p:spPr>
        </p:pic>
        <p:sp>
          <p:nvSpPr>
            <p:cNvPr id="16" name="文本框 15"/>
            <p:cNvSpPr txBox="1"/>
            <p:nvPr/>
          </p:nvSpPr>
          <p:spPr>
            <a:xfrm>
              <a:off x="3010730" y="2292896"/>
              <a:ext cx="1872208" cy="276999"/>
            </a:xfrm>
            <a:prstGeom prst="rect">
              <a:avLst/>
            </a:prstGeom>
            <a:noFill/>
          </p:spPr>
          <p:txBody>
            <a:bodyPr wrap="square" rtlCol="0">
              <a:spAutoFit/>
            </a:bodyPr>
            <a:lstStyle/>
            <a:p>
              <a:r>
                <a:rPr lang="en-US" altLang="zh-CN" sz="1200" dirty="0" smtClean="0">
                  <a:latin typeface="Times New Roman" panose="02020603050405020304" pitchFamily="18" charset="0"/>
                  <a:cs typeface="Times New Roman" panose="02020603050405020304" pitchFamily="18" charset="0"/>
                </a:rPr>
                <a:t>Binary Analysis</a:t>
              </a:r>
              <a:endParaRPr lang="zh-CN" altLang="en-US" sz="1200" dirty="0">
                <a:latin typeface="Times New Roman" panose="02020603050405020304" pitchFamily="18" charset="0"/>
                <a:cs typeface="Times New Roman" panose="02020603050405020304" pitchFamily="18" charset="0"/>
              </a:endParaRPr>
            </a:p>
          </p:txBody>
        </p:sp>
        <p:sp>
          <p:nvSpPr>
            <p:cNvPr id="17" name="右箭头 16"/>
            <p:cNvSpPr/>
            <p:nvPr/>
          </p:nvSpPr>
          <p:spPr>
            <a:xfrm>
              <a:off x="7164288" y="4369419"/>
              <a:ext cx="977010" cy="288032"/>
            </a:xfrm>
            <a:prstGeom prst="rightArrow">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圆角矩形 17"/>
            <p:cNvSpPr/>
            <p:nvPr/>
          </p:nvSpPr>
          <p:spPr>
            <a:xfrm>
              <a:off x="7172026" y="4149080"/>
              <a:ext cx="856358" cy="2203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Synthetize</a:t>
              </a:r>
              <a:endParaRPr lang="zh-CN" altLang="en-US" sz="1200" dirty="0">
                <a:solidFill>
                  <a:schemeClr val="tx1"/>
                </a:solidFill>
              </a:endParaRPr>
            </a:p>
          </p:txBody>
        </p:sp>
        <p:sp>
          <p:nvSpPr>
            <p:cNvPr id="19" name="横卷形 18"/>
            <p:cNvSpPr/>
            <p:nvPr/>
          </p:nvSpPr>
          <p:spPr>
            <a:xfrm>
              <a:off x="8180138" y="4293096"/>
              <a:ext cx="742987" cy="393466"/>
            </a:xfrm>
            <a:prstGeom prst="horizontalScroll">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Result</a:t>
              </a:r>
              <a:endParaRPr lang="zh-CN" altLang="en-US" sz="1400" dirty="0">
                <a:solidFill>
                  <a:schemeClr val="tx1"/>
                </a:solidFill>
              </a:endParaRPr>
            </a:p>
          </p:txBody>
        </p:sp>
        <p:cxnSp>
          <p:nvCxnSpPr>
            <p:cNvPr id="20" name="直接连接符 19"/>
            <p:cNvCxnSpPr/>
            <p:nvPr/>
          </p:nvCxnSpPr>
          <p:spPr>
            <a:xfrm>
              <a:off x="4572000" y="4509120"/>
              <a:ext cx="0" cy="7632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 name="组合 4"/>
          <p:cNvGrpSpPr/>
          <p:nvPr/>
        </p:nvGrpSpPr>
        <p:grpSpPr>
          <a:xfrm>
            <a:off x="1907704" y="1618043"/>
            <a:ext cx="3132000" cy="1440000"/>
            <a:chOff x="1907704" y="1618043"/>
            <a:chExt cx="3132000" cy="1440000"/>
          </a:xfrm>
        </p:grpSpPr>
        <p:sp>
          <p:nvSpPr>
            <p:cNvPr id="2" name="圆角矩形 1"/>
            <p:cNvSpPr/>
            <p:nvPr/>
          </p:nvSpPr>
          <p:spPr>
            <a:xfrm>
              <a:off x="1907704" y="1618043"/>
              <a:ext cx="3132000" cy="1440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圆角矩形 2"/>
            <p:cNvSpPr/>
            <p:nvPr/>
          </p:nvSpPr>
          <p:spPr>
            <a:xfrm>
              <a:off x="1979712" y="1700808"/>
              <a:ext cx="2988000" cy="3600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dirty="0" smtClean="0">
                  <a:solidFill>
                    <a:schemeClr val="tx1">
                      <a:lumMod val="50000"/>
                      <a:lumOff val="50000"/>
                    </a:schemeClr>
                  </a:solidFill>
                </a:rPr>
                <a:t>Target Variable Recovery </a:t>
              </a:r>
              <a:endParaRPr lang="zh-CN" altLang="en-US" sz="1500" dirty="0">
                <a:solidFill>
                  <a:schemeClr val="tx1">
                    <a:lumMod val="50000"/>
                    <a:lumOff val="50000"/>
                  </a:schemeClr>
                </a:solidFill>
              </a:endParaRPr>
            </a:p>
          </p:txBody>
        </p:sp>
        <p:sp>
          <p:nvSpPr>
            <p:cNvPr id="25" name="圆角矩形 24"/>
            <p:cNvSpPr/>
            <p:nvPr/>
          </p:nvSpPr>
          <p:spPr>
            <a:xfrm>
              <a:off x="1979712" y="2154221"/>
              <a:ext cx="2988000" cy="3600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dirty="0" smtClean="0">
                  <a:solidFill>
                    <a:schemeClr val="tx1">
                      <a:lumMod val="50000"/>
                      <a:lumOff val="50000"/>
                    </a:schemeClr>
                  </a:solidFill>
                </a:rPr>
                <a:t>Related Instruction Extraction </a:t>
              </a:r>
              <a:endParaRPr lang="zh-CN" altLang="en-US" sz="1500" dirty="0">
                <a:solidFill>
                  <a:schemeClr val="tx1">
                    <a:lumMod val="50000"/>
                    <a:lumOff val="50000"/>
                  </a:schemeClr>
                </a:solidFill>
              </a:endParaRPr>
            </a:p>
          </p:txBody>
        </p:sp>
        <p:sp>
          <p:nvSpPr>
            <p:cNvPr id="26" name="圆角矩形 25"/>
            <p:cNvSpPr/>
            <p:nvPr/>
          </p:nvSpPr>
          <p:spPr>
            <a:xfrm>
              <a:off x="1979712" y="2596834"/>
              <a:ext cx="3024000" cy="360040"/>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b="1" dirty="0" smtClean="0">
                  <a:solidFill>
                    <a:schemeClr val="bg1"/>
                  </a:solidFill>
                </a:rPr>
                <a:t>Feature Selection &amp; Representation </a:t>
              </a:r>
              <a:endParaRPr lang="zh-CN" altLang="en-US" sz="1500" b="1" dirty="0">
                <a:solidFill>
                  <a:schemeClr val="bg1"/>
                </a:solidFill>
              </a:endParaRPr>
            </a:p>
          </p:txBody>
        </p:sp>
      </p:grpSp>
    </p:spTree>
    <p:extLst>
      <p:ext uri="{BB962C8B-B14F-4D97-AF65-F5344CB8AC3E}">
        <p14:creationId xmlns:p14="http://schemas.microsoft.com/office/powerpoint/2010/main" val="24296220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7934"/>
            <a:ext cx="9144000" cy="8446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2"/>
          <p:cNvSpPr>
            <a:spLocks noGrp="1" noChangeArrowheads="1"/>
          </p:cNvSpPr>
          <p:nvPr>
            <p:ph type="title"/>
          </p:nvPr>
        </p:nvSpPr>
        <p:spPr>
          <a:xfrm>
            <a:off x="250825" y="25451"/>
            <a:ext cx="8684886" cy="777875"/>
          </a:xfrm>
        </p:spPr>
        <p:txBody>
          <a:bodyPr/>
          <a:lstStyle/>
          <a:p>
            <a:pPr algn="l" eaLnBrk="1" hangingPunct="1">
              <a:defRPr/>
            </a:pPr>
            <a:r>
              <a:rPr lang="zh-CN" altLang="en-US" sz="3200" b="1" dirty="0" smtClean="0">
                <a:solidFill>
                  <a:schemeClr val="bg1"/>
                </a:solidFill>
              </a:rPr>
              <a:t>目录</a:t>
            </a:r>
            <a:endParaRPr lang="zh-CN" altLang="en-US" sz="2000" b="1" dirty="0" smtClean="0">
              <a:solidFill>
                <a:schemeClr val="bg1"/>
              </a:solidFill>
              <a:latin typeface="Arial" pitchFamily="34" charset="0"/>
              <a:ea typeface="Arial Unicode MS" pitchFamily="34" charset="-122"/>
              <a:cs typeface="Arial" pitchFamily="34" charset="0"/>
            </a:endParaRPr>
          </a:p>
        </p:txBody>
      </p:sp>
      <p:sp>
        <p:nvSpPr>
          <p:cNvPr id="4" name="矩形 3"/>
          <p:cNvSpPr/>
          <p:nvPr/>
        </p:nvSpPr>
        <p:spPr>
          <a:xfrm>
            <a:off x="0" y="6525344"/>
            <a:ext cx="9138308" cy="332656"/>
          </a:xfrm>
          <a:prstGeom prst="rect">
            <a:avLst/>
          </a:prstGeom>
          <a:gradFill flip="none" rotWithShape="1">
            <a:gsLst>
              <a:gs pos="55000">
                <a:schemeClr val="tx2">
                  <a:alpha val="29000"/>
                </a:schemeClr>
              </a:gs>
              <a:gs pos="100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2" name="组合 61"/>
          <p:cNvGrpSpPr/>
          <p:nvPr/>
        </p:nvGrpSpPr>
        <p:grpSpPr>
          <a:xfrm>
            <a:off x="8186914" y="5559487"/>
            <a:ext cx="878417" cy="893287"/>
            <a:chOff x="8230456" y="5603029"/>
            <a:chExt cx="878417" cy="893287"/>
          </a:xfrm>
        </p:grpSpPr>
        <p:sp>
          <p:nvSpPr>
            <p:cNvPr id="52" name="矩形 51"/>
            <p:cNvSpPr/>
            <p:nvPr/>
          </p:nvSpPr>
          <p:spPr>
            <a:xfrm>
              <a:off x="8849633" y="6237076"/>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8849633" y="5920578"/>
              <a:ext cx="259240" cy="259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8540044" y="6237076"/>
              <a:ext cx="259240" cy="259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8849633" y="5603029"/>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8540044" y="5920578"/>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8230456" y="6237076"/>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4" name="矩形 63"/>
          <p:cNvSpPr/>
          <p:nvPr/>
        </p:nvSpPr>
        <p:spPr>
          <a:xfrm>
            <a:off x="-10066" y="893644"/>
            <a:ext cx="9154065" cy="1445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p:cNvSpPr/>
          <p:nvPr/>
        </p:nvSpPr>
        <p:spPr>
          <a:xfrm>
            <a:off x="1188234" y="1462105"/>
            <a:ext cx="504056" cy="504056"/>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smtClean="0">
                <a:solidFill>
                  <a:srgbClr val="FF0000"/>
                </a:solidFill>
                <a:latin typeface="微软雅黑" pitchFamily="34" charset="-122"/>
                <a:ea typeface="微软雅黑" pitchFamily="34" charset="-122"/>
              </a:rPr>
              <a:t>1</a:t>
            </a:r>
            <a:endParaRPr lang="zh-CN" altLang="en-US" sz="3200" b="1" dirty="0">
              <a:solidFill>
                <a:srgbClr val="FF0000"/>
              </a:solidFill>
              <a:latin typeface="微软雅黑" pitchFamily="34" charset="-122"/>
              <a:ea typeface="微软雅黑" pitchFamily="34" charset="-122"/>
            </a:endParaRPr>
          </a:p>
        </p:txBody>
      </p:sp>
      <p:sp>
        <p:nvSpPr>
          <p:cNvPr id="100" name="矩形 99"/>
          <p:cNvSpPr/>
          <p:nvPr/>
        </p:nvSpPr>
        <p:spPr>
          <a:xfrm>
            <a:off x="1188234" y="2254193"/>
            <a:ext cx="504056" cy="504056"/>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微软雅黑" pitchFamily="34" charset="-122"/>
                <a:ea typeface="微软雅黑" pitchFamily="34" charset="-122"/>
              </a:rPr>
              <a:t>2</a:t>
            </a:r>
            <a:endParaRPr lang="zh-CN" altLang="en-US" sz="2800" dirty="0">
              <a:latin typeface="微软雅黑" pitchFamily="34" charset="-122"/>
              <a:ea typeface="微软雅黑" pitchFamily="34" charset="-122"/>
            </a:endParaRPr>
          </a:p>
        </p:txBody>
      </p:sp>
      <p:sp>
        <p:nvSpPr>
          <p:cNvPr id="101" name="矩形 100"/>
          <p:cNvSpPr/>
          <p:nvPr/>
        </p:nvSpPr>
        <p:spPr>
          <a:xfrm>
            <a:off x="1188234" y="3050558"/>
            <a:ext cx="504056" cy="504056"/>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微软雅黑" pitchFamily="34" charset="-122"/>
                <a:ea typeface="微软雅黑" pitchFamily="34" charset="-122"/>
              </a:rPr>
              <a:t>3</a:t>
            </a:r>
            <a:endParaRPr lang="zh-CN" altLang="en-US" sz="2800" dirty="0">
              <a:latin typeface="微软雅黑" pitchFamily="34" charset="-122"/>
              <a:ea typeface="微软雅黑" pitchFamily="34" charset="-122"/>
            </a:endParaRPr>
          </a:p>
        </p:txBody>
      </p:sp>
      <p:sp>
        <p:nvSpPr>
          <p:cNvPr id="102" name="TextBox 101"/>
          <p:cNvSpPr txBox="1"/>
          <p:nvPr/>
        </p:nvSpPr>
        <p:spPr>
          <a:xfrm>
            <a:off x="2429226" y="1484784"/>
            <a:ext cx="3006870" cy="523220"/>
          </a:xfrm>
          <a:prstGeom prst="rect">
            <a:avLst/>
          </a:prstGeom>
          <a:noFill/>
        </p:spPr>
        <p:txBody>
          <a:bodyPr wrap="square" rtlCol="0">
            <a:spAutoFit/>
          </a:bodyPr>
          <a:lstStyle/>
          <a:p>
            <a:r>
              <a:rPr lang="zh-CN" altLang="en-US" sz="2800" b="1" dirty="0" smtClean="0">
                <a:solidFill>
                  <a:srgbClr val="FF0000"/>
                </a:solidFill>
                <a:latin typeface="微软雅黑" pitchFamily="34" charset="-122"/>
                <a:ea typeface="微软雅黑" pitchFamily="34" charset="-122"/>
              </a:rPr>
              <a:t>绪论</a:t>
            </a:r>
            <a:endParaRPr lang="zh-CN" altLang="en-US" sz="2800" b="1" dirty="0">
              <a:solidFill>
                <a:srgbClr val="FF0000"/>
              </a:solidFill>
              <a:latin typeface="微软雅黑" pitchFamily="34" charset="-122"/>
              <a:ea typeface="微软雅黑" pitchFamily="34" charset="-122"/>
            </a:endParaRPr>
          </a:p>
        </p:txBody>
      </p:sp>
      <p:cxnSp>
        <p:nvCxnSpPr>
          <p:cNvPr id="106" name="直接连接符 105"/>
          <p:cNvCxnSpPr/>
          <p:nvPr/>
        </p:nvCxnSpPr>
        <p:spPr>
          <a:xfrm>
            <a:off x="1852305" y="3509839"/>
            <a:ext cx="5040000" cy="0"/>
          </a:xfrm>
          <a:prstGeom prst="line">
            <a:avLst/>
          </a:prstGeom>
          <a:ln w="25400">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a:off x="1852305" y="2759474"/>
            <a:ext cx="5040000" cy="0"/>
          </a:xfrm>
          <a:prstGeom prst="line">
            <a:avLst/>
          </a:prstGeom>
          <a:ln w="25400">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a:off x="1852305" y="1937586"/>
            <a:ext cx="5040000" cy="0"/>
          </a:xfrm>
          <a:prstGeom prst="line">
            <a:avLst/>
          </a:prstGeom>
          <a:ln w="25400">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29" name="TextBox 128"/>
          <p:cNvSpPr txBox="1"/>
          <p:nvPr/>
        </p:nvSpPr>
        <p:spPr>
          <a:xfrm>
            <a:off x="2429226" y="2308211"/>
            <a:ext cx="4158998" cy="461665"/>
          </a:xfrm>
          <a:prstGeom prst="rect">
            <a:avLst/>
          </a:prstGeom>
          <a:noFill/>
        </p:spPr>
        <p:txBody>
          <a:bodyPr wrap="square" rtlCol="0">
            <a:spAutoFit/>
          </a:bodyPr>
          <a:lstStyle/>
          <a:p>
            <a:r>
              <a:rPr lang="zh-CN" altLang="en-US" sz="2400" dirty="0" smtClean="0">
                <a:latin typeface="微软雅黑" pitchFamily="34" charset="-122"/>
                <a:ea typeface="微软雅黑" pitchFamily="34" charset="-122"/>
              </a:rPr>
              <a:t>二进制代码的类型恢复方法</a:t>
            </a:r>
            <a:endParaRPr lang="zh-CN" altLang="en-US" sz="2400" dirty="0">
              <a:latin typeface="微软雅黑" pitchFamily="34" charset="-122"/>
              <a:ea typeface="微软雅黑" pitchFamily="34" charset="-122"/>
            </a:endParaRPr>
          </a:p>
        </p:txBody>
      </p:sp>
      <p:sp>
        <p:nvSpPr>
          <p:cNvPr id="130" name="TextBox 129"/>
          <p:cNvSpPr txBox="1"/>
          <p:nvPr/>
        </p:nvSpPr>
        <p:spPr>
          <a:xfrm>
            <a:off x="2429226" y="3068960"/>
            <a:ext cx="4231006" cy="461665"/>
          </a:xfrm>
          <a:prstGeom prst="rect">
            <a:avLst/>
          </a:prstGeom>
          <a:noFill/>
        </p:spPr>
        <p:txBody>
          <a:bodyPr wrap="square" rtlCol="0">
            <a:spAutoFit/>
          </a:bodyPr>
          <a:lstStyle/>
          <a:p>
            <a:r>
              <a:rPr lang="zh-CN" altLang="en-US" sz="2400" dirty="0" smtClean="0">
                <a:latin typeface="微软雅黑" pitchFamily="34" charset="-122"/>
                <a:ea typeface="微软雅黑" pitchFamily="34" charset="-122"/>
              </a:rPr>
              <a:t>二进制代码的类型恢复应用</a:t>
            </a:r>
            <a:endParaRPr lang="zh-CN" altLang="en-US" sz="2400" dirty="0">
              <a:latin typeface="微软雅黑" pitchFamily="34" charset="-122"/>
              <a:ea typeface="微软雅黑" pitchFamily="34" charset="-122"/>
            </a:endParaRPr>
          </a:p>
        </p:txBody>
      </p:sp>
      <p:sp>
        <p:nvSpPr>
          <p:cNvPr id="22" name="矩形 21"/>
          <p:cNvSpPr/>
          <p:nvPr/>
        </p:nvSpPr>
        <p:spPr>
          <a:xfrm>
            <a:off x="1188234" y="3901291"/>
            <a:ext cx="504056" cy="504056"/>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微软雅黑" pitchFamily="34" charset="-122"/>
                <a:ea typeface="微软雅黑" pitchFamily="34" charset="-122"/>
              </a:rPr>
              <a:t>4</a:t>
            </a:r>
            <a:endParaRPr lang="zh-CN" altLang="en-US" sz="2800" dirty="0">
              <a:latin typeface="微软雅黑" pitchFamily="34" charset="-122"/>
              <a:ea typeface="微软雅黑" pitchFamily="34" charset="-122"/>
            </a:endParaRPr>
          </a:p>
        </p:txBody>
      </p:sp>
      <p:cxnSp>
        <p:nvCxnSpPr>
          <p:cNvPr id="23" name="直接连接符 22"/>
          <p:cNvCxnSpPr/>
          <p:nvPr/>
        </p:nvCxnSpPr>
        <p:spPr>
          <a:xfrm>
            <a:off x="1852305" y="4360572"/>
            <a:ext cx="5040000" cy="0"/>
          </a:xfrm>
          <a:prstGeom prst="line">
            <a:avLst/>
          </a:prstGeom>
          <a:ln w="25400">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4" name="TextBox 129"/>
          <p:cNvSpPr txBox="1"/>
          <p:nvPr/>
        </p:nvSpPr>
        <p:spPr>
          <a:xfrm>
            <a:off x="2429226" y="3897014"/>
            <a:ext cx="3006870" cy="461665"/>
          </a:xfrm>
          <a:prstGeom prst="rect">
            <a:avLst/>
          </a:prstGeom>
          <a:noFill/>
        </p:spPr>
        <p:txBody>
          <a:bodyPr wrap="square" rtlCol="0">
            <a:spAutoFit/>
          </a:bodyPr>
          <a:lstStyle/>
          <a:p>
            <a:r>
              <a:rPr lang="zh-CN" altLang="en-US" sz="2400" dirty="0" smtClean="0">
                <a:latin typeface="微软雅黑" pitchFamily="34" charset="-122"/>
                <a:ea typeface="微软雅黑" pitchFamily="34" charset="-122"/>
              </a:rPr>
              <a:t>实验结果与评价</a:t>
            </a:r>
            <a:endParaRPr lang="zh-CN" altLang="en-US" sz="2400" dirty="0">
              <a:latin typeface="微软雅黑" pitchFamily="34" charset="-122"/>
              <a:ea typeface="微软雅黑" pitchFamily="34" charset="-122"/>
            </a:endParaRPr>
          </a:p>
        </p:txBody>
      </p:sp>
      <p:sp>
        <p:nvSpPr>
          <p:cNvPr id="25" name="矩形 24"/>
          <p:cNvSpPr/>
          <p:nvPr/>
        </p:nvSpPr>
        <p:spPr>
          <a:xfrm>
            <a:off x="1188234" y="4797152"/>
            <a:ext cx="504056" cy="504056"/>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微软雅黑" pitchFamily="34" charset="-122"/>
                <a:ea typeface="微软雅黑" pitchFamily="34" charset="-122"/>
              </a:rPr>
              <a:t>5</a:t>
            </a:r>
            <a:endParaRPr lang="zh-CN" altLang="en-US" sz="2800" dirty="0">
              <a:latin typeface="微软雅黑" pitchFamily="34" charset="-122"/>
              <a:ea typeface="微软雅黑" pitchFamily="34" charset="-122"/>
            </a:endParaRPr>
          </a:p>
        </p:txBody>
      </p:sp>
      <p:cxnSp>
        <p:nvCxnSpPr>
          <p:cNvPr id="26" name="直接连接符 25"/>
          <p:cNvCxnSpPr/>
          <p:nvPr/>
        </p:nvCxnSpPr>
        <p:spPr>
          <a:xfrm>
            <a:off x="1852305" y="5256433"/>
            <a:ext cx="5040000" cy="0"/>
          </a:xfrm>
          <a:prstGeom prst="line">
            <a:avLst/>
          </a:prstGeom>
          <a:ln w="25400">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7" name="TextBox 129"/>
          <p:cNvSpPr txBox="1"/>
          <p:nvPr/>
        </p:nvSpPr>
        <p:spPr>
          <a:xfrm>
            <a:off x="2429226" y="4792875"/>
            <a:ext cx="3006870" cy="461665"/>
          </a:xfrm>
          <a:prstGeom prst="rect">
            <a:avLst/>
          </a:prstGeom>
          <a:noFill/>
        </p:spPr>
        <p:txBody>
          <a:bodyPr wrap="square" rtlCol="0">
            <a:spAutoFit/>
          </a:bodyPr>
          <a:lstStyle/>
          <a:p>
            <a:r>
              <a:rPr lang="zh-CN" altLang="en-US" sz="2400" dirty="0" smtClean="0">
                <a:latin typeface="微软雅黑" pitchFamily="34" charset="-122"/>
                <a:ea typeface="微软雅黑" pitchFamily="34" charset="-122"/>
              </a:rPr>
              <a:t>总结与展望</a:t>
            </a:r>
            <a:endParaRPr lang="zh-CN" altLang="en-US" sz="2400" dirty="0">
              <a:latin typeface="微软雅黑" pitchFamily="34" charset="-122"/>
              <a:ea typeface="微软雅黑" pitchFamily="34" charset="-122"/>
            </a:endParaRPr>
          </a:p>
        </p:txBody>
      </p:sp>
    </p:spTree>
    <p:extLst>
      <p:ext uri="{BB962C8B-B14F-4D97-AF65-F5344CB8AC3E}">
        <p14:creationId xmlns:p14="http://schemas.microsoft.com/office/powerpoint/2010/main" val="5992097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7934"/>
            <a:ext cx="9144000" cy="8446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2"/>
          <p:cNvSpPr>
            <a:spLocks noGrp="1" noChangeArrowheads="1"/>
          </p:cNvSpPr>
          <p:nvPr>
            <p:ph type="title"/>
          </p:nvPr>
        </p:nvSpPr>
        <p:spPr>
          <a:xfrm>
            <a:off x="250825" y="25451"/>
            <a:ext cx="8642350" cy="777875"/>
          </a:xfrm>
        </p:spPr>
        <p:txBody>
          <a:bodyPr>
            <a:normAutofit/>
          </a:bodyPr>
          <a:lstStyle/>
          <a:p>
            <a:pPr algn="l" eaLnBrk="1" hangingPunct="1">
              <a:defRPr/>
            </a:pPr>
            <a:r>
              <a:rPr lang="zh-CN" altLang="en-US" sz="3200" b="1" dirty="0" smtClean="0">
                <a:solidFill>
                  <a:schemeClr val="bg1"/>
                </a:solidFill>
              </a:rPr>
              <a:t>对指令进行抽象</a:t>
            </a:r>
            <a:endParaRPr lang="zh-CN" altLang="en-US" sz="2000" b="1" dirty="0" smtClean="0">
              <a:solidFill>
                <a:schemeClr val="bg1"/>
              </a:solidFill>
              <a:latin typeface="Arial" pitchFamily="34" charset="0"/>
              <a:ea typeface="Arial Unicode MS" pitchFamily="34" charset="-122"/>
              <a:cs typeface="Arial" pitchFamily="34" charset="0"/>
            </a:endParaRPr>
          </a:p>
        </p:txBody>
      </p:sp>
      <p:sp>
        <p:nvSpPr>
          <p:cNvPr id="4" name="矩形 3"/>
          <p:cNvSpPr/>
          <p:nvPr/>
        </p:nvSpPr>
        <p:spPr>
          <a:xfrm>
            <a:off x="0" y="6525344"/>
            <a:ext cx="9138308" cy="332656"/>
          </a:xfrm>
          <a:prstGeom prst="rect">
            <a:avLst/>
          </a:prstGeom>
          <a:gradFill flip="none" rotWithShape="1">
            <a:gsLst>
              <a:gs pos="55000">
                <a:schemeClr val="tx2">
                  <a:alpha val="29000"/>
                </a:schemeClr>
              </a:gs>
              <a:gs pos="100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2" name="组合 61"/>
          <p:cNvGrpSpPr/>
          <p:nvPr/>
        </p:nvGrpSpPr>
        <p:grpSpPr>
          <a:xfrm>
            <a:off x="8186914" y="5559487"/>
            <a:ext cx="878417" cy="893287"/>
            <a:chOff x="8230456" y="5603029"/>
            <a:chExt cx="878417" cy="893287"/>
          </a:xfrm>
        </p:grpSpPr>
        <p:sp>
          <p:nvSpPr>
            <p:cNvPr id="52" name="矩形 51"/>
            <p:cNvSpPr/>
            <p:nvPr/>
          </p:nvSpPr>
          <p:spPr>
            <a:xfrm>
              <a:off x="8849633" y="6237076"/>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8849633" y="5920578"/>
              <a:ext cx="259240" cy="259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8540044" y="6237076"/>
              <a:ext cx="259240" cy="259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8849633" y="5603029"/>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8540044" y="5920578"/>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8230456" y="6237076"/>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4" name="矩形 63"/>
          <p:cNvSpPr/>
          <p:nvPr/>
        </p:nvSpPr>
        <p:spPr>
          <a:xfrm>
            <a:off x="-10066" y="893644"/>
            <a:ext cx="9154065" cy="1445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4" name="Rectangle 3"/>
              <p:cNvSpPr txBox="1">
                <a:spLocks noChangeArrowheads="1"/>
              </p:cNvSpPr>
              <p:nvPr/>
            </p:nvSpPr>
            <p:spPr bwMode="gray">
              <a:xfrm>
                <a:off x="395536" y="1521627"/>
                <a:ext cx="8497639" cy="462242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lstStyle>
                <a:lvl1pPr marL="342900" indent="-342900" algn="l" rtl="0" eaLnBrk="1" fontAlgn="base" hangingPunct="1">
                  <a:spcBef>
                    <a:spcPct val="20000"/>
                  </a:spcBef>
                  <a:spcAft>
                    <a:spcPct val="0"/>
                  </a:spcAft>
                  <a:buClr>
                    <a:schemeClr val="tx1"/>
                  </a:buClr>
                  <a:buFont typeface="Wingdings" pitchFamily="2" charset="2"/>
                  <a:buChar char="v"/>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Font typeface="Wingdings" pitchFamily="2" charset="2"/>
                  <a:buChar char="§"/>
                  <a:defRPr sz="2800">
                    <a:solidFill>
                      <a:schemeClr val="tx2"/>
                    </a:solidFill>
                    <a:latin typeface="Arial" charset="0"/>
                  </a:defRPr>
                </a:lvl2pPr>
                <a:lvl3pPr marL="1143000" indent="-228600" algn="l" rtl="0" eaLnBrk="1" fontAlgn="base" hangingPunct="1">
                  <a:spcBef>
                    <a:spcPct val="20000"/>
                  </a:spcBef>
                  <a:spcAft>
                    <a:spcPct val="0"/>
                  </a:spcAft>
                  <a:buClr>
                    <a:schemeClr val="hlink"/>
                  </a:buClr>
                  <a:buChar char="•"/>
                  <a:defRPr sz="2400">
                    <a:solidFill>
                      <a:schemeClr val="tx2"/>
                    </a:solidFill>
                    <a:latin typeface="Arial" charset="0"/>
                  </a:defRPr>
                </a:lvl3pPr>
                <a:lvl4pPr marL="1600200" indent="-228600" algn="l" rtl="0" eaLnBrk="1" fontAlgn="base" hangingPunct="1">
                  <a:spcBef>
                    <a:spcPct val="20000"/>
                  </a:spcBef>
                  <a:spcAft>
                    <a:spcPct val="0"/>
                  </a:spcAft>
                  <a:buChar char="–"/>
                  <a:defRPr sz="2000">
                    <a:solidFill>
                      <a:schemeClr val="tx2"/>
                    </a:solidFill>
                    <a:latin typeface="Arial" charset="0"/>
                  </a:defRPr>
                </a:lvl4pPr>
                <a:lvl5pPr marL="2057400" indent="-228600" algn="l" rtl="0" eaLnBrk="1" fontAlgn="base" hangingPunct="1">
                  <a:spcBef>
                    <a:spcPct val="20000"/>
                  </a:spcBef>
                  <a:spcAft>
                    <a:spcPct val="0"/>
                  </a:spcAft>
                  <a:buChar char="»"/>
                  <a:defRPr sz="2000">
                    <a:solidFill>
                      <a:schemeClr val="tx2"/>
                    </a:solidFill>
                    <a:latin typeface="Arial" charset="0"/>
                  </a:defRPr>
                </a:lvl5pPr>
                <a:lvl6pPr marL="2514600" indent="-228600" algn="l" rtl="0" eaLnBrk="1" fontAlgn="base" hangingPunct="1">
                  <a:spcBef>
                    <a:spcPct val="20000"/>
                  </a:spcBef>
                  <a:spcAft>
                    <a:spcPct val="0"/>
                  </a:spcAft>
                  <a:buChar char="»"/>
                  <a:defRPr sz="2000">
                    <a:solidFill>
                      <a:schemeClr val="tx2"/>
                    </a:solidFill>
                    <a:latin typeface="Arial" charset="0"/>
                  </a:defRPr>
                </a:lvl6pPr>
                <a:lvl7pPr marL="2971800" indent="-228600" algn="l" rtl="0" eaLnBrk="1" fontAlgn="base" hangingPunct="1">
                  <a:spcBef>
                    <a:spcPct val="20000"/>
                  </a:spcBef>
                  <a:spcAft>
                    <a:spcPct val="0"/>
                  </a:spcAft>
                  <a:buChar char="»"/>
                  <a:defRPr sz="2000">
                    <a:solidFill>
                      <a:schemeClr val="tx2"/>
                    </a:solidFill>
                    <a:latin typeface="Arial" charset="0"/>
                  </a:defRPr>
                </a:lvl7pPr>
                <a:lvl8pPr marL="3429000" indent="-228600" algn="l" rtl="0" eaLnBrk="1" fontAlgn="base" hangingPunct="1">
                  <a:spcBef>
                    <a:spcPct val="20000"/>
                  </a:spcBef>
                  <a:spcAft>
                    <a:spcPct val="0"/>
                  </a:spcAft>
                  <a:buChar char="»"/>
                  <a:defRPr sz="2000">
                    <a:solidFill>
                      <a:schemeClr val="tx2"/>
                    </a:solidFill>
                    <a:latin typeface="Arial" charset="0"/>
                  </a:defRPr>
                </a:lvl8pPr>
                <a:lvl9pPr marL="3886200" indent="-228600" algn="l" rtl="0" eaLnBrk="1" fontAlgn="base" hangingPunct="1">
                  <a:spcBef>
                    <a:spcPct val="20000"/>
                  </a:spcBef>
                  <a:spcAft>
                    <a:spcPct val="0"/>
                  </a:spcAft>
                  <a:buChar char="»"/>
                  <a:defRPr sz="2000">
                    <a:solidFill>
                      <a:schemeClr val="tx2"/>
                    </a:solidFill>
                    <a:latin typeface="Arial" charset="0"/>
                  </a:defRPr>
                </a:lvl9pPr>
              </a:lstStyle>
              <a:p>
                <a:pPr marL="0" indent="0">
                  <a:buNone/>
                </a:pPr>
                <a:r>
                  <a:rPr lang="en-US" altLang="zh-CN" sz="2200" b="0" dirty="0" smtClean="0">
                    <a:solidFill>
                      <a:schemeClr val="tx1"/>
                    </a:solidFill>
                  </a:rPr>
                  <a:t>mov	</a:t>
                </a:r>
                <a:r>
                  <a:rPr lang="en-US" altLang="zh-CN" sz="2200" b="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sSup>
                      <m:sSupPr>
                        <m:ctrlPr>
                          <a:rPr lang="en-US" altLang="zh-CN" sz="2200" b="0" i="1" dirty="0" smtClean="0">
                            <a:solidFill>
                              <a:schemeClr val="tx1"/>
                            </a:solidFill>
                            <a:latin typeface="Cambria Math" panose="02040503050406030204" pitchFamily="18" charset="0"/>
                          </a:rPr>
                        </m:ctrlPr>
                      </m:sSupPr>
                      <m:e>
                        <m:r>
                          <m:rPr>
                            <m:sty m:val="p"/>
                          </m:rPr>
                          <a:rPr lang="en-US" altLang="zh-CN" sz="2200" b="0" i="0" dirty="0">
                            <a:solidFill>
                              <a:schemeClr val="tx1"/>
                            </a:solidFill>
                            <a:latin typeface="Cambria Math" panose="02040503050406030204" pitchFamily="18" charset="0"/>
                          </a:rPr>
                          <m:t>eax</m:t>
                        </m:r>
                      </m:e>
                      <m:sup>
                        <m:r>
                          <a:rPr lang="en-US" altLang="zh-CN" sz="2200" b="0" i="0" dirty="0" smtClean="0">
                            <a:solidFill>
                              <a:schemeClr val="tx1"/>
                            </a:solidFill>
                            <a:latin typeface="Cambria Math" panose="02040503050406030204" pitchFamily="18" charset="0"/>
                          </a:rPr>
                          <m:t>0</m:t>
                        </m:r>
                      </m:sup>
                    </m:sSup>
                  </m:oMath>
                </a14:m>
                <a:r>
                  <a:rPr lang="en-US" altLang="zh-CN" sz="2200" b="0" dirty="0">
                    <a:solidFill>
                      <a:schemeClr val="tx1"/>
                    </a:solidFill>
                  </a:rPr>
                  <a:t> , </a:t>
                </a:r>
                <a:r>
                  <a:rPr lang="en-US" altLang="zh-CN" sz="2200" b="0" dirty="0" smtClean="0">
                    <a:solidFill>
                      <a:schemeClr val="tx1"/>
                    </a:solidFill>
                  </a:rPr>
                  <a:t>[ebp </a:t>
                </a:r>
                <a:r>
                  <a:rPr lang="en-US" altLang="zh-CN" sz="2200" b="0" dirty="0">
                    <a:solidFill>
                      <a:schemeClr val="tx1"/>
                    </a:solidFill>
                  </a:rPr>
                  <a:t>+</a:t>
                </a:r>
                <a:r>
                  <a:rPr lang="en-US" altLang="zh-CN" sz="2200" b="0" dirty="0" smtClean="0">
                    <a:solidFill>
                      <a:schemeClr val="tx1"/>
                    </a:solidFill>
                  </a:rPr>
                  <a:t>8]	 			mov	</a:t>
                </a:r>
                <a14:m>
                  <m:oMath xmlns:m="http://schemas.openxmlformats.org/officeDocument/2006/math">
                    <m:sSup>
                      <m:sSupPr>
                        <m:ctrlPr>
                          <a:rPr lang="en-US" altLang="zh-CN" sz="2200" b="0" i="1" smtClean="0">
                            <a:solidFill>
                              <a:schemeClr val="tx1"/>
                            </a:solidFill>
                            <a:latin typeface="Cambria Math" panose="02040503050406030204" pitchFamily="18" charset="0"/>
                          </a:rPr>
                        </m:ctrlPr>
                      </m:sSupPr>
                      <m:e>
                        <m:r>
                          <a:rPr lang="en-US" altLang="zh-CN" sz="2200" b="0" i="1">
                            <a:solidFill>
                              <a:schemeClr val="tx1"/>
                            </a:solidFill>
                            <a:latin typeface="Cambria Math" panose="02040503050406030204" pitchFamily="18" charset="0"/>
                          </a:rPr>
                          <m:t>𝑟𝑒𝑔</m:t>
                        </m:r>
                      </m:e>
                      <m:sup>
                        <m:r>
                          <a:rPr lang="en-US" altLang="zh-CN" sz="2200" b="0" i="1" smtClean="0">
                            <a:solidFill>
                              <a:schemeClr val="tx1"/>
                            </a:solidFill>
                            <a:latin typeface="Cambria Math" panose="02040503050406030204" pitchFamily="18" charset="0"/>
                          </a:rPr>
                          <m:t>32</m:t>
                        </m:r>
                      </m:sup>
                    </m:sSup>
                  </m:oMath>
                </a14:m>
                <a:r>
                  <a:rPr lang="en-US" altLang="zh-CN" sz="2200" b="0" dirty="0" smtClean="0">
                    <a:solidFill>
                      <a:schemeClr val="tx1"/>
                    </a:solidFill>
                  </a:rPr>
                  <a:t> 	,   __</a:t>
                </a:r>
                <a:endParaRPr lang="zh-CN" altLang="zh-CN" sz="2200" b="0" dirty="0">
                  <a:solidFill>
                    <a:schemeClr val="tx1"/>
                  </a:solidFill>
                </a:endParaRPr>
              </a:p>
              <a:p>
                <a:pPr marL="0" indent="0">
                  <a:buNone/>
                </a:pPr>
                <a:r>
                  <a:rPr lang="en-US" altLang="zh-CN" sz="2200" b="0" dirty="0" smtClean="0">
                    <a:solidFill>
                      <a:schemeClr val="tx1"/>
                    </a:solidFill>
                  </a:rPr>
                  <a:t>movsx</a:t>
                </a:r>
                <a:r>
                  <a:rPr lang="en-US" altLang="zh-CN" sz="2200" b="0" dirty="0">
                    <a:solidFill>
                      <a:schemeClr val="tx1"/>
                    </a:solidFill>
                  </a:rPr>
                  <a:t>	 </a:t>
                </a:r>
                <a14:m>
                  <m:oMath xmlns:m="http://schemas.openxmlformats.org/officeDocument/2006/math">
                    <m:sSup>
                      <m:sSupPr>
                        <m:ctrlPr>
                          <a:rPr lang="en-US" altLang="zh-CN" sz="2200" b="0" i="1" dirty="0">
                            <a:solidFill>
                              <a:schemeClr val="tx1"/>
                            </a:solidFill>
                            <a:latin typeface="Cambria Math" panose="02040503050406030204" pitchFamily="18" charset="0"/>
                          </a:rPr>
                        </m:ctrlPr>
                      </m:sSupPr>
                      <m:e>
                        <m:r>
                          <m:rPr>
                            <m:sty m:val="p"/>
                          </m:rPr>
                          <a:rPr lang="en-US" altLang="zh-CN" sz="2200" b="0" i="0">
                            <a:solidFill>
                              <a:schemeClr val="tx1"/>
                            </a:solidFill>
                            <a:latin typeface="Cambria Math" panose="02040503050406030204" pitchFamily="18" charset="0"/>
                          </a:rPr>
                          <m:t>ecx</m:t>
                        </m:r>
                      </m:e>
                      <m:sup>
                        <m:r>
                          <a:rPr lang="en-US" altLang="zh-CN" sz="2200" b="0" i="0" dirty="0" smtClean="0">
                            <a:solidFill>
                              <a:schemeClr val="tx1"/>
                            </a:solidFill>
                            <a:latin typeface="Cambria Math" panose="02040503050406030204" pitchFamily="18" charset="0"/>
                          </a:rPr>
                          <m:t>0</m:t>
                        </m:r>
                      </m:sup>
                    </m:sSup>
                  </m:oMath>
                </a14:m>
                <a:r>
                  <a:rPr lang="en-US" altLang="zh-CN" sz="2200" b="0" dirty="0">
                    <a:solidFill>
                      <a:schemeClr val="tx1"/>
                    </a:solidFill>
                  </a:rPr>
                  <a:t> , byte ptr [</a:t>
                </a:r>
                <a14:m>
                  <m:oMath xmlns:m="http://schemas.openxmlformats.org/officeDocument/2006/math">
                    <m:sSup>
                      <m:sSupPr>
                        <m:ctrlPr>
                          <a:rPr lang="en-US" altLang="zh-CN" sz="2200" b="0" i="1" dirty="0">
                            <a:solidFill>
                              <a:schemeClr val="tx1"/>
                            </a:solidFill>
                            <a:latin typeface="Cambria Math" panose="02040503050406030204" pitchFamily="18" charset="0"/>
                          </a:rPr>
                        </m:ctrlPr>
                      </m:sSupPr>
                      <m:e>
                        <m:r>
                          <m:rPr>
                            <m:sty m:val="p"/>
                          </m:rPr>
                          <a:rPr lang="en-US" altLang="zh-CN" sz="2200" b="0" i="0" dirty="0">
                            <a:solidFill>
                              <a:schemeClr val="tx1"/>
                            </a:solidFill>
                            <a:latin typeface="Cambria Math" panose="02040503050406030204" pitchFamily="18" charset="0"/>
                          </a:rPr>
                          <m:t>eax</m:t>
                        </m:r>
                      </m:e>
                      <m:sup>
                        <m:r>
                          <a:rPr lang="en-US" altLang="zh-CN" sz="2200" b="0" i="0" dirty="0" smtClean="0">
                            <a:solidFill>
                              <a:schemeClr val="tx1"/>
                            </a:solidFill>
                            <a:latin typeface="Cambria Math" panose="02040503050406030204" pitchFamily="18" charset="0"/>
                          </a:rPr>
                          <m:t>0</m:t>
                        </m:r>
                      </m:sup>
                    </m:sSup>
                  </m:oMath>
                </a14:m>
                <a:r>
                  <a:rPr lang="en-US" altLang="zh-CN" sz="2200" b="0" dirty="0" smtClean="0">
                    <a:solidFill>
                      <a:schemeClr val="tx1"/>
                    </a:solidFill>
                  </a:rPr>
                  <a:t>]			movsx 	</a:t>
                </a:r>
                <a14:m>
                  <m:oMath xmlns:m="http://schemas.openxmlformats.org/officeDocument/2006/math">
                    <m:sSup>
                      <m:sSupPr>
                        <m:ctrlPr>
                          <a:rPr lang="en-US" altLang="zh-CN" sz="2200" b="0" i="1">
                            <a:solidFill>
                              <a:schemeClr val="tx1"/>
                            </a:solidFill>
                            <a:latin typeface="Cambria Math" panose="02040503050406030204" pitchFamily="18" charset="0"/>
                          </a:rPr>
                        </m:ctrlPr>
                      </m:sSupPr>
                      <m:e>
                        <m:r>
                          <a:rPr lang="en-US" altLang="zh-CN" sz="2200" b="0" i="1">
                            <a:solidFill>
                              <a:schemeClr val="tx1"/>
                            </a:solidFill>
                            <a:latin typeface="Cambria Math" panose="02040503050406030204" pitchFamily="18" charset="0"/>
                          </a:rPr>
                          <m:t>𝑟𝑒𝑔</m:t>
                        </m:r>
                      </m:e>
                      <m:sup>
                        <m:r>
                          <a:rPr lang="en-US" altLang="zh-CN" sz="2200" b="0" i="1">
                            <a:solidFill>
                              <a:schemeClr val="tx1"/>
                            </a:solidFill>
                            <a:latin typeface="Cambria Math" panose="02040503050406030204" pitchFamily="18" charset="0"/>
                          </a:rPr>
                          <m:t>32</m:t>
                        </m:r>
                      </m:sup>
                    </m:sSup>
                  </m:oMath>
                </a14:m>
                <a:r>
                  <a:rPr lang="en-US" altLang="zh-CN" sz="2200" b="0" dirty="0" smtClean="0">
                    <a:solidFill>
                      <a:schemeClr val="tx1"/>
                    </a:solidFill>
                  </a:rPr>
                  <a:t>	,  [__]</a:t>
                </a:r>
                <a:endParaRPr lang="zh-CN" altLang="zh-CN" sz="2200" b="0" dirty="0" smtClean="0">
                  <a:solidFill>
                    <a:schemeClr val="tx1"/>
                  </a:solidFill>
                </a:endParaRPr>
              </a:p>
              <a:p>
                <a:pPr marL="0" indent="0">
                  <a:buNone/>
                </a:pPr>
                <a:r>
                  <a:rPr lang="en-US" altLang="zh-CN" sz="2200" b="0" dirty="0" smtClean="0">
                    <a:solidFill>
                      <a:schemeClr val="tx1"/>
                    </a:solidFill>
                  </a:rPr>
                  <a:t>mov	 </a:t>
                </a:r>
                <a14:m>
                  <m:oMath xmlns:m="http://schemas.openxmlformats.org/officeDocument/2006/math">
                    <m:sSup>
                      <m:sSupPr>
                        <m:ctrlPr>
                          <a:rPr lang="en-US" altLang="zh-CN" sz="2200" b="0" i="1" dirty="0">
                            <a:solidFill>
                              <a:schemeClr val="tx1"/>
                            </a:solidFill>
                            <a:latin typeface="Cambria Math" panose="02040503050406030204" pitchFamily="18" charset="0"/>
                          </a:rPr>
                        </m:ctrlPr>
                      </m:sSupPr>
                      <m:e>
                        <m:r>
                          <m:rPr>
                            <m:sty m:val="p"/>
                          </m:rPr>
                          <a:rPr lang="en-US" altLang="zh-CN" sz="2200" b="0" i="0" dirty="0">
                            <a:solidFill>
                              <a:schemeClr val="tx1"/>
                            </a:solidFill>
                            <a:latin typeface="Cambria Math" panose="02040503050406030204" pitchFamily="18" charset="0"/>
                          </a:rPr>
                          <m:t>eax</m:t>
                        </m:r>
                      </m:e>
                      <m:sup>
                        <m:r>
                          <a:rPr lang="en-US" altLang="zh-CN" sz="2200" b="0" i="0" dirty="0" smtClean="0">
                            <a:solidFill>
                              <a:schemeClr val="tx1"/>
                            </a:solidFill>
                            <a:latin typeface="Cambria Math" panose="02040503050406030204" pitchFamily="18" charset="0"/>
                          </a:rPr>
                          <m:t>1</m:t>
                        </m:r>
                      </m:sup>
                    </m:sSup>
                  </m:oMath>
                </a14:m>
                <a:r>
                  <a:rPr lang="en-US" altLang="zh-CN" sz="2200" b="0" dirty="0" smtClean="0">
                    <a:solidFill>
                      <a:schemeClr val="tx1"/>
                    </a:solidFill>
                  </a:rPr>
                  <a:t> , [ebp +8</a:t>
                </a:r>
                <a:r>
                  <a:rPr lang="en-US" altLang="zh-CN" sz="2200" b="0" dirty="0">
                    <a:solidFill>
                      <a:schemeClr val="tx1"/>
                    </a:solidFill>
                  </a:rPr>
                  <a:t>]	</a:t>
                </a:r>
                <a:r>
                  <a:rPr lang="en-US" altLang="zh-CN" sz="2200" b="0" dirty="0" smtClean="0">
                    <a:solidFill>
                      <a:schemeClr val="tx1"/>
                    </a:solidFill>
                  </a:rPr>
                  <a:t>			mov 	</a:t>
                </a:r>
                <a14:m>
                  <m:oMath xmlns:m="http://schemas.openxmlformats.org/officeDocument/2006/math">
                    <m:sSup>
                      <m:sSupPr>
                        <m:ctrlPr>
                          <a:rPr lang="en-US" altLang="zh-CN" sz="2200" b="0" i="1">
                            <a:solidFill>
                              <a:schemeClr val="tx1"/>
                            </a:solidFill>
                            <a:latin typeface="Cambria Math" panose="02040503050406030204" pitchFamily="18" charset="0"/>
                          </a:rPr>
                        </m:ctrlPr>
                      </m:sSupPr>
                      <m:e>
                        <m:r>
                          <a:rPr lang="en-US" altLang="zh-CN" sz="2200" b="0" i="1">
                            <a:solidFill>
                              <a:schemeClr val="tx1"/>
                            </a:solidFill>
                            <a:latin typeface="Cambria Math" panose="02040503050406030204" pitchFamily="18" charset="0"/>
                          </a:rPr>
                          <m:t>𝑟𝑒𝑔</m:t>
                        </m:r>
                      </m:e>
                      <m:sup>
                        <m:r>
                          <a:rPr lang="en-US" altLang="zh-CN" sz="2200" b="0" i="1">
                            <a:solidFill>
                              <a:schemeClr val="tx1"/>
                            </a:solidFill>
                            <a:latin typeface="Cambria Math" panose="02040503050406030204" pitchFamily="18" charset="0"/>
                          </a:rPr>
                          <m:t>32</m:t>
                        </m:r>
                      </m:sup>
                    </m:sSup>
                  </m:oMath>
                </a14:m>
                <a:r>
                  <a:rPr lang="en-US" altLang="zh-CN" sz="2200" b="0" dirty="0">
                    <a:solidFill>
                      <a:schemeClr val="tx1"/>
                    </a:solidFill>
                  </a:rPr>
                  <a:t> </a:t>
                </a:r>
                <a:r>
                  <a:rPr lang="en-US" altLang="zh-CN" sz="2200" b="0" dirty="0" smtClean="0">
                    <a:solidFill>
                      <a:schemeClr val="tx1"/>
                    </a:solidFill>
                  </a:rPr>
                  <a:t>	,   __</a:t>
                </a:r>
                <a:endParaRPr lang="zh-CN" altLang="zh-CN" sz="2200" b="0" dirty="0">
                  <a:solidFill>
                    <a:schemeClr val="tx1"/>
                  </a:solidFill>
                </a:endParaRPr>
              </a:p>
              <a:p>
                <a:pPr marL="0" indent="0">
                  <a:buNone/>
                </a:pPr>
                <a:r>
                  <a:rPr lang="en-US" altLang="zh-CN" sz="2200" b="0" dirty="0" smtClean="0">
                    <a:solidFill>
                      <a:schemeClr val="tx1"/>
                    </a:solidFill>
                  </a:rPr>
                  <a:t>add</a:t>
                </a:r>
                <a:r>
                  <a:rPr lang="en-US" altLang="zh-CN" sz="2200" b="0" dirty="0">
                    <a:solidFill>
                      <a:schemeClr val="tx1"/>
                    </a:solidFill>
                  </a:rPr>
                  <a:t>	 </a:t>
                </a:r>
                <a14:m>
                  <m:oMath xmlns:m="http://schemas.openxmlformats.org/officeDocument/2006/math">
                    <m:sSup>
                      <m:sSupPr>
                        <m:ctrlPr>
                          <a:rPr lang="en-US" altLang="zh-CN" sz="2200" b="0" i="1" dirty="0">
                            <a:solidFill>
                              <a:schemeClr val="tx1"/>
                            </a:solidFill>
                            <a:latin typeface="Cambria Math" panose="02040503050406030204" pitchFamily="18" charset="0"/>
                          </a:rPr>
                        </m:ctrlPr>
                      </m:sSupPr>
                      <m:e>
                        <m:r>
                          <m:rPr>
                            <m:sty m:val="p"/>
                          </m:rPr>
                          <a:rPr lang="en-US" altLang="zh-CN" sz="2200" b="0" i="0" dirty="0">
                            <a:solidFill>
                              <a:schemeClr val="tx1"/>
                            </a:solidFill>
                            <a:latin typeface="Cambria Math" panose="02040503050406030204" pitchFamily="18" charset="0"/>
                          </a:rPr>
                          <m:t>eax</m:t>
                        </m:r>
                      </m:e>
                      <m:sup>
                        <m:r>
                          <a:rPr lang="en-US" altLang="zh-CN" sz="2200" b="0" i="0" dirty="0" smtClean="0">
                            <a:solidFill>
                              <a:schemeClr val="tx1"/>
                            </a:solidFill>
                            <a:latin typeface="Cambria Math" panose="02040503050406030204" pitchFamily="18" charset="0"/>
                          </a:rPr>
                          <m:t>2</m:t>
                        </m:r>
                      </m:sup>
                    </m:sSup>
                  </m:oMath>
                </a14:m>
                <a:r>
                  <a:rPr lang="en-US" altLang="zh-CN" sz="2200" b="0" dirty="0">
                    <a:solidFill>
                      <a:schemeClr val="tx1"/>
                    </a:solidFill>
                  </a:rPr>
                  <a:t> , </a:t>
                </a:r>
                <a:r>
                  <a:rPr lang="en-US" altLang="zh-CN" sz="2200" b="0" dirty="0" smtClean="0">
                    <a:solidFill>
                      <a:schemeClr val="tx1"/>
                    </a:solidFill>
                  </a:rPr>
                  <a:t>1				add </a:t>
                </a:r>
                <a:r>
                  <a:rPr lang="en-US" altLang="zh-CN" sz="2200" b="0" dirty="0"/>
                  <a:t>	 </a:t>
                </a:r>
                <a:r>
                  <a:rPr lang="en-US" altLang="zh-CN" sz="2200" b="0" dirty="0" smtClean="0"/>
                  <a:t> __ </a:t>
                </a:r>
                <a:r>
                  <a:rPr lang="en-US" altLang="zh-CN" sz="2200" b="0" dirty="0"/>
                  <a:t>	</a:t>
                </a:r>
                <a:r>
                  <a:rPr lang="en-US" altLang="zh-CN" sz="2200" b="0" dirty="0" smtClean="0">
                    <a:solidFill>
                      <a:schemeClr val="tx1"/>
                    </a:solidFill>
                  </a:rPr>
                  <a:t>,   1</a:t>
                </a:r>
                <a:endParaRPr lang="zh-CN" altLang="zh-CN" sz="2200" b="0" dirty="0">
                  <a:solidFill>
                    <a:schemeClr val="tx1"/>
                  </a:solidFill>
                </a:endParaRPr>
              </a:p>
              <a:p>
                <a:pPr marL="0" indent="0">
                  <a:buNone/>
                </a:pPr>
                <a:r>
                  <a:rPr lang="en-US" altLang="zh-CN" sz="2200" b="0" dirty="0" smtClean="0">
                    <a:solidFill>
                      <a:schemeClr val="tx1"/>
                    </a:solidFill>
                  </a:rPr>
                  <a:t>mov	 [ebp +8 ] , </a:t>
                </a:r>
                <a14:m>
                  <m:oMath xmlns:m="http://schemas.openxmlformats.org/officeDocument/2006/math">
                    <m:sSup>
                      <m:sSupPr>
                        <m:ctrlPr>
                          <a:rPr lang="en-US" altLang="zh-CN" sz="2200" b="0" i="1" dirty="0">
                            <a:solidFill>
                              <a:schemeClr val="tx1"/>
                            </a:solidFill>
                            <a:latin typeface="Cambria Math" panose="02040503050406030204" pitchFamily="18" charset="0"/>
                          </a:rPr>
                        </m:ctrlPr>
                      </m:sSupPr>
                      <m:e>
                        <m:r>
                          <m:rPr>
                            <m:sty m:val="p"/>
                          </m:rPr>
                          <a:rPr lang="en-US" altLang="zh-CN" sz="2200" b="0" i="0" dirty="0">
                            <a:solidFill>
                              <a:schemeClr val="tx1"/>
                            </a:solidFill>
                            <a:latin typeface="Cambria Math" panose="02040503050406030204" pitchFamily="18" charset="0"/>
                          </a:rPr>
                          <m:t>eax</m:t>
                        </m:r>
                      </m:e>
                      <m:sup>
                        <m:r>
                          <a:rPr lang="en-US" altLang="zh-CN" sz="2200" b="0" i="0" dirty="0" smtClean="0">
                            <a:solidFill>
                              <a:schemeClr val="tx1"/>
                            </a:solidFill>
                            <a:latin typeface="Cambria Math" panose="02040503050406030204" pitchFamily="18" charset="0"/>
                          </a:rPr>
                          <m:t>2</m:t>
                        </m:r>
                      </m:sup>
                    </m:sSup>
                  </m:oMath>
                </a14:m>
                <a:r>
                  <a:rPr lang="en-US" altLang="zh-CN" sz="2200" b="0" dirty="0">
                    <a:solidFill>
                      <a:schemeClr val="tx1"/>
                    </a:solidFill>
                  </a:rPr>
                  <a:t>	</a:t>
                </a:r>
                <a:r>
                  <a:rPr lang="en-US" altLang="zh-CN" sz="2200" b="0" dirty="0" smtClean="0">
                    <a:solidFill>
                      <a:schemeClr val="tx1"/>
                    </a:solidFill>
                  </a:rPr>
                  <a:t>			mov 	</a:t>
                </a:r>
                <a14:m>
                  <m:oMath xmlns:m="http://schemas.openxmlformats.org/officeDocument/2006/math">
                    <m:sSup>
                      <m:sSupPr>
                        <m:ctrlPr>
                          <a:rPr lang="en-US" altLang="zh-CN" sz="2200" b="0" i="1">
                            <a:solidFill>
                              <a:schemeClr val="tx1"/>
                            </a:solidFill>
                            <a:latin typeface="Cambria Math" panose="02040503050406030204" pitchFamily="18" charset="0"/>
                          </a:rPr>
                        </m:ctrlPr>
                      </m:sSupPr>
                      <m:e>
                        <m:r>
                          <a:rPr lang="en-US" altLang="zh-CN" sz="2200" b="0" i="1">
                            <a:solidFill>
                              <a:schemeClr val="tx1"/>
                            </a:solidFill>
                            <a:latin typeface="Cambria Math" panose="02040503050406030204" pitchFamily="18" charset="0"/>
                          </a:rPr>
                          <m:t>𝑟𝑒𝑔</m:t>
                        </m:r>
                      </m:e>
                      <m:sup>
                        <m:r>
                          <a:rPr lang="en-US" altLang="zh-CN" sz="2200" b="0" i="1">
                            <a:solidFill>
                              <a:schemeClr val="tx1"/>
                            </a:solidFill>
                            <a:latin typeface="Cambria Math" panose="02040503050406030204" pitchFamily="18" charset="0"/>
                          </a:rPr>
                          <m:t>32</m:t>
                        </m:r>
                      </m:sup>
                    </m:sSup>
                  </m:oMath>
                </a14:m>
                <a:r>
                  <a:rPr lang="en-US" altLang="zh-CN" sz="2200" b="0" dirty="0">
                    <a:solidFill>
                      <a:schemeClr val="tx1"/>
                    </a:solidFill>
                  </a:rPr>
                  <a:t> </a:t>
                </a:r>
                <a:r>
                  <a:rPr lang="en-US" altLang="zh-CN" sz="2200" b="0" dirty="0" smtClean="0">
                    <a:solidFill>
                      <a:schemeClr val="tx1"/>
                    </a:solidFill>
                  </a:rPr>
                  <a:t>	,   __</a:t>
                </a:r>
                <a:endParaRPr lang="zh-CN" altLang="zh-CN" sz="2200" b="0" dirty="0">
                  <a:solidFill>
                    <a:schemeClr val="tx1"/>
                  </a:solidFill>
                </a:endParaRPr>
              </a:p>
              <a:p>
                <a:pPr marL="0" indent="0">
                  <a:buNone/>
                </a:pPr>
                <a:r>
                  <a:rPr lang="en-US" altLang="zh-CN" sz="2200" b="0" dirty="0" smtClean="0">
                    <a:solidFill>
                      <a:schemeClr val="tx1"/>
                    </a:solidFill>
                  </a:rPr>
                  <a:t>mov	 </a:t>
                </a:r>
                <a14:m>
                  <m:oMath xmlns:m="http://schemas.openxmlformats.org/officeDocument/2006/math">
                    <m:sSup>
                      <m:sSupPr>
                        <m:ctrlPr>
                          <a:rPr lang="en-US" altLang="zh-CN" sz="2200" b="0" i="1" dirty="0">
                            <a:solidFill>
                              <a:schemeClr val="tx1"/>
                            </a:solidFill>
                            <a:latin typeface="Cambria Math" panose="02040503050406030204" pitchFamily="18" charset="0"/>
                          </a:rPr>
                        </m:ctrlPr>
                      </m:sSupPr>
                      <m:e>
                        <m:r>
                          <m:rPr>
                            <m:sty m:val="p"/>
                          </m:rPr>
                          <a:rPr lang="en-US" altLang="zh-CN" sz="2200" b="0" i="0" dirty="0">
                            <a:solidFill>
                              <a:schemeClr val="tx1"/>
                            </a:solidFill>
                            <a:latin typeface="Cambria Math" panose="02040503050406030204" pitchFamily="18" charset="0"/>
                          </a:rPr>
                          <m:t>eax</m:t>
                        </m:r>
                      </m:e>
                      <m:sup>
                        <m:r>
                          <a:rPr lang="en-US" altLang="zh-CN" sz="2200" b="0" i="0" dirty="0" smtClean="0">
                            <a:solidFill>
                              <a:schemeClr val="tx1"/>
                            </a:solidFill>
                            <a:latin typeface="Cambria Math" panose="02040503050406030204" pitchFamily="18" charset="0"/>
                          </a:rPr>
                          <m:t>5</m:t>
                        </m:r>
                      </m:sup>
                    </m:sSup>
                  </m:oMath>
                </a14:m>
                <a:r>
                  <a:rPr lang="en-US" altLang="zh-CN" sz="2200" b="0" dirty="0">
                    <a:solidFill>
                      <a:schemeClr val="tx1"/>
                    </a:solidFill>
                  </a:rPr>
                  <a:t> , </a:t>
                </a:r>
                <a:r>
                  <a:rPr lang="en-US" altLang="zh-CN" sz="2200" b="0" dirty="0" smtClean="0">
                    <a:solidFill>
                      <a:schemeClr val="tx1"/>
                    </a:solidFill>
                  </a:rPr>
                  <a:t>[ebp </a:t>
                </a:r>
                <a:r>
                  <a:rPr lang="en-US" altLang="zh-CN" sz="2200" b="0" dirty="0">
                    <a:solidFill>
                      <a:schemeClr val="tx1"/>
                    </a:solidFill>
                  </a:rPr>
                  <a:t>+8</a:t>
                </a:r>
                <a:r>
                  <a:rPr lang="en-US" altLang="zh-CN" sz="2200" b="0" dirty="0" smtClean="0">
                    <a:solidFill>
                      <a:schemeClr val="tx1"/>
                    </a:solidFill>
                  </a:rPr>
                  <a:t>]				mov 	</a:t>
                </a:r>
                <a14:m>
                  <m:oMath xmlns:m="http://schemas.openxmlformats.org/officeDocument/2006/math">
                    <m:sSup>
                      <m:sSupPr>
                        <m:ctrlPr>
                          <a:rPr lang="en-US" altLang="zh-CN" sz="2200" b="0" i="1">
                            <a:solidFill>
                              <a:schemeClr val="tx1"/>
                            </a:solidFill>
                            <a:latin typeface="Cambria Math" panose="02040503050406030204" pitchFamily="18" charset="0"/>
                          </a:rPr>
                        </m:ctrlPr>
                      </m:sSupPr>
                      <m:e>
                        <m:r>
                          <a:rPr lang="en-US" altLang="zh-CN" sz="2200" b="0" i="1">
                            <a:solidFill>
                              <a:schemeClr val="tx1"/>
                            </a:solidFill>
                            <a:latin typeface="Cambria Math" panose="02040503050406030204" pitchFamily="18" charset="0"/>
                          </a:rPr>
                          <m:t>𝑟𝑒𝑔</m:t>
                        </m:r>
                      </m:e>
                      <m:sup>
                        <m:r>
                          <a:rPr lang="en-US" altLang="zh-CN" sz="2200" b="0" i="1">
                            <a:solidFill>
                              <a:schemeClr val="tx1"/>
                            </a:solidFill>
                            <a:latin typeface="Cambria Math" panose="02040503050406030204" pitchFamily="18" charset="0"/>
                          </a:rPr>
                          <m:t>32</m:t>
                        </m:r>
                      </m:sup>
                    </m:sSup>
                  </m:oMath>
                </a14:m>
                <a:r>
                  <a:rPr lang="en-US" altLang="zh-CN" sz="2200" b="0" dirty="0">
                    <a:solidFill>
                      <a:schemeClr val="tx1"/>
                    </a:solidFill>
                  </a:rPr>
                  <a:t> </a:t>
                </a:r>
                <a:r>
                  <a:rPr lang="en-US" altLang="zh-CN" sz="2200" b="0" dirty="0" smtClean="0">
                    <a:solidFill>
                      <a:schemeClr val="tx1"/>
                    </a:solidFill>
                  </a:rPr>
                  <a:t>	,   __</a:t>
                </a:r>
                <a:endParaRPr lang="zh-CN" altLang="zh-CN" sz="2200" b="0" dirty="0">
                  <a:solidFill>
                    <a:schemeClr val="tx1"/>
                  </a:solidFill>
                </a:endParaRPr>
              </a:p>
              <a:p>
                <a:pPr marL="0" indent="0">
                  <a:buNone/>
                </a:pPr>
                <a:r>
                  <a:rPr lang="en-US" altLang="zh-CN" sz="2200" b="0" dirty="0" smtClean="0">
                    <a:solidFill>
                      <a:schemeClr val="tx1"/>
                    </a:solidFill>
                  </a:rPr>
                  <a:t>sub	 </a:t>
                </a:r>
                <a14:m>
                  <m:oMath xmlns:m="http://schemas.openxmlformats.org/officeDocument/2006/math">
                    <m:sSup>
                      <m:sSupPr>
                        <m:ctrlPr>
                          <a:rPr lang="en-US" altLang="zh-CN" sz="2200" b="0" i="1" dirty="0">
                            <a:solidFill>
                              <a:schemeClr val="tx1"/>
                            </a:solidFill>
                            <a:latin typeface="Cambria Math" panose="02040503050406030204" pitchFamily="18" charset="0"/>
                          </a:rPr>
                        </m:ctrlPr>
                      </m:sSupPr>
                      <m:e>
                        <m:r>
                          <m:rPr>
                            <m:sty m:val="p"/>
                          </m:rPr>
                          <a:rPr lang="en-US" altLang="zh-CN" sz="2200" b="0" i="0" dirty="0">
                            <a:solidFill>
                              <a:schemeClr val="tx1"/>
                            </a:solidFill>
                            <a:latin typeface="Cambria Math" panose="02040503050406030204" pitchFamily="18" charset="0"/>
                          </a:rPr>
                          <m:t>eax</m:t>
                        </m:r>
                      </m:e>
                      <m:sup>
                        <m:r>
                          <a:rPr lang="en-US" altLang="zh-CN" sz="2200" b="0" i="0" dirty="0" smtClean="0">
                            <a:solidFill>
                              <a:schemeClr val="tx1"/>
                            </a:solidFill>
                            <a:latin typeface="Cambria Math" panose="02040503050406030204" pitchFamily="18" charset="0"/>
                          </a:rPr>
                          <m:t>6</m:t>
                        </m:r>
                      </m:sup>
                    </m:sSup>
                  </m:oMath>
                </a14:m>
                <a:r>
                  <a:rPr lang="en-US" altLang="zh-CN" sz="2200" b="0" dirty="0">
                    <a:solidFill>
                      <a:schemeClr val="tx1"/>
                    </a:solidFill>
                  </a:rPr>
                  <a:t> , </a:t>
                </a:r>
                <a:r>
                  <a:rPr lang="en-US" altLang="zh-CN" sz="2200" b="0" dirty="0" smtClean="0">
                    <a:solidFill>
                      <a:schemeClr val="tx1"/>
                    </a:solidFill>
                  </a:rPr>
                  <a:t>1				sub 	  __ 	,   1</a:t>
                </a:r>
                <a:endParaRPr lang="zh-CN" altLang="zh-CN" sz="2200" b="0" dirty="0">
                  <a:solidFill>
                    <a:schemeClr val="tx1"/>
                  </a:solidFill>
                </a:endParaRPr>
              </a:p>
              <a:p>
                <a:pPr marL="0" indent="0">
                  <a:buNone/>
                </a:pPr>
                <a:r>
                  <a:rPr lang="en-US" altLang="zh-CN" sz="2200" b="0" dirty="0" smtClean="0">
                    <a:solidFill>
                      <a:schemeClr val="tx1"/>
                    </a:solidFill>
                  </a:rPr>
                  <a:t>mov	 [ebp +8 ] , </a:t>
                </a:r>
                <a14:m>
                  <m:oMath xmlns:m="http://schemas.openxmlformats.org/officeDocument/2006/math">
                    <m:sSup>
                      <m:sSupPr>
                        <m:ctrlPr>
                          <a:rPr lang="en-US" altLang="zh-CN" sz="2200" b="0" i="1" dirty="0">
                            <a:solidFill>
                              <a:schemeClr val="tx1"/>
                            </a:solidFill>
                            <a:latin typeface="Cambria Math" panose="02040503050406030204" pitchFamily="18" charset="0"/>
                          </a:rPr>
                        </m:ctrlPr>
                      </m:sSupPr>
                      <m:e>
                        <m:r>
                          <m:rPr>
                            <m:sty m:val="p"/>
                          </m:rPr>
                          <a:rPr lang="en-US" altLang="zh-CN" sz="2200" b="0" i="0" dirty="0">
                            <a:solidFill>
                              <a:schemeClr val="tx1"/>
                            </a:solidFill>
                            <a:latin typeface="Cambria Math" panose="02040503050406030204" pitchFamily="18" charset="0"/>
                          </a:rPr>
                          <m:t>e</m:t>
                        </m:r>
                        <m:r>
                          <m:rPr>
                            <m:sty m:val="p"/>
                          </m:rPr>
                          <a:rPr lang="en-US" altLang="zh-CN" sz="2200" b="0" i="0" dirty="0" smtClean="0">
                            <a:solidFill>
                              <a:schemeClr val="tx1"/>
                            </a:solidFill>
                            <a:latin typeface="Cambria Math" panose="02040503050406030204" pitchFamily="18" charset="0"/>
                          </a:rPr>
                          <m:t>a</m:t>
                        </m:r>
                        <m:r>
                          <m:rPr>
                            <m:sty m:val="p"/>
                          </m:rPr>
                          <a:rPr lang="en-US" altLang="zh-CN" sz="2200" b="0" i="0" dirty="0">
                            <a:solidFill>
                              <a:schemeClr val="tx1"/>
                            </a:solidFill>
                            <a:latin typeface="Cambria Math" panose="02040503050406030204" pitchFamily="18" charset="0"/>
                          </a:rPr>
                          <m:t>x</m:t>
                        </m:r>
                      </m:e>
                      <m:sup>
                        <m:r>
                          <a:rPr lang="en-US" altLang="zh-CN" sz="2200" b="0" i="0" dirty="0" smtClean="0">
                            <a:solidFill>
                              <a:schemeClr val="tx1"/>
                            </a:solidFill>
                            <a:latin typeface="Cambria Math" panose="02040503050406030204" pitchFamily="18" charset="0"/>
                          </a:rPr>
                          <m:t>6</m:t>
                        </m:r>
                      </m:sup>
                    </m:sSup>
                  </m:oMath>
                </a14:m>
                <a:r>
                  <a:rPr lang="en-US" altLang="zh-CN" sz="2200" b="0" dirty="0" smtClean="0">
                    <a:solidFill>
                      <a:schemeClr val="tx1"/>
                    </a:solidFill>
                  </a:rPr>
                  <a:t> 			mov 	  __ 	, </a:t>
                </a:r>
                <a14:m>
                  <m:oMath xmlns:m="http://schemas.openxmlformats.org/officeDocument/2006/math">
                    <m:sSup>
                      <m:sSupPr>
                        <m:ctrlPr>
                          <a:rPr lang="en-US" altLang="zh-CN" sz="2200" b="0" i="1">
                            <a:solidFill>
                              <a:schemeClr val="tx1"/>
                            </a:solidFill>
                            <a:latin typeface="Cambria Math" panose="02040503050406030204" pitchFamily="18" charset="0"/>
                          </a:rPr>
                        </m:ctrlPr>
                      </m:sSupPr>
                      <m:e>
                        <m:r>
                          <a:rPr lang="en-US" altLang="zh-CN" sz="2200" b="0" i="1">
                            <a:solidFill>
                              <a:schemeClr val="tx1"/>
                            </a:solidFill>
                            <a:latin typeface="Cambria Math" panose="02040503050406030204" pitchFamily="18" charset="0"/>
                          </a:rPr>
                          <m:t>𝑟𝑒𝑔</m:t>
                        </m:r>
                      </m:e>
                      <m:sup>
                        <m:r>
                          <a:rPr lang="en-US" altLang="zh-CN" sz="2200" b="0" i="1">
                            <a:solidFill>
                              <a:schemeClr val="tx1"/>
                            </a:solidFill>
                            <a:latin typeface="Cambria Math" panose="02040503050406030204" pitchFamily="18" charset="0"/>
                          </a:rPr>
                          <m:t>32</m:t>
                        </m:r>
                      </m:sup>
                    </m:sSup>
                  </m:oMath>
                </a14:m>
                <a:endParaRPr lang="zh-CN" altLang="zh-CN" sz="2200" b="0" dirty="0">
                  <a:solidFill>
                    <a:schemeClr val="tx1"/>
                  </a:solidFill>
                </a:endParaRPr>
              </a:p>
              <a:p>
                <a:pPr marL="0" indent="0">
                  <a:buNone/>
                </a:pPr>
                <a:r>
                  <a:rPr lang="en-US" altLang="zh-CN" sz="2200" b="0" dirty="0" smtClean="0">
                    <a:solidFill>
                      <a:schemeClr val="tx1"/>
                    </a:solidFill>
                  </a:rPr>
                  <a:t>mov	 </a:t>
                </a:r>
                <a14:m>
                  <m:oMath xmlns:m="http://schemas.openxmlformats.org/officeDocument/2006/math">
                    <m:sSup>
                      <m:sSupPr>
                        <m:ctrlPr>
                          <a:rPr lang="en-US" altLang="zh-CN" sz="2200" b="0" i="1" dirty="0">
                            <a:solidFill>
                              <a:schemeClr val="tx1"/>
                            </a:solidFill>
                            <a:latin typeface="Cambria Math" panose="02040503050406030204" pitchFamily="18" charset="0"/>
                          </a:rPr>
                        </m:ctrlPr>
                      </m:sSupPr>
                      <m:e>
                        <m:r>
                          <m:rPr>
                            <m:sty m:val="p"/>
                          </m:rPr>
                          <a:rPr lang="en-US" altLang="zh-CN" sz="2200" b="0" i="0">
                            <a:solidFill>
                              <a:schemeClr val="tx1"/>
                            </a:solidFill>
                            <a:latin typeface="Cambria Math" panose="02040503050406030204" pitchFamily="18" charset="0"/>
                          </a:rPr>
                          <m:t>ecx</m:t>
                        </m:r>
                      </m:e>
                      <m:sup>
                        <m:r>
                          <a:rPr lang="en-US" altLang="zh-CN" sz="2200" b="0" i="0" dirty="0" smtClean="0">
                            <a:solidFill>
                              <a:schemeClr val="tx1"/>
                            </a:solidFill>
                            <a:latin typeface="Cambria Math" panose="02040503050406030204" pitchFamily="18" charset="0"/>
                          </a:rPr>
                          <m:t>2</m:t>
                        </m:r>
                      </m:sup>
                    </m:sSup>
                  </m:oMath>
                </a14:m>
                <a:r>
                  <a:rPr lang="en-US" altLang="zh-CN" sz="2200" b="0" dirty="0">
                    <a:solidFill>
                      <a:schemeClr val="tx1"/>
                    </a:solidFill>
                  </a:rPr>
                  <a:t> , </a:t>
                </a:r>
                <a:r>
                  <a:rPr lang="en-US" altLang="zh-CN" sz="2200" b="0" dirty="0" smtClean="0">
                    <a:solidFill>
                      <a:schemeClr val="tx1"/>
                    </a:solidFill>
                  </a:rPr>
                  <a:t>[ebp </a:t>
                </a:r>
                <a:r>
                  <a:rPr lang="en-US" altLang="zh-CN" sz="2200" b="0" dirty="0">
                    <a:solidFill>
                      <a:schemeClr val="tx1"/>
                    </a:solidFill>
                  </a:rPr>
                  <a:t>+8</a:t>
                </a:r>
                <a:r>
                  <a:rPr lang="en-US" altLang="zh-CN" sz="2200" b="0" dirty="0" smtClean="0">
                    <a:solidFill>
                      <a:schemeClr val="tx1"/>
                    </a:solidFill>
                  </a:rPr>
                  <a:t>]				mov 	</a:t>
                </a:r>
                <a14:m>
                  <m:oMath xmlns:m="http://schemas.openxmlformats.org/officeDocument/2006/math">
                    <m:sSup>
                      <m:sSupPr>
                        <m:ctrlPr>
                          <a:rPr lang="en-US" altLang="zh-CN" sz="2200" b="0" i="1">
                            <a:solidFill>
                              <a:schemeClr val="tx1"/>
                            </a:solidFill>
                            <a:latin typeface="Cambria Math" panose="02040503050406030204" pitchFamily="18" charset="0"/>
                          </a:rPr>
                        </m:ctrlPr>
                      </m:sSupPr>
                      <m:e>
                        <m:r>
                          <a:rPr lang="en-US" altLang="zh-CN" sz="2200" b="0" i="1">
                            <a:solidFill>
                              <a:schemeClr val="tx1"/>
                            </a:solidFill>
                            <a:latin typeface="Cambria Math" panose="02040503050406030204" pitchFamily="18" charset="0"/>
                          </a:rPr>
                          <m:t>𝑟𝑒𝑔</m:t>
                        </m:r>
                      </m:e>
                      <m:sup>
                        <m:r>
                          <a:rPr lang="en-US" altLang="zh-CN" sz="2200" b="0" i="1">
                            <a:solidFill>
                              <a:schemeClr val="tx1"/>
                            </a:solidFill>
                            <a:latin typeface="Cambria Math" panose="02040503050406030204" pitchFamily="18" charset="0"/>
                          </a:rPr>
                          <m:t>32</m:t>
                        </m:r>
                      </m:sup>
                    </m:sSup>
                  </m:oMath>
                </a14:m>
                <a:r>
                  <a:rPr lang="en-US" altLang="zh-CN" sz="2200" b="0" dirty="0">
                    <a:solidFill>
                      <a:schemeClr val="tx1"/>
                    </a:solidFill>
                  </a:rPr>
                  <a:t> </a:t>
                </a:r>
                <a:r>
                  <a:rPr lang="en-US" altLang="zh-CN" sz="2200" b="0" dirty="0" smtClean="0">
                    <a:solidFill>
                      <a:schemeClr val="tx1"/>
                    </a:solidFill>
                  </a:rPr>
                  <a:t>	,   __</a:t>
                </a:r>
                <a:endParaRPr lang="zh-CN" altLang="zh-CN" sz="2200" b="0" dirty="0">
                  <a:solidFill>
                    <a:schemeClr val="tx1"/>
                  </a:solidFill>
                </a:endParaRPr>
              </a:p>
              <a:p>
                <a:pPr marL="0" indent="0">
                  <a:buNone/>
                </a:pPr>
                <a:r>
                  <a:rPr lang="en-US" altLang="zh-CN" sz="2200" b="0" dirty="0" smtClean="0">
                    <a:solidFill>
                      <a:schemeClr val="tx1"/>
                    </a:solidFill>
                  </a:rPr>
                  <a:t>mov	 [ebp</a:t>
                </a:r>
                <a:r>
                  <a:rPr lang="zh-CN" altLang="zh-CN" sz="2200" b="0" i="1" dirty="0">
                    <a:solidFill>
                      <a:schemeClr val="tx1"/>
                    </a:solidFill>
                  </a:rPr>
                  <a:t>−</a:t>
                </a:r>
                <a:r>
                  <a:rPr lang="en-US" altLang="zh-CN" sz="2200" b="0" dirty="0">
                    <a:solidFill>
                      <a:schemeClr val="tx1"/>
                    </a:solidFill>
                  </a:rPr>
                  <a:t>44h ] , </a:t>
                </a:r>
                <a14:m>
                  <m:oMath xmlns:m="http://schemas.openxmlformats.org/officeDocument/2006/math">
                    <m:sSup>
                      <m:sSupPr>
                        <m:ctrlPr>
                          <a:rPr lang="en-US" altLang="zh-CN" sz="2200" b="0" i="1" dirty="0">
                            <a:solidFill>
                              <a:schemeClr val="tx1"/>
                            </a:solidFill>
                            <a:latin typeface="Cambria Math" panose="02040503050406030204" pitchFamily="18" charset="0"/>
                          </a:rPr>
                        </m:ctrlPr>
                      </m:sSupPr>
                      <m:e>
                        <m:r>
                          <a:rPr lang="en-US" altLang="zh-CN" sz="2200" b="0" i="1" dirty="0">
                            <a:solidFill>
                              <a:schemeClr val="tx1"/>
                            </a:solidFill>
                            <a:latin typeface="Cambria Math" panose="02040503050406030204" pitchFamily="18" charset="0"/>
                          </a:rPr>
                          <m:t>𝑒𝑐𝑥</m:t>
                        </m:r>
                      </m:e>
                      <m:sup>
                        <m:r>
                          <a:rPr lang="en-US" altLang="zh-CN" sz="2200" b="0" i="1" dirty="0" smtClean="0">
                            <a:solidFill>
                              <a:schemeClr val="tx1"/>
                            </a:solidFill>
                            <a:latin typeface="Cambria Math" panose="02040503050406030204" pitchFamily="18" charset="0"/>
                          </a:rPr>
                          <m:t>2</m:t>
                        </m:r>
                      </m:sup>
                    </m:sSup>
                  </m:oMath>
                </a14:m>
                <a:r>
                  <a:rPr lang="en-US" altLang="zh-CN" sz="2200" b="0" dirty="0" smtClean="0">
                    <a:solidFill>
                      <a:schemeClr val="tx1"/>
                    </a:solidFill>
                  </a:rPr>
                  <a:t>			mov 	</a:t>
                </a:r>
                <a:r>
                  <a:rPr lang="en-US" altLang="zh-CN" sz="2200" b="0" i="1" dirty="0" smtClean="0">
                    <a:solidFill>
                      <a:schemeClr val="tx1"/>
                    </a:solidFill>
                  </a:rPr>
                  <a:t>Addr</a:t>
                </a:r>
                <a:r>
                  <a:rPr lang="en-US" altLang="zh-CN" sz="2200" b="0" dirty="0" smtClean="0">
                    <a:solidFill>
                      <a:schemeClr val="tx1"/>
                    </a:solidFill>
                  </a:rPr>
                  <a:t> 	,   __</a:t>
                </a:r>
                <a:endParaRPr lang="zh-CN" altLang="zh-CN" sz="2200" b="0" dirty="0" smtClean="0">
                  <a:solidFill>
                    <a:schemeClr val="tx1"/>
                  </a:solidFill>
                </a:endParaRPr>
              </a:p>
            </p:txBody>
          </p:sp>
        </mc:Choice>
        <mc:Fallback xmlns="">
          <p:sp>
            <p:nvSpPr>
              <p:cNvPr id="24" name="Rectangle 3"/>
              <p:cNvSpPr txBox="1">
                <a:spLocks noRot="1" noChangeAspect="1" noMove="1" noResize="1" noEditPoints="1" noAdjustHandles="1" noChangeArrowheads="1" noChangeShapeType="1" noTextEdit="1"/>
              </p:cNvSpPr>
              <p:nvPr/>
            </p:nvSpPr>
            <p:spPr bwMode="gray">
              <a:xfrm>
                <a:off x="395536" y="1521627"/>
                <a:ext cx="8497639" cy="4622426"/>
              </a:xfrm>
              <a:prstGeom prst="rect">
                <a:avLst/>
              </a:prstGeom>
              <a:blipFill rotWithShape="0">
                <a:blip r:embed="rId3"/>
                <a:stretch>
                  <a:fillRect l="-933" t="-66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2" name="右箭头 1"/>
          <p:cNvSpPr/>
          <p:nvPr/>
        </p:nvSpPr>
        <p:spPr>
          <a:xfrm>
            <a:off x="3708251" y="3200564"/>
            <a:ext cx="1872208" cy="7920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abstract</a:t>
            </a:r>
            <a:endParaRPr lang="zh-CN" altLang="en-US" sz="2800" dirty="0"/>
          </a:p>
        </p:txBody>
      </p:sp>
    </p:spTree>
    <p:extLst>
      <p:ext uri="{BB962C8B-B14F-4D97-AF65-F5344CB8AC3E}">
        <p14:creationId xmlns:p14="http://schemas.microsoft.com/office/powerpoint/2010/main" val="95489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7934"/>
            <a:ext cx="9144000" cy="8446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2"/>
          <p:cNvSpPr>
            <a:spLocks noGrp="1" noChangeArrowheads="1"/>
          </p:cNvSpPr>
          <p:nvPr>
            <p:ph type="title"/>
          </p:nvPr>
        </p:nvSpPr>
        <p:spPr>
          <a:xfrm>
            <a:off x="250825" y="25451"/>
            <a:ext cx="8642350" cy="777875"/>
          </a:xfrm>
        </p:spPr>
        <p:txBody>
          <a:bodyPr/>
          <a:lstStyle/>
          <a:p>
            <a:pPr algn="l" eaLnBrk="1" hangingPunct="1">
              <a:defRPr/>
            </a:pPr>
            <a:r>
              <a:rPr lang="zh-CN" altLang="en-US" sz="3200" b="1" dirty="0" smtClean="0">
                <a:solidFill>
                  <a:schemeClr val="bg1"/>
                </a:solidFill>
              </a:rPr>
              <a:t>特征的选择</a:t>
            </a:r>
            <a:endParaRPr lang="zh-CN" altLang="en-US" sz="2000" b="1" dirty="0" smtClean="0">
              <a:solidFill>
                <a:schemeClr val="bg1"/>
              </a:solidFill>
              <a:latin typeface="Arial" pitchFamily="34" charset="0"/>
              <a:ea typeface="Arial Unicode MS" pitchFamily="34" charset="-122"/>
              <a:cs typeface="Arial" pitchFamily="34" charset="0"/>
            </a:endParaRPr>
          </a:p>
        </p:txBody>
      </p:sp>
      <p:sp>
        <p:nvSpPr>
          <p:cNvPr id="4" name="矩形 3"/>
          <p:cNvSpPr/>
          <p:nvPr/>
        </p:nvSpPr>
        <p:spPr>
          <a:xfrm>
            <a:off x="0" y="6525344"/>
            <a:ext cx="9138308" cy="332656"/>
          </a:xfrm>
          <a:prstGeom prst="rect">
            <a:avLst/>
          </a:prstGeom>
          <a:gradFill flip="none" rotWithShape="1">
            <a:gsLst>
              <a:gs pos="55000">
                <a:schemeClr val="tx2">
                  <a:alpha val="29000"/>
                </a:schemeClr>
              </a:gs>
              <a:gs pos="100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2" name="组合 61"/>
          <p:cNvGrpSpPr/>
          <p:nvPr/>
        </p:nvGrpSpPr>
        <p:grpSpPr>
          <a:xfrm>
            <a:off x="8186914" y="5559487"/>
            <a:ext cx="878417" cy="893287"/>
            <a:chOff x="8230456" y="5603029"/>
            <a:chExt cx="878417" cy="893287"/>
          </a:xfrm>
        </p:grpSpPr>
        <p:sp>
          <p:nvSpPr>
            <p:cNvPr id="52" name="矩形 51"/>
            <p:cNvSpPr/>
            <p:nvPr/>
          </p:nvSpPr>
          <p:spPr>
            <a:xfrm>
              <a:off x="8849633" y="6237076"/>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8849633" y="5920578"/>
              <a:ext cx="259240" cy="259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8540044" y="6237076"/>
              <a:ext cx="259240" cy="259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8849633" y="5603029"/>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8540044" y="5920578"/>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8230456" y="6237076"/>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4" name="矩形 63"/>
          <p:cNvSpPr/>
          <p:nvPr/>
        </p:nvSpPr>
        <p:spPr>
          <a:xfrm>
            <a:off x="-10066" y="893644"/>
            <a:ext cx="9154065" cy="1445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4" name="矩形 13"/>
              <p:cNvSpPr/>
              <p:nvPr/>
            </p:nvSpPr>
            <p:spPr>
              <a:xfrm>
                <a:off x="594066" y="1196752"/>
                <a:ext cx="3128100" cy="5145126"/>
              </a:xfrm>
              <a:prstGeom prst="rect">
                <a:avLst/>
              </a:prstGeom>
              <a:solidFill>
                <a:schemeClr val="bg1"/>
              </a:solidFill>
            </p:spPr>
            <p:txBody>
              <a:bodyPr wrap="square">
                <a:spAutoFit/>
              </a:bodyPr>
              <a:lstStyle/>
              <a:p>
                <a:r>
                  <a:rPr lang="en-US" altLang="zh-CN" dirty="0" smtClean="0"/>
                  <a:t>mov     __ , </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𝑟𝑒𝑔</m:t>
                        </m:r>
                      </m:e>
                      <m:sup>
                        <m:r>
                          <a:rPr lang="en-US" altLang="zh-CN" b="0" i="1" smtClean="0">
                            <a:latin typeface="Cambria Math" panose="02040503050406030204" pitchFamily="18" charset="0"/>
                          </a:rPr>
                          <m:t>32</m:t>
                        </m:r>
                      </m:sup>
                    </m:sSup>
                  </m:oMath>
                </a14:m>
                <a:endParaRPr lang="en-US" altLang="zh-CN" dirty="0" smtClean="0"/>
              </a:p>
              <a:p>
                <a:r>
                  <a:rPr lang="en-US" altLang="zh-CN" dirty="0"/>
                  <a:t>mov </a:t>
                </a:r>
                <a:r>
                  <a:rPr lang="en-US" altLang="zh-CN" dirty="0" smtClean="0"/>
                  <a:t>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𝑟𝑒𝑔</m:t>
                        </m:r>
                      </m:e>
                      <m:sup>
                        <m:r>
                          <a:rPr lang="en-US" altLang="zh-CN" i="1">
                            <a:latin typeface="Cambria Math" panose="02040503050406030204" pitchFamily="18" charset="0"/>
                          </a:rPr>
                          <m:t>32</m:t>
                        </m:r>
                      </m:sup>
                    </m:sSup>
                  </m:oMath>
                </a14:m>
                <a:r>
                  <a:rPr lang="en-US" altLang="zh-CN" dirty="0" smtClean="0"/>
                  <a:t> , __</a:t>
                </a:r>
              </a:p>
              <a:p>
                <a:r>
                  <a:rPr lang="en-US" altLang="zh-CN" dirty="0"/>
                  <a:t>mov     __ ,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𝑟𝑒𝑔</m:t>
                        </m:r>
                      </m:e>
                      <m:sup>
                        <m:r>
                          <a:rPr lang="en-US" altLang="zh-CN" b="0" i="1" smtClean="0">
                            <a:latin typeface="Cambria Math" panose="02040503050406030204" pitchFamily="18" charset="0"/>
                          </a:rPr>
                          <m:t>16</m:t>
                        </m:r>
                      </m:sup>
                    </m:sSup>
                  </m:oMath>
                </a14:m>
                <a:endParaRPr lang="en-US" altLang="zh-CN" dirty="0"/>
              </a:p>
              <a:p>
                <a:r>
                  <a:rPr lang="en-US" altLang="zh-CN" dirty="0"/>
                  <a:t>mov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𝑟𝑒𝑔</m:t>
                        </m:r>
                      </m:e>
                      <m:sup>
                        <m:r>
                          <a:rPr lang="en-US" altLang="zh-CN" b="0" i="1" smtClean="0">
                            <a:latin typeface="Cambria Math" panose="02040503050406030204" pitchFamily="18" charset="0"/>
                          </a:rPr>
                          <m:t>16</m:t>
                        </m:r>
                      </m:sup>
                    </m:sSup>
                  </m:oMath>
                </a14:m>
                <a:r>
                  <a:rPr lang="en-US" altLang="zh-CN" dirty="0" smtClean="0"/>
                  <a:t> </a:t>
                </a:r>
                <a:r>
                  <a:rPr lang="en-US" altLang="zh-CN" dirty="0"/>
                  <a:t>, __</a:t>
                </a:r>
              </a:p>
              <a:p>
                <a:r>
                  <a:rPr lang="en-US" altLang="zh-CN" dirty="0"/>
                  <a:t>mov     __ ,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𝑟𝑒𝑔</m:t>
                        </m:r>
                      </m:e>
                      <m:sup>
                        <m:r>
                          <a:rPr lang="en-US" altLang="zh-CN" b="0" i="1" smtClean="0">
                            <a:latin typeface="Cambria Math" panose="02040503050406030204" pitchFamily="18" charset="0"/>
                          </a:rPr>
                          <m:t>8</m:t>
                        </m:r>
                      </m:sup>
                    </m:sSup>
                  </m:oMath>
                </a14:m>
                <a:endParaRPr lang="en-US" altLang="zh-CN" dirty="0"/>
              </a:p>
              <a:p>
                <a:r>
                  <a:rPr lang="en-US" altLang="zh-CN" dirty="0"/>
                  <a:t>mov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𝑟𝑒𝑔</m:t>
                        </m:r>
                      </m:e>
                      <m:sup>
                        <m:r>
                          <a:rPr lang="en-US" altLang="zh-CN" b="0" i="1" smtClean="0">
                            <a:latin typeface="Cambria Math" panose="02040503050406030204" pitchFamily="18" charset="0"/>
                          </a:rPr>
                          <m:t>8</m:t>
                        </m:r>
                      </m:sup>
                    </m:sSup>
                  </m:oMath>
                </a14:m>
                <a:r>
                  <a:rPr lang="en-US" altLang="zh-CN" dirty="0" smtClean="0"/>
                  <a:t> , __</a:t>
                </a:r>
              </a:p>
              <a:p>
                <a:r>
                  <a:rPr lang="en-US" altLang="zh-CN" dirty="0" smtClean="0"/>
                  <a:t>mov     </a:t>
                </a:r>
                <a:r>
                  <a:rPr lang="en-US" altLang="zh-CN" dirty="0"/>
                  <a:t>__ , </a:t>
                </a:r>
                <a:r>
                  <a:rPr lang="en-US" altLang="zh-CN" i="1" dirty="0" smtClean="0"/>
                  <a:t>addr</a:t>
                </a:r>
                <a:endParaRPr lang="en-US" altLang="zh-CN" i="1" dirty="0"/>
              </a:p>
              <a:p>
                <a:r>
                  <a:rPr lang="en-US" altLang="zh-CN" dirty="0"/>
                  <a:t>mov  </a:t>
                </a:r>
                <a:r>
                  <a:rPr lang="en-US" altLang="zh-CN" i="1" dirty="0" smtClean="0"/>
                  <a:t>addr</a:t>
                </a:r>
                <a:r>
                  <a:rPr lang="en-US" altLang="zh-CN" dirty="0" smtClean="0"/>
                  <a:t> , </a:t>
                </a:r>
                <a:r>
                  <a:rPr lang="en-US" altLang="zh-CN" dirty="0"/>
                  <a:t>__</a:t>
                </a:r>
              </a:p>
              <a:p>
                <a:r>
                  <a:rPr lang="en-US" altLang="zh-CN" dirty="0"/>
                  <a:t>mov     __ , </a:t>
                </a:r>
                <a:r>
                  <a:rPr lang="en-US" altLang="zh-CN" dirty="0" smtClean="0"/>
                  <a:t>0</a:t>
                </a:r>
              </a:p>
              <a:p>
                <a:r>
                  <a:rPr lang="en-US" altLang="zh-CN" dirty="0"/>
                  <a:t>mov     __ , </a:t>
                </a:r>
                <a:r>
                  <a:rPr lang="en-US" altLang="zh-CN" dirty="0" smtClean="0"/>
                  <a:t>1</a:t>
                </a:r>
              </a:p>
              <a:p>
                <a:r>
                  <a:rPr lang="en-US" altLang="zh-CN" dirty="0"/>
                  <a:t>mov     __ , </a:t>
                </a:r>
                <a:r>
                  <a:rPr lang="en-US" altLang="zh-CN" dirty="0" smtClean="0"/>
                  <a:t>imm</a:t>
                </a:r>
              </a:p>
              <a:p>
                <a:r>
                  <a:rPr lang="en-US" altLang="zh-CN" dirty="0"/>
                  <a:t>add     </a:t>
                </a:r>
                <a:r>
                  <a:rPr lang="en-US" altLang="zh-CN" dirty="0" smtClean="0"/>
                  <a:t> __ </a:t>
                </a:r>
                <a:r>
                  <a:rPr lang="en-US" altLang="zh-CN" dirty="0"/>
                  <a:t>, </a:t>
                </a:r>
                <a:r>
                  <a:rPr lang="en-US" altLang="zh-CN" dirty="0" smtClean="0"/>
                  <a:t>reg32</a:t>
                </a:r>
              </a:p>
              <a:p>
                <a:r>
                  <a:rPr lang="en-US" altLang="zh-CN" dirty="0"/>
                  <a:t>add  </a:t>
                </a:r>
                <a:r>
                  <a:rPr lang="en-US" altLang="zh-CN" dirty="0" smtClean="0"/>
                  <a:t>reg32 </a:t>
                </a:r>
                <a:r>
                  <a:rPr lang="en-US" altLang="zh-CN" dirty="0"/>
                  <a:t>, __ </a:t>
                </a:r>
              </a:p>
              <a:p>
                <a:r>
                  <a:rPr lang="en-US" altLang="zh-CN" dirty="0" smtClean="0"/>
                  <a:t>add      __ </a:t>
                </a:r>
                <a:r>
                  <a:rPr lang="en-US" altLang="zh-CN" dirty="0"/>
                  <a:t>, imm</a:t>
                </a:r>
              </a:p>
              <a:p>
                <a:r>
                  <a:rPr lang="en-US" altLang="zh-CN" dirty="0" smtClean="0"/>
                  <a:t>sub      __ </a:t>
                </a:r>
                <a:r>
                  <a:rPr lang="en-US" altLang="zh-CN" dirty="0"/>
                  <a:t>, reg32</a:t>
                </a:r>
              </a:p>
              <a:p>
                <a:r>
                  <a:rPr lang="en-US" altLang="zh-CN" dirty="0" smtClean="0"/>
                  <a:t>sub  </a:t>
                </a:r>
                <a:r>
                  <a:rPr lang="en-US" altLang="zh-CN" dirty="0"/>
                  <a:t>reg32 , __ </a:t>
                </a:r>
              </a:p>
              <a:p>
                <a:r>
                  <a:rPr lang="en-US" altLang="zh-CN" dirty="0" smtClean="0"/>
                  <a:t>sub      __ </a:t>
                </a:r>
                <a:r>
                  <a:rPr lang="en-US" altLang="zh-CN" dirty="0"/>
                  <a:t>, imm</a:t>
                </a:r>
              </a:p>
              <a:p>
                <a:r>
                  <a:rPr lang="en-US" altLang="zh-CN" dirty="0" smtClean="0"/>
                  <a:t>……</a:t>
                </a:r>
              </a:p>
            </p:txBody>
          </p:sp>
        </mc:Choice>
        <mc:Fallback xmlns="">
          <p:sp>
            <p:nvSpPr>
              <p:cNvPr id="14" name="矩形 13"/>
              <p:cNvSpPr>
                <a:spLocks noRot="1" noChangeAspect="1" noMove="1" noResize="1" noEditPoints="1" noAdjustHandles="1" noChangeArrowheads="1" noChangeShapeType="1" noTextEdit="1"/>
              </p:cNvSpPr>
              <p:nvPr/>
            </p:nvSpPr>
            <p:spPr>
              <a:xfrm>
                <a:off x="594066" y="1196752"/>
                <a:ext cx="3128100" cy="5145126"/>
              </a:xfrm>
              <a:prstGeom prst="rect">
                <a:avLst/>
              </a:prstGeom>
              <a:blipFill rotWithShape="0">
                <a:blip r:embed="rId3"/>
                <a:stretch>
                  <a:fillRect l="-1556" t="-592"/>
                </a:stretch>
              </a:blipFill>
            </p:spPr>
            <p:txBody>
              <a:bodyPr/>
              <a:lstStyle/>
              <a:p>
                <a:r>
                  <a:rPr lang="zh-CN" altLang="en-US">
                    <a:noFill/>
                  </a:rPr>
                  <a:t> </a:t>
                </a:r>
              </a:p>
            </p:txBody>
          </p:sp>
        </mc:Fallback>
      </mc:AlternateContent>
      <p:sp>
        <p:nvSpPr>
          <p:cNvPr id="15" name="右箭头 14"/>
          <p:cNvSpPr/>
          <p:nvPr/>
        </p:nvSpPr>
        <p:spPr>
          <a:xfrm>
            <a:off x="2771800" y="3068960"/>
            <a:ext cx="2763532" cy="7200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TF-IDF algorithm </a:t>
            </a:r>
            <a:endParaRPr lang="zh-CN" altLang="en-US" sz="2400" dirty="0"/>
          </a:p>
        </p:txBody>
      </p:sp>
      <p:sp>
        <p:nvSpPr>
          <p:cNvPr id="16" name="矩形 15"/>
          <p:cNvSpPr/>
          <p:nvPr/>
        </p:nvSpPr>
        <p:spPr>
          <a:xfrm>
            <a:off x="5716850" y="3140968"/>
            <a:ext cx="3319646" cy="646331"/>
          </a:xfrm>
          <a:prstGeom prst="rect">
            <a:avLst/>
          </a:prstGeom>
        </p:spPr>
        <p:txBody>
          <a:bodyPr wrap="square">
            <a:spAutoFit/>
          </a:bodyPr>
          <a:lstStyle/>
          <a:p>
            <a:r>
              <a:rPr lang="zh-CN" altLang="en-US" dirty="0" smtClean="0"/>
              <a:t>select </a:t>
            </a:r>
            <a:r>
              <a:rPr lang="zh-CN" altLang="en-US" dirty="0"/>
              <a:t>the </a:t>
            </a:r>
            <a:r>
              <a:rPr lang="zh-CN" altLang="en-US" b="1" dirty="0" smtClean="0">
                <a:solidFill>
                  <a:srgbClr val="FF0000"/>
                </a:solidFill>
              </a:rPr>
              <a:t>N</a:t>
            </a:r>
            <a:r>
              <a:rPr lang="zh-CN" altLang="en-US" dirty="0" smtClean="0"/>
              <a:t> </a:t>
            </a:r>
            <a:r>
              <a:rPr lang="zh-CN" altLang="en-US" dirty="0"/>
              <a:t>most </a:t>
            </a:r>
            <a:r>
              <a:rPr lang="zh-CN" altLang="en-US" dirty="0" smtClean="0"/>
              <a:t>representative </a:t>
            </a:r>
            <a:r>
              <a:rPr lang="en-US" altLang="zh-CN" dirty="0" smtClean="0"/>
              <a:t>term</a:t>
            </a:r>
            <a:r>
              <a:rPr lang="zh-CN" altLang="en-US" dirty="0" smtClean="0"/>
              <a:t> </a:t>
            </a:r>
            <a:r>
              <a:rPr lang="zh-CN" altLang="en-US" dirty="0"/>
              <a:t>as the feature </a:t>
            </a:r>
            <a:r>
              <a:rPr lang="zh-CN" altLang="en-US" dirty="0" smtClean="0"/>
              <a:t>indicators</a:t>
            </a:r>
            <a:r>
              <a:rPr lang="en-US" altLang="zh-CN" dirty="0" smtClean="0"/>
              <a:t>.</a:t>
            </a:r>
            <a:endParaRPr lang="zh-CN" altLang="en-US" dirty="0"/>
          </a:p>
        </p:txBody>
      </p:sp>
      <p:sp>
        <p:nvSpPr>
          <p:cNvPr id="17" name="左大括号 16"/>
          <p:cNvSpPr/>
          <p:nvPr/>
        </p:nvSpPr>
        <p:spPr>
          <a:xfrm>
            <a:off x="264846" y="1344587"/>
            <a:ext cx="360040" cy="4758630"/>
          </a:xfrm>
          <a:prstGeom prst="leftBrace">
            <a:avLst/>
          </a:prstGeom>
          <a:solidFill>
            <a:schemeClr val="bg1"/>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0053954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7934"/>
            <a:ext cx="9144000" cy="8446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2"/>
          <p:cNvSpPr>
            <a:spLocks noGrp="1" noChangeArrowheads="1"/>
          </p:cNvSpPr>
          <p:nvPr>
            <p:ph type="title"/>
          </p:nvPr>
        </p:nvSpPr>
        <p:spPr>
          <a:xfrm>
            <a:off x="250825" y="25451"/>
            <a:ext cx="8642350" cy="777875"/>
          </a:xfrm>
        </p:spPr>
        <p:txBody>
          <a:bodyPr/>
          <a:lstStyle/>
          <a:p>
            <a:pPr algn="l" eaLnBrk="1" hangingPunct="1">
              <a:defRPr/>
            </a:pPr>
            <a:r>
              <a:rPr lang="zh-CN" altLang="en-US" sz="3200" b="1" dirty="0" smtClean="0">
                <a:solidFill>
                  <a:schemeClr val="bg1"/>
                </a:solidFill>
              </a:rPr>
              <a:t>特征的</a:t>
            </a:r>
            <a:r>
              <a:rPr lang="zh-CN" altLang="en-US" sz="3200" b="1" dirty="0">
                <a:solidFill>
                  <a:schemeClr val="bg1"/>
                </a:solidFill>
              </a:rPr>
              <a:t>表示</a:t>
            </a:r>
            <a:endParaRPr lang="zh-CN" altLang="en-US" sz="2000" b="1" dirty="0" smtClean="0">
              <a:solidFill>
                <a:schemeClr val="bg1"/>
              </a:solidFill>
              <a:latin typeface="Arial" pitchFamily="34" charset="0"/>
              <a:ea typeface="Arial Unicode MS" pitchFamily="34" charset="-122"/>
              <a:cs typeface="Arial" pitchFamily="34" charset="0"/>
            </a:endParaRPr>
          </a:p>
        </p:txBody>
      </p:sp>
      <p:sp>
        <p:nvSpPr>
          <p:cNvPr id="4" name="矩形 3"/>
          <p:cNvSpPr/>
          <p:nvPr/>
        </p:nvSpPr>
        <p:spPr>
          <a:xfrm>
            <a:off x="0" y="6525344"/>
            <a:ext cx="9138308" cy="332656"/>
          </a:xfrm>
          <a:prstGeom prst="rect">
            <a:avLst/>
          </a:prstGeom>
          <a:gradFill flip="none" rotWithShape="1">
            <a:gsLst>
              <a:gs pos="55000">
                <a:schemeClr val="tx2">
                  <a:alpha val="29000"/>
                </a:schemeClr>
              </a:gs>
              <a:gs pos="100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2" name="组合 61"/>
          <p:cNvGrpSpPr/>
          <p:nvPr/>
        </p:nvGrpSpPr>
        <p:grpSpPr>
          <a:xfrm>
            <a:off x="8186914" y="5559487"/>
            <a:ext cx="878417" cy="893287"/>
            <a:chOff x="8230456" y="5603029"/>
            <a:chExt cx="878417" cy="893287"/>
          </a:xfrm>
        </p:grpSpPr>
        <p:sp>
          <p:nvSpPr>
            <p:cNvPr id="52" name="矩形 51"/>
            <p:cNvSpPr/>
            <p:nvPr/>
          </p:nvSpPr>
          <p:spPr>
            <a:xfrm>
              <a:off x="8849633" y="6237076"/>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8849633" y="5920578"/>
              <a:ext cx="259240" cy="259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8540044" y="6237076"/>
              <a:ext cx="259240" cy="259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8849633" y="5603029"/>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8540044" y="5920578"/>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8230456" y="6237076"/>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4" name="矩形 63"/>
          <p:cNvSpPr/>
          <p:nvPr/>
        </p:nvSpPr>
        <p:spPr>
          <a:xfrm>
            <a:off x="-10066" y="893644"/>
            <a:ext cx="9154065" cy="1445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8" name="Rectangle 3"/>
              <p:cNvSpPr txBox="1">
                <a:spLocks noChangeArrowheads="1"/>
              </p:cNvSpPr>
              <p:nvPr/>
            </p:nvSpPr>
            <p:spPr bwMode="gray">
              <a:xfrm>
                <a:off x="540472" y="1124744"/>
                <a:ext cx="8280000" cy="554461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lstStyle>
                <a:lvl1pPr marL="342900" indent="-342900" algn="l" rtl="0" eaLnBrk="1" fontAlgn="base" hangingPunct="1">
                  <a:spcBef>
                    <a:spcPct val="20000"/>
                  </a:spcBef>
                  <a:spcAft>
                    <a:spcPct val="0"/>
                  </a:spcAft>
                  <a:buClr>
                    <a:schemeClr val="tx1"/>
                  </a:buClr>
                  <a:buFont typeface="Wingdings" pitchFamily="2" charset="2"/>
                  <a:buChar char="v"/>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Font typeface="Wingdings" pitchFamily="2" charset="2"/>
                  <a:buChar char="§"/>
                  <a:defRPr sz="2800">
                    <a:solidFill>
                      <a:schemeClr val="tx2"/>
                    </a:solidFill>
                    <a:latin typeface="Arial" charset="0"/>
                  </a:defRPr>
                </a:lvl2pPr>
                <a:lvl3pPr marL="1143000" indent="-228600" algn="l" rtl="0" eaLnBrk="1" fontAlgn="base" hangingPunct="1">
                  <a:spcBef>
                    <a:spcPct val="20000"/>
                  </a:spcBef>
                  <a:spcAft>
                    <a:spcPct val="0"/>
                  </a:spcAft>
                  <a:buClr>
                    <a:schemeClr val="hlink"/>
                  </a:buClr>
                  <a:buChar char="•"/>
                  <a:defRPr sz="2400">
                    <a:solidFill>
                      <a:schemeClr val="tx2"/>
                    </a:solidFill>
                    <a:latin typeface="Arial" charset="0"/>
                  </a:defRPr>
                </a:lvl3pPr>
                <a:lvl4pPr marL="1600200" indent="-228600" algn="l" rtl="0" eaLnBrk="1" fontAlgn="base" hangingPunct="1">
                  <a:spcBef>
                    <a:spcPct val="20000"/>
                  </a:spcBef>
                  <a:spcAft>
                    <a:spcPct val="0"/>
                  </a:spcAft>
                  <a:buChar char="–"/>
                  <a:defRPr sz="2000">
                    <a:solidFill>
                      <a:schemeClr val="tx2"/>
                    </a:solidFill>
                    <a:latin typeface="Arial" charset="0"/>
                  </a:defRPr>
                </a:lvl4pPr>
                <a:lvl5pPr marL="2057400" indent="-228600" algn="l" rtl="0" eaLnBrk="1" fontAlgn="base" hangingPunct="1">
                  <a:spcBef>
                    <a:spcPct val="20000"/>
                  </a:spcBef>
                  <a:spcAft>
                    <a:spcPct val="0"/>
                  </a:spcAft>
                  <a:buChar char="»"/>
                  <a:defRPr sz="2000">
                    <a:solidFill>
                      <a:schemeClr val="tx2"/>
                    </a:solidFill>
                    <a:latin typeface="Arial" charset="0"/>
                  </a:defRPr>
                </a:lvl5pPr>
                <a:lvl6pPr marL="2514600" indent="-228600" algn="l" rtl="0" eaLnBrk="1" fontAlgn="base" hangingPunct="1">
                  <a:spcBef>
                    <a:spcPct val="20000"/>
                  </a:spcBef>
                  <a:spcAft>
                    <a:spcPct val="0"/>
                  </a:spcAft>
                  <a:buChar char="»"/>
                  <a:defRPr sz="2000">
                    <a:solidFill>
                      <a:schemeClr val="tx2"/>
                    </a:solidFill>
                    <a:latin typeface="Arial" charset="0"/>
                  </a:defRPr>
                </a:lvl6pPr>
                <a:lvl7pPr marL="2971800" indent="-228600" algn="l" rtl="0" eaLnBrk="1" fontAlgn="base" hangingPunct="1">
                  <a:spcBef>
                    <a:spcPct val="20000"/>
                  </a:spcBef>
                  <a:spcAft>
                    <a:spcPct val="0"/>
                  </a:spcAft>
                  <a:buChar char="»"/>
                  <a:defRPr sz="2000">
                    <a:solidFill>
                      <a:schemeClr val="tx2"/>
                    </a:solidFill>
                    <a:latin typeface="Arial" charset="0"/>
                  </a:defRPr>
                </a:lvl7pPr>
                <a:lvl8pPr marL="3429000" indent="-228600" algn="l" rtl="0" eaLnBrk="1" fontAlgn="base" hangingPunct="1">
                  <a:spcBef>
                    <a:spcPct val="20000"/>
                  </a:spcBef>
                  <a:spcAft>
                    <a:spcPct val="0"/>
                  </a:spcAft>
                  <a:buChar char="»"/>
                  <a:defRPr sz="2000">
                    <a:solidFill>
                      <a:schemeClr val="tx2"/>
                    </a:solidFill>
                    <a:latin typeface="Arial" charset="0"/>
                  </a:defRPr>
                </a:lvl8pPr>
                <a:lvl9pPr marL="3886200" indent="-228600" algn="l" rtl="0" eaLnBrk="1" fontAlgn="base" hangingPunct="1">
                  <a:spcBef>
                    <a:spcPct val="20000"/>
                  </a:spcBef>
                  <a:spcAft>
                    <a:spcPct val="0"/>
                  </a:spcAft>
                  <a:buChar char="»"/>
                  <a:defRPr sz="2000">
                    <a:solidFill>
                      <a:schemeClr val="tx2"/>
                    </a:solidFill>
                    <a:latin typeface="Arial" charset="0"/>
                  </a:defRPr>
                </a:lvl9pPr>
              </a:lstStyle>
              <a:p>
                <a:pPr>
                  <a:lnSpc>
                    <a:spcPct val="150000"/>
                  </a:lnSpc>
                  <a:defRPr/>
                </a:pPr>
                <a:r>
                  <a:rPr lang="en-US" altLang="zh-CN" sz="2200" dirty="0" smtClean="0">
                    <a:latin typeface="Times New Roman" panose="02020603050405020304" pitchFamily="18" charset="0"/>
                    <a:cs typeface="Times New Roman" panose="02020603050405020304" pitchFamily="18" charset="0"/>
                  </a:rPr>
                  <a:t>Vector Representation</a:t>
                </a:r>
              </a:p>
              <a:p>
                <a:pPr lvl="1">
                  <a:lnSpc>
                    <a:spcPct val="150000"/>
                  </a:lnSpc>
                  <a:defRPr/>
                </a:pPr>
                <a14:m>
                  <m:oMath xmlns:m="http://schemas.openxmlformats.org/officeDocument/2006/math">
                    <m:r>
                      <a:rPr lang="en-US" altLang="zh-CN" sz="2200" i="1" smtClean="0">
                        <a:solidFill>
                          <a:schemeClr val="tx1"/>
                        </a:solidFill>
                        <a:latin typeface="Cambria Math" panose="02040503050406030204" pitchFamily="18" charset="0"/>
                        <a:ea typeface="Cambria Math" panose="02040503050406030204" pitchFamily="18" charset="0"/>
                      </a:rPr>
                      <m:t>𝑣</m:t>
                    </m:r>
                    <m:r>
                      <a:rPr lang="en-US" altLang="zh-CN" sz="2200" i="1" smtClean="0">
                        <a:solidFill>
                          <a:schemeClr val="tx1"/>
                        </a:solidFill>
                        <a:latin typeface="Cambria Math" panose="02040503050406030204" pitchFamily="18" charset="0"/>
                        <a:ea typeface="Cambria Math" panose="02040503050406030204" pitchFamily="18" charset="0"/>
                      </a:rPr>
                      <m:t>=</m:t>
                    </m:r>
                    <m:d>
                      <m:dPr>
                        <m:begChr m:val="["/>
                        <m:endChr m:val="]"/>
                        <m:ctrlPr>
                          <a:rPr lang="en-US" altLang="zh-CN" sz="2200" i="1">
                            <a:solidFill>
                              <a:schemeClr val="tx1"/>
                            </a:solidFill>
                            <a:latin typeface="Cambria Math" panose="02040503050406030204" pitchFamily="18" charset="0"/>
                            <a:ea typeface="Cambria Math" panose="02040503050406030204" pitchFamily="18" charset="0"/>
                          </a:rPr>
                        </m:ctrlPr>
                      </m:dPr>
                      <m:e>
                        <m:r>
                          <a:rPr lang="en-US" altLang="zh-CN" sz="2200" i="1">
                            <a:solidFill>
                              <a:schemeClr val="tx1"/>
                            </a:solidFill>
                            <a:latin typeface="Cambria Math" panose="02040503050406030204" pitchFamily="18" charset="0"/>
                            <a:ea typeface="Cambria Math" panose="02040503050406030204" pitchFamily="18" charset="0"/>
                          </a:rPr>
                          <m:t> </m:t>
                        </m:r>
                        <m:m>
                          <m:mPr>
                            <m:mcs>
                              <m:mc>
                                <m:mcPr>
                                  <m:count m:val="4"/>
                                  <m:mcJc m:val="center"/>
                                </m:mcPr>
                              </m:mc>
                            </m:mcs>
                            <m:ctrlPr>
                              <a:rPr lang="en-US" altLang="zh-CN" sz="2200" i="1">
                                <a:solidFill>
                                  <a:schemeClr val="tx1"/>
                                </a:solidFill>
                                <a:latin typeface="Cambria Math" panose="02040503050406030204" pitchFamily="18" charset="0"/>
                                <a:ea typeface="Cambria Math" panose="02040503050406030204" pitchFamily="18" charset="0"/>
                              </a:rPr>
                            </m:ctrlPr>
                          </m:mPr>
                          <m:mr>
                            <m:e>
                              <m:r>
                                <m:rPr>
                                  <m:brk m:alnAt="7"/>
                                </m:rPr>
                                <a:rPr lang="en-US" altLang="zh-CN" sz="2200" i="1">
                                  <a:solidFill>
                                    <a:schemeClr val="tx1"/>
                                  </a:solidFill>
                                  <a:latin typeface="Cambria Math" panose="02040503050406030204" pitchFamily="18" charset="0"/>
                                  <a:ea typeface="Cambria Math" panose="02040503050406030204" pitchFamily="18" charset="0"/>
                                </a:rPr>
                                <m:t>𝑓</m:t>
                              </m:r>
                              <m:r>
                                <a:rPr lang="en-US" altLang="zh-CN" sz="2200" i="1">
                                  <a:solidFill>
                                    <a:schemeClr val="tx1"/>
                                  </a:solidFill>
                                  <a:latin typeface="Cambria Math" panose="02040503050406030204" pitchFamily="18" charset="0"/>
                                  <a:ea typeface="Cambria Math" panose="02040503050406030204" pitchFamily="18" charset="0"/>
                                </a:rPr>
                                <m:t>1 :</m:t>
                              </m:r>
                              <m:r>
                                <a:rPr lang="en-US" altLang="zh-CN" sz="2200" i="1">
                                  <a:solidFill>
                                    <a:schemeClr val="tx1"/>
                                  </a:solidFill>
                                  <a:latin typeface="Cambria Math" panose="02040503050406030204" pitchFamily="18" charset="0"/>
                                  <a:ea typeface="Cambria Math" panose="02040503050406030204" pitchFamily="18" charset="0"/>
                                </a:rPr>
                                <m:t>𝑡</m:t>
                              </m:r>
                              <m:r>
                                <a:rPr lang="en-US" altLang="zh-CN" sz="2200" i="1">
                                  <a:solidFill>
                                    <a:schemeClr val="tx1"/>
                                  </a:solidFill>
                                  <a:latin typeface="Cambria Math" panose="02040503050406030204" pitchFamily="18" charset="0"/>
                                  <a:ea typeface="Cambria Math" panose="02040503050406030204" pitchFamily="18" charset="0"/>
                                </a:rPr>
                                <m:t>1,</m:t>
                              </m:r>
                            </m:e>
                            <m:e>
                              <m:r>
                                <a:rPr lang="en-US" altLang="zh-CN" sz="2200" i="1">
                                  <a:solidFill>
                                    <a:schemeClr val="tx1"/>
                                  </a:solidFill>
                                  <a:latin typeface="Cambria Math" panose="02040503050406030204" pitchFamily="18" charset="0"/>
                                  <a:ea typeface="Cambria Math" panose="02040503050406030204" pitchFamily="18" charset="0"/>
                                </a:rPr>
                                <m:t>𝑓</m:t>
                              </m:r>
                              <m:r>
                                <a:rPr lang="en-US" altLang="zh-CN" sz="2200" i="1">
                                  <a:solidFill>
                                    <a:schemeClr val="tx1"/>
                                  </a:solidFill>
                                  <a:latin typeface="Cambria Math" panose="02040503050406030204" pitchFamily="18" charset="0"/>
                                  <a:ea typeface="Cambria Math" panose="02040503050406030204" pitchFamily="18" charset="0"/>
                                </a:rPr>
                                <m:t>2 :</m:t>
                              </m:r>
                              <m:r>
                                <a:rPr lang="en-US" altLang="zh-CN" sz="2200" i="1">
                                  <a:solidFill>
                                    <a:schemeClr val="tx1"/>
                                  </a:solidFill>
                                  <a:latin typeface="Cambria Math" panose="02040503050406030204" pitchFamily="18" charset="0"/>
                                  <a:ea typeface="Cambria Math" panose="02040503050406030204" pitchFamily="18" charset="0"/>
                                </a:rPr>
                                <m:t>𝑡</m:t>
                              </m:r>
                              <m:r>
                                <a:rPr lang="en-US" altLang="zh-CN" sz="2200" i="1">
                                  <a:solidFill>
                                    <a:schemeClr val="tx1"/>
                                  </a:solidFill>
                                  <a:latin typeface="Cambria Math" panose="02040503050406030204" pitchFamily="18" charset="0"/>
                                  <a:ea typeface="Cambria Math" panose="02040503050406030204" pitchFamily="18" charset="0"/>
                                </a:rPr>
                                <m:t>2,</m:t>
                              </m:r>
                            </m:e>
                            <m:e>
                              <m:r>
                                <a:rPr lang="en-US" altLang="zh-CN" sz="2200" i="1">
                                  <a:solidFill>
                                    <a:schemeClr val="tx1"/>
                                  </a:solidFill>
                                  <a:latin typeface="Cambria Math" panose="02040503050406030204" pitchFamily="18" charset="0"/>
                                  <a:ea typeface="Cambria Math" panose="02040503050406030204" pitchFamily="18" charset="0"/>
                                </a:rPr>
                                <m:t>…</m:t>
                              </m:r>
                            </m:e>
                            <m:e>
                              <m:r>
                                <a:rPr lang="en-US" altLang="zh-CN" sz="2200" i="1">
                                  <a:solidFill>
                                    <a:schemeClr val="tx1"/>
                                  </a:solidFill>
                                  <a:latin typeface="Cambria Math" panose="02040503050406030204" pitchFamily="18" charset="0"/>
                                  <a:ea typeface="Cambria Math" panose="02040503050406030204" pitchFamily="18" charset="0"/>
                                </a:rPr>
                                <m:t>,  </m:t>
                              </m:r>
                              <m:r>
                                <a:rPr lang="en-US" altLang="zh-CN" sz="2200" i="1">
                                  <a:solidFill>
                                    <a:schemeClr val="tx1"/>
                                  </a:solidFill>
                                  <a:latin typeface="Cambria Math" panose="02040503050406030204" pitchFamily="18" charset="0"/>
                                  <a:ea typeface="Cambria Math" panose="02040503050406030204" pitchFamily="18" charset="0"/>
                                </a:rPr>
                                <m:t>𝑓𝑛</m:t>
                              </m:r>
                              <m:r>
                                <a:rPr lang="en-US" altLang="zh-CN" sz="2200" i="1">
                                  <a:solidFill>
                                    <a:schemeClr val="tx1"/>
                                  </a:solidFill>
                                  <a:latin typeface="Cambria Math" panose="02040503050406030204" pitchFamily="18" charset="0"/>
                                  <a:ea typeface="Cambria Math" panose="02040503050406030204" pitchFamily="18" charset="0"/>
                                </a:rPr>
                                <m:t> :</m:t>
                              </m:r>
                              <m:r>
                                <a:rPr lang="en-US" altLang="zh-CN" sz="2200" i="1">
                                  <a:solidFill>
                                    <a:schemeClr val="tx1"/>
                                  </a:solidFill>
                                  <a:latin typeface="Cambria Math" panose="02040503050406030204" pitchFamily="18" charset="0"/>
                                  <a:ea typeface="Cambria Math" panose="02040503050406030204" pitchFamily="18" charset="0"/>
                                </a:rPr>
                                <m:t>𝑡𝑛</m:t>
                              </m:r>
                            </m:e>
                          </m:mr>
                        </m:m>
                        <m:r>
                          <a:rPr lang="en-US" altLang="zh-CN" sz="2200" i="1">
                            <a:solidFill>
                              <a:schemeClr val="tx1"/>
                            </a:solidFill>
                            <a:latin typeface="Cambria Math" panose="02040503050406030204" pitchFamily="18" charset="0"/>
                            <a:ea typeface="Cambria Math" panose="02040503050406030204" pitchFamily="18" charset="0"/>
                          </a:rPr>
                          <m:t> </m:t>
                        </m:r>
                      </m:e>
                    </m:d>
                  </m:oMath>
                </a14:m>
                <a:endParaRPr lang="en-US" altLang="zh-CN" sz="2200" dirty="0" smtClean="0">
                  <a:latin typeface="Times New Roman" panose="02020603050405020304" pitchFamily="18" charset="0"/>
                  <a:ea typeface="宋体" panose="02010600030101010101" pitchFamily="2" charset="-122"/>
                  <a:cs typeface="Times New Roman" panose="02020603050405020304" pitchFamily="18" charset="0"/>
                </a:endParaRPr>
              </a:p>
              <a:p>
                <a:pPr marL="457200" lvl="1" indent="0">
                  <a:lnSpc>
                    <a:spcPct val="150000"/>
                  </a:lnSpc>
                  <a:buNone/>
                  <a:defRPr/>
                </a:pPr>
                <a:endParaRPr lang="en-US" altLang="zh-CN" sz="1000"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defRPr/>
                </a:pPr>
                <a:r>
                  <a:rPr lang="en-US" altLang="zh-CN" sz="2200" dirty="0" smtClean="0">
                    <a:latin typeface="Times New Roman" panose="02020603050405020304" pitchFamily="18" charset="0"/>
                    <a:ea typeface="宋体" panose="02010600030101010101" pitchFamily="2" charset="-122"/>
                    <a:cs typeface="Times New Roman" panose="02020603050405020304" pitchFamily="18" charset="0"/>
                  </a:rPr>
                  <a:t>Take </a:t>
                </a:r>
                <a:r>
                  <a:rPr lang="en-US" altLang="zh-CN" sz="2200"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[ebp+8] </a:t>
                </a:r>
                <a:r>
                  <a:rPr lang="en-US" altLang="zh-CN" sz="2200" dirty="0" smtClean="0">
                    <a:latin typeface="Times New Roman" panose="02020603050405020304" pitchFamily="18" charset="0"/>
                    <a:ea typeface="宋体" panose="02010600030101010101" pitchFamily="2" charset="-122"/>
                    <a:cs typeface="Times New Roman" panose="02020603050405020304" pitchFamily="18" charset="0"/>
                  </a:rPr>
                  <a:t>for example</a:t>
                </a:r>
              </a:p>
              <a:p>
                <a:pPr marL="0" indent="0">
                  <a:lnSpc>
                    <a:spcPct val="150000"/>
                  </a:lnSpc>
                  <a:buNone/>
                  <a:defRPr/>
                </a:pPr>
                <a:endParaRPr lang="en-US" altLang="zh-CN" sz="1000" b="0" dirty="0" smtClean="0">
                  <a:latin typeface="宋体" panose="02010600030101010101" pitchFamily="2" charset="-122"/>
                  <a:ea typeface="宋体" panose="02010600030101010101" pitchFamily="2" charset="-122"/>
                </a:endParaRPr>
              </a:p>
              <a:p>
                <a:pPr marL="0" indent="0">
                  <a:lnSpc>
                    <a:spcPts val="1900"/>
                  </a:lnSpc>
                  <a:buNone/>
                </a:pPr>
                <a:r>
                  <a:rPr lang="en-US" altLang="zh-CN" sz="1800" b="0" dirty="0" smtClean="0"/>
                  <a:t>     mov</a:t>
                </a:r>
                <a:r>
                  <a:rPr lang="en-US" altLang="zh-CN" sz="1800" b="0" dirty="0"/>
                  <a:t>	</a:t>
                </a:r>
                <a14:m>
                  <m:oMath xmlns:m="http://schemas.openxmlformats.org/officeDocument/2006/math">
                    <m:sSup>
                      <m:sSupPr>
                        <m:ctrlPr>
                          <a:rPr lang="en-US" altLang="zh-CN" sz="1800" b="0" i="1">
                            <a:latin typeface="Cambria Math" panose="02040503050406030204" pitchFamily="18" charset="0"/>
                          </a:rPr>
                        </m:ctrlPr>
                      </m:sSupPr>
                      <m:e>
                        <m:r>
                          <a:rPr lang="en-US" altLang="zh-CN" sz="1800" b="0" i="1">
                            <a:latin typeface="Cambria Math" panose="02040503050406030204" pitchFamily="18" charset="0"/>
                          </a:rPr>
                          <m:t>𝑟𝑒𝑔</m:t>
                        </m:r>
                      </m:e>
                      <m:sup>
                        <m:r>
                          <a:rPr lang="en-US" altLang="zh-CN" sz="1800" b="0" i="1">
                            <a:latin typeface="Cambria Math" panose="02040503050406030204" pitchFamily="18" charset="0"/>
                          </a:rPr>
                          <m:t>32</m:t>
                        </m:r>
                      </m:sup>
                    </m:sSup>
                  </m:oMath>
                </a14:m>
                <a:r>
                  <a:rPr lang="en-US" altLang="zh-CN" sz="1800" b="0" dirty="0"/>
                  <a:t> </a:t>
                </a:r>
                <a:r>
                  <a:rPr lang="en-US" altLang="zh-CN" sz="1800" b="0" dirty="0" smtClean="0"/>
                  <a:t>,   </a:t>
                </a:r>
                <a:r>
                  <a:rPr lang="en-US" altLang="zh-CN" sz="1800" b="0" dirty="0"/>
                  <a:t>__</a:t>
                </a:r>
                <a:endParaRPr lang="zh-CN" altLang="zh-CN" sz="1800" b="0" dirty="0"/>
              </a:p>
              <a:p>
                <a:pPr marL="0" indent="0">
                  <a:lnSpc>
                    <a:spcPts val="1900"/>
                  </a:lnSpc>
                  <a:buNone/>
                </a:pPr>
                <a:r>
                  <a:rPr lang="en-US" altLang="zh-CN" sz="1800" b="0" dirty="0" smtClean="0"/>
                  <a:t>     movsx </a:t>
                </a:r>
                <a:r>
                  <a:rPr lang="en-US" altLang="zh-CN" sz="1800" b="0" dirty="0"/>
                  <a:t>	</a:t>
                </a:r>
                <a14:m>
                  <m:oMath xmlns:m="http://schemas.openxmlformats.org/officeDocument/2006/math">
                    <m:sSup>
                      <m:sSupPr>
                        <m:ctrlPr>
                          <a:rPr lang="en-US" altLang="zh-CN" sz="1800" b="0" i="1">
                            <a:latin typeface="Cambria Math" panose="02040503050406030204" pitchFamily="18" charset="0"/>
                          </a:rPr>
                        </m:ctrlPr>
                      </m:sSupPr>
                      <m:e>
                        <m:r>
                          <a:rPr lang="en-US" altLang="zh-CN" sz="1800" b="0" i="1">
                            <a:latin typeface="Cambria Math" panose="02040503050406030204" pitchFamily="18" charset="0"/>
                          </a:rPr>
                          <m:t>𝑟𝑒𝑔</m:t>
                        </m:r>
                      </m:e>
                      <m:sup>
                        <m:r>
                          <a:rPr lang="en-US" altLang="zh-CN" sz="1800" b="0" i="1">
                            <a:latin typeface="Cambria Math" panose="02040503050406030204" pitchFamily="18" charset="0"/>
                          </a:rPr>
                          <m:t>32</m:t>
                        </m:r>
                      </m:sup>
                    </m:sSup>
                  </m:oMath>
                </a14:m>
                <a:r>
                  <a:rPr lang="en-US" altLang="zh-CN" sz="1800" b="0" dirty="0" smtClean="0"/>
                  <a:t> ,  [__]</a:t>
                </a:r>
                <a:endParaRPr lang="zh-CN" altLang="zh-CN" sz="1800" b="0" dirty="0"/>
              </a:p>
              <a:p>
                <a:pPr marL="0" indent="0">
                  <a:lnSpc>
                    <a:spcPts val="1900"/>
                  </a:lnSpc>
                  <a:buNone/>
                </a:pPr>
                <a:r>
                  <a:rPr lang="en-US" altLang="zh-CN" sz="1800" b="0" dirty="0" smtClean="0"/>
                  <a:t>     mov </a:t>
                </a:r>
                <a:r>
                  <a:rPr lang="en-US" altLang="zh-CN" sz="1800" b="0" dirty="0"/>
                  <a:t>	</a:t>
                </a:r>
                <a14:m>
                  <m:oMath xmlns:m="http://schemas.openxmlformats.org/officeDocument/2006/math">
                    <m:sSup>
                      <m:sSupPr>
                        <m:ctrlPr>
                          <a:rPr lang="en-US" altLang="zh-CN" sz="1800" b="0" i="1">
                            <a:latin typeface="Cambria Math" panose="02040503050406030204" pitchFamily="18" charset="0"/>
                          </a:rPr>
                        </m:ctrlPr>
                      </m:sSupPr>
                      <m:e>
                        <m:r>
                          <a:rPr lang="en-US" altLang="zh-CN" sz="1800" b="0" i="1">
                            <a:latin typeface="Cambria Math" panose="02040503050406030204" pitchFamily="18" charset="0"/>
                          </a:rPr>
                          <m:t>𝑟𝑒𝑔</m:t>
                        </m:r>
                      </m:e>
                      <m:sup>
                        <m:r>
                          <a:rPr lang="en-US" altLang="zh-CN" sz="1800" b="0" i="1">
                            <a:latin typeface="Cambria Math" panose="02040503050406030204" pitchFamily="18" charset="0"/>
                          </a:rPr>
                          <m:t>32</m:t>
                        </m:r>
                      </m:sup>
                    </m:sSup>
                  </m:oMath>
                </a14:m>
                <a:r>
                  <a:rPr lang="en-US" altLang="zh-CN" sz="1800" b="0" dirty="0"/>
                  <a:t> </a:t>
                </a:r>
                <a:r>
                  <a:rPr lang="en-US" altLang="zh-CN" sz="1800" b="0" dirty="0" smtClean="0"/>
                  <a:t>,   </a:t>
                </a:r>
                <a:r>
                  <a:rPr lang="en-US" altLang="zh-CN" sz="1800" b="0" dirty="0"/>
                  <a:t>__</a:t>
                </a:r>
                <a:endParaRPr lang="zh-CN" altLang="zh-CN" sz="1800" b="0" dirty="0"/>
              </a:p>
              <a:p>
                <a:pPr marL="0" indent="0">
                  <a:lnSpc>
                    <a:spcPts val="1900"/>
                  </a:lnSpc>
                  <a:buNone/>
                </a:pPr>
                <a:r>
                  <a:rPr lang="en-US" altLang="zh-CN" sz="1800" b="0" dirty="0" smtClean="0"/>
                  <a:t>     add </a:t>
                </a:r>
                <a:r>
                  <a:rPr lang="en-US" altLang="zh-CN" sz="1800" b="0" dirty="0"/>
                  <a:t>	  __ </a:t>
                </a:r>
                <a:r>
                  <a:rPr lang="en-US" altLang="zh-CN" sz="1800" b="0" dirty="0" smtClean="0"/>
                  <a:t>     ,    1</a:t>
                </a:r>
                <a:endParaRPr lang="zh-CN" altLang="zh-CN" sz="1800" b="0" dirty="0"/>
              </a:p>
              <a:p>
                <a:pPr marL="0" indent="0">
                  <a:lnSpc>
                    <a:spcPts val="1900"/>
                  </a:lnSpc>
                  <a:buNone/>
                </a:pPr>
                <a:r>
                  <a:rPr lang="en-US" altLang="zh-CN" sz="1800" b="0" dirty="0" smtClean="0"/>
                  <a:t>     mov </a:t>
                </a:r>
                <a:r>
                  <a:rPr lang="en-US" altLang="zh-CN" sz="1800" b="0" dirty="0"/>
                  <a:t>	</a:t>
                </a:r>
                <a14:m>
                  <m:oMath xmlns:m="http://schemas.openxmlformats.org/officeDocument/2006/math">
                    <m:sSup>
                      <m:sSupPr>
                        <m:ctrlPr>
                          <a:rPr lang="en-US" altLang="zh-CN" sz="1800" b="0" i="1">
                            <a:latin typeface="Cambria Math" panose="02040503050406030204" pitchFamily="18" charset="0"/>
                          </a:rPr>
                        </m:ctrlPr>
                      </m:sSupPr>
                      <m:e>
                        <m:r>
                          <a:rPr lang="en-US" altLang="zh-CN" sz="1800" b="0" i="1">
                            <a:latin typeface="Cambria Math" panose="02040503050406030204" pitchFamily="18" charset="0"/>
                          </a:rPr>
                          <m:t>𝑟𝑒𝑔</m:t>
                        </m:r>
                      </m:e>
                      <m:sup>
                        <m:r>
                          <a:rPr lang="en-US" altLang="zh-CN" sz="1800" b="0" i="1">
                            <a:latin typeface="Cambria Math" panose="02040503050406030204" pitchFamily="18" charset="0"/>
                          </a:rPr>
                          <m:t>32</m:t>
                        </m:r>
                      </m:sup>
                    </m:sSup>
                  </m:oMath>
                </a14:m>
                <a:r>
                  <a:rPr lang="en-US" altLang="zh-CN" sz="1800" b="0" dirty="0"/>
                  <a:t> </a:t>
                </a:r>
                <a:r>
                  <a:rPr lang="en-US" altLang="zh-CN" sz="1800" b="0" dirty="0" smtClean="0"/>
                  <a:t>,   __		</a:t>
                </a:r>
                <a:endParaRPr lang="zh-CN" altLang="zh-CN" sz="1800" b="0" dirty="0"/>
              </a:p>
              <a:p>
                <a:pPr marL="0" indent="0">
                  <a:lnSpc>
                    <a:spcPts val="1900"/>
                  </a:lnSpc>
                  <a:buNone/>
                </a:pPr>
                <a:r>
                  <a:rPr lang="en-US" altLang="zh-CN" sz="1800" b="0" dirty="0" smtClean="0"/>
                  <a:t>     mov </a:t>
                </a:r>
                <a:r>
                  <a:rPr lang="en-US" altLang="zh-CN" sz="1800" b="0" dirty="0"/>
                  <a:t>	</a:t>
                </a:r>
                <a14:m>
                  <m:oMath xmlns:m="http://schemas.openxmlformats.org/officeDocument/2006/math">
                    <m:sSup>
                      <m:sSupPr>
                        <m:ctrlPr>
                          <a:rPr lang="en-US" altLang="zh-CN" sz="1800" b="0" i="1">
                            <a:latin typeface="Cambria Math" panose="02040503050406030204" pitchFamily="18" charset="0"/>
                          </a:rPr>
                        </m:ctrlPr>
                      </m:sSupPr>
                      <m:e>
                        <m:r>
                          <a:rPr lang="en-US" altLang="zh-CN" sz="1800" b="0" i="1">
                            <a:latin typeface="Cambria Math" panose="02040503050406030204" pitchFamily="18" charset="0"/>
                          </a:rPr>
                          <m:t>𝑟𝑒𝑔</m:t>
                        </m:r>
                      </m:e>
                      <m:sup>
                        <m:r>
                          <a:rPr lang="en-US" altLang="zh-CN" sz="1800" b="0" i="1">
                            <a:latin typeface="Cambria Math" panose="02040503050406030204" pitchFamily="18" charset="0"/>
                          </a:rPr>
                          <m:t>32</m:t>
                        </m:r>
                      </m:sup>
                    </m:sSup>
                  </m:oMath>
                </a14:m>
                <a:r>
                  <a:rPr lang="en-US" altLang="zh-CN" sz="1800" b="0" dirty="0"/>
                  <a:t> </a:t>
                </a:r>
                <a:r>
                  <a:rPr lang="en-US" altLang="zh-CN" sz="1800" b="0" dirty="0" smtClean="0"/>
                  <a:t>,   </a:t>
                </a:r>
                <a:r>
                  <a:rPr lang="en-US" altLang="zh-CN" sz="1800" b="0" dirty="0"/>
                  <a:t>__</a:t>
                </a:r>
                <a:endParaRPr lang="zh-CN" altLang="zh-CN" sz="1800" b="0" dirty="0"/>
              </a:p>
              <a:p>
                <a:pPr marL="0" indent="0">
                  <a:lnSpc>
                    <a:spcPts val="1900"/>
                  </a:lnSpc>
                  <a:buNone/>
                </a:pPr>
                <a:r>
                  <a:rPr lang="en-US" altLang="zh-CN" sz="1800" b="0" dirty="0" smtClean="0"/>
                  <a:t>     sub </a:t>
                </a:r>
                <a:r>
                  <a:rPr lang="en-US" altLang="zh-CN" sz="1800" b="0" dirty="0"/>
                  <a:t>	  __ </a:t>
                </a:r>
                <a:r>
                  <a:rPr lang="en-US" altLang="zh-CN" sz="1800" b="0" dirty="0" smtClean="0"/>
                  <a:t>     ,    1</a:t>
                </a:r>
                <a:endParaRPr lang="zh-CN" altLang="zh-CN" sz="1800" b="0" dirty="0"/>
              </a:p>
              <a:p>
                <a:pPr marL="0" indent="0">
                  <a:lnSpc>
                    <a:spcPts val="1900"/>
                  </a:lnSpc>
                  <a:buNone/>
                </a:pPr>
                <a:r>
                  <a:rPr lang="en-US" altLang="zh-CN" sz="1800" b="0" dirty="0" smtClean="0"/>
                  <a:t>     mov </a:t>
                </a:r>
                <a:r>
                  <a:rPr lang="en-US" altLang="zh-CN" sz="1800" b="0" dirty="0"/>
                  <a:t>	  __ </a:t>
                </a:r>
                <a:r>
                  <a:rPr lang="en-US" altLang="zh-CN" sz="1800" b="0" dirty="0" smtClean="0"/>
                  <a:t>     , </a:t>
                </a:r>
                <a14:m>
                  <m:oMath xmlns:m="http://schemas.openxmlformats.org/officeDocument/2006/math">
                    <m:sSup>
                      <m:sSupPr>
                        <m:ctrlPr>
                          <a:rPr lang="en-US" altLang="zh-CN" sz="1800" b="0" i="1">
                            <a:latin typeface="Cambria Math" panose="02040503050406030204" pitchFamily="18" charset="0"/>
                          </a:rPr>
                        </m:ctrlPr>
                      </m:sSupPr>
                      <m:e>
                        <m:r>
                          <a:rPr lang="en-US" altLang="zh-CN" sz="1800" b="0" i="1">
                            <a:latin typeface="Cambria Math" panose="02040503050406030204" pitchFamily="18" charset="0"/>
                          </a:rPr>
                          <m:t>𝑟𝑒𝑔</m:t>
                        </m:r>
                      </m:e>
                      <m:sup>
                        <m:r>
                          <a:rPr lang="en-US" altLang="zh-CN" sz="1800" b="0" i="1">
                            <a:latin typeface="Cambria Math" panose="02040503050406030204" pitchFamily="18" charset="0"/>
                          </a:rPr>
                          <m:t>32</m:t>
                        </m:r>
                      </m:sup>
                    </m:sSup>
                  </m:oMath>
                </a14:m>
                <a:endParaRPr lang="zh-CN" altLang="zh-CN" sz="1800" b="0" dirty="0"/>
              </a:p>
              <a:p>
                <a:pPr marL="0" indent="0">
                  <a:lnSpc>
                    <a:spcPts val="1900"/>
                  </a:lnSpc>
                  <a:buNone/>
                </a:pPr>
                <a:r>
                  <a:rPr lang="en-US" altLang="zh-CN" sz="1800" b="0" dirty="0" smtClean="0"/>
                  <a:t>     mov </a:t>
                </a:r>
                <a:r>
                  <a:rPr lang="en-US" altLang="zh-CN" sz="1800" b="0" dirty="0"/>
                  <a:t>	</a:t>
                </a:r>
                <a14:m>
                  <m:oMath xmlns:m="http://schemas.openxmlformats.org/officeDocument/2006/math">
                    <m:sSup>
                      <m:sSupPr>
                        <m:ctrlPr>
                          <a:rPr lang="en-US" altLang="zh-CN" sz="1800" b="0" i="1">
                            <a:latin typeface="Cambria Math" panose="02040503050406030204" pitchFamily="18" charset="0"/>
                          </a:rPr>
                        </m:ctrlPr>
                      </m:sSupPr>
                      <m:e>
                        <m:r>
                          <a:rPr lang="en-US" altLang="zh-CN" sz="1800" b="0" i="1">
                            <a:latin typeface="Cambria Math" panose="02040503050406030204" pitchFamily="18" charset="0"/>
                          </a:rPr>
                          <m:t>𝑟𝑒𝑔</m:t>
                        </m:r>
                      </m:e>
                      <m:sup>
                        <m:r>
                          <a:rPr lang="en-US" altLang="zh-CN" sz="1800" b="0" i="1">
                            <a:latin typeface="Cambria Math" panose="02040503050406030204" pitchFamily="18" charset="0"/>
                          </a:rPr>
                          <m:t>32</m:t>
                        </m:r>
                      </m:sup>
                    </m:sSup>
                  </m:oMath>
                </a14:m>
                <a:r>
                  <a:rPr lang="en-US" altLang="zh-CN" sz="1800" b="0" dirty="0"/>
                  <a:t> </a:t>
                </a:r>
                <a:r>
                  <a:rPr lang="en-US" altLang="zh-CN" sz="1800" b="0" dirty="0" smtClean="0"/>
                  <a:t> ,  __</a:t>
                </a:r>
                <a:endParaRPr lang="zh-CN" altLang="zh-CN" sz="1800" b="0" dirty="0"/>
              </a:p>
              <a:p>
                <a:pPr marL="0" indent="0">
                  <a:lnSpc>
                    <a:spcPts val="1900"/>
                  </a:lnSpc>
                  <a:buNone/>
                </a:pPr>
                <a:r>
                  <a:rPr lang="en-US" altLang="zh-CN" sz="1800" b="0" dirty="0" smtClean="0"/>
                  <a:t>     mov </a:t>
                </a:r>
                <a:r>
                  <a:rPr lang="en-US" altLang="zh-CN" sz="1800" b="0" dirty="0"/>
                  <a:t>	</a:t>
                </a:r>
                <a:r>
                  <a:rPr lang="en-US" altLang="zh-CN" sz="1800" b="0" i="1" dirty="0"/>
                  <a:t>Addr</a:t>
                </a:r>
                <a:r>
                  <a:rPr lang="en-US" altLang="zh-CN" sz="1800" b="0" dirty="0"/>
                  <a:t> </a:t>
                </a:r>
                <a:r>
                  <a:rPr lang="en-US" altLang="zh-CN" sz="1800" b="0" dirty="0" smtClean="0"/>
                  <a:t>   ,  __</a:t>
                </a:r>
                <a:endParaRPr lang="en-US" altLang="zh-CN" sz="1800" b="0" dirty="0" smtClean="0">
                  <a:solidFill>
                    <a:schemeClr val="tx1"/>
                  </a:solidFill>
                  <a:latin typeface="宋体" panose="02010600030101010101" pitchFamily="2" charset="-122"/>
                  <a:ea typeface="宋体" panose="02010600030101010101" pitchFamily="2" charset="-122"/>
                </a:endParaRPr>
              </a:p>
              <a:p>
                <a:pPr lvl="1">
                  <a:lnSpc>
                    <a:spcPct val="150000"/>
                  </a:lnSpc>
                  <a:defRPr/>
                </a:pPr>
                <a:endParaRPr lang="en-US" altLang="zh-CN" sz="2200" dirty="0">
                  <a:solidFill>
                    <a:schemeClr val="tx1"/>
                  </a:solidFill>
                  <a:latin typeface="宋体" panose="02010600030101010101" pitchFamily="2" charset="-122"/>
                  <a:ea typeface="宋体" panose="02010600030101010101" pitchFamily="2" charset="-122"/>
                </a:endParaRPr>
              </a:p>
              <a:p>
                <a:pPr marL="457200" lvl="1" indent="0">
                  <a:lnSpc>
                    <a:spcPct val="150000"/>
                  </a:lnSpc>
                  <a:buNone/>
                  <a:defRPr/>
                </a:pPr>
                <a:endParaRPr lang="en-US" altLang="zh-CN" sz="2200" b="0" dirty="0" smtClean="0">
                  <a:solidFill>
                    <a:schemeClr val="tx1"/>
                  </a:solidFill>
                  <a:latin typeface="宋体" panose="02010600030101010101" pitchFamily="2" charset="-122"/>
                  <a:ea typeface="宋体" panose="02010600030101010101" pitchFamily="2" charset="-122"/>
                </a:endParaRPr>
              </a:p>
            </p:txBody>
          </p:sp>
        </mc:Choice>
        <mc:Fallback xmlns="">
          <p:sp>
            <p:nvSpPr>
              <p:cNvPr id="18" name="Rectangle 3"/>
              <p:cNvSpPr txBox="1">
                <a:spLocks noRot="1" noChangeAspect="1" noMove="1" noResize="1" noEditPoints="1" noAdjustHandles="1" noChangeArrowheads="1" noChangeShapeType="1" noTextEdit="1"/>
              </p:cNvSpPr>
              <p:nvPr/>
            </p:nvSpPr>
            <p:spPr bwMode="gray">
              <a:xfrm>
                <a:off x="540472" y="1124744"/>
                <a:ext cx="8280000" cy="5544616"/>
              </a:xfrm>
              <a:prstGeom prst="rect">
                <a:avLst/>
              </a:prstGeom>
              <a:blipFill rotWithShape="0">
                <a:blip r:embed="rId3"/>
                <a:stretch>
                  <a:fillRect l="-81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cxnSp>
        <p:nvCxnSpPr>
          <p:cNvPr id="5" name="直接箭头连接符 4"/>
          <p:cNvCxnSpPr/>
          <p:nvPr/>
        </p:nvCxnSpPr>
        <p:spPr>
          <a:xfrm>
            <a:off x="3348784" y="4725144"/>
            <a:ext cx="11521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矩形 30"/>
              <p:cNvSpPr/>
              <p:nvPr/>
            </p:nvSpPr>
            <p:spPr>
              <a:xfrm>
                <a:off x="4797045" y="3469736"/>
                <a:ext cx="2871299" cy="25108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ea typeface="Cambria Math" panose="02040503050406030204" pitchFamily="18" charset="0"/>
                        </a:rPr>
                        <m:t>𝑣</m:t>
                      </m:r>
                      <m:r>
                        <a:rPr lang="en-US" altLang="zh-CN" i="1" smtClean="0">
                          <a:latin typeface="Cambria Math" panose="02040503050406030204" pitchFamily="18" charset="0"/>
                          <a:ea typeface="Cambria Math" panose="02040503050406030204" pitchFamily="18" charset="0"/>
                        </a:rPr>
                        <m:t>=</m:t>
                      </m:r>
                      <m:d>
                        <m:dPr>
                          <m:begChr m:val="["/>
                          <m:endChr m:val="]"/>
                          <m:ctrlPr>
                            <a:rPr lang="en-US" altLang="zh-CN" i="1">
                              <a:latin typeface="Cambria Math" panose="02040503050406030204" pitchFamily="18" charset="0"/>
                              <a:ea typeface="Cambria Math" panose="02040503050406030204" pitchFamily="18" charset="0"/>
                            </a:rPr>
                          </m:ctrlPr>
                        </m:dPr>
                        <m:e>
                          <m:eqArr>
                            <m:eqArrPr>
                              <m:ctrlPr>
                                <a:rPr lang="en-US" altLang="zh-CN" i="1">
                                  <a:latin typeface="Cambria Math" panose="02040503050406030204" pitchFamily="18" charset="0"/>
                                  <a:ea typeface="Cambria Math" panose="02040503050406030204" pitchFamily="18" charset="0"/>
                                </a:rPr>
                              </m:ctrlPr>
                            </m:eqArrPr>
                            <m:e>
                              <m:r>
                                <a:rPr lang="en-US" altLang="zh-CN" i="1">
                                  <a:latin typeface="Cambria Math" panose="02040503050406030204" pitchFamily="18" charset="0"/>
                                  <a:ea typeface="Cambria Math" panose="02040503050406030204" pitchFamily="18" charset="0"/>
                                </a:rPr>
                                <m:t> </m:t>
                              </m:r>
                            </m:e>
                            <m:e>
                              <m:r>
                                <a:rPr lang="en-US" altLang="zh-CN" b="0" i="1" smtClean="0">
                                  <a:latin typeface="Cambria Math" panose="02040503050406030204" pitchFamily="18" charset="0"/>
                                  <a:ea typeface="Cambria Math" panose="02040503050406030204" pitchFamily="18" charset="0"/>
                                </a:rPr>
                                <m:t>4</m:t>
                              </m:r>
                              <m:r>
                                <a:rPr lang="en-US" altLang="zh-CN" i="1">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𝑏𝑦𝑡𝑒</m:t>
                              </m:r>
                              <m:r>
                                <a:rPr lang="en-US" altLang="zh-CN" i="1">
                                  <a:latin typeface="Cambria Math" panose="02040503050406030204" pitchFamily="18" charset="0"/>
                                  <a:ea typeface="Cambria Math" panose="02040503050406030204" pitchFamily="18" charset="0"/>
                                </a:rPr>
                                <m:t>                     :1</m:t>
                              </m:r>
                            </m:e>
                            <m:e>
                              <m:r>
                                <m:rPr>
                                  <m:nor/>
                                </m:rPr>
                                <a:rPr lang="en-US" altLang="zh-CN" dirty="0"/>
                                <m:t>mov</m:t>
                              </m:r>
                              <m:r>
                                <m:rPr>
                                  <m:nor/>
                                </m:rPr>
                                <a:rPr lang="en-US" altLang="zh-CN" dirty="0"/>
                                <m:t>	</m:t>
                              </m:r>
                              <m:r>
                                <a:rPr lang="en-US" altLang="zh-CN" i="1" dirty="0">
                                  <a:latin typeface="Cambria Math" panose="02040503050406030204" pitchFamily="18" charset="0"/>
                                </a:rPr>
                                <m:t> </m:t>
                              </m:r>
                              <m:sSup>
                                <m:sSupPr>
                                  <m:ctrlPr>
                                    <a:rPr lang="en-US" altLang="zh-CN" i="1">
                                      <a:latin typeface="Cambria Math" panose="02040503050406030204" pitchFamily="18" charset="0"/>
                                    </a:rPr>
                                  </m:ctrlPr>
                                </m:sSupPr>
                                <m:e>
                                  <m:r>
                                    <a:rPr lang="en-US" altLang="zh-CN" i="1">
                                      <a:latin typeface="Cambria Math" panose="02040503050406030204" pitchFamily="18" charset="0"/>
                                    </a:rPr>
                                    <m:t>𝑟𝑒𝑔</m:t>
                                  </m:r>
                                </m:e>
                                <m:sup>
                                  <m:r>
                                    <a:rPr lang="en-US" altLang="zh-CN" i="1">
                                      <a:latin typeface="Cambria Math" panose="02040503050406030204" pitchFamily="18" charset="0"/>
                                    </a:rPr>
                                    <m:t>32</m:t>
                                  </m:r>
                                </m:sup>
                              </m:sSup>
                              <m:r>
                                <m:rPr>
                                  <m:nor/>
                                </m:rPr>
                                <a:rPr lang="en-US" altLang="zh-CN" dirty="0"/>
                                <m:t>, __ </m:t>
                              </m:r>
                              <m:r>
                                <m:rPr>
                                  <m:nor/>
                                </m:rPr>
                                <a:rPr lang="en-US" altLang="zh-CN" b="0" i="0" dirty="0" smtClean="0"/>
                                <m:t>      </m:t>
                              </m:r>
                              <m:r>
                                <m:rPr>
                                  <m:nor/>
                                </m:rPr>
                                <a:rPr lang="en-US" altLang="zh-CN" dirty="0"/>
                                <m:t>: </m:t>
                              </m:r>
                              <m:r>
                                <a:rPr lang="en-US" altLang="zh-CN" b="0" i="1" dirty="0" smtClean="0">
                                  <a:latin typeface="Cambria Math" panose="02040503050406030204" pitchFamily="18" charset="0"/>
                                </a:rPr>
                                <m:t>4</m:t>
                              </m:r>
                            </m:e>
                            <m:e>
                              <m:r>
                                <m:rPr>
                                  <m:sty m:val="p"/>
                                </m:rPr>
                                <a:rPr lang="en-US" altLang="zh-CN" dirty="0">
                                  <a:latin typeface="Cambria Math" panose="02040503050406030204" pitchFamily="18" charset="0"/>
                                </a:rPr>
                                <m:t>mov</m:t>
                              </m:r>
                              <m:r>
                                <a:rPr lang="en-US" altLang="zh-CN" i="1" dirty="0">
                                  <a:latin typeface="Cambria Math" panose="02040503050406030204" pitchFamily="18" charset="0"/>
                                </a:rPr>
                                <m:t> __</m:t>
                              </m:r>
                              <m:sSup>
                                <m:sSupPr>
                                  <m:ctrlPr>
                                    <a:rPr lang="en-US" altLang="zh-CN" i="1">
                                      <a:latin typeface="Cambria Math" panose="02040503050406030204" pitchFamily="18" charset="0"/>
                                    </a:rPr>
                                  </m:ctrlPr>
                                </m:sSupPr>
                                <m:e>
                                  <m:r>
                                    <a:rPr lang="en-US" altLang="zh-CN" i="1">
                                      <a:latin typeface="Cambria Math" panose="02040503050406030204" pitchFamily="18" charset="0"/>
                                    </a:rPr>
                                    <m:t>,</m:t>
                                  </m:r>
                                  <m:r>
                                    <a:rPr lang="en-US" altLang="zh-CN" i="1">
                                      <a:latin typeface="Cambria Math" panose="02040503050406030204" pitchFamily="18" charset="0"/>
                                    </a:rPr>
                                    <m:t>𝑟𝑒𝑔</m:t>
                                  </m:r>
                                </m:e>
                                <m:sup>
                                  <m:r>
                                    <a:rPr lang="en-US" altLang="zh-CN" i="1">
                                      <a:latin typeface="Cambria Math" panose="02040503050406030204" pitchFamily="18" charset="0"/>
                                    </a:rPr>
                                    <m:t>32</m:t>
                                  </m:r>
                                </m:sup>
                              </m:sSup>
                              <m:r>
                                <m:rPr>
                                  <m:nor/>
                                </m:rPr>
                                <a:rPr lang="en-US" altLang="zh-CN" b="0" i="0" smtClean="0">
                                  <a:latin typeface="Cambria Math" panose="02040503050406030204" pitchFamily="18" charset="0"/>
                                </a:rPr>
                                <m:t>       </m:t>
                              </m:r>
                              <m:r>
                                <m:rPr>
                                  <m:nor/>
                                </m:rPr>
                                <a:rPr lang="en-US" altLang="zh-CN" dirty="0"/>
                                <m:t>: </m:t>
                              </m:r>
                              <m:r>
                                <m:rPr>
                                  <m:nor/>
                                </m:rPr>
                                <a:rPr lang="en-US" altLang="zh-CN" b="0" i="0" dirty="0" smtClean="0"/>
                                <m:t>2</m:t>
                              </m:r>
                            </m:e>
                            <m:e>
                              <m:r>
                                <m:rPr>
                                  <m:nor/>
                                </m:rPr>
                                <a:rPr lang="en-US" altLang="zh-CN" dirty="0"/>
                                <m:t>mov</m:t>
                              </m:r>
                              <m:r>
                                <m:rPr>
                                  <m:nor/>
                                </m:rPr>
                                <a:rPr lang="en-US" altLang="zh-CN" dirty="0"/>
                                <m:t>	</m:t>
                              </m:r>
                              <m:r>
                                <m:rPr>
                                  <m:sty m:val="p"/>
                                </m:rPr>
                                <a:rPr lang="en-US" altLang="zh-CN" dirty="0">
                                  <a:latin typeface="Cambria Math" panose="02040503050406030204" pitchFamily="18" charset="0"/>
                                </a:rPr>
                                <m:t>sx</m:t>
                              </m:r>
                              <m:r>
                                <a:rPr lang="en-US" altLang="zh-CN" dirty="0">
                                  <a:latin typeface="Cambria Math" panose="02040503050406030204" pitchFamily="18" charset="0"/>
                                </a:rPr>
                                <m:t> </m:t>
                              </m:r>
                              <m:sSup>
                                <m:sSupPr>
                                  <m:ctrlPr>
                                    <a:rPr lang="en-US" altLang="zh-CN" i="1">
                                      <a:latin typeface="Cambria Math" panose="02040503050406030204" pitchFamily="18" charset="0"/>
                                    </a:rPr>
                                  </m:ctrlPr>
                                </m:sSupPr>
                                <m:e>
                                  <m:r>
                                    <a:rPr lang="en-US" altLang="zh-CN" i="1">
                                      <a:latin typeface="Cambria Math" panose="02040503050406030204" pitchFamily="18" charset="0"/>
                                    </a:rPr>
                                    <m:t>𝑟𝑒𝑔</m:t>
                                  </m:r>
                                </m:e>
                                <m:sup>
                                  <m:r>
                                    <a:rPr lang="en-US" altLang="zh-CN" i="1">
                                      <a:latin typeface="Cambria Math" panose="02040503050406030204" pitchFamily="18" charset="0"/>
                                    </a:rPr>
                                    <m:t>32</m:t>
                                  </m:r>
                                </m:sup>
                              </m:sSup>
                              <m:r>
                                <m:rPr>
                                  <m:nor/>
                                </m:rPr>
                                <a:rPr lang="en-US" altLang="zh-CN" dirty="0"/>
                                <m:t>,[__] : 1</m:t>
                              </m:r>
                            </m:e>
                            <m:e>
                              <m:r>
                                <m:rPr>
                                  <m:sty m:val="p"/>
                                </m:rPr>
                                <a:rPr lang="en-US" altLang="zh-CN">
                                  <a:latin typeface="Cambria Math" panose="02040503050406030204" pitchFamily="18" charset="0"/>
                                  <a:ea typeface="Cambria Math" panose="02040503050406030204" pitchFamily="18" charset="0"/>
                                </a:rPr>
                                <m:t>add</m:t>
                              </m:r>
                              <m:r>
                                <a:rPr lang="en-US" altLang="zh-CN" i="1">
                                  <a:latin typeface="Cambria Math" panose="02040503050406030204" pitchFamily="18" charset="0"/>
                                  <a:ea typeface="Cambria Math" panose="02040503050406030204" pitchFamily="18" charset="0"/>
                                </a:rPr>
                                <m:t> __,1</m:t>
                              </m:r>
                              <m:r>
                                <m:rPr>
                                  <m:nor/>
                                </m:rPr>
                                <a:rPr lang="en-US" altLang="zh-CN" b="0" i="0" smtClean="0">
                                  <a:latin typeface="Cambria Math" panose="02040503050406030204" pitchFamily="18" charset="0"/>
                                  <a:ea typeface="Cambria Math" panose="02040503050406030204" pitchFamily="18" charset="0"/>
                                </a:rPr>
                                <m:t>                  </m:t>
                              </m:r>
                              <m:r>
                                <m:rPr>
                                  <m:nor/>
                                </m:rPr>
                                <a:rPr lang="en-US" altLang="zh-CN" dirty="0"/>
                                <m:t>: 1</m:t>
                              </m:r>
                            </m:e>
                            <m:e>
                              <m:r>
                                <m:rPr>
                                  <m:sty m:val="p"/>
                                </m:rPr>
                                <a:rPr lang="en-US" altLang="zh-CN">
                                  <a:latin typeface="Cambria Math" panose="02040503050406030204" pitchFamily="18" charset="0"/>
                                  <a:ea typeface="Cambria Math" panose="02040503050406030204" pitchFamily="18" charset="0"/>
                                </a:rPr>
                                <m:t>sub</m:t>
                              </m:r>
                              <m:r>
                                <a:rPr lang="en-US" altLang="zh-CN" i="1">
                                  <a:latin typeface="Cambria Math" panose="02040503050406030204" pitchFamily="18" charset="0"/>
                                  <a:ea typeface="Cambria Math" panose="02040503050406030204" pitchFamily="18" charset="0"/>
                                </a:rPr>
                                <m:t> __,1</m:t>
                              </m:r>
                              <m:r>
                                <m:rPr>
                                  <m:nor/>
                                </m:rPr>
                                <a:rPr lang="en-US" altLang="zh-CN" b="0" i="0" smtClean="0">
                                  <a:latin typeface="Cambria Math" panose="02040503050406030204" pitchFamily="18" charset="0"/>
                                  <a:ea typeface="Cambria Math" panose="02040503050406030204" pitchFamily="18" charset="0"/>
                                </a:rPr>
                                <m:t>                   </m:t>
                              </m:r>
                              <m:r>
                                <m:rPr>
                                  <m:nor/>
                                </m:rPr>
                                <a:rPr lang="en-US" altLang="zh-CN" dirty="0" smtClean="0"/>
                                <m:t>:</m:t>
                              </m:r>
                              <m:r>
                                <m:rPr>
                                  <m:nor/>
                                </m:rPr>
                                <a:rPr lang="en-US" altLang="zh-CN" dirty="0"/>
                                <m:t> 1</m:t>
                              </m:r>
                            </m:e>
                            <m:e>
                              <m:r>
                                <a:rPr lang="en-US" altLang="zh-CN" i="1">
                                  <a:latin typeface="Cambria Math" panose="02040503050406030204" pitchFamily="18" charset="0"/>
                                  <a:ea typeface="Cambria Math" panose="02040503050406030204" pitchFamily="18" charset="0"/>
                                </a:rPr>
                                <m:t>𝑚𝑜𝑣</m:t>
                              </m:r>
                              <m:r>
                                <a:rPr lang="en-US" altLang="zh-CN" i="1">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𝑎𝑑𝑑𝑟</m:t>
                              </m:r>
                              <m:r>
                                <a:rPr lang="en-US" altLang="zh-CN" i="1">
                                  <a:latin typeface="Cambria Math" panose="02040503050406030204" pitchFamily="18" charset="0"/>
                                  <a:ea typeface="Cambria Math" panose="02040503050406030204" pitchFamily="18" charset="0"/>
                                </a:rPr>
                                <m:t>,__</m:t>
                              </m:r>
                              <m:r>
                                <m:rPr>
                                  <m:nor/>
                                </m:rPr>
                                <a:rPr lang="en-US" altLang="zh-CN" b="0" i="0" smtClean="0">
                                  <a:latin typeface="Cambria Math" panose="02040503050406030204" pitchFamily="18" charset="0"/>
                                  <a:ea typeface="Cambria Math" panose="02040503050406030204" pitchFamily="18" charset="0"/>
                                </a:rPr>
                                <m:t>          </m:t>
                              </m:r>
                              <m:r>
                                <m:rPr>
                                  <m:nor/>
                                </m:rPr>
                                <a:rPr lang="en-US" altLang="zh-CN" dirty="0"/>
                                <m:t>: 1</m:t>
                              </m:r>
                            </m:e>
                            <m:e>
                              <m:r>
                                <a:rPr lang="en-US" altLang="zh-CN" b="0" i="1" smtClean="0">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:0</m:t>
                              </m:r>
                            </m:e>
                          </m:eqArr>
                        </m:e>
                      </m:d>
                    </m:oMath>
                  </m:oMathPara>
                </a14:m>
                <a:endParaRPr lang="zh-CN" altLang="en-US" dirty="0"/>
              </a:p>
            </p:txBody>
          </p:sp>
        </mc:Choice>
        <mc:Fallback xmlns="">
          <p:sp>
            <p:nvSpPr>
              <p:cNvPr id="31" name="矩形 30"/>
              <p:cNvSpPr>
                <a:spLocks noRot="1" noChangeAspect="1" noMove="1" noResize="1" noEditPoints="1" noAdjustHandles="1" noChangeArrowheads="1" noChangeShapeType="1" noTextEdit="1"/>
              </p:cNvSpPr>
              <p:nvPr/>
            </p:nvSpPr>
            <p:spPr>
              <a:xfrm>
                <a:off x="4797045" y="3469736"/>
                <a:ext cx="2871299" cy="2510816"/>
              </a:xfrm>
              <a:prstGeom prst="rect">
                <a:avLst/>
              </a:prstGeom>
              <a:blipFill rotWithShape="0">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416540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7934"/>
            <a:ext cx="9144000" cy="8446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2"/>
          <p:cNvSpPr>
            <a:spLocks noGrp="1" noChangeArrowheads="1"/>
          </p:cNvSpPr>
          <p:nvPr>
            <p:ph type="title"/>
          </p:nvPr>
        </p:nvSpPr>
        <p:spPr>
          <a:xfrm>
            <a:off x="250825" y="25451"/>
            <a:ext cx="8642350" cy="777875"/>
          </a:xfrm>
        </p:spPr>
        <p:txBody>
          <a:bodyPr/>
          <a:lstStyle/>
          <a:p>
            <a:pPr algn="l" eaLnBrk="1" hangingPunct="1">
              <a:defRPr/>
            </a:pPr>
            <a:r>
              <a:rPr lang="zh-CN" altLang="en-US" sz="3200" b="1" dirty="0" smtClean="0">
                <a:solidFill>
                  <a:schemeClr val="bg1"/>
                </a:solidFill>
              </a:rPr>
              <a:t>整体流程</a:t>
            </a:r>
            <a:endParaRPr lang="zh-CN" altLang="en-US" sz="2000" b="1" dirty="0" smtClean="0">
              <a:solidFill>
                <a:schemeClr val="bg1"/>
              </a:solidFill>
              <a:latin typeface="Arial" pitchFamily="34" charset="0"/>
              <a:ea typeface="Arial Unicode MS" pitchFamily="34" charset="-122"/>
              <a:cs typeface="Arial" pitchFamily="34" charset="0"/>
            </a:endParaRPr>
          </a:p>
        </p:txBody>
      </p:sp>
      <p:sp>
        <p:nvSpPr>
          <p:cNvPr id="4" name="矩形 3"/>
          <p:cNvSpPr/>
          <p:nvPr/>
        </p:nvSpPr>
        <p:spPr>
          <a:xfrm>
            <a:off x="0" y="6525344"/>
            <a:ext cx="9138308" cy="332656"/>
          </a:xfrm>
          <a:prstGeom prst="rect">
            <a:avLst/>
          </a:prstGeom>
          <a:gradFill flip="none" rotWithShape="1">
            <a:gsLst>
              <a:gs pos="55000">
                <a:schemeClr val="tx2">
                  <a:alpha val="29000"/>
                </a:schemeClr>
              </a:gs>
              <a:gs pos="100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2" name="组合 61"/>
          <p:cNvGrpSpPr/>
          <p:nvPr/>
        </p:nvGrpSpPr>
        <p:grpSpPr>
          <a:xfrm>
            <a:off x="8186914" y="5559487"/>
            <a:ext cx="878417" cy="893287"/>
            <a:chOff x="8230456" y="5603029"/>
            <a:chExt cx="878417" cy="893287"/>
          </a:xfrm>
        </p:grpSpPr>
        <p:sp>
          <p:nvSpPr>
            <p:cNvPr id="52" name="矩形 51"/>
            <p:cNvSpPr/>
            <p:nvPr/>
          </p:nvSpPr>
          <p:spPr>
            <a:xfrm>
              <a:off x="8849633" y="6237076"/>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8849633" y="5920578"/>
              <a:ext cx="259240" cy="259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8540044" y="6237076"/>
              <a:ext cx="259240" cy="259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8849633" y="5603029"/>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8540044" y="5920578"/>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8230456" y="6237076"/>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4" name="矩形 63"/>
          <p:cNvSpPr/>
          <p:nvPr/>
        </p:nvSpPr>
        <p:spPr>
          <a:xfrm>
            <a:off x="-10066" y="893644"/>
            <a:ext cx="9154065" cy="1445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Rectangle 3"/>
          <p:cNvSpPr txBox="1">
            <a:spLocks noChangeArrowheads="1"/>
          </p:cNvSpPr>
          <p:nvPr/>
        </p:nvSpPr>
        <p:spPr bwMode="gray">
          <a:xfrm>
            <a:off x="540000" y="1260000"/>
            <a:ext cx="8280000" cy="50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1" fontAlgn="base" hangingPunct="1">
              <a:spcBef>
                <a:spcPct val="20000"/>
              </a:spcBef>
              <a:spcAft>
                <a:spcPct val="0"/>
              </a:spcAft>
              <a:buClr>
                <a:schemeClr val="tx1"/>
              </a:buClr>
              <a:buFont typeface="Wingdings" pitchFamily="2" charset="2"/>
              <a:buChar char="v"/>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Font typeface="Wingdings" pitchFamily="2" charset="2"/>
              <a:buChar char="§"/>
              <a:defRPr sz="2800">
                <a:solidFill>
                  <a:schemeClr val="tx2"/>
                </a:solidFill>
                <a:latin typeface="Arial" charset="0"/>
              </a:defRPr>
            </a:lvl2pPr>
            <a:lvl3pPr marL="1143000" indent="-228600" algn="l" rtl="0" eaLnBrk="1" fontAlgn="base" hangingPunct="1">
              <a:spcBef>
                <a:spcPct val="20000"/>
              </a:spcBef>
              <a:spcAft>
                <a:spcPct val="0"/>
              </a:spcAft>
              <a:buClr>
                <a:schemeClr val="hlink"/>
              </a:buClr>
              <a:buChar char="•"/>
              <a:defRPr sz="2400">
                <a:solidFill>
                  <a:schemeClr val="tx2"/>
                </a:solidFill>
                <a:latin typeface="Arial" charset="0"/>
              </a:defRPr>
            </a:lvl3pPr>
            <a:lvl4pPr marL="1600200" indent="-228600" algn="l" rtl="0" eaLnBrk="1" fontAlgn="base" hangingPunct="1">
              <a:spcBef>
                <a:spcPct val="20000"/>
              </a:spcBef>
              <a:spcAft>
                <a:spcPct val="0"/>
              </a:spcAft>
              <a:buChar char="–"/>
              <a:defRPr sz="2000">
                <a:solidFill>
                  <a:schemeClr val="tx2"/>
                </a:solidFill>
                <a:latin typeface="Arial" charset="0"/>
              </a:defRPr>
            </a:lvl4pPr>
            <a:lvl5pPr marL="2057400" indent="-228600" algn="l" rtl="0" eaLnBrk="1" fontAlgn="base" hangingPunct="1">
              <a:spcBef>
                <a:spcPct val="20000"/>
              </a:spcBef>
              <a:spcAft>
                <a:spcPct val="0"/>
              </a:spcAft>
              <a:buChar char="»"/>
              <a:defRPr sz="2000">
                <a:solidFill>
                  <a:schemeClr val="tx2"/>
                </a:solidFill>
                <a:latin typeface="Arial" charset="0"/>
              </a:defRPr>
            </a:lvl5pPr>
            <a:lvl6pPr marL="2514600" indent="-228600" algn="l" rtl="0" eaLnBrk="1" fontAlgn="base" hangingPunct="1">
              <a:spcBef>
                <a:spcPct val="20000"/>
              </a:spcBef>
              <a:spcAft>
                <a:spcPct val="0"/>
              </a:spcAft>
              <a:buChar char="»"/>
              <a:defRPr sz="2000">
                <a:solidFill>
                  <a:schemeClr val="tx2"/>
                </a:solidFill>
                <a:latin typeface="Arial" charset="0"/>
              </a:defRPr>
            </a:lvl6pPr>
            <a:lvl7pPr marL="2971800" indent="-228600" algn="l" rtl="0" eaLnBrk="1" fontAlgn="base" hangingPunct="1">
              <a:spcBef>
                <a:spcPct val="20000"/>
              </a:spcBef>
              <a:spcAft>
                <a:spcPct val="0"/>
              </a:spcAft>
              <a:buChar char="»"/>
              <a:defRPr sz="2000">
                <a:solidFill>
                  <a:schemeClr val="tx2"/>
                </a:solidFill>
                <a:latin typeface="Arial" charset="0"/>
              </a:defRPr>
            </a:lvl7pPr>
            <a:lvl8pPr marL="3429000" indent="-228600" algn="l" rtl="0" eaLnBrk="1" fontAlgn="base" hangingPunct="1">
              <a:spcBef>
                <a:spcPct val="20000"/>
              </a:spcBef>
              <a:spcAft>
                <a:spcPct val="0"/>
              </a:spcAft>
              <a:buChar char="»"/>
              <a:defRPr sz="2000">
                <a:solidFill>
                  <a:schemeClr val="tx2"/>
                </a:solidFill>
                <a:latin typeface="Arial" charset="0"/>
              </a:defRPr>
            </a:lvl8pPr>
            <a:lvl9pPr marL="3886200" indent="-228600" algn="l" rtl="0" eaLnBrk="1" fontAlgn="base" hangingPunct="1">
              <a:spcBef>
                <a:spcPct val="20000"/>
              </a:spcBef>
              <a:spcAft>
                <a:spcPct val="0"/>
              </a:spcAft>
              <a:buChar char="»"/>
              <a:defRPr sz="2000">
                <a:solidFill>
                  <a:schemeClr val="tx2"/>
                </a:solidFill>
                <a:latin typeface="Arial" charset="0"/>
              </a:defRPr>
            </a:lvl9pPr>
          </a:lstStyle>
          <a:p>
            <a:pPr>
              <a:lnSpc>
                <a:spcPct val="150000"/>
              </a:lnSpc>
              <a:defRPr/>
            </a:pPr>
            <a:endParaRPr lang="en-US" altLang="zh-CN" sz="2200" b="0" dirty="0" smtClean="0">
              <a:latin typeface="宋体" panose="02010600030101010101" pitchFamily="2" charset="-122"/>
              <a:ea typeface="宋体" panose="02010600030101010101" pitchFamily="2" charset="-122"/>
            </a:endParaRPr>
          </a:p>
          <a:p>
            <a:pPr>
              <a:lnSpc>
                <a:spcPct val="150000"/>
              </a:lnSpc>
              <a:defRPr/>
            </a:pPr>
            <a:endParaRPr lang="en-US" altLang="zh-CN" sz="2200" b="0" dirty="0">
              <a:latin typeface="宋体" panose="02010600030101010101" pitchFamily="2" charset="-122"/>
              <a:ea typeface="宋体" panose="02010600030101010101" pitchFamily="2" charset="-122"/>
            </a:endParaRPr>
          </a:p>
          <a:p>
            <a:pPr>
              <a:lnSpc>
                <a:spcPct val="150000"/>
              </a:lnSpc>
              <a:defRPr/>
            </a:pPr>
            <a:endParaRPr lang="en-US" altLang="zh-CN" sz="2200" b="0" dirty="0" smtClean="0">
              <a:latin typeface="宋体" panose="02010600030101010101" pitchFamily="2" charset="-122"/>
              <a:ea typeface="宋体" panose="02010600030101010101" pitchFamily="2" charset="-122"/>
            </a:endParaRPr>
          </a:p>
          <a:p>
            <a:pPr>
              <a:lnSpc>
                <a:spcPct val="150000"/>
              </a:lnSpc>
              <a:defRPr/>
            </a:pPr>
            <a:endParaRPr lang="en-US" altLang="zh-CN" sz="2200" b="0" dirty="0">
              <a:latin typeface="宋体" panose="02010600030101010101" pitchFamily="2" charset="-122"/>
              <a:ea typeface="宋体" panose="02010600030101010101" pitchFamily="2" charset="-122"/>
            </a:endParaRPr>
          </a:p>
          <a:p>
            <a:pPr marL="0" indent="0">
              <a:lnSpc>
                <a:spcPct val="150000"/>
              </a:lnSpc>
              <a:buNone/>
              <a:defRPr/>
            </a:pPr>
            <a:endParaRPr lang="en-US" altLang="zh-CN" sz="2200" b="0" dirty="0">
              <a:latin typeface="宋体" panose="02010600030101010101" pitchFamily="2" charset="-122"/>
              <a:ea typeface="宋体" panose="02010600030101010101" pitchFamily="2" charset="-122"/>
            </a:endParaRPr>
          </a:p>
          <a:p>
            <a:pPr>
              <a:lnSpc>
                <a:spcPct val="150000"/>
              </a:lnSpc>
              <a:defRPr/>
            </a:pPr>
            <a:r>
              <a:rPr lang="zh-CN" altLang="en-US" sz="2200" b="0" dirty="0" smtClean="0">
                <a:latin typeface="宋体" panose="02010600030101010101" pitchFamily="2" charset="-122"/>
                <a:ea typeface="宋体" panose="02010600030101010101" pitchFamily="2" charset="-122"/>
              </a:rPr>
              <a:t>二进制代码分析</a:t>
            </a:r>
            <a:endParaRPr lang="en-US" altLang="zh-CN" sz="2200" b="0" dirty="0" smtClean="0">
              <a:latin typeface="宋体" panose="02010600030101010101" pitchFamily="2" charset="-122"/>
              <a:ea typeface="宋体" panose="02010600030101010101" pitchFamily="2" charset="-122"/>
            </a:endParaRPr>
          </a:p>
          <a:p>
            <a:pPr>
              <a:lnSpc>
                <a:spcPct val="150000"/>
              </a:lnSpc>
              <a:defRPr/>
            </a:pPr>
            <a:r>
              <a:rPr lang="zh-CN" altLang="en-US" sz="2200" dirty="0" smtClean="0">
                <a:solidFill>
                  <a:srgbClr val="0070C0"/>
                </a:solidFill>
                <a:latin typeface="宋体" panose="02010600030101010101" pitchFamily="2" charset="-122"/>
                <a:ea typeface="宋体" panose="02010600030101010101" pitchFamily="2" charset="-122"/>
              </a:rPr>
              <a:t>分类器的训练</a:t>
            </a:r>
            <a:endParaRPr lang="en-US" altLang="zh-CN" sz="2200" dirty="0" smtClean="0">
              <a:solidFill>
                <a:srgbClr val="0070C0"/>
              </a:solidFill>
              <a:latin typeface="宋体" panose="02010600030101010101" pitchFamily="2" charset="-122"/>
              <a:ea typeface="宋体" panose="02010600030101010101" pitchFamily="2" charset="-122"/>
            </a:endParaRPr>
          </a:p>
          <a:p>
            <a:pPr>
              <a:lnSpc>
                <a:spcPct val="150000"/>
              </a:lnSpc>
              <a:defRPr/>
            </a:pPr>
            <a:r>
              <a:rPr lang="zh-CN" altLang="en-US" sz="2200" dirty="0" smtClean="0">
                <a:solidFill>
                  <a:srgbClr val="0070C0"/>
                </a:solidFill>
                <a:latin typeface="宋体" panose="02010600030101010101" pitchFamily="2" charset="-122"/>
                <a:ea typeface="宋体" panose="02010600030101010101" pitchFamily="2" charset="-122"/>
              </a:rPr>
              <a:t>基本类型的预测</a:t>
            </a:r>
            <a:endParaRPr lang="en-US" altLang="zh-CN" sz="2200" dirty="0" smtClean="0">
              <a:solidFill>
                <a:srgbClr val="0070C0"/>
              </a:solidFill>
              <a:latin typeface="宋体" panose="02010600030101010101" pitchFamily="2" charset="-122"/>
              <a:ea typeface="宋体" panose="02010600030101010101" pitchFamily="2" charset="-122"/>
            </a:endParaRPr>
          </a:p>
          <a:p>
            <a:pPr>
              <a:lnSpc>
                <a:spcPct val="150000"/>
              </a:lnSpc>
              <a:defRPr/>
            </a:pPr>
            <a:r>
              <a:rPr lang="zh-CN" altLang="en-US" sz="2200" b="0" dirty="0" smtClean="0">
                <a:latin typeface="宋体" panose="02010600030101010101" pitchFamily="2" charset="-122"/>
                <a:ea typeface="宋体" panose="02010600030101010101" pitchFamily="2" charset="-122"/>
              </a:rPr>
              <a:t>复合类型的恢复</a:t>
            </a:r>
            <a:endParaRPr lang="en-US" altLang="zh-CN" sz="2200" b="0" dirty="0" smtClean="0">
              <a:latin typeface="宋体" panose="02010600030101010101" pitchFamily="2" charset="-122"/>
              <a:ea typeface="宋体" panose="02010600030101010101" pitchFamily="2" charset="-122"/>
            </a:endParaRPr>
          </a:p>
        </p:txBody>
      </p:sp>
      <p:grpSp>
        <p:nvGrpSpPr>
          <p:cNvPr id="14" name="组合 13"/>
          <p:cNvGrpSpPr/>
          <p:nvPr/>
        </p:nvGrpSpPr>
        <p:grpSpPr>
          <a:xfrm>
            <a:off x="262197" y="1268760"/>
            <a:ext cx="8660928" cy="2829268"/>
            <a:chOff x="262197" y="2204864"/>
            <a:chExt cx="8660928" cy="2829268"/>
          </a:xfrm>
        </p:grpSpPr>
        <p:pic>
          <p:nvPicPr>
            <p:cNvPr id="15" name="图片 14"/>
            <p:cNvPicPr>
              <a:picLocks noChangeAspect="1"/>
            </p:cNvPicPr>
            <p:nvPr/>
          </p:nvPicPr>
          <p:blipFill>
            <a:blip r:embed="rId3"/>
            <a:stretch>
              <a:fillRect/>
            </a:stretch>
          </p:blipFill>
          <p:spPr>
            <a:xfrm>
              <a:off x="262197" y="2204864"/>
              <a:ext cx="7663077" cy="2829268"/>
            </a:xfrm>
            <a:prstGeom prst="rect">
              <a:avLst/>
            </a:prstGeom>
          </p:spPr>
        </p:pic>
        <p:sp>
          <p:nvSpPr>
            <p:cNvPr id="16" name="文本框 15"/>
            <p:cNvSpPr txBox="1"/>
            <p:nvPr/>
          </p:nvSpPr>
          <p:spPr>
            <a:xfrm>
              <a:off x="3010730" y="2292896"/>
              <a:ext cx="1872208" cy="276999"/>
            </a:xfrm>
            <a:prstGeom prst="rect">
              <a:avLst/>
            </a:prstGeom>
            <a:noFill/>
          </p:spPr>
          <p:txBody>
            <a:bodyPr wrap="square" rtlCol="0">
              <a:spAutoFit/>
            </a:bodyPr>
            <a:lstStyle/>
            <a:p>
              <a:r>
                <a:rPr lang="en-US" altLang="zh-CN" sz="1200" dirty="0" smtClean="0">
                  <a:latin typeface="Times New Roman" panose="02020603050405020304" pitchFamily="18" charset="0"/>
                  <a:cs typeface="Times New Roman" panose="02020603050405020304" pitchFamily="18" charset="0"/>
                </a:rPr>
                <a:t>Binary Analysis</a:t>
              </a:r>
              <a:endParaRPr lang="zh-CN" altLang="en-US" sz="1200" dirty="0">
                <a:latin typeface="Times New Roman" panose="02020603050405020304" pitchFamily="18" charset="0"/>
                <a:cs typeface="Times New Roman" panose="02020603050405020304" pitchFamily="18" charset="0"/>
              </a:endParaRPr>
            </a:p>
          </p:txBody>
        </p:sp>
        <p:sp>
          <p:nvSpPr>
            <p:cNvPr id="17" name="右箭头 16"/>
            <p:cNvSpPr/>
            <p:nvPr/>
          </p:nvSpPr>
          <p:spPr>
            <a:xfrm>
              <a:off x="7164288" y="4369419"/>
              <a:ext cx="977010" cy="288032"/>
            </a:xfrm>
            <a:prstGeom prst="rightArrow">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圆角矩形 17"/>
            <p:cNvSpPr/>
            <p:nvPr/>
          </p:nvSpPr>
          <p:spPr>
            <a:xfrm>
              <a:off x="7172026" y="4149080"/>
              <a:ext cx="856358" cy="2203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Synthetize</a:t>
              </a:r>
              <a:endParaRPr lang="zh-CN" altLang="en-US" sz="1200" dirty="0">
                <a:solidFill>
                  <a:schemeClr val="tx1"/>
                </a:solidFill>
              </a:endParaRPr>
            </a:p>
          </p:txBody>
        </p:sp>
        <p:sp>
          <p:nvSpPr>
            <p:cNvPr id="19" name="横卷形 18"/>
            <p:cNvSpPr/>
            <p:nvPr/>
          </p:nvSpPr>
          <p:spPr>
            <a:xfrm>
              <a:off x="8180138" y="4293096"/>
              <a:ext cx="742987" cy="393466"/>
            </a:xfrm>
            <a:prstGeom prst="horizontalScroll">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Result</a:t>
              </a:r>
              <a:endParaRPr lang="zh-CN" altLang="en-US" sz="1400" dirty="0">
                <a:solidFill>
                  <a:schemeClr val="tx1"/>
                </a:solidFill>
              </a:endParaRPr>
            </a:p>
          </p:txBody>
        </p:sp>
        <p:cxnSp>
          <p:nvCxnSpPr>
            <p:cNvPr id="20" name="直接连接符 19"/>
            <p:cNvCxnSpPr/>
            <p:nvPr/>
          </p:nvCxnSpPr>
          <p:spPr>
            <a:xfrm>
              <a:off x="4572000" y="4509120"/>
              <a:ext cx="0" cy="7632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 name="流程图: 可选过程 7"/>
          <p:cNvSpPr/>
          <p:nvPr/>
        </p:nvSpPr>
        <p:spPr>
          <a:xfrm>
            <a:off x="6516216" y="2755279"/>
            <a:ext cx="936104" cy="432048"/>
          </a:xfrm>
          <a:prstGeom prst="flowChartAlternateProcess">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bg1"/>
                </a:solidFill>
              </a:rPr>
              <a:t>Classifier</a:t>
            </a:r>
          </a:p>
          <a:p>
            <a:pPr algn="ctr"/>
            <a:r>
              <a:rPr lang="en-US" altLang="zh-CN" sz="1200" b="1" dirty="0" smtClean="0">
                <a:solidFill>
                  <a:schemeClr val="bg1"/>
                </a:solidFill>
              </a:rPr>
              <a:t>Training</a:t>
            </a:r>
            <a:endParaRPr lang="zh-CN" altLang="en-US" sz="1200" b="1" dirty="0">
              <a:solidFill>
                <a:schemeClr val="bg1"/>
              </a:solidFill>
            </a:endParaRPr>
          </a:p>
        </p:txBody>
      </p:sp>
      <p:sp>
        <p:nvSpPr>
          <p:cNvPr id="9" name="下箭头 8"/>
          <p:cNvSpPr/>
          <p:nvPr/>
        </p:nvSpPr>
        <p:spPr>
          <a:xfrm>
            <a:off x="6296252" y="2733928"/>
            <a:ext cx="216024" cy="576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流程图: 可选过程 22"/>
          <p:cNvSpPr/>
          <p:nvPr/>
        </p:nvSpPr>
        <p:spPr>
          <a:xfrm>
            <a:off x="4572000" y="3105008"/>
            <a:ext cx="1008000" cy="396000"/>
          </a:xfrm>
          <a:prstGeom prst="flowChartAlternateProcess">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bg1"/>
                </a:solidFill>
              </a:rPr>
              <a:t>Type Predicting</a:t>
            </a:r>
            <a:endParaRPr lang="zh-CN" altLang="en-US" sz="1200" b="1" dirty="0">
              <a:solidFill>
                <a:schemeClr val="bg1"/>
              </a:solidFill>
            </a:endParaRPr>
          </a:p>
        </p:txBody>
      </p:sp>
      <p:sp>
        <p:nvSpPr>
          <p:cNvPr id="25" name="右箭头 24"/>
          <p:cNvSpPr/>
          <p:nvPr/>
        </p:nvSpPr>
        <p:spPr>
          <a:xfrm>
            <a:off x="4566966" y="3483423"/>
            <a:ext cx="1157162"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287060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7934"/>
            <a:ext cx="9144000" cy="8446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2"/>
          <p:cNvSpPr>
            <a:spLocks noGrp="1" noChangeArrowheads="1"/>
          </p:cNvSpPr>
          <p:nvPr>
            <p:ph type="title"/>
          </p:nvPr>
        </p:nvSpPr>
        <p:spPr>
          <a:xfrm>
            <a:off x="250825" y="25451"/>
            <a:ext cx="8642350" cy="777875"/>
          </a:xfrm>
        </p:spPr>
        <p:txBody>
          <a:bodyPr/>
          <a:lstStyle/>
          <a:p>
            <a:pPr algn="l" eaLnBrk="1" hangingPunct="1">
              <a:defRPr/>
            </a:pPr>
            <a:r>
              <a:rPr lang="zh-CN" altLang="en-US" sz="3200" b="1" dirty="0" smtClean="0">
                <a:solidFill>
                  <a:schemeClr val="bg1"/>
                </a:solidFill>
              </a:rPr>
              <a:t>分类器的训练和类型预测</a:t>
            </a:r>
            <a:endParaRPr lang="zh-CN" altLang="en-US" sz="2000" b="1" dirty="0" smtClean="0">
              <a:solidFill>
                <a:schemeClr val="bg1"/>
              </a:solidFill>
              <a:latin typeface="Arial" pitchFamily="34" charset="0"/>
              <a:ea typeface="Arial Unicode MS" pitchFamily="34" charset="-122"/>
              <a:cs typeface="Arial" pitchFamily="34" charset="0"/>
            </a:endParaRPr>
          </a:p>
        </p:txBody>
      </p:sp>
      <p:sp>
        <p:nvSpPr>
          <p:cNvPr id="4" name="矩形 3"/>
          <p:cNvSpPr/>
          <p:nvPr/>
        </p:nvSpPr>
        <p:spPr>
          <a:xfrm>
            <a:off x="0" y="6525344"/>
            <a:ext cx="9138308" cy="332656"/>
          </a:xfrm>
          <a:prstGeom prst="rect">
            <a:avLst/>
          </a:prstGeom>
          <a:gradFill flip="none" rotWithShape="1">
            <a:gsLst>
              <a:gs pos="55000">
                <a:schemeClr val="tx2">
                  <a:alpha val="29000"/>
                </a:schemeClr>
              </a:gs>
              <a:gs pos="100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2" name="组合 61"/>
          <p:cNvGrpSpPr/>
          <p:nvPr/>
        </p:nvGrpSpPr>
        <p:grpSpPr>
          <a:xfrm>
            <a:off x="8186914" y="5559487"/>
            <a:ext cx="878417" cy="893287"/>
            <a:chOff x="8230456" y="5603029"/>
            <a:chExt cx="878417" cy="893287"/>
          </a:xfrm>
        </p:grpSpPr>
        <p:sp>
          <p:nvSpPr>
            <p:cNvPr id="52" name="矩形 51"/>
            <p:cNvSpPr/>
            <p:nvPr/>
          </p:nvSpPr>
          <p:spPr>
            <a:xfrm>
              <a:off x="8849633" y="6237076"/>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8849633" y="5920578"/>
              <a:ext cx="259240" cy="259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8540044" y="6237076"/>
              <a:ext cx="259240" cy="259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8849633" y="5603029"/>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8540044" y="5920578"/>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8230456" y="6237076"/>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4" name="矩形 63"/>
          <p:cNvSpPr/>
          <p:nvPr/>
        </p:nvSpPr>
        <p:spPr>
          <a:xfrm>
            <a:off x="-10066" y="893644"/>
            <a:ext cx="9154065" cy="1445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Rectangle 3"/>
          <p:cNvSpPr txBox="1">
            <a:spLocks noChangeArrowheads="1"/>
          </p:cNvSpPr>
          <p:nvPr/>
        </p:nvSpPr>
        <p:spPr bwMode="gray">
          <a:xfrm>
            <a:off x="540000" y="1124743"/>
            <a:ext cx="8280000" cy="3672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1" fontAlgn="base" hangingPunct="1">
              <a:spcBef>
                <a:spcPct val="20000"/>
              </a:spcBef>
              <a:spcAft>
                <a:spcPct val="0"/>
              </a:spcAft>
              <a:buClr>
                <a:schemeClr val="tx1"/>
              </a:buClr>
              <a:buFont typeface="Wingdings" pitchFamily="2" charset="2"/>
              <a:buChar char="v"/>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Font typeface="Wingdings" pitchFamily="2" charset="2"/>
              <a:buChar char="§"/>
              <a:defRPr sz="2800">
                <a:solidFill>
                  <a:schemeClr val="tx2"/>
                </a:solidFill>
                <a:latin typeface="Arial" charset="0"/>
              </a:defRPr>
            </a:lvl2pPr>
            <a:lvl3pPr marL="1143000" indent="-228600" algn="l" rtl="0" eaLnBrk="1" fontAlgn="base" hangingPunct="1">
              <a:spcBef>
                <a:spcPct val="20000"/>
              </a:spcBef>
              <a:spcAft>
                <a:spcPct val="0"/>
              </a:spcAft>
              <a:buClr>
                <a:schemeClr val="hlink"/>
              </a:buClr>
              <a:buChar char="•"/>
              <a:defRPr sz="2400">
                <a:solidFill>
                  <a:schemeClr val="tx2"/>
                </a:solidFill>
                <a:latin typeface="Arial" charset="0"/>
              </a:defRPr>
            </a:lvl3pPr>
            <a:lvl4pPr marL="1600200" indent="-228600" algn="l" rtl="0" eaLnBrk="1" fontAlgn="base" hangingPunct="1">
              <a:spcBef>
                <a:spcPct val="20000"/>
              </a:spcBef>
              <a:spcAft>
                <a:spcPct val="0"/>
              </a:spcAft>
              <a:buChar char="–"/>
              <a:defRPr sz="2000">
                <a:solidFill>
                  <a:schemeClr val="tx2"/>
                </a:solidFill>
                <a:latin typeface="Arial" charset="0"/>
              </a:defRPr>
            </a:lvl4pPr>
            <a:lvl5pPr marL="2057400" indent="-228600" algn="l" rtl="0" eaLnBrk="1" fontAlgn="base" hangingPunct="1">
              <a:spcBef>
                <a:spcPct val="20000"/>
              </a:spcBef>
              <a:spcAft>
                <a:spcPct val="0"/>
              </a:spcAft>
              <a:buChar char="»"/>
              <a:defRPr sz="2000">
                <a:solidFill>
                  <a:schemeClr val="tx2"/>
                </a:solidFill>
                <a:latin typeface="Arial" charset="0"/>
              </a:defRPr>
            </a:lvl5pPr>
            <a:lvl6pPr marL="2514600" indent="-228600" algn="l" rtl="0" eaLnBrk="1" fontAlgn="base" hangingPunct="1">
              <a:spcBef>
                <a:spcPct val="20000"/>
              </a:spcBef>
              <a:spcAft>
                <a:spcPct val="0"/>
              </a:spcAft>
              <a:buChar char="»"/>
              <a:defRPr sz="2000">
                <a:solidFill>
                  <a:schemeClr val="tx2"/>
                </a:solidFill>
                <a:latin typeface="Arial" charset="0"/>
              </a:defRPr>
            </a:lvl6pPr>
            <a:lvl7pPr marL="2971800" indent="-228600" algn="l" rtl="0" eaLnBrk="1" fontAlgn="base" hangingPunct="1">
              <a:spcBef>
                <a:spcPct val="20000"/>
              </a:spcBef>
              <a:spcAft>
                <a:spcPct val="0"/>
              </a:spcAft>
              <a:buChar char="»"/>
              <a:defRPr sz="2000">
                <a:solidFill>
                  <a:schemeClr val="tx2"/>
                </a:solidFill>
                <a:latin typeface="Arial" charset="0"/>
              </a:defRPr>
            </a:lvl7pPr>
            <a:lvl8pPr marL="3429000" indent="-228600" algn="l" rtl="0" eaLnBrk="1" fontAlgn="base" hangingPunct="1">
              <a:spcBef>
                <a:spcPct val="20000"/>
              </a:spcBef>
              <a:spcAft>
                <a:spcPct val="0"/>
              </a:spcAft>
              <a:buChar char="»"/>
              <a:defRPr sz="2000">
                <a:solidFill>
                  <a:schemeClr val="tx2"/>
                </a:solidFill>
                <a:latin typeface="Arial" charset="0"/>
              </a:defRPr>
            </a:lvl8pPr>
            <a:lvl9pPr marL="3886200" indent="-228600" algn="l" rtl="0" eaLnBrk="1" fontAlgn="base" hangingPunct="1">
              <a:spcBef>
                <a:spcPct val="20000"/>
              </a:spcBef>
              <a:spcAft>
                <a:spcPct val="0"/>
              </a:spcAft>
              <a:buChar char="»"/>
              <a:defRPr sz="2000">
                <a:solidFill>
                  <a:schemeClr val="tx2"/>
                </a:solidFill>
                <a:latin typeface="Arial" charset="0"/>
              </a:defRPr>
            </a:lvl9pPr>
          </a:lstStyle>
          <a:p>
            <a:pPr>
              <a:lnSpc>
                <a:spcPct val="150000"/>
              </a:lnSpc>
              <a:defRPr/>
            </a:pPr>
            <a:r>
              <a:rPr lang="zh-CN" altLang="en-US" sz="2400" b="0" dirty="0" smtClean="0">
                <a:latin typeface="宋体" panose="02010600030101010101" pitchFamily="2" charset="-122"/>
              </a:rPr>
              <a:t>分类器的训练</a:t>
            </a:r>
            <a:endParaRPr lang="en-US" altLang="zh-CN" sz="2400" b="0" dirty="0" smtClean="0">
              <a:latin typeface="宋体" panose="02010600030101010101" pitchFamily="2" charset="-122"/>
            </a:endParaRPr>
          </a:p>
          <a:p>
            <a:pPr lvl="1">
              <a:lnSpc>
                <a:spcPct val="150000"/>
              </a:lnSpc>
              <a:defRPr/>
            </a:pPr>
            <a:r>
              <a:rPr lang="zh-CN" altLang="en-US" sz="2400" b="0" dirty="0" smtClean="0">
                <a:latin typeface="宋体" panose="02010600030101010101" pitchFamily="2" charset="-122"/>
              </a:rPr>
              <a:t>基于</a:t>
            </a:r>
            <a:r>
              <a:rPr lang="zh-CN" altLang="en-US" sz="2400" b="0" dirty="0">
                <a:latin typeface="宋体" panose="02010600030101010101" pitchFamily="2" charset="-122"/>
              </a:rPr>
              <a:t>恢复的目标变量及其向量表示，本文使用有监督学习的方法训练一个基本类型的</a:t>
            </a:r>
            <a:r>
              <a:rPr lang="zh-CN" altLang="en-US" sz="2400" b="0" dirty="0" smtClean="0">
                <a:latin typeface="宋体" panose="02010600030101010101" pitchFamily="2" charset="-122"/>
              </a:rPr>
              <a:t>分类器</a:t>
            </a:r>
            <a:endParaRPr lang="en-US" altLang="zh-CN" sz="2200" b="0" dirty="0" smtClean="0">
              <a:latin typeface="Times New Roman" panose="02020603050405020304" pitchFamily="18" charset="0"/>
              <a:cs typeface="Times New Roman" panose="02020603050405020304" pitchFamily="18" charset="0"/>
            </a:endParaRPr>
          </a:p>
          <a:p>
            <a:pPr>
              <a:lnSpc>
                <a:spcPct val="150000"/>
              </a:lnSpc>
              <a:defRPr/>
            </a:pPr>
            <a:r>
              <a:rPr lang="zh-CN" altLang="en-US" sz="2400" b="0" dirty="0" smtClean="0">
                <a:latin typeface="宋体" panose="02010600030101010101" pitchFamily="2" charset="-122"/>
              </a:rPr>
              <a:t>类型预测</a:t>
            </a:r>
            <a:endParaRPr lang="en-US" altLang="zh-CN" sz="2400" b="0" dirty="0" smtClean="0">
              <a:latin typeface="宋体" panose="02010600030101010101" pitchFamily="2" charset="-122"/>
            </a:endParaRPr>
          </a:p>
          <a:p>
            <a:pPr lvl="1">
              <a:lnSpc>
                <a:spcPct val="150000"/>
              </a:lnSpc>
              <a:defRPr/>
            </a:pPr>
            <a:r>
              <a:rPr lang="zh-CN" altLang="en-US" sz="2400" b="0" dirty="0" smtClean="0">
                <a:latin typeface="宋体" panose="02010600030101010101" pitchFamily="2" charset="-122"/>
              </a:rPr>
              <a:t>训练</a:t>
            </a:r>
            <a:r>
              <a:rPr lang="zh-CN" altLang="en-US" sz="2400" b="0" dirty="0">
                <a:latin typeface="宋体" panose="02010600030101010101" pitchFamily="2" charset="-122"/>
              </a:rPr>
              <a:t>好的分类器将被用于预测新的二进制文件</a:t>
            </a:r>
            <a:r>
              <a:rPr lang="zh-CN" altLang="en-US" sz="2400" b="0" dirty="0" smtClean="0">
                <a:latin typeface="宋体" panose="02010600030101010101" pitchFamily="2" charset="-122"/>
              </a:rPr>
              <a:t>中变量的数据类型。</a:t>
            </a:r>
            <a:endParaRPr lang="en-US" altLang="zh-CN" sz="2400" dirty="0"/>
          </a:p>
          <a:p>
            <a:pPr>
              <a:lnSpc>
                <a:spcPct val="150000"/>
              </a:lnSpc>
              <a:defRPr/>
            </a:pPr>
            <a:endParaRPr lang="en-US" altLang="zh-CN" sz="2200" b="0" dirty="0" smtClean="0">
              <a:solidFill>
                <a:schemeClr val="tx1"/>
              </a:solidFill>
              <a:latin typeface="Times New Roman" panose="02020603050405020304" pitchFamily="18" charset="0"/>
              <a:cs typeface="Times New Roman" panose="02020603050405020304" pitchFamily="18" charset="0"/>
            </a:endParaRPr>
          </a:p>
          <a:p>
            <a:pPr marL="457200" lvl="1" indent="0">
              <a:lnSpc>
                <a:spcPct val="150000"/>
              </a:lnSpc>
              <a:buNone/>
              <a:defRPr/>
            </a:pPr>
            <a:endParaRPr lang="en-US" altLang="zh-CN" sz="2200" dirty="0">
              <a:solidFill>
                <a:schemeClr val="tx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3229801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7934"/>
            <a:ext cx="9144000" cy="8446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2"/>
          <p:cNvSpPr>
            <a:spLocks noGrp="1" noChangeArrowheads="1"/>
          </p:cNvSpPr>
          <p:nvPr>
            <p:ph type="title"/>
          </p:nvPr>
        </p:nvSpPr>
        <p:spPr>
          <a:xfrm>
            <a:off x="250825" y="25451"/>
            <a:ext cx="8642350" cy="777875"/>
          </a:xfrm>
        </p:spPr>
        <p:txBody>
          <a:bodyPr/>
          <a:lstStyle/>
          <a:p>
            <a:pPr algn="l" eaLnBrk="1" hangingPunct="1">
              <a:defRPr/>
            </a:pPr>
            <a:r>
              <a:rPr lang="zh-CN" altLang="en-US" sz="3200" b="1" dirty="0" smtClean="0">
                <a:solidFill>
                  <a:schemeClr val="bg1"/>
                </a:solidFill>
              </a:rPr>
              <a:t>整体流程</a:t>
            </a:r>
            <a:endParaRPr lang="zh-CN" altLang="en-US" sz="2000" b="1" dirty="0" smtClean="0">
              <a:solidFill>
                <a:schemeClr val="bg1"/>
              </a:solidFill>
              <a:latin typeface="Arial" pitchFamily="34" charset="0"/>
              <a:ea typeface="Arial Unicode MS" pitchFamily="34" charset="-122"/>
              <a:cs typeface="Arial" pitchFamily="34" charset="0"/>
            </a:endParaRPr>
          </a:p>
        </p:txBody>
      </p:sp>
      <p:sp>
        <p:nvSpPr>
          <p:cNvPr id="4" name="矩形 3"/>
          <p:cNvSpPr/>
          <p:nvPr/>
        </p:nvSpPr>
        <p:spPr>
          <a:xfrm>
            <a:off x="0" y="6525344"/>
            <a:ext cx="9138308" cy="332656"/>
          </a:xfrm>
          <a:prstGeom prst="rect">
            <a:avLst/>
          </a:prstGeom>
          <a:gradFill flip="none" rotWithShape="1">
            <a:gsLst>
              <a:gs pos="55000">
                <a:schemeClr val="tx2">
                  <a:alpha val="29000"/>
                </a:schemeClr>
              </a:gs>
              <a:gs pos="100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2" name="组合 61"/>
          <p:cNvGrpSpPr/>
          <p:nvPr/>
        </p:nvGrpSpPr>
        <p:grpSpPr>
          <a:xfrm>
            <a:off x="8186914" y="5559487"/>
            <a:ext cx="878417" cy="893287"/>
            <a:chOff x="8230456" y="5603029"/>
            <a:chExt cx="878417" cy="893287"/>
          </a:xfrm>
        </p:grpSpPr>
        <p:sp>
          <p:nvSpPr>
            <p:cNvPr id="52" name="矩形 51"/>
            <p:cNvSpPr/>
            <p:nvPr/>
          </p:nvSpPr>
          <p:spPr>
            <a:xfrm>
              <a:off x="8849633" y="6237076"/>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8849633" y="5920578"/>
              <a:ext cx="259240" cy="259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8540044" y="6237076"/>
              <a:ext cx="259240" cy="259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8849633" y="5603029"/>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8540044" y="5920578"/>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8230456" y="6237076"/>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4" name="矩形 63"/>
          <p:cNvSpPr/>
          <p:nvPr/>
        </p:nvSpPr>
        <p:spPr>
          <a:xfrm>
            <a:off x="-10066" y="893644"/>
            <a:ext cx="9154065" cy="1445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Rectangle 3"/>
          <p:cNvSpPr txBox="1">
            <a:spLocks noChangeArrowheads="1"/>
          </p:cNvSpPr>
          <p:nvPr/>
        </p:nvSpPr>
        <p:spPr bwMode="gray">
          <a:xfrm>
            <a:off x="540000" y="1260000"/>
            <a:ext cx="8280000" cy="50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1" fontAlgn="base" hangingPunct="1">
              <a:spcBef>
                <a:spcPct val="20000"/>
              </a:spcBef>
              <a:spcAft>
                <a:spcPct val="0"/>
              </a:spcAft>
              <a:buClr>
                <a:schemeClr val="tx1"/>
              </a:buClr>
              <a:buFont typeface="Wingdings" pitchFamily="2" charset="2"/>
              <a:buChar char="v"/>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Font typeface="Wingdings" pitchFamily="2" charset="2"/>
              <a:buChar char="§"/>
              <a:defRPr sz="2800">
                <a:solidFill>
                  <a:schemeClr val="tx2"/>
                </a:solidFill>
                <a:latin typeface="Arial" charset="0"/>
              </a:defRPr>
            </a:lvl2pPr>
            <a:lvl3pPr marL="1143000" indent="-228600" algn="l" rtl="0" eaLnBrk="1" fontAlgn="base" hangingPunct="1">
              <a:spcBef>
                <a:spcPct val="20000"/>
              </a:spcBef>
              <a:spcAft>
                <a:spcPct val="0"/>
              </a:spcAft>
              <a:buClr>
                <a:schemeClr val="hlink"/>
              </a:buClr>
              <a:buChar char="•"/>
              <a:defRPr sz="2400">
                <a:solidFill>
                  <a:schemeClr val="tx2"/>
                </a:solidFill>
                <a:latin typeface="Arial" charset="0"/>
              </a:defRPr>
            </a:lvl3pPr>
            <a:lvl4pPr marL="1600200" indent="-228600" algn="l" rtl="0" eaLnBrk="1" fontAlgn="base" hangingPunct="1">
              <a:spcBef>
                <a:spcPct val="20000"/>
              </a:spcBef>
              <a:spcAft>
                <a:spcPct val="0"/>
              </a:spcAft>
              <a:buChar char="–"/>
              <a:defRPr sz="2000">
                <a:solidFill>
                  <a:schemeClr val="tx2"/>
                </a:solidFill>
                <a:latin typeface="Arial" charset="0"/>
              </a:defRPr>
            </a:lvl4pPr>
            <a:lvl5pPr marL="2057400" indent="-228600" algn="l" rtl="0" eaLnBrk="1" fontAlgn="base" hangingPunct="1">
              <a:spcBef>
                <a:spcPct val="20000"/>
              </a:spcBef>
              <a:spcAft>
                <a:spcPct val="0"/>
              </a:spcAft>
              <a:buChar char="»"/>
              <a:defRPr sz="2000">
                <a:solidFill>
                  <a:schemeClr val="tx2"/>
                </a:solidFill>
                <a:latin typeface="Arial" charset="0"/>
              </a:defRPr>
            </a:lvl5pPr>
            <a:lvl6pPr marL="2514600" indent="-228600" algn="l" rtl="0" eaLnBrk="1" fontAlgn="base" hangingPunct="1">
              <a:spcBef>
                <a:spcPct val="20000"/>
              </a:spcBef>
              <a:spcAft>
                <a:spcPct val="0"/>
              </a:spcAft>
              <a:buChar char="»"/>
              <a:defRPr sz="2000">
                <a:solidFill>
                  <a:schemeClr val="tx2"/>
                </a:solidFill>
                <a:latin typeface="Arial" charset="0"/>
              </a:defRPr>
            </a:lvl6pPr>
            <a:lvl7pPr marL="2971800" indent="-228600" algn="l" rtl="0" eaLnBrk="1" fontAlgn="base" hangingPunct="1">
              <a:spcBef>
                <a:spcPct val="20000"/>
              </a:spcBef>
              <a:spcAft>
                <a:spcPct val="0"/>
              </a:spcAft>
              <a:buChar char="»"/>
              <a:defRPr sz="2000">
                <a:solidFill>
                  <a:schemeClr val="tx2"/>
                </a:solidFill>
                <a:latin typeface="Arial" charset="0"/>
              </a:defRPr>
            </a:lvl7pPr>
            <a:lvl8pPr marL="3429000" indent="-228600" algn="l" rtl="0" eaLnBrk="1" fontAlgn="base" hangingPunct="1">
              <a:spcBef>
                <a:spcPct val="20000"/>
              </a:spcBef>
              <a:spcAft>
                <a:spcPct val="0"/>
              </a:spcAft>
              <a:buChar char="»"/>
              <a:defRPr sz="2000">
                <a:solidFill>
                  <a:schemeClr val="tx2"/>
                </a:solidFill>
                <a:latin typeface="Arial" charset="0"/>
              </a:defRPr>
            </a:lvl8pPr>
            <a:lvl9pPr marL="3886200" indent="-228600" algn="l" rtl="0" eaLnBrk="1" fontAlgn="base" hangingPunct="1">
              <a:spcBef>
                <a:spcPct val="20000"/>
              </a:spcBef>
              <a:spcAft>
                <a:spcPct val="0"/>
              </a:spcAft>
              <a:buChar char="»"/>
              <a:defRPr sz="2000">
                <a:solidFill>
                  <a:schemeClr val="tx2"/>
                </a:solidFill>
                <a:latin typeface="Arial" charset="0"/>
              </a:defRPr>
            </a:lvl9pPr>
          </a:lstStyle>
          <a:p>
            <a:pPr>
              <a:lnSpc>
                <a:spcPct val="150000"/>
              </a:lnSpc>
              <a:defRPr/>
            </a:pPr>
            <a:endParaRPr lang="en-US" altLang="zh-CN" sz="2200" b="0" dirty="0" smtClean="0">
              <a:latin typeface="宋体" panose="02010600030101010101" pitchFamily="2" charset="-122"/>
              <a:ea typeface="宋体" panose="02010600030101010101" pitchFamily="2" charset="-122"/>
            </a:endParaRPr>
          </a:p>
          <a:p>
            <a:pPr>
              <a:lnSpc>
                <a:spcPct val="150000"/>
              </a:lnSpc>
              <a:defRPr/>
            </a:pPr>
            <a:endParaRPr lang="en-US" altLang="zh-CN" sz="2200" b="0" dirty="0">
              <a:latin typeface="宋体" panose="02010600030101010101" pitchFamily="2" charset="-122"/>
              <a:ea typeface="宋体" panose="02010600030101010101" pitchFamily="2" charset="-122"/>
            </a:endParaRPr>
          </a:p>
          <a:p>
            <a:pPr>
              <a:lnSpc>
                <a:spcPct val="150000"/>
              </a:lnSpc>
              <a:defRPr/>
            </a:pPr>
            <a:endParaRPr lang="en-US" altLang="zh-CN" sz="2200" b="0" dirty="0" smtClean="0">
              <a:latin typeface="宋体" panose="02010600030101010101" pitchFamily="2" charset="-122"/>
              <a:ea typeface="宋体" panose="02010600030101010101" pitchFamily="2" charset="-122"/>
            </a:endParaRPr>
          </a:p>
          <a:p>
            <a:pPr>
              <a:lnSpc>
                <a:spcPct val="150000"/>
              </a:lnSpc>
              <a:defRPr/>
            </a:pPr>
            <a:endParaRPr lang="en-US" altLang="zh-CN" sz="2200" b="0" dirty="0">
              <a:latin typeface="宋体" panose="02010600030101010101" pitchFamily="2" charset="-122"/>
              <a:ea typeface="宋体" panose="02010600030101010101" pitchFamily="2" charset="-122"/>
            </a:endParaRPr>
          </a:p>
          <a:p>
            <a:pPr marL="0" indent="0">
              <a:lnSpc>
                <a:spcPct val="150000"/>
              </a:lnSpc>
              <a:buNone/>
              <a:defRPr/>
            </a:pPr>
            <a:endParaRPr lang="en-US" altLang="zh-CN" sz="2200" b="0" dirty="0">
              <a:latin typeface="宋体" panose="02010600030101010101" pitchFamily="2" charset="-122"/>
              <a:ea typeface="宋体" panose="02010600030101010101" pitchFamily="2" charset="-122"/>
            </a:endParaRPr>
          </a:p>
          <a:p>
            <a:pPr>
              <a:lnSpc>
                <a:spcPct val="150000"/>
              </a:lnSpc>
              <a:defRPr/>
            </a:pPr>
            <a:r>
              <a:rPr lang="zh-CN" altLang="en-US" sz="2200" b="0" dirty="0" smtClean="0">
                <a:latin typeface="宋体" panose="02010600030101010101" pitchFamily="2" charset="-122"/>
                <a:ea typeface="宋体" panose="02010600030101010101" pitchFamily="2" charset="-122"/>
              </a:rPr>
              <a:t>二进制代码分析</a:t>
            </a:r>
            <a:endParaRPr lang="en-US" altLang="zh-CN" sz="2200" b="0" dirty="0" smtClean="0">
              <a:latin typeface="宋体" panose="02010600030101010101" pitchFamily="2" charset="-122"/>
              <a:ea typeface="宋体" panose="02010600030101010101" pitchFamily="2" charset="-122"/>
            </a:endParaRPr>
          </a:p>
          <a:p>
            <a:pPr>
              <a:lnSpc>
                <a:spcPct val="150000"/>
              </a:lnSpc>
              <a:defRPr/>
            </a:pPr>
            <a:r>
              <a:rPr lang="zh-CN" altLang="en-US" sz="2200" b="0" dirty="0" smtClean="0">
                <a:latin typeface="宋体" panose="02010600030101010101" pitchFamily="2" charset="-122"/>
                <a:ea typeface="宋体" panose="02010600030101010101" pitchFamily="2" charset="-122"/>
              </a:rPr>
              <a:t>分类器的训练</a:t>
            </a:r>
            <a:endParaRPr lang="en-US" altLang="zh-CN" sz="2200" b="0" dirty="0" smtClean="0">
              <a:latin typeface="宋体" panose="02010600030101010101" pitchFamily="2" charset="-122"/>
              <a:ea typeface="宋体" panose="02010600030101010101" pitchFamily="2" charset="-122"/>
            </a:endParaRPr>
          </a:p>
          <a:p>
            <a:pPr>
              <a:lnSpc>
                <a:spcPct val="150000"/>
              </a:lnSpc>
              <a:defRPr/>
            </a:pPr>
            <a:r>
              <a:rPr lang="zh-CN" altLang="en-US" sz="2200" b="0" dirty="0" smtClean="0">
                <a:latin typeface="宋体" panose="02010600030101010101" pitchFamily="2" charset="-122"/>
                <a:ea typeface="宋体" panose="02010600030101010101" pitchFamily="2" charset="-122"/>
              </a:rPr>
              <a:t>基本类型的预测</a:t>
            </a:r>
            <a:endParaRPr lang="en-US" altLang="zh-CN" sz="2200" b="0" dirty="0" smtClean="0">
              <a:latin typeface="宋体" panose="02010600030101010101" pitchFamily="2" charset="-122"/>
              <a:ea typeface="宋体" panose="02010600030101010101" pitchFamily="2" charset="-122"/>
            </a:endParaRPr>
          </a:p>
          <a:p>
            <a:pPr>
              <a:lnSpc>
                <a:spcPct val="150000"/>
              </a:lnSpc>
              <a:defRPr/>
            </a:pPr>
            <a:r>
              <a:rPr lang="zh-CN" altLang="en-US" sz="2200" dirty="0" smtClean="0">
                <a:solidFill>
                  <a:srgbClr val="0070C0"/>
                </a:solidFill>
                <a:latin typeface="宋体" panose="02010600030101010101" pitchFamily="2" charset="-122"/>
                <a:ea typeface="宋体" panose="02010600030101010101" pitchFamily="2" charset="-122"/>
              </a:rPr>
              <a:t>复合类型的恢复</a:t>
            </a:r>
            <a:endParaRPr lang="en-US" altLang="zh-CN" sz="2200" dirty="0" smtClean="0">
              <a:solidFill>
                <a:srgbClr val="0070C0"/>
              </a:solidFill>
              <a:latin typeface="宋体" panose="02010600030101010101" pitchFamily="2" charset="-122"/>
              <a:ea typeface="宋体" panose="02010600030101010101" pitchFamily="2" charset="-122"/>
            </a:endParaRPr>
          </a:p>
        </p:txBody>
      </p:sp>
      <p:grpSp>
        <p:nvGrpSpPr>
          <p:cNvPr id="14" name="组合 13"/>
          <p:cNvGrpSpPr/>
          <p:nvPr/>
        </p:nvGrpSpPr>
        <p:grpSpPr>
          <a:xfrm>
            <a:off x="262197" y="1268760"/>
            <a:ext cx="8660928" cy="2829268"/>
            <a:chOff x="262197" y="2204864"/>
            <a:chExt cx="8660928" cy="2829268"/>
          </a:xfrm>
        </p:grpSpPr>
        <p:pic>
          <p:nvPicPr>
            <p:cNvPr id="15" name="图片 14"/>
            <p:cNvPicPr>
              <a:picLocks noChangeAspect="1"/>
            </p:cNvPicPr>
            <p:nvPr/>
          </p:nvPicPr>
          <p:blipFill>
            <a:blip r:embed="rId3"/>
            <a:stretch>
              <a:fillRect/>
            </a:stretch>
          </p:blipFill>
          <p:spPr>
            <a:xfrm>
              <a:off x="262197" y="2204864"/>
              <a:ext cx="7663077" cy="2829268"/>
            </a:xfrm>
            <a:prstGeom prst="rect">
              <a:avLst/>
            </a:prstGeom>
          </p:spPr>
        </p:pic>
        <p:sp>
          <p:nvSpPr>
            <p:cNvPr id="16" name="文本框 15"/>
            <p:cNvSpPr txBox="1"/>
            <p:nvPr/>
          </p:nvSpPr>
          <p:spPr>
            <a:xfrm>
              <a:off x="3010730" y="2292896"/>
              <a:ext cx="1872208" cy="276999"/>
            </a:xfrm>
            <a:prstGeom prst="rect">
              <a:avLst/>
            </a:prstGeom>
            <a:noFill/>
          </p:spPr>
          <p:txBody>
            <a:bodyPr wrap="square" rtlCol="0">
              <a:spAutoFit/>
            </a:bodyPr>
            <a:lstStyle/>
            <a:p>
              <a:r>
                <a:rPr lang="en-US" altLang="zh-CN" sz="1200" dirty="0" smtClean="0">
                  <a:latin typeface="Times New Roman" panose="02020603050405020304" pitchFamily="18" charset="0"/>
                  <a:cs typeface="Times New Roman" panose="02020603050405020304" pitchFamily="18" charset="0"/>
                </a:rPr>
                <a:t>Binary Analysis</a:t>
              </a:r>
              <a:endParaRPr lang="zh-CN" altLang="en-US" sz="1200" dirty="0">
                <a:latin typeface="Times New Roman" panose="02020603050405020304" pitchFamily="18" charset="0"/>
                <a:cs typeface="Times New Roman" panose="02020603050405020304" pitchFamily="18" charset="0"/>
              </a:endParaRPr>
            </a:p>
          </p:txBody>
        </p:sp>
        <p:sp>
          <p:nvSpPr>
            <p:cNvPr id="17" name="右箭头 16"/>
            <p:cNvSpPr/>
            <p:nvPr/>
          </p:nvSpPr>
          <p:spPr>
            <a:xfrm>
              <a:off x="7164288" y="4369419"/>
              <a:ext cx="977010" cy="288032"/>
            </a:xfrm>
            <a:prstGeom prst="rightArrow">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圆角矩形 17"/>
            <p:cNvSpPr/>
            <p:nvPr/>
          </p:nvSpPr>
          <p:spPr>
            <a:xfrm>
              <a:off x="7172026" y="4149080"/>
              <a:ext cx="792088" cy="2203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organize</a:t>
              </a:r>
              <a:endParaRPr lang="zh-CN" altLang="en-US" sz="1200" dirty="0">
                <a:solidFill>
                  <a:schemeClr val="tx1"/>
                </a:solidFill>
              </a:endParaRPr>
            </a:p>
          </p:txBody>
        </p:sp>
        <p:sp>
          <p:nvSpPr>
            <p:cNvPr id="19" name="横卷形 18"/>
            <p:cNvSpPr/>
            <p:nvPr/>
          </p:nvSpPr>
          <p:spPr>
            <a:xfrm>
              <a:off x="8180138" y="4293096"/>
              <a:ext cx="742987" cy="393466"/>
            </a:xfrm>
            <a:prstGeom prst="horizontalScroll">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Result</a:t>
              </a:r>
              <a:endParaRPr lang="zh-CN" altLang="en-US" sz="1400" dirty="0">
                <a:solidFill>
                  <a:schemeClr val="tx1"/>
                </a:solidFill>
              </a:endParaRPr>
            </a:p>
          </p:txBody>
        </p:sp>
        <p:cxnSp>
          <p:nvCxnSpPr>
            <p:cNvPr id="20" name="直接连接符 19"/>
            <p:cNvCxnSpPr/>
            <p:nvPr/>
          </p:nvCxnSpPr>
          <p:spPr>
            <a:xfrm>
              <a:off x="4572000" y="4509120"/>
              <a:ext cx="0" cy="7632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流程图: 可选过程 20"/>
          <p:cNvSpPr/>
          <p:nvPr/>
        </p:nvSpPr>
        <p:spPr>
          <a:xfrm>
            <a:off x="7157540" y="3207971"/>
            <a:ext cx="870844" cy="236980"/>
          </a:xfrm>
          <a:prstGeom prst="flowChartAlternateProcess">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bg1"/>
                </a:solidFill>
              </a:rPr>
              <a:t>Synthetize</a:t>
            </a:r>
            <a:endParaRPr lang="zh-CN" altLang="en-US" sz="1200" b="1" dirty="0">
              <a:solidFill>
                <a:schemeClr val="bg1"/>
              </a:solidFill>
            </a:endParaRPr>
          </a:p>
        </p:txBody>
      </p:sp>
      <p:sp>
        <p:nvSpPr>
          <p:cNvPr id="22" name="右箭头 21"/>
          <p:cNvSpPr/>
          <p:nvPr/>
        </p:nvSpPr>
        <p:spPr>
          <a:xfrm>
            <a:off x="7164288" y="3463877"/>
            <a:ext cx="972000" cy="25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20791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4" name="Rectangle 3"/>
              <p:cNvSpPr txBox="1">
                <a:spLocks noChangeArrowheads="1"/>
              </p:cNvSpPr>
              <p:nvPr/>
            </p:nvSpPr>
            <p:spPr bwMode="gray">
              <a:xfrm>
                <a:off x="540000" y="1124743"/>
                <a:ext cx="8280000" cy="519909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lstStyle>
                <a:lvl1pPr marL="342900" indent="-342900" algn="l" rtl="0" eaLnBrk="1" fontAlgn="base" hangingPunct="1">
                  <a:spcBef>
                    <a:spcPct val="20000"/>
                  </a:spcBef>
                  <a:spcAft>
                    <a:spcPct val="0"/>
                  </a:spcAft>
                  <a:buClr>
                    <a:schemeClr val="tx1"/>
                  </a:buClr>
                  <a:buFont typeface="Wingdings" pitchFamily="2" charset="2"/>
                  <a:buChar char="v"/>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Font typeface="Wingdings" pitchFamily="2" charset="2"/>
                  <a:buChar char="§"/>
                  <a:defRPr sz="2800">
                    <a:solidFill>
                      <a:schemeClr val="tx2"/>
                    </a:solidFill>
                    <a:latin typeface="Arial" charset="0"/>
                  </a:defRPr>
                </a:lvl2pPr>
                <a:lvl3pPr marL="1143000" indent="-228600" algn="l" rtl="0" eaLnBrk="1" fontAlgn="base" hangingPunct="1">
                  <a:spcBef>
                    <a:spcPct val="20000"/>
                  </a:spcBef>
                  <a:spcAft>
                    <a:spcPct val="0"/>
                  </a:spcAft>
                  <a:buClr>
                    <a:schemeClr val="hlink"/>
                  </a:buClr>
                  <a:buChar char="•"/>
                  <a:defRPr sz="2400">
                    <a:solidFill>
                      <a:schemeClr val="tx2"/>
                    </a:solidFill>
                    <a:latin typeface="Arial" charset="0"/>
                  </a:defRPr>
                </a:lvl3pPr>
                <a:lvl4pPr marL="1600200" indent="-228600" algn="l" rtl="0" eaLnBrk="1" fontAlgn="base" hangingPunct="1">
                  <a:spcBef>
                    <a:spcPct val="20000"/>
                  </a:spcBef>
                  <a:spcAft>
                    <a:spcPct val="0"/>
                  </a:spcAft>
                  <a:buChar char="–"/>
                  <a:defRPr sz="2000">
                    <a:solidFill>
                      <a:schemeClr val="tx2"/>
                    </a:solidFill>
                    <a:latin typeface="Arial" charset="0"/>
                  </a:defRPr>
                </a:lvl4pPr>
                <a:lvl5pPr marL="2057400" indent="-228600" algn="l" rtl="0" eaLnBrk="1" fontAlgn="base" hangingPunct="1">
                  <a:spcBef>
                    <a:spcPct val="20000"/>
                  </a:spcBef>
                  <a:spcAft>
                    <a:spcPct val="0"/>
                  </a:spcAft>
                  <a:buChar char="»"/>
                  <a:defRPr sz="2000">
                    <a:solidFill>
                      <a:schemeClr val="tx2"/>
                    </a:solidFill>
                    <a:latin typeface="Arial" charset="0"/>
                  </a:defRPr>
                </a:lvl5pPr>
                <a:lvl6pPr marL="2514600" indent="-228600" algn="l" rtl="0" eaLnBrk="1" fontAlgn="base" hangingPunct="1">
                  <a:spcBef>
                    <a:spcPct val="20000"/>
                  </a:spcBef>
                  <a:spcAft>
                    <a:spcPct val="0"/>
                  </a:spcAft>
                  <a:buChar char="»"/>
                  <a:defRPr sz="2000">
                    <a:solidFill>
                      <a:schemeClr val="tx2"/>
                    </a:solidFill>
                    <a:latin typeface="Arial" charset="0"/>
                  </a:defRPr>
                </a:lvl6pPr>
                <a:lvl7pPr marL="2971800" indent="-228600" algn="l" rtl="0" eaLnBrk="1" fontAlgn="base" hangingPunct="1">
                  <a:spcBef>
                    <a:spcPct val="20000"/>
                  </a:spcBef>
                  <a:spcAft>
                    <a:spcPct val="0"/>
                  </a:spcAft>
                  <a:buChar char="»"/>
                  <a:defRPr sz="2000">
                    <a:solidFill>
                      <a:schemeClr val="tx2"/>
                    </a:solidFill>
                    <a:latin typeface="Arial" charset="0"/>
                  </a:defRPr>
                </a:lvl7pPr>
                <a:lvl8pPr marL="3429000" indent="-228600" algn="l" rtl="0" eaLnBrk="1" fontAlgn="base" hangingPunct="1">
                  <a:spcBef>
                    <a:spcPct val="20000"/>
                  </a:spcBef>
                  <a:spcAft>
                    <a:spcPct val="0"/>
                  </a:spcAft>
                  <a:buChar char="»"/>
                  <a:defRPr sz="2000">
                    <a:solidFill>
                      <a:schemeClr val="tx2"/>
                    </a:solidFill>
                    <a:latin typeface="Arial" charset="0"/>
                  </a:defRPr>
                </a:lvl8pPr>
                <a:lvl9pPr marL="3886200" indent="-228600" algn="l" rtl="0" eaLnBrk="1" fontAlgn="base" hangingPunct="1">
                  <a:spcBef>
                    <a:spcPct val="20000"/>
                  </a:spcBef>
                  <a:spcAft>
                    <a:spcPct val="0"/>
                  </a:spcAft>
                  <a:buChar char="»"/>
                  <a:defRPr sz="2000">
                    <a:solidFill>
                      <a:schemeClr val="tx2"/>
                    </a:solidFill>
                    <a:latin typeface="Arial" charset="0"/>
                  </a:defRPr>
                </a:lvl9pPr>
              </a:lstStyle>
              <a:p>
                <a:pPr>
                  <a:lnSpc>
                    <a:spcPct val="150000"/>
                  </a:lnSpc>
                  <a:defRPr/>
                </a:pPr>
                <a:r>
                  <a:rPr lang="zh-CN" altLang="en-US" sz="2200" b="0" dirty="0">
                    <a:latin typeface="Times New Roman" panose="02020603050405020304" pitchFamily="18" charset="0"/>
                    <a:cs typeface="Times New Roman" panose="02020603050405020304" pitchFamily="18" charset="0"/>
                  </a:rPr>
                  <a:t>格（</a:t>
                </a:r>
                <a:r>
                  <a:rPr lang="en-US" altLang="zh-CN" sz="2200" b="0" dirty="0">
                    <a:latin typeface="Times New Roman" panose="02020603050405020304" pitchFamily="18" charset="0"/>
                    <a:cs typeface="Times New Roman" panose="02020603050405020304" pitchFamily="18" charset="0"/>
                  </a:rPr>
                  <a:t>Level-by-level</a:t>
                </a:r>
                <a:r>
                  <a:rPr lang="zh-CN" altLang="en-US" sz="2200" b="0" dirty="0" smtClean="0">
                    <a:latin typeface="Times New Roman" panose="02020603050405020304" pitchFamily="18" charset="0"/>
                    <a:cs typeface="Times New Roman" panose="02020603050405020304" pitchFamily="18" charset="0"/>
                  </a:rPr>
                  <a:t>）</a:t>
                </a:r>
                <a:endParaRPr lang="en-US" altLang="zh-CN" sz="2200" b="0" dirty="0" smtClean="0">
                  <a:latin typeface="Times New Roman" panose="02020603050405020304" pitchFamily="18" charset="0"/>
                  <a:cs typeface="Times New Roman" panose="02020603050405020304" pitchFamily="18" charset="0"/>
                </a:endParaRPr>
              </a:p>
              <a:p>
                <a:pPr>
                  <a:lnSpc>
                    <a:spcPct val="150000"/>
                  </a:lnSpc>
                  <a:defRPr/>
                </a:pPr>
                <a:endParaRPr lang="en-US" altLang="zh-CN" sz="1500" b="0" dirty="0" smtClean="0">
                  <a:latin typeface="Times New Roman" panose="02020603050405020304" pitchFamily="18" charset="0"/>
                  <a:cs typeface="Times New Roman" panose="02020603050405020304" pitchFamily="18" charset="0"/>
                </a:endParaRPr>
              </a:p>
              <a:p>
                <a:pPr>
                  <a:lnSpc>
                    <a:spcPct val="150000"/>
                  </a:lnSpc>
                  <a:defRPr/>
                </a:pPr>
                <a:endParaRPr lang="en-US" altLang="zh-CN" sz="1500" b="0" dirty="0">
                  <a:latin typeface="Times New Roman" panose="02020603050405020304" pitchFamily="18" charset="0"/>
                  <a:cs typeface="Times New Roman" panose="02020603050405020304" pitchFamily="18" charset="0"/>
                </a:endParaRPr>
              </a:p>
              <a:p>
                <a:pPr>
                  <a:lnSpc>
                    <a:spcPct val="150000"/>
                  </a:lnSpc>
                  <a:defRPr/>
                </a:pPr>
                <a:endParaRPr lang="en-US" altLang="zh-CN" sz="1500" b="0" dirty="0" smtClean="0">
                  <a:latin typeface="Times New Roman" panose="02020603050405020304" pitchFamily="18" charset="0"/>
                  <a:cs typeface="Times New Roman" panose="02020603050405020304" pitchFamily="18" charset="0"/>
                </a:endParaRPr>
              </a:p>
              <a:p>
                <a:pPr>
                  <a:lnSpc>
                    <a:spcPct val="150000"/>
                  </a:lnSpc>
                  <a:defRPr/>
                </a:pPr>
                <a:endParaRPr lang="en-US" altLang="zh-CN" sz="1500" b="0" dirty="0">
                  <a:latin typeface="Times New Roman" panose="02020603050405020304" pitchFamily="18" charset="0"/>
                  <a:cs typeface="Times New Roman" panose="02020603050405020304" pitchFamily="18" charset="0"/>
                </a:endParaRPr>
              </a:p>
              <a:p>
                <a:pPr>
                  <a:lnSpc>
                    <a:spcPct val="150000"/>
                  </a:lnSpc>
                  <a:defRPr/>
                </a:pPr>
                <a:endParaRPr lang="en-US" altLang="zh-CN" sz="1500" b="0" dirty="0" smtClean="0">
                  <a:latin typeface="Times New Roman" panose="02020603050405020304" pitchFamily="18" charset="0"/>
                  <a:cs typeface="Times New Roman" panose="02020603050405020304" pitchFamily="18" charset="0"/>
                </a:endParaRPr>
              </a:p>
              <a:p>
                <a:pPr marL="0" indent="0">
                  <a:lnSpc>
                    <a:spcPct val="150000"/>
                  </a:lnSpc>
                  <a:buNone/>
                  <a:defRPr/>
                </a:pPr>
                <a:endParaRPr lang="en-US" altLang="zh-CN" sz="2200" b="0" dirty="0" smtClean="0">
                  <a:latin typeface="Times New Roman" panose="02020603050405020304" pitchFamily="18" charset="0"/>
                  <a:cs typeface="Times New Roman" panose="02020603050405020304" pitchFamily="18" charset="0"/>
                </a:endParaRPr>
              </a:p>
              <a:p>
                <a:pPr>
                  <a:lnSpc>
                    <a:spcPct val="150000"/>
                  </a:lnSpc>
                  <a:defRPr/>
                </a:pPr>
                <a:r>
                  <a:rPr lang="zh-CN" altLang="en-US" sz="2200" b="0" dirty="0" smtClean="0">
                    <a:latin typeface="Times New Roman" panose="02020603050405020304" pitchFamily="18" charset="0"/>
                    <a:cs typeface="Times New Roman" panose="02020603050405020304" pitchFamily="18" charset="0"/>
                  </a:rPr>
                  <a:t>指向分析</a:t>
                </a:r>
                <a:endParaRPr lang="en-US" altLang="zh-CN" sz="2200" b="0" dirty="0" smtClean="0">
                  <a:latin typeface="Times New Roman" panose="02020603050405020304" pitchFamily="18" charset="0"/>
                  <a:cs typeface="Times New Roman" panose="02020603050405020304" pitchFamily="18" charset="0"/>
                </a:endParaRPr>
              </a:p>
              <a:p>
                <a:pPr lvl="1">
                  <a:lnSpc>
                    <a:spcPct val="150000"/>
                  </a:lnSpc>
                  <a:defRPr/>
                </a:pPr>
                <a:r>
                  <a:rPr lang="zh-CN" altLang="en-US" sz="2200" dirty="0" smtClean="0">
                    <a:solidFill>
                      <a:schemeClr val="tx1"/>
                    </a:solidFill>
                    <a:latin typeface="Times New Roman" panose="02020603050405020304" pitchFamily="18" charset="0"/>
                    <a:cs typeface="Times New Roman" panose="02020603050405020304" pitchFamily="18" charset="0"/>
                  </a:rPr>
                  <a:t>算法 </a:t>
                </a:r>
                <a:r>
                  <a:rPr lang="en-US" altLang="zh-CN" sz="2200" i="1" dirty="0" smtClean="0">
                    <a:solidFill>
                      <a:schemeClr val="tx1"/>
                    </a:solidFill>
                    <a:latin typeface="Times New Roman" panose="02020603050405020304" pitchFamily="18" charset="0"/>
                    <a:cs typeface="Times New Roman" panose="02020603050405020304" pitchFamily="18" charset="0"/>
                  </a:rPr>
                  <a:t>point_to</a:t>
                </a:r>
                <a:r>
                  <a:rPr lang="en-US" altLang="zh-CN" sz="2200" dirty="0" smtClean="0">
                    <a:solidFill>
                      <a:schemeClr val="tx1"/>
                    </a:solidFill>
                    <a:latin typeface="Times New Roman" panose="02020603050405020304" pitchFamily="18" charset="0"/>
                    <a:cs typeface="Times New Roman" panose="02020603050405020304" pitchFamily="18" charset="0"/>
                  </a:rPr>
                  <a:t>(</a:t>
                </a:r>
                <a14:m>
                  <m:oMath xmlns:m="http://schemas.openxmlformats.org/officeDocument/2006/math">
                    <m:r>
                      <a:rPr lang="en-US" altLang="zh-CN" sz="2200" i="1" smtClean="0">
                        <a:solidFill>
                          <a:schemeClr val="tx1"/>
                        </a:solidFill>
                        <a:latin typeface="Cambria Math" panose="02040503050406030204" pitchFamily="18" charset="0"/>
                      </a:rPr>
                      <m:t>𝑣</m:t>
                    </m:r>
                  </m:oMath>
                </a14:m>
                <a:r>
                  <a:rPr lang="en-US" altLang="zh-CN" sz="2200" dirty="0" smtClean="0">
                    <a:solidFill>
                      <a:schemeClr val="tx1"/>
                    </a:solidFill>
                    <a:latin typeface="Times New Roman" panose="02020603050405020304" pitchFamily="18" charset="0"/>
                    <a:cs typeface="Times New Roman" panose="02020603050405020304" pitchFamily="18" charset="0"/>
                  </a:rPr>
                  <a:t>)</a:t>
                </a:r>
                <a:endParaRPr lang="en-US" altLang="zh-CN" sz="2200" b="0" dirty="0">
                  <a:solidFill>
                    <a:schemeClr val="tx1"/>
                  </a:solidFill>
                  <a:latin typeface="Times New Roman" panose="02020603050405020304" pitchFamily="18" charset="0"/>
                  <a:cs typeface="Times New Roman" panose="02020603050405020304" pitchFamily="18" charset="0"/>
                </a:endParaRPr>
              </a:p>
              <a:p>
                <a:pPr marL="0" indent="0">
                  <a:buNone/>
                </a:pPr>
                <a:r>
                  <a:rPr lang="en-US" altLang="zh-CN" sz="2200" dirty="0">
                    <a:latin typeface="Times New Roman" panose="02020603050405020304" pitchFamily="18" charset="0"/>
                    <a:cs typeface="Times New Roman" panose="02020603050405020304" pitchFamily="18" charset="0"/>
                  </a:rPr>
                  <a:t>	</a:t>
                </a:r>
                <a:r>
                  <a:rPr lang="zh-CN" altLang="en-US" sz="2200" b="0" dirty="0" smtClean="0">
                    <a:latin typeface="Times New Roman" panose="02020603050405020304" pitchFamily="18" charset="0"/>
                    <a:cs typeface="Times New Roman" panose="02020603050405020304" pitchFamily="18" charset="0"/>
                  </a:rPr>
                  <a:t>输入</a:t>
                </a:r>
                <a:r>
                  <a:rPr lang="en-US" altLang="zh-CN" sz="2200" dirty="0" smtClean="0">
                    <a:latin typeface="Times New Roman" panose="02020603050405020304" pitchFamily="18" charset="0"/>
                    <a:cs typeface="Times New Roman" panose="02020603050405020304" pitchFamily="18" charset="0"/>
                  </a:rPr>
                  <a:t>: </a:t>
                </a:r>
                <a14:m>
                  <m:oMath xmlns:m="http://schemas.openxmlformats.org/officeDocument/2006/math">
                    <m:r>
                      <m:rPr>
                        <m:sty m:val="p"/>
                      </m:rPr>
                      <a:rPr lang="en-US" altLang="zh-CN" sz="2200">
                        <a:latin typeface="Cambria Math" panose="02040503050406030204" pitchFamily="18" charset="0"/>
                      </a:rPr>
                      <m:t>a</m:t>
                    </m:r>
                    <m:r>
                      <a:rPr lang="en-US" altLang="zh-CN" sz="2200">
                        <a:latin typeface="Cambria Math" panose="02040503050406030204" pitchFamily="18" charset="0"/>
                      </a:rPr>
                      <m:t> </m:t>
                    </m:r>
                    <m:r>
                      <m:rPr>
                        <m:sty m:val="p"/>
                      </m:rPr>
                      <a:rPr lang="en-US" altLang="zh-CN" sz="2200">
                        <a:latin typeface="Cambria Math" panose="02040503050406030204" pitchFamily="18" charset="0"/>
                      </a:rPr>
                      <m:t>target</m:t>
                    </m:r>
                    <m:r>
                      <a:rPr lang="en-US" altLang="zh-CN" sz="2200">
                        <a:latin typeface="Cambria Math" panose="02040503050406030204" pitchFamily="18" charset="0"/>
                      </a:rPr>
                      <m:t> </m:t>
                    </m:r>
                    <m:r>
                      <m:rPr>
                        <m:sty m:val="p"/>
                      </m:rPr>
                      <a:rPr lang="en-US" altLang="zh-CN" sz="2200">
                        <a:latin typeface="Cambria Math" panose="02040503050406030204" pitchFamily="18" charset="0"/>
                      </a:rPr>
                      <m:t>variable</m:t>
                    </m:r>
                    <m:r>
                      <a:rPr lang="en-US" altLang="zh-CN" sz="2200">
                        <a:latin typeface="Cambria Math" panose="02040503050406030204" pitchFamily="18" charset="0"/>
                      </a:rPr>
                      <m:t> </m:t>
                    </m:r>
                    <m:r>
                      <a:rPr lang="en-US" altLang="zh-CN" sz="2200" i="1">
                        <a:latin typeface="Cambria Math" panose="02040503050406030204" pitchFamily="18" charset="0"/>
                      </a:rPr>
                      <m:t>𝑣</m:t>
                    </m:r>
                  </m:oMath>
                </a14:m>
                <a:endParaRPr lang="zh-CN" altLang="zh-CN" sz="2200" dirty="0">
                  <a:latin typeface="Times New Roman" panose="02020603050405020304" pitchFamily="18" charset="0"/>
                  <a:cs typeface="Times New Roman" panose="02020603050405020304" pitchFamily="18" charset="0"/>
                </a:endParaRPr>
              </a:p>
              <a:p>
                <a:pPr marL="0" indent="0">
                  <a:buNone/>
                </a:pPr>
                <a:r>
                  <a:rPr lang="en-US" altLang="zh-CN" sz="2200" dirty="0">
                    <a:latin typeface="Times New Roman" panose="02020603050405020304" pitchFamily="18" charset="0"/>
                    <a:cs typeface="Times New Roman" panose="02020603050405020304" pitchFamily="18" charset="0"/>
                  </a:rPr>
                  <a:t>	</a:t>
                </a:r>
                <a:r>
                  <a:rPr lang="zh-CN" altLang="en-US" sz="2200" b="0" dirty="0" smtClean="0">
                    <a:latin typeface="Times New Roman" panose="02020603050405020304" pitchFamily="18" charset="0"/>
                    <a:cs typeface="Times New Roman" panose="02020603050405020304" pitchFamily="18" charset="0"/>
                  </a:rPr>
                  <a:t>输出</a:t>
                </a:r>
                <a:r>
                  <a:rPr lang="en-US" altLang="zh-CN" sz="2200" dirty="0" smtClean="0">
                    <a:latin typeface="Times New Roman" panose="02020603050405020304" pitchFamily="18" charset="0"/>
                    <a:cs typeface="Times New Roman" panose="02020603050405020304" pitchFamily="18" charset="0"/>
                  </a:rPr>
                  <a:t>: </a:t>
                </a:r>
                <a14:m>
                  <m:oMath xmlns:m="http://schemas.openxmlformats.org/officeDocument/2006/math">
                    <m:r>
                      <m:rPr>
                        <m:sty m:val="p"/>
                      </m:rPr>
                      <a:rPr lang="en-US" altLang="zh-CN" sz="2200">
                        <a:latin typeface="Cambria Math" panose="02040503050406030204" pitchFamily="18" charset="0"/>
                      </a:rPr>
                      <m:t>the</m:t>
                    </m:r>
                    <m:r>
                      <a:rPr lang="en-US" altLang="zh-CN" sz="2200">
                        <a:latin typeface="Cambria Math" panose="02040503050406030204" pitchFamily="18" charset="0"/>
                      </a:rPr>
                      <m:t> </m:t>
                    </m:r>
                    <m:r>
                      <m:rPr>
                        <m:sty m:val="p"/>
                      </m:rPr>
                      <a:rPr lang="en-US" altLang="zh-CN" sz="2200">
                        <a:latin typeface="Cambria Math" panose="02040503050406030204" pitchFamily="18" charset="0"/>
                      </a:rPr>
                      <m:t>possible</m:t>
                    </m:r>
                    <m:r>
                      <a:rPr lang="en-US" altLang="zh-CN" sz="2200">
                        <a:latin typeface="Cambria Math" panose="02040503050406030204" pitchFamily="18" charset="0"/>
                      </a:rPr>
                      <m:t> </m:t>
                    </m:r>
                    <m:r>
                      <m:rPr>
                        <m:sty m:val="p"/>
                      </m:rPr>
                      <a:rPr lang="en-US" altLang="zh-CN" sz="2200">
                        <a:latin typeface="Cambria Math" panose="02040503050406030204" pitchFamily="18" charset="0"/>
                      </a:rPr>
                      <m:t>point</m:t>
                    </m:r>
                    <m:r>
                      <a:rPr lang="en-US" altLang="zh-CN" sz="2200" i="1">
                        <a:latin typeface="Cambria Math" panose="02040503050406030204" pitchFamily="18" charset="0"/>
                      </a:rPr>
                      <m:t>−</m:t>
                    </m:r>
                    <m:r>
                      <m:rPr>
                        <m:sty m:val="p"/>
                      </m:rPr>
                      <a:rPr lang="en-US" altLang="zh-CN" sz="2200">
                        <a:latin typeface="Cambria Math" panose="02040503050406030204" pitchFamily="18" charset="0"/>
                      </a:rPr>
                      <m:t>to</m:t>
                    </m:r>
                    <m:r>
                      <a:rPr lang="en-US" altLang="zh-CN" sz="2200">
                        <a:latin typeface="Cambria Math" panose="02040503050406030204" pitchFamily="18" charset="0"/>
                      </a:rPr>
                      <m:t> </m:t>
                    </m:r>
                    <m:r>
                      <m:rPr>
                        <m:sty m:val="p"/>
                      </m:rPr>
                      <a:rPr lang="en-US" altLang="zh-CN" sz="2200">
                        <a:latin typeface="Cambria Math" panose="02040503050406030204" pitchFamily="18" charset="0"/>
                      </a:rPr>
                      <m:t>variable</m:t>
                    </m:r>
                    <m:r>
                      <a:rPr lang="en-US" altLang="zh-CN" sz="2200">
                        <a:latin typeface="Cambria Math" panose="02040503050406030204" pitchFamily="18" charset="0"/>
                      </a:rPr>
                      <m:t> </m:t>
                    </m:r>
                    <m:r>
                      <m:rPr>
                        <m:sty m:val="p"/>
                      </m:rPr>
                      <a:rPr lang="en-US" altLang="zh-CN" sz="2200">
                        <a:latin typeface="Cambria Math" panose="02040503050406030204" pitchFamily="18" charset="0"/>
                      </a:rPr>
                      <m:t>set</m:t>
                    </m:r>
                    <m:r>
                      <a:rPr lang="en-US" altLang="zh-CN" sz="2200">
                        <a:latin typeface="Cambria Math" panose="02040503050406030204" pitchFamily="18" charset="0"/>
                      </a:rPr>
                      <m:t> </m:t>
                    </m:r>
                    <m:r>
                      <a:rPr lang="en-US" altLang="zh-CN" sz="2200" i="1">
                        <a:latin typeface="Cambria Math" panose="02040503050406030204" pitchFamily="18" charset="0"/>
                      </a:rPr>
                      <m:t>𝑉</m:t>
                    </m:r>
                  </m:oMath>
                </a14:m>
                <a:endParaRPr lang="en-US" altLang="zh-CN" sz="2200" dirty="0">
                  <a:solidFill>
                    <a:schemeClr val="tx1"/>
                  </a:solidFill>
                  <a:latin typeface="宋体" panose="02010600030101010101" pitchFamily="2" charset="-122"/>
                  <a:ea typeface="宋体" panose="02010600030101010101" pitchFamily="2" charset="-122"/>
                </a:endParaRPr>
              </a:p>
              <a:p>
                <a:pPr marL="457200" lvl="1" indent="0">
                  <a:lnSpc>
                    <a:spcPct val="150000"/>
                  </a:lnSpc>
                  <a:buNone/>
                  <a:defRPr/>
                </a:pPr>
                <a:endParaRPr lang="en-US" altLang="zh-CN" sz="2200" b="0" dirty="0" smtClean="0">
                  <a:solidFill>
                    <a:schemeClr val="tx1"/>
                  </a:solidFill>
                  <a:latin typeface="宋体" panose="02010600030101010101" pitchFamily="2" charset="-122"/>
                  <a:ea typeface="宋体" panose="02010600030101010101" pitchFamily="2" charset="-122"/>
                </a:endParaRPr>
              </a:p>
            </p:txBody>
          </p:sp>
        </mc:Choice>
        <mc:Fallback xmlns="">
          <p:sp>
            <p:nvSpPr>
              <p:cNvPr id="24" name="Rectangle 3"/>
              <p:cNvSpPr txBox="1">
                <a:spLocks noRot="1" noChangeAspect="1" noMove="1" noResize="1" noEditPoints="1" noAdjustHandles="1" noChangeArrowheads="1" noChangeShapeType="1" noTextEdit="1"/>
              </p:cNvSpPr>
              <p:nvPr/>
            </p:nvSpPr>
            <p:spPr bwMode="gray">
              <a:xfrm>
                <a:off x="540000" y="1124743"/>
                <a:ext cx="8280000" cy="5199091"/>
              </a:xfrm>
              <a:prstGeom prst="rect">
                <a:avLst/>
              </a:prstGeom>
              <a:blipFill rotWithShape="0">
                <a:blip r:embed="rId3"/>
                <a:stretch>
                  <a:fillRect l="-81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nvGrpSpPr>
          <p:cNvPr id="2" name="组合 1"/>
          <p:cNvGrpSpPr/>
          <p:nvPr/>
        </p:nvGrpSpPr>
        <p:grpSpPr>
          <a:xfrm>
            <a:off x="1115616" y="1638092"/>
            <a:ext cx="6696744" cy="2799020"/>
            <a:chOff x="1115616" y="3726324"/>
            <a:chExt cx="6696744" cy="2799020"/>
          </a:xfrm>
        </p:grpSpPr>
        <p:sp>
          <p:nvSpPr>
            <p:cNvPr id="16" name="文本框 15"/>
            <p:cNvSpPr txBox="1"/>
            <p:nvPr/>
          </p:nvSpPr>
          <p:spPr>
            <a:xfrm>
              <a:off x="4445400" y="3726324"/>
              <a:ext cx="304892" cy="369332"/>
            </a:xfrm>
            <a:prstGeom prst="rect">
              <a:avLst/>
            </a:prstGeom>
            <a:noFill/>
          </p:spPr>
          <p:txBody>
            <a:bodyPr wrap="none" rtlCol="0">
              <a:spAutoFit/>
            </a:bodyPr>
            <a:lstStyle/>
            <a:p>
              <a:r>
                <a:rPr lang="en-US" altLang="zh-CN" dirty="0" smtClean="0"/>
                <a:t>ꓔ</a:t>
              </a:r>
              <a:endParaRPr lang="zh-CN" altLang="en-US" dirty="0"/>
            </a:p>
          </p:txBody>
        </p:sp>
        <p:sp>
          <p:nvSpPr>
            <p:cNvPr id="17" name="文本框 16"/>
            <p:cNvSpPr txBox="1"/>
            <p:nvPr/>
          </p:nvSpPr>
          <p:spPr>
            <a:xfrm>
              <a:off x="4445400" y="6156012"/>
              <a:ext cx="288032" cy="369332"/>
            </a:xfrm>
            <a:prstGeom prst="rect">
              <a:avLst/>
            </a:prstGeom>
            <a:noFill/>
          </p:spPr>
          <p:txBody>
            <a:bodyPr wrap="square" rtlCol="0">
              <a:spAutoFit/>
            </a:bodyPr>
            <a:lstStyle/>
            <a:p>
              <a:r>
                <a:rPr lang="en-US" altLang="zh-CN" dirty="0" smtClean="0"/>
                <a:t>ꓕ</a:t>
              </a:r>
              <a:endParaRPr lang="zh-CN" altLang="en-US" dirty="0"/>
            </a:p>
          </p:txBody>
        </p:sp>
        <p:sp>
          <p:nvSpPr>
            <p:cNvPr id="18" name="文本框 27"/>
            <p:cNvSpPr txBox="1"/>
            <p:nvPr/>
          </p:nvSpPr>
          <p:spPr>
            <a:xfrm>
              <a:off x="1115616" y="4806443"/>
              <a:ext cx="1008112"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400" b="1" dirty="0" smtClean="0"/>
                <a:t>Long double</a:t>
              </a:r>
              <a:endParaRPr lang="zh-CN" altLang="en-US" sz="1400" b="1" dirty="0"/>
            </a:p>
          </p:txBody>
        </p:sp>
        <p:sp>
          <p:nvSpPr>
            <p:cNvPr id="19" name="文本框 27"/>
            <p:cNvSpPr txBox="1"/>
            <p:nvPr/>
          </p:nvSpPr>
          <p:spPr>
            <a:xfrm>
              <a:off x="1979712" y="4914165"/>
              <a:ext cx="1008112"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400" b="1" dirty="0" smtClean="0"/>
                <a:t>double</a:t>
              </a:r>
              <a:endParaRPr lang="zh-CN" altLang="en-US" sz="1400" b="1" dirty="0"/>
            </a:p>
          </p:txBody>
        </p:sp>
        <p:sp>
          <p:nvSpPr>
            <p:cNvPr id="20" name="文本框 27"/>
            <p:cNvSpPr txBox="1"/>
            <p:nvPr/>
          </p:nvSpPr>
          <p:spPr>
            <a:xfrm>
              <a:off x="2987824" y="4820452"/>
              <a:ext cx="1008112"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400" b="1" dirty="0" smtClean="0"/>
                <a:t>Long long int</a:t>
              </a:r>
              <a:endParaRPr lang="zh-CN" altLang="en-US" sz="1400" b="1" dirty="0"/>
            </a:p>
          </p:txBody>
        </p:sp>
        <p:sp>
          <p:nvSpPr>
            <p:cNvPr id="21" name="文本框 27"/>
            <p:cNvSpPr txBox="1"/>
            <p:nvPr/>
          </p:nvSpPr>
          <p:spPr>
            <a:xfrm>
              <a:off x="3948171" y="4913751"/>
              <a:ext cx="695837"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400" b="1" dirty="0" smtClean="0">
                  <a:solidFill>
                    <a:srgbClr val="FF0000"/>
                  </a:solidFill>
                </a:rPr>
                <a:t>ptr</a:t>
              </a:r>
              <a:endParaRPr lang="zh-CN" altLang="en-US" sz="1400" b="1" dirty="0">
                <a:solidFill>
                  <a:srgbClr val="FF0000"/>
                </a:solidFill>
              </a:endParaRPr>
            </a:p>
          </p:txBody>
        </p:sp>
        <p:sp>
          <p:nvSpPr>
            <p:cNvPr id="22" name="文本框 27"/>
            <p:cNvSpPr txBox="1"/>
            <p:nvPr/>
          </p:nvSpPr>
          <p:spPr>
            <a:xfrm>
              <a:off x="4589416" y="4913751"/>
              <a:ext cx="558648"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400" b="1" dirty="0" smtClean="0"/>
                <a:t>int</a:t>
              </a:r>
              <a:endParaRPr lang="zh-CN" altLang="en-US" sz="1400" b="1" dirty="0"/>
            </a:p>
          </p:txBody>
        </p:sp>
        <p:sp>
          <p:nvSpPr>
            <p:cNvPr id="23" name="文本框 27"/>
            <p:cNvSpPr txBox="1"/>
            <p:nvPr/>
          </p:nvSpPr>
          <p:spPr>
            <a:xfrm>
              <a:off x="5148064" y="4913751"/>
              <a:ext cx="665488"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400" b="1" dirty="0" smtClean="0"/>
                <a:t>float</a:t>
              </a:r>
              <a:endParaRPr lang="zh-CN" altLang="en-US" sz="1400" b="1" dirty="0"/>
            </a:p>
          </p:txBody>
        </p:sp>
        <p:sp>
          <p:nvSpPr>
            <p:cNvPr id="25" name="文本框 27"/>
            <p:cNvSpPr txBox="1"/>
            <p:nvPr/>
          </p:nvSpPr>
          <p:spPr>
            <a:xfrm>
              <a:off x="5724128" y="4912261"/>
              <a:ext cx="792088"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400" b="1" dirty="0" smtClean="0"/>
                <a:t>short</a:t>
              </a:r>
              <a:endParaRPr lang="zh-CN" altLang="en-US" sz="1400" b="1" dirty="0"/>
            </a:p>
          </p:txBody>
        </p:sp>
        <p:sp>
          <p:nvSpPr>
            <p:cNvPr id="26" name="文本框 27"/>
            <p:cNvSpPr txBox="1"/>
            <p:nvPr/>
          </p:nvSpPr>
          <p:spPr>
            <a:xfrm>
              <a:off x="6444208" y="4912261"/>
              <a:ext cx="648072"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400" b="1" dirty="0" smtClean="0"/>
                <a:t>char</a:t>
              </a:r>
              <a:endParaRPr lang="zh-CN" altLang="en-US" sz="1400" b="1" dirty="0"/>
            </a:p>
          </p:txBody>
        </p:sp>
        <p:sp>
          <p:nvSpPr>
            <p:cNvPr id="27" name="文本框 27"/>
            <p:cNvSpPr txBox="1"/>
            <p:nvPr/>
          </p:nvSpPr>
          <p:spPr>
            <a:xfrm>
              <a:off x="7088088" y="4912261"/>
              <a:ext cx="724272"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400" b="1" dirty="0" smtClean="0"/>
                <a:t>bool</a:t>
              </a:r>
              <a:endParaRPr lang="zh-CN" altLang="en-US" sz="1400" b="1" dirty="0"/>
            </a:p>
          </p:txBody>
        </p:sp>
        <p:sp>
          <p:nvSpPr>
            <p:cNvPr id="28" name="文本框 37"/>
            <p:cNvSpPr txBox="1"/>
            <p:nvPr/>
          </p:nvSpPr>
          <p:spPr>
            <a:xfrm>
              <a:off x="4310092" y="5431806"/>
              <a:ext cx="572650" cy="2616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100" dirty="0" smtClean="0"/>
                <a:t>（</a:t>
              </a:r>
              <a:r>
                <a:rPr lang="en-US" altLang="zh-CN" sz="1100" b="1" dirty="0" smtClean="0">
                  <a:solidFill>
                    <a:srgbClr val="FF0000"/>
                  </a:solidFill>
                </a:rPr>
                <a:t>…</a:t>
              </a:r>
              <a:r>
                <a:rPr lang="zh-CN" altLang="en-US" sz="1100" dirty="0" smtClean="0"/>
                <a:t>）</a:t>
              </a:r>
              <a:endParaRPr lang="zh-CN" altLang="en-US" sz="1100" dirty="0"/>
            </a:p>
          </p:txBody>
        </p:sp>
        <p:cxnSp>
          <p:nvCxnSpPr>
            <p:cNvPr id="29" name="直接箭头连接符 28"/>
            <p:cNvCxnSpPr>
              <a:stCxn id="21" idx="2"/>
              <a:endCxn id="28" idx="0"/>
            </p:cNvCxnSpPr>
            <p:nvPr/>
          </p:nvCxnSpPr>
          <p:spPr>
            <a:xfrm>
              <a:off x="4296090" y="5221528"/>
              <a:ext cx="300327" cy="2102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直接箭头连接符 29"/>
            <p:cNvCxnSpPr>
              <a:stCxn id="16" idx="2"/>
              <a:endCxn id="18" idx="0"/>
            </p:cNvCxnSpPr>
            <p:nvPr/>
          </p:nvCxnSpPr>
          <p:spPr>
            <a:xfrm flipH="1">
              <a:off x="1619672" y="4095656"/>
              <a:ext cx="2978174" cy="7107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直接箭头连接符 30"/>
            <p:cNvCxnSpPr>
              <a:stCxn id="16" idx="2"/>
              <a:endCxn id="19" idx="0"/>
            </p:cNvCxnSpPr>
            <p:nvPr/>
          </p:nvCxnSpPr>
          <p:spPr>
            <a:xfrm flipH="1">
              <a:off x="2483768" y="4095656"/>
              <a:ext cx="2114078" cy="8185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直接箭头连接符 31"/>
            <p:cNvCxnSpPr>
              <a:stCxn id="16" idx="2"/>
              <a:endCxn id="20" idx="0"/>
            </p:cNvCxnSpPr>
            <p:nvPr/>
          </p:nvCxnSpPr>
          <p:spPr>
            <a:xfrm flipH="1">
              <a:off x="3491880" y="4095656"/>
              <a:ext cx="1105966" cy="7247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直接箭头连接符 32"/>
            <p:cNvCxnSpPr>
              <a:stCxn id="16" idx="2"/>
              <a:endCxn id="21" idx="0"/>
            </p:cNvCxnSpPr>
            <p:nvPr/>
          </p:nvCxnSpPr>
          <p:spPr>
            <a:xfrm flipH="1">
              <a:off x="4296090" y="4095656"/>
              <a:ext cx="301756" cy="8180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直接箭头连接符 33"/>
            <p:cNvCxnSpPr>
              <a:stCxn id="16" idx="2"/>
              <a:endCxn id="22" idx="0"/>
            </p:cNvCxnSpPr>
            <p:nvPr/>
          </p:nvCxnSpPr>
          <p:spPr>
            <a:xfrm>
              <a:off x="4597846" y="4095656"/>
              <a:ext cx="270894" cy="8180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直接箭头连接符 34"/>
            <p:cNvCxnSpPr>
              <a:stCxn id="16" idx="2"/>
              <a:endCxn id="23" idx="0"/>
            </p:cNvCxnSpPr>
            <p:nvPr/>
          </p:nvCxnSpPr>
          <p:spPr>
            <a:xfrm>
              <a:off x="4597846" y="4095656"/>
              <a:ext cx="882962" cy="8180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直接箭头连接符 35"/>
            <p:cNvCxnSpPr>
              <a:stCxn id="16" idx="2"/>
              <a:endCxn id="25" idx="0"/>
            </p:cNvCxnSpPr>
            <p:nvPr/>
          </p:nvCxnSpPr>
          <p:spPr>
            <a:xfrm>
              <a:off x="4597846" y="4095656"/>
              <a:ext cx="1522326" cy="8166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直接箭头连接符 36"/>
            <p:cNvCxnSpPr>
              <a:stCxn id="16" idx="2"/>
              <a:endCxn id="26" idx="0"/>
            </p:cNvCxnSpPr>
            <p:nvPr/>
          </p:nvCxnSpPr>
          <p:spPr>
            <a:xfrm>
              <a:off x="4597846" y="4095656"/>
              <a:ext cx="2170398" cy="8166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直接箭头连接符 37"/>
            <p:cNvCxnSpPr>
              <a:stCxn id="16" idx="2"/>
              <a:endCxn id="27" idx="0"/>
            </p:cNvCxnSpPr>
            <p:nvPr/>
          </p:nvCxnSpPr>
          <p:spPr>
            <a:xfrm>
              <a:off x="4597846" y="4095656"/>
              <a:ext cx="2852378" cy="8166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直接箭头连接符 38"/>
            <p:cNvCxnSpPr>
              <a:stCxn id="18" idx="2"/>
            </p:cNvCxnSpPr>
            <p:nvPr/>
          </p:nvCxnSpPr>
          <p:spPr>
            <a:xfrm>
              <a:off x="1619672" y="5329663"/>
              <a:ext cx="2969744" cy="8356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直接箭头连接符 39"/>
            <p:cNvCxnSpPr>
              <a:stCxn id="19" idx="2"/>
            </p:cNvCxnSpPr>
            <p:nvPr/>
          </p:nvCxnSpPr>
          <p:spPr>
            <a:xfrm>
              <a:off x="2483768" y="5221942"/>
              <a:ext cx="2105648" cy="9433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直接箭头连接符 40"/>
            <p:cNvCxnSpPr>
              <a:stCxn id="20" idx="2"/>
            </p:cNvCxnSpPr>
            <p:nvPr/>
          </p:nvCxnSpPr>
          <p:spPr>
            <a:xfrm>
              <a:off x="3491880" y="5343672"/>
              <a:ext cx="1097536" cy="8216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直接箭头连接符 41"/>
            <p:cNvCxnSpPr>
              <a:stCxn id="21" idx="2"/>
            </p:cNvCxnSpPr>
            <p:nvPr/>
          </p:nvCxnSpPr>
          <p:spPr>
            <a:xfrm>
              <a:off x="4296090" y="5221528"/>
              <a:ext cx="293326" cy="9437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直接箭头连接符 42"/>
            <p:cNvCxnSpPr>
              <a:stCxn id="22" idx="2"/>
            </p:cNvCxnSpPr>
            <p:nvPr/>
          </p:nvCxnSpPr>
          <p:spPr>
            <a:xfrm flipH="1">
              <a:off x="4589416" y="5221528"/>
              <a:ext cx="279324" cy="9437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直接箭头连接符 43"/>
            <p:cNvCxnSpPr>
              <a:stCxn id="23" idx="2"/>
            </p:cNvCxnSpPr>
            <p:nvPr/>
          </p:nvCxnSpPr>
          <p:spPr>
            <a:xfrm flipH="1">
              <a:off x="4589416" y="5221528"/>
              <a:ext cx="891392" cy="9437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直接箭头连接符 44"/>
            <p:cNvCxnSpPr>
              <a:stCxn id="25" idx="2"/>
            </p:cNvCxnSpPr>
            <p:nvPr/>
          </p:nvCxnSpPr>
          <p:spPr>
            <a:xfrm flipH="1">
              <a:off x="4589416" y="5220038"/>
              <a:ext cx="1530756" cy="9452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直接箭头连接符 45"/>
            <p:cNvCxnSpPr>
              <a:stCxn id="26" idx="2"/>
            </p:cNvCxnSpPr>
            <p:nvPr/>
          </p:nvCxnSpPr>
          <p:spPr>
            <a:xfrm flipH="1">
              <a:off x="4589416" y="5220038"/>
              <a:ext cx="2178828" cy="9452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直接箭头连接符 46"/>
            <p:cNvCxnSpPr>
              <a:stCxn id="27" idx="2"/>
            </p:cNvCxnSpPr>
            <p:nvPr/>
          </p:nvCxnSpPr>
          <p:spPr>
            <a:xfrm flipH="1">
              <a:off x="4589416" y="5220038"/>
              <a:ext cx="2860808" cy="9452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6" name="矩形 5"/>
          <p:cNvSpPr/>
          <p:nvPr/>
        </p:nvSpPr>
        <p:spPr>
          <a:xfrm>
            <a:off x="0" y="-7934"/>
            <a:ext cx="9144000" cy="8446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2"/>
          <p:cNvSpPr>
            <a:spLocks noGrp="1" noChangeArrowheads="1"/>
          </p:cNvSpPr>
          <p:nvPr>
            <p:ph type="title"/>
          </p:nvPr>
        </p:nvSpPr>
        <p:spPr>
          <a:xfrm>
            <a:off x="250825" y="25451"/>
            <a:ext cx="8642350" cy="777875"/>
          </a:xfrm>
        </p:spPr>
        <p:txBody>
          <a:bodyPr/>
          <a:lstStyle/>
          <a:p>
            <a:pPr algn="l" eaLnBrk="1" hangingPunct="1">
              <a:defRPr/>
            </a:pPr>
            <a:r>
              <a:rPr lang="zh-CN" altLang="en-US" sz="3200" b="1" dirty="0" smtClean="0">
                <a:solidFill>
                  <a:schemeClr val="bg1"/>
                </a:solidFill>
              </a:rPr>
              <a:t>复合类型的恢复：指针</a:t>
            </a:r>
            <a:endParaRPr lang="zh-CN" altLang="en-US" sz="2000" b="1" dirty="0" smtClean="0">
              <a:solidFill>
                <a:schemeClr val="bg1"/>
              </a:solidFill>
              <a:latin typeface="Arial" pitchFamily="34" charset="0"/>
              <a:ea typeface="Arial Unicode MS" pitchFamily="34" charset="-122"/>
              <a:cs typeface="Arial" pitchFamily="34" charset="0"/>
            </a:endParaRPr>
          </a:p>
        </p:txBody>
      </p:sp>
      <p:sp>
        <p:nvSpPr>
          <p:cNvPr id="4" name="矩形 3"/>
          <p:cNvSpPr/>
          <p:nvPr/>
        </p:nvSpPr>
        <p:spPr>
          <a:xfrm>
            <a:off x="0" y="6525344"/>
            <a:ext cx="9138308" cy="332656"/>
          </a:xfrm>
          <a:prstGeom prst="rect">
            <a:avLst/>
          </a:prstGeom>
          <a:gradFill flip="none" rotWithShape="1">
            <a:gsLst>
              <a:gs pos="55000">
                <a:schemeClr val="tx2">
                  <a:alpha val="29000"/>
                </a:schemeClr>
              </a:gs>
              <a:gs pos="100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2" name="组合 61"/>
          <p:cNvGrpSpPr/>
          <p:nvPr/>
        </p:nvGrpSpPr>
        <p:grpSpPr>
          <a:xfrm>
            <a:off x="8186914" y="5559487"/>
            <a:ext cx="878417" cy="893287"/>
            <a:chOff x="8230456" y="5603029"/>
            <a:chExt cx="878417" cy="893287"/>
          </a:xfrm>
        </p:grpSpPr>
        <p:sp>
          <p:nvSpPr>
            <p:cNvPr id="52" name="矩形 51"/>
            <p:cNvSpPr/>
            <p:nvPr/>
          </p:nvSpPr>
          <p:spPr>
            <a:xfrm>
              <a:off x="8849633" y="6237076"/>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8849633" y="5920578"/>
              <a:ext cx="259240" cy="259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8540044" y="6237076"/>
              <a:ext cx="259240" cy="259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8849633" y="5603029"/>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8540044" y="5920578"/>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8230456" y="6237076"/>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4" name="矩形 63"/>
          <p:cNvSpPr/>
          <p:nvPr/>
        </p:nvSpPr>
        <p:spPr>
          <a:xfrm>
            <a:off x="-10066" y="893644"/>
            <a:ext cx="9154065" cy="1445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486744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7934"/>
            <a:ext cx="9144000" cy="8446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2"/>
          <p:cNvSpPr>
            <a:spLocks noGrp="1" noChangeArrowheads="1"/>
          </p:cNvSpPr>
          <p:nvPr>
            <p:ph type="title"/>
          </p:nvPr>
        </p:nvSpPr>
        <p:spPr>
          <a:xfrm>
            <a:off x="250825" y="25451"/>
            <a:ext cx="8642350" cy="777875"/>
          </a:xfrm>
        </p:spPr>
        <p:txBody>
          <a:bodyPr/>
          <a:lstStyle/>
          <a:p>
            <a:pPr algn="l" eaLnBrk="1" hangingPunct="1">
              <a:defRPr/>
            </a:pPr>
            <a:r>
              <a:rPr lang="zh-CN" altLang="en-US" sz="3200" b="1" dirty="0">
                <a:solidFill>
                  <a:schemeClr val="bg1"/>
                </a:solidFill>
              </a:rPr>
              <a:t>例</a:t>
            </a:r>
            <a:r>
              <a:rPr lang="zh-CN" altLang="en-US" sz="3200" b="1" dirty="0" smtClean="0">
                <a:solidFill>
                  <a:schemeClr val="bg1"/>
                </a:solidFill>
              </a:rPr>
              <a:t>：指针变量 </a:t>
            </a:r>
            <a:r>
              <a:rPr lang="en-US" altLang="zh-CN" sz="3200" b="1" dirty="0" smtClean="0">
                <a:solidFill>
                  <a:schemeClr val="bg1"/>
                </a:solidFill>
              </a:rPr>
              <a:t>[ebp+8]</a:t>
            </a:r>
            <a:endParaRPr lang="zh-CN" altLang="en-US" sz="2000" b="1" dirty="0" smtClean="0">
              <a:solidFill>
                <a:schemeClr val="bg1"/>
              </a:solidFill>
              <a:latin typeface="Arial" pitchFamily="34" charset="0"/>
              <a:ea typeface="Arial Unicode MS" pitchFamily="34" charset="-122"/>
              <a:cs typeface="Arial" pitchFamily="34" charset="0"/>
            </a:endParaRPr>
          </a:p>
        </p:txBody>
      </p:sp>
      <p:sp>
        <p:nvSpPr>
          <p:cNvPr id="4" name="矩形 3"/>
          <p:cNvSpPr/>
          <p:nvPr/>
        </p:nvSpPr>
        <p:spPr>
          <a:xfrm>
            <a:off x="0" y="6525344"/>
            <a:ext cx="9138308" cy="332656"/>
          </a:xfrm>
          <a:prstGeom prst="rect">
            <a:avLst/>
          </a:prstGeom>
          <a:gradFill flip="none" rotWithShape="1">
            <a:gsLst>
              <a:gs pos="55000">
                <a:schemeClr val="tx2">
                  <a:alpha val="29000"/>
                </a:schemeClr>
              </a:gs>
              <a:gs pos="100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2" name="组合 61"/>
          <p:cNvGrpSpPr/>
          <p:nvPr/>
        </p:nvGrpSpPr>
        <p:grpSpPr>
          <a:xfrm>
            <a:off x="8186914" y="5559487"/>
            <a:ext cx="878417" cy="893287"/>
            <a:chOff x="8230456" y="5603029"/>
            <a:chExt cx="878417" cy="893287"/>
          </a:xfrm>
        </p:grpSpPr>
        <p:sp>
          <p:nvSpPr>
            <p:cNvPr id="52" name="矩形 51"/>
            <p:cNvSpPr/>
            <p:nvPr/>
          </p:nvSpPr>
          <p:spPr>
            <a:xfrm>
              <a:off x="8849633" y="6237076"/>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8849633" y="5920578"/>
              <a:ext cx="259240" cy="259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8540044" y="6237076"/>
              <a:ext cx="259240" cy="259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8849633" y="5603029"/>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8540044" y="5920578"/>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8230456" y="6237076"/>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4" name="矩形 63"/>
          <p:cNvSpPr/>
          <p:nvPr/>
        </p:nvSpPr>
        <p:spPr>
          <a:xfrm>
            <a:off x="-10066" y="893644"/>
            <a:ext cx="9154065" cy="1445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0" name="Rectangle 3"/>
              <p:cNvSpPr txBox="1">
                <a:spLocks noChangeArrowheads="1"/>
              </p:cNvSpPr>
              <p:nvPr/>
            </p:nvSpPr>
            <p:spPr bwMode="gray">
              <a:xfrm>
                <a:off x="540000" y="1123200"/>
                <a:ext cx="8280000" cy="5400038"/>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lstStyle>
                <a:lvl1pPr marL="342900" indent="-342900" algn="l" rtl="0" eaLnBrk="1" fontAlgn="base" hangingPunct="1">
                  <a:spcBef>
                    <a:spcPct val="20000"/>
                  </a:spcBef>
                  <a:spcAft>
                    <a:spcPct val="0"/>
                  </a:spcAft>
                  <a:buClr>
                    <a:schemeClr val="tx1"/>
                  </a:buClr>
                  <a:buFont typeface="Wingdings" pitchFamily="2" charset="2"/>
                  <a:buChar char="v"/>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Font typeface="Wingdings" pitchFamily="2" charset="2"/>
                  <a:buChar char="§"/>
                  <a:defRPr sz="2800">
                    <a:solidFill>
                      <a:schemeClr val="tx2"/>
                    </a:solidFill>
                    <a:latin typeface="Arial" charset="0"/>
                  </a:defRPr>
                </a:lvl2pPr>
                <a:lvl3pPr marL="1143000" indent="-228600" algn="l" rtl="0" eaLnBrk="1" fontAlgn="base" hangingPunct="1">
                  <a:spcBef>
                    <a:spcPct val="20000"/>
                  </a:spcBef>
                  <a:spcAft>
                    <a:spcPct val="0"/>
                  </a:spcAft>
                  <a:buClr>
                    <a:schemeClr val="hlink"/>
                  </a:buClr>
                  <a:buChar char="•"/>
                  <a:defRPr sz="2400">
                    <a:solidFill>
                      <a:schemeClr val="tx2"/>
                    </a:solidFill>
                    <a:latin typeface="Arial" charset="0"/>
                  </a:defRPr>
                </a:lvl3pPr>
                <a:lvl4pPr marL="1600200" indent="-228600" algn="l" rtl="0" eaLnBrk="1" fontAlgn="base" hangingPunct="1">
                  <a:spcBef>
                    <a:spcPct val="20000"/>
                  </a:spcBef>
                  <a:spcAft>
                    <a:spcPct val="0"/>
                  </a:spcAft>
                  <a:buChar char="–"/>
                  <a:defRPr sz="2000">
                    <a:solidFill>
                      <a:schemeClr val="tx2"/>
                    </a:solidFill>
                    <a:latin typeface="Arial" charset="0"/>
                  </a:defRPr>
                </a:lvl4pPr>
                <a:lvl5pPr marL="2057400" indent="-228600" algn="l" rtl="0" eaLnBrk="1" fontAlgn="base" hangingPunct="1">
                  <a:spcBef>
                    <a:spcPct val="20000"/>
                  </a:spcBef>
                  <a:spcAft>
                    <a:spcPct val="0"/>
                  </a:spcAft>
                  <a:buChar char="»"/>
                  <a:defRPr sz="2000">
                    <a:solidFill>
                      <a:schemeClr val="tx2"/>
                    </a:solidFill>
                    <a:latin typeface="Arial" charset="0"/>
                  </a:defRPr>
                </a:lvl5pPr>
                <a:lvl6pPr marL="2514600" indent="-228600" algn="l" rtl="0" eaLnBrk="1" fontAlgn="base" hangingPunct="1">
                  <a:spcBef>
                    <a:spcPct val="20000"/>
                  </a:spcBef>
                  <a:spcAft>
                    <a:spcPct val="0"/>
                  </a:spcAft>
                  <a:buChar char="»"/>
                  <a:defRPr sz="2000">
                    <a:solidFill>
                      <a:schemeClr val="tx2"/>
                    </a:solidFill>
                    <a:latin typeface="Arial" charset="0"/>
                  </a:defRPr>
                </a:lvl6pPr>
                <a:lvl7pPr marL="2971800" indent="-228600" algn="l" rtl="0" eaLnBrk="1" fontAlgn="base" hangingPunct="1">
                  <a:spcBef>
                    <a:spcPct val="20000"/>
                  </a:spcBef>
                  <a:spcAft>
                    <a:spcPct val="0"/>
                  </a:spcAft>
                  <a:buChar char="»"/>
                  <a:defRPr sz="2000">
                    <a:solidFill>
                      <a:schemeClr val="tx2"/>
                    </a:solidFill>
                    <a:latin typeface="Arial" charset="0"/>
                  </a:defRPr>
                </a:lvl7pPr>
                <a:lvl8pPr marL="3429000" indent="-228600" algn="l" rtl="0" eaLnBrk="1" fontAlgn="base" hangingPunct="1">
                  <a:spcBef>
                    <a:spcPct val="20000"/>
                  </a:spcBef>
                  <a:spcAft>
                    <a:spcPct val="0"/>
                  </a:spcAft>
                  <a:buChar char="»"/>
                  <a:defRPr sz="2000">
                    <a:solidFill>
                      <a:schemeClr val="tx2"/>
                    </a:solidFill>
                    <a:latin typeface="Arial" charset="0"/>
                  </a:defRPr>
                </a:lvl8pPr>
                <a:lvl9pPr marL="3886200" indent="-228600" algn="l" rtl="0" eaLnBrk="1" fontAlgn="base" hangingPunct="1">
                  <a:spcBef>
                    <a:spcPct val="20000"/>
                  </a:spcBef>
                  <a:spcAft>
                    <a:spcPct val="0"/>
                  </a:spcAft>
                  <a:buChar char="»"/>
                  <a:defRPr sz="2000">
                    <a:solidFill>
                      <a:schemeClr val="tx2"/>
                    </a:solidFill>
                    <a:latin typeface="Arial" charset="0"/>
                  </a:defRPr>
                </a:lvl9pPr>
              </a:lstStyle>
              <a:p>
                <a:pPr>
                  <a:lnSpc>
                    <a:spcPts val="3700"/>
                  </a:lnSpc>
                  <a:defRPr/>
                </a:pPr>
                <a:r>
                  <a:rPr lang="zh-CN" altLang="en-US" sz="2200" b="0" dirty="0" smtClean="0">
                    <a:latin typeface="Times New Roman" panose="02020603050405020304" pitchFamily="18" charset="0"/>
                    <a:cs typeface="Times New Roman" panose="02020603050405020304" pitchFamily="18" charset="0"/>
                  </a:rPr>
                  <a:t>变量 </a:t>
                </a:r>
                <a:r>
                  <a:rPr lang="en-US" altLang="zh-CN" sz="2200" b="0" dirty="0" smtClean="0">
                    <a:latin typeface="Times New Roman" panose="02020603050405020304" pitchFamily="18" charset="0"/>
                    <a:cs typeface="Times New Roman" panose="02020603050405020304" pitchFamily="18" charset="0"/>
                  </a:rPr>
                  <a:t>[</a:t>
                </a:r>
                <a:r>
                  <a:rPr lang="en-US" altLang="zh-CN" sz="2200" b="0" dirty="0">
                    <a:latin typeface="Times New Roman" panose="02020603050405020304" pitchFamily="18" charset="0"/>
                    <a:cs typeface="Times New Roman" panose="02020603050405020304" pitchFamily="18" charset="0"/>
                  </a:rPr>
                  <a:t>ebp+8</a:t>
                </a:r>
                <a:r>
                  <a:rPr lang="en-US" altLang="zh-CN" sz="2200" b="0" dirty="0" smtClean="0">
                    <a:latin typeface="Times New Roman" panose="02020603050405020304" pitchFamily="18" charset="0"/>
                    <a:cs typeface="Times New Roman" panose="02020603050405020304" pitchFamily="18" charset="0"/>
                  </a:rPr>
                  <a:t>] </a:t>
                </a:r>
                <a:r>
                  <a:rPr lang="zh-CN" altLang="en-US" sz="2200" b="0" dirty="0" smtClean="0">
                    <a:latin typeface="Times New Roman" panose="02020603050405020304" pitchFamily="18" charset="0"/>
                    <a:cs typeface="Times New Roman" panose="02020603050405020304" pitchFamily="18" charset="0"/>
                  </a:rPr>
                  <a:t>的类型为</a:t>
                </a:r>
                <a:r>
                  <a:rPr lang="zh-CN" altLang="en-US" sz="2200" dirty="0" smtClean="0">
                    <a:solidFill>
                      <a:srgbClr val="0070C0"/>
                    </a:solidFill>
                    <a:latin typeface="Times New Roman" panose="02020603050405020304" pitchFamily="18" charset="0"/>
                    <a:cs typeface="Times New Roman" panose="02020603050405020304" pitchFamily="18" charset="0"/>
                  </a:rPr>
                  <a:t>指针</a:t>
                </a:r>
                <a:endParaRPr lang="en-US" altLang="zh-CN" sz="2200" dirty="0" smtClean="0">
                  <a:solidFill>
                    <a:srgbClr val="0070C0"/>
                  </a:solidFill>
                  <a:latin typeface="Times New Roman" panose="02020603050405020304" pitchFamily="18" charset="0"/>
                  <a:cs typeface="Times New Roman" panose="02020603050405020304" pitchFamily="18" charset="0"/>
                </a:endParaRPr>
              </a:p>
              <a:p>
                <a:pPr>
                  <a:lnSpc>
                    <a:spcPts val="3700"/>
                  </a:lnSpc>
                  <a:defRPr/>
                </a:pPr>
                <a:r>
                  <a:rPr lang="zh-CN" altLang="en-US" sz="2200" b="0" dirty="0" smtClean="0">
                    <a:latin typeface="Times New Roman" panose="02020603050405020304" pitchFamily="18" charset="0"/>
                    <a:cs typeface="Times New Roman" panose="02020603050405020304" pitchFamily="18" charset="0"/>
                  </a:rPr>
                  <a:t>变量 </a:t>
                </a:r>
                <a:r>
                  <a:rPr lang="en-US" altLang="zh-CN" sz="2200" b="0" dirty="0" smtClean="0">
                    <a:latin typeface="Times New Roman" panose="02020603050405020304" pitchFamily="18" charset="0"/>
                    <a:cs typeface="Times New Roman" panose="02020603050405020304" pitchFamily="18" charset="0"/>
                  </a:rPr>
                  <a:t>[ebp+8] </a:t>
                </a:r>
                <a:r>
                  <a:rPr lang="zh-CN" altLang="en-US" sz="2200" dirty="0" smtClean="0">
                    <a:solidFill>
                      <a:srgbClr val="0070C0"/>
                    </a:solidFill>
                    <a:latin typeface="Times New Roman" panose="02020603050405020304" pitchFamily="18" charset="0"/>
                    <a:cs typeface="Times New Roman" panose="02020603050405020304" pitchFamily="18" charset="0"/>
                  </a:rPr>
                  <a:t>指向</a:t>
                </a:r>
                <a:r>
                  <a:rPr lang="zh-CN" altLang="en-US" sz="2200" b="0" dirty="0" smtClean="0">
                    <a:latin typeface="Times New Roman" panose="02020603050405020304" pitchFamily="18" charset="0"/>
                    <a:cs typeface="Times New Roman" panose="02020603050405020304" pitchFamily="18" charset="0"/>
                  </a:rPr>
                  <a:t> </a:t>
                </a:r>
                <a:r>
                  <a:rPr lang="en-US" altLang="zh-CN" sz="2200" b="0" dirty="0">
                    <a:latin typeface="Times New Roman" panose="02020603050405020304" pitchFamily="18" charset="0"/>
                    <a:cs typeface="Times New Roman" panose="02020603050405020304" pitchFamily="18" charset="0"/>
                  </a:rPr>
                  <a:t>[</a:t>
                </a:r>
                <a14:m>
                  <m:oMath xmlns:m="http://schemas.openxmlformats.org/officeDocument/2006/math">
                    <m:sSup>
                      <m:sSupPr>
                        <m:ctrlPr>
                          <a:rPr lang="en-US" altLang="zh-CN" sz="2200" b="0" i="1" dirty="0">
                            <a:latin typeface="Cambria Math" panose="02040503050406030204" pitchFamily="18" charset="0"/>
                          </a:rPr>
                        </m:ctrlPr>
                      </m:sSupPr>
                      <m:e>
                        <m:r>
                          <m:rPr>
                            <m:sty m:val="p"/>
                          </m:rPr>
                          <a:rPr lang="en-US" altLang="zh-CN" sz="2200" b="0" i="0" dirty="0">
                            <a:latin typeface="Cambria Math" panose="02040503050406030204" pitchFamily="18" charset="0"/>
                          </a:rPr>
                          <m:t>eax</m:t>
                        </m:r>
                      </m:e>
                      <m:sup>
                        <m:r>
                          <a:rPr lang="en-US" altLang="zh-CN" sz="2200" b="0" i="0" dirty="0">
                            <a:latin typeface="Cambria Math" panose="02040503050406030204" pitchFamily="18" charset="0"/>
                          </a:rPr>
                          <m:t>0</m:t>
                        </m:r>
                      </m:sup>
                    </m:sSup>
                  </m:oMath>
                </a14:m>
                <a:r>
                  <a:rPr lang="en-US" altLang="zh-CN" sz="2200" b="0" dirty="0" smtClean="0">
                    <a:latin typeface="Times New Roman" panose="02020603050405020304" pitchFamily="18" charset="0"/>
                    <a:cs typeface="Times New Roman" panose="02020603050405020304" pitchFamily="18" charset="0"/>
                  </a:rPr>
                  <a:t>]</a:t>
                </a:r>
              </a:p>
              <a:p>
                <a:pPr>
                  <a:lnSpc>
                    <a:spcPts val="3700"/>
                  </a:lnSpc>
                  <a:defRPr/>
                </a:pPr>
                <a:r>
                  <a:rPr lang="zh-CN" altLang="en-US" sz="2200" b="0" dirty="0" smtClean="0">
                    <a:latin typeface="Times New Roman" panose="02020603050405020304" pitchFamily="18" charset="0"/>
                    <a:cs typeface="Times New Roman" panose="02020603050405020304" pitchFamily="18" charset="0"/>
                  </a:rPr>
                  <a:t>变量</a:t>
                </a:r>
                <a:r>
                  <a:rPr lang="en-US" altLang="zh-CN" sz="2200" b="0" dirty="0" smtClean="0">
                    <a:latin typeface="Times New Roman" panose="02020603050405020304" pitchFamily="18" charset="0"/>
                    <a:cs typeface="Times New Roman" panose="02020603050405020304" pitchFamily="18" charset="0"/>
                  </a:rPr>
                  <a:t>[</a:t>
                </a:r>
                <a14:m>
                  <m:oMath xmlns:m="http://schemas.openxmlformats.org/officeDocument/2006/math">
                    <m:sSup>
                      <m:sSupPr>
                        <m:ctrlPr>
                          <a:rPr lang="en-US" altLang="zh-CN" sz="2200" b="0" i="1" dirty="0">
                            <a:latin typeface="Cambria Math" panose="02040503050406030204" pitchFamily="18" charset="0"/>
                          </a:rPr>
                        </m:ctrlPr>
                      </m:sSupPr>
                      <m:e>
                        <m:r>
                          <m:rPr>
                            <m:sty m:val="p"/>
                          </m:rPr>
                          <a:rPr lang="en-US" altLang="zh-CN" sz="2200" b="0" i="0" dirty="0">
                            <a:latin typeface="Cambria Math" panose="02040503050406030204" pitchFamily="18" charset="0"/>
                          </a:rPr>
                          <m:t>eax</m:t>
                        </m:r>
                      </m:e>
                      <m:sup>
                        <m:r>
                          <a:rPr lang="en-US" altLang="zh-CN" sz="2200" b="0" i="0" dirty="0">
                            <a:latin typeface="Cambria Math" panose="02040503050406030204" pitchFamily="18" charset="0"/>
                          </a:rPr>
                          <m:t>0</m:t>
                        </m:r>
                      </m:sup>
                    </m:sSup>
                  </m:oMath>
                </a14:m>
                <a:r>
                  <a:rPr lang="en-US" altLang="zh-CN" sz="2200" b="0" dirty="0" smtClean="0">
                    <a:latin typeface="Times New Roman" panose="02020603050405020304" pitchFamily="18" charset="0"/>
                    <a:cs typeface="Times New Roman" panose="02020603050405020304" pitchFamily="18" charset="0"/>
                  </a:rPr>
                  <a:t>] </a:t>
                </a:r>
                <a:r>
                  <a:rPr lang="zh-CN" altLang="en-US" sz="2200" b="0" dirty="0" smtClean="0">
                    <a:latin typeface="Times New Roman" panose="02020603050405020304" pitchFamily="18" charset="0"/>
                    <a:cs typeface="Times New Roman" panose="02020603050405020304" pitchFamily="18" charset="0"/>
                  </a:rPr>
                  <a:t>的类型为 </a:t>
                </a:r>
                <a:r>
                  <a:rPr lang="en-US" altLang="zh-CN" sz="2200" dirty="0" smtClean="0">
                    <a:solidFill>
                      <a:srgbClr val="0070C0"/>
                    </a:solidFill>
                    <a:latin typeface="Times New Roman" panose="02020603050405020304" pitchFamily="18" charset="0"/>
                    <a:cs typeface="Times New Roman" panose="02020603050405020304" pitchFamily="18" charset="0"/>
                  </a:rPr>
                  <a:t>char</a:t>
                </a:r>
              </a:p>
              <a:p>
                <a:pPr>
                  <a:lnSpc>
                    <a:spcPts val="3700"/>
                  </a:lnSpc>
                  <a:defRPr/>
                </a:pPr>
                <a:r>
                  <a:rPr lang="zh-CN" altLang="en-US" sz="2200" b="0" dirty="0">
                    <a:latin typeface="Times New Roman" panose="02020603050405020304" pitchFamily="18" charset="0"/>
                    <a:cs typeface="Times New Roman" panose="02020603050405020304" pitchFamily="18" charset="0"/>
                  </a:rPr>
                  <a:t>变量 </a:t>
                </a:r>
                <a:r>
                  <a:rPr lang="en-US" altLang="zh-CN" sz="2200" b="0" dirty="0">
                    <a:latin typeface="Times New Roman" panose="02020603050405020304" pitchFamily="18" charset="0"/>
                    <a:cs typeface="Times New Roman" panose="02020603050405020304" pitchFamily="18" charset="0"/>
                  </a:rPr>
                  <a:t>[ebp+8</a:t>
                </a:r>
                <a:r>
                  <a:rPr lang="en-US" altLang="zh-CN" sz="2200" b="0" dirty="0" smtClean="0">
                    <a:latin typeface="Times New Roman" panose="02020603050405020304" pitchFamily="18" charset="0"/>
                    <a:cs typeface="Times New Roman" panose="02020603050405020304" pitchFamily="18" charset="0"/>
                  </a:rPr>
                  <a:t>] </a:t>
                </a:r>
                <a:r>
                  <a:rPr lang="zh-CN" altLang="en-US" sz="2200" b="0" dirty="0" smtClean="0">
                    <a:latin typeface="Times New Roman" panose="02020603050405020304" pitchFamily="18" charset="0"/>
                    <a:cs typeface="Times New Roman" panose="02020603050405020304" pitchFamily="18" charset="0"/>
                  </a:rPr>
                  <a:t>的类型为 </a:t>
                </a:r>
                <a:r>
                  <a:rPr lang="en-US" altLang="zh-CN" sz="2200" dirty="0" smtClean="0">
                    <a:solidFill>
                      <a:srgbClr val="0070C0"/>
                    </a:solidFill>
                    <a:latin typeface="Times New Roman" panose="02020603050405020304" pitchFamily="18" charset="0"/>
                    <a:cs typeface="Times New Roman" panose="02020603050405020304" pitchFamily="18" charset="0"/>
                  </a:rPr>
                  <a:t>char</a:t>
                </a:r>
                <a:r>
                  <a:rPr lang="zh-CN" altLang="en-US" sz="2200" dirty="0" smtClean="0">
                    <a:solidFill>
                      <a:srgbClr val="0070C0"/>
                    </a:solidFill>
                    <a:latin typeface="Times New Roman" panose="02020603050405020304" pitchFamily="18" charset="0"/>
                    <a:cs typeface="Times New Roman" panose="02020603050405020304" pitchFamily="18" charset="0"/>
                  </a:rPr>
                  <a:t>*</a:t>
                </a:r>
                <a:endParaRPr lang="en-US" altLang="zh-CN" sz="1800" b="0" dirty="0" smtClean="0">
                  <a:solidFill>
                    <a:srgbClr val="FF0000"/>
                  </a:solidFill>
                  <a:latin typeface="Times New Roman" panose="02020603050405020304" pitchFamily="18" charset="0"/>
                  <a:cs typeface="Times New Roman" panose="02020603050405020304" pitchFamily="18" charset="0"/>
                </a:endParaRPr>
              </a:p>
              <a:p>
                <a:pPr marL="0" indent="0">
                  <a:lnSpc>
                    <a:spcPts val="1900"/>
                  </a:lnSpc>
                  <a:buNone/>
                </a:pPr>
                <a:r>
                  <a:rPr lang="en-US" altLang="zh-CN" sz="1800" b="0" dirty="0">
                    <a:solidFill>
                      <a:srgbClr val="FF0000"/>
                    </a:solidFill>
                    <a:latin typeface="Times New Roman" panose="02020603050405020304" pitchFamily="18" charset="0"/>
                    <a:cs typeface="Times New Roman" panose="02020603050405020304" pitchFamily="18" charset="0"/>
                  </a:rPr>
                  <a:t>	</a:t>
                </a:r>
                <a:endParaRPr lang="en-US" altLang="zh-CN" sz="1800" b="0" dirty="0" smtClean="0">
                  <a:solidFill>
                    <a:srgbClr val="FF0000"/>
                  </a:solidFill>
                  <a:latin typeface="Times New Roman" panose="02020603050405020304" pitchFamily="18" charset="0"/>
                  <a:cs typeface="Times New Roman" panose="02020603050405020304" pitchFamily="18" charset="0"/>
                </a:endParaRPr>
              </a:p>
              <a:p>
                <a:pPr marL="0" indent="0">
                  <a:lnSpc>
                    <a:spcPts val="1900"/>
                  </a:lnSpc>
                  <a:buNone/>
                </a:pPr>
                <a:r>
                  <a:rPr lang="en-US" altLang="zh-CN" sz="1800" b="0" dirty="0">
                    <a:solidFill>
                      <a:srgbClr val="FF0000"/>
                    </a:solidFill>
                    <a:latin typeface="Times New Roman" panose="02020603050405020304" pitchFamily="18" charset="0"/>
                    <a:cs typeface="Times New Roman" panose="02020603050405020304" pitchFamily="18" charset="0"/>
                  </a:rPr>
                  <a:t>	</a:t>
                </a:r>
                <a:r>
                  <a:rPr lang="en-US" altLang="zh-CN" sz="1800" b="0" dirty="0" err="1" smtClean="0">
                    <a:solidFill>
                      <a:srgbClr val="FF0000"/>
                    </a:solidFill>
                    <a:latin typeface="Times New Roman" panose="02020603050405020304" pitchFamily="18" charset="0"/>
                    <a:cs typeface="Times New Roman" panose="02020603050405020304" pitchFamily="18" charset="0"/>
                  </a:rPr>
                  <a:t>mov</a:t>
                </a:r>
                <a:r>
                  <a:rPr lang="en-US" altLang="zh-CN" sz="1800" b="0" dirty="0">
                    <a:solidFill>
                      <a:srgbClr val="FF0000"/>
                    </a:solidFill>
                    <a:latin typeface="Times New Roman" panose="02020603050405020304" pitchFamily="18" charset="0"/>
                    <a:cs typeface="Times New Roman" panose="02020603050405020304" pitchFamily="18" charset="0"/>
                  </a:rPr>
                  <a:t>	 </a:t>
                </a:r>
                <a14:m>
                  <m:oMath xmlns:m="http://schemas.openxmlformats.org/officeDocument/2006/math">
                    <m:sSup>
                      <m:sSupPr>
                        <m:ctrlPr>
                          <a:rPr lang="en-US" altLang="zh-CN" sz="1800" b="0" i="1" dirty="0">
                            <a:solidFill>
                              <a:srgbClr val="FF0000"/>
                            </a:solidFill>
                            <a:latin typeface="Cambria Math" panose="02040503050406030204" pitchFamily="18" charset="0"/>
                          </a:rPr>
                        </m:ctrlPr>
                      </m:sSupPr>
                      <m:e>
                        <m:r>
                          <m:rPr>
                            <m:sty m:val="p"/>
                          </m:rPr>
                          <a:rPr lang="en-US" altLang="zh-CN" sz="1800" b="0" i="0" dirty="0">
                            <a:solidFill>
                              <a:srgbClr val="FF0000"/>
                            </a:solidFill>
                            <a:latin typeface="Cambria Math" panose="02040503050406030204" pitchFamily="18" charset="0"/>
                          </a:rPr>
                          <m:t>eax</m:t>
                        </m:r>
                      </m:e>
                      <m:sup>
                        <m:r>
                          <a:rPr lang="en-US" altLang="zh-CN" sz="1800" b="0" i="0" dirty="0">
                            <a:solidFill>
                              <a:srgbClr val="FF0000"/>
                            </a:solidFill>
                            <a:latin typeface="Cambria Math" panose="02040503050406030204" pitchFamily="18" charset="0"/>
                          </a:rPr>
                          <m:t>0</m:t>
                        </m:r>
                      </m:sup>
                    </m:sSup>
                  </m:oMath>
                </a14:m>
                <a:r>
                  <a:rPr lang="en-US" altLang="zh-CN" sz="1800" b="0" dirty="0">
                    <a:solidFill>
                      <a:srgbClr val="FF0000"/>
                    </a:solidFill>
                    <a:latin typeface="Times New Roman" panose="02020603050405020304" pitchFamily="18" charset="0"/>
                    <a:cs typeface="Times New Roman" panose="02020603050405020304" pitchFamily="18" charset="0"/>
                  </a:rPr>
                  <a:t> , [ebp +8</a:t>
                </a:r>
                <a:r>
                  <a:rPr lang="en-US" altLang="zh-CN" sz="1800" b="0" dirty="0" smtClean="0">
                    <a:solidFill>
                      <a:srgbClr val="FF0000"/>
                    </a:solidFill>
                    <a:latin typeface="Times New Roman" panose="02020603050405020304" pitchFamily="18" charset="0"/>
                    <a:cs typeface="Times New Roman" panose="02020603050405020304" pitchFamily="18" charset="0"/>
                  </a:rPr>
                  <a:t>]</a:t>
                </a:r>
                <a:r>
                  <a:rPr lang="en-US" altLang="zh-CN" sz="1800" dirty="0" smtClean="0">
                    <a:solidFill>
                      <a:srgbClr val="00B050"/>
                    </a:solidFill>
                    <a:latin typeface="Times New Roman" panose="02020603050405020304" pitchFamily="18" charset="0"/>
                    <a:cs typeface="Times New Roman" panose="02020603050405020304" pitchFamily="18" charset="0"/>
                    <a:sym typeface="Wingdings" panose="05000000000000000000" pitchFamily="2" charset="2"/>
                  </a:rPr>
                  <a:t> </a:t>
                </a:r>
                <a:endParaRPr lang="en-US" altLang="zh-CN" sz="1800" dirty="0">
                  <a:solidFill>
                    <a:srgbClr val="00B050"/>
                  </a:solidFill>
                  <a:latin typeface="Times New Roman" panose="02020603050405020304" pitchFamily="18" charset="0"/>
                  <a:cs typeface="Times New Roman" panose="02020603050405020304" pitchFamily="18" charset="0"/>
                </a:endParaRPr>
              </a:p>
              <a:p>
                <a:pPr marL="0" indent="0">
                  <a:lnSpc>
                    <a:spcPts val="1900"/>
                  </a:lnSpc>
                  <a:buNone/>
                </a:pPr>
                <a:r>
                  <a:rPr lang="en-US" altLang="zh-CN" sz="1800" b="0" dirty="0" smtClean="0">
                    <a:solidFill>
                      <a:srgbClr val="FF0000"/>
                    </a:solidFill>
                    <a:latin typeface="Times New Roman" panose="02020603050405020304" pitchFamily="18" charset="0"/>
                    <a:cs typeface="Times New Roman" panose="02020603050405020304" pitchFamily="18" charset="0"/>
                  </a:rPr>
                  <a:t>	</a:t>
                </a:r>
                <a:r>
                  <a:rPr lang="en-US" altLang="zh-CN" sz="1800" b="0" dirty="0" err="1" smtClean="0">
                    <a:solidFill>
                      <a:srgbClr val="FF0000"/>
                    </a:solidFill>
                    <a:latin typeface="Times New Roman" panose="02020603050405020304" pitchFamily="18" charset="0"/>
                    <a:cs typeface="Times New Roman" panose="02020603050405020304" pitchFamily="18" charset="0"/>
                  </a:rPr>
                  <a:t>movsx</a:t>
                </a:r>
                <a:r>
                  <a:rPr lang="en-US" altLang="zh-CN" sz="1800" b="0" dirty="0">
                    <a:solidFill>
                      <a:srgbClr val="FF0000"/>
                    </a:solidFill>
                    <a:latin typeface="Times New Roman" panose="02020603050405020304" pitchFamily="18" charset="0"/>
                    <a:cs typeface="Times New Roman" panose="02020603050405020304" pitchFamily="18" charset="0"/>
                  </a:rPr>
                  <a:t>	 </a:t>
                </a:r>
                <a14:m>
                  <m:oMath xmlns:m="http://schemas.openxmlformats.org/officeDocument/2006/math">
                    <m:sSup>
                      <m:sSupPr>
                        <m:ctrlPr>
                          <a:rPr lang="en-US" altLang="zh-CN" sz="1800" b="0" i="1" dirty="0">
                            <a:solidFill>
                              <a:srgbClr val="FF0000"/>
                            </a:solidFill>
                            <a:latin typeface="Cambria Math" panose="02040503050406030204" pitchFamily="18" charset="0"/>
                          </a:rPr>
                        </m:ctrlPr>
                      </m:sSupPr>
                      <m:e>
                        <m:r>
                          <m:rPr>
                            <m:sty m:val="p"/>
                          </m:rPr>
                          <a:rPr lang="en-US" altLang="zh-CN" sz="1800" b="0" i="0">
                            <a:solidFill>
                              <a:srgbClr val="FF0000"/>
                            </a:solidFill>
                            <a:latin typeface="Cambria Math" panose="02040503050406030204" pitchFamily="18" charset="0"/>
                          </a:rPr>
                          <m:t>ecx</m:t>
                        </m:r>
                      </m:e>
                      <m:sup>
                        <m:r>
                          <a:rPr lang="en-US" altLang="zh-CN" sz="1800" b="0" i="0" dirty="0">
                            <a:solidFill>
                              <a:srgbClr val="FF0000"/>
                            </a:solidFill>
                            <a:latin typeface="Cambria Math" panose="02040503050406030204" pitchFamily="18" charset="0"/>
                          </a:rPr>
                          <m:t>0</m:t>
                        </m:r>
                      </m:sup>
                    </m:sSup>
                  </m:oMath>
                </a14:m>
                <a:r>
                  <a:rPr lang="en-US" altLang="zh-CN" sz="1800" b="0" dirty="0">
                    <a:solidFill>
                      <a:srgbClr val="FF0000"/>
                    </a:solidFill>
                    <a:latin typeface="Times New Roman" panose="02020603050405020304" pitchFamily="18" charset="0"/>
                    <a:cs typeface="Times New Roman" panose="02020603050405020304" pitchFamily="18" charset="0"/>
                  </a:rPr>
                  <a:t> , byte ptr [</a:t>
                </a:r>
                <a14:m>
                  <m:oMath xmlns:m="http://schemas.openxmlformats.org/officeDocument/2006/math">
                    <m:sSup>
                      <m:sSupPr>
                        <m:ctrlPr>
                          <a:rPr lang="en-US" altLang="zh-CN" sz="1800" b="0" i="1" dirty="0">
                            <a:solidFill>
                              <a:srgbClr val="FF0000"/>
                            </a:solidFill>
                            <a:latin typeface="Cambria Math" panose="02040503050406030204" pitchFamily="18" charset="0"/>
                          </a:rPr>
                        </m:ctrlPr>
                      </m:sSupPr>
                      <m:e>
                        <m:r>
                          <m:rPr>
                            <m:sty m:val="p"/>
                          </m:rPr>
                          <a:rPr lang="en-US" altLang="zh-CN" sz="1800" b="0" i="0" dirty="0">
                            <a:solidFill>
                              <a:srgbClr val="FF0000"/>
                            </a:solidFill>
                            <a:latin typeface="Cambria Math" panose="02040503050406030204" pitchFamily="18" charset="0"/>
                          </a:rPr>
                          <m:t>eax</m:t>
                        </m:r>
                      </m:e>
                      <m:sup>
                        <m:r>
                          <a:rPr lang="en-US" altLang="zh-CN" sz="1800" b="0" i="0" dirty="0">
                            <a:solidFill>
                              <a:srgbClr val="FF0000"/>
                            </a:solidFill>
                            <a:latin typeface="Cambria Math" panose="02040503050406030204" pitchFamily="18" charset="0"/>
                          </a:rPr>
                          <m:t>0</m:t>
                        </m:r>
                      </m:sup>
                    </m:sSup>
                  </m:oMath>
                </a14:m>
                <a:r>
                  <a:rPr lang="en-US" altLang="zh-CN" sz="1800" b="0" dirty="0" smtClean="0">
                    <a:solidFill>
                      <a:srgbClr val="FF0000"/>
                    </a:solidFill>
                    <a:latin typeface="Times New Roman" panose="02020603050405020304" pitchFamily="18" charset="0"/>
                    <a:cs typeface="Times New Roman" panose="02020603050405020304" pitchFamily="18" charset="0"/>
                  </a:rPr>
                  <a:t>]</a:t>
                </a:r>
              </a:p>
              <a:p>
                <a:pPr marL="0" indent="0">
                  <a:lnSpc>
                    <a:spcPts val="1900"/>
                  </a:lnSpc>
                  <a:buNone/>
                </a:pPr>
                <a:r>
                  <a:rPr lang="en-US" altLang="zh-CN" sz="1800" b="0" dirty="0" smtClean="0">
                    <a:solidFill>
                      <a:srgbClr val="FF0000"/>
                    </a:solidFill>
                    <a:latin typeface="Times New Roman" panose="02020603050405020304" pitchFamily="18" charset="0"/>
                    <a:cs typeface="Times New Roman" panose="02020603050405020304" pitchFamily="18" charset="0"/>
                  </a:rPr>
                  <a:t> </a:t>
                </a:r>
                <a:r>
                  <a:rPr lang="en-US" altLang="zh-CN" sz="1800" b="0" dirty="0" smtClean="0">
                    <a:latin typeface="Times New Roman" panose="02020603050405020304" pitchFamily="18" charset="0"/>
                    <a:cs typeface="Times New Roman" panose="02020603050405020304" pitchFamily="18" charset="0"/>
                  </a:rPr>
                  <a:t>	</a:t>
                </a:r>
                <a:r>
                  <a:rPr lang="en-US" altLang="zh-CN" sz="1800" b="0" dirty="0" err="1" smtClean="0">
                    <a:latin typeface="Times New Roman" panose="02020603050405020304" pitchFamily="18" charset="0"/>
                    <a:cs typeface="Times New Roman" panose="02020603050405020304" pitchFamily="18" charset="0"/>
                  </a:rPr>
                  <a:t>mov</a:t>
                </a:r>
                <a:r>
                  <a:rPr lang="en-US" altLang="zh-CN" sz="1800" b="0"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altLang="zh-CN" sz="1800" b="0" i="1" dirty="0">
                            <a:latin typeface="Cambria Math" panose="02040503050406030204" pitchFamily="18" charset="0"/>
                          </a:rPr>
                        </m:ctrlPr>
                      </m:sSupPr>
                      <m:e>
                        <m:r>
                          <m:rPr>
                            <m:sty m:val="p"/>
                          </m:rPr>
                          <a:rPr lang="en-US" altLang="zh-CN" sz="1800" b="0" i="0" dirty="0">
                            <a:latin typeface="Cambria Math" panose="02040503050406030204" pitchFamily="18" charset="0"/>
                          </a:rPr>
                          <m:t>eax</m:t>
                        </m:r>
                      </m:e>
                      <m:sup>
                        <m:r>
                          <a:rPr lang="en-US" altLang="zh-CN" sz="1800" b="0" i="0" dirty="0">
                            <a:latin typeface="Cambria Math" panose="02040503050406030204" pitchFamily="18" charset="0"/>
                          </a:rPr>
                          <m:t>1</m:t>
                        </m:r>
                      </m:sup>
                    </m:sSup>
                  </m:oMath>
                </a14:m>
                <a:r>
                  <a:rPr lang="en-US" altLang="zh-CN" sz="1800" b="0" dirty="0">
                    <a:latin typeface="Times New Roman" panose="02020603050405020304" pitchFamily="18" charset="0"/>
                    <a:cs typeface="Times New Roman" panose="02020603050405020304" pitchFamily="18" charset="0"/>
                  </a:rPr>
                  <a:t> , [ebp +8]</a:t>
                </a:r>
              </a:p>
              <a:p>
                <a:pPr marL="0" indent="0">
                  <a:lnSpc>
                    <a:spcPts val="1900"/>
                  </a:lnSpc>
                  <a:buNone/>
                </a:pPr>
                <a:r>
                  <a:rPr lang="en-US" altLang="zh-CN" sz="1800" b="0" dirty="0" smtClean="0">
                    <a:latin typeface="Times New Roman" panose="02020603050405020304" pitchFamily="18" charset="0"/>
                    <a:cs typeface="Times New Roman" panose="02020603050405020304" pitchFamily="18" charset="0"/>
                  </a:rPr>
                  <a:t>	add</a:t>
                </a:r>
                <a:r>
                  <a:rPr lang="en-US" altLang="zh-CN" sz="1800" b="0"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altLang="zh-CN" sz="1800" b="0" i="1" dirty="0">
                            <a:latin typeface="Cambria Math" panose="02040503050406030204" pitchFamily="18" charset="0"/>
                          </a:rPr>
                        </m:ctrlPr>
                      </m:sSupPr>
                      <m:e>
                        <m:r>
                          <m:rPr>
                            <m:sty m:val="p"/>
                          </m:rPr>
                          <a:rPr lang="en-US" altLang="zh-CN" sz="1800" b="0" i="0" dirty="0">
                            <a:latin typeface="Cambria Math" panose="02040503050406030204" pitchFamily="18" charset="0"/>
                          </a:rPr>
                          <m:t>eax</m:t>
                        </m:r>
                      </m:e>
                      <m:sup>
                        <m:r>
                          <a:rPr lang="en-US" altLang="zh-CN" sz="1800" b="0" i="0" dirty="0">
                            <a:latin typeface="Cambria Math" panose="02040503050406030204" pitchFamily="18" charset="0"/>
                          </a:rPr>
                          <m:t>2</m:t>
                        </m:r>
                      </m:sup>
                    </m:sSup>
                  </m:oMath>
                </a14:m>
                <a:r>
                  <a:rPr lang="en-US" altLang="zh-CN" sz="1800" b="0" dirty="0">
                    <a:latin typeface="Times New Roman" panose="02020603050405020304" pitchFamily="18" charset="0"/>
                    <a:cs typeface="Times New Roman" panose="02020603050405020304" pitchFamily="18" charset="0"/>
                  </a:rPr>
                  <a:t> , </a:t>
                </a:r>
                <a:r>
                  <a:rPr lang="en-US" altLang="zh-CN" sz="1800" b="0" dirty="0" smtClean="0">
                    <a:latin typeface="Times New Roman" panose="02020603050405020304" pitchFamily="18" charset="0"/>
                    <a:cs typeface="Times New Roman" panose="02020603050405020304" pitchFamily="18" charset="0"/>
                  </a:rPr>
                  <a:t>1	</a:t>
                </a:r>
              </a:p>
              <a:p>
                <a:pPr marL="0" indent="0">
                  <a:lnSpc>
                    <a:spcPts val="1900"/>
                  </a:lnSpc>
                  <a:buNone/>
                </a:pPr>
                <a:r>
                  <a:rPr lang="en-US" altLang="zh-CN" sz="1800" b="0" dirty="0" smtClean="0">
                    <a:latin typeface="Times New Roman" panose="02020603050405020304" pitchFamily="18" charset="0"/>
                    <a:cs typeface="Times New Roman" panose="02020603050405020304" pitchFamily="18" charset="0"/>
                  </a:rPr>
                  <a:t>	</a:t>
                </a:r>
                <a:r>
                  <a:rPr lang="en-US" altLang="zh-CN" sz="1800" b="0" dirty="0" err="1" smtClean="0">
                    <a:latin typeface="Times New Roman" panose="02020603050405020304" pitchFamily="18" charset="0"/>
                    <a:cs typeface="Times New Roman" panose="02020603050405020304" pitchFamily="18" charset="0"/>
                  </a:rPr>
                  <a:t>mov</a:t>
                </a:r>
                <a:r>
                  <a:rPr lang="en-US" altLang="zh-CN" sz="1800" b="0" dirty="0">
                    <a:latin typeface="Times New Roman" panose="02020603050405020304" pitchFamily="18" charset="0"/>
                    <a:cs typeface="Times New Roman" panose="02020603050405020304" pitchFamily="18" charset="0"/>
                  </a:rPr>
                  <a:t>	 [ebp +8 ] , </a:t>
                </a:r>
                <a14:m>
                  <m:oMath xmlns:m="http://schemas.openxmlformats.org/officeDocument/2006/math">
                    <m:sSup>
                      <m:sSupPr>
                        <m:ctrlPr>
                          <a:rPr lang="en-US" altLang="zh-CN" sz="1800" b="0" i="1" dirty="0">
                            <a:latin typeface="Cambria Math" panose="02040503050406030204" pitchFamily="18" charset="0"/>
                          </a:rPr>
                        </m:ctrlPr>
                      </m:sSupPr>
                      <m:e>
                        <m:r>
                          <m:rPr>
                            <m:sty m:val="p"/>
                          </m:rPr>
                          <a:rPr lang="en-US" altLang="zh-CN" sz="1800" b="0" i="0" dirty="0">
                            <a:latin typeface="Cambria Math" panose="02040503050406030204" pitchFamily="18" charset="0"/>
                          </a:rPr>
                          <m:t>eax</m:t>
                        </m:r>
                      </m:e>
                      <m:sup>
                        <m:r>
                          <a:rPr lang="en-US" altLang="zh-CN" sz="1800" b="0" i="0" dirty="0">
                            <a:latin typeface="Cambria Math" panose="02040503050406030204" pitchFamily="18" charset="0"/>
                          </a:rPr>
                          <m:t>2</m:t>
                        </m:r>
                      </m:sup>
                    </m:sSup>
                  </m:oMath>
                </a14:m>
                <a:endParaRPr lang="en-US" altLang="zh-CN" sz="1800" b="0" dirty="0" smtClean="0">
                  <a:latin typeface="Times New Roman" panose="02020603050405020304" pitchFamily="18" charset="0"/>
                </a:endParaRPr>
              </a:p>
              <a:p>
                <a:pPr marL="0" indent="0">
                  <a:lnSpc>
                    <a:spcPts val="1900"/>
                  </a:lnSpc>
                  <a:buNone/>
                </a:pPr>
                <a:r>
                  <a:rPr lang="en-US" altLang="zh-CN" sz="1800" b="0" dirty="0" smtClean="0">
                    <a:latin typeface="Times New Roman" panose="02020603050405020304" pitchFamily="18" charset="0"/>
                    <a:cs typeface="Times New Roman" panose="02020603050405020304" pitchFamily="18" charset="0"/>
                  </a:rPr>
                  <a:t>	</a:t>
                </a:r>
                <a:r>
                  <a:rPr lang="en-US" altLang="zh-CN" sz="1800" b="0" dirty="0" err="1" smtClean="0">
                    <a:latin typeface="Times New Roman" panose="02020603050405020304" pitchFamily="18" charset="0"/>
                    <a:cs typeface="Times New Roman" panose="02020603050405020304" pitchFamily="18" charset="0"/>
                  </a:rPr>
                  <a:t>mov</a:t>
                </a:r>
                <a:r>
                  <a:rPr lang="en-US" altLang="zh-CN" sz="1800" b="0"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altLang="zh-CN" sz="1800" b="0" i="1" dirty="0">
                            <a:latin typeface="Cambria Math" panose="02040503050406030204" pitchFamily="18" charset="0"/>
                          </a:rPr>
                        </m:ctrlPr>
                      </m:sSupPr>
                      <m:e>
                        <m:r>
                          <m:rPr>
                            <m:sty m:val="p"/>
                          </m:rPr>
                          <a:rPr lang="en-US" altLang="zh-CN" sz="1800" b="0" i="0" dirty="0">
                            <a:latin typeface="Cambria Math" panose="02040503050406030204" pitchFamily="18" charset="0"/>
                          </a:rPr>
                          <m:t>eax</m:t>
                        </m:r>
                      </m:e>
                      <m:sup>
                        <m:r>
                          <a:rPr lang="en-US" altLang="zh-CN" sz="1800" b="0" i="0" dirty="0">
                            <a:latin typeface="Cambria Math" panose="02040503050406030204" pitchFamily="18" charset="0"/>
                          </a:rPr>
                          <m:t>5</m:t>
                        </m:r>
                      </m:sup>
                    </m:sSup>
                  </m:oMath>
                </a14:m>
                <a:r>
                  <a:rPr lang="en-US" altLang="zh-CN" sz="1800" b="0" dirty="0">
                    <a:latin typeface="Times New Roman" panose="02020603050405020304" pitchFamily="18" charset="0"/>
                    <a:cs typeface="Times New Roman" panose="02020603050405020304" pitchFamily="18" charset="0"/>
                  </a:rPr>
                  <a:t> , [ebp +8]</a:t>
                </a:r>
              </a:p>
              <a:p>
                <a:pPr marL="0" indent="0">
                  <a:lnSpc>
                    <a:spcPts val="1900"/>
                  </a:lnSpc>
                  <a:buNone/>
                </a:pPr>
                <a:r>
                  <a:rPr lang="en-US" altLang="zh-CN" sz="1800" b="0" dirty="0" smtClean="0">
                    <a:latin typeface="Times New Roman" panose="02020603050405020304" pitchFamily="18" charset="0"/>
                    <a:cs typeface="Times New Roman" panose="02020603050405020304" pitchFamily="18" charset="0"/>
                  </a:rPr>
                  <a:t>	sub</a:t>
                </a:r>
                <a:r>
                  <a:rPr lang="en-US" altLang="zh-CN" sz="1800" b="0"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altLang="zh-CN" sz="1800" b="0" i="1" dirty="0">
                            <a:latin typeface="Cambria Math" panose="02040503050406030204" pitchFamily="18" charset="0"/>
                          </a:rPr>
                        </m:ctrlPr>
                      </m:sSupPr>
                      <m:e>
                        <m:r>
                          <m:rPr>
                            <m:sty m:val="p"/>
                          </m:rPr>
                          <a:rPr lang="en-US" altLang="zh-CN" sz="1800" b="0" i="0" dirty="0">
                            <a:latin typeface="Cambria Math" panose="02040503050406030204" pitchFamily="18" charset="0"/>
                          </a:rPr>
                          <m:t>eax</m:t>
                        </m:r>
                      </m:e>
                      <m:sup>
                        <m:r>
                          <a:rPr lang="en-US" altLang="zh-CN" sz="1800" b="0" i="0" dirty="0">
                            <a:latin typeface="Cambria Math" panose="02040503050406030204" pitchFamily="18" charset="0"/>
                          </a:rPr>
                          <m:t>6</m:t>
                        </m:r>
                      </m:sup>
                    </m:sSup>
                  </m:oMath>
                </a14:m>
                <a:r>
                  <a:rPr lang="en-US" altLang="zh-CN" sz="1800" b="0" dirty="0">
                    <a:latin typeface="Times New Roman" panose="02020603050405020304" pitchFamily="18" charset="0"/>
                    <a:cs typeface="Times New Roman" panose="02020603050405020304" pitchFamily="18" charset="0"/>
                  </a:rPr>
                  <a:t> , 1</a:t>
                </a:r>
              </a:p>
              <a:p>
                <a:pPr marL="0" indent="0">
                  <a:lnSpc>
                    <a:spcPts val="1900"/>
                  </a:lnSpc>
                  <a:buNone/>
                </a:pPr>
                <a:r>
                  <a:rPr lang="en-US" altLang="zh-CN" sz="1800" b="0" dirty="0" smtClean="0">
                    <a:latin typeface="Times New Roman" panose="02020603050405020304" pitchFamily="18" charset="0"/>
                    <a:cs typeface="Times New Roman" panose="02020603050405020304" pitchFamily="18" charset="0"/>
                  </a:rPr>
                  <a:t>	</a:t>
                </a:r>
                <a:r>
                  <a:rPr lang="en-US" altLang="zh-CN" sz="1800" b="0" dirty="0" err="1" smtClean="0">
                    <a:latin typeface="Times New Roman" panose="02020603050405020304" pitchFamily="18" charset="0"/>
                    <a:cs typeface="Times New Roman" panose="02020603050405020304" pitchFamily="18" charset="0"/>
                  </a:rPr>
                  <a:t>mov</a:t>
                </a:r>
                <a:r>
                  <a:rPr lang="en-US" altLang="zh-CN" sz="1800" b="0" dirty="0">
                    <a:latin typeface="Times New Roman" panose="02020603050405020304" pitchFamily="18" charset="0"/>
                    <a:cs typeface="Times New Roman" panose="02020603050405020304" pitchFamily="18" charset="0"/>
                  </a:rPr>
                  <a:t>	 [ebp +8 ] , </a:t>
                </a:r>
                <a14:m>
                  <m:oMath xmlns:m="http://schemas.openxmlformats.org/officeDocument/2006/math">
                    <m:sSup>
                      <m:sSupPr>
                        <m:ctrlPr>
                          <a:rPr lang="en-US" altLang="zh-CN" sz="1800" b="0" i="1" dirty="0">
                            <a:latin typeface="Cambria Math" panose="02040503050406030204" pitchFamily="18" charset="0"/>
                          </a:rPr>
                        </m:ctrlPr>
                      </m:sSupPr>
                      <m:e>
                        <m:r>
                          <m:rPr>
                            <m:sty m:val="p"/>
                          </m:rPr>
                          <a:rPr lang="en-US" altLang="zh-CN" sz="1800" b="0" i="0" dirty="0">
                            <a:latin typeface="Cambria Math" panose="02040503050406030204" pitchFamily="18" charset="0"/>
                          </a:rPr>
                          <m:t>eax</m:t>
                        </m:r>
                      </m:e>
                      <m:sup>
                        <m:r>
                          <a:rPr lang="en-US" altLang="zh-CN" sz="1800" b="0" i="0" dirty="0">
                            <a:latin typeface="Cambria Math" panose="02040503050406030204" pitchFamily="18" charset="0"/>
                          </a:rPr>
                          <m:t>6</m:t>
                        </m:r>
                      </m:sup>
                    </m:sSup>
                  </m:oMath>
                </a14:m>
                <a:endParaRPr lang="zh-CN" altLang="zh-CN" sz="1800" b="0" dirty="0">
                  <a:latin typeface="Times New Roman" panose="02020603050405020304" pitchFamily="18" charset="0"/>
                  <a:cs typeface="Times New Roman" panose="02020603050405020304" pitchFamily="18" charset="0"/>
                </a:endParaRPr>
              </a:p>
              <a:p>
                <a:pPr marL="0" indent="0">
                  <a:lnSpc>
                    <a:spcPts val="1900"/>
                  </a:lnSpc>
                  <a:buNone/>
                </a:pPr>
                <a:r>
                  <a:rPr lang="en-US" altLang="zh-CN" sz="1800" b="0" dirty="0" smtClean="0">
                    <a:latin typeface="Times New Roman" panose="02020603050405020304" pitchFamily="18" charset="0"/>
                    <a:cs typeface="Times New Roman" panose="02020603050405020304" pitchFamily="18" charset="0"/>
                  </a:rPr>
                  <a:t>	</a:t>
                </a:r>
                <a:r>
                  <a:rPr lang="en-US" altLang="zh-CN" sz="1800" b="0" dirty="0" err="1" smtClean="0">
                    <a:latin typeface="Times New Roman" panose="02020603050405020304" pitchFamily="18" charset="0"/>
                    <a:cs typeface="Times New Roman" panose="02020603050405020304" pitchFamily="18" charset="0"/>
                  </a:rPr>
                  <a:t>mov</a:t>
                </a:r>
                <a:r>
                  <a:rPr lang="en-US" altLang="zh-CN" sz="1800" b="0"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altLang="zh-CN" sz="1800" b="0" i="1" dirty="0">
                            <a:latin typeface="Cambria Math" panose="02040503050406030204" pitchFamily="18" charset="0"/>
                          </a:rPr>
                        </m:ctrlPr>
                      </m:sSupPr>
                      <m:e>
                        <m:r>
                          <m:rPr>
                            <m:sty m:val="p"/>
                          </m:rPr>
                          <a:rPr lang="en-US" altLang="zh-CN" sz="1800" b="0" i="0">
                            <a:latin typeface="Cambria Math" panose="02040503050406030204" pitchFamily="18" charset="0"/>
                          </a:rPr>
                          <m:t>ecx</m:t>
                        </m:r>
                      </m:e>
                      <m:sup>
                        <m:r>
                          <a:rPr lang="en-US" altLang="zh-CN" sz="1800" b="0" i="0" dirty="0">
                            <a:latin typeface="Cambria Math" panose="02040503050406030204" pitchFamily="18" charset="0"/>
                          </a:rPr>
                          <m:t>2</m:t>
                        </m:r>
                      </m:sup>
                    </m:sSup>
                  </m:oMath>
                </a14:m>
                <a:r>
                  <a:rPr lang="en-US" altLang="zh-CN" sz="1800" b="0" dirty="0">
                    <a:latin typeface="Times New Roman" panose="02020603050405020304" pitchFamily="18" charset="0"/>
                    <a:cs typeface="Times New Roman" panose="02020603050405020304" pitchFamily="18" charset="0"/>
                  </a:rPr>
                  <a:t> , [ebp +8]</a:t>
                </a:r>
                <a:endParaRPr lang="zh-CN" altLang="zh-CN" sz="1800" b="0" dirty="0">
                  <a:latin typeface="Times New Roman" panose="02020603050405020304" pitchFamily="18" charset="0"/>
                  <a:cs typeface="Times New Roman" panose="02020603050405020304" pitchFamily="18" charset="0"/>
                </a:endParaRPr>
              </a:p>
              <a:p>
                <a:pPr marL="0" indent="0">
                  <a:lnSpc>
                    <a:spcPts val="1900"/>
                  </a:lnSpc>
                  <a:buNone/>
                </a:pPr>
                <a:r>
                  <a:rPr lang="en-US" altLang="zh-CN" sz="1800" b="0" dirty="0" smtClean="0">
                    <a:latin typeface="Times New Roman" panose="02020603050405020304" pitchFamily="18" charset="0"/>
                    <a:cs typeface="Times New Roman" panose="02020603050405020304" pitchFamily="18" charset="0"/>
                  </a:rPr>
                  <a:t>	</a:t>
                </a:r>
                <a:r>
                  <a:rPr lang="en-US" altLang="zh-CN" sz="1800" b="0" dirty="0" err="1" smtClean="0">
                    <a:latin typeface="Times New Roman" panose="02020603050405020304" pitchFamily="18" charset="0"/>
                    <a:cs typeface="Times New Roman" panose="02020603050405020304" pitchFamily="18" charset="0"/>
                  </a:rPr>
                  <a:t>mov</a:t>
                </a:r>
                <a:r>
                  <a:rPr lang="en-US" altLang="zh-CN" sz="1800" b="0" dirty="0">
                    <a:latin typeface="Times New Roman" panose="02020603050405020304" pitchFamily="18" charset="0"/>
                    <a:cs typeface="Times New Roman" panose="02020603050405020304" pitchFamily="18" charset="0"/>
                  </a:rPr>
                  <a:t>	 [ebp</a:t>
                </a:r>
                <a:r>
                  <a:rPr lang="zh-CN" altLang="zh-CN" sz="1800" b="0" dirty="0">
                    <a:latin typeface="Times New Roman" panose="02020603050405020304" pitchFamily="18" charset="0"/>
                    <a:cs typeface="Times New Roman" panose="02020603050405020304" pitchFamily="18" charset="0"/>
                  </a:rPr>
                  <a:t>−</a:t>
                </a:r>
                <a:r>
                  <a:rPr lang="en-US" altLang="zh-CN" sz="1800" b="0" dirty="0">
                    <a:latin typeface="Times New Roman" panose="02020603050405020304" pitchFamily="18" charset="0"/>
                    <a:cs typeface="Times New Roman" panose="02020603050405020304" pitchFamily="18" charset="0"/>
                  </a:rPr>
                  <a:t>44h ] , </a:t>
                </a:r>
                <a14:m>
                  <m:oMath xmlns:m="http://schemas.openxmlformats.org/officeDocument/2006/math">
                    <m:sSup>
                      <m:sSupPr>
                        <m:ctrlPr>
                          <a:rPr lang="en-US" altLang="zh-CN" sz="1800" b="0" i="1" dirty="0">
                            <a:latin typeface="Cambria Math" panose="02040503050406030204" pitchFamily="18" charset="0"/>
                          </a:rPr>
                        </m:ctrlPr>
                      </m:sSupPr>
                      <m:e>
                        <m:r>
                          <m:rPr>
                            <m:sty m:val="p"/>
                          </m:rPr>
                          <a:rPr lang="en-US" altLang="zh-CN" sz="1800" b="0" i="0">
                            <a:latin typeface="Cambria Math" panose="02040503050406030204" pitchFamily="18" charset="0"/>
                          </a:rPr>
                          <m:t>ecx</m:t>
                        </m:r>
                      </m:e>
                      <m:sup>
                        <m:r>
                          <a:rPr lang="en-US" altLang="zh-CN" sz="1800" b="0" i="0" dirty="0">
                            <a:latin typeface="Cambria Math" panose="02040503050406030204" pitchFamily="18" charset="0"/>
                          </a:rPr>
                          <m:t>2</m:t>
                        </m:r>
                      </m:sup>
                    </m:sSup>
                  </m:oMath>
                </a14:m>
                <a:endParaRPr lang="en-US" altLang="zh-CN" sz="1800" b="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457200" lvl="1" indent="0">
                  <a:lnSpc>
                    <a:spcPct val="150000"/>
                  </a:lnSpc>
                  <a:buNone/>
                  <a:defRPr/>
                </a:pPr>
                <a:endParaRPr lang="en-US" altLang="zh-CN" sz="2200" b="0" dirty="0" smtClean="0">
                  <a:solidFill>
                    <a:schemeClr val="tx1"/>
                  </a:solidFill>
                  <a:latin typeface="宋体" panose="02010600030101010101" pitchFamily="2" charset="-122"/>
                  <a:ea typeface="宋体" panose="02010600030101010101" pitchFamily="2" charset="-122"/>
                </a:endParaRPr>
              </a:p>
            </p:txBody>
          </p:sp>
        </mc:Choice>
        <mc:Fallback xmlns="">
          <p:sp>
            <p:nvSpPr>
              <p:cNvPr id="50" name="Rectangle 3"/>
              <p:cNvSpPr txBox="1">
                <a:spLocks noRot="1" noChangeAspect="1" noMove="1" noResize="1" noEditPoints="1" noAdjustHandles="1" noChangeArrowheads="1" noChangeShapeType="1" noTextEdit="1"/>
              </p:cNvSpPr>
              <p:nvPr/>
            </p:nvSpPr>
            <p:spPr bwMode="gray">
              <a:xfrm>
                <a:off x="540000" y="1123200"/>
                <a:ext cx="8280000" cy="5400038"/>
              </a:xfrm>
              <a:prstGeom prst="rect">
                <a:avLst/>
              </a:prstGeom>
              <a:blipFill rotWithShape="0">
                <a:blip r:embed="rId3"/>
                <a:stretch>
                  <a:fillRect l="-810" b="-237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58" name="矩形 57"/>
          <p:cNvSpPr/>
          <p:nvPr/>
        </p:nvSpPr>
        <p:spPr>
          <a:xfrm>
            <a:off x="5004048" y="3501008"/>
            <a:ext cx="1925527" cy="1477328"/>
          </a:xfrm>
          <a:prstGeom prst="rect">
            <a:avLst/>
          </a:prstGeom>
        </p:spPr>
        <p:txBody>
          <a:bodyPr wrap="none">
            <a:spAutoFit/>
          </a:bodyPr>
          <a:lstStyle/>
          <a:p>
            <a:r>
              <a:rPr lang="en-US" altLang="zh-CN" b="1" dirty="0">
                <a:solidFill>
                  <a:srgbClr val="00B050"/>
                </a:solidFill>
                <a:latin typeface="Times New Roman" panose="02020603050405020304" pitchFamily="18" charset="0"/>
                <a:cs typeface="Times New Roman" panose="02020603050405020304" pitchFamily="18" charset="0"/>
              </a:rPr>
              <a:t>%%	[ebp+8] </a:t>
            </a:r>
          </a:p>
          <a:p>
            <a:r>
              <a:rPr lang="en-US" altLang="zh-CN" b="1" dirty="0">
                <a:solidFill>
                  <a:srgbClr val="00B050"/>
                </a:solidFill>
                <a:latin typeface="Times New Roman" panose="02020603050405020304" pitchFamily="18" charset="0"/>
                <a:cs typeface="Times New Roman" panose="02020603050405020304" pitchFamily="18" charset="0"/>
              </a:rPr>
              <a:t>	</a:t>
            </a:r>
            <a:r>
              <a:rPr lang="en-US" altLang="zh-CN" b="1" dirty="0" smtClean="0">
                <a:solidFill>
                  <a:srgbClr val="FF0000"/>
                </a:solidFill>
                <a:latin typeface="Times New Roman" panose="02020603050405020304" pitchFamily="18" charset="0"/>
                <a:cs typeface="Times New Roman" panose="02020603050405020304" pitchFamily="18" charset="0"/>
              </a:rPr>
              <a:t>*</a:t>
            </a:r>
          </a:p>
          <a:p>
            <a:endParaRPr lang="en-US" altLang="zh-CN" b="1" dirty="0">
              <a:solidFill>
                <a:srgbClr val="FF0000"/>
              </a:solidFill>
              <a:latin typeface="Times New Roman" panose="02020603050405020304" pitchFamily="18" charset="0"/>
              <a:cs typeface="Times New Roman" panose="02020603050405020304" pitchFamily="18" charset="0"/>
            </a:endParaRPr>
          </a:p>
          <a:p>
            <a:r>
              <a:rPr lang="en-US" altLang="zh-CN" b="1" dirty="0" smtClean="0">
                <a:solidFill>
                  <a:srgbClr val="FF0000"/>
                </a:solidFill>
                <a:latin typeface="Times New Roman" panose="02020603050405020304" pitchFamily="18" charset="0"/>
                <a:cs typeface="Times New Roman" panose="02020603050405020304" pitchFamily="18" charset="0"/>
              </a:rPr>
              <a:t>	</a:t>
            </a:r>
            <a:r>
              <a:rPr lang="en-US" altLang="zh-CN" b="1" dirty="0">
                <a:solidFill>
                  <a:srgbClr val="00B050"/>
                </a:solidFill>
                <a:latin typeface="Times New Roman" panose="02020603050405020304" pitchFamily="18" charset="0"/>
                <a:cs typeface="Times New Roman" panose="02020603050405020304" pitchFamily="18" charset="0"/>
              </a:rPr>
              <a:t>[ebp+8] </a:t>
            </a:r>
          </a:p>
          <a:p>
            <a:r>
              <a:rPr lang="en-US" altLang="zh-CN" b="1" dirty="0" smtClean="0">
                <a:solidFill>
                  <a:srgbClr val="FF0000"/>
                </a:solidFill>
              </a:rPr>
              <a:t>	char*</a:t>
            </a:r>
            <a:endParaRPr lang="zh-CN" altLang="en-US" b="1" dirty="0">
              <a:solidFill>
                <a:srgbClr val="FF0000"/>
              </a:solidFill>
            </a:endParaRPr>
          </a:p>
        </p:txBody>
      </p:sp>
      <mc:AlternateContent xmlns:mc="http://schemas.openxmlformats.org/markup-compatibility/2006" xmlns:a14="http://schemas.microsoft.com/office/drawing/2010/main">
        <mc:Choice Requires="a14">
          <p:sp>
            <p:nvSpPr>
              <p:cNvPr id="59" name="矩形 58"/>
              <p:cNvSpPr/>
              <p:nvPr/>
            </p:nvSpPr>
            <p:spPr>
              <a:xfrm>
                <a:off x="6778100" y="3501008"/>
                <a:ext cx="1641155" cy="652551"/>
              </a:xfrm>
              <a:prstGeom prst="rect">
                <a:avLst/>
              </a:prstGeom>
            </p:spPr>
            <p:txBody>
              <a:bodyPr wrap="none">
                <a:spAutoFit/>
              </a:bodyPr>
              <a:lstStyle/>
              <a:p>
                <a:r>
                  <a:rPr lang="en-US" altLang="zh-CN" b="1" dirty="0" smtClean="0">
                    <a:solidFill>
                      <a:srgbClr val="FF0000"/>
                    </a:solidFill>
                    <a:latin typeface="Times New Roman" panose="02020603050405020304" pitchFamily="18" charset="0"/>
                    <a:cs typeface="Times New Roman" panose="02020603050405020304" pitchFamily="18" charset="0"/>
                  </a:rPr>
                  <a:t> </a:t>
                </a:r>
                <a:r>
                  <a:rPr lang="en-US" altLang="zh-CN" b="1" dirty="0" smtClean="0">
                    <a:solidFill>
                      <a:srgbClr val="00B050"/>
                    </a:solidFill>
                    <a:latin typeface="Times New Roman" panose="02020603050405020304" pitchFamily="18" charset="0"/>
                    <a:cs typeface="Times New Roman" panose="02020603050405020304" pitchFamily="18" charset="0"/>
                    <a:sym typeface="Wingdings" panose="05000000000000000000" pitchFamily="2" charset="2"/>
                  </a:rPr>
                  <a:t>―</a:t>
                </a:r>
                <a:r>
                  <a:rPr lang="zh-CN" altLang="en-US" b="1" dirty="0" smtClean="0">
                    <a:solidFill>
                      <a:srgbClr val="00B050"/>
                    </a:solidFill>
                    <a:latin typeface="Times New Roman" panose="02020603050405020304" pitchFamily="18" charset="0"/>
                    <a:cs typeface="Times New Roman" panose="02020603050405020304" pitchFamily="18" charset="0"/>
                    <a:sym typeface="Wingdings" panose="05000000000000000000" pitchFamily="2" charset="2"/>
                  </a:rPr>
                  <a:t>→</a:t>
                </a:r>
                <a:r>
                  <a:rPr lang="en-US" altLang="zh-CN" b="1" dirty="0" smtClean="0">
                    <a:solidFill>
                      <a:srgbClr val="00B050"/>
                    </a:solidFill>
                    <a:latin typeface="Times New Roman" panose="02020603050405020304" pitchFamily="18" charset="0"/>
                    <a:cs typeface="Times New Roman" panose="02020603050405020304" pitchFamily="18" charset="0"/>
                    <a:sym typeface="Wingdings" panose="05000000000000000000" pitchFamily="2" charset="2"/>
                  </a:rPr>
                  <a:t>     </a:t>
                </a:r>
                <a:r>
                  <a:rPr lang="en-US" altLang="zh-CN" b="1" dirty="0">
                    <a:solidFill>
                      <a:srgbClr val="00B050"/>
                    </a:solidFill>
                    <a:latin typeface="Times New Roman" panose="02020603050405020304" pitchFamily="18" charset="0"/>
                    <a:cs typeface="Times New Roman" panose="02020603050405020304" pitchFamily="18" charset="0"/>
                  </a:rPr>
                  <a:t>[</a:t>
                </a:r>
                <a14:m>
                  <m:oMath xmlns:m="http://schemas.openxmlformats.org/officeDocument/2006/math">
                    <m:sSup>
                      <m:sSupPr>
                        <m:ctrlPr>
                          <a:rPr lang="en-US" altLang="zh-CN" b="1" i="1" dirty="0">
                            <a:solidFill>
                              <a:srgbClr val="00B050"/>
                            </a:solidFill>
                            <a:latin typeface="Cambria Math" panose="02040503050406030204" pitchFamily="18" charset="0"/>
                          </a:rPr>
                        </m:ctrlPr>
                      </m:sSupPr>
                      <m:e>
                        <m:r>
                          <a:rPr lang="en-US" altLang="zh-CN" b="1" dirty="0">
                            <a:solidFill>
                              <a:srgbClr val="00B050"/>
                            </a:solidFill>
                            <a:latin typeface="Cambria Math" panose="02040503050406030204" pitchFamily="18" charset="0"/>
                          </a:rPr>
                          <m:t>𝐞𝐚𝐱</m:t>
                        </m:r>
                      </m:e>
                      <m:sup>
                        <m:r>
                          <a:rPr lang="en-US" altLang="zh-CN" b="1" dirty="0">
                            <a:solidFill>
                              <a:srgbClr val="00B050"/>
                            </a:solidFill>
                            <a:latin typeface="Cambria Math" panose="02040503050406030204" pitchFamily="18" charset="0"/>
                          </a:rPr>
                          <m:t>𝟎</m:t>
                        </m:r>
                      </m:sup>
                    </m:sSup>
                  </m:oMath>
                </a14:m>
                <a:r>
                  <a:rPr lang="en-US" altLang="zh-CN" b="1" dirty="0" smtClean="0">
                    <a:solidFill>
                      <a:srgbClr val="00B050"/>
                    </a:solidFill>
                    <a:latin typeface="Times New Roman" panose="02020603050405020304" pitchFamily="18" charset="0"/>
                    <a:cs typeface="Times New Roman" panose="02020603050405020304" pitchFamily="18" charset="0"/>
                  </a:rPr>
                  <a:t>]</a:t>
                </a:r>
              </a:p>
              <a:p>
                <a:r>
                  <a:rPr lang="en-US" altLang="zh-CN" dirty="0">
                    <a:solidFill>
                      <a:srgbClr val="FF0000"/>
                    </a:solidFill>
                    <a:latin typeface="Times New Roman" panose="02020603050405020304" pitchFamily="18" charset="0"/>
                    <a:cs typeface="Times New Roman" panose="02020603050405020304" pitchFamily="18" charset="0"/>
                  </a:rPr>
                  <a:t>	</a:t>
                </a:r>
                <a:r>
                  <a:rPr lang="en-US" altLang="zh-CN" b="1" dirty="0" smtClean="0">
                    <a:solidFill>
                      <a:srgbClr val="FF0000"/>
                    </a:solidFill>
                    <a:latin typeface="Times New Roman" panose="02020603050405020304" pitchFamily="18" charset="0"/>
                    <a:cs typeface="Times New Roman" panose="02020603050405020304" pitchFamily="18" charset="0"/>
                  </a:rPr>
                  <a:t>char</a:t>
                </a:r>
                <a:endParaRPr lang="zh-CN" altLang="en-US" b="1" dirty="0">
                  <a:solidFill>
                    <a:srgbClr val="FF0000"/>
                  </a:solidFill>
                </a:endParaRPr>
              </a:p>
            </p:txBody>
          </p:sp>
        </mc:Choice>
        <mc:Fallback xmlns="">
          <p:sp>
            <p:nvSpPr>
              <p:cNvPr id="59" name="矩形 58"/>
              <p:cNvSpPr>
                <a:spLocks noRot="1" noChangeAspect="1" noMove="1" noResize="1" noEditPoints="1" noAdjustHandles="1" noChangeArrowheads="1" noChangeShapeType="1" noTextEdit="1"/>
              </p:cNvSpPr>
              <p:nvPr/>
            </p:nvSpPr>
            <p:spPr>
              <a:xfrm>
                <a:off x="6778100" y="3501008"/>
                <a:ext cx="1641155" cy="652551"/>
              </a:xfrm>
              <a:prstGeom prst="rect">
                <a:avLst/>
              </a:prstGeom>
              <a:blipFill rotWithShape="0">
                <a:blip r:embed="rId4"/>
                <a:stretch>
                  <a:fillRect t="-3738" r="-2230" b="-130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06228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
                                            <p:txEl>
                                              <p:pRg st="0" end="0"/>
                                            </p:txEl>
                                          </p:spTgt>
                                        </p:tgtEl>
                                        <p:attrNameLst>
                                          <p:attrName>style.visibility</p:attrName>
                                        </p:attrNameLst>
                                      </p:cBhvr>
                                      <p:to>
                                        <p:strVal val="visible"/>
                                      </p:to>
                                    </p:set>
                                    <p:animEffect transition="in" filter="fade">
                                      <p:cBhvr>
                                        <p:cTn id="7" dur="500"/>
                                        <p:tgtEl>
                                          <p:spTgt spid="58">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8">
                                            <p:txEl>
                                              <p:pRg st="1" end="1"/>
                                            </p:txEl>
                                          </p:spTgt>
                                        </p:tgtEl>
                                        <p:attrNameLst>
                                          <p:attrName>style.visibility</p:attrName>
                                        </p:attrNameLst>
                                      </p:cBhvr>
                                      <p:to>
                                        <p:strVal val="visible"/>
                                      </p:to>
                                    </p:set>
                                    <p:animEffect transition="in" filter="fade">
                                      <p:cBhvr>
                                        <p:cTn id="11" dur="500"/>
                                        <p:tgtEl>
                                          <p:spTgt spid="58">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9">
                                            <p:txEl>
                                              <p:pRg st="0" end="0"/>
                                            </p:txEl>
                                          </p:spTgt>
                                        </p:tgtEl>
                                        <p:attrNameLst>
                                          <p:attrName>style.visibility</p:attrName>
                                        </p:attrNameLst>
                                      </p:cBhvr>
                                      <p:to>
                                        <p:strVal val="visible"/>
                                      </p:to>
                                    </p:set>
                                    <p:animEffect transition="in" filter="fade">
                                      <p:cBhvr>
                                        <p:cTn id="16" dur="500"/>
                                        <p:tgtEl>
                                          <p:spTgt spid="59">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9">
                                            <p:txEl>
                                              <p:pRg st="1" end="1"/>
                                            </p:txEl>
                                          </p:spTgt>
                                        </p:tgtEl>
                                        <p:attrNameLst>
                                          <p:attrName>style.visibility</p:attrName>
                                        </p:attrNameLst>
                                      </p:cBhvr>
                                      <p:to>
                                        <p:strVal val="visible"/>
                                      </p:to>
                                    </p:set>
                                    <p:animEffect transition="in" filter="fade">
                                      <p:cBhvr>
                                        <p:cTn id="21" dur="500"/>
                                        <p:tgtEl>
                                          <p:spTgt spid="59">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8">
                                            <p:txEl>
                                              <p:pRg st="3" end="3"/>
                                            </p:txEl>
                                          </p:spTgt>
                                        </p:tgtEl>
                                        <p:attrNameLst>
                                          <p:attrName>style.visibility</p:attrName>
                                        </p:attrNameLst>
                                      </p:cBhvr>
                                      <p:to>
                                        <p:strVal val="visible"/>
                                      </p:to>
                                    </p:set>
                                    <p:animEffect transition="in" filter="fade">
                                      <p:cBhvr>
                                        <p:cTn id="26" dur="500"/>
                                        <p:tgtEl>
                                          <p:spTgt spid="58">
                                            <p:txEl>
                                              <p:pRg st="3" end="3"/>
                                            </p:txEl>
                                          </p:spTgt>
                                        </p:tgtEl>
                                      </p:cBhvr>
                                    </p:animEffect>
                                  </p:childTnLst>
                                </p:cTn>
                              </p:par>
                            </p:childTnLst>
                          </p:cTn>
                        </p:par>
                        <p:par>
                          <p:cTn id="27" fill="hold">
                            <p:stCondLst>
                              <p:cond delay="500"/>
                            </p:stCondLst>
                            <p:childTnLst>
                              <p:par>
                                <p:cTn id="28" presetID="10" presetClass="entr" presetSubtype="0" fill="hold" nodeType="afterEffect">
                                  <p:stCondLst>
                                    <p:cond delay="0"/>
                                  </p:stCondLst>
                                  <p:childTnLst>
                                    <p:set>
                                      <p:cBhvr>
                                        <p:cTn id="29" dur="1" fill="hold">
                                          <p:stCondLst>
                                            <p:cond delay="0"/>
                                          </p:stCondLst>
                                        </p:cTn>
                                        <p:tgtEl>
                                          <p:spTgt spid="58">
                                            <p:txEl>
                                              <p:pRg st="4" end="4"/>
                                            </p:txEl>
                                          </p:spTgt>
                                        </p:tgtEl>
                                        <p:attrNameLst>
                                          <p:attrName>style.visibility</p:attrName>
                                        </p:attrNameLst>
                                      </p:cBhvr>
                                      <p:to>
                                        <p:strVal val="visible"/>
                                      </p:to>
                                    </p:set>
                                    <p:animEffect transition="in" filter="fade">
                                      <p:cBhvr>
                                        <p:cTn id="30" dur="500"/>
                                        <p:tgtEl>
                                          <p:spTgt spid="5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7934"/>
            <a:ext cx="9144000" cy="8446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2"/>
          <p:cNvSpPr>
            <a:spLocks noGrp="1" noChangeArrowheads="1"/>
          </p:cNvSpPr>
          <p:nvPr>
            <p:ph type="title"/>
          </p:nvPr>
        </p:nvSpPr>
        <p:spPr>
          <a:xfrm>
            <a:off x="250825" y="25451"/>
            <a:ext cx="8642350" cy="777875"/>
          </a:xfrm>
        </p:spPr>
        <p:txBody>
          <a:bodyPr/>
          <a:lstStyle/>
          <a:p>
            <a:pPr algn="l" eaLnBrk="1" hangingPunct="1">
              <a:defRPr/>
            </a:pPr>
            <a:r>
              <a:rPr lang="zh-CN" altLang="en-US" sz="3200" b="1" dirty="0" smtClean="0">
                <a:solidFill>
                  <a:schemeClr val="bg1"/>
                </a:solidFill>
              </a:rPr>
              <a:t>复合类型的恢复：结构</a:t>
            </a:r>
            <a:endParaRPr lang="zh-CN" altLang="en-US" sz="2000" b="1" dirty="0" smtClean="0">
              <a:solidFill>
                <a:schemeClr val="bg1"/>
              </a:solidFill>
              <a:latin typeface="Arial" pitchFamily="34" charset="0"/>
              <a:ea typeface="Arial Unicode MS" pitchFamily="34" charset="-122"/>
              <a:cs typeface="Arial" pitchFamily="34" charset="0"/>
            </a:endParaRPr>
          </a:p>
        </p:txBody>
      </p:sp>
      <p:sp>
        <p:nvSpPr>
          <p:cNvPr id="4" name="矩形 3"/>
          <p:cNvSpPr/>
          <p:nvPr/>
        </p:nvSpPr>
        <p:spPr>
          <a:xfrm>
            <a:off x="0" y="6525344"/>
            <a:ext cx="9138308" cy="332656"/>
          </a:xfrm>
          <a:prstGeom prst="rect">
            <a:avLst/>
          </a:prstGeom>
          <a:gradFill flip="none" rotWithShape="1">
            <a:gsLst>
              <a:gs pos="55000">
                <a:schemeClr val="tx2">
                  <a:alpha val="29000"/>
                </a:schemeClr>
              </a:gs>
              <a:gs pos="100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2" name="组合 61"/>
          <p:cNvGrpSpPr/>
          <p:nvPr/>
        </p:nvGrpSpPr>
        <p:grpSpPr>
          <a:xfrm>
            <a:off x="8186914" y="5559487"/>
            <a:ext cx="878417" cy="893287"/>
            <a:chOff x="8230456" y="5603029"/>
            <a:chExt cx="878417" cy="893287"/>
          </a:xfrm>
        </p:grpSpPr>
        <p:sp>
          <p:nvSpPr>
            <p:cNvPr id="52" name="矩形 51"/>
            <p:cNvSpPr/>
            <p:nvPr/>
          </p:nvSpPr>
          <p:spPr>
            <a:xfrm>
              <a:off x="8849633" y="6237076"/>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8849633" y="5920578"/>
              <a:ext cx="259240" cy="259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8540044" y="6237076"/>
              <a:ext cx="259240" cy="259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8849633" y="5603029"/>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8540044" y="5920578"/>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8230456" y="6237076"/>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4" name="矩形 63"/>
          <p:cNvSpPr/>
          <p:nvPr/>
        </p:nvSpPr>
        <p:spPr>
          <a:xfrm>
            <a:off x="-10066" y="893644"/>
            <a:ext cx="9154065" cy="1445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0" name="Rectangle 3"/>
              <p:cNvSpPr txBox="1">
                <a:spLocks noChangeArrowheads="1"/>
              </p:cNvSpPr>
              <p:nvPr/>
            </p:nvSpPr>
            <p:spPr bwMode="gray">
              <a:xfrm>
                <a:off x="540000" y="1123200"/>
                <a:ext cx="8280000" cy="5400038"/>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lstStyle>
                <a:lvl1pPr marL="342900" indent="-342900" algn="l" rtl="0" eaLnBrk="1" fontAlgn="base" hangingPunct="1">
                  <a:spcBef>
                    <a:spcPct val="20000"/>
                  </a:spcBef>
                  <a:spcAft>
                    <a:spcPct val="0"/>
                  </a:spcAft>
                  <a:buClr>
                    <a:schemeClr val="tx1"/>
                  </a:buClr>
                  <a:buFont typeface="Wingdings" pitchFamily="2" charset="2"/>
                  <a:buChar char="v"/>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Font typeface="Wingdings" pitchFamily="2" charset="2"/>
                  <a:buChar char="§"/>
                  <a:defRPr sz="2800">
                    <a:solidFill>
                      <a:schemeClr val="tx2"/>
                    </a:solidFill>
                    <a:latin typeface="Arial" charset="0"/>
                  </a:defRPr>
                </a:lvl2pPr>
                <a:lvl3pPr marL="1143000" indent="-228600" algn="l" rtl="0" eaLnBrk="1" fontAlgn="base" hangingPunct="1">
                  <a:spcBef>
                    <a:spcPct val="20000"/>
                  </a:spcBef>
                  <a:spcAft>
                    <a:spcPct val="0"/>
                  </a:spcAft>
                  <a:buClr>
                    <a:schemeClr val="hlink"/>
                  </a:buClr>
                  <a:buChar char="•"/>
                  <a:defRPr sz="2400">
                    <a:solidFill>
                      <a:schemeClr val="tx2"/>
                    </a:solidFill>
                    <a:latin typeface="Arial" charset="0"/>
                  </a:defRPr>
                </a:lvl3pPr>
                <a:lvl4pPr marL="1600200" indent="-228600" algn="l" rtl="0" eaLnBrk="1" fontAlgn="base" hangingPunct="1">
                  <a:spcBef>
                    <a:spcPct val="20000"/>
                  </a:spcBef>
                  <a:spcAft>
                    <a:spcPct val="0"/>
                  </a:spcAft>
                  <a:buChar char="–"/>
                  <a:defRPr sz="2000">
                    <a:solidFill>
                      <a:schemeClr val="tx2"/>
                    </a:solidFill>
                    <a:latin typeface="Arial" charset="0"/>
                  </a:defRPr>
                </a:lvl4pPr>
                <a:lvl5pPr marL="2057400" indent="-228600" algn="l" rtl="0" eaLnBrk="1" fontAlgn="base" hangingPunct="1">
                  <a:spcBef>
                    <a:spcPct val="20000"/>
                  </a:spcBef>
                  <a:spcAft>
                    <a:spcPct val="0"/>
                  </a:spcAft>
                  <a:buChar char="»"/>
                  <a:defRPr sz="2000">
                    <a:solidFill>
                      <a:schemeClr val="tx2"/>
                    </a:solidFill>
                    <a:latin typeface="Arial" charset="0"/>
                  </a:defRPr>
                </a:lvl5pPr>
                <a:lvl6pPr marL="2514600" indent="-228600" algn="l" rtl="0" eaLnBrk="1" fontAlgn="base" hangingPunct="1">
                  <a:spcBef>
                    <a:spcPct val="20000"/>
                  </a:spcBef>
                  <a:spcAft>
                    <a:spcPct val="0"/>
                  </a:spcAft>
                  <a:buChar char="»"/>
                  <a:defRPr sz="2000">
                    <a:solidFill>
                      <a:schemeClr val="tx2"/>
                    </a:solidFill>
                    <a:latin typeface="Arial" charset="0"/>
                  </a:defRPr>
                </a:lvl6pPr>
                <a:lvl7pPr marL="2971800" indent="-228600" algn="l" rtl="0" eaLnBrk="1" fontAlgn="base" hangingPunct="1">
                  <a:spcBef>
                    <a:spcPct val="20000"/>
                  </a:spcBef>
                  <a:spcAft>
                    <a:spcPct val="0"/>
                  </a:spcAft>
                  <a:buChar char="»"/>
                  <a:defRPr sz="2000">
                    <a:solidFill>
                      <a:schemeClr val="tx2"/>
                    </a:solidFill>
                    <a:latin typeface="Arial" charset="0"/>
                  </a:defRPr>
                </a:lvl7pPr>
                <a:lvl8pPr marL="3429000" indent="-228600" algn="l" rtl="0" eaLnBrk="1" fontAlgn="base" hangingPunct="1">
                  <a:spcBef>
                    <a:spcPct val="20000"/>
                  </a:spcBef>
                  <a:spcAft>
                    <a:spcPct val="0"/>
                  </a:spcAft>
                  <a:buChar char="»"/>
                  <a:defRPr sz="2000">
                    <a:solidFill>
                      <a:schemeClr val="tx2"/>
                    </a:solidFill>
                    <a:latin typeface="Arial" charset="0"/>
                  </a:defRPr>
                </a:lvl8pPr>
                <a:lvl9pPr marL="3886200" indent="-228600" algn="l" rtl="0" eaLnBrk="1" fontAlgn="base" hangingPunct="1">
                  <a:spcBef>
                    <a:spcPct val="20000"/>
                  </a:spcBef>
                  <a:spcAft>
                    <a:spcPct val="0"/>
                  </a:spcAft>
                  <a:buChar char="»"/>
                  <a:defRPr sz="2000">
                    <a:solidFill>
                      <a:schemeClr val="tx2"/>
                    </a:solidFill>
                    <a:latin typeface="Arial" charset="0"/>
                  </a:defRPr>
                </a:lvl9pPr>
              </a:lstStyle>
              <a:p>
                <a:pPr>
                  <a:lnSpc>
                    <a:spcPts val="3700"/>
                  </a:lnSpc>
                  <a:defRPr/>
                </a:pPr>
                <a:r>
                  <a:rPr lang="zh-CN" altLang="en-US" sz="2200" b="0" dirty="0" smtClean="0">
                    <a:latin typeface="Times New Roman" panose="02020603050405020304" pitchFamily="18" charset="0"/>
                    <a:cs typeface="Times New Roman" panose="02020603050405020304" pitchFamily="18" charset="0"/>
                  </a:rPr>
                  <a:t>指针能够访问一片连续的区域</a:t>
                </a:r>
                <a:endParaRPr lang="en-US" altLang="zh-CN" sz="2200" b="0" dirty="0" smtClean="0">
                  <a:latin typeface="Times New Roman" panose="02020603050405020304" pitchFamily="18" charset="0"/>
                  <a:cs typeface="Times New Roman" panose="02020603050405020304" pitchFamily="18" charset="0"/>
                </a:endParaRPr>
              </a:p>
              <a:p>
                <a:pPr>
                  <a:lnSpc>
                    <a:spcPts val="3700"/>
                  </a:lnSpc>
                  <a:defRPr/>
                </a:pPr>
                <a:r>
                  <a:rPr lang="zh-CN" altLang="en-US" sz="2200" b="0" dirty="0" smtClean="0">
                    <a:latin typeface="Times New Roman" panose="02020603050405020304" pitchFamily="18" charset="0"/>
                    <a:cs typeface="Times New Roman" panose="02020603050405020304" pitchFamily="18" charset="0"/>
                  </a:rPr>
                  <a:t>恢复该连续区域中的目标变量</a:t>
                </a:r>
                <a:endParaRPr lang="en-US" altLang="zh-CN" sz="2200" b="0" dirty="0" smtClean="0">
                  <a:latin typeface="Times New Roman" panose="02020603050405020304" pitchFamily="18" charset="0"/>
                  <a:cs typeface="Times New Roman" panose="02020603050405020304" pitchFamily="18" charset="0"/>
                </a:endParaRPr>
              </a:p>
              <a:p>
                <a:pPr>
                  <a:lnSpc>
                    <a:spcPts val="3700"/>
                  </a:lnSpc>
                  <a:defRPr/>
                </a:pPr>
                <a:r>
                  <a:rPr lang="zh-CN" altLang="en-US" sz="2200" b="0" dirty="0" smtClean="0">
                    <a:solidFill>
                      <a:schemeClr val="tx1"/>
                    </a:solidFill>
                    <a:latin typeface="Times New Roman" panose="02020603050405020304" pitchFamily="18" charset="0"/>
                    <a:cs typeface="Times New Roman" panose="02020603050405020304" pitchFamily="18" charset="0"/>
                  </a:rPr>
                  <a:t>恢复变量</a:t>
                </a:r>
                <a14:m>
                  <m:oMath xmlns:m="http://schemas.openxmlformats.org/officeDocument/2006/math">
                    <m:r>
                      <a:rPr lang="en-US" altLang="zh-CN" sz="2200" b="0" i="0" smtClean="0">
                        <a:solidFill>
                          <a:schemeClr val="tx1"/>
                        </a:solidFill>
                        <a:latin typeface="Cambria Math" panose="02040503050406030204" pitchFamily="18" charset="0"/>
                      </a:rPr>
                      <m:t> </m:t>
                    </m:r>
                    <m:r>
                      <a:rPr lang="en-US" altLang="zh-CN" sz="2200" b="0">
                        <a:solidFill>
                          <a:schemeClr val="tx1"/>
                        </a:solidFill>
                        <a:latin typeface="Cambria Math" panose="02040503050406030204" pitchFamily="18" charset="0"/>
                      </a:rPr>
                      <m:t>[</m:t>
                    </m:r>
                    <m:r>
                      <m:rPr>
                        <m:sty m:val="p"/>
                      </m:rPr>
                      <a:rPr lang="en-US" altLang="zh-CN" sz="2200" b="0">
                        <a:solidFill>
                          <a:schemeClr val="tx1"/>
                        </a:solidFill>
                        <a:latin typeface="Cambria Math" panose="02040503050406030204" pitchFamily="18" charset="0"/>
                      </a:rPr>
                      <m:t>base</m:t>
                    </m:r>
                    <m:r>
                      <a:rPr lang="en-US" altLang="zh-CN" sz="2200" b="0">
                        <a:solidFill>
                          <a:schemeClr val="tx1"/>
                        </a:solidFill>
                        <a:latin typeface="Cambria Math" panose="02040503050406030204" pitchFamily="18" charset="0"/>
                      </a:rPr>
                      <m:t> + </m:t>
                    </m:r>
                    <m:sSub>
                      <m:sSubPr>
                        <m:ctrlPr>
                          <a:rPr lang="zh-CN" altLang="zh-CN" sz="2200" b="0" i="1">
                            <a:solidFill>
                              <a:schemeClr val="tx1"/>
                            </a:solidFill>
                            <a:latin typeface="Cambria Math" panose="02040503050406030204" pitchFamily="18" charset="0"/>
                          </a:rPr>
                        </m:ctrlPr>
                      </m:sSubPr>
                      <m:e>
                        <m:r>
                          <m:rPr>
                            <m:sty m:val="p"/>
                          </m:rPr>
                          <a:rPr lang="en-US" altLang="zh-CN" sz="2200" b="0">
                            <a:solidFill>
                              <a:schemeClr val="tx1"/>
                            </a:solidFill>
                            <a:latin typeface="Cambria Math" panose="02040503050406030204" pitchFamily="18" charset="0"/>
                          </a:rPr>
                          <m:t>offset</m:t>
                        </m:r>
                      </m:e>
                      <m:sub>
                        <m:r>
                          <m:rPr>
                            <m:sty m:val="p"/>
                          </m:rPr>
                          <a:rPr lang="en-US" altLang="zh-CN" sz="2200" b="0" i="1">
                            <a:solidFill>
                              <a:schemeClr val="tx1"/>
                            </a:solidFill>
                            <a:latin typeface="Cambria Math" panose="02040503050406030204" pitchFamily="18" charset="0"/>
                          </a:rPr>
                          <m:t>i</m:t>
                        </m:r>
                      </m:sub>
                    </m:sSub>
                    <m:r>
                      <a:rPr lang="en-US" altLang="zh-CN" sz="2200" b="0">
                        <a:solidFill>
                          <a:schemeClr val="tx1"/>
                        </a:solidFill>
                        <a:latin typeface="Cambria Math" panose="02040503050406030204" pitchFamily="18" charset="0"/>
                      </a:rPr>
                      <m:t>]</m:t>
                    </m:r>
                  </m:oMath>
                </a14:m>
                <a:r>
                  <a:rPr lang="zh-CN" altLang="en-US" sz="2200" b="0" dirty="0" smtClean="0">
                    <a:solidFill>
                      <a:schemeClr val="tx1"/>
                    </a:solidFill>
                    <a:latin typeface="Times New Roman" panose="02020603050405020304" pitchFamily="18" charset="0"/>
                    <a:cs typeface="Times New Roman" panose="02020603050405020304" pitchFamily="18" charset="0"/>
                  </a:rPr>
                  <a:t>的类型</a:t>
                </a:r>
                <a14:m>
                  <m:oMath xmlns:m="http://schemas.openxmlformats.org/officeDocument/2006/math">
                    <m:sSub>
                      <m:sSubPr>
                        <m:ctrlPr>
                          <a:rPr lang="zh-CN" altLang="zh-CN" sz="2200" b="0" i="1">
                            <a:solidFill>
                              <a:schemeClr val="tx1"/>
                            </a:solidFill>
                            <a:latin typeface="Cambria Math" panose="02040503050406030204" pitchFamily="18" charset="0"/>
                          </a:rPr>
                        </m:ctrlPr>
                      </m:sSubPr>
                      <m:e>
                        <m:r>
                          <a:rPr lang="en-US" altLang="zh-CN" sz="2200" b="0" i="1" smtClean="0">
                            <a:solidFill>
                              <a:schemeClr val="tx1"/>
                            </a:solidFill>
                            <a:latin typeface="Cambria Math" panose="02040503050406030204" pitchFamily="18" charset="0"/>
                          </a:rPr>
                          <m:t> </m:t>
                        </m:r>
                        <m:r>
                          <a:rPr lang="en-US" altLang="zh-CN" sz="2200" b="0" i="1">
                            <a:solidFill>
                              <a:schemeClr val="tx1"/>
                            </a:solidFill>
                            <a:latin typeface="Cambria Math" panose="02040503050406030204" pitchFamily="18" charset="0"/>
                          </a:rPr>
                          <m:t>𝑡𝑦𝑝𝑒</m:t>
                        </m:r>
                      </m:e>
                      <m:sub>
                        <m:r>
                          <m:rPr>
                            <m:sty m:val="p"/>
                          </m:rPr>
                          <a:rPr lang="en-US" altLang="zh-CN" sz="2200" b="0" i="1">
                            <a:solidFill>
                              <a:schemeClr val="tx1"/>
                            </a:solidFill>
                            <a:latin typeface="Cambria Math" panose="02040503050406030204" pitchFamily="18" charset="0"/>
                          </a:rPr>
                          <m:t>i</m:t>
                        </m:r>
                      </m:sub>
                    </m:sSub>
                  </m:oMath>
                </a14:m>
                <a:endParaRPr lang="en-US" altLang="zh-CN" sz="2200" b="0" dirty="0" smtClean="0">
                  <a:solidFill>
                    <a:schemeClr val="tx1"/>
                  </a:solidFill>
                  <a:latin typeface="Times New Roman" panose="02020603050405020304" pitchFamily="18" charset="0"/>
                  <a:cs typeface="Times New Roman" panose="02020603050405020304" pitchFamily="18" charset="0"/>
                </a:endParaRPr>
              </a:p>
              <a:p>
                <a:pPr>
                  <a:lnSpc>
                    <a:spcPts val="3700"/>
                  </a:lnSpc>
                  <a:defRPr/>
                </a:pPr>
                <a:r>
                  <a:rPr lang="zh-CN" altLang="en-US" sz="2200" b="0" dirty="0" smtClean="0">
                    <a:latin typeface="Times New Roman" panose="02020603050405020304" pitchFamily="18" charset="0"/>
                    <a:cs typeface="Times New Roman" panose="02020603050405020304" pitchFamily="18" charset="0"/>
                  </a:rPr>
                  <a:t>整合</a:t>
                </a:r>
                <a14:m>
                  <m:oMath xmlns:m="http://schemas.openxmlformats.org/officeDocument/2006/math">
                    <m:sSub>
                      <m:sSubPr>
                        <m:ctrlPr>
                          <a:rPr lang="zh-CN" altLang="zh-CN" sz="2200" b="0" i="1">
                            <a:latin typeface="Cambria Math" panose="02040503050406030204" pitchFamily="18" charset="0"/>
                          </a:rPr>
                        </m:ctrlPr>
                      </m:sSubPr>
                      <m:e>
                        <m:r>
                          <a:rPr lang="en-US" altLang="zh-CN" sz="2200" b="0" i="1">
                            <a:latin typeface="Cambria Math" panose="02040503050406030204" pitchFamily="18" charset="0"/>
                          </a:rPr>
                          <m:t> </m:t>
                        </m:r>
                        <m:r>
                          <a:rPr lang="en-US" altLang="zh-CN" sz="2200" b="0" i="1">
                            <a:latin typeface="Cambria Math" panose="02040503050406030204" pitchFamily="18" charset="0"/>
                          </a:rPr>
                          <m:t>𝑡𝑦𝑝𝑒</m:t>
                        </m:r>
                      </m:e>
                      <m:sub>
                        <m:r>
                          <m:rPr>
                            <m:sty m:val="p"/>
                          </m:rPr>
                          <a:rPr lang="en-US" altLang="zh-CN" sz="2200" b="0" i="1">
                            <a:latin typeface="Cambria Math" panose="02040503050406030204" pitchFamily="18" charset="0"/>
                          </a:rPr>
                          <m:t>i</m:t>
                        </m:r>
                      </m:sub>
                    </m:sSub>
                    <m:r>
                      <a:rPr lang="en-US" altLang="zh-CN" sz="2200" b="0" i="1" smtClean="0">
                        <a:latin typeface="Cambria Math" panose="02040503050406030204" pitchFamily="18" charset="0"/>
                      </a:rPr>
                      <m:t> </m:t>
                    </m:r>
                  </m:oMath>
                </a14:m>
                <a:r>
                  <a:rPr lang="zh-CN" altLang="en-US" sz="2200" b="0" dirty="0" smtClean="0">
                    <a:latin typeface="Times New Roman" panose="02020603050405020304" pitchFamily="18" charset="0"/>
                    <a:cs typeface="Times New Roman" panose="02020603050405020304" pitchFamily="18" charset="0"/>
                  </a:rPr>
                  <a:t>的信息，恢复出结构 </a:t>
                </a:r>
                <a:r>
                  <a:rPr lang="en-US" altLang="zh-CN" sz="2200" b="0" dirty="0" smtClean="0">
                    <a:latin typeface="Times New Roman" panose="02020603050405020304" pitchFamily="18" charset="0"/>
                    <a:cs typeface="Times New Roman" panose="02020603050405020304" pitchFamily="18" charset="0"/>
                  </a:rPr>
                  <a:t>s</a:t>
                </a:r>
              </a:p>
              <a:p>
                <a:pPr marL="0" indent="0">
                  <a:lnSpc>
                    <a:spcPts val="1900"/>
                  </a:lnSpc>
                  <a:buNone/>
                </a:pPr>
                <a:r>
                  <a:rPr lang="en-US" altLang="zh-CN" sz="1800" b="0" dirty="0">
                    <a:latin typeface="Times New Roman" panose="02020603050405020304" pitchFamily="18" charset="0"/>
                    <a:cs typeface="Times New Roman" panose="02020603050405020304" pitchFamily="18" charset="0"/>
                  </a:rPr>
                  <a:t>	</a:t>
                </a:r>
                <a:endParaRPr lang="en-US" altLang="zh-CN" sz="1800" b="0" dirty="0" smtClean="0">
                  <a:latin typeface="Times New Roman" panose="02020603050405020304" pitchFamily="18" charset="0"/>
                  <a:cs typeface="Times New Roman" panose="02020603050405020304" pitchFamily="18" charset="0"/>
                </a:endParaRPr>
              </a:p>
              <a:p>
                <a:pPr marL="0" indent="0">
                  <a:lnSpc>
                    <a:spcPts val="1900"/>
                  </a:lnSpc>
                  <a:buNone/>
                </a:pPr>
                <a:r>
                  <a:rPr lang="en-US" altLang="zh-CN" sz="1800" b="0" dirty="0" smtClean="0">
                    <a:solidFill>
                      <a:srgbClr val="0070C0"/>
                    </a:solidFill>
                    <a:latin typeface="Times New Roman" panose="02020603050405020304" pitchFamily="18" charset="0"/>
                    <a:cs typeface="Times New Roman" panose="02020603050405020304" pitchFamily="18" charset="0"/>
                  </a:rPr>
                  <a:t>base </a:t>
                </a:r>
                <a:r>
                  <a:rPr lang="zh-CN" altLang="en-US" sz="1800" b="0" dirty="0" smtClean="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t>→ </a:t>
                </a:r>
                <a:r>
                  <a:rPr lang="en-US" altLang="zh-CN" sz="1800" b="0" dirty="0" smtClean="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t>s</a:t>
                </a:r>
              </a:p>
              <a:p>
                <a:pPr marL="0" indent="0">
                  <a:lnSpc>
                    <a:spcPts val="1900"/>
                  </a:lnSpc>
                  <a:buNone/>
                </a:pPr>
                <a:endParaRPr lang="en-US" altLang="zh-CN" sz="1800" b="0" dirty="0" smtClean="0">
                  <a:latin typeface="Times New Roman" panose="02020603050405020304" pitchFamily="18" charset="0"/>
                  <a:cs typeface="Times New Roman" panose="02020603050405020304" pitchFamily="18" charset="0"/>
                </a:endParaRPr>
              </a:p>
              <a:p>
                <a:pPr marL="0" indent="0">
                  <a:lnSpc>
                    <a:spcPts val="1900"/>
                  </a:lnSpc>
                  <a:buNone/>
                </a:pPr>
                <a:r>
                  <a:rPr lang="en-US" altLang="zh-CN" sz="1800" b="0" dirty="0" smtClean="0"/>
                  <a:t>	</a:t>
                </a:r>
                <a:r>
                  <a:rPr lang="en-US" altLang="zh-CN" sz="1800" b="0" dirty="0" smtClean="0">
                    <a:solidFill>
                      <a:srgbClr val="0070C0"/>
                    </a:solidFill>
                  </a:rPr>
                  <a:t>Struct</a:t>
                </a:r>
                <a:r>
                  <a:rPr lang="en-US" altLang="zh-CN" sz="1800" b="0" dirty="0" smtClean="0"/>
                  <a:t> </a:t>
                </a:r>
                <a14:m>
                  <m:oMath xmlns:m="http://schemas.openxmlformats.org/officeDocument/2006/math">
                    <m:r>
                      <m:rPr>
                        <m:sty m:val="p"/>
                      </m:rPr>
                      <a:rPr lang="en-US" altLang="zh-CN" sz="1800" b="0">
                        <a:latin typeface="Cambria Math" panose="02040503050406030204" pitchFamily="18" charset="0"/>
                      </a:rPr>
                      <m:t>s</m:t>
                    </m:r>
                  </m:oMath>
                </a14:m>
                <a:r>
                  <a:rPr lang="en-US" altLang="zh-CN" sz="1800" b="0" dirty="0"/>
                  <a:t> {</a:t>
                </a:r>
                <a:endParaRPr lang="zh-CN" altLang="zh-CN" sz="1800" b="0" dirty="0"/>
              </a:p>
              <a:p>
                <a:pPr marL="0" indent="0">
                  <a:lnSpc>
                    <a:spcPts val="1900"/>
                  </a:lnSpc>
                  <a:buNone/>
                </a:pPr>
                <a:r>
                  <a:rPr lang="en-US" altLang="zh-CN" sz="1800" b="0" dirty="0"/>
                  <a:t>	</a:t>
                </a:r>
                <a:r>
                  <a:rPr lang="en-US" altLang="zh-CN" sz="1800" b="0" dirty="0" smtClean="0"/>
                  <a:t>	</a:t>
                </a:r>
                <a14:m>
                  <m:oMath xmlns:m="http://schemas.openxmlformats.org/officeDocument/2006/math">
                    <m:sSub>
                      <m:sSubPr>
                        <m:ctrlPr>
                          <a:rPr lang="zh-CN" altLang="zh-CN" sz="1800" b="0" i="1" smtClean="0">
                            <a:solidFill>
                              <a:srgbClr val="0070C0"/>
                            </a:solidFill>
                            <a:latin typeface="Cambria Math" panose="02040503050406030204" pitchFamily="18" charset="0"/>
                          </a:rPr>
                        </m:ctrlPr>
                      </m:sSubPr>
                      <m:e>
                        <m:r>
                          <a:rPr lang="en-US" altLang="zh-CN" sz="1800" b="0" i="1">
                            <a:solidFill>
                              <a:srgbClr val="0070C0"/>
                            </a:solidFill>
                            <a:latin typeface="Cambria Math" panose="02040503050406030204" pitchFamily="18" charset="0"/>
                          </a:rPr>
                          <m:t>𝑡𝑦𝑝𝑒</m:t>
                        </m:r>
                      </m:e>
                      <m:sub>
                        <m:r>
                          <a:rPr lang="en-US" altLang="zh-CN" sz="1800" b="0" i="1">
                            <a:solidFill>
                              <a:srgbClr val="0070C0"/>
                            </a:solidFill>
                            <a:latin typeface="Cambria Math" panose="02040503050406030204" pitchFamily="18" charset="0"/>
                          </a:rPr>
                          <m:t>0</m:t>
                        </m:r>
                      </m:sub>
                    </m:sSub>
                  </m:oMath>
                </a14:m>
                <a:r>
                  <a:rPr lang="en-US" altLang="zh-CN" sz="1800" b="0" dirty="0"/>
                  <a:t> </a:t>
                </a:r>
                <a14:m>
                  <m:oMath xmlns:m="http://schemas.openxmlformats.org/officeDocument/2006/math">
                    <m:r>
                      <a:rPr lang="en-US" altLang="zh-CN" sz="1800" b="0">
                        <a:latin typeface="Cambria Math" panose="02040503050406030204" pitchFamily="18" charset="0"/>
                      </a:rPr>
                      <m:t>[</m:t>
                    </m:r>
                    <m:r>
                      <m:rPr>
                        <m:sty m:val="p"/>
                      </m:rPr>
                      <a:rPr lang="en-US" altLang="zh-CN" sz="1800" b="0">
                        <a:latin typeface="Cambria Math" panose="02040503050406030204" pitchFamily="18" charset="0"/>
                      </a:rPr>
                      <m:t>base</m:t>
                    </m:r>
                    <m:r>
                      <a:rPr lang="en-US" altLang="zh-CN" sz="1800" b="0">
                        <a:latin typeface="Cambria Math" panose="02040503050406030204" pitchFamily="18" charset="0"/>
                      </a:rPr>
                      <m:t>]</m:t>
                    </m:r>
                  </m:oMath>
                </a14:m>
                <a:endParaRPr lang="zh-CN" altLang="zh-CN" sz="1800" b="0" dirty="0"/>
              </a:p>
              <a:p>
                <a:pPr marL="0" indent="0">
                  <a:lnSpc>
                    <a:spcPts val="1900"/>
                  </a:lnSpc>
                  <a:buNone/>
                </a:pPr>
                <a:r>
                  <a:rPr lang="en-US" altLang="zh-CN" sz="1800" b="0" dirty="0" smtClean="0"/>
                  <a:t>	</a:t>
                </a:r>
                <a:r>
                  <a:rPr lang="en-US" altLang="zh-CN" sz="1800" b="0" dirty="0"/>
                  <a:t>	</a:t>
                </a:r>
                <a14:m>
                  <m:oMath xmlns:m="http://schemas.openxmlformats.org/officeDocument/2006/math">
                    <m:sSub>
                      <m:sSubPr>
                        <m:ctrlPr>
                          <a:rPr lang="zh-CN" altLang="zh-CN" sz="1800" b="0" i="1" smtClean="0">
                            <a:solidFill>
                              <a:srgbClr val="0070C0"/>
                            </a:solidFill>
                            <a:latin typeface="Cambria Math" panose="02040503050406030204" pitchFamily="18" charset="0"/>
                          </a:rPr>
                        </m:ctrlPr>
                      </m:sSubPr>
                      <m:e>
                        <m:r>
                          <a:rPr lang="en-US" altLang="zh-CN" sz="1800" b="0" i="1">
                            <a:solidFill>
                              <a:srgbClr val="0070C0"/>
                            </a:solidFill>
                            <a:latin typeface="Cambria Math" panose="02040503050406030204" pitchFamily="18" charset="0"/>
                          </a:rPr>
                          <m:t>𝑡𝑦𝑝𝑒</m:t>
                        </m:r>
                      </m:e>
                      <m:sub>
                        <m:r>
                          <a:rPr lang="en-US" altLang="zh-CN" sz="1800" b="0" i="1">
                            <a:solidFill>
                              <a:srgbClr val="0070C0"/>
                            </a:solidFill>
                            <a:latin typeface="Cambria Math" panose="02040503050406030204" pitchFamily="18" charset="0"/>
                          </a:rPr>
                          <m:t>1</m:t>
                        </m:r>
                      </m:sub>
                    </m:sSub>
                  </m:oMath>
                </a14:m>
                <a:r>
                  <a:rPr lang="en-US" altLang="zh-CN" sz="1800" b="0" dirty="0"/>
                  <a:t> </a:t>
                </a:r>
                <a14:m>
                  <m:oMath xmlns:m="http://schemas.openxmlformats.org/officeDocument/2006/math">
                    <m:r>
                      <a:rPr lang="en-US" altLang="zh-CN" sz="1800" b="0">
                        <a:latin typeface="Cambria Math" panose="02040503050406030204" pitchFamily="18" charset="0"/>
                      </a:rPr>
                      <m:t>[</m:t>
                    </m:r>
                    <m:r>
                      <m:rPr>
                        <m:sty m:val="p"/>
                      </m:rPr>
                      <a:rPr lang="en-US" altLang="zh-CN" sz="1800" b="0">
                        <a:latin typeface="Cambria Math" panose="02040503050406030204" pitchFamily="18" charset="0"/>
                      </a:rPr>
                      <m:t>base</m:t>
                    </m:r>
                    <m:r>
                      <a:rPr lang="en-US" altLang="zh-CN" sz="1800" b="0">
                        <a:latin typeface="Cambria Math" panose="02040503050406030204" pitchFamily="18" charset="0"/>
                      </a:rPr>
                      <m:t> + </m:t>
                    </m:r>
                    <m:sSub>
                      <m:sSubPr>
                        <m:ctrlPr>
                          <a:rPr lang="zh-CN" altLang="zh-CN" sz="1800" b="0" i="1">
                            <a:latin typeface="Cambria Math" panose="02040503050406030204" pitchFamily="18" charset="0"/>
                          </a:rPr>
                        </m:ctrlPr>
                      </m:sSubPr>
                      <m:e>
                        <m:r>
                          <m:rPr>
                            <m:sty m:val="p"/>
                          </m:rPr>
                          <a:rPr lang="en-US" altLang="zh-CN" sz="1800" b="0">
                            <a:latin typeface="Cambria Math" panose="02040503050406030204" pitchFamily="18" charset="0"/>
                          </a:rPr>
                          <m:t>offset</m:t>
                        </m:r>
                      </m:e>
                      <m:sub>
                        <m:r>
                          <a:rPr lang="en-US" altLang="zh-CN" sz="1800" b="0">
                            <a:latin typeface="Cambria Math" panose="02040503050406030204" pitchFamily="18" charset="0"/>
                          </a:rPr>
                          <m:t>1</m:t>
                        </m:r>
                      </m:sub>
                    </m:sSub>
                    <m:r>
                      <a:rPr lang="en-US" altLang="zh-CN" sz="1800" b="0">
                        <a:latin typeface="Cambria Math" panose="02040503050406030204" pitchFamily="18" charset="0"/>
                      </a:rPr>
                      <m:t>]</m:t>
                    </m:r>
                  </m:oMath>
                </a14:m>
                <a:endParaRPr lang="zh-CN" altLang="zh-CN" sz="1800" b="0" dirty="0"/>
              </a:p>
              <a:p>
                <a:pPr marL="0" indent="0">
                  <a:lnSpc>
                    <a:spcPts val="1900"/>
                  </a:lnSpc>
                  <a:buNone/>
                </a:pPr>
                <a:r>
                  <a:rPr lang="en-US" altLang="zh-CN" sz="1800" b="0" dirty="0"/>
                  <a:t>	</a:t>
                </a:r>
                <a:r>
                  <a:rPr lang="en-US" altLang="zh-CN" sz="1800" b="0" dirty="0" smtClean="0"/>
                  <a:t>	</a:t>
                </a:r>
                <a14:m>
                  <m:oMath xmlns:m="http://schemas.openxmlformats.org/officeDocument/2006/math">
                    <m:sSub>
                      <m:sSubPr>
                        <m:ctrlPr>
                          <a:rPr lang="zh-CN" altLang="zh-CN" sz="1800" b="0" i="1" smtClean="0">
                            <a:solidFill>
                              <a:srgbClr val="0070C0"/>
                            </a:solidFill>
                            <a:latin typeface="Cambria Math" panose="02040503050406030204" pitchFamily="18" charset="0"/>
                          </a:rPr>
                        </m:ctrlPr>
                      </m:sSubPr>
                      <m:e>
                        <m:r>
                          <a:rPr lang="en-US" altLang="zh-CN" sz="1800" b="0" i="1">
                            <a:solidFill>
                              <a:srgbClr val="0070C0"/>
                            </a:solidFill>
                            <a:latin typeface="Cambria Math" panose="02040503050406030204" pitchFamily="18" charset="0"/>
                          </a:rPr>
                          <m:t>𝑡𝑦𝑝𝑒</m:t>
                        </m:r>
                      </m:e>
                      <m:sub>
                        <m:r>
                          <a:rPr lang="en-US" altLang="zh-CN" sz="1800" b="0" i="1">
                            <a:solidFill>
                              <a:srgbClr val="0070C0"/>
                            </a:solidFill>
                            <a:latin typeface="Cambria Math" panose="02040503050406030204" pitchFamily="18" charset="0"/>
                          </a:rPr>
                          <m:t>2</m:t>
                        </m:r>
                      </m:sub>
                    </m:sSub>
                  </m:oMath>
                </a14:m>
                <a:r>
                  <a:rPr lang="en-US" altLang="zh-CN" sz="1800" b="0" dirty="0"/>
                  <a:t> </a:t>
                </a:r>
                <a14:m>
                  <m:oMath xmlns:m="http://schemas.openxmlformats.org/officeDocument/2006/math">
                    <m:r>
                      <a:rPr lang="en-US" altLang="zh-CN" sz="1800" b="0">
                        <a:latin typeface="Cambria Math" panose="02040503050406030204" pitchFamily="18" charset="0"/>
                      </a:rPr>
                      <m:t>[</m:t>
                    </m:r>
                    <m:r>
                      <m:rPr>
                        <m:sty m:val="p"/>
                      </m:rPr>
                      <a:rPr lang="en-US" altLang="zh-CN" sz="1800" b="0">
                        <a:latin typeface="Cambria Math" panose="02040503050406030204" pitchFamily="18" charset="0"/>
                      </a:rPr>
                      <m:t>base</m:t>
                    </m:r>
                    <m:r>
                      <a:rPr lang="en-US" altLang="zh-CN" sz="1800" b="0" i="0" smtClean="0">
                        <a:latin typeface="Cambria Math" panose="02040503050406030204" pitchFamily="18" charset="0"/>
                      </a:rPr>
                      <m:t> </m:t>
                    </m:r>
                    <m:r>
                      <a:rPr lang="en-US" altLang="zh-CN" sz="1800" b="0">
                        <a:latin typeface="Cambria Math" panose="02040503050406030204" pitchFamily="18" charset="0"/>
                      </a:rPr>
                      <m:t>+</m:t>
                    </m:r>
                    <m:r>
                      <a:rPr lang="en-US" altLang="zh-CN" sz="1800" b="0" i="1" smtClean="0">
                        <a:latin typeface="Cambria Math" panose="02040503050406030204" pitchFamily="18" charset="0"/>
                      </a:rPr>
                      <m:t> </m:t>
                    </m:r>
                    <m:sSub>
                      <m:sSubPr>
                        <m:ctrlPr>
                          <a:rPr lang="zh-CN" altLang="zh-CN" sz="1800" b="0" i="1">
                            <a:latin typeface="Cambria Math" panose="02040503050406030204" pitchFamily="18" charset="0"/>
                          </a:rPr>
                        </m:ctrlPr>
                      </m:sSubPr>
                      <m:e>
                        <m:r>
                          <m:rPr>
                            <m:sty m:val="p"/>
                          </m:rPr>
                          <a:rPr lang="en-US" altLang="zh-CN" sz="1800" b="0">
                            <a:latin typeface="Cambria Math" panose="02040503050406030204" pitchFamily="18" charset="0"/>
                          </a:rPr>
                          <m:t>offset</m:t>
                        </m:r>
                      </m:e>
                      <m:sub>
                        <m:r>
                          <a:rPr lang="en-US" altLang="zh-CN" sz="1800" b="0">
                            <a:latin typeface="Cambria Math" panose="02040503050406030204" pitchFamily="18" charset="0"/>
                          </a:rPr>
                          <m:t>2</m:t>
                        </m:r>
                      </m:sub>
                    </m:sSub>
                    <m:r>
                      <a:rPr lang="en-US" altLang="zh-CN" sz="1800" b="0">
                        <a:latin typeface="Cambria Math" panose="02040503050406030204" pitchFamily="18" charset="0"/>
                      </a:rPr>
                      <m:t>]</m:t>
                    </m:r>
                  </m:oMath>
                </a14:m>
                <a:endParaRPr lang="zh-CN" altLang="zh-CN" sz="1800" b="0" dirty="0"/>
              </a:p>
              <a:p>
                <a:pPr marL="0" indent="0">
                  <a:lnSpc>
                    <a:spcPts val="1900"/>
                  </a:lnSpc>
                  <a:buNone/>
                </a:pPr>
                <a:r>
                  <a:rPr lang="en-US" altLang="zh-CN" sz="1800" b="0" dirty="0" smtClean="0"/>
                  <a:t>	</a:t>
                </a:r>
                <a:r>
                  <a:rPr lang="en-US" altLang="zh-CN" sz="1800" b="0" dirty="0"/>
                  <a:t>	</a:t>
                </a:r>
                <a14:m>
                  <m:oMath xmlns:m="http://schemas.openxmlformats.org/officeDocument/2006/math">
                    <m:sSub>
                      <m:sSubPr>
                        <m:ctrlPr>
                          <a:rPr lang="zh-CN" altLang="zh-CN" sz="1800" b="0" i="1" smtClean="0">
                            <a:solidFill>
                              <a:srgbClr val="0070C0"/>
                            </a:solidFill>
                            <a:latin typeface="Cambria Math" panose="02040503050406030204" pitchFamily="18" charset="0"/>
                          </a:rPr>
                        </m:ctrlPr>
                      </m:sSubPr>
                      <m:e>
                        <m:r>
                          <a:rPr lang="en-US" altLang="zh-CN" sz="1800" b="0" i="1">
                            <a:solidFill>
                              <a:srgbClr val="0070C0"/>
                            </a:solidFill>
                            <a:latin typeface="Cambria Math" panose="02040503050406030204" pitchFamily="18" charset="0"/>
                          </a:rPr>
                          <m:t>𝑡𝑦𝑝𝑒</m:t>
                        </m:r>
                      </m:e>
                      <m:sub>
                        <m:r>
                          <a:rPr lang="en-US" altLang="zh-CN" sz="1800" b="0" i="1">
                            <a:solidFill>
                              <a:srgbClr val="0070C0"/>
                            </a:solidFill>
                            <a:latin typeface="Cambria Math" panose="02040503050406030204" pitchFamily="18" charset="0"/>
                          </a:rPr>
                          <m:t>3</m:t>
                        </m:r>
                      </m:sub>
                    </m:sSub>
                  </m:oMath>
                </a14:m>
                <a:r>
                  <a:rPr lang="en-US" altLang="zh-CN" sz="1800" b="0" dirty="0"/>
                  <a:t> </a:t>
                </a:r>
                <a14:m>
                  <m:oMath xmlns:m="http://schemas.openxmlformats.org/officeDocument/2006/math">
                    <m:r>
                      <a:rPr lang="en-US" altLang="zh-CN" sz="1800" b="0">
                        <a:latin typeface="Cambria Math" panose="02040503050406030204" pitchFamily="18" charset="0"/>
                      </a:rPr>
                      <m:t>[</m:t>
                    </m:r>
                    <m:r>
                      <m:rPr>
                        <m:sty m:val="p"/>
                      </m:rPr>
                      <a:rPr lang="en-US" altLang="zh-CN" sz="1800" b="0">
                        <a:latin typeface="Cambria Math" panose="02040503050406030204" pitchFamily="18" charset="0"/>
                      </a:rPr>
                      <m:t>base</m:t>
                    </m:r>
                    <m:r>
                      <a:rPr lang="en-US" altLang="zh-CN" sz="1800" b="0" i="0" smtClean="0">
                        <a:latin typeface="Cambria Math" panose="02040503050406030204" pitchFamily="18" charset="0"/>
                      </a:rPr>
                      <m:t> </m:t>
                    </m:r>
                    <m:r>
                      <a:rPr lang="en-US" altLang="zh-CN" sz="1800" b="0">
                        <a:latin typeface="Cambria Math" panose="02040503050406030204" pitchFamily="18" charset="0"/>
                      </a:rPr>
                      <m:t> +</m:t>
                    </m:r>
                    <m:r>
                      <a:rPr lang="en-US" altLang="zh-CN" sz="1800" b="0" i="1" smtClean="0">
                        <a:latin typeface="Cambria Math" panose="02040503050406030204" pitchFamily="18" charset="0"/>
                      </a:rPr>
                      <m:t> </m:t>
                    </m:r>
                    <m:sSub>
                      <m:sSubPr>
                        <m:ctrlPr>
                          <a:rPr lang="zh-CN" altLang="zh-CN" sz="1800" b="0" i="1">
                            <a:latin typeface="Cambria Math" panose="02040503050406030204" pitchFamily="18" charset="0"/>
                          </a:rPr>
                        </m:ctrlPr>
                      </m:sSubPr>
                      <m:e>
                        <m:r>
                          <a:rPr lang="en-US" altLang="zh-CN" sz="1800" b="0">
                            <a:latin typeface="Cambria Math" panose="02040503050406030204" pitchFamily="18" charset="0"/>
                          </a:rPr>
                          <m:t> </m:t>
                        </m:r>
                        <m:r>
                          <m:rPr>
                            <m:sty m:val="p"/>
                          </m:rPr>
                          <a:rPr lang="en-US" altLang="zh-CN" sz="1800" b="0">
                            <a:latin typeface="Cambria Math" panose="02040503050406030204" pitchFamily="18" charset="0"/>
                          </a:rPr>
                          <m:t>offset</m:t>
                        </m:r>
                      </m:e>
                      <m:sub>
                        <m:r>
                          <a:rPr lang="en-US" altLang="zh-CN" sz="1800" b="0">
                            <a:latin typeface="Cambria Math" panose="02040503050406030204" pitchFamily="18" charset="0"/>
                          </a:rPr>
                          <m:t>3</m:t>
                        </m:r>
                      </m:sub>
                    </m:sSub>
                    <m:r>
                      <a:rPr lang="en-US" altLang="zh-CN" sz="1800" b="0">
                        <a:latin typeface="Cambria Math" panose="02040503050406030204" pitchFamily="18" charset="0"/>
                      </a:rPr>
                      <m:t>]</m:t>
                    </m:r>
                  </m:oMath>
                </a14:m>
                <a:endParaRPr lang="zh-CN" altLang="zh-CN" sz="1800" b="0" dirty="0"/>
              </a:p>
              <a:p>
                <a:pPr marL="0" indent="0">
                  <a:lnSpc>
                    <a:spcPts val="1900"/>
                  </a:lnSpc>
                  <a:buNone/>
                </a:pPr>
                <a:r>
                  <a:rPr lang="en-US" altLang="zh-CN" sz="1800" b="0" dirty="0"/>
                  <a:t>	</a:t>
                </a:r>
                <a:r>
                  <a:rPr lang="en-US" altLang="zh-CN" sz="1800" b="0" dirty="0" smtClean="0"/>
                  <a:t>	</a:t>
                </a:r>
                <a14:m>
                  <m:oMath xmlns:m="http://schemas.openxmlformats.org/officeDocument/2006/math">
                    <m:r>
                      <a:rPr lang="en-US" altLang="zh-CN" sz="1800" b="0">
                        <a:latin typeface="Cambria Math" panose="02040503050406030204" pitchFamily="18" charset="0"/>
                      </a:rPr>
                      <m:t>…</m:t>
                    </m:r>
                  </m:oMath>
                </a14:m>
                <a:r>
                  <a:rPr lang="en-US" altLang="zh-CN" sz="1800" b="0" dirty="0"/>
                  <a:t> </a:t>
                </a:r>
                <a:endParaRPr lang="zh-CN" altLang="zh-CN" sz="1800" b="0" dirty="0"/>
              </a:p>
              <a:p>
                <a:pPr marL="0" indent="0">
                  <a:lnSpc>
                    <a:spcPts val="1900"/>
                  </a:lnSpc>
                  <a:buNone/>
                </a:pPr>
                <a:r>
                  <a:rPr lang="en-US" altLang="zh-CN" sz="1800" b="0" dirty="0" smtClean="0"/>
                  <a:t>	}</a:t>
                </a:r>
                <a:endParaRPr lang="en-US" altLang="zh-CN" sz="1800" b="0" dirty="0"/>
              </a:p>
              <a:p>
                <a:pPr marL="0" indent="0">
                  <a:lnSpc>
                    <a:spcPts val="1900"/>
                  </a:lnSpc>
                  <a:buNone/>
                </a:pPr>
                <a:endParaRPr lang="en-US" altLang="zh-CN" sz="1800" b="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457200" lvl="1" indent="0">
                  <a:lnSpc>
                    <a:spcPct val="150000"/>
                  </a:lnSpc>
                  <a:buNone/>
                  <a:defRPr/>
                </a:pPr>
                <a:endParaRPr lang="en-US" altLang="zh-CN" sz="2200" b="0" dirty="0" smtClean="0">
                  <a:solidFill>
                    <a:schemeClr val="tx1"/>
                  </a:solidFill>
                  <a:latin typeface="宋体" panose="02010600030101010101" pitchFamily="2" charset="-122"/>
                  <a:ea typeface="宋体" panose="02010600030101010101" pitchFamily="2" charset="-122"/>
                </a:endParaRPr>
              </a:p>
            </p:txBody>
          </p:sp>
        </mc:Choice>
        <mc:Fallback xmlns="">
          <p:sp>
            <p:nvSpPr>
              <p:cNvPr id="50" name="Rectangle 3"/>
              <p:cNvSpPr txBox="1">
                <a:spLocks noRot="1" noChangeAspect="1" noMove="1" noResize="1" noEditPoints="1" noAdjustHandles="1" noChangeArrowheads="1" noChangeShapeType="1" noTextEdit="1"/>
              </p:cNvSpPr>
              <p:nvPr/>
            </p:nvSpPr>
            <p:spPr bwMode="gray">
              <a:xfrm>
                <a:off x="540000" y="1123200"/>
                <a:ext cx="8280000" cy="5400038"/>
              </a:xfrm>
              <a:prstGeom prst="rect">
                <a:avLst/>
              </a:prstGeom>
              <a:blipFill rotWithShape="0">
                <a:blip r:embed="rId3"/>
                <a:stretch>
                  <a:fillRect l="-81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14724729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7934"/>
            <a:ext cx="9144000" cy="8446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2"/>
          <p:cNvSpPr>
            <a:spLocks noGrp="1" noChangeArrowheads="1"/>
          </p:cNvSpPr>
          <p:nvPr>
            <p:ph type="title"/>
          </p:nvPr>
        </p:nvSpPr>
        <p:spPr>
          <a:xfrm>
            <a:off x="250825" y="25451"/>
            <a:ext cx="8642350" cy="777875"/>
          </a:xfrm>
        </p:spPr>
        <p:txBody>
          <a:bodyPr/>
          <a:lstStyle/>
          <a:p>
            <a:pPr algn="l" eaLnBrk="1" hangingPunct="1">
              <a:defRPr/>
            </a:pPr>
            <a:r>
              <a:rPr lang="zh-CN" altLang="en-US" sz="3200" b="1" dirty="0" smtClean="0">
                <a:solidFill>
                  <a:schemeClr val="bg1"/>
                </a:solidFill>
              </a:rPr>
              <a:t>整体流程</a:t>
            </a:r>
            <a:endParaRPr lang="zh-CN" altLang="en-US" sz="2000" b="1" dirty="0" smtClean="0">
              <a:solidFill>
                <a:schemeClr val="bg1"/>
              </a:solidFill>
              <a:latin typeface="Arial" pitchFamily="34" charset="0"/>
              <a:ea typeface="Arial Unicode MS" pitchFamily="34" charset="-122"/>
              <a:cs typeface="Arial" pitchFamily="34" charset="0"/>
            </a:endParaRPr>
          </a:p>
        </p:txBody>
      </p:sp>
      <p:sp>
        <p:nvSpPr>
          <p:cNvPr id="4" name="矩形 3"/>
          <p:cNvSpPr/>
          <p:nvPr/>
        </p:nvSpPr>
        <p:spPr>
          <a:xfrm>
            <a:off x="0" y="6525344"/>
            <a:ext cx="9138308" cy="332656"/>
          </a:xfrm>
          <a:prstGeom prst="rect">
            <a:avLst/>
          </a:prstGeom>
          <a:gradFill flip="none" rotWithShape="1">
            <a:gsLst>
              <a:gs pos="55000">
                <a:schemeClr val="tx2">
                  <a:alpha val="29000"/>
                </a:schemeClr>
              </a:gs>
              <a:gs pos="100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2" name="组合 61"/>
          <p:cNvGrpSpPr/>
          <p:nvPr/>
        </p:nvGrpSpPr>
        <p:grpSpPr>
          <a:xfrm>
            <a:off x="8186914" y="5559487"/>
            <a:ext cx="878417" cy="893287"/>
            <a:chOff x="8230456" y="5603029"/>
            <a:chExt cx="878417" cy="893287"/>
          </a:xfrm>
        </p:grpSpPr>
        <p:sp>
          <p:nvSpPr>
            <p:cNvPr id="52" name="矩形 51"/>
            <p:cNvSpPr/>
            <p:nvPr/>
          </p:nvSpPr>
          <p:spPr>
            <a:xfrm>
              <a:off x="8849633" y="6237076"/>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8849633" y="5920578"/>
              <a:ext cx="259240" cy="259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8540044" y="6237076"/>
              <a:ext cx="259240" cy="259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8849633" y="5603029"/>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8540044" y="5920578"/>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8230456" y="6237076"/>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4" name="矩形 63"/>
          <p:cNvSpPr/>
          <p:nvPr/>
        </p:nvSpPr>
        <p:spPr>
          <a:xfrm>
            <a:off x="-10066" y="893644"/>
            <a:ext cx="9154065" cy="1445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a:off x="262197" y="2183908"/>
            <a:ext cx="8660928" cy="2829268"/>
            <a:chOff x="262197" y="2204864"/>
            <a:chExt cx="8660928" cy="2829268"/>
          </a:xfrm>
        </p:grpSpPr>
        <p:pic>
          <p:nvPicPr>
            <p:cNvPr id="15" name="图片 14"/>
            <p:cNvPicPr>
              <a:picLocks noChangeAspect="1"/>
            </p:cNvPicPr>
            <p:nvPr/>
          </p:nvPicPr>
          <p:blipFill>
            <a:blip r:embed="rId3"/>
            <a:stretch>
              <a:fillRect/>
            </a:stretch>
          </p:blipFill>
          <p:spPr>
            <a:xfrm>
              <a:off x="262197" y="2204864"/>
              <a:ext cx="7663077" cy="2829268"/>
            </a:xfrm>
            <a:prstGeom prst="rect">
              <a:avLst/>
            </a:prstGeom>
          </p:spPr>
        </p:pic>
        <p:sp>
          <p:nvSpPr>
            <p:cNvPr id="16" name="文本框 15"/>
            <p:cNvSpPr txBox="1"/>
            <p:nvPr/>
          </p:nvSpPr>
          <p:spPr>
            <a:xfrm>
              <a:off x="3010730" y="2292896"/>
              <a:ext cx="1872208" cy="276999"/>
            </a:xfrm>
            <a:prstGeom prst="rect">
              <a:avLst/>
            </a:prstGeom>
            <a:noFill/>
          </p:spPr>
          <p:txBody>
            <a:bodyPr wrap="square" rtlCol="0">
              <a:spAutoFit/>
            </a:bodyPr>
            <a:lstStyle/>
            <a:p>
              <a:r>
                <a:rPr lang="en-US" altLang="zh-CN" sz="1200" dirty="0" smtClean="0">
                  <a:latin typeface="Times New Roman" panose="02020603050405020304" pitchFamily="18" charset="0"/>
                  <a:cs typeface="Times New Roman" panose="02020603050405020304" pitchFamily="18" charset="0"/>
                </a:rPr>
                <a:t>Binary Analysis</a:t>
              </a:r>
              <a:endParaRPr lang="zh-CN" altLang="en-US" sz="1200" dirty="0">
                <a:latin typeface="Times New Roman" panose="02020603050405020304" pitchFamily="18" charset="0"/>
                <a:cs typeface="Times New Roman" panose="02020603050405020304" pitchFamily="18" charset="0"/>
              </a:endParaRPr>
            </a:p>
          </p:txBody>
        </p:sp>
        <p:sp>
          <p:nvSpPr>
            <p:cNvPr id="17" name="右箭头 16"/>
            <p:cNvSpPr/>
            <p:nvPr/>
          </p:nvSpPr>
          <p:spPr>
            <a:xfrm>
              <a:off x="7164288" y="4369419"/>
              <a:ext cx="977010" cy="288032"/>
            </a:xfrm>
            <a:prstGeom prst="rightArrow">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圆角矩形 17"/>
            <p:cNvSpPr/>
            <p:nvPr/>
          </p:nvSpPr>
          <p:spPr>
            <a:xfrm>
              <a:off x="7172026" y="4149080"/>
              <a:ext cx="856358" cy="2203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Synthetize</a:t>
              </a:r>
              <a:endParaRPr lang="zh-CN" altLang="en-US" sz="1200" dirty="0">
                <a:solidFill>
                  <a:schemeClr val="tx1"/>
                </a:solidFill>
              </a:endParaRPr>
            </a:p>
          </p:txBody>
        </p:sp>
        <p:sp>
          <p:nvSpPr>
            <p:cNvPr id="19" name="横卷形 18"/>
            <p:cNvSpPr/>
            <p:nvPr/>
          </p:nvSpPr>
          <p:spPr>
            <a:xfrm>
              <a:off x="8180138" y="4293096"/>
              <a:ext cx="742987" cy="393466"/>
            </a:xfrm>
            <a:prstGeom prst="horizontalScroll">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Result</a:t>
              </a:r>
              <a:endParaRPr lang="zh-CN" altLang="en-US" sz="1400" dirty="0">
                <a:solidFill>
                  <a:schemeClr val="tx1"/>
                </a:solidFill>
              </a:endParaRPr>
            </a:p>
          </p:txBody>
        </p:sp>
        <p:cxnSp>
          <p:nvCxnSpPr>
            <p:cNvPr id="20" name="直接连接符 19"/>
            <p:cNvCxnSpPr/>
            <p:nvPr/>
          </p:nvCxnSpPr>
          <p:spPr>
            <a:xfrm>
              <a:off x="4572000" y="4509120"/>
              <a:ext cx="0" cy="7632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59238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7934"/>
            <a:ext cx="9144000" cy="8446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2"/>
          <p:cNvSpPr>
            <a:spLocks noGrp="1" noChangeArrowheads="1"/>
          </p:cNvSpPr>
          <p:nvPr>
            <p:ph type="title"/>
          </p:nvPr>
        </p:nvSpPr>
        <p:spPr>
          <a:xfrm>
            <a:off x="250825" y="25451"/>
            <a:ext cx="8642350" cy="777875"/>
          </a:xfrm>
        </p:spPr>
        <p:txBody>
          <a:bodyPr/>
          <a:lstStyle/>
          <a:p>
            <a:pPr algn="l" eaLnBrk="1" hangingPunct="1">
              <a:defRPr/>
            </a:pPr>
            <a:r>
              <a:rPr lang="zh-CN" altLang="en-US" sz="3200" b="1" dirty="0" smtClean="0">
                <a:solidFill>
                  <a:schemeClr val="bg1"/>
                </a:solidFill>
              </a:rPr>
              <a:t>课题研究的背景与意义                                                                    </a:t>
            </a:r>
            <a:endParaRPr lang="zh-CN" altLang="en-US" sz="2000" b="1" dirty="0" smtClean="0">
              <a:solidFill>
                <a:schemeClr val="bg1"/>
              </a:solidFill>
              <a:latin typeface="Arial" pitchFamily="34" charset="0"/>
              <a:ea typeface="Arial Unicode MS" pitchFamily="34" charset="-122"/>
              <a:cs typeface="Arial" pitchFamily="34" charset="0"/>
            </a:endParaRPr>
          </a:p>
        </p:txBody>
      </p:sp>
      <p:sp>
        <p:nvSpPr>
          <p:cNvPr id="4" name="矩形 3"/>
          <p:cNvSpPr/>
          <p:nvPr/>
        </p:nvSpPr>
        <p:spPr>
          <a:xfrm>
            <a:off x="0" y="6525344"/>
            <a:ext cx="9138308" cy="332656"/>
          </a:xfrm>
          <a:prstGeom prst="rect">
            <a:avLst/>
          </a:prstGeom>
          <a:gradFill flip="none" rotWithShape="1">
            <a:gsLst>
              <a:gs pos="55000">
                <a:schemeClr val="tx2">
                  <a:alpha val="29000"/>
                </a:schemeClr>
              </a:gs>
              <a:gs pos="100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2" name="组合 61"/>
          <p:cNvGrpSpPr/>
          <p:nvPr/>
        </p:nvGrpSpPr>
        <p:grpSpPr>
          <a:xfrm>
            <a:off x="8186914" y="5559487"/>
            <a:ext cx="878417" cy="893287"/>
            <a:chOff x="8230456" y="5603029"/>
            <a:chExt cx="878417" cy="893287"/>
          </a:xfrm>
        </p:grpSpPr>
        <p:sp>
          <p:nvSpPr>
            <p:cNvPr id="52" name="矩形 51"/>
            <p:cNvSpPr/>
            <p:nvPr/>
          </p:nvSpPr>
          <p:spPr>
            <a:xfrm>
              <a:off x="8849633" y="6237076"/>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8849633" y="5920578"/>
              <a:ext cx="259240" cy="259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8540044" y="6237076"/>
              <a:ext cx="259240" cy="259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8849633" y="5603029"/>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8540044" y="5920578"/>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8230456" y="6237076"/>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4" name="矩形 63"/>
          <p:cNvSpPr/>
          <p:nvPr/>
        </p:nvSpPr>
        <p:spPr>
          <a:xfrm>
            <a:off x="-10066" y="893644"/>
            <a:ext cx="9154065" cy="1445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Rectangle 3"/>
          <p:cNvSpPr txBox="1">
            <a:spLocks noChangeArrowheads="1"/>
          </p:cNvSpPr>
          <p:nvPr/>
        </p:nvSpPr>
        <p:spPr bwMode="gray">
          <a:xfrm>
            <a:off x="540000" y="1260000"/>
            <a:ext cx="8280000" cy="50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1" fontAlgn="base" hangingPunct="1">
              <a:spcBef>
                <a:spcPct val="20000"/>
              </a:spcBef>
              <a:spcAft>
                <a:spcPct val="0"/>
              </a:spcAft>
              <a:buClr>
                <a:schemeClr val="tx1"/>
              </a:buClr>
              <a:buFont typeface="Wingdings" pitchFamily="2" charset="2"/>
              <a:buChar char="v"/>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Font typeface="Wingdings" pitchFamily="2" charset="2"/>
              <a:buChar char="§"/>
              <a:defRPr sz="2800">
                <a:solidFill>
                  <a:schemeClr val="tx2"/>
                </a:solidFill>
                <a:latin typeface="Arial" charset="0"/>
              </a:defRPr>
            </a:lvl2pPr>
            <a:lvl3pPr marL="1143000" indent="-228600" algn="l" rtl="0" eaLnBrk="1" fontAlgn="base" hangingPunct="1">
              <a:spcBef>
                <a:spcPct val="20000"/>
              </a:spcBef>
              <a:spcAft>
                <a:spcPct val="0"/>
              </a:spcAft>
              <a:buClr>
                <a:schemeClr val="hlink"/>
              </a:buClr>
              <a:buChar char="•"/>
              <a:defRPr sz="2400">
                <a:solidFill>
                  <a:schemeClr val="tx2"/>
                </a:solidFill>
                <a:latin typeface="Arial" charset="0"/>
              </a:defRPr>
            </a:lvl3pPr>
            <a:lvl4pPr marL="1600200" indent="-228600" algn="l" rtl="0" eaLnBrk="1" fontAlgn="base" hangingPunct="1">
              <a:spcBef>
                <a:spcPct val="20000"/>
              </a:spcBef>
              <a:spcAft>
                <a:spcPct val="0"/>
              </a:spcAft>
              <a:buChar char="–"/>
              <a:defRPr sz="2000">
                <a:solidFill>
                  <a:schemeClr val="tx2"/>
                </a:solidFill>
                <a:latin typeface="Arial" charset="0"/>
              </a:defRPr>
            </a:lvl4pPr>
            <a:lvl5pPr marL="2057400" indent="-228600" algn="l" rtl="0" eaLnBrk="1" fontAlgn="base" hangingPunct="1">
              <a:spcBef>
                <a:spcPct val="20000"/>
              </a:spcBef>
              <a:spcAft>
                <a:spcPct val="0"/>
              </a:spcAft>
              <a:buChar char="»"/>
              <a:defRPr sz="2000">
                <a:solidFill>
                  <a:schemeClr val="tx2"/>
                </a:solidFill>
                <a:latin typeface="Arial" charset="0"/>
              </a:defRPr>
            </a:lvl5pPr>
            <a:lvl6pPr marL="2514600" indent="-228600" algn="l" rtl="0" eaLnBrk="1" fontAlgn="base" hangingPunct="1">
              <a:spcBef>
                <a:spcPct val="20000"/>
              </a:spcBef>
              <a:spcAft>
                <a:spcPct val="0"/>
              </a:spcAft>
              <a:buChar char="»"/>
              <a:defRPr sz="2000">
                <a:solidFill>
                  <a:schemeClr val="tx2"/>
                </a:solidFill>
                <a:latin typeface="Arial" charset="0"/>
              </a:defRPr>
            </a:lvl6pPr>
            <a:lvl7pPr marL="2971800" indent="-228600" algn="l" rtl="0" eaLnBrk="1" fontAlgn="base" hangingPunct="1">
              <a:spcBef>
                <a:spcPct val="20000"/>
              </a:spcBef>
              <a:spcAft>
                <a:spcPct val="0"/>
              </a:spcAft>
              <a:buChar char="»"/>
              <a:defRPr sz="2000">
                <a:solidFill>
                  <a:schemeClr val="tx2"/>
                </a:solidFill>
                <a:latin typeface="Arial" charset="0"/>
              </a:defRPr>
            </a:lvl7pPr>
            <a:lvl8pPr marL="3429000" indent="-228600" algn="l" rtl="0" eaLnBrk="1" fontAlgn="base" hangingPunct="1">
              <a:spcBef>
                <a:spcPct val="20000"/>
              </a:spcBef>
              <a:spcAft>
                <a:spcPct val="0"/>
              </a:spcAft>
              <a:buChar char="»"/>
              <a:defRPr sz="2000">
                <a:solidFill>
                  <a:schemeClr val="tx2"/>
                </a:solidFill>
                <a:latin typeface="Arial" charset="0"/>
              </a:defRPr>
            </a:lvl8pPr>
            <a:lvl9pPr marL="3886200" indent="-228600" algn="l" rtl="0" eaLnBrk="1" fontAlgn="base" hangingPunct="1">
              <a:spcBef>
                <a:spcPct val="20000"/>
              </a:spcBef>
              <a:spcAft>
                <a:spcPct val="0"/>
              </a:spcAft>
              <a:buChar char="»"/>
              <a:defRPr sz="2000">
                <a:solidFill>
                  <a:schemeClr val="tx2"/>
                </a:solidFill>
                <a:latin typeface="Arial" charset="0"/>
              </a:defRPr>
            </a:lvl9pPr>
          </a:lstStyle>
          <a:p>
            <a:pPr>
              <a:lnSpc>
                <a:spcPct val="150000"/>
              </a:lnSpc>
              <a:defRPr/>
            </a:pPr>
            <a:r>
              <a:rPr lang="zh-CN" altLang="en-US" sz="2200" b="0" dirty="0" smtClean="0">
                <a:solidFill>
                  <a:srgbClr val="080808"/>
                </a:solidFill>
                <a:latin typeface="宋体" panose="02010600030101010101" pitchFamily="2" charset="-122"/>
                <a:ea typeface="宋体" panose="02010600030101010101" pitchFamily="2" charset="-122"/>
              </a:rPr>
              <a:t>二进制代码的分析复杂，具有很大的挑战</a:t>
            </a:r>
            <a:endParaRPr lang="en-US" altLang="zh-CN" sz="2200" b="0" dirty="0" smtClean="0">
              <a:solidFill>
                <a:srgbClr val="080808"/>
              </a:solidFill>
              <a:latin typeface="宋体" panose="02010600030101010101" pitchFamily="2" charset="-122"/>
              <a:ea typeface="宋体" panose="02010600030101010101" pitchFamily="2" charset="-122"/>
            </a:endParaRPr>
          </a:p>
          <a:p>
            <a:pPr>
              <a:lnSpc>
                <a:spcPct val="150000"/>
              </a:lnSpc>
              <a:defRPr/>
            </a:pPr>
            <a:r>
              <a:rPr lang="zh-CN" altLang="en-US" sz="2200" b="0" dirty="0" smtClean="0">
                <a:solidFill>
                  <a:srgbClr val="0070C0"/>
                </a:solidFill>
                <a:latin typeface="宋体" panose="02010600030101010101" pitchFamily="2" charset="-122"/>
                <a:ea typeface="宋体" panose="02010600030101010101" pitchFamily="2" charset="-122"/>
              </a:rPr>
              <a:t>恢复数据类型</a:t>
            </a:r>
            <a:r>
              <a:rPr lang="zh-CN" altLang="en-US" sz="2200" b="0" dirty="0" smtClean="0">
                <a:latin typeface="宋体" panose="02010600030101010101" pitchFamily="2" charset="-122"/>
                <a:ea typeface="宋体" panose="02010600030101010101" pitchFamily="2" charset="-122"/>
              </a:rPr>
              <a:t>有助于</a:t>
            </a:r>
            <a:r>
              <a:rPr lang="zh-CN" altLang="en-US" sz="2200" b="0" dirty="0" smtClean="0">
                <a:solidFill>
                  <a:srgbClr val="080808"/>
                </a:solidFill>
                <a:latin typeface="宋体" panose="02010600030101010101" pitchFamily="2" charset="-122"/>
                <a:ea typeface="宋体" panose="02010600030101010101" pitchFamily="2" charset="-122"/>
              </a:rPr>
              <a:t>二进制代码的理解和分析</a:t>
            </a:r>
            <a:endParaRPr lang="en-US" altLang="zh-CN" sz="2200" b="0" dirty="0" smtClean="0">
              <a:solidFill>
                <a:srgbClr val="080808"/>
              </a:solidFill>
              <a:latin typeface="宋体" panose="02010600030101010101" pitchFamily="2" charset="-122"/>
              <a:ea typeface="宋体" panose="02010600030101010101" pitchFamily="2" charset="-122"/>
            </a:endParaRPr>
          </a:p>
          <a:p>
            <a:pPr>
              <a:lnSpc>
                <a:spcPct val="150000"/>
              </a:lnSpc>
              <a:defRPr/>
            </a:pPr>
            <a:r>
              <a:rPr lang="zh-CN" altLang="en-US" sz="2200" b="0" dirty="0" smtClean="0">
                <a:solidFill>
                  <a:srgbClr val="080808"/>
                </a:solidFill>
                <a:latin typeface="宋体" panose="02010600030101010101" pitchFamily="2" charset="-122"/>
                <a:ea typeface="宋体" panose="02010600030101010101" pitchFamily="2" charset="-122"/>
              </a:rPr>
              <a:t>很多领域对二进制代码的类型恢复技术有迫切</a:t>
            </a:r>
            <a:r>
              <a:rPr lang="zh-CN" altLang="en-US" sz="2200" b="0" dirty="0" smtClean="0">
                <a:solidFill>
                  <a:srgbClr val="0070C0"/>
                </a:solidFill>
                <a:latin typeface="宋体" panose="02010600030101010101" pitchFamily="2" charset="-122"/>
                <a:ea typeface="宋体" panose="02010600030101010101" pitchFamily="2" charset="-122"/>
              </a:rPr>
              <a:t>需求</a:t>
            </a:r>
            <a:endParaRPr lang="en-US" altLang="zh-CN" sz="2200" b="0" dirty="0" smtClean="0">
              <a:latin typeface="宋体" panose="02010600030101010101" pitchFamily="2" charset="-122"/>
              <a:ea typeface="宋体" panose="02010600030101010101" pitchFamily="2" charset="-122"/>
            </a:endParaRPr>
          </a:p>
          <a:p>
            <a:pPr lvl="1">
              <a:lnSpc>
                <a:spcPct val="150000"/>
              </a:lnSpc>
              <a:defRPr/>
            </a:pPr>
            <a:r>
              <a:rPr lang="zh-CN" altLang="en-US" sz="2200" dirty="0">
                <a:solidFill>
                  <a:schemeClr val="tx1"/>
                </a:solidFill>
                <a:latin typeface="宋体" panose="02010600030101010101" pitchFamily="2" charset="-122"/>
                <a:ea typeface="宋体" panose="02010600030101010101" pitchFamily="2" charset="-122"/>
              </a:rPr>
              <a:t>反</a:t>
            </a:r>
            <a:r>
              <a:rPr lang="zh-CN" altLang="en-US" sz="2200" dirty="0" smtClean="0">
                <a:solidFill>
                  <a:schemeClr val="tx1"/>
                </a:solidFill>
                <a:latin typeface="宋体" panose="02010600030101010101" pitchFamily="2" charset="-122"/>
                <a:ea typeface="宋体" panose="02010600030101010101" pitchFamily="2" charset="-122"/>
              </a:rPr>
              <a:t>编译</a:t>
            </a:r>
            <a:endParaRPr lang="en-US" altLang="zh-CN" sz="2200" dirty="0" smtClean="0">
              <a:solidFill>
                <a:schemeClr val="tx1"/>
              </a:solidFill>
              <a:latin typeface="宋体" panose="02010600030101010101" pitchFamily="2" charset="-122"/>
              <a:ea typeface="宋体" panose="02010600030101010101" pitchFamily="2" charset="-122"/>
            </a:endParaRPr>
          </a:p>
          <a:p>
            <a:pPr lvl="1">
              <a:lnSpc>
                <a:spcPct val="150000"/>
              </a:lnSpc>
              <a:defRPr/>
            </a:pPr>
            <a:r>
              <a:rPr lang="zh-CN" altLang="en-US" sz="2200" dirty="0" smtClean="0">
                <a:solidFill>
                  <a:schemeClr val="tx1"/>
                </a:solidFill>
                <a:latin typeface="宋体" panose="02010600030101010101" pitchFamily="2" charset="-122"/>
                <a:ea typeface="宋体" panose="02010600030101010101" pitchFamily="2" charset="-122"/>
              </a:rPr>
              <a:t>逆向工程</a:t>
            </a:r>
            <a:endParaRPr lang="en-US" altLang="zh-CN" sz="2200" dirty="0" smtClean="0">
              <a:solidFill>
                <a:schemeClr val="tx1"/>
              </a:solidFill>
              <a:latin typeface="宋体" panose="02010600030101010101" pitchFamily="2" charset="-122"/>
              <a:ea typeface="宋体" panose="02010600030101010101" pitchFamily="2" charset="-122"/>
            </a:endParaRPr>
          </a:p>
          <a:p>
            <a:pPr lvl="1">
              <a:lnSpc>
                <a:spcPct val="150000"/>
              </a:lnSpc>
              <a:defRPr/>
            </a:pPr>
            <a:r>
              <a:rPr lang="zh-CN" altLang="en-US" sz="2200" b="0" dirty="0" smtClean="0">
                <a:solidFill>
                  <a:schemeClr val="tx1"/>
                </a:solidFill>
                <a:latin typeface="宋体" panose="02010600030101010101" pitchFamily="2" charset="-122"/>
                <a:ea typeface="宋体" panose="02010600030101010101" pitchFamily="2" charset="-122"/>
              </a:rPr>
              <a:t>漏洞检测</a:t>
            </a:r>
            <a:endParaRPr lang="en-US" altLang="zh-CN" sz="2200" b="0" dirty="0" smtClean="0">
              <a:solidFill>
                <a:schemeClr val="tx1"/>
              </a:solidFill>
              <a:latin typeface="宋体" panose="02010600030101010101" pitchFamily="2" charset="-122"/>
              <a:ea typeface="宋体" panose="02010600030101010101" pitchFamily="2" charset="-122"/>
            </a:endParaRPr>
          </a:p>
          <a:p>
            <a:pPr lvl="1">
              <a:lnSpc>
                <a:spcPct val="150000"/>
              </a:lnSpc>
              <a:defRPr/>
            </a:pPr>
            <a:r>
              <a:rPr lang="zh-CN" altLang="en-US" sz="2200" dirty="0" smtClean="0">
                <a:solidFill>
                  <a:schemeClr val="tx1"/>
                </a:solidFill>
                <a:latin typeface="宋体" panose="02010600030101010101" pitchFamily="2" charset="-122"/>
                <a:ea typeface="宋体" panose="02010600030101010101" pitchFamily="2" charset="-122"/>
              </a:rPr>
              <a:t>遗产软件</a:t>
            </a:r>
            <a:endParaRPr lang="en-US" altLang="zh-CN" sz="2200" b="0" dirty="0" smtClean="0">
              <a:solidFill>
                <a:schemeClr val="tx1"/>
              </a:solidFill>
              <a:latin typeface="宋体" panose="02010600030101010101" pitchFamily="2" charset="-122"/>
              <a:ea typeface="宋体" panose="02010600030101010101" pitchFamily="2" charset="-122"/>
            </a:endParaRPr>
          </a:p>
          <a:p>
            <a:pPr lvl="1">
              <a:lnSpc>
                <a:spcPct val="150000"/>
              </a:lnSpc>
              <a:defRPr/>
            </a:pPr>
            <a:r>
              <a:rPr lang="en-US" altLang="zh-CN" sz="2200" dirty="0" smtClean="0">
                <a:solidFill>
                  <a:schemeClr val="tx1"/>
                </a:solidFill>
                <a:latin typeface="宋体" panose="02010600030101010101" pitchFamily="2" charset="-122"/>
                <a:ea typeface="宋体" panose="02010600030101010101" pitchFamily="2" charset="-122"/>
              </a:rPr>
              <a:t>……</a:t>
            </a:r>
            <a:endParaRPr lang="en-US" altLang="zh-CN" sz="2200" b="0" dirty="0" smtClean="0">
              <a:solidFill>
                <a:schemeClr val="tx1"/>
              </a:solidFill>
              <a:latin typeface="宋体" panose="02010600030101010101" pitchFamily="2" charset="-122"/>
              <a:ea typeface="宋体" panose="02010600030101010101" pitchFamily="2" charset="-122"/>
            </a:endParaRPr>
          </a:p>
          <a:p>
            <a:pPr>
              <a:lnSpc>
                <a:spcPct val="200000"/>
              </a:lnSpc>
              <a:defRPr/>
            </a:pPr>
            <a:endParaRPr lang="en-US" altLang="zh-CN" sz="2200" b="0" kern="0" dirty="0">
              <a:solidFill>
                <a:srgbClr val="080808"/>
              </a:solidFill>
              <a:latin typeface="黑体" pitchFamily="49" charset="-122"/>
              <a:ea typeface="黑体" pitchFamily="49" charset="-122"/>
            </a:endParaRPr>
          </a:p>
        </p:txBody>
      </p:sp>
    </p:spTree>
    <p:extLst>
      <p:ext uri="{BB962C8B-B14F-4D97-AF65-F5344CB8AC3E}">
        <p14:creationId xmlns:p14="http://schemas.microsoft.com/office/powerpoint/2010/main" val="18563115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7934"/>
            <a:ext cx="9144000" cy="8446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2"/>
          <p:cNvSpPr>
            <a:spLocks noGrp="1" noChangeArrowheads="1"/>
          </p:cNvSpPr>
          <p:nvPr>
            <p:ph type="title"/>
          </p:nvPr>
        </p:nvSpPr>
        <p:spPr>
          <a:xfrm>
            <a:off x="250825" y="25451"/>
            <a:ext cx="8684886" cy="777875"/>
          </a:xfrm>
        </p:spPr>
        <p:txBody>
          <a:bodyPr/>
          <a:lstStyle/>
          <a:p>
            <a:pPr algn="l" eaLnBrk="1" hangingPunct="1">
              <a:defRPr/>
            </a:pPr>
            <a:r>
              <a:rPr lang="zh-CN" altLang="en-US" sz="3200" b="1" dirty="0" smtClean="0">
                <a:solidFill>
                  <a:schemeClr val="bg1"/>
                </a:solidFill>
              </a:rPr>
              <a:t>目录</a:t>
            </a:r>
            <a:endParaRPr lang="zh-CN" altLang="en-US" sz="2000" b="1" dirty="0" smtClean="0">
              <a:solidFill>
                <a:schemeClr val="bg1"/>
              </a:solidFill>
              <a:latin typeface="Arial" pitchFamily="34" charset="0"/>
              <a:ea typeface="Arial Unicode MS" pitchFamily="34" charset="-122"/>
              <a:cs typeface="Arial" pitchFamily="34" charset="0"/>
            </a:endParaRPr>
          </a:p>
        </p:txBody>
      </p:sp>
      <p:sp>
        <p:nvSpPr>
          <p:cNvPr id="4" name="矩形 3"/>
          <p:cNvSpPr/>
          <p:nvPr/>
        </p:nvSpPr>
        <p:spPr>
          <a:xfrm>
            <a:off x="0" y="6525344"/>
            <a:ext cx="9138308" cy="332656"/>
          </a:xfrm>
          <a:prstGeom prst="rect">
            <a:avLst/>
          </a:prstGeom>
          <a:gradFill flip="none" rotWithShape="1">
            <a:gsLst>
              <a:gs pos="55000">
                <a:schemeClr val="tx2">
                  <a:alpha val="29000"/>
                </a:schemeClr>
              </a:gs>
              <a:gs pos="100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2" name="组合 61"/>
          <p:cNvGrpSpPr/>
          <p:nvPr/>
        </p:nvGrpSpPr>
        <p:grpSpPr>
          <a:xfrm>
            <a:off x="8186914" y="5559487"/>
            <a:ext cx="878417" cy="893287"/>
            <a:chOff x="8230456" y="5603029"/>
            <a:chExt cx="878417" cy="893287"/>
          </a:xfrm>
        </p:grpSpPr>
        <p:sp>
          <p:nvSpPr>
            <p:cNvPr id="52" name="矩形 51"/>
            <p:cNvSpPr/>
            <p:nvPr/>
          </p:nvSpPr>
          <p:spPr>
            <a:xfrm>
              <a:off x="8849633" y="6237076"/>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8849633" y="5920578"/>
              <a:ext cx="259240" cy="259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8540044" y="6237076"/>
              <a:ext cx="259240" cy="259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8849633" y="5603029"/>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8540044" y="5920578"/>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8230456" y="6237076"/>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4" name="矩形 63"/>
          <p:cNvSpPr/>
          <p:nvPr/>
        </p:nvSpPr>
        <p:spPr>
          <a:xfrm>
            <a:off x="-10066" y="893644"/>
            <a:ext cx="9154065" cy="1445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p:cNvSpPr/>
          <p:nvPr/>
        </p:nvSpPr>
        <p:spPr>
          <a:xfrm>
            <a:off x="1188234" y="1462105"/>
            <a:ext cx="504056" cy="504056"/>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微软雅黑" pitchFamily="34" charset="-122"/>
                <a:ea typeface="微软雅黑" pitchFamily="34" charset="-122"/>
              </a:rPr>
              <a:t>1</a:t>
            </a:r>
            <a:endParaRPr lang="zh-CN" altLang="en-US" sz="2800" dirty="0">
              <a:latin typeface="微软雅黑" pitchFamily="34" charset="-122"/>
              <a:ea typeface="微软雅黑" pitchFamily="34" charset="-122"/>
            </a:endParaRPr>
          </a:p>
        </p:txBody>
      </p:sp>
      <p:sp>
        <p:nvSpPr>
          <p:cNvPr id="100" name="矩形 99"/>
          <p:cNvSpPr/>
          <p:nvPr/>
        </p:nvSpPr>
        <p:spPr>
          <a:xfrm>
            <a:off x="1188234" y="2254193"/>
            <a:ext cx="504056" cy="504056"/>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微软雅黑" pitchFamily="34" charset="-122"/>
                <a:ea typeface="微软雅黑" pitchFamily="34" charset="-122"/>
              </a:rPr>
              <a:t>2</a:t>
            </a:r>
            <a:endParaRPr lang="zh-CN" altLang="en-US" sz="2800" dirty="0">
              <a:latin typeface="微软雅黑" pitchFamily="34" charset="-122"/>
              <a:ea typeface="微软雅黑" pitchFamily="34" charset="-122"/>
            </a:endParaRPr>
          </a:p>
        </p:txBody>
      </p:sp>
      <p:sp>
        <p:nvSpPr>
          <p:cNvPr id="101" name="矩形 100"/>
          <p:cNvSpPr/>
          <p:nvPr/>
        </p:nvSpPr>
        <p:spPr>
          <a:xfrm>
            <a:off x="1188234" y="3050558"/>
            <a:ext cx="504056" cy="504056"/>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smtClean="0">
                <a:solidFill>
                  <a:srgbClr val="FF0000"/>
                </a:solidFill>
                <a:latin typeface="微软雅黑" pitchFamily="34" charset="-122"/>
                <a:ea typeface="微软雅黑" pitchFamily="34" charset="-122"/>
              </a:rPr>
              <a:t>3</a:t>
            </a:r>
            <a:endParaRPr lang="zh-CN" altLang="en-US" sz="3200" b="1" dirty="0">
              <a:solidFill>
                <a:srgbClr val="FF0000"/>
              </a:solidFill>
              <a:latin typeface="微软雅黑" pitchFamily="34" charset="-122"/>
              <a:ea typeface="微软雅黑" pitchFamily="34" charset="-122"/>
            </a:endParaRPr>
          </a:p>
        </p:txBody>
      </p:sp>
      <p:sp>
        <p:nvSpPr>
          <p:cNvPr id="102" name="TextBox 101"/>
          <p:cNvSpPr txBox="1"/>
          <p:nvPr/>
        </p:nvSpPr>
        <p:spPr>
          <a:xfrm>
            <a:off x="2429226" y="1506309"/>
            <a:ext cx="3006870" cy="461665"/>
          </a:xfrm>
          <a:prstGeom prst="rect">
            <a:avLst/>
          </a:prstGeom>
          <a:noFill/>
        </p:spPr>
        <p:txBody>
          <a:bodyPr wrap="square" rtlCol="0">
            <a:spAutoFit/>
          </a:bodyPr>
          <a:lstStyle/>
          <a:p>
            <a:r>
              <a:rPr lang="zh-CN" altLang="en-US" sz="2400" dirty="0" smtClean="0">
                <a:latin typeface="微软雅黑" pitchFamily="34" charset="-122"/>
                <a:ea typeface="微软雅黑" pitchFamily="34" charset="-122"/>
              </a:rPr>
              <a:t>绪论</a:t>
            </a:r>
            <a:endParaRPr lang="zh-CN" altLang="en-US" sz="2400" dirty="0">
              <a:latin typeface="微软雅黑" pitchFamily="34" charset="-122"/>
              <a:ea typeface="微软雅黑" pitchFamily="34" charset="-122"/>
            </a:endParaRPr>
          </a:p>
        </p:txBody>
      </p:sp>
      <p:cxnSp>
        <p:nvCxnSpPr>
          <p:cNvPr id="106" name="直接连接符 105"/>
          <p:cNvCxnSpPr/>
          <p:nvPr/>
        </p:nvCxnSpPr>
        <p:spPr>
          <a:xfrm>
            <a:off x="1852305" y="3509839"/>
            <a:ext cx="5040000" cy="0"/>
          </a:xfrm>
          <a:prstGeom prst="line">
            <a:avLst/>
          </a:prstGeom>
          <a:ln w="25400">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a:off x="1852305" y="2759474"/>
            <a:ext cx="5040000" cy="0"/>
          </a:xfrm>
          <a:prstGeom prst="line">
            <a:avLst/>
          </a:prstGeom>
          <a:ln w="25400">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a:off x="1852305" y="1937586"/>
            <a:ext cx="5040000" cy="0"/>
          </a:xfrm>
          <a:prstGeom prst="line">
            <a:avLst/>
          </a:prstGeom>
          <a:ln w="25400">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29" name="TextBox 128"/>
          <p:cNvSpPr txBox="1"/>
          <p:nvPr/>
        </p:nvSpPr>
        <p:spPr>
          <a:xfrm>
            <a:off x="2429226" y="2308211"/>
            <a:ext cx="3870966" cy="461665"/>
          </a:xfrm>
          <a:prstGeom prst="rect">
            <a:avLst/>
          </a:prstGeom>
          <a:noFill/>
        </p:spPr>
        <p:txBody>
          <a:bodyPr wrap="square" rtlCol="0">
            <a:spAutoFit/>
          </a:bodyPr>
          <a:lstStyle/>
          <a:p>
            <a:r>
              <a:rPr lang="zh-CN" altLang="en-US" sz="2400" dirty="0" smtClean="0">
                <a:latin typeface="微软雅黑" pitchFamily="34" charset="-122"/>
                <a:ea typeface="微软雅黑" pitchFamily="34" charset="-122"/>
              </a:rPr>
              <a:t>二进制代码的类型恢复方法</a:t>
            </a:r>
            <a:endParaRPr lang="zh-CN" altLang="en-US" sz="2400" dirty="0">
              <a:latin typeface="微软雅黑" pitchFamily="34" charset="-122"/>
              <a:ea typeface="微软雅黑" pitchFamily="34" charset="-122"/>
            </a:endParaRPr>
          </a:p>
        </p:txBody>
      </p:sp>
      <p:sp>
        <p:nvSpPr>
          <p:cNvPr id="130" name="TextBox 129"/>
          <p:cNvSpPr txBox="1"/>
          <p:nvPr/>
        </p:nvSpPr>
        <p:spPr>
          <a:xfrm>
            <a:off x="2429226" y="3068960"/>
            <a:ext cx="4623094" cy="523220"/>
          </a:xfrm>
          <a:prstGeom prst="rect">
            <a:avLst/>
          </a:prstGeom>
          <a:noFill/>
        </p:spPr>
        <p:txBody>
          <a:bodyPr wrap="square" rtlCol="0">
            <a:spAutoFit/>
          </a:bodyPr>
          <a:lstStyle/>
          <a:p>
            <a:r>
              <a:rPr lang="zh-CN" altLang="en-US" sz="2800" b="1" dirty="0" smtClean="0">
                <a:solidFill>
                  <a:srgbClr val="FF0000"/>
                </a:solidFill>
                <a:latin typeface="微软雅黑" pitchFamily="34" charset="-122"/>
                <a:ea typeface="微软雅黑" pitchFamily="34" charset="-122"/>
              </a:rPr>
              <a:t>二进制代码的类型恢复应用</a:t>
            </a:r>
            <a:endParaRPr lang="zh-CN" altLang="en-US" sz="2800" b="1" dirty="0">
              <a:solidFill>
                <a:srgbClr val="FF0000"/>
              </a:solidFill>
              <a:latin typeface="微软雅黑" pitchFamily="34" charset="-122"/>
              <a:ea typeface="微软雅黑" pitchFamily="34" charset="-122"/>
            </a:endParaRPr>
          </a:p>
        </p:txBody>
      </p:sp>
      <p:sp>
        <p:nvSpPr>
          <p:cNvPr id="22" name="矩形 21"/>
          <p:cNvSpPr/>
          <p:nvPr/>
        </p:nvSpPr>
        <p:spPr>
          <a:xfrm>
            <a:off x="1188234" y="3901291"/>
            <a:ext cx="504056" cy="504056"/>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微软雅黑" pitchFamily="34" charset="-122"/>
                <a:ea typeface="微软雅黑" pitchFamily="34" charset="-122"/>
              </a:rPr>
              <a:t>4</a:t>
            </a:r>
            <a:endParaRPr lang="zh-CN" altLang="en-US" sz="2800" dirty="0">
              <a:latin typeface="微软雅黑" pitchFamily="34" charset="-122"/>
              <a:ea typeface="微软雅黑" pitchFamily="34" charset="-122"/>
            </a:endParaRPr>
          </a:p>
        </p:txBody>
      </p:sp>
      <p:cxnSp>
        <p:nvCxnSpPr>
          <p:cNvPr id="23" name="直接连接符 22"/>
          <p:cNvCxnSpPr/>
          <p:nvPr/>
        </p:nvCxnSpPr>
        <p:spPr>
          <a:xfrm>
            <a:off x="1852305" y="4360572"/>
            <a:ext cx="5040000" cy="0"/>
          </a:xfrm>
          <a:prstGeom prst="line">
            <a:avLst/>
          </a:prstGeom>
          <a:ln w="25400">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4" name="TextBox 129"/>
          <p:cNvSpPr txBox="1"/>
          <p:nvPr/>
        </p:nvSpPr>
        <p:spPr>
          <a:xfrm>
            <a:off x="2429226" y="3897014"/>
            <a:ext cx="3006870" cy="461665"/>
          </a:xfrm>
          <a:prstGeom prst="rect">
            <a:avLst/>
          </a:prstGeom>
          <a:noFill/>
        </p:spPr>
        <p:txBody>
          <a:bodyPr wrap="square" rtlCol="0">
            <a:spAutoFit/>
          </a:bodyPr>
          <a:lstStyle/>
          <a:p>
            <a:r>
              <a:rPr lang="zh-CN" altLang="en-US" sz="2400" dirty="0" smtClean="0">
                <a:latin typeface="微软雅黑" pitchFamily="34" charset="-122"/>
                <a:ea typeface="微软雅黑" pitchFamily="34" charset="-122"/>
              </a:rPr>
              <a:t>实验结果与评价</a:t>
            </a:r>
            <a:endParaRPr lang="zh-CN" altLang="en-US" sz="2400" dirty="0">
              <a:latin typeface="微软雅黑" pitchFamily="34" charset="-122"/>
              <a:ea typeface="微软雅黑" pitchFamily="34" charset="-122"/>
            </a:endParaRPr>
          </a:p>
        </p:txBody>
      </p:sp>
      <p:sp>
        <p:nvSpPr>
          <p:cNvPr id="25" name="矩形 24"/>
          <p:cNvSpPr/>
          <p:nvPr/>
        </p:nvSpPr>
        <p:spPr>
          <a:xfrm>
            <a:off x="1188234" y="4797152"/>
            <a:ext cx="504056" cy="504056"/>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微软雅黑" pitchFamily="34" charset="-122"/>
                <a:ea typeface="微软雅黑" pitchFamily="34" charset="-122"/>
              </a:rPr>
              <a:t>5</a:t>
            </a:r>
            <a:endParaRPr lang="zh-CN" altLang="en-US" sz="2800" dirty="0">
              <a:latin typeface="微软雅黑" pitchFamily="34" charset="-122"/>
              <a:ea typeface="微软雅黑" pitchFamily="34" charset="-122"/>
            </a:endParaRPr>
          </a:p>
        </p:txBody>
      </p:sp>
      <p:cxnSp>
        <p:nvCxnSpPr>
          <p:cNvPr id="26" name="直接连接符 25"/>
          <p:cNvCxnSpPr/>
          <p:nvPr/>
        </p:nvCxnSpPr>
        <p:spPr>
          <a:xfrm>
            <a:off x="1852305" y="5256433"/>
            <a:ext cx="5040000" cy="0"/>
          </a:xfrm>
          <a:prstGeom prst="line">
            <a:avLst/>
          </a:prstGeom>
          <a:ln w="25400">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7" name="TextBox 129"/>
          <p:cNvSpPr txBox="1"/>
          <p:nvPr/>
        </p:nvSpPr>
        <p:spPr>
          <a:xfrm>
            <a:off x="2429226" y="4792875"/>
            <a:ext cx="3006870" cy="461665"/>
          </a:xfrm>
          <a:prstGeom prst="rect">
            <a:avLst/>
          </a:prstGeom>
          <a:noFill/>
        </p:spPr>
        <p:txBody>
          <a:bodyPr wrap="square" rtlCol="0">
            <a:spAutoFit/>
          </a:bodyPr>
          <a:lstStyle/>
          <a:p>
            <a:r>
              <a:rPr lang="zh-CN" altLang="en-US" sz="2400" dirty="0" smtClean="0">
                <a:latin typeface="微软雅黑" pitchFamily="34" charset="-122"/>
                <a:ea typeface="微软雅黑" pitchFamily="34" charset="-122"/>
              </a:rPr>
              <a:t>总结与展望</a:t>
            </a:r>
            <a:endParaRPr lang="zh-CN" altLang="en-US" sz="2400" dirty="0">
              <a:latin typeface="微软雅黑" pitchFamily="34" charset="-122"/>
              <a:ea typeface="微软雅黑" pitchFamily="34" charset="-122"/>
            </a:endParaRPr>
          </a:p>
        </p:txBody>
      </p:sp>
    </p:spTree>
    <p:extLst>
      <p:ext uri="{BB962C8B-B14F-4D97-AF65-F5344CB8AC3E}">
        <p14:creationId xmlns:p14="http://schemas.microsoft.com/office/powerpoint/2010/main" val="518540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7934"/>
            <a:ext cx="9144000" cy="8446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2"/>
          <p:cNvSpPr>
            <a:spLocks noGrp="1" noChangeArrowheads="1"/>
          </p:cNvSpPr>
          <p:nvPr>
            <p:ph type="title"/>
          </p:nvPr>
        </p:nvSpPr>
        <p:spPr>
          <a:xfrm>
            <a:off x="250825" y="25451"/>
            <a:ext cx="8642350" cy="777875"/>
          </a:xfrm>
        </p:spPr>
        <p:txBody>
          <a:bodyPr/>
          <a:lstStyle/>
          <a:p>
            <a:pPr algn="l" eaLnBrk="1" hangingPunct="1">
              <a:defRPr/>
            </a:pPr>
            <a:r>
              <a:rPr lang="zh-CN" altLang="en-US" sz="3200" b="1" dirty="0" smtClean="0">
                <a:solidFill>
                  <a:schemeClr val="bg1"/>
                </a:solidFill>
              </a:rPr>
              <a:t>恶意软件检测</a:t>
            </a:r>
            <a:endParaRPr lang="zh-CN" altLang="en-US" sz="2000" b="1" dirty="0" smtClean="0">
              <a:solidFill>
                <a:schemeClr val="bg1"/>
              </a:solidFill>
              <a:latin typeface="Arial" pitchFamily="34" charset="0"/>
              <a:ea typeface="Arial Unicode MS" pitchFamily="34" charset="-122"/>
              <a:cs typeface="Arial" pitchFamily="34" charset="0"/>
            </a:endParaRPr>
          </a:p>
        </p:txBody>
      </p:sp>
      <p:sp>
        <p:nvSpPr>
          <p:cNvPr id="4" name="矩形 3"/>
          <p:cNvSpPr/>
          <p:nvPr/>
        </p:nvSpPr>
        <p:spPr>
          <a:xfrm>
            <a:off x="0" y="6525344"/>
            <a:ext cx="9138308" cy="332656"/>
          </a:xfrm>
          <a:prstGeom prst="rect">
            <a:avLst/>
          </a:prstGeom>
          <a:gradFill flip="none" rotWithShape="1">
            <a:gsLst>
              <a:gs pos="55000">
                <a:schemeClr val="tx2">
                  <a:alpha val="29000"/>
                </a:schemeClr>
              </a:gs>
              <a:gs pos="100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2" name="组合 61"/>
          <p:cNvGrpSpPr/>
          <p:nvPr/>
        </p:nvGrpSpPr>
        <p:grpSpPr>
          <a:xfrm>
            <a:off x="8186914" y="5559487"/>
            <a:ext cx="878417" cy="893287"/>
            <a:chOff x="8230456" y="5603029"/>
            <a:chExt cx="878417" cy="893287"/>
          </a:xfrm>
        </p:grpSpPr>
        <p:sp>
          <p:nvSpPr>
            <p:cNvPr id="52" name="矩形 51"/>
            <p:cNvSpPr/>
            <p:nvPr/>
          </p:nvSpPr>
          <p:spPr>
            <a:xfrm>
              <a:off x="8849633" y="6237076"/>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8849633" y="5920578"/>
              <a:ext cx="259240" cy="259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8540044" y="6237076"/>
              <a:ext cx="259240" cy="259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8849633" y="5603029"/>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8540044" y="5920578"/>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8230456" y="6237076"/>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4" name="矩形 63"/>
          <p:cNvSpPr/>
          <p:nvPr/>
        </p:nvSpPr>
        <p:spPr>
          <a:xfrm>
            <a:off x="-10066" y="893644"/>
            <a:ext cx="9154065" cy="1445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3"/>
          <p:cNvSpPr txBox="1">
            <a:spLocks noChangeArrowheads="1"/>
          </p:cNvSpPr>
          <p:nvPr/>
        </p:nvSpPr>
        <p:spPr bwMode="gray">
          <a:xfrm>
            <a:off x="540000" y="1260000"/>
            <a:ext cx="8280000" cy="5192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1" fontAlgn="base" hangingPunct="1">
              <a:spcBef>
                <a:spcPct val="20000"/>
              </a:spcBef>
              <a:spcAft>
                <a:spcPct val="0"/>
              </a:spcAft>
              <a:buClr>
                <a:schemeClr val="tx1"/>
              </a:buClr>
              <a:buFont typeface="Wingdings" pitchFamily="2" charset="2"/>
              <a:buChar char="v"/>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Font typeface="Wingdings" pitchFamily="2" charset="2"/>
              <a:buChar char="§"/>
              <a:defRPr sz="2800">
                <a:solidFill>
                  <a:schemeClr val="tx2"/>
                </a:solidFill>
                <a:latin typeface="Arial" charset="0"/>
              </a:defRPr>
            </a:lvl2pPr>
            <a:lvl3pPr marL="1143000" indent="-228600" algn="l" rtl="0" eaLnBrk="1" fontAlgn="base" hangingPunct="1">
              <a:spcBef>
                <a:spcPct val="20000"/>
              </a:spcBef>
              <a:spcAft>
                <a:spcPct val="0"/>
              </a:spcAft>
              <a:buClr>
                <a:schemeClr val="hlink"/>
              </a:buClr>
              <a:buChar char="•"/>
              <a:defRPr sz="2400">
                <a:solidFill>
                  <a:schemeClr val="tx2"/>
                </a:solidFill>
                <a:latin typeface="Arial" charset="0"/>
              </a:defRPr>
            </a:lvl3pPr>
            <a:lvl4pPr marL="1600200" indent="-228600" algn="l" rtl="0" eaLnBrk="1" fontAlgn="base" hangingPunct="1">
              <a:spcBef>
                <a:spcPct val="20000"/>
              </a:spcBef>
              <a:spcAft>
                <a:spcPct val="0"/>
              </a:spcAft>
              <a:buChar char="–"/>
              <a:defRPr sz="2000">
                <a:solidFill>
                  <a:schemeClr val="tx2"/>
                </a:solidFill>
                <a:latin typeface="Arial" charset="0"/>
              </a:defRPr>
            </a:lvl4pPr>
            <a:lvl5pPr marL="2057400" indent="-228600" algn="l" rtl="0" eaLnBrk="1" fontAlgn="base" hangingPunct="1">
              <a:spcBef>
                <a:spcPct val="20000"/>
              </a:spcBef>
              <a:spcAft>
                <a:spcPct val="0"/>
              </a:spcAft>
              <a:buChar char="»"/>
              <a:defRPr sz="2000">
                <a:solidFill>
                  <a:schemeClr val="tx2"/>
                </a:solidFill>
                <a:latin typeface="Arial" charset="0"/>
              </a:defRPr>
            </a:lvl5pPr>
            <a:lvl6pPr marL="2514600" indent="-228600" algn="l" rtl="0" eaLnBrk="1" fontAlgn="base" hangingPunct="1">
              <a:spcBef>
                <a:spcPct val="20000"/>
              </a:spcBef>
              <a:spcAft>
                <a:spcPct val="0"/>
              </a:spcAft>
              <a:buChar char="»"/>
              <a:defRPr sz="2000">
                <a:solidFill>
                  <a:schemeClr val="tx2"/>
                </a:solidFill>
                <a:latin typeface="Arial" charset="0"/>
              </a:defRPr>
            </a:lvl6pPr>
            <a:lvl7pPr marL="2971800" indent="-228600" algn="l" rtl="0" eaLnBrk="1" fontAlgn="base" hangingPunct="1">
              <a:spcBef>
                <a:spcPct val="20000"/>
              </a:spcBef>
              <a:spcAft>
                <a:spcPct val="0"/>
              </a:spcAft>
              <a:buChar char="»"/>
              <a:defRPr sz="2000">
                <a:solidFill>
                  <a:schemeClr val="tx2"/>
                </a:solidFill>
                <a:latin typeface="Arial" charset="0"/>
              </a:defRPr>
            </a:lvl7pPr>
            <a:lvl8pPr marL="3429000" indent="-228600" algn="l" rtl="0" eaLnBrk="1" fontAlgn="base" hangingPunct="1">
              <a:spcBef>
                <a:spcPct val="20000"/>
              </a:spcBef>
              <a:spcAft>
                <a:spcPct val="0"/>
              </a:spcAft>
              <a:buChar char="»"/>
              <a:defRPr sz="2000">
                <a:solidFill>
                  <a:schemeClr val="tx2"/>
                </a:solidFill>
                <a:latin typeface="Arial" charset="0"/>
              </a:defRPr>
            </a:lvl8pPr>
            <a:lvl9pPr marL="3886200" indent="-228600" algn="l" rtl="0" eaLnBrk="1" fontAlgn="base" hangingPunct="1">
              <a:spcBef>
                <a:spcPct val="20000"/>
              </a:spcBef>
              <a:spcAft>
                <a:spcPct val="0"/>
              </a:spcAft>
              <a:buChar char="»"/>
              <a:defRPr sz="2000">
                <a:solidFill>
                  <a:schemeClr val="tx2"/>
                </a:solidFill>
                <a:latin typeface="Arial" charset="0"/>
              </a:defRPr>
            </a:lvl9pPr>
          </a:lstStyle>
          <a:p>
            <a:pPr>
              <a:lnSpc>
                <a:spcPct val="150000"/>
              </a:lnSpc>
              <a:defRPr/>
            </a:pPr>
            <a:r>
              <a:rPr lang="zh-CN" altLang="en-US" sz="2200" b="0" dirty="0" smtClean="0">
                <a:solidFill>
                  <a:srgbClr val="080808"/>
                </a:solidFill>
                <a:latin typeface="宋体" panose="02010600030101010101" pitchFamily="2" charset="-122"/>
                <a:ea typeface="宋体" panose="02010600030101010101" pitchFamily="2" charset="-122"/>
              </a:rPr>
              <a:t>恶意软件检测的背景与意义</a:t>
            </a:r>
            <a:endParaRPr lang="en-US" altLang="zh-CN" sz="2200" b="0" dirty="0" smtClean="0">
              <a:solidFill>
                <a:srgbClr val="080808"/>
              </a:solidFill>
              <a:latin typeface="宋体" panose="02010600030101010101" pitchFamily="2" charset="-122"/>
              <a:ea typeface="宋体" panose="02010600030101010101" pitchFamily="2" charset="-122"/>
            </a:endParaRPr>
          </a:p>
          <a:p>
            <a:pPr>
              <a:lnSpc>
                <a:spcPct val="150000"/>
              </a:lnSpc>
              <a:defRPr/>
            </a:pPr>
            <a:r>
              <a:rPr lang="zh-CN" altLang="en-US" sz="2200" b="0" dirty="0">
                <a:solidFill>
                  <a:srgbClr val="080808"/>
                </a:solidFill>
                <a:latin typeface="宋体" panose="02010600030101010101" pitchFamily="2" charset="-122"/>
              </a:rPr>
              <a:t>当前主流的恶意软件检测方法</a:t>
            </a:r>
            <a:endParaRPr lang="en-US" altLang="zh-CN" sz="2200" b="0" dirty="0">
              <a:solidFill>
                <a:srgbClr val="080808"/>
              </a:solidFill>
              <a:latin typeface="宋体" panose="02010600030101010101" pitchFamily="2" charset="-122"/>
            </a:endParaRPr>
          </a:p>
          <a:p>
            <a:pPr lvl="1">
              <a:lnSpc>
                <a:spcPct val="150000"/>
              </a:lnSpc>
              <a:defRPr/>
            </a:pPr>
            <a:r>
              <a:rPr lang="zh-CN" altLang="en-US" sz="2200" dirty="0" smtClean="0">
                <a:solidFill>
                  <a:srgbClr val="080808"/>
                </a:solidFill>
                <a:latin typeface="宋体" panose="02010600030101010101" pitchFamily="2" charset="-122"/>
              </a:rPr>
              <a:t>基于签名的检测方法</a:t>
            </a:r>
            <a:endParaRPr lang="en-US" altLang="zh-CN" sz="2200" dirty="0">
              <a:solidFill>
                <a:srgbClr val="080808"/>
              </a:solidFill>
              <a:latin typeface="宋体" panose="02010600030101010101" pitchFamily="2" charset="-122"/>
            </a:endParaRPr>
          </a:p>
          <a:p>
            <a:pPr lvl="1">
              <a:lnSpc>
                <a:spcPct val="150000"/>
              </a:lnSpc>
              <a:defRPr/>
            </a:pPr>
            <a:r>
              <a:rPr lang="zh-CN" altLang="en-US" sz="2200" dirty="0" smtClean="0">
                <a:solidFill>
                  <a:srgbClr val="080808"/>
                </a:solidFill>
                <a:latin typeface="宋体" panose="02010600030101010101" pitchFamily="2" charset="-122"/>
              </a:rPr>
              <a:t>基于启发式的检测方法</a:t>
            </a:r>
            <a:endParaRPr lang="en-US" altLang="zh-CN" sz="2200" dirty="0">
              <a:solidFill>
                <a:srgbClr val="080808"/>
              </a:solidFill>
              <a:latin typeface="宋体" panose="02010600030101010101" pitchFamily="2" charset="-122"/>
            </a:endParaRPr>
          </a:p>
          <a:p>
            <a:pPr lvl="1">
              <a:lnSpc>
                <a:spcPct val="150000"/>
              </a:lnSpc>
              <a:defRPr/>
            </a:pPr>
            <a:r>
              <a:rPr lang="zh-CN" altLang="en-US" sz="2200" dirty="0" smtClean="0">
                <a:solidFill>
                  <a:srgbClr val="0070C0"/>
                </a:solidFill>
                <a:latin typeface="宋体" panose="02010600030101010101" pitchFamily="2" charset="-122"/>
              </a:rPr>
              <a:t>基于机器学习的检测方法</a:t>
            </a:r>
            <a:endParaRPr lang="en-US" altLang="zh-CN" sz="2200" b="0" dirty="0" smtClean="0">
              <a:solidFill>
                <a:srgbClr val="0070C0"/>
              </a:solidFill>
              <a:latin typeface="宋体" panose="02010600030101010101" pitchFamily="2" charset="-122"/>
              <a:ea typeface="宋体" panose="02010600030101010101" pitchFamily="2" charset="-122"/>
            </a:endParaRPr>
          </a:p>
          <a:p>
            <a:pPr>
              <a:lnSpc>
                <a:spcPct val="150000"/>
              </a:lnSpc>
              <a:defRPr/>
            </a:pPr>
            <a:r>
              <a:rPr lang="zh-CN" altLang="en-US" sz="2200" b="0" dirty="0" smtClean="0">
                <a:solidFill>
                  <a:srgbClr val="080808"/>
                </a:solidFill>
                <a:latin typeface="宋体" panose="02010600030101010101" pitchFamily="2" charset="-122"/>
                <a:ea typeface="宋体" panose="02010600030101010101" pitchFamily="2" charset="-122"/>
              </a:rPr>
              <a:t>分析的行为和特征</a:t>
            </a:r>
            <a:endParaRPr lang="en-US" altLang="zh-CN" sz="2200" b="0" dirty="0" smtClean="0">
              <a:solidFill>
                <a:srgbClr val="080808"/>
              </a:solidFill>
              <a:latin typeface="宋体" panose="02010600030101010101" pitchFamily="2" charset="-122"/>
              <a:ea typeface="宋体" panose="02010600030101010101" pitchFamily="2" charset="-122"/>
            </a:endParaRPr>
          </a:p>
          <a:p>
            <a:pPr lvl="1">
              <a:lnSpc>
                <a:spcPct val="150000"/>
              </a:lnSpc>
              <a:defRPr/>
            </a:pPr>
            <a:r>
              <a:rPr lang="zh-CN" altLang="en-US" sz="2200" b="0" dirty="0" smtClean="0">
                <a:solidFill>
                  <a:schemeClr val="tx1"/>
                </a:solidFill>
                <a:latin typeface="宋体" panose="02010600030101010101" pitchFamily="2" charset="-122"/>
              </a:rPr>
              <a:t>操作码（</a:t>
            </a:r>
            <a:r>
              <a:rPr lang="en-US" altLang="zh-CN" sz="2200" b="0" dirty="0" smtClean="0">
                <a:solidFill>
                  <a:schemeClr val="tx1"/>
                </a:solidFill>
                <a:latin typeface="宋体" panose="02010600030101010101" pitchFamily="2" charset="-122"/>
              </a:rPr>
              <a:t>Opcode</a:t>
            </a:r>
            <a:r>
              <a:rPr lang="zh-CN" altLang="en-US" sz="2200" b="0" dirty="0" smtClean="0">
                <a:solidFill>
                  <a:schemeClr val="tx1"/>
                </a:solidFill>
                <a:latin typeface="宋体" panose="02010600030101010101" pitchFamily="2" charset="-122"/>
              </a:rPr>
              <a:t>）</a:t>
            </a:r>
            <a:endParaRPr lang="en-US" altLang="zh-CN" sz="2200" b="0" dirty="0" smtClean="0">
              <a:solidFill>
                <a:schemeClr val="tx1"/>
              </a:solidFill>
              <a:latin typeface="宋体" panose="02010600030101010101" pitchFamily="2" charset="-122"/>
            </a:endParaRPr>
          </a:p>
          <a:p>
            <a:pPr lvl="1">
              <a:lnSpc>
                <a:spcPct val="150000"/>
              </a:lnSpc>
              <a:defRPr/>
            </a:pPr>
            <a:r>
              <a:rPr lang="zh-CN" altLang="en-US" sz="2200" dirty="0" smtClean="0">
                <a:solidFill>
                  <a:schemeClr val="tx1"/>
                </a:solidFill>
                <a:latin typeface="宋体" panose="02010600030101010101" pitchFamily="2" charset="-122"/>
                <a:ea typeface="宋体" panose="02010600030101010101" pitchFamily="2" charset="-122"/>
              </a:rPr>
              <a:t>系统调用（</a:t>
            </a:r>
            <a:r>
              <a:rPr lang="en-US" altLang="zh-CN" sz="2200" dirty="0" smtClean="0">
                <a:solidFill>
                  <a:schemeClr val="tx1"/>
                </a:solidFill>
                <a:latin typeface="宋体" panose="02010600030101010101" pitchFamily="2" charset="-122"/>
                <a:ea typeface="宋体" panose="02010600030101010101" pitchFamily="2" charset="-122"/>
              </a:rPr>
              <a:t>System call</a:t>
            </a:r>
            <a:r>
              <a:rPr lang="zh-CN" altLang="en-US" sz="2200" dirty="0" smtClean="0">
                <a:solidFill>
                  <a:schemeClr val="tx1"/>
                </a:solidFill>
                <a:latin typeface="宋体" panose="02010600030101010101" pitchFamily="2" charset="-122"/>
                <a:ea typeface="宋体" panose="02010600030101010101" pitchFamily="2" charset="-122"/>
              </a:rPr>
              <a:t>）和应用程序接口（</a:t>
            </a:r>
            <a:r>
              <a:rPr lang="en-US" altLang="zh-CN" sz="2200" dirty="0" smtClean="0">
                <a:solidFill>
                  <a:schemeClr val="tx1"/>
                </a:solidFill>
                <a:latin typeface="宋体" panose="02010600030101010101" pitchFamily="2" charset="-122"/>
                <a:ea typeface="宋体" panose="02010600030101010101" pitchFamily="2" charset="-122"/>
              </a:rPr>
              <a:t>API</a:t>
            </a:r>
            <a:r>
              <a:rPr lang="zh-CN" altLang="en-US" sz="2200" dirty="0" smtClean="0">
                <a:solidFill>
                  <a:schemeClr val="tx1"/>
                </a:solidFill>
                <a:latin typeface="宋体" panose="02010600030101010101" pitchFamily="2" charset="-122"/>
                <a:ea typeface="宋体" panose="02010600030101010101" pitchFamily="2" charset="-122"/>
              </a:rPr>
              <a:t>）</a:t>
            </a:r>
            <a:endParaRPr lang="en-US" altLang="zh-CN" sz="2200" dirty="0" smtClean="0">
              <a:solidFill>
                <a:schemeClr val="tx1"/>
              </a:solidFill>
              <a:latin typeface="宋体" panose="02010600030101010101" pitchFamily="2" charset="-122"/>
              <a:ea typeface="宋体" panose="02010600030101010101" pitchFamily="2" charset="-122"/>
            </a:endParaRPr>
          </a:p>
          <a:p>
            <a:pPr lvl="1">
              <a:lnSpc>
                <a:spcPct val="150000"/>
              </a:lnSpc>
              <a:defRPr/>
            </a:pPr>
            <a:r>
              <a:rPr lang="zh-CN" altLang="en-US" sz="2200" b="0" dirty="0" smtClean="0">
                <a:solidFill>
                  <a:srgbClr val="0070C0"/>
                </a:solidFill>
                <a:latin typeface="宋体" panose="02010600030101010101" pitchFamily="2" charset="-122"/>
                <a:ea typeface="宋体" panose="02010600030101010101" pitchFamily="2" charset="-122"/>
              </a:rPr>
              <a:t>数据类型（</a:t>
            </a:r>
            <a:r>
              <a:rPr lang="en-US" altLang="zh-CN" sz="2200" b="0" dirty="0" smtClean="0">
                <a:solidFill>
                  <a:srgbClr val="0070C0"/>
                </a:solidFill>
                <a:latin typeface="宋体" panose="02010600030101010101" pitchFamily="2" charset="-122"/>
                <a:ea typeface="宋体" panose="02010600030101010101" pitchFamily="2" charset="-122"/>
              </a:rPr>
              <a:t>Data type</a:t>
            </a:r>
            <a:r>
              <a:rPr lang="zh-CN" altLang="en-US" sz="2200" b="0" dirty="0" smtClean="0">
                <a:solidFill>
                  <a:srgbClr val="0070C0"/>
                </a:solidFill>
                <a:latin typeface="宋体" panose="02010600030101010101" pitchFamily="2" charset="-122"/>
                <a:ea typeface="宋体" panose="02010600030101010101" pitchFamily="2" charset="-122"/>
              </a:rPr>
              <a:t>）</a:t>
            </a:r>
            <a:endParaRPr lang="en-US" altLang="zh-CN" sz="2200" b="0" dirty="0" smtClean="0">
              <a:solidFill>
                <a:srgbClr val="080808"/>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5767473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7934"/>
            <a:ext cx="9144000" cy="8446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2"/>
          <p:cNvSpPr>
            <a:spLocks noGrp="1" noChangeArrowheads="1"/>
          </p:cNvSpPr>
          <p:nvPr>
            <p:ph type="title"/>
          </p:nvPr>
        </p:nvSpPr>
        <p:spPr>
          <a:xfrm>
            <a:off x="250825" y="25451"/>
            <a:ext cx="8642350" cy="777875"/>
          </a:xfrm>
        </p:spPr>
        <p:txBody>
          <a:bodyPr/>
          <a:lstStyle/>
          <a:p>
            <a:pPr algn="l" eaLnBrk="1" hangingPunct="1">
              <a:defRPr/>
            </a:pPr>
            <a:r>
              <a:rPr lang="zh-CN" altLang="en-US" sz="3200" b="1" dirty="0" smtClean="0">
                <a:solidFill>
                  <a:schemeClr val="bg1"/>
                </a:solidFill>
              </a:rPr>
              <a:t>恶意软件检测流程</a:t>
            </a:r>
            <a:endParaRPr lang="zh-CN" altLang="en-US" sz="2000" b="1" dirty="0" smtClean="0">
              <a:solidFill>
                <a:schemeClr val="bg1"/>
              </a:solidFill>
              <a:latin typeface="Arial" pitchFamily="34" charset="0"/>
              <a:ea typeface="Arial Unicode MS" pitchFamily="34" charset="-122"/>
              <a:cs typeface="Arial" pitchFamily="34" charset="0"/>
            </a:endParaRPr>
          </a:p>
        </p:txBody>
      </p:sp>
      <p:sp>
        <p:nvSpPr>
          <p:cNvPr id="4" name="矩形 3"/>
          <p:cNvSpPr/>
          <p:nvPr/>
        </p:nvSpPr>
        <p:spPr>
          <a:xfrm>
            <a:off x="0" y="6525344"/>
            <a:ext cx="9138308" cy="332656"/>
          </a:xfrm>
          <a:prstGeom prst="rect">
            <a:avLst/>
          </a:prstGeom>
          <a:gradFill flip="none" rotWithShape="1">
            <a:gsLst>
              <a:gs pos="55000">
                <a:schemeClr val="tx2">
                  <a:alpha val="29000"/>
                </a:schemeClr>
              </a:gs>
              <a:gs pos="100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2" name="组合 61"/>
          <p:cNvGrpSpPr/>
          <p:nvPr/>
        </p:nvGrpSpPr>
        <p:grpSpPr>
          <a:xfrm>
            <a:off x="8186914" y="5559487"/>
            <a:ext cx="878417" cy="893287"/>
            <a:chOff x="8230456" y="5603029"/>
            <a:chExt cx="878417" cy="893287"/>
          </a:xfrm>
        </p:grpSpPr>
        <p:sp>
          <p:nvSpPr>
            <p:cNvPr id="52" name="矩形 51"/>
            <p:cNvSpPr/>
            <p:nvPr/>
          </p:nvSpPr>
          <p:spPr>
            <a:xfrm>
              <a:off x="8849633" y="6237076"/>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8849633" y="5920578"/>
              <a:ext cx="259240" cy="259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8540044" y="6237076"/>
              <a:ext cx="259240" cy="259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8849633" y="5603029"/>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8540044" y="5920578"/>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8230456" y="6237076"/>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4" name="矩形 63"/>
          <p:cNvSpPr/>
          <p:nvPr/>
        </p:nvSpPr>
        <p:spPr>
          <a:xfrm>
            <a:off x="-10066" y="893644"/>
            <a:ext cx="9154065" cy="1445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179512" y="2751882"/>
            <a:ext cx="936799" cy="1389476"/>
            <a:chOff x="179512" y="3284984"/>
            <a:chExt cx="872883" cy="1283095"/>
          </a:xfrm>
        </p:grpSpPr>
        <p:pic>
          <p:nvPicPr>
            <p:cNvPr id="1026" name="Picture 2" descr="https://timgsa.baidu.com/timg?image&amp;quality=80&amp;size=b9999_10000&amp;sec=1522315477143&amp;di=32f09a69d03e6e7c4fe18dfee4160ae8&amp;imgtype=0&amp;src=http%3A%2F%2Fcdns2.freepik.com%2Ffree-photo%2Fexe-file-format-symbol_318-45855.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512" y="3284984"/>
              <a:ext cx="821172" cy="821172"/>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184876" y="4141760"/>
              <a:ext cx="867519" cy="426319"/>
            </a:xfrm>
            <a:prstGeom prst="rect">
              <a:avLst/>
            </a:prstGeom>
            <a:noFill/>
          </p:spPr>
          <p:txBody>
            <a:bodyPr wrap="square" rtlCol="0">
              <a:spAutoFit/>
            </a:bodyPr>
            <a:lstStyle/>
            <a:p>
              <a:r>
                <a:rPr lang="zh-CN" altLang="en-US" sz="1200" dirty="0" smtClean="0"/>
                <a:t>恶意样本</a:t>
              </a:r>
              <a:r>
                <a:rPr lang="en-US" altLang="zh-CN" sz="1200" dirty="0" smtClean="0"/>
                <a:t>\</a:t>
              </a:r>
            </a:p>
            <a:p>
              <a:r>
                <a:rPr lang="zh-CN" altLang="en-US" sz="1200" dirty="0" smtClean="0"/>
                <a:t>良性样本</a:t>
              </a:r>
              <a:endParaRPr lang="zh-CN" altLang="en-US" sz="1200" dirty="0"/>
            </a:p>
          </p:txBody>
        </p:sp>
      </p:grpSp>
      <p:cxnSp>
        <p:nvCxnSpPr>
          <p:cNvPr id="30" name="直接箭头连接符 29"/>
          <p:cNvCxnSpPr/>
          <p:nvPr/>
        </p:nvCxnSpPr>
        <p:spPr>
          <a:xfrm flipV="1">
            <a:off x="1015418" y="3291894"/>
            <a:ext cx="540000" cy="27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nvGrpSpPr>
          <p:cNvPr id="23" name="组合 22"/>
          <p:cNvGrpSpPr/>
          <p:nvPr/>
        </p:nvGrpSpPr>
        <p:grpSpPr>
          <a:xfrm>
            <a:off x="2859079" y="4730835"/>
            <a:ext cx="734402" cy="1415950"/>
            <a:chOff x="2627784" y="4725144"/>
            <a:chExt cx="689624" cy="1670209"/>
          </a:xfrm>
        </p:grpSpPr>
        <p:sp>
          <p:nvSpPr>
            <p:cNvPr id="22" name="流程图: 磁盘 21"/>
            <p:cNvSpPr/>
            <p:nvPr/>
          </p:nvSpPr>
          <p:spPr>
            <a:xfrm>
              <a:off x="2627784" y="4725144"/>
              <a:ext cx="687704" cy="504056"/>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rgbClr val="0070C0"/>
                  </a:solidFill>
                </a:rPr>
                <a:t>Opcode</a:t>
              </a:r>
              <a:endParaRPr lang="zh-CN" altLang="en-US" sz="1200" dirty="0">
                <a:solidFill>
                  <a:srgbClr val="0070C0"/>
                </a:solidFill>
              </a:endParaRPr>
            </a:p>
          </p:txBody>
        </p:sp>
        <p:sp>
          <p:nvSpPr>
            <p:cNvPr id="33" name="流程图: 磁盘 32"/>
            <p:cNvSpPr/>
            <p:nvPr/>
          </p:nvSpPr>
          <p:spPr>
            <a:xfrm>
              <a:off x="2629704" y="5314671"/>
              <a:ext cx="687704" cy="504056"/>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rgbClr val="0070C0"/>
                  </a:solidFill>
                </a:rPr>
                <a:t>Sys Call</a:t>
              </a:r>
              <a:endParaRPr lang="zh-CN" altLang="en-US" sz="1200" dirty="0">
                <a:solidFill>
                  <a:srgbClr val="0070C0"/>
                </a:solidFill>
              </a:endParaRPr>
            </a:p>
          </p:txBody>
        </p:sp>
        <p:sp>
          <p:nvSpPr>
            <p:cNvPr id="34" name="流程图: 磁盘 33"/>
            <p:cNvSpPr/>
            <p:nvPr/>
          </p:nvSpPr>
          <p:spPr>
            <a:xfrm>
              <a:off x="2627784" y="5891297"/>
              <a:ext cx="687704" cy="504056"/>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rgbClr val="0070C0"/>
                  </a:solidFill>
                </a:rPr>
                <a:t>Type</a:t>
              </a:r>
              <a:endParaRPr lang="zh-CN" altLang="en-US" sz="1200" b="1" dirty="0">
                <a:solidFill>
                  <a:srgbClr val="0070C0"/>
                </a:solidFill>
              </a:endParaRPr>
            </a:p>
          </p:txBody>
        </p:sp>
      </p:grpSp>
      <mc:AlternateContent xmlns:mc="http://schemas.openxmlformats.org/markup-compatibility/2006" xmlns:a14="http://schemas.microsoft.com/office/drawing/2010/main">
        <mc:Choice Requires="a14">
          <p:sp>
            <p:nvSpPr>
              <p:cNvPr id="24" name="文本框 23"/>
              <p:cNvSpPr txBox="1"/>
              <p:nvPr/>
            </p:nvSpPr>
            <p:spPr>
              <a:xfrm>
                <a:off x="3994759" y="4628923"/>
                <a:ext cx="471989" cy="15793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solidFill>
                                <a:srgbClr val="0070C0"/>
                              </a:solidFill>
                              <a:latin typeface="Cambria Math" panose="02040503050406030204" pitchFamily="18" charset="0"/>
                            </a:rPr>
                          </m:ctrlPr>
                        </m:dPr>
                        <m:e>
                          <m:eqArr>
                            <m:eqArrPr>
                              <m:ctrlPr>
                                <a:rPr lang="en-US" altLang="zh-CN" i="1" smtClean="0">
                                  <a:solidFill>
                                    <a:srgbClr val="0070C0"/>
                                  </a:solidFill>
                                  <a:latin typeface="Cambria Math" panose="02040503050406030204" pitchFamily="18" charset="0"/>
                                </a:rPr>
                              </m:ctrlPr>
                            </m:eqArrPr>
                            <m:e>
                              <m:sSup>
                                <m:sSupPr>
                                  <m:ctrlPr>
                                    <a:rPr lang="en-US" altLang="zh-CN" i="1" smtClean="0">
                                      <a:solidFill>
                                        <a:srgbClr val="0070C0"/>
                                      </a:solidFill>
                                      <a:latin typeface="Cambria Math" panose="02040503050406030204" pitchFamily="18" charset="0"/>
                                    </a:rPr>
                                  </m:ctrlPr>
                                </m:sSupPr>
                                <m:e>
                                  <m:r>
                                    <a:rPr lang="en-US" altLang="zh-CN" i="1">
                                      <a:solidFill>
                                        <a:srgbClr val="0070C0"/>
                                      </a:solidFill>
                                      <a:latin typeface="Cambria Math" panose="02040503050406030204" pitchFamily="18" charset="0"/>
                                    </a:rPr>
                                    <m:t>𝑥</m:t>
                                  </m:r>
                                </m:e>
                                <m:sup>
                                  <m:r>
                                    <a:rPr lang="en-US" altLang="zh-CN" b="0" i="1" smtClean="0">
                                      <a:solidFill>
                                        <a:srgbClr val="0070C0"/>
                                      </a:solidFill>
                                      <a:latin typeface="Cambria Math" panose="02040503050406030204" pitchFamily="18" charset="0"/>
                                    </a:rPr>
                                    <m:t>1</m:t>
                                  </m:r>
                                </m:sup>
                              </m:sSup>
                            </m:e>
                            <m:e>
                              <m:sSup>
                                <m:sSupPr>
                                  <m:ctrlPr>
                                    <a:rPr lang="en-US" altLang="zh-CN" i="1">
                                      <a:solidFill>
                                        <a:srgbClr val="0070C0"/>
                                      </a:solidFill>
                                      <a:latin typeface="Cambria Math" panose="02040503050406030204" pitchFamily="18" charset="0"/>
                                    </a:rPr>
                                  </m:ctrlPr>
                                </m:sSupPr>
                                <m:e>
                                  <m:r>
                                    <a:rPr lang="en-US" altLang="zh-CN" i="1">
                                      <a:solidFill>
                                        <a:srgbClr val="0070C0"/>
                                      </a:solidFill>
                                      <a:latin typeface="Cambria Math" panose="02040503050406030204" pitchFamily="18" charset="0"/>
                                    </a:rPr>
                                    <m:t>𝑥</m:t>
                                  </m:r>
                                </m:e>
                                <m:sup>
                                  <m:r>
                                    <a:rPr lang="en-US" altLang="zh-CN" b="0" i="1" smtClean="0">
                                      <a:solidFill>
                                        <a:srgbClr val="0070C0"/>
                                      </a:solidFill>
                                      <a:latin typeface="Cambria Math" panose="02040503050406030204" pitchFamily="18" charset="0"/>
                                    </a:rPr>
                                    <m:t>2</m:t>
                                  </m:r>
                                </m:sup>
                              </m:sSup>
                            </m:e>
                            <m:e>
                              <m:sSup>
                                <m:sSupPr>
                                  <m:ctrlPr>
                                    <a:rPr lang="en-US" altLang="zh-CN" i="1">
                                      <a:solidFill>
                                        <a:srgbClr val="0070C0"/>
                                      </a:solidFill>
                                      <a:latin typeface="Cambria Math" panose="02040503050406030204" pitchFamily="18" charset="0"/>
                                    </a:rPr>
                                  </m:ctrlPr>
                                </m:sSupPr>
                                <m:e>
                                  <m:r>
                                    <a:rPr lang="en-US" altLang="zh-CN" i="1">
                                      <a:solidFill>
                                        <a:srgbClr val="0070C0"/>
                                      </a:solidFill>
                                      <a:latin typeface="Cambria Math" panose="02040503050406030204" pitchFamily="18" charset="0"/>
                                    </a:rPr>
                                    <m:t>𝑥</m:t>
                                  </m:r>
                                </m:e>
                                <m:sup>
                                  <m:r>
                                    <a:rPr lang="en-US" altLang="zh-CN" b="0" i="1" smtClean="0">
                                      <a:solidFill>
                                        <a:srgbClr val="0070C0"/>
                                      </a:solidFill>
                                      <a:latin typeface="Cambria Math" panose="02040503050406030204" pitchFamily="18" charset="0"/>
                                    </a:rPr>
                                    <m:t>3</m:t>
                                  </m:r>
                                </m:sup>
                              </m:sSup>
                            </m:e>
                            <m:e>
                              <m:r>
                                <a:rPr lang="en-US" altLang="zh-CN" b="0" i="1" smtClean="0">
                                  <a:solidFill>
                                    <a:srgbClr val="0070C0"/>
                                  </a:solidFill>
                                  <a:latin typeface="Cambria Math" panose="02040503050406030204" pitchFamily="18" charset="0"/>
                                </a:rPr>
                                <m:t>…</m:t>
                              </m:r>
                            </m:e>
                            <m:e>
                              <m:r>
                                <a:rPr lang="en-US" altLang="zh-CN" b="0" i="1" smtClean="0">
                                  <a:solidFill>
                                    <a:srgbClr val="0070C0"/>
                                  </a:solidFill>
                                  <a:latin typeface="Cambria Math" panose="02040503050406030204" pitchFamily="18" charset="0"/>
                                </a:rPr>
                                <m:t>…</m:t>
                              </m:r>
                            </m:e>
                            <m:e>
                              <m:sSup>
                                <m:sSupPr>
                                  <m:ctrlPr>
                                    <a:rPr lang="en-US" altLang="zh-CN" i="1">
                                      <a:solidFill>
                                        <a:srgbClr val="0070C0"/>
                                      </a:solidFill>
                                      <a:latin typeface="Cambria Math" panose="02040503050406030204" pitchFamily="18" charset="0"/>
                                    </a:rPr>
                                  </m:ctrlPr>
                                </m:sSupPr>
                                <m:e>
                                  <m:r>
                                    <a:rPr lang="en-US" altLang="zh-CN" i="1">
                                      <a:solidFill>
                                        <a:srgbClr val="0070C0"/>
                                      </a:solidFill>
                                      <a:latin typeface="Cambria Math" panose="02040503050406030204" pitchFamily="18" charset="0"/>
                                    </a:rPr>
                                    <m:t>𝑥</m:t>
                                  </m:r>
                                </m:e>
                                <m:sup>
                                  <m:r>
                                    <a:rPr lang="en-US" altLang="zh-CN" i="1">
                                      <a:solidFill>
                                        <a:srgbClr val="0070C0"/>
                                      </a:solidFill>
                                      <a:latin typeface="Cambria Math" panose="02040503050406030204" pitchFamily="18" charset="0"/>
                                    </a:rPr>
                                    <m:t>𝑛</m:t>
                                  </m:r>
                                </m:sup>
                              </m:sSup>
                            </m:e>
                          </m:eqArr>
                        </m:e>
                      </m:d>
                    </m:oMath>
                  </m:oMathPara>
                </a14:m>
                <a:endParaRPr lang="zh-CN" altLang="en-US" i="1" dirty="0"/>
              </a:p>
            </p:txBody>
          </p:sp>
        </mc:Choice>
        <mc:Fallback xmlns="">
          <p:sp>
            <p:nvSpPr>
              <p:cNvPr id="24" name="文本框 23"/>
              <p:cNvSpPr txBox="1">
                <a:spLocks noRot="1" noChangeAspect="1" noMove="1" noResize="1" noEditPoints="1" noAdjustHandles="1" noChangeArrowheads="1" noChangeShapeType="1" noTextEdit="1"/>
              </p:cNvSpPr>
              <p:nvPr/>
            </p:nvSpPr>
            <p:spPr>
              <a:xfrm>
                <a:off x="3994759" y="4628923"/>
                <a:ext cx="471989" cy="1579343"/>
              </a:xfrm>
              <a:prstGeom prst="rect">
                <a:avLst/>
              </a:prstGeom>
              <a:blipFill rotWithShape="0">
                <a:blip r:embed="rId4"/>
                <a:stretch>
                  <a:fillRect/>
                </a:stretch>
              </a:blipFill>
            </p:spPr>
            <p:txBody>
              <a:bodyPr/>
              <a:lstStyle/>
              <a:p>
                <a:r>
                  <a:rPr lang="zh-CN" altLang="en-US">
                    <a:noFill/>
                  </a:rPr>
                  <a:t> </a:t>
                </a:r>
              </a:p>
            </p:txBody>
          </p:sp>
        </mc:Fallback>
      </mc:AlternateContent>
      <p:sp>
        <p:nvSpPr>
          <p:cNvPr id="26" name="文本框 25"/>
          <p:cNvSpPr txBox="1"/>
          <p:nvPr/>
        </p:nvSpPr>
        <p:spPr>
          <a:xfrm>
            <a:off x="1871764" y="4682814"/>
            <a:ext cx="461665" cy="1503794"/>
          </a:xfrm>
          <a:prstGeom prst="rect">
            <a:avLst/>
          </a:prstGeom>
          <a:noFill/>
        </p:spPr>
        <p:txBody>
          <a:bodyPr vert="eaVert" wrap="square" rtlCol="0">
            <a:spAutoFit/>
          </a:bodyPr>
          <a:lstStyle/>
          <a:p>
            <a:r>
              <a:rPr lang="zh-CN" altLang="en-US" dirty="0" smtClean="0">
                <a:solidFill>
                  <a:srgbClr val="0070C0"/>
                </a:solidFill>
              </a:rPr>
              <a:t>程序静态分析</a:t>
            </a:r>
            <a:endParaRPr lang="zh-CN" altLang="en-US" dirty="0">
              <a:solidFill>
                <a:srgbClr val="0070C0"/>
              </a:solidFill>
            </a:endParaRPr>
          </a:p>
        </p:txBody>
      </p:sp>
      <p:cxnSp>
        <p:nvCxnSpPr>
          <p:cNvPr id="28" name="直接连接符 27"/>
          <p:cNvCxnSpPr>
            <a:stCxn id="26" idx="0"/>
            <a:endCxn id="2" idx="2"/>
          </p:cNvCxnSpPr>
          <p:nvPr/>
        </p:nvCxnSpPr>
        <p:spPr>
          <a:xfrm flipV="1">
            <a:off x="2102597" y="3677346"/>
            <a:ext cx="0" cy="100546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20" idx="2"/>
            <a:endCxn id="22" idx="1"/>
          </p:cNvCxnSpPr>
          <p:nvPr/>
        </p:nvCxnSpPr>
        <p:spPr>
          <a:xfrm>
            <a:off x="3222350" y="3676948"/>
            <a:ext cx="2908" cy="105388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19" idx="2"/>
            <a:endCxn id="24" idx="0"/>
          </p:cNvCxnSpPr>
          <p:nvPr/>
        </p:nvCxnSpPr>
        <p:spPr>
          <a:xfrm>
            <a:off x="4230754" y="3928441"/>
            <a:ext cx="0" cy="700482"/>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nvGrpSpPr>
          <p:cNvPr id="50" name="组合 49"/>
          <p:cNvGrpSpPr/>
          <p:nvPr/>
        </p:nvGrpSpPr>
        <p:grpSpPr>
          <a:xfrm>
            <a:off x="1454525" y="2053288"/>
            <a:ext cx="3240360" cy="2127043"/>
            <a:chOff x="1475656" y="2082334"/>
            <a:chExt cx="3240360" cy="2127043"/>
          </a:xfrm>
        </p:grpSpPr>
        <p:grpSp>
          <p:nvGrpSpPr>
            <p:cNvPr id="14" name="组合 13"/>
            <p:cNvGrpSpPr/>
            <p:nvPr/>
          </p:nvGrpSpPr>
          <p:grpSpPr>
            <a:xfrm>
              <a:off x="1475656" y="2408411"/>
              <a:ext cx="3240360" cy="1800966"/>
              <a:chOff x="1547664" y="2924944"/>
              <a:chExt cx="3240360" cy="1227101"/>
            </a:xfrm>
          </p:grpSpPr>
          <p:sp>
            <p:nvSpPr>
              <p:cNvPr id="2" name="矩形 1"/>
              <p:cNvSpPr/>
              <p:nvPr/>
            </p:nvSpPr>
            <p:spPr>
              <a:xfrm>
                <a:off x="1691680" y="3284983"/>
                <a:ext cx="1008112" cy="52434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分析二进制代码</a:t>
                </a:r>
                <a:endParaRPr lang="zh-CN" altLang="en-US" sz="1600" dirty="0">
                  <a:solidFill>
                    <a:schemeClr val="tx1"/>
                  </a:solidFill>
                </a:endParaRPr>
              </a:p>
            </p:txBody>
          </p:sp>
          <p:sp>
            <p:nvSpPr>
              <p:cNvPr id="3" name="圆角矩形 2"/>
              <p:cNvSpPr/>
              <p:nvPr/>
            </p:nvSpPr>
            <p:spPr>
              <a:xfrm>
                <a:off x="1547664" y="2924944"/>
                <a:ext cx="3240360" cy="1227101"/>
              </a:xfrm>
              <a:prstGeom prst="round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3995936" y="3113356"/>
                <a:ext cx="655914" cy="8670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建立数学模型</a:t>
                </a:r>
                <a:endParaRPr lang="zh-CN" altLang="en-US" sz="1600" dirty="0">
                  <a:solidFill>
                    <a:schemeClr val="tx1"/>
                  </a:solidFill>
                </a:endParaRPr>
              </a:p>
            </p:txBody>
          </p:sp>
          <p:sp>
            <p:nvSpPr>
              <p:cNvPr id="20" name="矩形 19"/>
              <p:cNvSpPr/>
              <p:nvPr/>
            </p:nvSpPr>
            <p:spPr>
              <a:xfrm>
                <a:off x="2995081" y="3284712"/>
                <a:ext cx="640815" cy="52434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特征提取</a:t>
                </a:r>
                <a:endParaRPr lang="zh-CN" altLang="en-US" sz="1600" dirty="0">
                  <a:solidFill>
                    <a:schemeClr val="tx1"/>
                  </a:solidFill>
                </a:endParaRPr>
              </a:p>
            </p:txBody>
          </p:sp>
          <p:cxnSp>
            <p:nvCxnSpPr>
              <p:cNvPr id="10" name="直接箭头连接符 9"/>
              <p:cNvCxnSpPr>
                <a:stCxn id="2" idx="3"/>
                <a:endCxn id="20" idx="1"/>
              </p:cNvCxnSpPr>
              <p:nvPr/>
            </p:nvCxnSpPr>
            <p:spPr>
              <a:xfrm flipV="1">
                <a:off x="2699792" y="3546887"/>
                <a:ext cx="295289" cy="27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2" name="直接箭头连接符 11"/>
              <p:cNvCxnSpPr>
                <a:stCxn id="20" idx="3"/>
                <a:endCxn id="19" idx="1"/>
              </p:cNvCxnSpPr>
              <p:nvPr/>
            </p:nvCxnSpPr>
            <p:spPr>
              <a:xfrm>
                <a:off x="3635896" y="3546887"/>
                <a:ext cx="360040"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sp>
          <p:nvSpPr>
            <p:cNvPr id="44" name="文本框 43"/>
            <p:cNvSpPr txBox="1"/>
            <p:nvPr/>
          </p:nvSpPr>
          <p:spPr>
            <a:xfrm>
              <a:off x="2307376" y="2082334"/>
              <a:ext cx="1708514" cy="338554"/>
            </a:xfrm>
            <a:prstGeom prst="rect">
              <a:avLst/>
            </a:prstGeom>
            <a:noFill/>
          </p:spPr>
          <p:txBody>
            <a:bodyPr wrap="square" rtlCol="0">
              <a:spAutoFit/>
            </a:bodyPr>
            <a:lstStyle/>
            <a:p>
              <a:r>
                <a:rPr lang="zh-CN" altLang="en-US" sz="1600" b="1" dirty="0" smtClean="0"/>
                <a:t>行为特征的分析</a:t>
              </a:r>
              <a:endParaRPr lang="zh-CN" altLang="en-US" sz="1600" b="1" dirty="0"/>
            </a:p>
          </p:txBody>
        </p:sp>
      </p:grpSp>
      <p:grpSp>
        <p:nvGrpSpPr>
          <p:cNvPr id="49" name="组合 48"/>
          <p:cNvGrpSpPr/>
          <p:nvPr/>
        </p:nvGrpSpPr>
        <p:grpSpPr>
          <a:xfrm>
            <a:off x="5054924" y="1268760"/>
            <a:ext cx="1009228" cy="920539"/>
            <a:chOff x="5895069" y="3954637"/>
            <a:chExt cx="1000270" cy="1021575"/>
          </a:xfrm>
        </p:grpSpPr>
        <p:pic>
          <p:nvPicPr>
            <p:cNvPr id="1028" name="Picture 4" descr="https://timgsa.baidu.com/timg?image&amp;quality=80&amp;size=b9999_10000&amp;sec=1522912533&amp;di=615ec81065d8b80bd9b7f52a730a8aac&amp;imgtype=jpg&amp;er=1&amp;src=http%3A%2F%2Fcdn3.freepik.com%2Fimage%2Fth%2F318-45425.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41059" y="4267921"/>
              <a:ext cx="708291" cy="708291"/>
            </a:xfrm>
            <a:prstGeom prst="rect">
              <a:avLst/>
            </a:prstGeom>
            <a:noFill/>
            <a:extLst>
              <a:ext uri="{909E8E84-426E-40DD-AFC4-6F175D3DCCD1}">
                <a14:hiddenFill xmlns:a14="http://schemas.microsoft.com/office/drawing/2010/main">
                  <a:solidFill>
                    <a:srgbClr val="FFFFFF"/>
                  </a:solidFill>
                </a14:hiddenFill>
              </a:ext>
            </a:extLst>
          </p:spPr>
        </p:pic>
        <p:sp>
          <p:nvSpPr>
            <p:cNvPr id="48" name="文本框 47"/>
            <p:cNvSpPr txBox="1"/>
            <p:nvPr/>
          </p:nvSpPr>
          <p:spPr>
            <a:xfrm>
              <a:off x="5895069" y="3954637"/>
              <a:ext cx="1000270" cy="276999"/>
            </a:xfrm>
            <a:prstGeom prst="rect">
              <a:avLst/>
            </a:prstGeom>
            <a:noFill/>
          </p:spPr>
          <p:txBody>
            <a:bodyPr wrap="square" rtlCol="0">
              <a:spAutoFit/>
            </a:bodyPr>
            <a:lstStyle/>
            <a:p>
              <a:r>
                <a:rPr lang="zh-CN" altLang="en-US" sz="1200" dirty="0" smtClean="0"/>
                <a:t>待检测样本</a:t>
              </a:r>
              <a:endParaRPr lang="zh-CN" altLang="en-US" sz="1200" dirty="0"/>
            </a:p>
          </p:txBody>
        </p:sp>
      </p:grpSp>
      <p:cxnSp>
        <p:nvCxnSpPr>
          <p:cNvPr id="60" name="直接箭头连接符 59"/>
          <p:cNvCxnSpPr>
            <a:stCxn id="19" idx="3"/>
            <a:endCxn id="58" idx="1"/>
          </p:cNvCxnSpPr>
          <p:nvPr/>
        </p:nvCxnSpPr>
        <p:spPr>
          <a:xfrm>
            <a:off x="4558711" y="3292166"/>
            <a:ext cx="647049" cy="192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a:stCxn id="1028" idx="2"/>
            <a:endCxn id="58" idx="0"/>
          </p:cNvCxnSpPr>
          <p:nvPr/>
        </p:nvCxnSpPr>
        <p:spPr>
          <a:xfrm>
            <a:off x="5559538" y="2189299"/>
            <a:ext cx="6263" cy="757735"/>
          </a:xfrm>
          <a:prstGeom prst="straightConnector1">
            <a:avLst/>
          </a:prstGeom>
          <a:ln w="25400" cmpd="sng">
            <a:prstDash val="sysDot"/>
            <a:tailEnd type="triangle"/>
          </a:ln>
        </p:spPr>
        <p:style>
          <a:lnRef idx="1">
            <a:schemeClr val="dk1"/>
          </a:lnRef>
          <a:fillRef idx="0">
            <a:schemeClr val="dk1"/>
          </a:fillRef>
          <a:effectRef idx="0">
            <a:schemeClr val="dk1"/>
          </a:effectRef>
          <a:fontRef idx="minor">
            <a:schemeClr val="tx1"/>
          </a:fontRef>
        </p:style>
      </p:cxnSp>
      <p:grpSp>
        <p:nvGrpSpPr>
          <p:cNvPr id="81" name="组合 80"/>
          <p:cNvGrpSpPr/>
          <p:nvPr/>
        </p:nvGrpSpPr>
        <p:grpSpPr>
          <a:xfrm>
            <a:off x="5054924" y="2053438"/>
            <a:ext cx="3888433" cy="2126893"/>
            <a:chOff x="5054924" y="2053438"/>
            <a:chExt cx="3888433" cy="2126893"/>
          </a:xfrm>
        </p:grpSpPr>
        <p:grpSp>
          <p:nvGrpSpPr>
            <p:cNvPr id="80" name="组合 79"/>
            <p:cNvGrpSpPr/>
            <p:nvPr/>
          </p:nvGrpSpPr>
          <p:grpSpPr>
            <a:xfrm>
              <a:off x="5054924" y="2391842"/>
              <a:ext cx="3888433" cy="1788489"/>
              <a:chOff x="5076055" y="2420888"/>
              <a:chExt cx="3888433" cy="1788489"/>
            </a:xfrm>
          </p:grpSpPr>
          <p:sp>
            <p:nvSpPr>
              <p:cNvPr id="46" name="圆角矩形 45"/>
              <p:cNvSpPr/>
              <p:nvPr/>
            </p:nvSpPr>
            <p:spPr>
              <a:xfrm>
                <a:off x="5076055" y="2420888"/>
                <a:ext cx="3888433" cy="1788489"/>
              </a:xfrm>
              <a:prstGeom prst="round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5226891" y="2976080"/>
                <a:ext cx="720081" cy="69410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分类器</a:t>
                </a:r>
              </a:p>
            </p:txBody>
          </p:sp>
          <p:sp>
            <p:nvSpPr>
              <p:cNvPr id="47" name="菱形 46"/>
              <p:cNvSpPr/>
              <p:nvPr/>
            </p:nvSpPr>
            <p:spPr>
              <a:xfrm>
                <a:off x="6176893" y="3126877"/>
                <a:ext cx="1286457" cy="386178"/>
              </a:xfrm>
              <a:prstGeom prst="diamond">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判定</a:t>
                </a:r>
                <a:endParaRPr lang="zh-CN" altLang="en-US" sz="1600" dirty="0">
                  <a:solidFill>
                    <a:schemeClr val="tx1"/>
                  </a:solidFill>
                </a:endParaRPr>
              </a:p>
            </p:txBody>
          </p:sp>
          <p:sp>
            <p:nvSpPr>
              <p:cNvPr id="51" name="矩形 50"/>
              <p:cNvSpPr/>
              <p:nvPr/>
            </p:nvSpPr>
            <p:spPr>
              <a:xfrm>
                <a:off x="7437939" y="2636983"/>
                <a:ext cx="1368152" cy="35788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恶意软件</a:t>
                </a:r>
                <a:endParaRPr lang="zh-CN" altLang="en-US" dirty="0">
                  <a:solidFill>
                    <a:schemeClr val="tx1"/>
                  </a:solidFill>
                </a:endParaRPr>
              </a:p>
            </p:txBody>
          </p:sp>
          <p:sp>
            <p:nvSpPr>
              <p:cNvPr id="63" name="矩形 62"/>
              <p:cNvSpPr/>
              <p:nvPr/>
            </p:nvSpPr>
            <p:spPr>
              <a:xfrm>
                <a:off x="7437939" y="3593940"/>
                <a:ext cx="1368152" cy="35788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非恶意软件</a:t>
                </a:r>
                <a:endParaRPr lang="zh-CN" altLang="en-US" dirty="0">
                  <a:solidFill>
                    <a:schemeClr val="tx1"/>
                  </a:solidFill>
                </a:endParaRPr>
              </a:p>
            </p:txBody>
          </p:sp>
          <p:cxnSp>
            <p:nvCxnSpPr>
              <p:cNvPr id="69" name="直接箭头连接符 68"/>
              <p:cNvCxnSpPr>
                <a:stCxn id="58" idx="3"/>
                <a:endCxn id="47" idx="1"/>
              </p:cNvCxnSpPr>
              <p:nvPr/>
            </p:nvCxnSpPr>
            <p:spPr>
              <a:xfrm flipV="1">
                <a:off x="5946972" y="3319966"/>
                <a:ext cx="229921" cy="3166"/>
              </a:xfrm>
              <a:prstGeom prst="straightConnector1">
                <a:avLst/>
              </a:prstGeom>
              <a:ln w="25400" cmpd="sng">
                <a:prstDash val="sysDot"/>
                <a:tailEnd type="triangle"/>
              </a:ln>
            </p:spPr>
            <p:style>
              <a:lnRef idx="1">
                <a:schemeClr val="dk1"/>
              </a:lnRef>
              <a:fillRef idx="0">
                <a:schemeClr val="dk1"/>
              </a:fillRef>
              <a:effectRef idx="0">
                <a:schemeClr val="dk1"/>
              </a:effectRef>
              <a:fontRef idx="minor">
                <a:schemeClr val="tx1"/>
              </a:fontRef>
            </p:style>
          </p:cxnSp>
          <p:cxnSp>
            <p:nvCxnSpPr>
              <p:cNvPr id="72" name="直接箭头连接符 71"/>
              <p:cNvCxnSpPr>
                <a:stCxn id="47" idx="3"/>
                <a:endCxn id="51" idx="2"/>
              </p:cNvCxnSpPr>
              <p:nvPr/>
            </p:nvCxnSpPr>
            <p:spPr>
              <a:xfrm flipV="1">
                <a:off x="7463350" y="2994869"/>
                <a:ext cx="658665" cy="325097"/>
              </a:xfrm>
              <a:prstGeom prst="straightConnector1">
                <a:avLst/>
              </a:prstGeom>
              <a:ln w="25400" cmpd="sng">
                <a:prstDash val="sysDot"/>
                <a:tailEnd type="triangle"/>
              </a:ln>
            </p:spPr>
            <p:style>
              <a:lnRef idx="1">
                <a:schemeClr val="dk1"/>
              </a:lnRef>
              <a:fillRef idx="0">
                <a:schemeClr val="dk1"/>
              </a:fillRef>
              <a:effectRef idx="0">
                <a:schemeClr val="dk1"/>
              </a:effectRef>
              <a:fontRef idx="minor">
                <a:schemeClr val="tx1"/>
              </a:fontRef>
            </p:style>
          </p:cxnSp>
          <p:cxnSp>
            <p:nvCxnSpPr>
              <p:cNvPr id="75" name="直接箭头连接符 74"/>
              <p:cNvCxnSpPr>
                <a:stCxn id="47" idx="3"/>
                <a:endCxn id="63" idx="0"/>
              </p:cNvCxnSpPr>
              <p:nvPr/>
            </p:nvCxnSpPr>
            <p:spPr>
              <a:xfrm>
                <a:off x="7463350" y="3319966"/>
                <a:ext cx="658665" cy="273974"/>
              </a:xfrm>
              <a:prstGeom prst="straightConnector1">
                <a:avLst/>
              </a:prstGeom>
              <a:ln w="25400" cmpd="sng">
                <a:prstDash val="sysDot"/>
                <a:tailEnd type="triangle"/>
              </a:ln>
            </p:spPr>
            <p:style>
              <a:lnRef idx="1">
                <a:schemeClr val="dk1"/>
              </a:lnRef>
              <a:fillRef idx="0">
                <a:schemeClr val="dk1"/>
              </a:fillRef>
              <a:effectRef idx="0">
                <a:schemeClr val="dk1"/>
              </a:effectRef>
              <a:fontRef idx="minor">
                <a:schemeClr val="tx1"/>
              </a:fontRef>
            </p:style>
          </p:cxnSp>
        </p:grpSp>
        <p:sp>
          <p:nvSpPr>
            <p:cNvPr id="83" name="文本框 82"/>
            <p:cNvSpPr txBox="1"/>
            <p:nvPr/>
          </p:nvSpPr>
          <p:spPr>
            <a:xfrm>
              <a:off x="6475873" y="2053438"/>
              <a:ext cx="1048455" cy="338554"/>
            </a:xfrm>
            <a:prstGeom prst="rect">
              <a:avLst/>
            </a:prstGeom>
            <a:noFill/>
          </p:spPr>
          <p:txBody>
            <a:bodyPr wrap="square" rtlCol="0">
              <a:spAutoFit/>
            </a:bodyPr>
            <a:lstStyle/>
            <a:p>
              <a:r>
                <a:rPr lang="zh-CN" altLang="en-US" sz="1600" b="1" dirty="0" smtClean="0"/>
                <a:t>恶意检测</a:t>
              </a:r>
              <a:endParaRPr lang="zh-CN" altLang="en-US" sz="1600" b="1" dirty="0"/>
            </a:p>
          </p:txBody>
        </p:sp>
      </p:grpSp>
    </p:spTree>
    <p:extLst>
      <p:ext uri="{BB962C8B-B14F-4D97-AF65-F5344CB8AC3E}">
        <p14:creationId xmlns:p14="http://schemas.microsoft.com/office/powerpoint/2010/main" val="31225805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7934"/>
            <a:ext cx="9144000" cy="8446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2"/>
          <p:cNvSpPr>
            <a:spLocks noGrp="1" noChangeArrowheads="1"/>
          </p:cNvSpPr>
          <p:nvPr>
            <p:ph type="title"/>
          </p:nvPr>
        </p:nvSpPr>
        <p:spPr>
          <a:xfrm>
            <a:off x="250825" y="25451"/>
            <a:ext cx="8642350" cy="777875"/>
          </a:xfrm>
        </p:spPr>
        <p:txBody>
          <a:bodyPr/>
          <a:lstStyle/>
          <a:p>
            <a:pPr algn="l" eaLnBrk="1" hangingPunct="1">
              <a:defRPr/>
            </a:pPr>
            <a:r>
              <a:rPr lang="zh-CN" altLang="en-US" sz="3200" b="1" dirty="0" smtClean="0">
                <a:solidFill>
                  <a:schemeClr val="bg1"/>
                </a:solidFill>
              </a:rPr>
              <a:t>行为特征的分析</a:t>
            </a:r>
            <a:endParaRPr lang="zh-CN" altLang="en-US" sz="2000" b="1" dirty="0" smtClean="0">
              <a:solidFill>
                <a:schemeClr val="bg1"/>
              </a:solidFill>
              <a:latin typeface="Arial" pitchFamily="34" charset="0"/>
              <a:ea typeface="Arial Unicode MS" pitchFamily="34" charset="-122"/>
              <a:cs typeface="Arial" pitchFamily="34" charset="0"/>
            </a:endParaRPr>
          </a:p>
        </p:txBody>
      </p:sp>
      <p:sp>
        <p:nvSpPr>
          <p:cNvPr id="4" name="矩形 3"/>
          <p:cNvSpPr/>
          <p:nvPr/>
        </p:nvSpPr>
        <p:spPr>
          <a:xfrm>
            <a:off x="0" y="6525344"/>
            <a:ext cx="9138308" cy="332656"/>
          </a:xfrm>
          <a:prstGeom prst="rect">
            <a:avLst/>
          </a:prstGeom>
          <a:gradFill flip="none" rotWithShape="1">
            <a:gsLst>
              <a:gs pos="55000">
                <a:schemeClr val="tx2">
                  <a:alpha val="29000"/>
                </a:schemeClr>
              </a:gs>
              <a:gs pos="100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2" name="组合 61"/>
          <p:cNvGrpSpPr/>
          <p:nvPr/>
        </p:nvGrpSpPr>
        <p:grpSpPr>
          <a:xfrm>
            <a:off x="8186914" y="5559487"/>
            <a:ext cx="878417" cy="893287"/>
            <a:chOff x="8230456" y="5603029"/>
            <a:chExt cx="878417" cy="893287"/>
          </a:xfrm>
        </p:grpSpPr>
        <p:sp>
          <p:nvSpPr>
            <p:cNvPr id="52" name="矩形 51"/>
            <p:cNvSpPr/>
            <p:nvPr/>
          </p:nvSpPr>
          <p:spPr>
            <a:xfrm>
              <a:off x="8849633" y="6237076"/>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8849633" y="5920578"/>
              <a:ext cx="259240" cy="259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8540044" y="6237076"/>
              <a:ext cx="259240" cy="259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8849633" y="5603029"/>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8540044" y="5920578"/>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8230456" y="6237076"/>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4" name="矩形 63"/>
          <p:cNvSpPr/>
          <p:nvPr/>
        </p:nvSpPr>
        <p:spPr>
          <a:xfrm>
            <a:off x="-10066" y="893644"/>
            <a:ext cx="9154065" cy="1445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Rectangle 3"/>
          <p:cNvSpPr txBox="1">
            <a:spLocks noChangeArrowheads="1"/>
          </p:cNvSpPr>
          <p:nvPr/>
        </p:nvSpPr>
        <p:spPr bwMode="gray">
          <a:xfrm>
            <a:off x="540000" y="1260000"/>
            <a:ext cx="8280000" cy="5192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1" fontAlgn="base" hangingPunct="1">
              <a:spcBef>
                <a:spcPct val="20000"/>
              </a:spcBef>
              <a:spcAft>
                <a:spcPct val="0"/>
              </a:spcAft>
              <a:buClr>
                <a:schemeClr val="tx1"/>
              </a:buClr>
              <a:buFont typeface="Wingdings" pitchFamily="2" charset="2"/>
              <a:buChar char="v"/>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Font typeface="Wingdings" pitchFamily="2" charset="2"/>
              <a:buChar char="§"/>
              <a:defRPr sz="2800">
                <a:solidFill>
                  <a:schemeClr val="tx2"/>
                </a:solidFill>
                <a:latin typeface="Arial" charset="0"/>
              </a:defRPr>
            </a:lvl2pPr>
            <a:lvl3pPr marL="1143000" indent="-228600" algn="l" rtl="0" eaLnBrk="1" fontAlgn="base" hangingPunct="1">
              <a:spcBef>
                <a:spcPct val="20000"/>
              </a:spcBef>
              <a:spcAft>
                <a:spcPct val="0"/>
              </a:spcAft>
              <a:buClr>
                <a:schemeClr val="hlink"/>
              </a:buClr>
              <a:buChar char="•"/>
              <a:defRPr sz="2400">
                <a:solidFill>
                  <a:schemeClr val="tx2"/>
                </a:solidFill>
                <a:latin typeface="Arial" charset="0"/>
              </a:defRPr>
            </a:lvl3pPr>
            <a:lvl4pPr marL="1600200" indent="-228600" algn="l" rtl="0" eaLnBrk="1" fontAlgn="base" hangingPunct="1">
              <a:spcBef>
                <a:spcPct val="20000"/>
              </a:spcBef>
              <a:spcAft>
                <a:spcPct val="0"/>
              </a:spcAft>
              <a:buChar char="–"/>
              <a:defRPr sz="2000">
                <a:solidFill>
                  <a:schemeClr val="tx2"/>
                </a:solidFill>
                <a:latin typeface="Arial" charset="0"/>
              </a:defRPr>
            </a:lvl4pPr>
            <a:lvl5pPr marL="2057400" indent="-228600" algn="l" rtl="0" eaLnBrk="1" fontAlgn="base" hangingPunct="1">
              <a:spcBef>
                <a:spcPct val="20000"/>
              </a:spcBef>
              <a:spcAft>
                <a:spcPct val="0"/>
              </a:spcAft>
              <a:buChar char="»"/>
              <a:defRPr sz="2000">
                <a:solidFill>
                  <a:schemeClr val="tx2"/>
                </a:solidFill>
                <a:latin typeface="Arial" charset="0"/>
              </a:defRPr>
            </a:lvl5pPr>
            <a:lvl6pPr marL="2514600" indent="-228600" algn="l" rtl="0" eaLnBrk="1" fontAlgn="base" hangingPunct="1">
              <a:spcBef>
                <a:spcPct val="20000"/>
              </a:spcBef>
              <a:spcAft>
                <a:spcPct val="0"/>
              </a:spcAft>
              <a:buChar char="»"/>
              <a:defRPr sz="2000">
                <a:solidFill>
                  <a:schemeClr val="tx2"/>
                </a:solidFill>
                <a:latin typeface="Arial" charset="0"/>
              </a:defRPr>
            </a:lvl6pPr>
            <a:lvl7pPr marL="2971800" indent="-228600" algn="l" rtl="0" eaLnBrk="1" fontAlgn="base" hangingPunct="1">
              <a:spcBef>
                <a:spcPct val="20000"/>
              </a:spcBef>
              <a:spcAft>
                <a:spcPct val="0"/>
              </a:spcAft>
              <a:buChar char="»"/>
              <a:defRPr sz="2000">
                <a:solidFill>
                  <a:schemeClr val="tx2"/>
                </a:solidFill>
                <a:latin typeface="Arial" charset="0"/>
              </a:defRPr>
            </a:lvl7pPr>
            <a:lvl8pPr marL="3429000" indent="-228600" algn="l" rtl="0" eaLnBrk="1" fontAlgn="base" hangingPunct="1">
              <a:spcBef>
                <a:spcPct val="20000"/>
              </a:spcBef>
              <a:spcAft>
                <a:spcPct val="0"/>
              </a:spcAft>
              <a:buChar char="»"/>
              <a:defRPr sz="2000">
                <a:solidFill>
                  <a:schemeClr val="tx2"/>
                </a:solidFill>
                <a:latin typeface="Arial" charset="0"/>
              </a:defRPr>
            </a:lvl8pPr>
            <a:lvl9pPr marL="3886200" indent="-228600" algn="l" rtl="0" eaLnBrk="1" fontAlgn="base" hangingPunct="1">
              <a:spcBef>
                <a:spcPct val="20000"/>
              </a:spcBef>
              <a:spcAft>
                <a:spcPct val="0"/>
              </a:spcAft>
              <a:buChar char="»"/>
              <a:defRPr sz="2000">
                <a:solidFill>
                  <a:schemeClr val="tx2"/>
                </a:solidFill>
                <a:latin typeface="Arial" charset="0"/>
              </a:defRPr>
            </a:lvl9pPr>
          </a:lstStyle>
          <a:p>
            <a:pPr>
              <a:lnSpc>
                <a:spcPct val="150000"/>
              </a:lnSpc>
              <a:defRPr/>
            </a:pPr>
            <a:r>
              <a:rPr lang="zh-CN" altLang="en-US" sz="2200" b="0" dirty="0" smtClean="0">
                <a:solidFill>
                  <a:srgbClr val="080808"/>
                </a:solidFill>
                <a:latin typeface="宋体" panose="02010600030101010101" pitchFamily="2" charset="-122"/>
                <a:ea typeface="宋体" panose="02010600030101010101" pitchFamily="2" charset="-122"/>
              </a:rPr>
              <a:t>分析二进制代码</a:t>
            </a:r>
            <a:endParaRPr lang="en-US" altLang="zh-CN" sz="2200" b="0" dirty="0" smtClean="0">
              <a:solidFill>
                <a:srgbClr val="080808"/>
              </a:solidFill>
              <a:latin typeface="宋体" panose="02010600030101010101" pitchFamily="2" charset="-122"/>
              <a:ea typeface="宋体" panose="02010600030101010101" pitchFamily="2" charset="-122"/>
            </a:endParaRPr>
          </a:p>
          <a:p>
            <a:pPr lvl="1">
              <a:lnSpc>
                <a:spcPct val="150000"/>
              </a:lnSpc>
              <a:defRPr/>
            </a:pPr>
            <a:r>
              <a:rPr lang="zh-CN" altLang="en-US" sz="2200" dirty="0" smtClean="0">
                <a:solidFill>
                  <a:srgbClr val="080808"/>
                </a:solidFill>
                <a:latin typeface="宋体" panose="02010600030101010101" pitchFamily="2" charset="-122"/>
                <a:ea typeface="宋体" panose="02010600030101010101" pitchFamily="2" charset="-122"/>
              </a:rPr>
              <a:t>反汇编</a:t>
            </a:r>
            <a:endParaRPr lang="en-US" altLang="zh-CN" sz="2200" dirty="0" smtClean="0">
              <a:solidFill>
                <a:srgbClr val="080808"/>
              </a:solidFill>
              <a:latin typeface="宋体" panose="02010600030101010101" pitchFamily="2" charset="-122"/>
              <a:ea typeface="宋体" panose="02010600030101010101" pitchFamily="2" charset="-122"/>
            </a:endParaRPr>
          </a:p>
          <a:p>
            <a:pPr lvl="1">
              <a:lnSpc>
                <a:spcPct val="150000"/>
              </a:lnSpc>
              <a:defRPr/>
            </a:pPr>
            <a:r>
              <a:rPr lang="zh-CN" altLang="en-US" sz="2200" b="0" dirty="0" smtClean="0">
                <a:solidFill>
                  <a:srgbClr val="080808"/>
                </a:solidFill>
                <a:latin typeface="宋体" panose="02010600030101010101" pitchFamily="2" charset="-122"/>
                <a:ea typeface="宋体" panose="02010600030101010101" pitchFamily="2" charset="-122"/>
              </a:rPr>
              <a:t>从指令流和数据流中提取关键信息</a:t>
            </a:r>
            <a:endParaRPr lang="en-US" altLang="zh-CN" sz="2200" b="0" dirty="0" smtClean="0">
              <a:solidFill>
                <a:srgbClr val="080808"/>
              </a:solidFill>
              <a:latin typeface="宋体" panose="02010600030101010101" pitchFamily="2" charset="-122"/>
              <a:ea typeface="宋体" panose="02010600030101010101" pitchFamily="2" charset="-122"/>
            </a:endParaRPr>
          </a:p>
          <a:p>
            <a:pPr lvl="1">
              <a:lnSpc>
                <a:spcPct val="150000"/>
              </a:lnSpc>
              <a:defRPr/>
            </a:pPr>
            <a:r>
              <a:rPr lang="zh-CN" altLang="en-US" sz="2200" dirty="0" smtClean="0">
                <a:solidFill>
                  <a:srgbClr val="080808"/>
                </a:solidFill>
                <a:latin typeface="宋体" panose="02010600030101010101" pitchFamily="2" charset="-122"/>
                <a:ea typeface="宋体" panose="02010600030101010101" pitchFamily="2" charset="-122"/>
              </a:rPr>
              <a:t>恢复二进制代码中的类型信息</a:t>
            </a:r>
            <a:endParaRPr lang="en-US" altLang="zh-CN" sz="2200" b="0" dirty="0" smtClean="0">
              <a:solidFill>
                <a:srgbClr val="080808"/>
              </a:solidFill>
              <a:latin typeface="宋体" panose="02010600030101010101" pitchFamily="2" charset="-122"/>
              <a:ea typeface="宋体" panose="02010600030101010101" pitchFamily="2" charset="-122"/>
            </a:endParaRPr>
          </a:p>
          <a:p>
            <a:pPr>
              <a:lnSpc>
                <a:spcPct val="150000"/>
              </a:lnSpc>
              <a:defRPr/>
            </a:pPr>
            <a:r>
              <a:rPr lang="zh-CN" altLang="en-US" sz="2200" b="0" dirty="0" smtClean="0">
                <a:solidFill>
                  <a:srgbClr val="080808"/>
                </a:solidFill>
                <a:latin typeface="宋体" panose="02010600030101010101" pitchFamily="2" charset="-122"/>
              </a:rPr>
              <a:t>特征提取</a:t>
            </a:r>
            <a:endParaRPr lang="en-US" altLang="zh-CN" sz="2200" b="0" dirty="0" smtClean="0">
              <a:solidFill>
                <a:srgbClr val="080808"/>
              </a:solidFill>
              <a:latin typeface="宋体" panose="02010600030101010101" pitchFamily="2" charset="-122"/>
            </a:endParaRPr>
          </a:p>
          <a:p>
            <a:pPr lvl="1">
              <a:lnSpc>
                <a:spcPct val="150000"/>
              </a:lnSpc>
              <a:defRPr/>
            </a:pPr>
            <a:r>
              <a:rPr lang="zh-CN" altLang="en-US" sz="2200" dirty="0" smtClean="0">
                <a:solidFill>
                  <a:srgbClr val="080808"/>
                </a:solidFill>
                <a:latin typeface="宋体" panose="02010600030101010101" pitchFamily="2" charset="-122"/>
              </a:rPr>
              <a:t>操作码</a:t>
            </a:r>
            <a:endParaRPr lang="en-US" altLang="zh-CN" sz="2200" dirty="0" smtClean="0">
              <a:solidFill>
                <a:srgbClr val="080808"/>
              </a:solidFill>
              <a:latin typeface="宋体" panose="02010600030101010101" pitchFamily="2" charset="-122"/>
            </a:endParaRPr>
          </a:p>
          <a:p>
            <a:pPr lvl="1">
              <a:lnSpc>
                <a:spcPct val="150000"/>
              </a:lnSpc>
              <a:defRPr/>
            </a:pPr>
            <a:r>
              <a:rPr lang="zh-CN" altLang="en-US" sz="2200" dirty="0" smtClean="0">
                <a:solidFill>
                  <a:srgbClr val="080808"/>
                </a:solidFill>
                <a:latin typeface="宋体" panose="02010600030101010101" pitchFamily="2" charset="-122"/>
              </a:rPr>
              <a:t>系统调用</a:t>
            </a:r>
            <a:endParaRPr lang="en-US" altLang="zh-CN" sz="2200" dirty="0" smtClean="0">
              <a:solidFill>
                <a:srgbClr val="080808"/>
              </a:solidFill>
              <a:latin typeface="宋体" panose="02010600030101010101" pitchFamily="2" charset="-122"/>
            </a:endParaRPr>
          </a:p>
          <a:p>
            <a:pPr lvl="1">
              <a:lnSpc>
                <a:spcPct val="150000"/>
              </a:lnSpc>
              <a:defRPr/>
            </a:pPr>
            <a:r>
              <a:rPr lang="zh-CN" altLang="en-US" sz="2200" dirty="0" smtClean="0">
                <a:solidFill>
                  <a:srgbClr val="0070C0"/>
                </a:solidFill>
                <a:latin typeface="宋体" panose="02010600030101010101" pitchFamily="2" charset="-122"/>
              </a:rPr>
              <a:t>数据类型</a:t>
            </a:r>
            <a:endParaRPr lang="en-US" altLang="zh-CN" sz="2200" dirty="0">
              <a:solidFill>
                <a:srgbClr val="0070C0"/>
              </a:solidFill>
              <a:latin typeface="宋体" panose="02010600030101010101" pitchFamily="2" charset="-122"/>
            </a:endParaRPr>
          </a:p>
        </p:txBody>
      </p:sp>
    </p:spTree>
    <p:extLst>
      <p:ext uri="{BB962C8B-B14F-4D97-AF65-F5344CB8AC3E}">
        <p14:creationId xmlns:p14="http://schemas.microsoft.com/office/powerpoint/2010/main" val="5328348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7934"/>
            <a:ext cx="9144000" cy="8446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2"/>
          <p:cNvSpPr>
            <a:spLocks noGrp="1" noChangeArrowheads="1"/>
          </p:cNvSpPr>
          <p:nvPr>
            <p:ph type="title"/>
          </p:nvPr>
        </p:nvSpPr>
        <p:spPr>
          <a:xfrm>
            <a:off x="250825" y="25451"/>
            <a:ext cx="8642350" cy="777875"/>
          </a:xfrm>
        </p:spPr>
        <p:txBody>
          <a:bodyPr/>
          <a:lstStyle/>
          <a:p>
            <a:pPr algn="l" eaLnBrk="1" hangingPunct="1">
              <a:defRPr/>
            </a:pPr>
            <a:r>
              <a:rPr lang="zh-CN" altLang="en-US" sz="3200" b="1" dirty="0" smtClean="0">
                <a:solidFill>
                  <a:schemeClr val="bg1"/>
                </a:solidFill>
              </a:rPr>
              <a:t>行为特征的分析</a:t>
            </a:r>
            <a:endParaRPr lang="zh-CN" altLang="en-US" sz="2000" b="1" dirty="0" smtClean="0">
              <a:solidFill>
                <a:schemeClr val="bg1"/>
              </a:solidFill>
              <a:latin typeface="Arial" pitchFamily="34" charset="0"/>
              <a:ea typeface="Arial Unicode MS" pitchFamily="34" charset="-122"/>
              <a:cs typeface="Arial" pitchFamily="34" charset="0"/>
            </a:endParaRPr>
          </a:p>
        </p:txBody>
      </p:sp>
      <p:sp>
        <p:nvSpPr>
          <p:cNvPr id="4" name="矩形 3"/>
          <p:cNvSpPr/>
          <p:nvPr/>
        </p:nvSpPr>
        <p:spPr>
          <a:xfrm>
            <a:off x="0" y="6525344"/>
            <a:ext cx="9138308" cy="332656"/>
          </a:xfrm>
          <a:prstGeom prst="rect">
            <a:avLst/>
          </a:prstGeom>
          <a:gradFill flip="none" rotWithShape="1">
            <a:gsLst>
              <a:gs pos="55000">
                <a:schemeClr val="tx2">
                  <a:alpha val="29000"/>
                </a:schemeClr>
              </a:gs>
              <a:gs pos="100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2" name="组合 61"/>
          <p:cNvGrpSpPr/>
          <p:nvPr/>
        </p:nvGrpSpPr>
        <p:grpSpPr>
          <a:xfrm>
            <a:off x="8186914" y="5559487"/>
            <a:ext cx="878417" cy="893287"/>
            <a:chOff x="8230456" y="5603029"/>
            <a:chExt cx="878417" cy="893287"/>
          </a:xfrm>
        </p:grpSpPr>
        <p:sp>
          <p:nvSpPr>
            <p:cNvPr id="52" name="矩形 51"/>
            <p:cNvSpPr/>
            <p:nvPr/>
          </p:nvSpPr>
          <p:spPr>
            <a:xfrm>
              <a:off x="8849633" y="6237076"/>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8849633" y="5920578"/>
              <a:ext cx="259240" cy="259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8540044" y="6237076"/>
              <a:ext cx="259240" cy="259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8849633" y="5603029"/>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8540044" y="5920578"/>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8230456" y="6237076"/>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4" name="矩形 63"/>
          <p:cNvSpPr/>
          <p:nvPr/>
        </p:nvSpPr>
        <p:spPr>
          <a:xfrm>
            <a:off x="-10066" y="893644"/>
            <a:ext cx="9154065" cy="1445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Rectangle 3"/>
          <p:cNvSpPr txBox="1">
            <a:spLocks noChangeArrowheads="1"/>
          </p:cNvSpPr>
          <p:nvPr/>
        </p:nvSpPr>
        <p:spPr bwMode="gray">
          <a:xfrm>
            <a:off x="540000" y="1260000"/>
            <a:ext cx="8280000" cy="5192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1" fontAlgn="base" hangingPunct="1">
              <a:spcBef>
                <a:spcPct val="20000"/>
              </a:spcBef>
              <a:spcAft>
                <a:spcPct val="0"/>
              </a:spcAft>
              <a:buClr>
                <a:schemeClr val="tx1"/>
              </a:buClr>
              <a:buFont typeface="Wingdings" pitchFamily="2" charset="2"/>
              <a:buChar char="v"/>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Font typeface="Wingdings" pitchFamily="2" charset="2"/>
              <a:buChar char="§"/>
              <a:defRPr sz="2800">
                <a:solidFill>
                  <a:schemeClr val="tx2"/>
                </a:solidFill>
                <a:latin typeface="Arial" charset="0"/>
              </a:defRPr>
            </a:lvl2pPr>
            <a:lvl3pPr marL="1143000" indent="-228600" algn="l" rtl="0" eaLnBrk="1" fontAlgn="base" hangingPunct="1">
              <a:spcBef>
                <a:spcPct val="20000"/>
              </a:spcBef>
              <a:spcAft>
                <a:spcPct val="0"/>
              </a:spcAft>
              <a:buClr>
                <a:schemeClr val="hlink"/>
              </a:buClr>
              <a:buChar char="•"/>
              <a:defRPr sz="2400">
                <a:solidFill>
                  <a:schemeClr val="tx2"/>
                </a:solidFill>
                <a:latin typeface="Arial" charset="0"/>
              </a:defRPr>
            </a:lvl3pPr>
            <a:lvl4pPr marL="1600200" indent="-228600" algn="l" rtl="0" eaLnBrk="1" fontAlgn="base" hangingPunct="1">
              <a:spcBef>
                <a:spcPct val="20000"/>
              </a:spcBef>
              <a:spcAft>
                <a:spcPct val="0"/>
              </a:spcAft>
              <a:buChar char="–"/>
              <a:defRPr sz="2000">
                <a:solidFill>
                  <a:schemeClr val="tx2"/>
                </a:solidFill>
                <a:latin typeface="Arial" charset="0"/>
              </a:defRPr>
            </a:lvl4pPr>
            <a:lvl5pPr marL="2057400" indent="-228600" algn="l" rtl="0" eaLnBrk="1" fontAlgn="base" hangingPunct="1">
              <a:spcBef>
                <a:spcPct val="20000"/>
              </a:spcBef>
              <a:spcAft>
                <a:spcPct val="0"/>
              </a:spcAft>
              <a:buChar char="»"/>
              <a:defRPr sz="2000">
                <a:solidFill>
                  <a:schemeClr val="tx2"/>
                </a:solidFill>
                <a:latin typeface="Arial" charset="0"/>
              </a:defRPr>
            </a:lvl5pPr>
            <a:lvl6pPr marL="2514600" indent="-228600" algn="l" rtl="0" eaLnBrk="1" fontAlgn="base" hangingPunct="1">
              <a:spcBef>
                <a:spcPct val="20000"/>
              </a:spcBef>
              <a:spcAft>
                <a:spcPct val="0"/>
              </a:spcAft>
              <a:buChar char="»"/>
              <a:defRPr sz="2000">
                <a:solidFill>
                  <a:schemeClr val="tx2"/>
                </a:solidFill>
                <a:latin typeface="Arial" charset="0"/>
              </a:defRPr>
            </a:lvl6pPr>
            <a:lvl7pPr marL="2971800" indent="-228600" algn="l" rtl="0" eaLnBrk="1" fontAlgn="base" hangingPunct="1">
              <a:spcBef>
                <a:spcPct val="20000"/>
              </a:spcBef>
              <a:spcAft>
                <a:spcPct val="0"/>
              </a:spcAft>
              <a:buChar char="»"/>
              <a:defRPr sz="2000">
                <a:solidFill>
                  <a:schemeClr val="tx2"/>
                </a:solidFill>
                <a:latin typeface="Arial" charset="0"/>
              </a:defRPr>
            </a:lvl7pPr>
            <a:lvl8pPr marL="3429000" indent="-228600" algn="l" rtl="0" eaLnBrk="1" fontAlgn="base" hangingPunct="1">
              <a:spcBef>
                <a:spcPct val="20000"/>
              </a:spcBef>
              <a:spcAft>
                <a:spcPct val="0"/>
              </a:spcAft>
              <a:buChar char="»"/>
              <a:defRPr sz="2000">
                <a:solidFill>
                  <a:schemeClr val="tx2"/>
                </a:solidFill>
                <a:latin typeface="Arial" charset="0"/>
              </a:defRPr>
            </a:lvl8pPr>
            <a:lvl9pPr marL="3886200" indent="-228600" algn="l" rtl="0" eaLnBrk="1" fontAlgn="base" hangingPunct="1">
              <a:spcBef>
                <a:spcPct val="20000"/>
              </a:spcBef>
              <a:spcAft>
                <a:spcPct val="0"/>
              </a:spcAft>
              <a:buChar char="»"/>
              <a:defRPr sz="2000">
                <a:solidFill>
                  <a:schemeClr val="tx2"/>
                </a:solidFill>
                <a:latin typeface="Arial" charset="0"/>
              </a:defRPr>
            </a:lvl9pPr>
          </a:lstStyle>
          <a:p>
            <a:pPr>
              <a:lnSpc>
                <a:spcPct val="150000"/>
              </a:lnSpc>
              <a:defRPr/>
            </a:pPr>
            <a:r>
              <a:rPr lang="zh-CN" altLang="en-US" sz="2200" b="0" dirty="0" smtClean="0">
                <a:solidFill>
                  <a:srgbClr val="080808"/>
                </a:solidFill>
                <a:latin typeface="宋体" panose="02010600030101010101" pitchFamily="2" charset="-122"/>
                <a:ea typeface="宋体" panose="02010600030101010101" pitchFamily="2" charset="-122"/>
              </a:rPr>
              <a:t>特征选择：</a:t>
            </a:r>
            <a:endParaRPr lang="en-US" altLang="zh-CN" sz="2200" b="0" dirty="0" smtClean="0">
              <a:solidFill>
                <a:srgbClr val="080808"/>
              </a:solidFill>
              <a:latin typeface="宋体" panose="02010600030101010101" pitchFamily="2" charset="-122"/>
              <a:ea typeface="宋体" panose="02010600030101010101" pitchFamily="2" charset="-122"/>
            </a:endParaRPr>
          </a:p>
          <a:p>
            <a:pPr lvl="1">
              <a:lnSpc>
                <a:spcPct val="150000"/>
              </a:lnSpc>
              <a:defRPr/>
            </a:pPr>
            <a:r>
              <a:rPr lang="en-US" altLang="zh-CN" sz="2200" dirty="0" smtClean="0">
                <a:solidFill>
                  <a:srgbClr val="080808"/>
                </a:solidFill>
                <a:latin typeface="宋体" panose="02010600030101010101" pitchFamily="2" charset="-122"/>
                <a:ea typeface="宋体" panose="02010600030101010101" pitchFamily="2" charset="-122"/>
              </a:rPr>
              <a:t>TF-IDF</a:t>
            </a:r>
            <a:endParaRPr lang="en-US" altLang="zh-CN" sz="2200" b="0" dirty="0" smtClean="0">
              <a:solidFill>
                <a:srgbClr val="080808"/>
              </a:solidFill>
              <a:latin typeface="宋体" panose="02010600030101010101" pitchFamily="2" charset="-122"/>
              <a:ea typeface="宋体" panose="02010600030101010101" pitchFamily="2" charset="-122"/>
            </a:endParaRPr>
          </a:p>
          <a:p>
            <a:pPr>
              <a:lnSpc>
                <a:spcPct val="150000"/>
              </a:lnSpc>
              <a:defRPr/>
            </a:pPr>
            <a:r>
              <a:rPr lang="zh-CN" altLang="en-US" sz="2200" b="0" dirty="0" smtClean="0">
                <a:solidFill>
                  <a:srgbClr val="080808"/>
                </a:solidFill>
                <a:latin typeface="宋体" panose="02010600030101010101" pitchFamily="2" charset="-122"/>
              </a:rPr>
              <a:t>程序的向量表示</a:t>
            </a:r>
            <a:endParaRPr lang="en-US" altLang="zh-CN" sz="2200" b="0" dirty="0" smtClean="0">
              <a:solidFill>
                <a:srgbClr val="080808"/>
              </a:solidFill>
              <a:latin typeface="宋体" panose="02010600030101010101" pitchFamily="2" charset="-122"/>
            </a:endParaRPr>
          </a:p>
          <a:p>
            <a:pPr lvl="1">
              <a:lnSpc>
                <a:spcPct val="150000"/>
              </a:lnSpc>
              <a:defRPr/>
            </a:pPr>
            <a:endParaRPr lang="en-US" altLang="zh-CN" sz="2200" b="0" dirty="0" smtClean="0">
              <a:solidFill>
                <a:srgbClr val="080808"/>
              </a:solidFill>
              <a:latin typeface="宋体" panose="02010600030101010101" pitchFamily="2" charset="-122"/>
            </a:endParaRPr>
          </a:p>
        </p:txBody>
      </p:sp>
      <mc:AlternateContent xmlns:mc="http://schemas.openxmlformats.org/markup-compatibility/2006" xmlns:a14="http://schemas.microsoft.com/office/drawing/2010/main">
        <mc:Choice Requires="a14">
          <p:sp>
            <p:nvSpPr>
              <p:cNvPr id="16" name="文本框 15"/>
              <p:cNvSpPr txBox="1"/>
              <p:nvPr/>
            </p:nvSpPr>
            <p:spPr>
              <a:xfrm>
                <a:off x="1324453" y="3140968"/>
                <a:ext cx="5256584" cy="2895986"/>
              </a:xfrm>
              <a:prstGeom prst="rect">
                <a:avLst/>
              </a:prstGeom>
              <a:noFill/>
            </p:spPr>
            <p:txBody>
              <a:bodyPr wrap="square" lIns="0" tIns="0" rIns="0" bIns="0" rtlCol="0">
                <a:spAutoFit/>
              </a:bodyPr>
              <a:lstStyle/>
              <a:p>
                <a:r>
                  <a:rPr lang="en-US" altLang="zh-CN" sz="2000" i="1" dirty="0" smtClean="0">
                    <a:solidFill>
                      <a:schemeClr val="tx1"/>
                    </a:solidFill>
                    <a:latin typeface="Times New Roman" panose="02020603050405020304" pitchFamily="18" charset="0"/>
                    <a:cs typeface="Times New Roman" panose="02020603050405020304" pitchFamily="18" charset="0"/>
                  </a:rPr>
                  <a:t> x </a:t>
                </a:r>
                <a:r>
                  <a:rPr lang="en-US" altLang="zh-CN" sz="2000" dirty="0" smtClean="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n-US" altLang="zh-CN" i="1">
                        <a:latin typeface="Cambria Math" panose="02040503050406030204" pitchFamily="18" charset="0"/>
                      </a:rPr>
                      <m:t>=</m:t>
                    </m:r>
                    <m:r>
                      <a:rPr lang="en-US" altLang="zh-CN" b="0" i="1" smtClean="0">
                        <a:latin typeface="Cambria Math" panose="02040503050406030204" pitchFamily="18" charset="0"/>
                      </a:rPr>
                      <m:t> </m:t>
                    </m:r>
                    <m:d>
                      <m:dPr>
                        <m:begChr m:val="["/>
                        <m:endChr m:val="]"/>
                        <m:ctrlPr>
                          <a:rPr lang="en-US" altLang="zh-CN" i="1" smtClean="0">
                            <a:solidFill>
                              <a:schemeClr val="tx1"/>
                            </a:solidFill>
                            <a:latin typeface="Cambria Math" panose="02040503050406030204" pitchFamily="18" charset="0"/>
                          </a:rPr>
                        </m:ctrlPr>
                      </m:dPr>
                      <m:e>
                        <m:eqArr>
                          <m:eqArrPr>
                            <m:ctrlPr>
                              <a:rPr lang="en-US" altLang="zh-CN" i="1" smtClean="0">
                                <a:solidFill>
                                  <a:schemeClr val="tx1"/>
                                </a:solidFill>
                                <a:latin typeface="Cambria Math" panose="02040503050406030204" pitchFamily="18" charset="0"/>
                              </a:rPr>
                            </m:ctrlPr>
                          </m:eqArrPr>
                          <m:e>
                            <m:r>
                              <a:rPr lang="en-US" altLang="zh-CN" i="1" smtClean="0">
                                <a:solidFill>
                                  <a:schemeClr val="tx1"/>
                                </a:solidFill>
                                <a:latin typeface="Cambria Math" panose="02040503050406030204" pitchFamily="18" charset="0"/>
                              </a:rPr>
                              <m:t>9</m:t>
                            </m:r>
                          </m:e>
                          <m:e>
                            <m:r>
                              <a:rPr lang="en-US" altLang="zh-CN" i="1" smtClean="0">
                                <a:solidFill>
                                  <a:schemeClr val="tx1"/>
                                </a:solidFill>
                                <a:latin typeface="Cambria Math" panose="02040503050406030204" pitchFamily="18" charset="0"/>
                              </a:rPr>
                              <m:t>1</m:t>
                            </m:r>
                          </m:e>
                          <m:e>
                            <m:r>
                              <a:rPr lang="en-US" altLang="zh-CN" b="0" i="1" smtClean="0">
                                <a:solidFill>
                                  <a:schemeClr val="tx1"/>
                                </a:solidFill>
                                <a:latin typeface="Cambria Math" panose="02040503050406030204" pitchFamily="18" charset="0"/>
                              </a:rPr>
                              <m:t>5</m:t>
                            </m:r>
                          </m:e>
                          <m:e>
                            <m:r>
                              <a:rPr lang="en-US" altLang="zh-CN" b="0" i="1" smtClean="0">
                                <a:solidFill>
                                  <a:schemeClr val="tx1"/>
                                </a:solidFill>
                                <a:latin typeface="Cambria Math" panose="02040503050406030204" pitchFamily="18" charset="0"/>
                              </a:rPr>
                              <m:t>…</m:t>
                            </m:r>
                          </m:e>
                          <m:e>
                            <m:r>
                              <a:rPr lang="en-US" altLang="zh-CN" b="0" i="1" smtClean="0">
                                <a:solidFill>
                                  <a:schemeClr val="tx1"/>
                                </a:solidFill>
                                <a:latin typeface="Cambria Math" panose="02040503050406030204" pitchFamily="18" charset="0"/>
                              </a:rPr>
                              <m:t>0</m:t>
                            </m:r>
                          </m:e>
                          <m:e>
                            <m:r>
                              <a:rPr lang="en-US" altLang="zh-CN" b="0" i="1" smtClean="0">
                                <a:solidFill>
                                  <a:schemeClr val="tx1"/>
                                </a:solidFill>
                                <a:latin typeface="Cambria Math" panose="02040503050406030204" pitchFamily="18" charset="0"/>
                              </a:rPr>
                              <m:t>1</m:t>
                            </m:r>
                          </m:e>
                          <m:e>
                            <m:r>
                              <a:rPr lang="en-US" altLang="zh-CN" b="0" i="1" smtClean="0">
                                <a:solidFill>
                                  <a:schemeClr val="tx1"/>
                                </a:solidFill>
                                <a:latin typeface="Cambria Math" panose="02040503050406030204" pitchFamily="18" charset="0"/>
                              </a:rPr>
                              <m:t>…</m:t>
                            </m:r>
                          </m:e>
                          <m:e>
                            <m:r>
                              <a:rPr lang="en-US" altLang="zh-CN" b="0" i="1" smtClean="0">
                                <a:solidFill>
                                  <a:schemeClr val="tx1"/>
                                </a:solidFill>
                                <a:latin typeface="Cambria Math" panose="02040503050406030204" pitchFamily="18" charset="0"/>
                              </a:rPr>
                              <m:t>2</m:t>
                            </m:r>
                          </m:e>
                          <m:e>
                            <m:r>
                              <a:rPr lang="en-US" altLang="zh-CN" b="0" i="1" smtClean="0">
                                <a:solidFill>
                                  <a:schemeClr val="tx1"/>
                                </a:solidFill>
                                <a:latin typeface="Cambria Math" panose="02040503050406030204" pitchFamily="18" charset="0"/>
                              </a:rPr>
                              <m:t>3</m:t>
                            </m:r>
                          </m:e>
                          <m:e>
                            <m:r>
                              <a:rPr lang="en-US" altLang="zh-CN" b="0" i="1" smtClean="0">
                                <a:solidFill>
                                  <a:schemeClr val="tx1"/>
                                </a:solidFill>
                                <a:latin typeface="Cambria Math" panose="02040503050406030204" pitchFamily="18" charset="0"/>
                              </a:rPr>
                              <m:t>0</m:t>
                            </m:r>
                          </m:e>
                          <m:e>
                            <m:r>
                              <a:rPr lang="en-US" altLang="zh-CN" b="0" i="1" smtClean="0">
                                <a:solidFill>
                                  <a:schemeClr val="tx1"/>
                                </a:solidFill>
                                <a:latin typeface="Cambria Math" panose="02040503050406030204" pitchFamily="18" charset="0"/>
                              </a:rPr>
                              <m:t>2</m:t>
                            </m:r>
                          </m:e>
                        </m:eqArr>
                      </m:e>
                    </m:d>
                  </m:oMath>
                </a14:m>
                <a:r>
                  <a:rPr lang="zh-CN" altLang="en-US" i="1" dirty="0" smtClean="0"/>
                  <a:t>  </a:t>
                </a:r>
                <a14:m>
                  <m:oMath xmlns:m="http://schemas.openxmlformats.org/officeDocument/2006/math">
                    <m:r>
                      <a:rPr lang="en-US" altLang="zh-CN" sz="1600" b="0" i="1" dirty="0" smtClean="0">
                        <a:latin typeface="Cambria Math" panose="02040503050406030204" pitchFamily="18" charset="0"/>
                      </a:rPr>
                      <m:t>  </m:t>
                    </m:r>
                    <m:r>
                      <a:rPr lang="zh-CN" altLang="en-US" sz="1600" i="1" dirty="0" smtClean="0">
                        <a:latin typeface="Cambria Math" panose="02040503050406030204" pitchFamily="18" charset="0"/>
                      </a:rPr>
                      <m:t>⇦</m:t>
                    </m:r>
                    <m:r>
                      <a:rPr lang="en-US" altLang="zh-CN" sz="1600" b="0" i="1" dirty="0" smtClean="0">
                        <a:latin typeface="Cambria Math" panose="02040503050406030204" pitchFamily="18" charset="0"/>
                      </a:rPr>
                      <m:t>   </m:t>
                    </m:r>
                    <m:m>
                      <m:mPr>
                        <m:mcs>
                          <m:mc>
                            <m:mcPr>
                              <m:count m:val="1"/>
                              <m:mcJc m:val="center"/>
                            </m:mcPr>
                          </m:mc>
                        </m:mcs>
                        <m:ctrlPr>
                          <a:rPr lang="en-US" altLang="zh-CN" sz="1600" i="1" dirty="0" smtClean="0">
                            <a:latin typeface="Cambria Math" panose="02040503050406030204" pitchFamily="18" charset="0"/>
                          </a:rPr>
                        </m:ctrlPr>
                      </m:mPr>
                      <m:mr>
                        <m:e>
                          <m:r>
                            <m:rPr>
                              <m:brk m:alnAt="7"/>
                            </m:rPr>
                            <a:rPr lang="en-US" altLang="zh-CN" sz="1600" b="0" i="1" dirty="0" smtClean="0">
                              <a:latin typeface="Cambria Math" panose="02040503050406030204" pitchFamily="18" charset="0"/>
                            </a:rPr>
                            <m:t> </m:t>
                          </m:r>
                          <m:r>
                            <a:rPr lang="en-US" altLang="zh-CN" sz="1600" b="0" i="1" dirty="0" smtClean="0">
                              <a:latin typeface="Cambria Math" panose="02040503050406030204" pitchFamily="18" charset="0"/>
                            </a:rPr>
                            <m:t>               </m:t>
                          </m:r>
                          <m:d>
                            <m:dPr>
                              <m:begChr m:val=""/>
                              <m:endChr m:val="}"/>
                              <m:ctrlPr>
                                <a:rPr lang="en-US" altLang="zh-CN" sz="1600" i="1" dirty="0" smtClean="0">
                                  <a:latin typeface="Cambria Math" panose="02040503050406030204" pitchFamily="18" charset="0"/>
                                </a:rPr>
                              </m:ctrlPr>
                            </m:dPr>
                            <m:e>
                              <m:eqArr>
                                <m:eqArrPr>
                                  <m:ctrlPr>
                                    <a:rPr lang="en-US" altLang="zh-CN" sz="1600" i="1" dirty="0" smtClean="0">
                                      <a:latin typeface="Cambria Math" panose="02040503050406030204" pitchFamily="18" charset="0"/>
                                    </a:rPr>
                                  </m:ctrlPr>
                                </m:eqArrPr>
                                <m:e>
                                  <m:r>
                                    <a:rPr lang="en-US" altLang="zh-CN" sz="1600" i="1" dirty="0">
                                      <a:latin typeface="Cambria Math" panose="02040503050406030204" pitchFamily="18" charset="0"/>
                                    </a:rPr>
                                    <m:t>𝑚𝑜𝑣</m:t>
                                  </m:r>
                                  <m:r>
                                    <a:rPr lang="en-US" altLang="zh-CN" sz="1600" i="1" dirty="0">
                                      <a:latin typeface="Cambria Math" panose="02040503050406030204" pitchFamily="18" charset="0"/>
                                    </a:rPr>
                                    <m:t>: 9</m:t>
                                  </m:r>
                                </m:e>
                                <m:e>
                                  <m:r>
                                    <a:rPr lang="en-US" altLang="zh-CN" sz="1600" i="1">
                                      <a:latin typeface="Cambria Math" panose="02040503050406030204" pitchFamily="18" charset="0"/>
                                    </a:rPr>
                                    <m:t>𝑎𝑑𝑑</m:t>
                                  </m:r>
                                  <m:r>
                                    <a:rPr lang="en-US" altLang="zh-CN" sz="1600" i="1">
                                      <a:latin typeface="Cambria Math" panose="02040503050406030204" pitchFamily="18" charset="0"/>
                                    </a:rPr>
                                    <m:t>:1</m:t>
                                  </m:r>
                                </m:e>
                                <m:e>
                                  <m:r>
                                    <a:rPr lang="en-US" altLang="zh-CN" sz="1600" i="1" dirty="0">
                                      <a:latin typeface="Cambria Math" panose="02040503050406030204" pitchFamily="18" charset="0"/>
                                    </a:rPr>
                                    <m:t>𝑙𝑒𝑎</m:t>
                                  </m:r>
                                  <m:r>
                                    <a:rPr lang="en-US" altLang="zh-CN" sz="1600" i="1" dirty="0">
                                      <a:latin typeface="Cambria Math" panose="02040503050406030204" pitchFamily="18" charset="0"/>
                                    </a:rPr>
                                    <m:t>:5</m:t>
                                  </m:r>
                                </m:e>
                                <m:e>
                                  <m:r>
                                    <a:rPr lang="en-US" altLang="zh-CN" sz="1600" b="0" i="1" smtClean="0">
                                      <a:latin typeface="Cambria Math" panose="02040503050406030204" pitchFamily="18" charset="0"/>
                                    </a:rPr>
                                    <m:t>…</m:t>
                                  </m:r>
                                </m:e>
                              </m:eqArr>
                            </m:e>
                          </m:d>
                          <m:r>
                            <m:rPr>
                              <m:brk m:alnAt="7"/>
                            </m:rPr>
                            <a:rPr lang="en-US" altLang="zh-CN" sz="1600" b="0" i="1" dirty="0" smtClean="0">
                              <a:latin typeface="Cambria Math" panose="02040503050406030204" pitchFamily="18" charset="0"/>
                            </a:rPr>
                            <m:t> </m:t>
                          </m:r>
                          <m:sSub>
                            <m:sSubPr>
                              <m:ctrlPr>
                                <a:rPr lang="en-US" altLang="zh-CN" sz="1600" b="0" i="1" dirty="0" smtClean="0">
                                  <a:solidFill>
                                    <a:srgbClr val="0070C0"/>
                                  </a:solidFill>
                                  <a:latin typeface="Cambria Math" panose="02040503050406030204" pitchFamily="18" charset="0"/>
                                </a:rPr>
                              </m:ctrlPr>
                            </m:sSubPr>
                            <m:e>
                              <m:r>
                                <a:rPr lang="en-US" altLang="zh-CN" sz="1600" b="0" i="1" dirty="0" smtClean="0">
                                  <a:solidFill>
                                    <a:srgbClr val="0070C0"/>
                                  </a:solidFill>
                                  <a:latin typeface="Cambria Math" panose="02040503050406030204" pitchFamily="18" charset="0"/>
                                </a:rPr>
                                <m:t>𝑙</m:t>
                              </m:r>
                            </m:e>
                            <m:sub>
                              <m:r>
                                <a:rPr lang="en-US" altLang="zh-CN" sz="1600" b="0" i="1" dirty="0" smtClean="0">
                                  <a:solidFill>
                                    <a:srgbClr val="0070C0"/>
                                  </a:solidFill>
                                  <a:latin typeface="Cambria Math" panose="02040503050406030204" pitchFamily="18" charset="0"/>
                                </a:rPr>
                                <m:t>𝑜𝑝𝑐𝑜𝑑𝑒</m:t>
                              </m:r>
                            </m:sub>
                          </m:sSub>
                        </m:e>
                      </m:mr>
                      <m:mr>
                        <m:e>
                          <m:d>
                            <m:dPr>
                              <m:begChr m:val=""/>
                              <m:endChr m:val="}"/>
                              <m:ctrlPr>
                                <a:rPr lang="en-US" altLang="zh-CN" sz="1600" i="1" dirty="0" smtClean="0">
                                  <a:latin typeface="Cambria Math" panose="02040503050406030204" pitchFamily="18" charset="0"/>
                                </a:rPr>
                              </m:ctrlPr>
                            </m:dPr>
                            <m:e>
                              <m:eqArr>
                                <m:eqArrPr>
                                  <m:ctrlPr>
                                    <a:rPr lang="en-US" altLang="zh-CN" sz="1600" i="1" dirty="0" smtClean="0">
                                      <a:latin typeface="Cambria Math" panose="02040503050406030204" pitchFamily="18" charset="0"/>
                                    </a:rPr>
                                  </m:ctrlPr>
                                </m:eqArrPr>
                                <m:e>
                                  <m:r>
                                    <a:rPr lang="en-US" altLang="zh-CN" sz="1600" i="1" dirty="0">
                                      <a:latin typeface="Cambria Math" panose="02040503050406030204" pitchFamily="18" charset="0"/>
                                    </a:rPr>
                                    <m:t>𝑈𝑆𝐸𝑅</m:t>
                                  </m:r>
                                  <m:r>
                                    <a:rPr lang="en-US" altLang="zh-CN" sz="1600" i="1" dirty="0">
                                      <a:latin typeface="Cambria Math" panose="02040503050406030204" pitchFamily="18" charset="0"/>
                                    </a:rPr>
                                    <m:t>32.</m:t>
                                  </m:r>
                                  <m:r>
                                    <a:rPr lang="en-US" altLang="zh-CN" sz="1600" i="1" dirty="0">
                                      <a:latin typeface="Cambria Math" panose="02040503050406030204" pitchFamily="18" charset="0"/>
                                    </a:rPr>
                                    <m:t>𝑑𝑙𝑙</m:t>
                                  </m:r>
                                  <m:r>
                                    <a:rPr lang="en-US" altLang="zh-CN" sz="1600" i="1" dirty="0">
                                      <a:latin typeface="Cambria Math" panose="02040503050406030204" pitchFamily="18" charset="0"/>
                                    </a:rPr>
                                    <m:t> :0</m:t>
                                  </m:r>
                                </m:e>
                                <m:e>
                                  <m:r>
                                    <a:rPr lang="en-US" altLang="zh-CN" sz="1600" i="1" dirty="0">
                                      <a:latin typeface="Cambria Math" panose="02040503050406030204" pitchFamily="18" charset="0"/>
                                    </a:rPr>
                                    <m:t>𝐾𝐸𝑅𝑁𝐸𝐿</m:t>
                                  </m:r>
                                  <m:r>
                                    <a:rPr lang="en-US" altLang="zh-CN" sz="1600" i="1" dirty="0">
                                      <a:latin typeface="Cambria Math" panose="02040503050406030204" pitchFamily="18" charset="0"/>
                                    </a:rPr>
                                    <m:t>32.</m:t>
                                  </m:r>
                                  <m:r>
                                    <a:rPr lang="en-US" altLang="zh-CN" sz="1600" i="1" dirty="0">
                                      <a:latin typeface="Cambria Math" panose="02040503050406030204" pitchFamily="18" charset="0"/>
                                    </a:rPr>
                                    <m:t>𝑑𝑙𝑙</m:t>
                                  </m:r>
                                  <m:r>
                                    <a:rPr lang="en-US" altLang="zh-CN" sz="1600" i="1" dirty="0">
                                      <a:latin typeface="Cambria Math" panose="02040503050406030204" pitchFamily="18" charset="0"/>
                                    </a:rPr>
                                    <m:t> :1</m:t>
                                  </m:r>
                                </m:e>
                                <m:e>
                                  <m:r>
                                    <a:rPr lang="en-US" altLang="zh-CN" sz="1600" b="0" i="1" smtClean="0">
                                      <a:latin typeface="Cambria Math" panose="02040503050406030204" pitchFamily="18" charset="0"/>
                                    </a:rPr>
                                    <m:t>…</m:t>
                                  </m:r>
                                </m:e>
                              </m:eqArr>
                            </m:e>
                          </m:d>
                          <m:r>
                            <a:rPr lang="en-US" altLang="zh-CN" sz="1600" b="0" i="1" dirty="0" smtClean="0">
                              <a:latin typeface="Cambria Math" panose="02040503050406030204" pitchFamily="18" charset="0"/>
                            </a:rPr>
                            <m:t> </m:t>
                          </m:r>
                          <m:sSub>
                            <m:sSubPr>
                              <m:ctrlPr>
                                <a:rPr lang="en-US" altLang="zh-CN" sz="1600" b="0" i="1" dirty="0" smtClean="0">
                                  <a:latin typeface="Cambria Math" panose="02040503050406030204" pitchFamily="18" charset="0"/>
                                </a:rPr>
                              </m:ctrlPr>
                            </m:sSubPr>
                            <m:e>
                              <m:r>
                                <a:rPr lang="en-US" altLang="zh-CN" sz="1600" b="0" i="1" dirty="0" smtClean="0">
                                  <a:solidFill>
                                    <a:srgbClr val="0070C0"/>
                                  </a:solidFill>
                                  <a:latin typeface="Cambria Math" panose="02040503050406030204" pitchFamily="18" charset="0"/>
                                </a:rPr>
                                <m:t>𝑙</m:t>
                              </m:r>
                            </m:e>
                            <m:sub>
                              <m:r>
                                <a:rPr lang="en-US" altLang="zh-CN" sz="1600" b="0" i="1" dirty="0" smtClean="0">
                                  <a:solidFill>
                                    <a:srgbClr val="0070C0"/>
                                  </a:solidFill>
                                  <a:latin typeface="Cambria Math" panose="02040503050406030204" pitchFamily="18" charset="0"/>
                                </a:rPr>
                                <m:t>𝑠𝑦𝑠𝑡𝑒𝑚</m:t>
                              </m:r>
                              <m:r>
                                <a:rPr lang="en-US" altLang="zh-CN" sz="1600" b="0" i="1" dirty="0" smtClean="0">
                                  <a:solidFill>
                                    <a:srgbClr val="0070C0"/>
                                  </a:solidFill>
                                  <a:latin typeface="Cambria Math" panose="02040503050406030204" pitchFamily="18" charset="0"/>
                                </a:rPr>
                                <m:t> </m:t>
                              </m:r>
                              <m:r>
                                <a:rPr lang="en-US" altLang="zh-CN" sz="1600" b="0" i="1" dirty="0" smtClean="0">
                                  <a:solidFill>
                                    <a:srgbClr val="0070C0"/>
                                  </a:solidFill>
                                  <a:latin typeface="Cambria Math" panose="02040503050406030204" pitchFamily="18" charset="0"/>
                                </a:rPr>
                                <m:t>𝑐𝑎𝑙𝑙</m:t>
                              </m:r>
                            </m:sub>
                          </m:sSub>
                        </m:e>
                      </m:mr>
                      <m:mr>
                        <m:e>
                          <m:r>
                            <a:rPr lang="en-US" altLang="zh-CN" sz="1600" b="0" i="1" dirty="0" smtClean="0">
                              <a:latin typeface="Cambria Math" panose="02040503050406030204" pitchFamily="18" charset="0"/>
                            </a:rPr>
                            <m:t>    </m:t>
                          </m:r>
                          <m:d>
                            <m:dPr>
                              <m:begChr m:val=""/>
                              <m:endChr m:val="}"/>
                              <m:ctrlPr>
                                <a:rPr lang="en-US" altLang="zh-CN" sz="1600" i="1" dirty="0" smtClean="0">
                                  <a:latin typeface="Cambria Math" panose="02040503050406030204" pitchFamily="18" charset="0"/>
                                </a:rPr>
                              </m:ctrlPr>
                            </m:dPr>
                            <m:e>
                              <m:eqArr>
                                <m:eqArrPr>
                                  <m:ctrlPr>
                                    <a:rPr lang="en-US" altLang="zh-CN" sz="1600" i="1" dirty="0" smtClean="0">
                                      <a:latin typeface="Cambria Math" panose="02040503050406030204" pitchFamily="18" charset="0"/>
                                    </a:rPr>
                                  </m:ctrlPr>
                                </m:eqArrPr>
                                <m:e>
                                  <m:r>
                                    <a:rPr lang="en-US" altLang="zh-CN" sz="1600" i="1" dirty="0">
                                      <a:latin typeface="Cambria Math" panose="02040503050406030204" pitchFamily="18" charset="0"/>
                                    </a:rPr>
                                    <m:t>𝑏𝑜𝑜𝑙</m:t>
                                  </m:r>
                                  <m:r>
                                    <a:rPr lang="en-US" altLang="zh-CN" sz="1600" i="1" dirty="0">
                                      <a:latin typeface="Cambria Math" panose="02040503050406030204" pitchFamily="18" charset="0"/>
                                    </a:rPr>
                                    <m:t>: 2</m:t>
                                  </m:r>
                                </m:e>
                                <m:e>
                                  <m:r>
                                    <a:rPr lang="en-US" altLang="zh-CN" sz="1600" i="1" dirty="0">
                                      <a:latin typeface="Cambria Math" panose="02040503050406030204" pitchFamily="18" charset="0"/>
                                    </a:rPr>
                                    <m:t>𝑖𝑛𝑡</m:t>
                                  </m:r>
                                  <m:r>
                                    <a:rPr lang="en-US" altLang="zh-CN" sz="1600" i="1" dirty="0">
                                      <a:latin typeface="Cambria Math" panose="02040503050406030204" pitchFamily="18" charset="0"/>
                                    </a:rPr>
                                    <m:t>:3</m:t>
                                  </m:r>
                                </m:e>
                                <m:e>
                                  <m:r>
                                    <a:rPr lang="en-US" altLang="zh-CN" sz="1600" i="1" dirty="0">
                                      <a:latin typeface="Cambria Math" panose="02040503050406030204" pitchFamily="18" charset="0"/>
                                    </a:rPr>
                                    <m:t>𝑑𝑜𝑢𝑏𝑙𝑒</m:t>
                                  </m:r>
                                  <m:r>
                                    <a:rPr lang="en-US" altLang="zh-CN" sz="1600" i="1" dirty="0">
                                      <a:latin typeface="Cambria Math" panose="02040503050406030204" pitchFamily="18" charset="0"/>
                                    </a:rPr>
                                    <m:t>:0</m:t>
                                  </m:r>
                                </m:e>
                                <m:e>
                                  <m:r>
                                    <a:rPr lang="en-US" altLang="zh-CN" sz="1600" i="1" dirty="0">
                                      <a:latin typeface="Cambria Math" panose="02040503050406030204" pitchFamily="18" charset="0"/>
                                    </a:rPr>
                                    <m:t>16_</m:t>
                                  </m:r>
                                  <m:r>
                                    <a:rPr lang="en-US" altLang="zh-CN" sz="1600" i="1" dirty="0">
                                      <a:latin typeface="Cambria Math" panose="02040503050406030204" pitchFamily="18" charset="0"/>
                                    </a:rPr>
                                    <m:t>𝑏𝑦𝑡𝑒𝑠</m:t>
                                  </m:r>
                                  <m:r>
                                    <a:rPr lang="en-US" altLang="zh-CN" sz="1600" i="1" dirty="0">
                                      <a:latin typeface="Cambria Math" panose="02040503050406030204" pitchFamily="18" charset="0"/>
                                    </a:rPr>
                                    <m:t>:2</m:t>
                                  </m:r>
                                </m:e>
                                <m:e>
                                  <m:r>
                                    <a:rPr lang="en-US" altLang="zh-CN" sz="1600" b="0" i="1" smtClean="0">
                                      <a:latin typeface="Cambria Math" panose="02040503050406030204" pitchFamily="18" charset="0"/>
                                    </a:rPr>
                                    <m:t>…</m:t>
                                  </m:r>
                                </m:e>
                              </m:eqArr>
                            </m:e>
                          </m:d>
                          <m:r>
                            <a:rPr lang="en-US" altLang="zh-CN" sz="1600" b="0" i="1" dirty="0" smtClean="0">
                              <a:latin typeface="Cambria Math" panose="02040503050406030204" pitchFamily="18" charset="0"/>
                            </a:rPr>
                            <m:t> </m:t>
                          </m:r>
                          <m:sSub>
                            <m:sSubPr>
                              <m:ctrlPr>
                                <a:rPr lang="en-US" altLang="zh-CN" sz="1600" b="0" i="1" dirty="0" smtClean="0">
                                  <a:solidFill>
                                    <a:srgbClr val="0070C0"/>
                                  </a:solidFill>
                                  <a:latin typeface="Cambria Math" panose="02040503050406030204" pitchFamily="18" charset="0"/>
                                </a:rPr>
                              </m:ctrlPr>
                            </m:sSubPr>
                            <m:e>
                              <m:r>
                                <a:rPr lang="en-US" altLang="zh-CN" sz="1600" b="0" i="1" dirty="0" smtClean="0">
                                  <a:solidFill>
                                    <a:srgbClr val="0070C0"/>
                                  </a:solidFill>
                                  <a:latin typeface="Cambria Math" panose="02040503050406030204" pitchFamily="18" charset="0"/>
                                </a:rPr>
                                <m:t>𝑙</m:t>
                              </m:r>
                            </m:e>
                            <m:sub>
                              <m:r>
                                <a:rPr lang="en-US" altLang="zh-CN" sz="1600" b="0" i="1" dirty="0" smtClean="0">
                                  <a:solidFill>
                                    <a:srgbClr val="0070C0"/>
                                  </a:solidFill>
                                  <a:latin typeface="Cambria Math" panose="02040503050406030204" pitchFamily="18" charset="0"/>
                                </a:rPr>
                                <m:t>𝑡𝑦𝑝𝑒</m:t>
                              </m:r>
                            </m:sub>
                          </m:sSub>
                        </m:e>
                      </m:mr>
                    </m:m>
                  </m:oMath>
                </a14:m>
                <a:endParaRPr lang="en-US" altLang="zh-CN" sz="1600" b="0" i="1" dirty="0" smtClean="0">
                  <a:latin typeface="Times New Roman" panose="02020603050405020304" pitchFamily="18" charset="0"/>
                  <a:cs typeface="Times New Roman" panose="02020603050405020304" pitchFamily="18" charset="0"/>
                </a:endParaRPr>
              </a:p>
            </p:txBody>
          </p:sp>
        </mc:Choice>
        <mc:Fallback xmlns="">
          <p:sp>
            <p:nvSpPr>
              <p:cNvPr id="16" name="文本框 15"/>
              <p:cNvSpPr txBox="1">
                <a:spLocks noRot="1" noChangeAspect="1" noMove="1" noResize="1" noEditPoints="1" noAdjustHandles="1" noChangeArrowheads="1" noChangeShapeType="1" noTextEdit="1"/>
              </p:cNvSpPr>
              <p:nvPr/>
            </p:nvSpPr>
            <p:spPr>
              <a:xfrm>
                <a:off x="1324453" y="3140968"/>
                <a:ext cx="5256584" cy="2895986"/>
              </a:xfrm>
              <a:prstGeom prst="rect">
                <a:avLst/>
              </a:prstGeom>
              <a:blipFill rotWithShape="0">
                <a:blip r:embed="rId3"/>
                <a:stretch>
                  <a:fillRect l="-17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452123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7934"/>
            <a:ext cx="9144000" cy="8446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2"/>
          <p:cNvSpPr>
            <a:spLocks noGrp="1" noChangeArrowheads="1"/>
          </p:cNvSpPr>
          <p:nvPr>
            <p:ph type="title"/>
          </p:nvPr>
        </p:nvSpPr>
        <p:spPr>
          <a:xfrm>
            <a:off x="250825" y="25451"/>
            <a:ext cx="8642350" cy="777875"/>
          </a:xfrm>
        </p:spPr>
        <p:txBody>
          <a:bodyPr/>
          <a:lstStyle/>
          <a:p>
            <a:pPr algn="l" eaLnBrk="1" hangingPunct="1">
              <a:defRPr/>
            </a:pPr>
            <a:r>
              <a:rPr lang="zh-CN" altLang="en-US" sz="3200" b="1" dirty="0" smtClean="0">
                <a:solidFill>
                  <a:schemeClr val="bg1"/>
                </a:solidFill>
              </a:rPr>
              <a:t>恶意检测</a:t>
            </a:r>
            <a:endParaRPr lang="zh-CN" altLang="en-US" sz="2000" b="1" dirty="0" smtClean="0">
              <a:solidFill>
                <a:schemeClr val="bg1"/>
              </a:solidFill>
              <a:latin typeface="Arial" pitchFamily="34" charset="0"/>
              <a:ea typeface="Arial Unicode MS" pitchFamily="34" charset="-122"/>
              <a:cs typeface="Arial" pitchFamily="34" charset="0"/>
            </a:endParaRPr>
          </a:p>
        </p:txBody>
      </p:sp>
      <p:sp>
        <p:nvSpPr>
          <p:cNvPr id="4" name="矩形 3"/>
          <p:cNvSpPr/>
          <p:nvPr/>
        </p:nvSpPr>
        <p:spPr>
          <a:xfrm>
            <a:off x="0" y="6525344"/>
            <a:ext cx="9138308" cy="332656"/>
          </a:xfrm>
          <a:prstGeom prst="rect">
            <a:avLst/>
          </a:prstGeom>
          <a:gradFill flip="none" rotWithShape="1">
            <a:gsLst>
              <a:gs pos="55000">
                <a:schemeClr val="tx2">
                  <a:alpha val="29000"/>
                </a:schemeClr>
              </a:gs>
              <a:gs pos="100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2" name="组合 61"/>
          <p:cNvGrpSpPr/>
          <p:nvPr/>
        </p:nvGrpSpPr>
        <p:grpSpPr>
          <a:xfrm>
            <a:off x="8186914" y="5559487"/>
            <a:ext cx="878417" cy="893287"/>
            <a:chOff x="8230456" y="5603029"/>
            <a:chExt cx="878417" cy="893287"/>
          </a:xfrm>
        </p:grpSpPr>
        <p:sp>
          <p:nvSpPr>
            <p:cNvPr id="52" name="矩形 51"/>
            <p:cNvSpPr/>
            <p:nvPr/>
          </p:nvSpPr>
          <p:spPr>
            <a:xfrm>
              <a:off x="8849633" y="6237076"/>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8849633" y="5920578"/>
              <a:ext cx="259240" cy="259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8540044" y="6237076"/>
              <a:ext cx="259240" cy="259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8849633" y="5603029"/>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8540044" y="5920578"/>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8230456" y="6237076"/>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4" name="矩形 63"/>
          <p:cNvSpPr/>
          <p:nvPr/>
        </p:nvSpPr>
        <p:spPr>
          <a:xfrm>
            <a:off x="-10066" y="893644"/>
            <a:ext cx="9154065" cy="1445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179512" y="2751882"/>
            <a:ext cx="936799" cy="1389476"/>
            <a:chOff x="179512" y="3284984"/>
            <a:chExt cx="872883" cy="1283095"/>
          </a:xfrm>
        </p:grpSpPr>
        <p:pic>
          <p:nvPicPr>
            <p:cNvPr id="1026" name="Picture 2" descr="https://timgsa.baidu.com/timg?image&amp;quality=80&amp;size=b9999_10000&amp;sec=1522315477143&amp;di=32f09a69d03e6e7c4fe18dfee4160ae8&amp;imgtype=0&amp;src=http%3A%2F%2Fcdns2.freepik.com%2Ffree-photo%2Fexe-file-format-symbol_318-45855.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512" y="3284984"/>
              <a:ext cx="821172" cy="821172"/>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184876" y="4141760"/>
              <a:ext cx="867519" cy="426319"/>
            </a:xfrm>
            <a:prstGeom prst="rect">
              <a:avLst/>
            </a:prstGeom>
            <a:noFill/>
          </p:spPr>
          <p:txBody>
            <a:bodyPr wrap="square" rtlCol="0">
              <a:spAutoFit/>
            </a:bodyPr>
            <a:lstStyle/>
            <a:p>
              <a:r>
                <a:rPr lang="zh-CN" altLang="en-US" sz="1200" dirty="0" smtClean="0"/>
                <a:t>恶意样本</a:t>
              </a:r>
              <a:r>
                <a:rPr lang="en-US" altLang="zh-CN" sz="1200" dirty="0" smtClean="0"/>
                <a:t>/</a:t>
              </a:r>
            </a:p>
            <a:p>
              <a:r>
                <a:rPr lang="zh-CN" altLang="en-US" sz="1200" dirty="0" smtClean="0"/>
                <a:t>良性样本</a:t>
              </a:r>
              <a:endParaRPr lang="zh-CN" altLang="en-US" sz="1200" dirty="0"/>
            </a:p>
          </p:txBody>
        </p:sp>
      </p:grpSp>
      <p:cxnSp>
        <p:nvCxnSpPr>
          <p:cNvPr id="30" name="直接箭头连接符 29"/>
          <p:cNvCxnSpPr/>
          <p:nvPr/>
        </p:nvCxnSpPr>
        <p:spPr>
          <a:xfrm flipV="1">
            <a:off x="1015418" y="3291894"/>
            <a:ext cx="540000" cy="27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nvGrpSpPr>
          <p:cNvPr id="50" name="组合 49"/>
          <p:cNvGrpSpPr/>
          <p:nvPr/>
        </p:nvGrpSpPr>
        <p:grpSpPr>
          <a:xfrm>
            <a:off x="1454525" y="2053288"/>
            <a:ext cx="3240360" cy="2127043"/>
            <a:chOff x="1475656" y="2082334"/>
            <a:chExt cx="3240360" cy="2127043"/>
          </a:xfrm>
        </p:grpSpPr>
        <p:grpSp>
          <p:nvGrpSpPr>
            <p:cNvPr id="14" name="组合 13"/>
            <p:cNvGrpSpPr/>
            <p:nvPr/>
          </p:nvGrpSpPr>
          <p:grpSpPr>
            <a:xfrm>
              <a:off x="1475656" y="2408411"/>
              <a:ext cx="3240360" cy="1800966"/>
              <a:chOff x="1547664" y="2924944"/>
              <a:chExt cx="3240360" cy="1227101"/>
            </a:xfrm>
          </p:grpSpPr>
          <p:sp>
            <p:nvSpPr>
              <p:cNvPr id="2" name="矩形 1"/>
              <p:cNvSpPr/>
              <p:nvPr/>
            </p:nvSpPr>
            <p:spPr>
              <a:xfrm>
                <a:off x="1691680" y="3284983"/>
                <a:ext cx="1008112" cy="52434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分析二进制代码</a:t>
                </a:r>
                <a:endParaRPr lang="zh-CN" altLang="en-US" sz="1600" dirty="0">
                  <a:solidFill>
                    <a:schemeClr val="tx1"/>
                  </a:solidFill>
                </a:endParaRPr>
              </a:p>
            </p:txBody>
          </p:sp>
          <p:sp>
            <p:nvSpPr>
              <p:cNvPr id="3" name="圆角矩形 2"/>
              <p:cNvSpPr/>
              <p:nvPr/>
            </p:nvSpPr>
            <p:spPr>
              <a:xfrm>
                <a:off x="1547664" y="2924944"/>
                <a:ext cx="3240360" cy="1227101"/>
              </a:xfrm>
              <a:prstGeom prst="round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3995936" y="3113356"/>
                <a:ext cx="655914" cy="8670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建立语义模型</a:t>
                </a:r>
                <a:endParaRPr lang="zh-CN" altLang="en-US" sz="1600" dirty="0">
                  <a:solidFill>
                    <a:schemeClr val="tx1"/>
                  </a:solidFill>
                </a:endParaRPr>
              </a:p>
            </p:txBody>
          </p:sp>
          <p:sp>
            <p:nvSpPr>
              <p:cNvPr id="20" name="矩形 19"/>
              <p:cNvSpPr/>
              <p:nvPr/>
            </p:nvSpPr>
            <p:spPr>
              <a:xfrm>
                <a:off x="2995081" y="3284712"/>
                <a:ext cx="640815" cy="52434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特征提取</a:t>
                </a:r>
                <a:endParaRPr lang="zh-CN" altLang="en-US" sz="1600" dirty="0">
                  <a:solidFill>
                    <a:schemeClr val="tx1"/>
                  </a:solidFill>
                </a:endParaRPr>
              </a:p>
            </p:txBody>
          </p:sp>
          <p:cxnSp>
            <p:nvCxnSpPr>
              <p:cNvPr id="10" name="直接箭头连接符 9"/>
              <p:cNvCxnSpPr>
                <a:stCxn id="2" idx="3"/>
                <a:endCxn id="20" idx="1"/>
              </p:cNvCxnSpPr>
              <p:nvPr/>
            </p:nvCxnSpPr>
            <p:spPr>
              <a:xfrm flipV="1">
                <a:off x="2699792" y="3546887"/>
                <a:ext cx="295289" cy="27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2" name="直接箭头连接符 11"/>
              <p:cNvCxnSpPr>
                <a:stCxn id="20" idx="3"/>
                <a:endCxn id="19" idx="1"/>
              </p:cNvCxnSpPr>
              <p:nvPr/>
            </p:nvCxnSpPr>
            <p:spPr>
              <a:xfrm>
                <a:off x="3635896" y="3546887"/>
                <a:ext cx="360040"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sp>
          <p:nvSpPr>
            <p:cNvPr id="44" name="文本框 43"/>
            <p:cNvSpPr txBox="1"/>
            <p:nvPr/>
          </p:nvSpPr>
          <p:spPr>
            <a:xfrm>
              <a:off x="2307376" y="2082334"/>
              <a:ext cx="1708514" cy="338554"/>
            </a:xfrm>
            <a:prstGeom prst="rect">
              <a:avLst/>
            </a:prstGeom>
            <a:noFill/>
          </p:spPr>
          <p:txBody>
            <a:bodyPr wrap="square" rtlCol="0">
              <a:spAutoFit/>
            </a:bodyPr>
            <a:lstStyle/>
            <a:p>
              <a:r>
                <a:rPr lang="zh-CN" altLang="en-US" sz="1600" b="1" dirty="0" smtClean="0"/>
                <a:t>行为特征的分析</a:t>
              </a:r>
              <a:endParaRPr lang="zh-CN" altLang="en-US" sz="1600" b="1" dirty="0"/>
            </a:p>
          </p:txBody>
        </p:sp>
      </p:grpSp>
      <p:grpSp>
        <p:nvGrpSpPr>
          <p:cNvPr id="49" name="组合 48"/>
          <p:cNvGrpSpPr/>
          <p:nvPr/>
        </p:nvGrpSpPr>
        <p:grpSpPr>
          <a:xfrm>
            <a:off x="5054924" y="1268760"/>
            <a:ext cx="1009228" cy="920539"/>
            <a:chOff x="5895069" y="3954637"/>
            <a:chExt cx="1000270" cy="1021575"/>
          </a:xfrm>
        </p:grpSpPr>
        <p:pic>
          <p:nvPicPr>
            <p:cNvPr id="1028" name="Picture 4" descr="https://timgsa.baidu.com/timg?image&amp;quality=80&amp;size=b9999_10000&amp;sec=1522912533&amp;di=615ec81065d8b80bd9b7f52a730a8aac&amp;imgtype=jpg&amp;er=1&amp;src=http%3A%2F%2Fcdn3.freepik.com%2Fimage%2Fth%2F318-45425.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41059" y="4267921"/>
              <a:ext cx="708291" cy="708291"/>
            </a:xfrm>
            <a:prstGeom prst="rect">
              <a:avLst/>
            </a:prstGeom>
            <a:noFill/>
            <a:extLst>
              <a:ext uri="{909E8E84-426E-40DD-AFC4-6F175D3DCCD1}">
                <a14:hiddenFill xmlns:a14="http://schemas.microsoft.com/office/drawing/2010/main">
                  <a:solidFill>
                    <a:srgbClr val="FFFFFF"/>
                  </a:solidFill>
                </a14:hiddenFill>
              </a:ext>
            </a:extLst>
          </p:spPr>
        </p:pic>
        <p:sp>
          <p:nvSpPr>
            <p:cNvPr id="48" name="文本框 47"/>
            <p:cNvSpPr txBox="1"/>
            <p:nvPr/>
          </p:nvSpPr>
          <p:spPr>
            <a:xfrm>
              <a:off x="5895069" y="3954637"/>
              <a:ext cx="1000270" cy="276999"/>
            </a:xfrm>
            <a:prstGeom prst="rect">
              <a:avLst/>
            </a:prstGeom>
            <a:noFill/>
          </p:spPr>
          <p:txBody>
            <a:bodyPr wrap="square" rtlCol="0">
              <a:spAutoFit/>
            </a:bodyPr>
            <a:lstStyle/>
            <a:p>
              <a:r>
                <a:rPr lang="zh-CN" altLang="en-US" sz="1200" dirty="0" smtClean="0"/>
                <a:t>待检测样本</a:t>
              </a:r>
              <a:endParaRPr lang="zh-CN" altLang="en-US" sz="1200" dirty="0"/>
            </a:p>
          </p:txBody>
        </p:sp>
      </p:grpSp>
      <p:cxnSp>
        <p:nvCxnSpPr>
          <p:cNvPr id="60" name="直接箭头连接符 59"/>
          <p:cNvCxnSpPr>
            <a:stCxn id="19" idx="3"/>
            <a:endCxn id="58" idx="1"/>
          </p:cNvCxnSpPr>
          <p:nvPr/>
        </p:nvCxnSpPr>
        <p:spPr>
          <a:xfrm>
            <a:off x="4558711" y="3292166"/>
            <a:ext cx="647049" cy="192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a:stCxn id="1028" idx="2"/>
            <a:endCxn id="58" idx="0"/>
          </p:cNvCxnSpPr>
          <p:nvPr/>
        </p:nvCxnSpPr>
        <p:spPr>
          <a:xfrm>
            <a:off x="5559538" y="2189299"/>
            <a:ext cx="6263" cy="757735"/>
          </a:xfrm>
          <a:prstGeom prst="straightConnector1">
            <a:avLst/>
          </a:prstGeom>
          <a:ln w="28575" cmpd="sng">
            <a:solidFill>
              <a:srgbClr val="0070C0"/>
            </a:solidFill>
            <a:prstDash val="sysDot"/>
            <a:tailEnd type="triangle"/>
          </a:ln>
        </p:spPr>
        <p:style>
          <a:lnRef idx="1">
            <a:schemeClr val="dk1"/>
          </a:lnRef>
          <a:fillRef idx="0">
            <a:schemeClr val="dk1"/>
          </a:fillRef>
          <a:effectRef idx="0">
            <a:schemeClr val="dk1"/>
          </a:effectRef>
          <a:fontRef idx="minor">
            <a:schemeClr val="tx1"/>
          </a:fontRef>
        </p:style>
      </p:cxnSp>
      <p:grpSp>
        <p:nvGrpSpPr>
          <p:cNvPr id="81" name="组合 80"/>
          <p:cNvGrpSpPr/>
          <p:nvPr/>
        </p:nvGrpSpPr>
        <p:grpSpPr>
          <a:xfrm>
            <a:off x="5054924" y="2053438"/>
            <a:ext cx="3888433" cy="2126893"/>
            <a:chOff x="5054924" y="2053438"/>
            <a:chExt cx="3888433" cy="2126893"/>
          </a:xfrm>
        </p:grpSpPr>
        <p:grpSp>
          <p:nvGrpSpPr>
            <p:cNvPr id="80" name="组合 79"/>
            <p:cNvGrpSpPr/>
            <p:nvPr/>
          </p:nvGrpSpPr>
          <p:grpSpPr>
            <a:xfrm>
              <a:off x="5054924" y="2391842"/>
              <a:ext cx="3888433" cy="1788489"/>
              <a:chOff x="5076055" y="2420888"/>
              <a:chExt cx="3888433" cy="1788489"/>
            </a:xfrm>
          </p:grpSpPr>
          <p:sp>
            <p:nvSpPr>
              <p:cNvPr id="46" name="圆角矩形 45"/>
              <p:cNvSpPr/>
              <p:nvPr/>
            </p:nvSpPr>
            <p:spPr>
              <a:xfrm>
                <a:off x="5076055" y="2420888"/>
                <a:ext cx="3888433" cy="1788489"/>
              </a:xfrm>
              <a:prstGeom prst="round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5226891" y="2976080"/>
                <a:ext cx="720081" cy="69410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分类器</a:t>
                </a:r>
              </a:p>
            </p:txBody>
          </p:sp>
          <p:sp>
            <p:nvSpPr>
              <p:cNvPr id="47" name="菱形 46"/>
              <p:cNvSpPr/>
              <p:nvPr/>
            </p:nvSpPr>
            <p:spPr>
              <a:xfrm>
                <a:off x="6176893" y="3126877"/>
                <a:ext cx="1286457" cy="386178"/>
              </a:xfrm>
              <a:prstGeom prst="diamond">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判定</a:t>
                </a:r>
                <a:endParaRPr lang="zh-CN" altLang="en-US" sz="1600" dirty="0">
                  <a:solidFill>
                    <a:schemeClr val="tx1"/>
                  </a:solidFill>
                </a:endParaRPr>
              </a:p>
            </p:txBody>
          </p:sp>
          <p:sp>
            <p:nvSpPr>
              <p:cNvPr id="51" name="矩形 50"/>
              <p:cNvSpPr/>
              <p:nvPr/>
            </p:nvSpPr>
            <p:spPr>
              <a:xfrm>
                <a:off x="7437939" y="2636983"/>
                <a:ext cx="1368152" cy="35788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恶意软件</a:t>
                </a:r>
                <a:endParaRPr lang="zh-CN" altLang="en-US" dirty="0">
                  <a:solidFill>
                    <a:schemeClr val="tx1"/>
                  </a:solidFill>
                </a:endParaRPr>
              </a:p>
            </p:txBody>
          </p:sp>
          <p:sp>
            <p:nvSpPr>
              <p:cNvPr id="63" name="矩形 62"/>
              <p:cNvSpPr/>
              <p:nvPr/>
            </p:nvSpPr>
            <p:spPr>
              <a:xfrm>
                <a:off x="7437939" y="3593940"/>
                <a:ext cx="1368152" cy="35788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非恶意软件</a:t>
                </a:r>
                <a:endParaRPr lang="zh-CN" altLang="en-US" dirty="0">
                  <a:solidFill>
                    <a:schemeClr val="tx1"/>
                  </a:solidFill>
                </a:endParaRPr>
              </a:p>
            </p:txBody>
          </p:sp>
          <p:cxnSp>
            <p:nvCxnSpPr>
              <p:cNvPr id="69" name="直接箭头连接符 68"/>
              <p:cNvCxnSpPr>
                <a:stCxn id="58" idx="3"/>
                <a:endCxn id="47" idx="1"/>
              </p:cNvCxnSpPr>
              <p:nvPr/>
            </p:nvCxnSpPr>
            <p:spPr>
              <a:xfrm flipV="1">
                <a:off x="5946972" y="3319966"/>
                <a:ext cx="229921" cy="3166"/>
              </a:xfrm>
              <a:prstGeom prst="straightConnector1">
                <a:avLst/>
              </a:prstGeom>
              <a:ln w="28575" cmpd="sng">
                <a:solidFill>
                  <a:srgbClr val="0070C0"/>
                </a:solidFill>
                <a:prstDash val="sysDot"/>
                <a:tailEnd type="triangle"/>
              </a:ln>
            </p:spPr>
            <p:style>
              <a:lnRef idx="1">
                <a:schemeClr val="dk1"/>
              </a:lnRef>
              <a:fillRef idx="0">
                <a:schemeClr val="dk1"/>
              </a:fillRef>
              <a:effectRef idx="0">
                <a:schemeClr val="dk1"/>
              </a:effectRef>
              <a:fontRef idx="minor">
                <a:schemeClr val="tx1"/>
              </a:fontRef>
            </p:style>
          </p:cxnSp>
          <p:cxnSp>
            <p:nvCxnSpPr>
              <p:cNvPr id="72" name="直接箭头连接符 71"/>
              <p:cNvCxnSpPr>
                <a:stCxn id="47" idx="3"/>
                <a:endCxn id="51" idx="2"/>
              </p:cNvCxnSpPr>
              <p:nvPr/>
            </p:nvCxnSpPr>
            <p:spPr>
              <a:xfrm flipV="1">
                <a:off x="7463350" y="2994869"/>
                <a:ext cx="658665" cy="325097"/>
              </a:xfrm>
              <a:prstGeom prst="straightConnector1">
                <a:avLst/>
              </a:prstGeom>
              <a:ln w="28575" cmpd="sng">
                <a:solidFill>
                  <a:srgbClr val="0070C0"/>
                </a:solidFill>
                <a:prstDash val="sysDot"/>
                <a:tailEnd type="triangle"/>
              </a:ln>
            </p:spPr>
            <p:style>
              <a:lnRef idx="1">
                <a:schemeClr val="dk1"/>
              </a:lnRef>
              <a:fillRef idx="0">
                <a:schemeClr val="dk1"/>
              </a:fillRef>
              <a:effectRef idx="0">
                <a:schemeClr val="dk1"/>
              </a:effectRef>
              <a:fontRef idx="minor">
                <a:schemeClr val="tx1"/>
              </a:fontRef>
            </p:style>
          </p:cxnSp>
          <p:cxnSp>
            <p:nvCxnSpPr>
              <p:cNvPr id="75" name="直接箭头连接符 74"/>
              <p:cNvCxnSpPr>
                <a:stCxn id="47" idx="3"/>
                <a:endCxn id="63" idx="0"/>
              </p:cNvCxnSpPr>
              <p:nvPr/>
            </p:nvCxnSpPr>
            <p:spPr>
              <a:xfrm>
                <a:off x="7463350" y="3319966"/>
                <a:ext cx="658665" cy="273974"/>
              </a:xfrm>
              <a:prstGeom prst="straightConnector1">
                <a:avLst/>
              </a:prstGeom>
              <a:ln w="28575" cmpd="sng">
                <a:solidFill>
                  <a:srgbClr val="0070C0"/>
                </a:solidFill>
                <a:prstDash val="sysDot"/>
                <a:tailEnd type="triangle"/>
              </a:ln>
            </p:spPr>
            <p:style>
              <a:lnRef idx="1">
                <a:schemeClr val="dk1"/>
              </a:lnRef>
              <a:fillRef idx="0">
                <a:schemeClr val="dk1"/>
              </a:fillRef>
              <a:effectRef idx="0">
                <a:schemeClr val="dk1"/>
              </a:effectRef>
              <a:fontRef idx="minor">
                <a:schemeClr val="tx1"/>
              </a:fontRef>
            </p:style>
          </p:cxnSp>
        </p:grpSp>
        <p:sp>
          <p:nvSpPr>
            <p:cNvPr id="83" name="文本框 82"/>
            <p:cNvSpPr txBox="1"/>
            <p:nvPr/>
          </p:nvSpPr>
          <p:spPr>
            <a:xfrm>
              <a:off x="6475873" y="2053438"/>
              <a:ext cx="1048455" cy="338554"/>
            </a:xfrm>
            <a:prstGeom prst="rect">
              <a:avLst/>
            </a:prstGeom>
            <a:noFill/>
          </p:spPr>
          <p:txBody>
            <a:bodyPr wrap="square" rtlCol="0">
              <a:spAutoFit/>
            </a:bodyPr>
            <a:lstStyle/>
            <a:p>
              <a:r>
                <a:rPr lang="zh-CN" altLang="en-US" sz="1600" b="1" dirty="0" smtClean="0"/>
                <a:t>恶意检测</a:t>
              </a:r>
              <a:endParaRPr lang="zh-CN" altLang="en-US" sz="1600" b="1" dirty="0"/>
            </a:p>
          </p:txBody>
        </p:sp>
      </p:grpSp>
      <p:sp>
        <p:nvSpPr>
          <p:cNvPr id="9" name="文本框 8"/>
          <p:cNvSpPr txBox="1"/>
          <p:nvPr/>
        </p:nvSpPr>
        <p:spPr>
          <a:xfrm>
            <a:off x="4669161" y="2811652"/>
            <a:ext cx="480759" cy="875881"/>
          </a:xfrm>
          <a:prstGeom prst="rect">
            <a:avLst/>
          </a:prstGeom>
          <a:noFill/>
        </p:spPr>
        <p:txBody>
          <a:bodyPr wrap="square" rtlCol="0">
            <a:spAutoFit/>
          </a:bodyPr>
          <a:lstStyle/>
          <a:p>
            <a:pPr>
              <a:lnSpc>
                <a:spcPct val="150000"/>
              </a:lnSpc>
            </a:pPr>
            <a:r>
              <a:rPr lang="zh-CN" altLang="en-US" dirty="0" smtClean="0">
                <a:solidFill>
                  <a:srgbClr val="0070C0"/>
                </a:solidFill>
              </a:rPr>
              <a:t>训练</a:t>
            </a:r>
            <a:endParaRPr lang="zh-CN" altLang="en-US" dirty="0">
              <a:solidFill>
                <a:srgbClr val="0070C0"/>
              </a:solidFill>
            </a:endParaRPr>
          </a:p>
        </p:txBody>
      </p:sp>
    </p:spTree>
    <p:extLst>
      <p:ext uri="{BB962C8B-B14F-4D97-AF65-F5344CB8AC3E}">
        <p14:creationId xmlns:p14="http://schemas.microsoft.com/office/powerpoint/2010/main" val="312651591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7934"/>
            <a:ext cx="9144000" cy="8446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2"/>
          <p:cNvSpPr>
            <a:spLocks noGrp="1" noChangeArrowheads="1"/>
          </p:cNvSpPr>
          <p:nvPr>
            <p:ph type="title"/>
          </p:nvPr>
        </p:nvSpPr>
        <p:spPr>
          <a:xfrm>
            <a:off x="250825" y="25451"/>
            <a:ext cx="8684886" cy="777875"/>
          </a:xfrm>
        </p:spPr>
        <p:txBody>
          <a:bodyPr/>
          <a:lstStyle/>
          <a:p>
            <a:pPr algn="l" eaLnBrk="1" hangingPunct="1">
              <a:defRPr/>
            </a:pPr>
            <a:r>
              <a:rPr lang="zh-CN" altLang="en-US" sz="3200" b="1" dirty="0" smtClean="0">
                <a:solidFill>
                  <a:schemeClr val="bg1"/>
                </a:solidFill>
              </a:rPr>
              <a:t>目录</a:t>
            </a:r>
            <a:endParaRPr lang="zh-CN" altLang="en-US" sz="2000" b="1" dirty="0" smtClean="0">
              <a:solidFill>
                <a:schemeClr val="bg1"/>
              </a:solidFill>
              <a:latin typeface="Arial" pitchFamily="34" charset="0"/>
              <a:ea typeface="Arial Unicode MS" pitchFamily="34" charset="-122"/>
              <a:cs typeface="Arial" pitchFamily="34" charset="0"/>
            </a:endParaRPr>
          </a:p>
        </p:txBody>
      </p:sp>
      <p:sp>
        <p:nvSpPr>
          <p:cNvPr id="4" name="矩形 3"/>
          <p:cNvSpPr/>
          <p:nvPr/>
        </p:nvSpPr>
        <p:spPr>
          <a:xfrm>
            <a:off x="0" y="6525344"/>
            <a:ext cx="9138308" cy="332656"/>
          </a:xfrm>
          <a:prstGeom prst="rect">
            <a:avLst/>
          </a:prstGeom>
          <a:gradFill flip="none" rotWithShape="1">
            <a:gsLst>
              <a:gs pos="55000">
                <a:schemeClr val="tx2">
                  <a:alpha val="29000"/>
                </a:schemeClr>
              </a:gs>
              <a:gs pos="100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2" name="组合 61"/>
          <p:cNvGrpSpPr/>
          <p:nvPr/>
        </p:nvGrpSpPr>
        <p:grpSpPr>
          <a:xfrm>
            <a:off x="8186914" y="5559487"/>
            <a:ext cx="878417" cy="893287"/>
            <a:chOff x="8230456" y="5603029"/>
            <a:chExt cx="878417" cy="893287"/>
          </a:xfrm>
        </p:grpSpPr>
        <p:sp>
          <p:nvSpPr>
            <p:cNvPr id="52" name="矩形 51"/>
            <p:cNvSpPr/>
            <p:nvPr/>
          </p:nvSpPr>
          <p:spPr>
            <a:xfrm>
              <a:off x="8849633" y="6237076"/>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8849633" y="5920578"/>
              <a:ext cx="259240" cy="259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8540044" y="6237076"/>
              <a:ext cx="259240" cy="259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8849633" y="5603029"/>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8540044" y="5920578"/>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8230456" y="6237076"/>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4" name="矩形 63"/>
          <p:cNvSpPr/>
          <p:nvPr/>
        </p:nvSpPr>
        <p:spPr>
          <a:xfrm>
            <a:off x="-10066" y="893644"/>
            <a:ext cx="9154065" cy="1445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p:cNvSpPr/>
          <p:nvPr/>
        </p:nvSpPr>
        <p:spPr>
          <a:xfrm>
            <a:off x="1188234" y="1462105"/>
            <a:ext cx="504056" cy="504056"/>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微软雅黑" pitchFamily="34" charset="-122"/>
                <a:ea typeface="微软雅黑" pitchFamily="34" charset="-122"/>
              </a:rPr>
              <a:t>1</a:t>
            </a:r>
            <a:endParaRPr lang="zh-CN" altLang="en-US" sz="2800" dirty="0">
              <a:latin typeface="微软雅黑" pitchFamily="34" charset="-122"/>
              <a:ea typeface="微软雅黑" pitchFamily="34" charset="-122"/>
            </a:endParaRPr>
          </a:p>
        </p:txBody>
      </p:sp>
      <p:sp>
        <p:nvSpPr>
          <p:cNvPr id="100" name="矩形 99"/>
          <p:cNvSpPr/>
          <p:nvPr/>
        </p:nvSpPr>
        <p:spPr>
          <a:xfrm>
            <a:off x="1188234" y="2254193"/>
            <a:ext cx="504056" cy="504056"/>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微软雅黑" pitchFamily="34" charset="-122"/>
                <a:ea typeface="微软雅黑" pitchFamily="34" charset="-122"/>
              </a:rPr>
              <a:t>2</a:t>
            </a:r>
            <a:endParaRPr lang="zh-CN" altLang="en-US" sz="2800" dirty="0">
              <a:latin typeface="微软雅黑" pitchFamily="34" charset="-122"/>
              <a:ea typeface="微软雅黑" pitchFamily="34" charset="-122"/>
            </a:endParaRPr>
          </a:p>
        </p:txBody>
      </p:sp>
      <p:sp>
        <p:nvSpPr>
          <p:cNvPr id="101" name="矩形 100"/>
          <p:cNvSpPr/>
          <p:nvPr/>
        </p:nvSpPr>
        <p:spPr>
          <a:xfrm>
            <a:off x="1188234" y="3050558"/>
            <a:ext cx="504056" cy="504056"/>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微软雅黑" pitchFamily="34" charset="-122"/>
                <a:ea typeface="微软雅黑" pitchFamily="34" charset="-122"/>
              </a:rPr>
              <a:t>3</a:t>
            </a:r>
            <a:endParaRPr lang="zh-CN" altLang="en-US" sz="2800" dirty="0">
              <a:latin typeface="微软雅黑" pitchFamily="34" charset="-122"/>
              <a:ea typeface="微软雅黑" pitchFamily="34" charset="-122"/>
            </a:endParaRPr>
          </a:p>
        </p:txBody>
      </p:sp>
      <p:sp>
        <p:nvSpPr>
          <p:cNvPr id="102" name="TextBox 101"/>
          <p:cNvSpPr txBox="1"/>
          <p:nvPr/>
        </p:nvSpPr>
        <p:spPr>
          <a:xfrm>
            <a:off x="2429226" y="1506309"/>
            <a:ext cx="3006870" cy="461665"/>
          </a:xfrm>
          <a:prstGeom prst="rect">
            <a:avLst/>
          </a:prstGeom>
          <a:noFill/>
        </p:spPr>
        <p:txBody>
          <a:bodyPr wrap="square" rtlCol="0">
            <a:spAutoFit/>
          </a:bodyPr>
          <a:lstStyle/>
          <a:p>
            <a:r>
              <a:rPr lang="zh-CN" altLang="en-US" sz="2400" dirty="0" smtClean="0">
                <a:latin typeface="微软雅黑" pitchFamily="34" charset="-122"/>
                <a:ea typeface="微软雅黑" pitchFamily="34" charset="-122"/>
              </a:rPr>
              <a:t>绪论</a:t>
            </a:r>
            <a:endParaRPr lang="zh-CN" altLang="en-US" sz="2400" dirty="0">
              <a:latin typeface="微软雅黑" pitchFamily="34" charset="-122"/>
              <a:ea typeface="微软雅黑" pitchFamily="34" charset="-122"/>
            </a:endParaRPr>
          </a:p>
        </p:txBody>
      </p:sp>
      <p:cxnSp>
        <p:nvCxnSpPr>
          <p:cNvPr id="106" name="直接连接符 105"/>
          <p:cNvCxnSpPr/>
          <p:nvPr/>
        </p:nvCxnSpPr>
        <p:spPr>
          <a:xfrm>
            <a:off x="1852305" y="3509839"/>
            <a:ext cx="5040000" cy="0"/>
          </a:xfrm>
          <a:prstGeom prst="line">
            <a:avLst/>
          </a:prstGeom>
          <a:ln w="25400">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a:off x="1852305" y="2759474"/>
            <a:ext cx="5040000" cy="0"/>
          </a:xfrm>
          <a:prstGeom prst="line">
            <a:avLst/>
          </a:prstGeom>
          <a:ln w="25400">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a:off x="1852305" y="1937586"/>
            <a:ext cx="5040000" cy="0"/>
          </a:xfrm>
          <a:prstGeom prst="line">
            <a:avLst/>
          </a:prstGeom>
          <a:ln w="25400">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29" name="TextBox 128"/>
          <p:cNvSpPr txBox="1"/>
          <p:nvPr/>
        </p:nvSpPr>
        <p:spPr>
          <a:xfrm>
            <a:off x="2429226" y="2308211"/>
            <a:ext cx="3006870" cy="461665"/>
          </a:xfrm>
          <a:prstGeom prst="rect">
            <a:avLst/>
          </a:prstGeom>
          <a:noFill/>
        </p:spPr>
        <p:txBody>
          <a:bodyPr wrap="square" rtlCol="0">
            <a:spAutoFit/>
          </a:bodyPr>
          <a:lstStyle/>
          <a:p>
            <a:r>
              <a:rPr lang="zh-CN" altLang="en-US" sz="2400" dirty="0" smtClean="0">
                <a:latin typeface="微软雅黑" pitchFamily="34" charset="-122"/>
                <a:ea typeface="微软雅黑" pitchFamily="34" charset="-122"/>
              </a:rPr>
              <a:t>研究问题的解决方案</a:t>
            </a:r>
            <a:endParaRPr lang="zh-CN" altLang="en-US" sz="2400" dirty="0">
              <a:latin typeface="微软雅黑" pitchFamily="34" charset="-122"/>
              <a:ea typeface="微软雅黑" pitchFamily="34" charset="-122"/>
            </a:endParaRPr>
          </a:p>
        </p:txBody>
      </p:sp>
      <p:sp>
        <p:nvSpPr>
          <p:cNvPr id="130" name="TextBox 129"/>
          <p:cNvSpPr txBox="1"/>
          <p:nvPr/>
        </p:nvSpPr>
        <p:spPr>
          <a:xfrm>
            <a:off x="2429226" y="3068960"/>
            <a:ext cx="3006870" cy="461665"/>
          </a:xfrm>
          <a:prstGeom prst="rect">
            <a:avLst/>
          </a:prstGeom>
          <a:noFill/>
        </p:spPr>
        <p:txBody>
          <a:bodyPr wrap="square" rtlCol="0">
            <a:spAutoFit/>
          </a:bodyPr>
          <a:lstStyle/>
          <a:p>
            <a:r>
              <a:rPr lang="zh-CN" altLang="en-US" sz="2400" dirty="0" smtClean="0">
                <a:latin typeface="微软雅黑" pitchFamily="34" charset="-122"/>
                <a:ea typeface="微软雅黑" pitchFamily="34" charset="-122"/>
              </a:rPr>
              <a:t>研究成果的应用</a:t>
            </a:r>
            <a:endParaRPr lang="zh-CN" altLang="en-US" sz="2400" dirty="0">
              <a:latin typeface="微软雅黑" pitchFamily="34" charset="-122"/>
              <a:ea typeface="微软雅黑" pitchFamily="34" charset="-122"/>
            </a:endParaRPr>
          </a:p>
        </p:txBody>
      </p:sp>
      <p:sp>
        <p:nvSpPr>
          <p:cNvPr id="22" name="矩形 21"/>
          <p:cNvSpPr/>
          <p:nvPr/>
        </p:nvSpPr>
        <p:spPr>
          <a:xfrm>
            <a:off x="1188234" y="3901291"/>
            <a:ext cx="504056" cy="504056"/>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smtClean="0">
                <a:solidFill>
                  <a:srgbClr val="FF0000"/>
                </a:solidFill>
                <a:latin typeface="微软雅黑" pitchFamily="34" charset="-122"/>
                <a:ea typeface="微软雅黑" pitchFamily="34" charset="-122"/>
              </a:rPr>
              <a:t>4</a:t>
            </a:r>
            <a:endParaRPr lang="zh-CN" altLang="en-US" sz="3200" b="1" dirty="0">
              <a:solidFill>
                <a:srgbClr val="FF0000"/>
              </a:solidFill>
              <a:latin typeface="微软雅黑" pitchFamily="34" charset="-122"/>
              <a:ea typeface="微软雅黑" pitchFamily="34" charset="-122"/>
            </a:endParaRPr>
          </a:p>
        </p:txBody>
      </p:sp>
      <p:cxnSp>
        <p:nvCxnSpPr>
          <p:cNvPr id="23" name="直接连接符 22"/>
          <p:cNvCxnSpPr/>
          <p:nvPr/>
        </p:nvCxnSpPr>
        <p:spPr>
          <a:xfrm>
            <a:off x="1852305" y="4360572"/>
            <a:ext cx="5040000" cy="0"/>
          </a:xfrm>
          <a:prstGeom prst="line">
            <a:avLst/>
          </a:prstGeom>
          <a:ln w="25400">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4" name="TextBox 129"/>
          <p:cNvSpPr txBox="1"/>
          <p:nvPr/>
        </p:nvSpPr>
        <p:spPr>
          <a:xfrm>
            <a:off x="2429226" y="3897014"/>
            <a:ext cx="3006870" cy="523220"/>
          </a:xfrm>
          <a:prstGeom prst="rect">
            <a:avLst/>
          </a:prstGeom>
          <a:noFill/>
        </p:spPr>
        <p:txBody>
          <a:bodyPr wrap="square" rtlCol="0">
            <a:spAutoFit/>
          </a:bodyPr>
          <a:lstStyle/>
          <a:p>
            <a:r>
              <a:rPr lang="zh-CN" altLang="en-US" sz="2800" b="1" dirty="0" smtClean="0">
                <a:solidFill>
                  <a:srgbClr val="FF0000"/>
                </a:solidFill>
                <a:latin typeface="微软雅黑" pitchFamily="34" charset="-122"/>
                <a:ea typeface="微软雅黑" pitchFamily="34" charset="-122"/>
              </a:rPr>
              <a:t>实验结果与评价</a:t>
            </a:r>
            <a:endParaRPr lang="zh-CN" altLang="en-US" sz="2800" b="1" dirty="0">
              <a:solidFill>
                <a:srgbClr val="FF0000"/>
              </a:solidFill>
              <a:latin typeface="微软雅黑" pitchFamily="34" charset="-122"/>
              <a:ea typeface="微软雅黑" pitchFamily="34" charset="-122"/>
            </a:endParaRPr>
          </a:p>
        </p:txBody>
      </p:sp>
      <p:sp>
        <p:nvSpPr>
          <p:cNvPr id="25" name="矩形 24"/>
          <p:cNvSpPr/>
          <p:nvPr/>
        </p:nvSpPr>
        <p:spPr>
          <a:xfrm>
            <a:off x="1188234" y="4797152"/>
            <a:ext cx="504056" cy="504056"/>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微软雅黑" pitchFamily="34" charset="-122"/>
                <a:ea typeface="微软雅黑" pitchFamily="34" charset="-122"/>
              </a:rPr>
              <a:t>5</a:t>
            </a:r>
            <a:endParaRPr lang="zh-CN" altLang="en-US" sz="2800" dirty="0">
              <a:latin typeface="微软雅黑" pitchFamily="34" charset="-122"/>
              <a:ea typeface="微软雅黑" pitchFamily="34" charset="-122"/>
            </a:endParaRPr>
          </a:p>
        </p:txBody>
      </p:sp>
      <p:cxnSp>
        <p:nvCxnSpPr>
          <p:cNvPr id="26" name="直接连接符 25"/>
          <p:cNvCxnSpPr/>
          <p:nvPr/>
        </p:nvCxnSpPr>
        <p:spPr>
          <a:xfrm>
            <a:off x="1852305" y="5256433"/>
            <a:ext cx="5040000" cy="0"/>
          </a:xfrm>
          <a:prstGeom prst="line">
            <a:avLst/>
          </a:prstGeom>
          <a:ln w="25400">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7" name="TextBox 129"/>
          <p:cNvSpPr txBox="1"/>
          <p:nvPr/>
        </p:nvSpPr>
        <p:spPr>
          <a:xfrm>
            <a:off x="2429226" y="4792875"/>
            <a:ext cx="3006870" cy="461665"/>
          </a:xfrm>
          <a:prstGeom prst="rect">
            <a:avLst/>
          </a:prstGeom>
          <a:noFill/>
        </p:spPr>
        <p:txBody>
          <a:bodyPr wrap="square" rtlCol="0">
            <a:spAutoFit/>
          </a:bodyPr>
          <a:lstStyle/>
          <a:p>
            <a:r>
              <a:rPr lang="zh-CN" altLang="en-US" sz="2400" dirty="0" smtClean="0">
                <a:latin typeface="微软雅黑" pitchFamily="34" charset="-122"/>
                <a:ea typeface="微软雅黑" pitchFamily="34" charset="-122"/>
              </a:rPr>
              <a:t>总结与展望</a:t>
            </a:r>
            <a:endParaRPr lang="zh-CN" altLang="en-US" sz="2400" dirty="0">
              <a:latin typeface="微软雅黑" pitchFamily="34" charset="-122"/>
              <a:ea typeface="微软雅黑" pitchFamily="34" charset="-122"/>
            </a:endParaRPr>
          </a:p>
        </p:txBody>
      </p:sp>
    </p:spTree>
    <p:extLst>
      <p:ext uri="{BB962C8B-B14F-4D97-AF65-F5344CB8AC3E}">
        <p14:creationId xmlns:p14="http://schemas.microsoft.com/office/powerpoint/2010/main" val="34587995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7934"/>
            <a:ext cx="9144000" cy="8446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2"/>
          <p:cNvSpPr>
            <a:spLocks noGrp="1" noChangeArrowheads="1"/>
          </p:cNvSpPr>
          <p:nvPr>
            <p:ph type="title"/>
          </p:nvPr>
        </p:nvSpPr>
        <p:spPr>
          <a:xfrm>
            <a:off x="250825" y="25451"/>
            <a:ext cx="8642350" cy="777875"/>
          </a:xfrm>
        </p:spPr>
        <p:txBody>
          <a:bodyPr/>
          <a:lstStyle/>
          <a:p>
            <a:pPr algn="l" eaLnBrk="1" hangingPunct="1">
              <a:defRPr/>
            </a:pPr>
            <a:r>
              <a:rPr lang="zh-CN" altLang="en-US" sz="3200" b="1" dirty="0" smtClean="0">
                <a:solidFill>
                  <a:schemeClr val="bg1"/>
                </a:solidFill>
              </a:rPr>
              <a:t>工具原型：</a:t>
            </a:r>
            <a:r>
              <a:rPr lang="en-US" altLang="zh-CN" sz="3200" b="1" dirty="0" smtClean="0">
                <a:solidFill>
                  <a:schemeClr val="bg1"/>
                </a:solidFill>
              </a:rPr>
              <a:t>BITY (BInary TYpe)</a:t>
            </a:r>
            <a:endParaRPr lang="zh-CN" altLang="en-US" sz="2000" b="1" dirty="0" smtClean="0">
              <a:solidFill>
                <a:schemeClr val="bg1"/>
              </a:solidFill>
              <a:latin typeface="Arial" pitchFamily="34" charset="0"/>
              <a:ea typeface="Arial Unicode MS" pitchFamily="34" charset="-122"/>
              <a:cs typeface="Arial" pitchFamily="34" charset="0"/>
            </a:endParaRPr>
          </a:p>
        </p:txBody>
      </p:sp>
      <p:sp>
        <p:nvSpPr>
          <p:cNvPr id="4" name="矩形 3"/>
          <p:cNvSpPr/>
          <p:nvPr/>
        </p:nvSpPr>
        <p:spPr>
          <a:xfrm>
            <a:off x="0" y="6525344"/>
            <a:ext cx="9138308" cy="332656"/>
          </a:xfrm>
          <a:prstGeom prst="rect">
            <a:avLst/>
          </a:prstGeom>
          <a:gradFill flip="none" rotWithShape="1">
            <a:gsLst>
              <a:gs pos="55000">
                <a:schemeClr val="tx2">
                  <a:alpha val="29000"/>
                </a:schemeClr>
              </a:gs>
              <a:gs pos="100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2" name="组合 61"/>
          <p:cNvGrpSpPr/>
          <p:nvPr/>
        </p:nvGrpSpPr>
        <p:grpSpPr>
          <a:xfrm>
            <a:off x="8186914" y="5559487"/>
            <a:ext cx="878417" cy="893287"/>
            <a:chOff x="8230456" y="5603029"/>
            <a:chExt cx="878417" cy="893287"/>
          </a:xfrm>
        </p:grpSpPr>
        <p:sp>
          <p:nvSpPr>
            <p:cNvPr id="52" name="矩形 51"/>
            <p:cNvSpPr/>
            <p:nvPr/>
          </p:nvSpPr>
          <p:spPr>
            <a:xfrm>
              <a:off x="8849633" y="6237076"/>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8849633" y="5920578"/>
              <a:ext cx="259240" cy="259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8540044" y="6237076"/>
              <a:ext cx="259240" cy="259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8849633" y="5603029"/>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8540044" y="5920578"/>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8230456" y="6237076"/>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4" name="矩形 63"/>
          <p:cNvSpPr/>
          <p:nvPr/>
        </p:nvSpPr>
        <p:spPr>
          <a:xfrm>
            <a:off x="-10066" y="893644"/>
            <a:ext cx="9154065" cy="1445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3"/>
          <p:cNvSpPr txBox="1">
            <a:spLocks noChangeArrowheads="1"/>
          </p:cNvSpPr>
          <p:nvPr/>
        </p:nvSpPr>
        <p:spPr bwMode="gray">
          <a:xfrm>
            <a:off x="540000" y="1260000"/>
            <a:ext cx="8280000" cy="50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1" fontAlgn="base" hangingPunct="1">
              <a:spcBef>
                <a:spcPct val="20000"/>
              </a:spcBef>
              <a:spcAft>
                <a:spcPct val="0"/>
              </a:spcAft>
              <a:buClr>
                <a:schemeClr val="tx1"/>
              </a:buClr>
              <a:buFont typeface="Wingdings" pitchFamily="2" charset="2"/>
              <a:buChar char="v"/>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Font typeface="Wingdings" pitchFamily="2" charset="2"/>
              <a:buChar char="§"/>
              <a:defRPr sz="2800">
                <a:solidFill>
                  <a:schemeClr val="tx2"/>
                </a:solidFill>
                <a:latin typeface="Arial" charset="0"/>
              </a:defRPr>
            </a:lvl2pPr>
            <a:lvl3pPr marL="1143000" indent="-228600" algn="l" rtl="0" eaLnBrk="1" fontAlgn="base" hangingPunct="1">
              <a:spcBef>
                <a:spcPct val="20000"/>
              </a:spcBef>
              <a:spcAft>
                <a:spcPct val="0"/>
              </a:spcAft>
              <a:buClr>
                <a:schemeClr val="hlink"/>
              </a:buClr>
              <a:buChar char="•"/>
              <a:defRPr sz="2400">
                <a:solidFill>
                  <a:schemeClr val="tx2"/>
                </a:solidFill>
                <a:latin typeface="Arial" charset="0"/>
              </a:defRPr>
            </a:lvl3pPr>
            <a:lvl4pPr marL="1600200" indent="-228600" algn="l" rtl="0" eaLnBrk="1" fontAlgn="base" hangingPunct="1">
              <a:spcBef>
                <a:spcPct val="20000"/>
              </a:spcBef>
              <a:spcAft>
                <a:spcPct val="0"/>
              </a:spcAft>
              <a:buChar char="–"/>
              <a:defRPr sz="2000">
                <a:solidFill>
                  <a:schemeClr val="tx2"/>
                </a:solidFill>
                <a:latin typeface="Arial" charset="0"/>
              </a:defRPr>
            </a:lvl4pPr>
            <a:lvl5pPr marL="2057400" indent="-228600" algn="l" rtl="0" eaLnBrk="1" fontAlgn="base" hangingPunct="1">
              <a:spcBef>
                <a:spcPct val="20000"/>
              </a:spcBef>
              <a:spcAft>
                <a:spcPct val="0"/>
              </a:spcAft>
              <a:buChar char="»"/>
              <a:defRPr sz="2000">
                <a:solidFill>
                  <a:schemeClr val="tx2"/>
                </a:solidFill>
                <a:latin typeface="Arial" charset="0"/>
              </a:defRPr>
            </a:lvl5pPr>
            <a:lvl6pPr marL="2514600" indent="-228600" algn="l" rtl="0" eaLnBrk="1" fontAlgn="base" hangingPunct="1">
              <a:spcBef>
                <a:spcPct val="20000"/>
              </a:spcBef>
              <a:spcAft>
                <a:spcPct val="0"/>
              </a:spcAft>
              <a:buChar char="»"/>
              <a:defRPr sz="2000">
                <a:solidFill>
                  <a:schemeClr val="tx2"/>
                </a:solidFill>
                <a:latin typeface="Arial" charset="0"/>
              </a:defRPr>
            </a:lvl6pPr>
            <a:lvl7pPr marL="2971800" indent="-228600" algn="l" rtl="0" eaLnBrk="1" fontAlgn="base" hangingPunct="1">
              <a:spcBef>
                <a:spcPct val="20000"/>
              </a:spcBef>
              <a:spcAft>
                <a:spcPct val="0"/>
              </a:spcAft>
              <a:buChar char="»"/>
              <a:defRPr sz="2000">
                <a:solidFill>
                  <a:schemeClr val="tx2"/>
                </a:solidFill>
                <a:latin typeface="Arial" charset="0"/>
              </a:defRPr>
            </a:lvl7pPr>
            <a:lvl8pPr marL="3429000" indent="-228600" algn="l" rtl="0" eaLnBrk="1" fontAlgn="base" hangingPunct="1">
              <a:spcBef>
                <a:spcPct val="20000"/>
              </a:spcBef>
              <a:spcAft>
                <a:spcPct val="0"/>
              </a:spcAft>
              <a:buChar char="»"/>
              <a:defRPr sz="2000">
                <a:solidFill>
                  <a:schemeClr val="tx2"/>
                </a:solidFill>
                <a:latin typeface="Arial" charset="0"/>
              </a:defRPr>
            </a:lvl8pPr>
            <a:lvl9pPr marL="3886200" indent="-228600" algn="l" rtl="0" eaLnBrk="1" fontAlgn="base" hangingPunct="1">
              <a:spcBef>
                <a:spcPct val="20000"/>
              </a:spcBef>
              <a:spcAft>
                <a:spcPct val="0"/>
              </a:spcAft>
              <a:buChar char="»"/>
              <a:defRPr sz="2000">
                <a:solidFill>
                  <a:schemeClr val="tx2"/>
                </a:solidFill>
                <a:latin typeface="Arial" charset="0"/>
              </a:defRPr>
            </a:lvl9pPr>
          </a:lstStyle>
          <a:p>
            <a:pPr>
              <a:lnSpc>
                <a:spcPct val="150000"/>
              </a:lnSpc>
              <a:defRPr/>
            </a:pPr>
            <a:r>
              <a:rPr lang="zh-CN" altLang="en-US" sz="2200" b="0" dirty="0" smtClean="0">
                <a:solidFill>
                  <a:srgbClr val="080808"/>
                </a:solidFill>
                <a:latin typeface="宋体" panose="02010600030101010101" pitchFamily="2" charset="-122"/>
                <a:ea typeface="宋体" panose="02010600030101010101" pitchFamily="2" charset="-122"/>
              </a:rPr>
              <a:t>编程语言：</a:t>
            </a:r>
            <a:r>
              <a:rPr lang="en-US" altLang="zh-CN" sz="2200" b="0" dirty="0" smtClean="0">
                <a:solidFill>
                  <a:srgbClr val="080808"/>
                </a:solidFill>
                <a:latin typeface="宋体" panose="02010600030101010101" pitchFamily="2" charset="-122"/>
                <a:ea typeface="宋体" panose="02010600030101010101" pitchFamily="2" charset="-122"/>
              </a:rPr>
              <a:t>Python</a:t>
            </a:r>
          </a:p>
          <a:p>
            <a:pPr>
              <a:lnSpc>
                <a:spcPct val="150000"/>
              </a:lnSpc>
              <a:defRPr/>
            </a:pPr>
            <a:r>
              <a:rPr lang="zh-CN" altLang="en-US" sz="2200" b="0" dirty="0" smtClean="0">
                <a:solidFill>
                  <a:srgbClr val="080808"/>
                </a:solidFill>
                <a:latin typeface="宋体" panose="02010600030101010101" pitchFamily="2" charset="-122"/>
                <a:ea typeface="宋体" panose="02010600030101010101" pitchFamily="2" charset="-122"/>
              </a:rPr>
              <a:t>前端：</a:t>
            </a:r>
            <a:r>
              <a:rPr lang="en-US" altLang="zh-CN" sz="2200" b="0" dirty="0" smtClean="0">
                <a:solidFill>
                  <a:srgbClr val="080808"/>
                </a:solidFill>
                <a:latin typeface="宋体" panose="02010600030101010101" pitchFamily="2" charset="-122"/>
                <a:ea typeface="宋体" panose="02010600030101010101" pitchFamily="2" charset="-122"/>
              </a:rPr>
              <a:t>IDA Pro</a:t>
            </a:r>
          </a:p>
          <a:p>
            <a:pPr>
              <a:lnSpc>
                <a:spcPct val="150000"/>
              </a:lnSpc>
              <a:defRPr/>
            </a:pPr>
            <a:r>
              <a:rPr lang="zh-CN" altLang="en-US" sz="2200" b="0" dirty="0" smtClean="0">
                <a:solidFill>
                  <a:srgbClr val="080808"/>
                </a:solidFill>
                <a:latin typeface="宋体" panose="02010600030101010101" pitchFamily="2" charset="-122"/>
                <a:ea typeface="宋体" panose="02010600030101010101" pitchFamily="2" charset="-122"/>
              </a:rPr>
              <a:t>机器学习工具包：</a:t>
            </a:r>
            <a:r>
              <a:rPr lang="en-US" altLang="zh-CN" sz="2200" b="0" i="1" dirty="0" smtClean="0">
                <a:solidFill>
                  <a:srgbClr val="080808"/>
                </a:solidFill>
                <a:latin typeface="宋体" panose="02010600030101010101" pitchFamily="2" charset="-122"/>
                <a:ea typeface="宋体" panose="02010600030101010101" pitchFamily="2" charset="-122"/>
              </a:rPr>
              <a:t>Scikit-learn</a:t>
            </a:r>
          </a:p>
          <a:p>
            <a:pPr>
              <a:lnSpc>
                <a:spcPct val="150000"/>
              </a:lnSpc>
              <a:defRPr/>
            </a:pPr>
            <a:r>
              <a:rPr lang="zh-CN" altLang="en-US" sz="2200" b="0" dirty="0" smtClean="0">
                <a:solidFill>
                  <a:srgbClr val="080808"/>
                </a:solidFill>
                <a:latin typeface="宋体" panose="02010600030101010101" pitchFamily="2" charset="-122"/>
                <a:ea typeface="宋体" panose="02010600030101010101" pitchFamily="2" charset="-122"/>
              </a:rPr>
              <a:t>数据集来源</a:t>
            </a:r>
            <a:endParaRPr lang="en-US" altLang="zh-CN" sz="2200" b="0" dirty="0" smtClean="0">
              <a:solidFill>
                <a:srgbClr val="080808"/>
              </a:solidFill>
              <a:latin typeface="宋体" panose="02010600030101010101" pitchFamily="2" charset="-122"/>
              <a:ea typeface="宋体" panose="02010600030101010101" pitchFamily="2" charset="-122"/>
            </a:endParaRPr>
          </a:p>
          <a:p>
            <a:pPr lvl="1">
              <a:lnSpc>
                <a:spcPct val="150000"/>
              </a:lnSpc>
              <a:defRPr/>
            </a:pPr>
            <a:r>
              <a:rPr lang="en-US" altLang="zh-CN" sz="2200" dirty="0" smtClean="0">
                <a:solidFill>
                  <a:srgbClr val="080808"/>
                </a:solidFill>
                <a:latin typeface="宋体" panose="02010600030101010101" pitchFamily="2" charset="-122"/>
                <a:ea typeface="宋体" panose="02010600030101010101" pitchFamily="2" charset="-122"/>
              </a:rPr>
              <a:t>C/C++ </a:t>
            </a:r>
            <a:r>
              <a:rPr lang="zh-CN" altLang="en-US" sz="2200" dirty="0" smtClean="0">
                <a:solidFill>
                  <a:srgbClr val="080808"/>
                </a:solidFill>
                <a:latin typeface="宋体" panose="02010600030101010101" pitchFamily="2" charset="-122"/>
                <a:ea typeface="宋体" panose="02010600030101010101" pitchFamily="2" charset="-122"/>
              </a:rPr>
              <a:t>教科书中的例子</a:t>
            </a:r>
            <a:endParaRPr lang="en-US" altLang="zh-CN" sz="2200" dirty="0" smtClean="0">
              <a:solidFill>
                <a:srgbClr val="080808"/>
              </a:solidFill>
              <a:latin typeface="宋体" panose="02010600030101010101" pitchFamily="2" charset="-122"/>
              <a:ea typeface="宋体" panose="02010600030101010101" pitchFamily="2" charset="-122"/>
            </a:endParaRPr>
          </a:p>
          <a:p>
            <a:pPr lvl="1">
              <a:lnSpc>
                <a:spcPct val="150000"/>
              </a:lnSpc>
              <a:defRPr/>
            </a:pPr>
            <a:r>
              <a:rPr lang="en-US" altLang="zh-CN" sz="2200" dirty="0">
                <a:solidFill>
                  <a:srgbClr val="080808"/>
                </a:solidFill>
                <a:latin typeface="宋体" panose="02010600030101010101" pitchFamily="2" charset="-122"/>
              </a:rPr>
              <a:t>C/C</a:t>
            </a:r>
            <a:r>
              <a:rPr lang="en-US" altLang="zh-CN" sz="2200" dirty="0" smtClean="0">
                <a:solidFill>
                  <a:srgbClr val="080808"/>
                </a:solidFill>
                <a:latin typeface="宋体" panose="02010600030101010101" pitchFamily="2" charset="-122"/>
              </a:rPr>
              <a:t>++ </a:t>
            </a:r>
            <a:r>
              <a:rPr lang="zh-CN" altLang="en-US" sz="2200" dirty="0" smtClean="0">
                <a:solidFill>
                  <a:srgbClr val="080808"/>
                </a:solidFill>
                <a:latin typeface="宋体" panose="02010600030101010101" pitchFamily="2" charset="-122"/>
              </a:rPr>
              <a:t>的库函数</a:t>
            </a:r>
            <a:endParaRPr lang="en-US" altLang="zh-CN" sz="2200" dirty="0" smtClean="0">
              <a:solidFill>
                <a:srgbClr val="080808"/>
              </a:solidFill>
              <a:latin typeface="宋体" panose="02010600030101010101" pitchFamily="2" charset="-122"/>
              <a:ea typeface="宋体" panose="02010600030101010101" pitchFamily="2" charset="-122"/>
            </a:endParaRPr>
          </a:p>
          <a:p>
            <a:pPr lvl="1">
              <a:lnSpc>
                <a:spcPct val="150000"/>
              </a:lnSpc>
              <a:defRPr/>
            </a:pPr>
            <a:r>
              <a:rPr lang="zh-CN" altLang="en-US" sz="2200" dirty="0" smtClean="0">
                <a:solidFill>
                  <a:srgbClr val="080808"/>
                </a:solidFill>
                <a:latin typeface="宋体" panose="02010600030101010101" pitchFamily="2" charset="-122"/>
                <a:ea typeface="宋体" panose="02010600030101010101" pitchFamily="2" charset="-122"/>
              </a:rPr>
              <a:t>常用算法的源程序</a:t>
            </a:r>
            <a:endParaRPr lang="en-US" altLang="zh-CN" sz="2200" dirty="0" smtClean="0">
              <a:solidFill>
                <a:srgbClr val="080808"/>
              </a:solidFill>
              <a:latin typeface="宋体" panose="02010600030101010101" pitchFamily="2" charset="-122"/>
              <a:ea typeface="宋体" panose="02010600030101010101" pitchFamily="2" charset="-122"/>
            </a:endParaRPr>
          </a:p>
          <a:p>
            <a:pPr lvl="1">
              <a:lnSpc>
                <a:spcPct val="150000"/>
              </a:lnSpc>
              <a:defRPr/>
            </a:pPr>
            <a:r>
              <a:rPr lang="zh-CN" altLang="en-US" sz="2200" dirty="0" smtClean="0">
                <a:solidFill>
                  <a:srgbClr val="080808"/>
                </a:solidFill>
                <a:latin typeface="宋体" panose="02010600030101010101" pitchFamily="2" charset="-122"/>
                <a:ea typeface="宋体" panose="02010600030101010101" pitchFamily="2" charset="-122"/>
              </a:rPr>
              <a:t>现实生活中的应用</a:t>
            </a:r>
            <a:endParaRPr lang="en-US" altLang="zh-CN" sz="2200" b="0" kern="0" dirty="0">
              <a:solidFill>
                <a:srgbClr val="080808"/>
              </a:solidFill>
              <a:latin typeface="黑体" pitchFamily="49" charset="-122"/>
              <a:ea typeface="黑体" pitchFamily="49" charset="-122"/>
            </a:endParaRPr>
          </a:p>
        </p:txBody>
      </p:sp>
    </p:spTree>
    <p:extLst>
      <p:ext uri="{BB962C8B-B14F-4D97-AF65-F5344CB8AC3E}">
        <p14:creationId xmlns:p14="http://schemas.microsoft.com/office/powerpoint/2010/main" val="37156044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3"/>
          <p:cNvSpPr txBox="1">
            <a:spLocks noChangeArrowheads="1"/>
          </p:cNvSpPr>
          <p:nvPr/>
        </p:nvSpPr>
        <p:spPr bwMode="gray">
          <a:xfrm>
            <a:off x="540000" y="1197312"/>
            <a:ext cx="8280000" cy="50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1" fontAlgn="base" hangingPunct="1">
              <a:spcBef>
                <a:spcPct val="20000"/>
              </a:spcBef>
              <a:spcAft>
                <a:spcPct val="0"/>
              </a:spcAft>
              <a:buClr>
                <a:schemeClr val="tx1"/>
              </a:buClr>
              <a:buFont typeface="Wingdings" pitchFamily="2" charset="2"/>
              <a:buChar char="v"/>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Font typeface="Wingdings" pitchFamily="2" charset="2"/>
              <a:buChar char="§"/>
              <a:defRPr sz="2800">
                <a:solidFill>
                  <a:schemeClr val="tx2"/>
                </a:solidFill>
                <a:latin typeface="Arial" charset="0"/>
              </a:defRPr>
            </a:lvl2pPr>
            <a:lvl3pPr marL="1143000" indent="-228600" algn="l" rtl="0" eaLnBrk="1" fontAlgn="base" hangingPunct="1">
              <a:spcBef>
                <a:spcPct val="20000"/>
              </a:spcBef>
              <a:spcAft>
                <a:spcPct val="0"/>
              </a:spcAft>
              <a:buClr>
                <a:schemeClr val="hlink"/>
              </a:buClr>
              <a:buChar char="•"/>
              <a:defRPr sz="2400">
                <a:solidFill>
                  <a:schemeClr val="tx2"/>
                </a:solidFill>
                <a:latin typeface="Arial" charset="0"/>
              </a:defRPr>
            </a:lvl3pPr>
            <a:lvl4pPr marL="1600200" indent="-228600" algn="l" rtl="0" eaLnBrk="1" fontAlgn="base" hangingPunct="1">
              <a:spcBef>
                <a:spcPct val="20000"/>
              </a:spcBef>
              <a:spcAft>
                <a:spcPct val="0"/>
              </a:spcAft>
              <a:buChar char="–"/>
              <a:defRPr sz="2000">
                <a:solidFill>
                  <a:schemeClr val="tx2"/>
                </a:solidFill>
                <a:latin typeface="Arial" charset="0"/>
              </a:defRPr>
            </a:lvl4pPr>
            <a:lvl5pPr marL="2057400" indent="-228600" algn="l" rtl="0" eaLnBrk="1" fontAlgn="base" hangingPunct="1">
              <a:spcBef>
                <a:spcPct val="20000"/>
              </a:spcBef>
              <a:spcAft>
                <a:spcPct val="0"/>
              </a:spcAft>
              <a:buChar char="»"/>
              <a:defRPr sz="2000">
                <a:solidFill>
                  <a:schemeClr val="tx2"/>
                </a:solidFill>
                <a:latin typeface="Arial" charset="0"/>
              </a:defRPr>
            </a:lvl5pPr>
            <a:lvl6pPr marL="2514600" indent="-228600" algn="l" rtl="0" eaLnBrk="1" fontAlgn="base" hangingPunct="1">
              <a:spcBef>
                <a:spcPct val="20000"/>
              </a:spcBef>
              <a:spcAft>
                <a:spcPct val="0"/>
              </a:spcAft>
              <a:buChar char="»"/>
              <a:defRPr sz="2000">
                <a:solidFill>
                  <a:schemeClr val="tx2"/>
                </a:solidFill>
                <a:latin typeface="Arial" charset="0"/>
              </a:defRPr>
            </a:lvl6pPr>
            <a:lvl7pPr marL="2971800" indent="-228600" algn="l" rtl="0" eaLnBrk="1" fontAlgn="base" hangingPunct="1">
              <a:spcBef>
                <a:spcPct val="20000"/>
              </a:spcBef>
              <a:spcAft>
                <a:spcPct val="0"/>
              </a:spcAft>
              <a:buChar char="»"/>
              <a:defRPr sz="2000">
                <a:solidFill>
                  <a:schemeClr val="tx2"/>
                </a:solidFill>
                <a:latin typeface="Arial" charset="0"/>
              </a:defRPr>
            </a:lvl7pPr>
            <a:lvl8pPr marL="3429000" indent="-228600" algn="l" rtl="0" eaLnBrk="1" fontAlgn="base" hangingPunct="1">
              <a:spcBef>
                <a:spcPct val="20000"/>
              </a:spcBef>
              <a:spcAft>
                <a:spcPct val="0"/>
              </a:spcAft>
              <a:buChar char="»"/>
              <a:defRPr sz="2000">
                <a:solidFill>
                  <a:schemeClr val="tx2"/>
                </a:solidFill>
                <a:latin typeface="Arial" charset="0"/>
              </a:defRPr>
            </a:lvl8pPr>
            <a:lvl9pPr marL="3886200" indent="-228600" algn="l" rtl="0" eaLnBrk="1" fontAlgn="base" hangingPunct="1">
              <a:spcBef>
                <a:spcPct val="20000"/>
              </a:spcBef>
              <a:spcAft>
                <a:spcPct val="0"/>
              </a:spcAft>
              <a:buChar char="»"/>
              <a:defRPr sz="2000">
                <a:solidFill>
                  <a:schemeClr val="tx2"/>
                </a:solidFill>
                <a:latin typeface="Arial" charset="0"/>
              </a:defRPr>
            </a:lvl9pPr>
          </a:lstStyle>
          <a:p>
            <a:pPr>
              <a:lnSpc>
                <a:spcPct val="150000"/>
              </a:lnSpc>
              <a:defRPr/>
            </a:pPr>
            <a:r>
              <a:rPr lang="en-US" altLang="zh-CN" sz="2200" b="0" dirty="0">
                <a:latin typeface="Times New Roman" panose="02020603050405020304" pitchFamily="18" charset="0"/>
                <a:cs typeface="Times New Roman" panose="02020603050405020304" pitchFamily="18" charset="0"/>
              </a:rPr>
              <a:t>5-fold cross validation</a:t>
            </a:r>
            <a:endParaRPr lang="en-US" altLang="zh-CN" sz="2200" b="0" dirty="0" smtClean="0">
              <a:solidFill>
                <a:srgbClr val="080808"/>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矩形 5"/>
          <p:cNvSpPr/>
          <p:nvPr/>
        </p:nvSpPr>
        <p:spPr>
          <a:xfrm>
            <a:off x="0" y="-7934"/>
            <a:ext cx="9144000" cy="8446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2"/>
          <p:cNvSpPr>
            <a:spLocks noGrp="1" noChangeArrowheads="1"/>
          </p:cNvSpPr>
          <p:nvPr>
            <p:ph type="title"/>
          </p:nvPr>
        </p:nvSpPr>
        <p:spPr>
          <a:xfrm>
            <a:off x="250825" y="25451"/>
            <a:ext cx="8642350" cy="777875"/>
          </a:xfrm>
        </p:spPr>
        <p:txBody>
          <a:bodyPr/>
          <a:lstStyle/>
          <a:p>
            <a:pPr algn="l" eaLnBrk="1" hangingPunct="1">
              <a:defRPr/>
            </a:pPr>
            <a:r>
              <a:rPr lang="zh-CN" altLang="en-US" sz="3200" b="1" dirty="0" smtClean="0">
                <a:solidFill>
                  <a:schemeClr val="bg1"/>
                </a:solidFill>
              </a:rPr>
              <a:t>实验一：不同分类器的表现情况</a:t>
            </a:r>
            <a:endParaRPr lang="zh-CN" altLang="en-US" sz="2000" b="1" dirty="0" smtClean="0">
              <a:solidFill>
                <a:schemeClr val="bg1"/>
              </a:solidFill>
              <a:latin typeface="Arial" pitchFamily="34" charset="0"/>
              <a:ea typeface="Arial Unicode MS" pitchFamily="34" charset="-122"/>
              <a:cs typeface="Arial" pitchFamily="34" charset="0"/>
            </a:endParaRPr>
          </a:p>
        </p:txBody>
      </p:sp>
      <p:sp>
        <p:nvSpPr>
          <p:cNvPr id="4" name="矩形 3"/>
          <p:cNvSpPr/>
          <p:nvPr/>
        </p:nvSpPr>
        <p:spPr>
          <a:xfrm>
            <a:off x="0" y="6525344"/>
            <a:ext cx="9138308" cy="332656"/>
          </a:xfrm>
          <a:prstGeom prst="rect">
            <a:avLst/>
          </a:prstGeom>
          <a:gradFill flip="none" rotWithShape="1">
            <a:gsLst>
              <a:gs pos="55000">
                <a:schemeClr val="tx2">
                  <a:alpha val="29000"/>
                </a:schemeClr>
              </a:gs>
              <a:gs pos="100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2" name="组合 61"/>
          <p:cNvGrpSpPr/>
          <p:nvPr/>
        </p:nvGrpSpPr>
        <p:grpSpPr>
          <a:xfrm>
            <a:off x="8186914" y="5559487"/>
            <a:ext cx="878417" cy="893287"/>
            <a:chOff x="8230456" y="5603029"/>
            <a:chExt cx="878417" cy="893287"/>
          </a:xfrm>
        </p:grpSpPr>
        <p:sp>
          <p:nvSpPr>
            <p:cNvPr id="52" name="矩形 51"/>
            <p:cNvSpPr/>
            <p:nvPr/>
          </p:nvSpPr>
          <p:spPr>
            <a:xfrm>
              <a:off x="8849633" y="6237076"/>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8849633" y="5920578"/>
              <a:ext cx="259240" cy="259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8540044" y="6237076"/>
              <a:ext cx="259240" cy="259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8849633" y="5603029"/>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8540044" y="5920578"/>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8230456" y="6237076"/>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4" name="矩形 63"/>
          <p:cNvSpPr/>
          <p:nvPr/>
        </p:nvSpPr>
        <p:spPr>
          <a:xfrm>
            <a:off x="-10066" y="893644"/>
            <a:ext cx="9154065" cy="1445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 name="表格 1"/>
          <p:cNvGraphicFramePr>
            <a:graphicFrameLocks noGrp="1"/>
          </p:cNvGraphicFramePr>
          <p:nvPr>
            <p:extLst>
              <p:ext uri="{D42A27DB-BD31-4B8C-83A1-F6EECF244321}">
                <p14:modId xmlns:p14="http://schemas.microsoft.com/office/powerpoint/2010/main" val="254060751"/>
              </p:ext>
            </p:extLst>
          </p:nvPr>
        </p:nvGraphicFramePr>
        <p:xfrm>
          <a:off x="1331640" y="1941288"/>
          <a:ext cx="6624736" cy="4080000"/>
        </p:xfrm>
        <a:graphic>
          <a:graphicData uri="http://schemas.openxmlformats.org/drawingml/2006/table">
            <a:tbl>
              <a:tblPr firstRow="1" firstCol="1" bandRow="1">
                <a:tableStyleId>{5940675A-B579-460E-94D1-54222C63F5DA}</a:tableStyleId>
              </a:tblPr>
              <a:tblGrid>
                <a:gridCol w="2520280"/>
                <a:gridCol w="1368152"/>
                <a:gridCol w="1368152"/>
                <a:gridCol w="1368152"/>
              </a:tblGrid>
              <a:tr h="0">
                <a:tc>
                  <a:txBody>
                    <a:bodyPr/>
                    <a:lstStyle/>
                    <a:p>
                      <a:pPr algn="just">
                        <a:lnSpc>
                          <a:spcPts val="2000"/>
                        </a:lnSpc>
                        <a:spcAft>
                          <a:spcPts val="0"/>
                        </a:spcAft>
                      </a:pPr>
                      <a:r>
                        <a:rPr lang="en-US" sz="1400" b="1" kern="100" dirty="0">
                          <a:solidFill>
                            <a:schemeClr val="tx1"/>
                          </a:solidFill>
                          <a:effectLst/>
                          <a:latin typeface="Arial" panose="020B0604020202020204" pitchFamily="34" charset="0"/>
                          <a:cs typeface="Arial" panose="020B0604020202020204" pitchFamily="34" charset="0"/>
                        </a:rPr>
                        <a:t>	Classifier</a:t>
                      </a:r>
                      <a:endParaRPr lang="zh-CN" sz="1400" b="1" kern="100" dirty="0">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61100" marR="61100" marT="18000" marB="0">
                    <a:solidFill>
                      <a:schemeClr val="bg1">
                        <a:lumMod val="75000"/>
                      </a:schemeClr>
                    </a:solidFill>
                  </a:tcPr>
                </a:tc>
                <a:tc>
                  <a:txBody>
                    <a:bodyPr/>
                    <a:lstStyle/>
                    <a:p>
                      <a:pPr algn="ctr">
                        <a:lnSpc>
                          <a:spcPts val="2000"/>
                        </a:lnSpc>
                        <a:spcAft>
                          <a:spcPts val="0"/>
                        </a:spcAft>
                      </a:pPr>
                      <a:r>
                        <a:rPr lang="en-US" sz="1400" b="1" kern="100" dirty="0">
                          <a:solidFill>
                            <a:schemeClr val="tx1"/>
                          </a:solidFill>
                          <a:effectLst/>
                          <a:latin typeface="Arial" panose="020B0604020202020204" pitchFamily="34" charset="0"/>
                          <a:cs typeface="Arial" panose="020B0604020202020204" pitchFamily="34" charset="0"/>
                        </a:rPr>
                        <a:t>Precision</a:t>
                      </a:r>
                      <a:endParaRPr lang="zh-CN" sz="1400" b="1" kern="100" dirty="0">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61100" marR="61100" marT="18000" marB="0">
                    <a:solidFill>
                      <a:schemeClr val="bg1">
                        <a:lumMod val="75000"/>
                      </a:schemeClr>
                    </a:solidFill>
                  </a:tcPr>
                </a:tc>
                <a:tc>
                  <a:txBody>
                    <a:bodyPr/>
                    <a:lstStyle/>
                    <a:p>
                      <a:pPr algn="ctr">
                        <a:lnSpc>
                          <a:spcPts val="2000"/>
                        </a:lnSpc>
                        <a:spcAft>
                          <a:spcPts val="0"/>
                        </a:spcAft>
                      </a:pPr>
                      <a:r>
                        <a:rPr lang="en-US" sz="1400" b="1" kern="100" dirty="0">
                          <a:solidFill>
                            <a:schemeClr val="tx1"/>
                          </a:solidFill>
                          <a:effectLst/>
                          <a:latin typeface="Arial" panose="020B0604020202020204" pitchFamily="34" charset="0"/>
                          <a:cs typeface="Arial" panose="020B0604020202020204" pitchFamily="34" charset="0"/>
                        </a:rPr>
                        <a:t>Recall</a:t>
                      </a:r>
                      <a:endParaRPr lang="zh-CN" sz="1400" b="1" kern="100" dirty="0">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61100" marR="61100" marT="18000" marB="0">
                    <a:solidFill>
                      <a:schemeClr val="bg1">
                        <a:lumMod val="75000"/>
                      </a:schemeClr>
                    </a:solidFill>
                  </a:tcPr>
                </a:tc>
                <a:tc>
                  <a:txBody>
                    <a:bodyPr/>
                    <a:lstStyle/>
                    <a:p>
                      <a:pPr algn="ctr">
                        <a:lnSpc>
                          <a:spcPts val="2000"/>
                        </a:lnSpc>
                        <a:spcAft>
                          <a:spcPts val="0"/>
                        </a:spcAft>
                      </a:pPr>
                      <a:r>
                        <a:rPr lang="en-US" sz="1400" b="1" kern="100" dirty="0">
                          <a:solidFill>
                            <a:schemeClr val="tx1"/>
                          </a:solidFill>
                          <a:effectLst/>
                          <a:latin typeface="Arial" panose="020B0604020202020204" pitchFamily="34" charset="0"/>
                          <a:cs typeface="Arial" panose="020B0604020202020204" pitchFamily="34" charset="0"/>
                        </a:rPr>
                        <a:t>F1</a:t>
                      </a:r>
                      <a:endParaRPr lang="zh-CN" sz="1400" b="1" kern="100" dirty="0">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61100" marR="61100" marT="18000" marB="0">
                    <a:solidFill>
                      <a:schemeClr val="bg1">
                        <a:lumMod val="75000"/>
                      </a:schemeClr>
                    </a:solidFill>
                  </a:tcPr>
                </a:tc>
              </a:tr>
              <a:tr h="0">
                <a:tc>
                  <a:txBody>
                    <a:bodyPr/>
                    <a:lstStyle/>
                    <a:p>
                      <a:pPr algn="just">
                        <a:lnSpc>
                          <a:spcPts val="2000"/>
                        </a:lnSpc>
                        <a:spcAft>
                          <a:spcPts val="0"/>
                        </a:spcAft>
                      </a:pPr>
                      <a:r>
                        <a:rPr lang="en-US" sz="1400" kern="100" dirty="0" smtClean="0">
                          <a:effectLst/>
                        </a:rPr>
                        <a:t>  KNN </a:t>
                      </a:r>
                      <a:r>
                        <a:rPr lang="en-US" sz="1400" kern="100" dirty="0">
                          <a:effectLst/>
                        </a:rPr>
                        <a:t>(k = 1)</a:t>
                      </a:r>
                      <a:endParaRPr lang="zh-CN" sz="14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1100" marR="61100" marT="18000" marB="0"/>
                </a:tc>
                <a:tc>
                  <a:txBody>
                    <a:bodyPr/>
                    <a:lstStyle/>
                    <a:p>
                      <a:pPr algn="ctr">
                        <a:lnSpc>
                          <a:spcPts val="2000"/>
                        </a:lnSpc>
                        <a:spcAft>
                          <a:spcPts val="0"/>
                        </a:spcAft>
                      </a:pPr>
                      <a:r>
                        <a:rPr lang="en-US" sz="1400" kern="100">
                          <a:effectLst/>
                        </a:rPr>
                        <a:t>0.9462</a:t>
                      </a:r>
                      <a:endParaRPr lang="zh-CN" sz="1400" kern="10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1100" marR="61100" marT="18000" marB="0"/>
                </a:tc>
                <a:tc>
                  <a:txBody>
                    <a:bodyPr/>
                    <a:lstStyle/>
                    <a:p>
                      <a:pPr algn="ctr">
                        <a:lnSpc>
                          <a:spcPts val="2000"/>
                        </a:lnSpc>
                        <a:spcAft>
                          <a:spcPts val="0"/>
                        </a:spcAft>
                      </a:pPr>
                      <a:r>
                        <a:rPr lang="en-US" sz="1400" kern="100">
                          <a:effectLst/>
                        </a:rPr>
                        <a:t>0.9437</a:t>
                      </a:r>
                      <a:endParaRPr lang="zh-CN" sz="1400" kern="10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1100" marR="61100" marT="18000" marB="0"/>
                </a:tc>
                <a:tc>
                  <a:txBody>
                    <a:bodyPr/>
                    <a:lstStyle/>
                    <a:p>
                      <a:pPr algn="ctr">
                        <a:lnSpc>
                          <a:spcPts val="2000"/>
                        </a:lnSpc>
                        <a:spcAft>
                          <a:spcPts val="0"/>
                        </a:spcAft>
                      </a:pPr>
                      <a:r>
                        <a:rPr lang="en-US" sz="1400" kern="100" dirty="0">
                          <a:effectLst/>
                        </a:rPr>
                        <a:t>0.9432</a:t>
                      </a:r>
                      <a:endParaRPr lang="zh-CN" sz="14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1100" marR="61100" marT="18000" marB="0"/>
                </a:tc>
              </a:tr>
              <a:tr h="0">
                <a:tc>
                  <a:txBody>
                    <a:bodyPr/>
                    <a:lstStyle/>
                    <a:p>
                      <a:pPr algn="just">
                        <a:lnSpc>
                          <a:spcPts val="2000"/>
                        </a:lnSpc>
                        <a:spcAft>
                          <a:spcPts val="0"/>
                        </a:spcAft>
                      </a:pPr>
                      <a:r>
                        <a:rPr lang="en-US" sz="1400" kern="100" dirty="0" smtClean="0">
                          <a:effectLst/>
                        </a:rPr>
                        <a:t>  KNN </a:t>
                      </a:r>
                      <a:r>
                        <a:rPr lang="en-US" sz="1400" kern="100" dirty="0">
                          <a:effectLst/>
                        </a:rPr>
                        <a:t>(k = 3)</a:t>
                      </a:r>
                      <a:endParaRPr lang="zh-CN" sz="14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1100" marR="61100" marT="18000" marB="0"/>
                </a:tc>
                <a:tc>
                  <a:txBody>
                    <a:bodyPr/>
                    <a:lstStyle/>
                    <a:p>
                      <a:pPr algn="ctr">
                        <a:lnSpc>
                          <a:spcPts val="2000"/>
                        </a:lnSpc>
                        <a:spcAft>
                          <a:spcPts val="0"/>
                        </a:spcAft>
                      </a:pPr>
                      <a:r>
                        <a:rPr lang="en-US" sz="1400" kern="100">
                          <a:effectLst/>
                        </a:rPr>
                        <a:t>0.9390</a:t>
                      </a:r>
                      <a:endParaRPr lang="zh-CN" sz="1400" kern="10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1100" marR="61100" marT="18000" marB="0"/>
                </a:tc>
                <a:tc>
                  <a:txBody>
                    <a:bodyPr/>
                    <a:lstStyle/>
                    <a:p>
                      <a:pPr algn="ctr">
                        <a:lnSpc>
                          <a:spcPts val="2000"/>
                        </a:lnSpc>
                        <a:spcAft>
                          <a:spcPts val="0"/>
                        </a:spcAft>
                      </a:pPr>
                      <a:r>
                        <a:rPr lang="en-US" sz="1400" kern="100">
                          <a:effectLst/>
                        </a:rPr>
                        <a:t>0.9368</a:t>
                      </a:r>
                      <a:endParaRPr lang="zh-CN" sz="1400" kern="10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1100" marR="61100" marT="18000" marB="0"/>
                </a:tc>
                <a:tc>
                  <a:txBody>
                    <a:bodyPr/>
                    <a:lstStyle/>
                    <a:p>
                      <a:pPr algn="ctr">
                        <a:lnSpc>
                          <a:spcPts val="2000"/>
                        </a:lnSpc>
                        <a:spcAft>
                          <a:spcPts val="0"/>
                        </a:spcAft>
                      </a:pPr>
                      <a:r>
                        <a:rPr lang="en-US" sz="1400" kern="100">
                          <a:effectLst/>
                        </a:rPr>
                        <a:t>0.9364</a:t>
                      </a:r>
                      <a:endParaRPr lang="zh-CN" sz="1400" kern="10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1100" marR="61100" marT="18000" marB="0"/>
                </a:tc>
              </a:tr>
              <a:tr h="0">
                <a:tc>
                  <a:txBody>
                    <a:bodyPr/>
                    <a:lstStyle/>
                    <a:p>
                      <a:pPr algn="just">
                        <a:lnSpc>
                          <a:spcPts val="2000"/>
                        </a:lnSpc>
                        <a:spcAft>
                          <a:spcPts val="0"/>
                        </a:spcAft>
                      </a:pPr>
                      <a:r>
                        <a:rPr lang="en-US" sz="1400" kern="100" dirty="0" smtClean="0">
                          <a:effectLst/>
                        </a:rPr>
                        <a:t>  KNN </a:t>
                      </a:r>
                      <a:r>
                        <a:rPr lang="en-US" sz="1400" kern="100" dirty="0">
                          <a:effectLst/>
                        </a:rPr>
                        <a:t>(k = 5)</a:t>
                      </a:r>
                      <a:endParaRPr lang="zh-CN" sz="14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1100" marR="61100" marT="18000" marB="0"/>
                </a:tc>
                <a:tc>
                  <a:txBody>
                    <a:bodyPr/>
                    <a:lstStyle/>
                    <a:p>
                      <a:pPr algn="ctr">
                        <a:lnSpc>
                          <a:spcPts val="2000"/>
                        </a:lnSpc>
                        <a:spcAft>
                          <a:spcPts val="0"/>
                        </a:spcAft>
                      </a:pPr>
                      <a:r>
                        <a:rPr lang="en-US" sz="1400" kern="100" dirty="0">
                          <a:effectLst/>
                        </a:rPr>
                        <a:t>0.9337</a:t>
                      </a:r>
                      <a:endParaRPr lang="zh-CN" sz="14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1100" marR="61100" marT="18000" marB="0"/>
                </a:tc>
                <a:tc>
                  <a:txBody>
                    <a:bodyPr/>
                    <a:lstStyle/>
                    <a:p>
                      <a:pPr algn="ctr">
                        <a:lnSpc>
                          <a:spcPts val="2000"/>
                        </a:lnSpc>
                        <a:spcAft>
                          <a:spcPts val="0"/>
                        </a:spcAft>
                      </a:pPr>
                      <a:r>
                        <a:rPr lang="en-US" sz="1400" kern="100">
                          <a:effectLst/>
                        </a:rPr>
                        <a:t>0.9329</a:t>
                      </a:r>
                      <a:endParaRPr lang="zh-CN" sz="1400" kern="10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1100" marR="61100" marT="18000" marB="0"/>
                </a:tc>
                <a:tc>
                  <a:txBody>
                    <a:bodyPr/>
                    <a:lstStyle/>
                    <a:p>
                      <a:pPr algn="ctr">
                        <a:lnSpc>
                          <a:spcPts val="2000"/>
                        </a:lnSpc>
                        <a:spcAft>
                          <a:spcPts val="0"/>
                        </a:spcAft>
                      </a:pPr>
                      <a:r>
                        <a:rPr lang="en-US" sz="1400" kern="100">
                          <a:effectLst/>
                        </a:rPr>
                        <a:t>0.9325</a:t>
                      </a:r>
                      <a:endParaRPr lang="zh-CN" sz="1400" kern="10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1100" marR="61100" marT="18000" marB="0"/>
                </a:tc>
              </a:tr>
              <a:tr h="0">
                <a:tc>
                  <a:txBody>
                    <a:bodyPr/>
                    <a:lstStyle/>
                    <a:p>
                      <a:pPr algn="just">
                        <a:lnSpc>
                          <a:spcPts val="2000"/>
                        </a:lnSpc>
                        <a:spcAft>
                          <a:spcPts val="0"/>
                        </a:spcAft>
                      </a:pPr>
                      <a:r>
                        <a:rPr lang="en-US" sz="1400" kern="100" dirty="0" smtClean="0">
                          <a:effectLst/>
                        </a:rPr>
                        <a:t>  KNN </a:t>
                      </a:r>
                      <a:r>
                        <a:rPr lang="en-US" sz="1400" kern="100" dirty="0">
                          <a:effectLst/>
                        </a:rPr>
                        <a:t>(k = 7)</a:t>
                      </a:r>
                      <a:endParaRPr lang="zh-CN" sz="14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1100" marR="61100" marT="18000" marB="0"/>
                </a:tc>
                <a:tc>
                  <a:txBody>
                    <a:bodyPr/>
                    <a:lstStyle/>
                    <a:p>
                      <a:pPr algn="ctr">
                        <a:lnSpc>
                          <a:spcPts val="2000"/>
                        </a:lnSpc>
                        <a:spcAft>
                          <a:spcPts val="0"/>
                        </a:spcAft>
                      </a:pPr>
                      <a:r>
                        <a:rPr lang="en-US" sz="1400" kern="100" dirty="0">
                          <a:effectLst/>
                        </a:rPr>
                        <a:t>0.9296</a:t>
                      </a:r>
                      <a:endParaRPr lang="zh-CN" sz="14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1100" marR="61100" marT="18000" marB="0"/>
                </a:tc>
                <a:tc>
                  <a:txBody>
                    <a:bodyPr/>
                    <a:lstStyle/>
                    <a:p>
                      <a:pPr algn="ctr">
                        <a:lnSpc>
                          <a:spcPts val="2000"/>
                        </a:lnSpc>
                        <a:spcAft>
                          <a:spcPts val="0"/>
                        </a:spcAft>
                      </a:pPr>
                      <a:r>
                        <a:rPr lang="en-US" sz="1400" kern="100">
                          <a:effectLst/>
                        </a:rPr>
                        <a:t>0.9289</a:t>
                      </a:r>
                      <a:endParaRPr lang="zh-CN" sz="1400" kern="10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1100" marR="61100" marT="18000" marB="0"/>
                </a:tc>
                <a:tc>
                  <a:txBody>
                    <a:bodyPr/>
                    <a:lstStyle/>
                    <a:p>
                      <a:pPr algn="ctr">
                        <a:lnSpc>
                          <a:spcPts val="2000"/>
                        </a:lnSpc>
                        <a:spcAft>
                          <a:spcPts val="0"/>
                        </a:spcAft>
                      </a:pPr>
                      <a:r>
                        <a:rPr lang="en-US" sz="1400" kern="100">
                          <a:effectLst/>
                        </a:rPr>
                        <a:t>0.9384</a:t>
                      </a:r>
                      <a:endParaRPr lang="zh-CN" sz="1400" kern="10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1100" marR="61100" marT="18000" marB="0"/>
                </a:tc>
              </a:tr>
              <a:tr h="0">
                <a:tc>
                  <a:txBody>
                    <a:bodyPr/>
                    <a:lstStyle/>
                    <a:p>
                      <a:pPr algn="just">
                        <a:lnSpc>
                          <a:spcPts val="2000"/>
                        </a:lnSpc>
                        <a:spcAft>
                          <a:spcPts val="0"/>
                        </a:spcAft>
                      </a:pPr>
                      <a:r>
                        <a:rPr lang="en-US" sz="1400" kern="100" dirty="0" smtClean="0">
                          <a:effectLst/>
                        </a:rPr>
                        <a:t>  DT </a:t>
                      </a:r>
                      <a:r>
                        <a:rPr lang="en-US" sz="1400" kern="100" dirty="0">
                          <a:effectLst/>
                        </a:rPr>
                        <a:t>(</a:t>
                      </a:r>
                      <a:r>
                        <a:rPr lang="en-US" sz="1400" kern="100" dirty="0" err="1">
                          <a:effectLst/>
                        </a:rPr>
                        <a:t>gini</a:t>
                      </a:r>
                      <a:r>
                        <a:rPr lang="en-US" sz="1400" kern="100" dirty="0">
                          <a:effectLst/>
                        </a:rPr>
                        <a:t>)</a:t>
                      </a:r>
                      <a:endParaRPr lang="zh-CN" sz="14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1100" marR="61100" marT="18000" marB="0"/>
                </a:tc>
                <a:tc>
                  <a:txBody>
                    <a:bodyPr/>
                    <a:lstStyle/>
                    <a:p>
                      <a:pPr algn="ctr">
                        <a:lnSpc>
                          <a:spcPts val="2000"/>
                        </a:lnSpc>
                        <a:spcAft>
                          <a:spcPts val="0"/>
                        </a:spcAft>
                      </a:pPr>
                      <a:r>
                        <a:rPr lang="en-US" sz="1400" kern="100" dirty="0">
                          <a:effectLst/>
                        </a:rPr>
                        <a:t>0.9457</a:t>
                      </a:r>
                      <a:endParaRPr lang="zh-CN" sz="14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1100" marR="61100" marT="18000" marB="0"/>
                </a:tc>
                <a:tc>
                  <a:txBody>
                    <a:bodyPr/>
                    <a:lstStyle/>
                    <a:p>
                      <a:pPr algn="ctr">
                        <a:lnSpc>
                          <a:spcPts val="2000"/>
                        </a:lnSpc>
                        <a:spcAft>
                          <a:spcPts val="0"/>
                        </a:spcAft>
                      </a:pPr>
                      <a:r>
                        <a:rPr lang="en-US" sz="1400" kern="100">
                          <a:effectLst/>
                        </a:rPr>
                        <a:t>0.9447</a:t>
                      </a:r>
                      <a:endParaRPr lang="zh-CN" sz="1400" kern="10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1100" marR="61100" marT="18000" marB="0"/>
                </a:tc>
                <a:tc>
                  <a:txBody>
                    <a:bodyPr/>
                    <a:lstStyle/>
                    <a:p>
                      <a:pPr algn="ctr">
                        <a:lnSpc>
                          <a:spcPts val="2000"/>
                        </a:lnSpc>
                        <a:spcAft>
                          <a:spcPts val="0"/>
                        </a:spcAft>
                      </a:pPr>
                      <a:r>
                        <a:rPr lang="en-US" sz="1400" kern="100">
                          <a:effectLst/>
                        </a:rPr>
                        <a:t>0.9444</a:t>
                      </a:r>
                      <a:endParaRPr lang="zh-CN" sz="1400" kern="10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1100" marR="61100" marT="18000" marB="0"/>
                </a:tc>
              </a:tr>
              <a:tr h="0">
                <a:tc>
                  <a:txBody>
                    <a:bodyPr/>
                    <a:lstStyle/>
                    <a:p>
                      <a:pPr algn="just">
                        <a:lnSpc>
                          <a:spcPts val="2000"/>
                        </a:lnSpc>
                        <a:spcAft>
                          <a:spcPts val="0"/>
                        </a:spcAft>
                      </a:pPr>
                      <a:r>
                        <a:rPr lang="en-US" sz="1400" kern="100" dirty="0" smtClean="0">
                          <a:effectLst/>
                        </a:rPr>
                        <a:t>  DT </a:t>
                      </a:r>
                      <a:r>
                        <a:rPr lang="en-US" sz="1400" kern="100" dirty="0">
                          <a:effectLst/>
                        </a:rPr>
                        <a:t>(entropy)</a:t>
                      </a:r>
                      <a:endParaRPr lang="zh-CN" sz="14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1100" marR="61100" marT="18000" marB="0"/>
                </a:tc>
                <a:tc>
                  <a:txBody>
                    <a:bodyPr/>
                    <a:lstStyle/>
                    <a:p>
                      <a:pPr algn="ctr">
                        <a:lnSpc>
                          <a:spcPts val="2000"/>
                        </a:lnSpc>
                        <a:spcAft>
                          <a:spcPts val="0"/>
                        </a:spcAft>
                      </a:pPr>
                      <a:r>
                        <a:rPr lang="en-US" sz="1400" kern="100" dirty="0">
                          <a:effectLst/>
                        </a:rPr>
                        <a:t>0.9434</a:t>
                      </a:r>
                      <a:endParaRPr lang="zh-CN" sz="14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1100" marR="61100" marT="18000" marB="0"/>
                </a:tc>
                <a:tc>
                  <a:txBody>
                    <a:bodyPr/>
                    <a:lstStyle/>
                    <a:p>
                      <a:pPr algn="ctr">
                        <a:lnSpc>
                          <a:spcPts val="2000"/>
                        </a:lnSpc>
                        <a:spcAft>
                          <a:spcPts val="0"/>
                        </a:spcAft>
                      </a:pPr>
                      <a:r>
                        <a:rPr lang="en-US" sz="1400" kern="100" dirty="0">
                          <a:effectLst/>
                        </a:rPr>
                        <a:t>0.9418</a:t>
                      </a:r>
                      <a:endParaRPr lang="zh-CN" sz="14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1100" marR="61100" marT="18000" marB="0"/>
                </a:tc>
                <a:tc>
                  <a:txBody>
                    <a:bodyPr/>
                    <a:lstStyle/>
                    <a:p>
                      <a:pPr algn="ctr">
                        <a:lnSpc>
                          <a:spcPts val="2000"/>
                        </a:lnSpc>
                        <a:spcAft>
                          <a:spcPts val="0"/>
                        </a:spcAft>
                      </a:pPr>
                      <a:r>
                        <a:rPr lang="en-US" sz="1400" kern="100">
                          <a:effectLst/>
                        </a:rPr>
                        <a:t>0.9419</a:t>
                      </a:r>
                      <a:endParaRPr lang="zh-CN" sz="1400" kern="10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1100" marR="61100" marT="18000" marB="0"/>
                </a:tc>
              </a:tr>
              <a:tr h="0">
                <a:tc>
                  <a:txBody>
                    <a:bodyPr/>
                    <a:lstStyle/>
                    <a:p>
                      <a:pPr algn="just">
                        <a:lnSpc>
                          <a:spcPts val="2000"/>
                        </a:lnSpc>
                        <a:spcAft>
                          <a:spcPts val="0"/>
                        </a:spcAft>
                      </a:pPr>
                      <a:r>
                        <a:rPr lang="en-US" sz="1400" kern="100" dirty="0" smtClean="0">
                          <a:effectLst/>
                        </a:rPr>
                        <a:t>  RF </a:t>
                      </a:r>
                      <a:r>
                        <a:rPr lang="en-US" sz="1400" kern="100" dirty="0">
                          <a:effectLst/>
                        </a:rPr>
                        <a:t>(10,gini)</a:t>
                      </a:r>
                      <a:endParaRPr lang="zh-CN" sz="14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1100" marR="61100" marT="18000" marB="0"/>
                </a:tc>
                <a:tc>
                  <a:txBody>
                    <a:bodyPr/>
                    <a:lstStyle/>
                    <a:p>
                      <a:pPr algn="ctr">
                        <a:lnSpc>
                          <a:spcPts val="2000"/>
                        </a:lnSpc>
                        <a:spcAft>
                          <a:spcPts val="0"/>
                        </a:spcAft>
                      </a:pPr>
                      <a:r>
                        <a:rPr lang="en-US" sz="1400" kern="100" dirty="0">
                          <a:effectLst/>
                        </a:rPr>
                        <a:t>0.9461</a:t>
                      </a:r>
                      <a:endParaRPr lang="zh-CN" sz="14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1100" marR="61100" marT="18000" marB="0"/>
                </a:tc>
                <a:tc>
                  <a:txBody>
                    <a:bodyPr/>
                    <a:lstStyle/>
                    <a:p>
                      <a:pPr algn="ctr">
                        <a:lnSpc>
                          <a:spcPts val="2000"/>
                        </a:lnSpc>
                        <a:spcAft>
                          <a:spcPts val="0"/>
                        </a:spcAft>
                      </a:pPr>
                      <a:r>
                        <a:rPr lang="en-US" sz="1400" kern="100" dirty="0">
                          <a:effectLst/>
                        </a:rPr>
                        <a:t>0.9457</a:t>
                      </a:r>
                      <a:endParaRPr lang="zh-CN" sz="14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1100" marR="61100" marT="18000" marB="0"/>
                </a:tc>
                <a:tc>
                  <a:txBody>
                    <a:bodyPr/>
                    <a:lstStyle/>
                    <a:p>
                      <a:pPr algn="ctr">
                        <a:lnSpc>
                          <a:spcPts val="2000"/>
                        </a:lnSpc>
                        <a:spcAft>
                          <a:spcPts val="0"/>
                        </a:spcAft>
                      </a:pPr>
                      <a:r>
                        <a:rPr lang="en-US" sz="1400" kern="100">
                          <a:effectLst/>
                        </a:rPr>
                        <a:t>0.9453</a:t>
                      </a:r>
                      <a:endParaRPr lang="zh-CN" sz="1400" kern="10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1100" marR="61100" marT="18000" marB="0"/>
                </a:tc>
              </a:tr>
              <a:tr h="0">
                <a:tc>
                  <a:txBody>
                    <a:bodyPr/>
                    <a:lstStyle/>
                    <a:p>
                      <a:pPr algn="just">
                        <a:lnSpc>
                          <a:spcPts val="2000"/>
                        </a:lnSpc>
                        <a:spcAft>
                          <a:spcPts val="0"/>
                        </a:spcAft>
                      </a:pPr>
                      <a:r>
                        <a:rPr lang="en-US" sz="1400" kern="100" dirty="0" smtClean="0">
                          <a:effectLst/>
                        </a:rPr>
                        <a:t>  RF </a:t>
                      </a:r>
                      <a:r>
                        <a:rPr lang="en-US" sz="1400" kern="100" dirty="0">
                          <a:effectLst/>
                        </a:rPr>
                        <a:t>(10,entropy)</a:t>
                      </a:r>
                      <a:endParaRPr lang="zh-CN" sz="14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1100" marR="61100" marT="18000" marB="0"/>
                </a:tc>
                <a:tc>
                  <a:txBody>
                    <a:bodyPr/>
                    <a:lstStyle/>
                    <a:p>
                      <a:pPr algn="ctr">
                        <a:lnSpc>
                          <a:spcPts val="2000"/>
                        </a:lnSpc>
                        <a:spcAft>
                          <a:spcPts val="0"/>
                        </a:spcAft>
                      </a:pPr>
                      <a:r>
                        <a:rPr lang="en-US" sz="1400" kern="100" dirty="0">
                          <a:effectLst/>
                        </a:rPr>
                        <a:t>0.9454</a:t>
                      </a:r>
                      <a:endParaRPr lang="zh-CN" sz="14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1100" marR="61100" marT="18000" marB="0"/>
                </a:tc>
                <a:tc>
                  <a:txBody>
                    <a:bodyPr/>
                    <a:lstStyle/>
                    <a:p>
                      <a:pPr algn="ctr">
                        <a:lnSpc>
                          <a:spcPts val="2000"/>
                        </a:lnSpc>
                        <a:spcAft>
                          <a:spcPts val="0"/>
                        </a:spcAft>
                      </a:pPr>
                      <a:r>
                        <a:rPr lang="en-US" sz="1400" kern="100" dirty="0">
                          <a:effectLst/>
                        </a:rPr>
                        <a:t>0.9447</a:t>
                      </a:r>
                      <a:endParaRPr lang="zh-CN" sz="14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1100" marR="61100" marT="18000" marB="0"/>
                </a:tc>
                <a:tc>
                  <a:txBody>
                    <a:bodyPr/>
                    <a:lstStyle/>
                    <a:p>
                      <a:pPr algn="ctr">
                        <a:lnSpc>
                          <a:spcPts val="2000"/>
                        </a:lnSpc>
                        <a:spcAft>
                          <a:spcPts val="0"/>
                        </a:spcAft>
                      </a:pPr>
                      <a:r>
                        <a:rPr lang="en-US" sz="1400" kern="100" dirty="0">
                          <a:effectLst/>
                        </a:rPr>
                        <a:t>0.9444</a:t>
                      </a:r>
                      <a:endParaRPr lang="zh-CN" sz="14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1100" marR="61100" marT="18000" marB="0"/>
                </a:tc>
              </a:tr>
              <a:tr h="0">
                <a:tc>
                  <a:txBody>
                    <a:bodyPr/>
                    <a:lstStyle/>
                    <a:p>
                      <a:pPr algn="just">
                        <a:lnSpc>
                          <a:spcPts val="2000"/>
                        </a:lnSpc>
                        <a:spcAft>
                          <a:spcPts val="0"/>
                        </a:spcAft>
                      </a:pPr>
                      <a:r>
                        <a:rPr lang="en-US" sz="1400" kern="100" dirty="0" smtClean="0">
                          <a:effectLst/>
                        </a:rPr>
                        <a:t>  Gaussian </a:t>
                      </a:r>
                      <a:r>
                        <a:rPr lang="en-US" sz="1400" kern="100" dirty="0">
                          <a:effectLst/>
                        </a:rPr>
                        <a:t>Naïve Bayes</a:t>
                      </a:r>
                      <a:endParaRPr lang="zh-CN" sz="14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1100" marR="61100" marT="18000" marB="0"/>
                </a:tc>
                <a:tc>
                  <a:txBody>
                    <a:bodyPr/>
                    <a:lstStyle/>
                    <a:p>
                      <a:pPr algn="ctr">
                        <a:lnSpc>
                          <a:spcPts val="2000"/>
                        </a:lnSpc>
                        <a:spcAft>
                          <a:spcPts val="0"/>
                        </a:spcAft>
                      </a:pPr>
                      <a:r>
                        <a:rPr lang="en-US" sz="1400" kern="100" dirty="0">
                          <a:effectLst/>
                        </a:rPr>
                        <a:t>0.7661</a:t>
                      </a:r>
                      <a:endParaRPr lang="zh-CN" sz="14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1100" marR="61100" marT="18000" marB="0"/>
                </a:tc>
                <a:tc>
                  <a:txBody>
                    <a:bodyPr/>
                    <a:lstStyle/>
                    <a:p>
                      <a:pPr algn="ctr">
                        <a:lnSpc>
                          <a:spcPts val="2000"/>
                        </a:lnSpc>
                        <a:spcAft>
                          <a:spcPts val="0"/>
                        </a:spcAft>
                      </a:pPr>
                      <a:r>
                        <a:rPr lang="en-US" sz="1400" kern="100" dirty="0">
                          <a:effectLst/>
                        </a:rPr>
                        <a:t>0.5775</a:t>
                      </a:r>
                      <a:endParaRPr lang="zh-CN" sz="14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1100" marR="61100" marT="18000" marB="0"/>
                </a:tc>
                <a:tc>
                  <a:txBody>
                    <a:bodyPr/>
                    <a:lstStyle/>
                    <a:p>
                      <a:pPr algn="ctr">
                        <a:lnSpc>
                          <a:spcPts val="2000"/>
                        </a:lnSpc>
                        <a:spcAft>
                          <a:spcPts val="0"/>
                        </a:spcAft>
                      </a:pPr>
                      <a:r>
                        <a:rPr lang="en-US" sz="1400" kern="100" dirty="0">
                          <a:solidFill>
                            <a:srgbClr val="0070C0"/>
                          </a:solidFill>
                          <a:effectLst/>
                        </a:rPr>
                        <a:t>0.6002</a:t>
                      </a:r>
                      <a:endParaRPr lang="zh-CN" sz="1400" kern="100" dirty="0">
                        <a:solidFill>
                          <a:srgbClr val="0070C0"/>
                        </a:solidFill>
                        <a:effectLst/>
                        <a:latin typeface="宋体" panose="02010600030101010101" pitchFamily="2" charset="-122"/>
                        <a:ea typeface="宋体" panose="02010600030101010101" pitchFamily="2" charset="-122"/>
                        <a:cs typeface="Times New Roman" panose="02020603050405020304" pitchFamily="18" charset="0"/>
                      </a:endParaRPr>
                    </a:p>
                  </a:txBody>
                  <a:tcPr marL="61100" marR="61100" marT="18000" marB="0"/>
                </a:tc>
              </a:tr>
              <a:tr h="0">
                <a:tc>
                  <a:txBody>
                    <a:bodyPr/>
                    <a:lstStyle/>
                    <a:p>
                      <a:pPr algn="just">
                        <a:lnSpc>
                          <a:spcPts val="2000"/>
                        </a:lnSpc>
                        <a:spcAft>
                          <a:spcPts val="0"/>
                        </a:spcAft>
                      </a:pPr>
                      <a:r>
                        <a:rPr lang="en-US" sz="1400" kern="100" dirty="0" smtClean="0">
                          <a:effectLst/>
                        </a:rPr>
                        <a:t>  Multinomial </a:t>
                      </a:r>
                      <a:r>
                        <a:rPr lang="en-US" sz="1400" kern="100" dirty="0">
                          <a:effectLst/>
                        </a:rPr>
                        <a:t>Naïve Bayes</a:t>
                      </a:r>
                      <a:endParaRPr lang="zh-CN" sz="14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1100" marR="61100" marT="18000" marB="0"/>
                </a:tc>
                <a:tc>
                  <a:txBody>
                    <a:bodyPr/>
                    <a:lstStyle/>
                    <a:p>
                      <a:pPr algn="ctr">
                        <a:lnSpc>
                          <a:spcPts val="2000"/>
                        </a:lnSpc>
                        <a:spcAft>
                          <a:spcPts val="0"/>
                        </a:spcAft>
                      </a:pPr>
                      <a:r>
                        <a:rPr lang="en-US" sz="1400" kern="100" dirty="0">
                          <a:effectLst/>
                        </a:rPr>
                        <a:t>0.9172</a:t>
                      </a:r>
                      <a:endParaRPr lang="zh-CN" sz="14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1100" marR="61100" marT="18000" marB="0"/>
                </a:tc>
                <a:tc>
                  <a:txBody>
                    <a:bodyPr/>
                    <a:lstStyle/>
                    <a:p>
                      <a:pPr algn="ctr">
                        <a:lnSpc>
                          <a:spcPts val="2000"/>
                        </a:lnSpc>
                        <a:spcAft>
                          <a:spcPts val="0"/>
                        </a:spcAft>
                      </a:pPr>
                      <a:r>
                        <a:rPr lang="en-US" sz="1400" kern="100" dirty="0">
                          <a:effectLst/>
                        </a:rPr>
                        <a:t>0.9072</a:t>
                      </a:r>
                      <a:endParaRPr lang="zh-CN" sz="14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1100" marR="61100" marT="18000" marB="0"/>
                </a:tc>
                <a:tc>
                  <a:txBody>
                    <a:bodyPr/>
                    <a:lstStyle/>
                    <a:p>
                      <a:pPr algn="ctr">
                        <a:lnSpc>
                          <a:spcPts val="2000"/>
                        </a:lnSpc>
                        <a:spcAft>
                          <a:spcPts val="0"/>
                        </a:spcAft>
                      </a:pPr>
                      <a:r>
                        <a:rPr lang="en-US" sz="1400" kern="100" dirty="0">
                          <a:effectLst/>
                        </a:rPr>
                        <a:t>0.9052</a:t>
                      </a:r>
                      <a:endParaRPr lang="zh-CN" sz="14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1100" marR="61100" marT="18000" marB="0"/>
                </a:tc>
              </a:tr>
              <a:tr h="0">
                <a:tc>
                  <a:txBody>
                    <a:bodyPr/>
                    <a:lstStyle/>
                    <a:p>
                      <a:pPr algn="just">
                        <a:lnSpc>
                          <a:spcPts val="2000"/>
                        </a:lnSpc>
                        <a:spcAft>
                          <a:spcPts val="0"/>
                        </a:spcAft>
                      </a:pPr>
                      <a:r>
                        <a:rPr lang="en-US" sz="1400" kern="100" dirty="0" smtClean="0">
                          <a:effectLst/>
                        </a:rPr>
                        <a:t>  Bernoulli </a:t>
                      </a:r>
                      <a:r>
                        <a:rPr lang="en-US" sz="1400" kern="100" dirty="0">
                          <a:effectLst/>
                        </a:rPr>
                        <a:t>Naïve Bayes</a:t>
                      </a:r>
                      <a:endParaRPr lang="zh-CN" sz="14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1100" marR="61100" marT="18000" marB="0"/>
                </a:tc>
                <a:tc>
                  <a:txBody>
                    <a:bodyPr/>
                    <a:lstStyle/>
                    <a:p>
                      <a:pPr algn="ctr">
                        <a:lnSpc>
                          <a:spcPts val="2000"/>
                        </a:lnSpc>
                        <a:spcAft>
                          <a:spcPts val="0"/>
                        </a:spcAft>
                      </a:pPr>
                      <a:r>
                        <a:rPr lang="en-US" sz="1400" kern="100">
                          <a:effectLst/>
                        </a:rPr>
                        <a:t>0.9240</a:t>
                      </a:r>
                      <a:endParaRPr lang="zh-CN" sz="1400" kern="10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1100" marR="61100" marT="18000" marB="0"/>
                </a:tc>
                <a:tc>
                  <a:txBody>
                    <a:bodyPr/>
                    <a:lstStyle/>
                    <a:p>
                      <a:pPr algn="ctr">
                        <a:lnSpc>
                          <a:spcPts val="2000"/>
                        </a:lnSpc>
                        <a:spcAft>
                          <a:spcPts val="0"/>
                        </a:spcAft>
                      </a:pPr>
                      <a:r>
                        <a:rPr lang="en-US" sz="1400" kern="100" dirty="0">
                          <a:effectLst/>
                        </a:rPr>
                        <a:t>0.9299</a:t>
                      </a:r>
                      <a:endParaRPr lang="zh-CN" sz="14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1100" marR="61100" marT="18000" marB="0"/>
                </a:tc>
                <a:tc>
                  <a:txBody>
                    <a:bodyPr/>
                    <a:lstStyle/>
                    <a:p>
                      <a:pPr algn="ctr">
                        <a:lnSpc>
                          <a:spcPts val="2000"/>
                        </a:lnSpc>
                        <a:spcAft>
                          <a:spcPts val="0"/>
                        </a:spcAft>
                      </a:pPr>
                      <a:r>
                        <a:rPr lang="en-US" sz="1400" kern="100" dirty="0">
                          <a:effectLst/>
                        </a:rPr>
                        <a:t>0.9264</a:t>
                      </a:r>
                      <a:endParaRPr lang="zh-CN" sz="14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1100" marR="61100" marT="18000" marB="0"/>
                </a:tc>
              </a:tr>
              <a:tr h="0">
                <a:tc>
                  <a:txBody>
                    <a:bodyPr/>
                    <a:lstStyle/>
                    <a:p>
                      <a:pPr algn="just">
                        <a:lnSpc>
                          <a:spcPts val="2000"/>
                        </a:lnSpc>
                        <a:spcAft>
                          <a:spcPts val="0"/>
                        </a:spcAft>
                      </a:pPr>
                      <a:r>
                        <a:rPr lang="en-US" sz="1400" kern="100" baseline="0" dirty="0">
                          <a:effectLst/>
                        </a:rPr>
                        <a:t> </a:t>
                      </a:r>
                      <a:r>
                        <a:rPr lang="en-US" sz="1400" kern="100" baseline="0" dirty="0" smtClean="0">
                          <a:effectLst/>
                        </a:rPr>
                        <a:t> </a:t>
                      </a:r>
                      <a:r>
                        <a:rPr lang="en-US" sz="1400" kern="100" dirty="0" smtClean="0">
                          <a:effectLst/>
                        </a:rPr>
                        <a:t>SVM </a:t>
                      </a:r>
                      <a:r>
                        <a:rPr lang="en-US" sz="1400" kern="100" dirty="0">
                          <a:effectLst/>
                        </a:rPr>
                        <a:t>(kernel = linear)</a:t>
                      </a:r>
                      <a:endParaRPr lang="zh-CN" sz="14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1100" marR="61100" marT="18000" marB="0"/>
                </a:tc>
                <a:tc>
                  <a:txBody>
                    <a:bodyPr/>
                    <a:lstStyle/>
                    <a:p>
                      <a:pPr algn="ctr">
                        <a:lnSpc>
                          <a:spcPts val="2000"/>
                        </a:lnSpc>
                        <a:spcAft>
                          <a:spcPts val="0"/>
                        </a:spcAft>
                      </a:pPr>
                      <a:r>
                        <a:rPr lang="en-US" sz="1400" kern="100">
                          <a:effectLst/>
                        </a:rPr>
                        <a:t>0.9466</a:t>
                      </a:r>
                      <a:endParaRPr lang="zh-CN" sz="1400" kern="10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1100" marR="61100" marT="18000" marB="0"/>
                </a:tc>
                <a:tc>
                  <a:txBody>
                    <a:bodyPr/>
                    <a:lstStyle/>
                    <a:p>
                      <a:pPr algn="ctr">
                        <a:lnSpc>
                          <a:spcPts val="2000"/>
                        </a:lnSpc>
                        <a:spcAft>
                          <a:spcPts val="0"/>
                        </a:spcAft>
                      </a:pPr>
                      <a:r>
                        <a:rPr lang="en-US" sz="1400" kern="100" dirty="0">
                          <a:effectLst/>
                        </a:rPr>
                        <a:t>0.9437</a:t>
                      </a:r>
                      <a:endParaRPr lang="zh-CN" sz="14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1100" marR="61100" marT="18000" marB="0"/>
                </a:tc>
                <a:tc>
                  <a:txBody>
                    <a:bodyPr/>
                    <a:lstStyle/>
                    <a:p>
                      <a:pPr algn="ctr">
                        <a:lnSpc>
                          <a:spcPts val="2000"/>
                        </a:lnSpc>
                        <a:spcAft>
                          <a:spcPts val="0"/>
                        </a:spcAft>
                      </a:pPr>
                      <a:r>
                        <a:rPr lang="en-US" sz="1400" kern="100" dirty="0">
                          <a:effectLst/>
                        </a:rPr>
                        <a:t>0.9432</a:t>
                      </a:r>
                      <a:endParaRPr lang="zh-CN" sz="14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1100" marR="61100" marT="18000" marB="0"/>
                </a:tc>
              </a:tr>
              <a:tr h="0">
                <a:tc>
                  <a:txBody>
                    <a:bodyPr/>
                    <a:lstStyle/>
                    <a:p>
                      <a:pPr algn="just">
                        <a:lnSpc>
                          <a:spcPts val="2000"/>
                        </a:lnSpc>
                        <a:spcAft>
                          <a:spcPts val="0"/>
                        </a:spcAft>
                      </a:pPr>
                      <a:r>
                        <a:rPr lang="en-US" sz="1400" kern="100" dirty="0" smtClean="0">
                          <a:effectLst/>
                        </a:rPr>
                        <a:t>  SVM </a:t>
                      </a:r>
                      <a:r>
                        <a:rPr lang="en-US" sz="1400" kern="100" dirty="0">
                          <a:effectLst/>
                        </a:rPr>
                        <a:t>(kernel = </a:t>
                      </a:r>
                      <a:r>
                        <a:rPr lang="en-US" sz="1400" kern="100" dirty="0" err="1">
                          <a:effectLst/>
                        </a:rPr>
                        <a:t>rbf</a:t>
                      </a:r>
                      <a:r>
                        <a:rPr lang="en-US" sz="1400" kern="100" dirty="0">
                          <a:effectLst/>
                        </a:rPr>
                        <a:t>)</a:t>
                      </a:r>
                      <a:endParaRPr lang="zh-CN" sz="14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1100" marR="61100" marT="18000" marB="0"/>
                </a:tc>
                <a:tc>
                  <a:txBody>
                    <a:bodyPr/>
                    <a:lstStyle/>
                    <a:p>
                      <a:pPr algn="ctr">
                        <a:lnSpc>
                          <a:spcPts val="2000"/>
                        </a:lnSpc>
                        <a:spcAft>
                          <a:spcPts val="0"/>
                        </a:spcAft>
                      </a:pPr>
                      <a:r>
                        <a:rPr lang="en-US" sz="1400" kern="100">
                          <a:effectLst/>
                        </a:rPr>
                        <a:t>0.9440</a:t>
                      </a:r>
                      <a:endParaRPr lang="zh-CN" sz="1400" kern="10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1100" marR="61100" marT="18000" marB="0"/>
                </a:tc>
                <a:tc>
                  <a:txBody>
                    <a:bodyPr/>
                    <a:lstStyle/>
                    <a:p>
                      <a:pPr algn="ctr">
                        <a:lnSpc>
                          <a:spcPts val="2000"/>
                        </a:lnSpc>
                        <a:spcAft>
                          <a:spcPts val="0"/>
                        </a:spcAft>
                      </a:pPr>
                      <a:r>
                        <a:rPr lang="en-US" sz="1400" kern="100" dirty="0">
                          <a:effectLst/>
                        </a:rPr>
                        <a:t>0.9427</a:t>
                      </a:r>
                      <a:endParaRPr lang="zh-CN" sz="14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1100" marR="61100" marT="18000" marB="0"/>
                </a:tc>
                <a:tc>
                  <a:txBody>
                    <a:bodyPr/>
                    <a:lstStyle/>
                    <a:p>
                      <a:pPr algn="ctr">
                        <a:lnSpc>
                          <a:spcPts val="2000"/>
                        </a:lnSpc>
                        <a:spcAft>
                          <a:spcPts val="0"/>
                        </a:spcAft>
                      </a:pPr>
                      <a:r>
                        <a:rPr lang="en-US" sz="1400" kern="100" dirty="0">
                          <a:effectLst/>
                        </a:rPr>
                        <a:t>0.9425</a:t>
                      </a:r>
                      <a:endParaRPr lang="zh-CN" sz="14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1100" marR="61100" marT="18000" marB="0"/>
                </a:tc>
              </a:tr>
              <a:tr h="0">
                <a:tc>
                  <a:txBody>
                    <a:bodyPr/>
                    <a:lstStyle/>
                    <a:p>
                      <a:pPr algn="just">
                        <a:lnSpc>
                          <a:spcPts val="2000"/>
                        </a:lnSpc>
                        <a:spcAft>
                          <a:spcPts val="0"/>
                        </a:spcAft>
                      </a:pPr>
                      <a:r>
                        <a:rPr lang="en-US" sz="1400" kern="100" dirty="0" smtClean="0">
                          <a:effectLst/>
                        </a:rPr>
                        <a:t>  SVM </a:t>
                      </a:r>
                      <a:r>
                        <a:rPr lang="en-US" sz="1400" kern="100" dirty="0">
                          <a:effectLst/>
                        </a:rPr>
                        <a:t>(kernel = sigmoid)</a:t>
                      </a:r>
                      <a:endParaRPr lang="zh-CN" sz="14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1100" marR="61100" marT="18000" marB="0"/>
                </a:tc>
                <a:tc>
                  <a:txBody>
                    <a:bodyPr/>
                    <a:lstStyle/>
                    <a:p>
                      <a:pPr algn="ctr">
                        <a:lnSpc>
                          <a:spcPts val="2000"/>
                        </a:lnSpc>
                        <a:spcAft>
                          <a:spcPts val="0"/>
                        </a:spcAft>
                      </a:pPr>
                      <a:r>
                        <a:rPr lang="en-US" sz="1400" kern="100">
                          <a:effectLst/>
                        </a:rPr>
                        <a:t>0.6619</a:t>
                      </a:r>
                      <a:endParaRPr lang="zh-CN" sz="1400" kern="10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1100" marR="61100" marT="18000" marB="0"/>
                </a:tc>
                <a:tc>
                  <a:txBody>
                    <a:bodyPr/>
                    <a:lstStyle/>
                    <a:p>
                      <a:pPr algn="ctr">
                        <a:lnSpc>
                          <a:spcPts val="2000"/>
                        </a:lnSpc>
                        <a:spcAft>
                          <a:spcPts val="0"/>
                        </a:spcAft>
                      </a:pPr>
                      <a:r>
                        <a:rPr lang="en-US" sz="1400" kern="100" dirty="0">
                          <a:effectLst/>
                        </a:rPr>
                        <a:t>0.5548</a:t>
                      </a:r>
                      <a:endParaRPr lang="zh-CN" sz="14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1100" marR="61100" marT="18000" marB="0"/>
                </a:tc>
                <a:tc>
                  <a:txBody>
                    <a:bodyPr/>
                    <a:lstStyle/>
                    <a:p>
                      <a:pPr algn="ctr">
                        <a:lnSpc>
                          <a:spcPts val="2000"/>
                        </a:lnSpc>
                        <a:spcAft>
                          <a:spcPts val="0"/>
                        </a:spcAft>
                      </a:pPr>
                      <a:r>
                        <a:rPr lang="en-US" sz="1400" kern="100" dirty="0">
                          <a:solidFill>
                            <a:srgbClr val="0070C0"/>
                          </a:solidFill>
                          <a:effectLst/>
                        </a:rPr>
                        <a:t>0.4304</a:t>
                      </a:r>
                      <a:endParaRPr lang="zh-CN" sz="1400" kern="100" dirty="0">
                        <a:solidFill>
                          <a:srgbClr val="0070C0"/>
                        </a:solidFill>
                        <a:effectLst/>
                        <a:latin typeface="宋体" panose="02010600030101010101" pitchFamily="2" charset="-122"/>
                        <a:ea typeface="宋体" panose="02010600030101010101" pitchFamily="2" charset="-122"/>
                        <a:cs typeface="Times New Roman" panose="02020603050405020304" pitchFamily="18" charset="0"/>
                      </a:endParaRPr>
                    </a:p>
                  </a:txBody>
                  <a:tcPr marL="61100" marR="61100" marT="18000" marB="0"/>
                </a:tc>
              </a:tr>
            </a:tbl>
          </a:graphicData>
        </a:graphic>
      </p:graphicFrame>
    </p:spTree>
    <p:extLst>
      <p:ext uri="{BB962C8B-B14F-4D97-AF65-F5344CB8AC3E}">
        <p14:creationId xmlns:p14="http://schemas.microsoft.com/office/powerpoint/2010/main" val="33513277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3"/>
          <a:stretch>
            <a:fillRect/>
          </a:stretch>
        </p:blipFill>
        <p:spPr>
          <a:xfrm>
            <a:off x="3844642" y="1714414"/>
            <a:ext cx="5191854" cy="2794705"/>
          </a:xfrm>
          <a:prstGeom prst="rect">
            <a:avLst/>
          </a:prstGeom>
        </p:spPr>
      </p:pic>
      <p:sp>
        <p:nvSpPr>
          <p:cNvPr id="6" name="矩形 5"/>
          <p:cNvSpPr/>
          <p:nvPr/>
        </p:nvSpPr>
        <p:spPr>
          <a:xfrm>
            <a:off x="0" y="-7934"/>
            <a:ext cx="9144000" cy="8446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2"/>
          <p:cNvSpPr>
            <a:spLocks noGrp="1" noChangeArrowheads="1"/>
          </p:cNvSpPr>
          <p:nvPr>
            <p:ph type="title"/>
          </p:nvPr>
        </p:nvSpPr>
        <p:spPr>
          <a:xfrm>
            <a:off x="250825" y="25451"/>
            <a:ext cx="8642350" cy="777875"/>
          </a:xfrm>
        </p:spPr>
        <p:txBody>
          <a:bodyPr>
            <a:normAutofit/>
          </a:bodyPr>
          <a:lstStyle/>
          <a:p>
            <a:pPr algn="l" eaLnBrk="1" hangingPunct="1">
              <a:defRPr/>
            </a:pPr>
            <a:r>
              <a:rPr lang="zh-CN" altLang="en-US" sz="3200" b="1" dirty="0" smtClean="0">
                <a:solidFill>
                  <a:schemeClr val="bg1"/>
                </a:solidFill>
              </a:rPr>
              <a:t>实验二：</a:t>
            </a:r>
            <a:r>
              <a:rPr lang="en-US" altLang="zh-CN" sz="3200" b="1" dirty="0" smtClean="0">
                <a:solidFill>
                  <a:schemeClr val="bg1"/>
                </a:solidFill>
              </a:rPr>
              <a:t>BITY</a:t>
            </a:r>
            <a:r>
              <a:rPr lang="zh-CN" altLang="en-US" sz="3200" b="1" dirty="0" smtClean="0">
                <a:solidFill>
                  <a:schemeClr val="bg1"/>
                </a:solidFill>
              </a:rPr>
              <a:t>跟</a:t>
            </a:r>
            <a:r>
              <a:rPr lang="en-US" altLang="zh-CN" sz="3200" b="1" dirty="0" smtClean="0">
                <a:solidFill>
                  <a:schemeClr val="bg1"/>
                </a:solidFill>
              </a:rPr>
              <a:t>Hex-Rays</a:t>
            </a:r>
            <a:r>
              <a:rPr lang="zh-CN" altLang="en-US" sz="3200" b="1" dirty="0" smtClean="0">
                <a:solidFill>
                  <a:schemeClr val="bg1"/>
                </a:solidFill>
              </a:rPr>
              <a:t>和</a:t>
            </a:r>
            <a:r>
              <a:rPr lang="en-US" altLang="zh-CN" sz="3200" b="1" dirty="0" smtClean="0">
                <a:solidFill>
                  <a:schemeClr val="bg1"/>
                </a:solidFill>
              </a:rPr>
              <a:t>Snowman</a:t>
            </a:r>
            <a:r>
              <a:rPr lang="zh-CN" altLang="en-US" sz="3200" b="1" dirty="0" smtClean="0">
                <a:solidFill>
                  <a:schemeClr val="bg1"/>
                </a:solidFill>
              </a:rPr>
              <a:t>的比较</a:t>
            </a:r>
            <a:endParaRPr lang="zh-CN" altLang="en-US" sz="2000" b="1" dirty="0" smtClean="0">
              <a:solidFill>
                <a:schemeClr val="bg1"/>
              </a:solidFill>
              <a:latin typeface="Arial" pitchFamily="34" charset="0"/>
              <a:ea typeface="Arial Unicode MS" pitchFamily="34" charset="-122"/>
              <a:cs typeface="Arial" pitchFamily="34" charset="0"/>
            </a:endParaRPr>
          </a:p>
        </p:txBody>
      </p:sp>
      <p:sp>
        <p:nvSpPr>
          <p:cNvPr id="4" name="矩形 3"/>
          <p:cNvSpPr/>
          <p:nvPr/>
        </p:nvSpPr>
        <p:spPr>
          <a:xfrm>
            <a:off x="0" y="6525344"/>
            <a:ext cx="9138308" cy="332656"/>
          </a:xfrm>
          <a:prstGeom prst="rect">
            <a:avLst/>
          </a:prstGeom>
          <a:gradFill flip="none" rotWithShape="1">
            <a:gsLst>
              <a:gs pos="55000">
                <a:schemeClr val="tx2">
                  <a:alpha val="29000"/>
                </a:schemeClr>
              </a:gs>
              <a:gs pos="100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2" name="组合 61"/>
          <p:cNvGrpSpPr/>
          <p:nvPr/>
        </p:nvGrpSpPr>
        <p:grpSpPr>
          <a:xfrm>
            <a:off x="8186914" y="5559487"/>
            <a:ext cx="878417" cy="893287"/>
            <a:chOff x="8230456" y="5603029"/>
            <a:chExt cx="878417" cy="893287"/>
          </a:xfrm>
        </p:grpSpPr>
        <p:sp>
          <p:nvSpPr>
            <p:cNvPr id="52" name="矩形 51"/>
            <p:cNvSpPr/>
            <p:nvPr/>
          </p:nvSpPr>
          <p:spPr>
            <a:xfrm>
              <a:off x="8849633" y="6237076"/>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8849633" y="5920578"/>
              <a:ext cx="259240" cy="259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8540044" y="6237076"/>
              <a:ext cx="259240" cy="259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8849633" y="5603029"/>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8540044" y="5920578"/>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8230456" y="6237076"/>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4" name="矩形 63"/>
          <p:cNvSpPr/>
          <p:nvPr/>
        </p:nvSpPr>
        <p:spPr>
          <a:xfrm>
            <a:off x="-10066" y="893644"/>
            <a:ext cx="9154065" cy="1445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20" name="Rectangle 3"/>
              <p:cNvSpPr txBox="1">
                <a:spLocks noChangeArrowheads="1"/>
              </p:cNvSpPr>
              <p:nvPr/>
            </p:nvSpPr>
            <p:spPr bwMode="gray">
              <a:xfrm>
                <a:off x="323528" y="1196752"/>
                <a:ext cx="8280920" cy="504000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lstStyle>
                <a:lvl1pPr marL="342900" indent="-342900" algn="l" rtl="0" eaLnBrk="1" fontAlgn="base" hangingPunct="1">
                  <a:spcBef>
                    <a:spcPct val="20000"/>
                  </a:spcBef>
                  <a:spcAft>
                    <a:spcPct val="0"/>
                  </a:spcAft>
                  <a:buClr>
                    <a:schemeClr val="tx1"/>
                  </a:buClr>
                  <a:buFont typeface="Wingdings" pitchFamily="2" charset="2"/>
                  <a:buChar char="v"/>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Font typeface="Wingdings" pitchFamily="2" charset="2"/>
                  <a:buChar char="§"/>
                  <a:defRPr sz="2800">
                    <a:solidFill>
                      <a:schemeClr val="tx2"/>
                    </a:solidFill>
                    <a:latin typeface="Arial" charset="0"/>
                  </a:defRPr>
                </a:lvl2pPr>
                <a:lvl3pPr marL="1143000" indent="-228600" algn="l" rtl="0" eaLnBrk="1" fontAlgn="base" hangingPunct="1">
                  <a:spcBef>
                    <a:spcPct val="20000"/>
                  </a:spcBef>
                  <a:spcAft>
                    <a:spcPct val="0"/>
                  </a:spcAft>
                  <a:buClr>
                    <a:schemeClr val="hlink"/>
                  </a:buClr>
                  <a:buChar char="•"/>
                  <a:defRPr sz="2400">
                    <a:solidFill>
                      <a:schemeClr val="tx2"/>
                    </a:solidFill>
                    <a:latin typeface="Arial" charset="0"/>
                  </a:defRPr>
                </a:lvl3pPr>
                <a:lvl4pPr marL="1600200" indent="-228600" algn="l" rtl="0" eaLnBrk="1" fontAlgn="base" hangingPunct="1">
                  <a:spcBef>
                    <a:spcPct val="20000"/>
                  </a:spcBef>
                  <a:spcAft>
                    <a:spcPct val="0"/>
                  </a:spcAft>
                  <a:buChar char="–"/>
                  <a:defRPr sz="2000">
                    <a:solidFill>
                      <a:schemeClr val="tx2"/>
                    </a:solidFill>
                    <a:latin typeface="Arial" charset="0"/>
                  </a:defRPr>
                </a:lvl4pPr>
                <a:lvl5pPr marL="2057400" indent="-228600" algn="l" rtl="0" eaLnBrk="1" fontAlgn="base" hangingPunct="1">
                  <a:spcBef>
                    <a:spcPct val="20000"/>
                  </a:spcBef>
                  <a:spcAft>
                    <a:spcPct val="0"/>
                  </a:spcAft>
                  <a:buChar char="»"/>
                  <a:defRPr sz="2000">
                    <a:solidFill>
                      <a:schemeClr val="tx2"/>
                    </a:solidFill>
                    <a:latin typeface="Arial" charset="0"/>
                  </a:defRPr>
                </a:lvl5pPr>
                <a:lvl6pPr marL="2514600" indent="-228600" algn="l" rtl="0" eaLnBrk="1" fontAlgn="base" hangingPunct="1">
                  <a:spcBef>
                    <a:spcPct val="20000"/>
                  </a:spcBef>
                  <a:spcAft>
                    <a:spcPct val="0"/>
                  </a:spcAft>
                  <a:buChar char="»"/>
                  <a:defRPr sz="2000">
                    <a:solidFill>
                      <a:schemeClr val="tx2"/>
                    </a:solidFill>
                    <a:latin typeface="Arial" charset="0"/>
                  </a:defRPr>
                </a:lvl6pPr>
                <a:lvl7pPr marL="2971800" indent="-228600" algn="l" rtl="0" eaLnBrk="1" fontAlgn="base" hangingPunct="1">
                  <a:spcBef>
                    <a:spcPct val="20000"/>
                  </a:spcBef>
                  <a:spcAft>
                    <a:spcPct val="0"/>
                  </a:spcAft>
                  <a:buChar char="»"/>
                  <a:defRPr sz="2000">
                    <a:solidFill>
                      <a:schemeClr val="tx2"/>
                    </a:solidFill>
                    <a:latin typeface="Arial" charset="0"/>
                  </a:defRPr>
                </a:lvl7pPr>
                <a:lvl8pPr marL="3429000" indent="-228600" algn="l" rtl="0" eaLnBrk="1" fontAlgn="base" hangingPunct="1">
                  <a:spcBef>
                    <a:spcPct val="20000"/>
                  </a:spcBef>
                  <a:spcAft>
                    <a:spcPct val="0"/>
                  </a:spcAft>
                  <a:buChar char="»"/>
                  <a:defRPr sz="2000">
                    <a:solidFill>
                      <a:schemeClr val="tx2"/>
                    </a:solidFill>
                    <a:latin typeface="Arial" charset="0"/>
                  </a:defRPr>
                </a:lvl8pPr>
                <a:lvl9pPr marL="3886200" indent="-228600" algn="l" rtl="0" eaLnBrk="1" fontAlgn="base" hangingPunct="1">
                  <a:spcBef>
                    <a:spcPct val="20000"/>
                  </a:spcBef>
                  <a:spcAft>
                    <a:spcPct val="0"/>
                  </a:spcAft>
                  <a:buChar char="»"/>
                  <a:defRPr sz="2000">
                    <a:solidFill>
                      <a:schemeClr val="tx2"/>
                    </a:solidFill>
                    <a:latin typeface="Arial" charset="0"/>
                  </a:defRPr>
                </a:lvl9pPr>
              </a:lstStyle>
              <a:p>
                <a:pPr>
                  <a:lnSpc>
                    <a:spcPct val="150000"/>
                  </a:lnSpc>
                  <a:defRPr/>
                </a:pPr>
                <a:r>
                  <a:rPr lang="en-US" altLang="zh-CN" sz="2200" dirty="0" smtClean="0">
                    <a:latin typeface="Times New Roman" panose="02020603050405020304" pitchFamily="18" charset="0"/>
                    <a:cs typeface="Times New Roman" panose="02020603050405020304" pitchFamily="18" charset="0"/>
                  </a:rPr>
                  <a:t>Benchmark</a:t>
                </a:r>
                <a:r>
                  <a:rPr lang="zh-CN" altLang="en-US" sz="2200" dirty="0" smtClean="0">
                    <a:latin typeface="Times New Roman" panose="02020603050405020304" pitchFamily="18" charset="0"/>
                    <a:cs typeface="Times New Roman" panose="02020603050405020304" pitchFamily="18" charset="0"/>
                  </a:rPr>
                  <a:t>：</a:t>
                </a:r>
                <a:r>
                  <a:rPr lang="en-US" altLang="zh-CN" sz="2200" dirty="0" smtClean="0">
                    <a:latin typeface="Times New Roman" panose="02020603050405020304" pitchFamily="18" charset="0"/>
                    <a:cs typeface="Times New Roman" panose="02020603050405020304" pitchFamily="18" charset="0"/>
                  </a:rPr>
                  <a:t> </a:t>
                </a:r>
              </a:p>
              <a:p>
                <a:pPr lvl="1">
                  <a:lnSpc>
                    <a:spcPct val="150000"/>
                  </a:lnSpc>
                  <a:defRPr/>
                </a:pPr>
                <a:r>
                  <a:rPr lang="en-US" altLang="zh-CN" sz="2200" dirty="0" smtClean="0">
                    <a:solidFill>
                      <a:schemeClr val="tx1"/>
                    </a:solidFill>
                    <a:latin typeface="Times New Roman" panose="02020603050405020304" pitchFamily="18" charset="0"/>
                    <a:cs typeface="Times New Roman" panose="02020603050405020304" pitchFamily="18" charset="0"/>
                  </a:rPr>
                  <a:t>coreutils </a:t>
                </a:r>
                <a:r>
                  <a:rPr lang="en-US" altLang="zh-CN" sz="2200" dirty="0">
                    <a:solidFill>
                      <a:schemeClr val="tx1"/>
                    </a:solidFill>
                    <a:latin typeface="Times New Roman" panose="02020603050405020304" pitchFamily="18" charset="0"/>
                    <a:cs typeface="Times New Roman" panose="02020603050405020304" pitchFamily="18" charset="0"/>
                  </a:rPr>
                  <a:t>(v8.4 ): </a:t>
                </a:r>
                <a:endParaRPr lang="en-US" altLang="zh-CN" sz="2200" b="0" dirty="0" smtClean="0">
                  <a:solidFill>
                    <a:schemeClr val="tx1"/>
                  </a:solidFill>
                  <a:latin typeface="Times New Roman" panose="02020603050405020304" pitchFamily="18" charset="0"/>
                  <a:cs typeface="Times New Roman" panose="02020603050405020304" pitchFamily="18" charset="0"/>
                </a:endParaRPr>
              </a:p>
              <a:p>
                <a:pPr>
                  <a:lnSpc>
                    <a:spcPct val="150000"/>
                  </a:lnSpc>
                  <a:defRPr/>
                </a:pPr>
                <a:r>
                  <a:rPr lang="en-US" altLang="zh-CN" sz="2200" dirty="0" smtClean="0">
                    <a:latin typeface="Times New Roman" panose="02020603050405020304" pitchFamily="18" charset="0"/>
                    <a:cs typeface="Times New Roman" panose="02020603050405020304" pitchFamily="18" charset="0"/>
                  </a:rPr>
                  <a:t>Measures</a:t>
                </a:r>
                <a:r>
                  <a:rPr lang="zh-CN" altLang="en-US" sz="2200" b="0" dirty="0" smtClean="0">
                    <a:latin typeface="Times New Roman" panose="02020603050405020304" pitchFamily="18" charset="0"/>
                    <a:cs typeface="Times New Roman" panose="02020603050405020304" pitchFamily="18" charset="0"/>
                  </a:rPr>
                  <a:t>：</a:t>
                </a:r>
                <a:endParaRPr lang="en-US" altLang="zh-CN" sz="2200" b="0" dirty="0" smtClean="0">
                  <a:solidFill>
                    <a:schemeClr val="tx1"/>
                  </a:solidFill>
                  <a:latin typeface="Times New Roman" panose="02020603050405020304" pitchFamily="18" charset="0"/>
                  <a:cs typeface="Times New Roman" panose="02020603050405020304" pitchFamily="18" charset="0"/>
                </a:endParaRPr>
              </a:p>
              <a:p>
                <a:pPr lvl="1">
                  <a:lnSpc>
                    <a:spcPct val="150000"/>
                  </a:lnSpc>
                  <a:defRPr/>
                </a:pPr>
                <a:r>
                  <a:rPr lang="en-US" altLang="zh-CN" sz="2200" b="1" dirty="0" smtClean="0">
                    <a:solidFill>
                      <a:schemeClr val="tx1"/>
                    </a:solidFill>
                    <a:latin typeface="Times New Roman" panose="02020603050405020304" pitchFamily="18" charset="0"/>
                    <a:cs typeface="Times New Roman" panose="02020603050405020304" pitchFamily="18" charset="0"/>
                  </a:rPr>
                  <a:t>Accuracy</a:t>
                </a:r>
              </a:p>
              <a:p>
                <a:pPr lvl="2">
                  <a:lnSpc>
                    <a:spcPct val="150000"/>
                  </a:lnSpc>
                  <a:buClr>
                    <a:schemeClr val="tx1">
                      <a:lumMod val="50000"/>
                      <a:lumOff val="50000"/>
                    </a:schemeClr>
                  </a:buClr>
                  <a:buFont typeface="Wingdings" panose="05000000000000000000" pitchFamily="2" charset="2"/>
                  <a:buChar char="Ø"/>
                  <a:defRPr/>
                </a:pPr>
                <a:r>
                  <a:rPr lang="en-US" altLang="zh-CN" sz="1800" dirty="0" smtClean="0">
                    <a:solidFill>
                      <a:schemeClr val="tx1"/>
                    </a:solidFill>
                    <a:latin typeface="Times New Roman" panose="02020603050405020304" pitchFamily="18" charset="0"/>
                    <a:cs typeface="Times New Roman" panose="02020603050405020304" pitchFamily="18" charset="0"/>
                  </a:rPr>
                  <a:t>Precise type</a:t>
                </a:r>
                <a:r>
                  <a:rPr lang="zh-CN" altLang="en-US" sz="1800" b="0" dirty="0" smtClean="0">
                    <a:solidFill>
                      <a:schemeClr val="tx1"/>
                    </a:solidFill>
                    <a:latin typeface="Times New Roman" panose="02020603050405020304" pitchFamily="18" charset="0"/>
                    <a:cs typeface="Times New Roman" panose="02020603050405020304" pitchFamily="18" charset="0"/>
                  </a:rPr>
                  <a:t> </a:t>
                </a:r>
                <a:r>
                  <a:rPr lang="zh-CN" altLang="en-US" sz="1800" dirty="0" smtClean="0">
                    <a:solidFill>
                      <a:schemeClr val="tx1"/>
                    </a:solidFill>
                    <a:latin typeface="Times New Roman" panose="02020603050405020304" pitchFamily="18" charset="0"/>
                    <a:cs typeface="Times New Roman" panose="02020603050405020304" pitchFamily="18" charset="0"/>
                  </a:rPr>
                  <a:t>（</a:t>
                </a:r>
                <a:r>
                  <a:rPr lang="en-US" altLang="zh-CN" sz="1800" dirty="0" smtClean="0">
                    <a:solidFill>
                      <a:schemeClr val="tx1"/>
                    </a:solidFill>
                    <a:latin typeface="Times New Roman" panose="02020603050405020304" pitchFamily="18" charset="0"/>
                    <a:cs typeface="Times New Roman" panose="02020603050405020304" pitchFamily="18" charset="0"/>
                  </a:rPr>
                  <a:t>s = t</a:t>
                </a:r>
                <a:r>
                  <a:rPr lang="zh-CN" altLang="en-US" sz="1800" dirty="0" smtClean="0">
                    <a:solidFill>
                      <a:schemeClr val="tx1"/>
                    </a:solidFill>
                    <a:latin typeface="Times New Roman" panose="02020603050405020304" pitchFamily="18" charset="0"/>
                    <a:cs typeface="Times New Roman" panose="02020603050405020304" pitchFamily="18" charset="0"/>
                  </a:rPr>
                  <a:t>）</a:t>
                </a:r>
                <a:endParaRPr lang="en-US" altLang="zh-CN" sz="1800" dirty="0" smtClean="0">
                  <a:solidFill>
                    <a:schemeClr val="tx1"/>
                  </a:solidFill>
                  <a:latin typeface="Times New Roman" panose="02020603050405020304" pitchFamily="18" charset="0"/>
                  <a:cs typeface="Times New Roman" panose="02020603050405020304" pitchFamily="18" charset="0"/>
                </a:endParaRPr>
              </a:p>
              <a:p>
                <a:pPr lvl="2">
                  <a:lnSpc>
                    <a:spcPct val="150000"/>
                  </a:lnSpc>
                  <a:buClr>
                    <a:schemeClr val="tx1">
                      <a:lumMod val="50000"/>
                      <a:lumOff val="50000"/>
                    </a:schemeClr>
                  </a:buClr>
                  <a:buFont typeface="Wingdings" panose="05000000000000000000" pitchFamily="2" charset="2"/>
                  <a:buChar char="Ø"/>
                  <a:defRPr/>
                </a:pPr>
                <a:r>
                  <a:rPr lang="en-US" altLang="zh-CN" sz="1800" dirty="0" smtClean="0">
                    <a:solidFill>
                      <a:schemeClr val="tx1"/>
                    </a:solidFill>
                    <a:latin typeface="Times New Roman" panose="02020603050405020304" pitchFamily="18" charset="0"/>
                    <a:cs typeface="Times New Roman" panose="02020603050405020304" pitchFamily="18" charset="0"/>
                  </a:rPr>
                  <a:t>Compatible type</a:t>
                </a:r>
                <a:r>
                  <a:rPr lang="zh-CN" altLang="en-US" sz="1800" dirty="0" smtClean="0">
                    <a:solidFill>
                      <a:schemeClr val="tx1"/>
                    </a:solidFill>
                    <a:latin typeface="Times New Roman" panose="02020603050405020304" pitchFamily="18" charset="0"/>
                    <a:cs typeface="Times New Roman" panose="02020603050405020304" pitchFamily="18" charset="0"/>
                  </a:rPr>
                  <a:t> （</a:t>
                </a:r>
                <a:r>
                  <a:rPr lang="en-US" altLang="zh-CN" sz="1800" dirty="0" smtClean="0">
                    <a:solidFill>
                      <a:schemeClr val="tx1"/>
                    </a:solidFill>
                    <a:latin typeface="Times New Roman" panose="02020603050405020304" pitchFamily="18" charset="0"/>
                    <a:cs typeface="Times New Roman" panose="02020603050405020304" pitchFamily="18" charset="0"/>
                  </a:rPr>
                  <a:t>s ≤ t</a:t>
                </a:r>
                <a:r>
                  <a:rPr lang="zh-CN" altLang="en-US" sz="1800" dirty="0" smtClean="0">
                    <a:solidFill>
                      <a:schemeClr val="tx1"/>
                    </a:solidFill>
                    <a:latin typeface="Times New Roman" panose="02020603050405020304" pitchFamily="18" charset="0"/>
                    <a:cs typeface="Times New Roman" panose="02020603050405020304" pitchFamily="18" charset="0"/>
                  </a:rPr>
                  <a:t>）</a:t>
                </a:r>
                <a:endParaRPr lang="en-US" altLang="zh-CN" sz="1800" b="0" dirty="0" smtClean="0">
                  <a:solidFill>
                    <a:schemeClr val="tx1"/>
                  </a:solidFill>
                  <a:latin typeface="Times New Roman" panose="02020603050405020304" pitchFamily="18" charset="0"/>
                  <a:cs typeface="Times New Roman" panose="02020603050405020304" pitchFamily="18" charset="0"/>
                </a:endParaRPr>
              </a:p>
              <a:p>
                <a:pPr lvl="1">
                  <a:lnSpc>
                    <a:spcPct val="150000"/>
                  </a:lnSpc>
                  <a:defRPr/>
                </a:pPr>
                <a:r>
                  <a:rPr lang="en-US" altLang="zh-CN" sz="2200" b="1" dirty="0" smtClean="0">
                    <a:solidFill>
                      <a:schemeClr val="tx1"/>
                    </a:solidFill>
                    <a:latin typeface="Times New Roman" panose="02020603050405020304" pitchFamily="18" charset="0"/>
                    <a:cs typeface="Times New Roman" panose="02020603050405020304" pitchFamily="18" charset="0"/>
                  </a:rPr>
                  <a:t>Distance</a:t>
                </a:r>
              </a:p>
              <a:p>
                <a:pPr lvl="2">
                  <a:lnSpc>
                    <a:spcPct val="150000"/>
                  </a:lnSpc>
                  <a:buClr>
                    <a:schemeClr val="tx1">
                      <a:lumMod val="50000"/>
                      <a:lumOff val="50000"/>
                    </a:schemeClr>
                  </a:buClr>
                  <a:buFont typeface="Wingdings" panose="05000000000000000000" pitchFamily="2" charset="2"/>
                  <a:buChar char="Ø"/>
                  <a:defRPr/>
                </a:pPr>
                <a14:m>
                  <m:oMath xmlns:m="http://schemas.openxmlformats.org/officeDocument/2006/math">
                    <m:r>
                      <a:rPr lang="en-US" altLang="zh-CN" sz="1800" b="0" i="0" smtClean="0">
                        <a:solidFill>
                          <a:schemeClr val="tx1"/>
                        </a:solidFill>
                        <a:latin typeface="Cambria Math" panose="02040503050406030204" pitchFamily="18" charset="0"/>
                        <a:ea typeface="Cambria Math" panose="02040503050406030204" pitchFamily="18" charset="0"/>
                      </a:rPr>
                      <m:t> 0</m:t>
                    </m:r>
                    <m:r>
                      <a:rPr lang="en-US" altLang="zh-CN" sz="1800" i="1" smtClean="0">
                        <a:solidFill>
                          <a:schemeClr val="tx1"/>
                        </a:solidFill>
                        <a:latin typeface="Cambria Math" panose="02040503050406030204" pitchFamily="18" charset="0"/>
                        <a:ea typeface="Cambria Math" panose="02040503050406030204" pitchFamily="18" charset="0"/>
                      </a:rPr>
                      <m:t>≤</m:t>
                    </m:r>
                    <m:r>
                      <m:rPr>
                        <m:sty m:val="p"/>
                      </m:rPr>
                      <a:rPr lang="en-US" altLang="zh-CN" sz="1800">
                        <a:solidFill>
                          <a:schemeClr val="tx1"/>
                        </a:solidFill>
                        <a:latin typeface="Cambria Math" panose="02040503050406030204" pitchFamily="18" charset="0"/>
                      </a:rPr>
                      <m:t>d</m:t>
                    </m:r>
                    <m:d>
                      <m:dPr>
                        <m:ctrlPr>
                          <a:rPr lang="zh-CN" altLang="zh-CN" sz="1800" i="1">
                            <a:solidFill>
                              <a:schemeClr val="tx1"/>
                            </a:solidFill>
                            <a:latin typeface="Cambria Math" panose="02040503050406030204" pitchFamily="18" charset="0"/>
                          </a:rPr>
                        </m:ctrlPr>
                      </m:dPr>
                      <m:e>
                        <m:r>
                          <m:rPr>
                            <m:sty m:val="p"/>
                          </m:rPr>
                          <a:rPr lang="en-US" altLang="zh-CN" sz="1800" i="1">
                            <a:solidFill>
                              <a:schemeClr val="tx1"/>
                            </a:solidFill>
                            <a:latin typeface="Cambria Math" panose="02040503050406030204" pitchFamily="18" charset="0"/>
                          </a:rPr>
                          <m:t>s</m:t>
                        </m:r>
                        <m:r>
                          <a:rPr lang="en-US" altLang="zh-CN" sz="1800" i="1">
                            <a:solidFill>
                              <a:schemeClr val="tx1"/>
                            </a:solidFill>
                            <a:latin typeface="Cambria Math" panose="02040503050406030204" pitchFamily="18" charset="0"/>
                          </a:rPr>
                          <m:t>, </m:t>
                        </m:r>
                        <m:r>
                          <m:rPr>
                            <m:sty m:val="p"/>
                          </m:rPr>
                          <a:rPr lang="en-US" altLang="zh-CN" sz="1800" i="1">
                            <a:solidFill>
                              <a:schemeClr val="tx1"/>
                            </a:solidFill>
                            <a:latin typeface="Cambria Math" panose="02040503050406030204" pitchFamily="18" charset="0"/>
                          </a:rPr>
                          <m:t>t</m:t>
                        </m:r>
                      </m:e>
                    </m:d>
                    <m:r>
                      <a:rPr lang="en-US" altLang="zh-CN" sz="1800" i="1">
                        <a:solidFill>
                          <a:schemeClr val="tx1"/>
                        </a:solidFill>
                        <a:latin typeface="Cambria Math" panose="02040503050406030204" pitchFamily="18" charset="0"/>
                        <a:ea typeface="Cambria Math" panose="02040503050406030204" pitchFamily="18" charset="0"/>
                      </a:rPr>
                      <m:t>≤</m:t>
                    </m:r>
                    <m:r>
                      <a:rPr lang="en-US" altLang="zh-CN" sz="1800" b="0" i="1" smtClean="0">
                        <a:solidFill>
                          <a:schemeClr val="tx1"/>
                        </a:solidFill>
                        <a:latin typeface="Cambria Math" panose="02040503050406030204" pitchFamily="18" charset="0"/>
                        <a:ea typeface="Cambria Math" panose="02040503050406030204" pitchFamily="18" charset="0"/>
                      </a:rPr>
                      <m:t>4</m:t>
                    </m:r>
                  </m:oMath>
                </a14:m>
                <a:endParaRPr lang="en-US" altLang="zh-CN" sz="1800" dirty="0" smtClean="0">
                  <a:solidFill>
                    <a:schemeClr val="tx1"/>
                  </a:solidFill>
                  <a:latin typeface="Times New Roman" panose="02020603050405020304" pitchFamily="18" charset="0"/>
                  <a:cs typeface="Times New Roman" panose="02020603050405020304" pitchFamily="18" charset="0"/>
                </a:endParaRPr>
              </a:p>
            </p:txBody>
          </p:sp>
        </mc:Choice>
        <mc:Fallback xmlns="">
          <p:sp>
            <p:nvSpPr>
              <p:cNvPr id="220" name="Rectangle 3"/>
              <p:cNvSpPr txBox="1">
                <a:spLocks noRot="1" noChangeAspect="1" noMove="1" noResize="1" noEditPoints="1" noAdjustHandles="1" noChangeArrowheads="1" noChangeShapeType="1" noTextEdit="1"/>
              </p:cNvSpPr>
              <p:nvPr/>
            </p:nvSpPr>
            <p:spPr bwMode="gray">
              <a:xfrm>
                <a:off x="323528" y="1196752"/>
                <a:ext cx="8280920" cy="5040000"/>
              </a:xfrm>
              <a:prstGeom prst="rect">
                <a:avLst/>
              </a:prstGeom>
              <a:blipFill rotWithShape="0">
                <a:blip r:embed="rId4"/>
                <a:stretch>
                  <a:fillRect l="-81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2" name="矩形 1"/>
          <p:cNvSpPr/>
          <p:nvPr/>
        </p:nvSpPr>
        <p:spPr>
          <a:xfrm>
            <a:off x="3916650" y="4653136"/>
            <a:ext cx="4831814" cy="369332"/>
          </a:xfrm>
          <a:prstGeom prst="rect">
            <a:avLst/>
          </a:prstGeom>
        </p:spPr>
        <p:txBody>
          <a:bodyPr wrap="square">
            <a:spAutoFit/>
          </a:bodyPr>
          <a:lstStyle/>
          <a:p>
            <a:pPr lvl="2"/>
            <a:r>
              <a:rPr lang="en-US" altLang="zh-CN" dirty="0">
                <a:solidFill>
                  <a:srgbClr val="0070C0"/>
                </a:solidFill>
                <a:latin typeface="Times New Roman" panose="02020603050405020304" pitchFamily="18" charset="0"/>
                <a:cs typeface="Times New Roman" panose="02020603050405020304" pitchFamily="18" charset="0"/>
              </a:rPr>
              <a:t>unsigned int  ≤  int</a:t>
            </a:r>
            <a:r>
              <a:rPr lang="zh-CN" altLang="en-US" dirty="0">
                <a:solidFill>
                  <a:srgbClr val="0070C0"/>
                </a:solidFill>
                <a:latin typeface="Times New Roman" panose="02020603050405020304" pitchFamily="18" charset="0"/>
                <a:cs typeface="Times New Roman" panose="02020603050405020304" pitchFamily="18" charset="0"/>
              </a:rPr>
              <a:t> </a:t>
            </a:r>
            <a:r>
              <a:rPr lang="en-US" altLang="zh-CN" dirty="0">
                <a:solidFill>
                  <a:srgbClr val="0070C0"/>
                </a:solidFill>
                <a:latin typeface="Times New Roman" panose="02020603050405020304" pitchFamily="18" charset="0"/>
                <a:cs typeface="Times New Roman" panose="02020603050405020304" pitchFamily="18" charset="0"/>
              </a:rPr>
              <a:t> ≤  </a:t>
            </a:r>
            <a:r>
              <a:rPr lang="en-US" altLang="zh-CN" i="1" dirty="0">
                <a:solidFill>
                  <a:srgbClr val="0070C0"/>
                </a:solidFill>
                <a:latin typeface="Times New Roman" panose="02020603050405020304" pitchFamily="18" charset="0"/>
                <a:cs typeface="Times New Roman" panose="02020603050405020304" pitchFamily="18" charset="0"/>
              </a:rPr>
              <a:t>dword  </a:t>
            </a:r>
            <a:r>
              <a:rPr lang="en-US" altLang="zh-CN" dirty="0">
                <a:solidFill>
                  <a:srgbClr val="0070C0"/>
                </a:solidFill>
                <a:latin typeface="Times New Roman" panose="02020603050405020304" pitchFamily="18" charset="0"/>
                <a:cs typeface="Times New Roman" panose="02020603050405020304" pitchFamily="18" charset="0"/>
              </a:rPr>
              <a:t>≤  ꓔ</a:t>
            </a:r>
          </a:p>
        </p:txBody>
      </p:sp>
    </p:spTree>
    <p:extLst>
      <p:ext uri="{BB962C8B-B14F-4D97-AF65-F5344CB8AC3E}">
        <p14:creationId xmlns:p14="http://schemas.microsoft.com/office/powerpoint/2010/main" val="14983539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7934"/>
            <a:ext cx="9144000" cy="8446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2"/>
          <p:cNvSpPr>
            <a:spLocks noGrp="1" noChangeArrowheads="1"/>
          </p:cNvSpPr>
          <p:nvPr>
            <p:ph type="title"/>
          </p:nvPr>
        </p:nvSpPr>
        <p:spPr>
          <a:xfrm>
            <a:off x="250825" y="25451"/>
            <a:ext cx="8642350" cy="777875"/>
          </a:xfrm>
        </p:spPr>
        <p:txBody>
          <a:bodyPr/>
          <a:lstStyle/>
          <a:p>
            <a:pPr algn="l" eaLnBrk="1" hangingPunct="1">
              <a:defRPr/>
            </a:pPr>
            <a:r>
              <a:rPr lang="zh-CN" altLang="en-US" sz="3200" b="1" dirty="0" smtClean="0">
                <a:solidFill>
                  <a:schemeClr val="bg1"/>
                </a:solidFill>
              </a:rPr>
              <a:t>国内外研究现状</a:t>
            </a:r>
            <a:endParaRPr lang="zh-CN" altLang="en-US" sz="2000" b="1" dirty="0" smtClean="0">
              <a:solidFill>
                <a:schemeClr val="bg1"/>
              </a:solidFill>
              <a:latin typeface="Arial" pitchFamily="34" charset="0"/>
              <a:ea typeface="Arial Unicode MS" pitchFamily="34" charset="-122"/>
              <a:cs typeface="Arial" pitchFamily="34" charset="0"/>
            </a:endParaRPr>
          </a:p>
        </p:txBody>
      </p:sp>
      <p:sp>
        <p:nvSpPr>
          <p:cNvPr id="4" name="矩形 3"/>
          <p:cNvSpPr/>
          <p:nvPr/>
        </p:nvSpPr>
        <p:spPr>
          <a:xfrm>
            <a:off x="0" y="6525344"/>
            <a:ext cx="9138308" cy="332656"/>
          </a:xfrm>
          <a:prstGeom prst="rect">
            <a:avLst/>
          </a:prstGeom>
          <a:gradFill flip="none" rotWithShape="1">
            <a:gsLst>
              <a:gs pos="55000">
                <a:schemeClr val="tx2">
                  <a:alpha val="29000"/>
                </a:schemeClr>
              </a:gs>
              <a:gs pos="100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2" name="组合 61"/>
          <p:cNvGrpSpPr/>
          <p:nvPr/>
        </p:nvGrpSpPr>
        <p:grpSpPr>
          <a:xfrm>
            <a:off x="8186914" y="5559487"/>
            <a:ext cx="878417" cy="893287"/>
            <a:chOff x="8230456" y="5603029"/>
            <a:chExt cx="878417" cy="893287"/>
          </a:xfrm>
        </p:grpSpPr>
        <p:sp>
          <p:nvSpPr>
            <p:cNvPr id="52" name="矩形 51"/>
            <p:cNvSpPr/>
            <p:nvPr/>
          </p:nvSpPr>
          <p:spPr>
            <a:xfrm>
              <a:off x="8849633" y="6237076"/>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8849633" y="5920578"/>
              <a:ext cx="259240" cy="259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8540044" y="6237076"/>
              <a:ext cx="259240" cy="259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8849633" y="5603029"/>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8540044" y="5920578"/>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8230456" y="6237076"/>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4" name="矩形 63"/>
          <p:cNvSpPr/>
          <p:nvPr/>
        </p:nvSpPr>
        <p:spPr>
          <a:xfrm>
            <a:off x="-10066" y="893644"/>
            <a:ext cx="9154065" cy="1445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Rectangle 3"/>
          <p:cNvSpPr txBox="1">
            <a:spLocks noChangeArrowheads="1"/>
          </p:cNvSpPr>
          <p:nvPr/>
        </p:nvSpPr>
        <p:spPr bwMode="gray">
          <a:xfrm>
            <a:off x="540000" y="1260000"/>
            <a:ext cx="8280000" cy="50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1" fontAlgn="base" hangingPunct="1">
              <a:spcBef>
                <a:spcPct val="20000"/>
              </a:spcBef>
              <a:spcAft>
                <a:spcPct val="0"/>
              </a:spcAft>
              <a:buClr>
                <a:schemeClr val="tx1"/>
              </a:buClr>
              <a:buFont typeface="Wingdings" pitchFamily="2" charset="2"/>
              <a:buChar char="v"/>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Font typeface="Wingdings" pitchFamily="2" charset="2"/>
              <a:buChar char="§"/>
              <a:defRPr sz="2800">
                <a:solidFill>
                  <a:schemeClr val="tx2"/>
                </a:solidFill>
                <a:latin typeface="Arial" charset="0"/>
              </a:defRPr>
            </a:lvl2pPr>
            <a:lvl3pPr marL="1143000" indent="-228600" algn="l" rtl="0" eaLnBrk="1" fontAlgn="base" hangingPunct="1">
              <a:spcBef>
                <a:spcPct val="20000"/>
              </a:spcBef>
              <a:spcAft>
                <a:spcPct val="0"/>
              </a:spcAft>
              <a:buClr>
                <a:schemeClr val="hlink"/>
              </a:buClr>
              <a:buChar char="•"/>
              <a:defRPr sz="2400">
                <a:solidFill>
                  <a:schemeClr val="tx2"/>
                </a:solidFill>
                <a:latin typeface="Arial" charset="0"/>
              </a:defRPr>
            </a:lvl3pPr>
            <a:lvl4pPr marL="1600200" indent="-228600" algn="l" rtl="0" eaLnBrk="1" fontAlgn="base" hangingPunct="1">
              <a:spcBef>
                <a:spcPct val="20000"/>
              </a:spcBef>
              <a:spcAft>
                <a:spcPct val="0"/>
              </a:spcAft>
              <a:buChar char="–"/>
              <a:defRPr sz="2000">
                <a:solidFill>
                  <a:schemeClr val="tx2"/>
                </a:solidFill>
                <a:latin typeface="Arial" charset="0"/>
              </a:defRPr>
            </a:lvl4pPr>
            <a:lvl5pPr marL="2057400" indent="-228600" algn="l" rtl="0" eaLnBrk="1" fontAlgn="base" hangingPunct="1">
              <a:spcBef>
                <a:spcPct val="20000"/>
              </a:spcBef>
              <a:spcAft>
                <a:spcPct val="0"/>
              </a:spcAft>
              <a:buChar char="»"/>
              <a:defRPr sz="2000">
                <a:solidFill>
                  <a:schemeClr val="tx2"/>
                </a:solidFill>
                <a:latin typeface="Arial" charset="0"/>
              </a:defRPr>
            </a:lvl5pPr>
            <a:lvl6pPr marL="2514600" indent="-228600" algn="l" rtl="0" eaLnBrk="1" fontAlgn="base" hangingPunct="1">
              <a:spcBef>
                <a:spcPct val="20000"/>
              </a:spcBef>
              <a:spcAft>
                <a:spcPct val="0"/>
              </a:spcAft>
              <a:buChar char="»"/>
              <a:defRPr sz="2000">
                <a:solidFill>
                  <a:schemeClr val="tx2"/>
                </a:solidFill>
                <a:latin typeface="Arial" charset="0"/>
              </a:defRPr>
            </a:lvl6pPr>
            <a:lvl7pPr marL="2971800" indent="-228600" algn="l" rtl="0" eaLnBrk="1" fontAlgn="base" hangingPunct="1">
              <a:spcBef>
                <a:spcPct val="20000"/>
              </a:spcBef>
              <a:spcAft>
                <a:spcPct val="0"/>
              </a:spcAft>
              <a:buChar char="»"/>
              <a:defRPr sz="2000">
                <a:solidFill>
                  <a:schemeClr val="tx2"/>
                </a:solidFill>
                <a:latin typeface="Arial" charset="0"/>
              </a:defRPr>
            </a:lvl7pPr>
            <a:lvl8pPr marL="3429000" indent="-228600" algn="l" rtl="0" eaLnBrk="1" fontAlgn="base" hangingPunct="1">
              <a:spcBef>
                <a:spcPct val="20000"/>
              </a:spcBef>
              <a:spcAft>
                <a:spcPct val="0"/>
              </a:spcAft>
              <a:buChar char="»"/>
              <a:defRPr sz="2000">
                <a:solidFill>
                  <a:schemeClr val="tx2"/>
                </a:solidFill>
                <a:latin typeface="Arial" charset="0"/>
              </a:defRPr>
            </a:lvl8pPr>
            <a:lvl9pPr marL="3886200" indent="-228600" algn="l" rtl="0" eaLnBrk="1" fontAlgn="base" hangingPunct="1">
              <a:spcBef>
                <a:spcPct val="20000"/>
              </a:spcBef>
              <a:spcAft>
                <a:spcPct val="0"/>
              </a:spcAft>
              <a:buChar char="»"/>
              <a:defRPr sz="2000">
                <a:solidFill>
                  <a:schemeClr val="tx2"/>
                </a:solidFill>
                <a:latin typeface="Arial" charset="0"/>
              </a:defRPr>
            </a:lvl9pPr>
          </a:lstStyle>
          <a:p>
            <a:pPr>
              <a:lnSpc>
                <a:spcPct val="150000"/>
              </a:lnSpc>
              <a:defRPr/>
            </a:pPr>
            <a:r>
              <a:rPr lang="zh-CN" altLang="en-US" sz="2200" b="0" dirty="0" smtClean="0">
                <a:solidFill>
                  <a:srgbClr val="080808"/>
                </a:solidFill>
                <a:latin typeface="宋体" panose="02010600030101010101" pitchFamily="2" charset="-122"/>
                <a:ea typeface="宋体" panose="02010600030101010101" pitchFamily="2" charset="-122"/>
              </a:rPr>
              <a:t>目前已有不少卓有成效的研究：</a:t>
            </a:r>
            <a:r>
              <a:rPr lang="en-US" altLang="zh-CN" sz="2200" b="0" dirty="0" smtClean="0">
                <a:solidFill>
                  <a:srgbClr val="080808"/>
                </a:solidFill>
                <a:latin typeface="宋体" panose="02010600030101010101" pitchFamily="2" charset="-122"/>
                <a:ea typeface="宋体" panose="02010600030101010101" pitchFamily="2" charset="-122"/>
              </a:rPr>
              <a:t>Hex-Rays</a:t>
            </a:r>
            <a:r>
              <a:rPr lang="zh-CN" altLang="en-US" sz="2200" b="0" dirty="0" smtClean="0">
                <a:solidFill>
                  <a:srgbClr val="080808"/>
                </a:solidFill>
                <a:latin typeface="宋体" panose="02010600030101010101" pitchFamily="2" charset="-122"/>
                <a:ea typeface="宋体" panose="02010600030101010101" pitchFamily="2" charset="-122"/>
              </a:rPr>
              <a:t>、</a:t>
            </a:r>
            <a:r>
              <a:rPr lang="en-US" altLang="zh-CN" sz="2200" b="0" dirty="0" smtClean="0">
                <a:solidFill>
                  <a:srgbClr val="080808"/>
                </a:solidFill>
                <a:latin typeface="宋体" panose="02010600030101010101" pitchFamily="2" charset="-122"/>
                <a:ea typeface="宋体" panose="02010600030101010101" pitchFamily="2" charset="-122"/>
              </a:rPr>
              <a:t>Snowman</a:t>
            </a:r>
            <a:r>
              <a:rPr lang="zh-CN" altLang="en-US" sz="2200" b="0" dirty="0" smtClean="0">
                <a:solidFill>
                  <a:srgbClr val="080808"/>
                </a:solidFill>
                <a:latin typeface="宋体" panose="02010600030101010101" pitchFamily="2" charset="-122"/>
                <a:ea typeface="宋体" panose="02010600030101010101" pitchFamily="2" charset="-122"/>
              </a:rPr>
              <a:t>、</a:t>
            </a:r>
            <a:r>
              <a:rPr lang="en-US" altLang="zh-CN" sz="2200" b="0" dirty="0" smtClean="0">
                <a:solidFill>
                  <a:srgbClr val="080808"/>
                </a:solidFill>
                <a:latin typeface="宋体" panose="02010600030101010101" pitchFamily="2" charset="-122"/>
                <a:ea typeface="宋体" panose="02010600030101010101" pitchFamily="2" charset="-122"/>
              </a:rPr>
              <a:t>Rewards</a:t>
            </a:r>
            <a:r>
              <a:rPr lang="zh-CN" altLang="en-US" sz="2200" b="0" dirty="0" smtClean="0">
                <a:solidFill>
                  <a:srgbClr val="080808"/>
                </a:solidFill>
                <a:latin typeface="宋体" panose="02010600030101010101" pitchFamily="2" charset="-122"/>
                <a:ea typeface="宋体" panose="02010600030101010101" pitchFamily="2" charset="-122"/>
              </a:rPr>
              <a:t>、</a:t>
            </a:r>
            <a:r>
              <a:rPr lang="en-US" altLang="zh-CN" sz="2200" b="0" dirty="0" smtClean="0">
                <a:solidFill>
                  <a:srgbClr val="080808"/>
                </a:solidFill>
                <a:latin typeface="宋体" panose="02010600030101010101" pitchFamily="2" charset="-122"/>
                <a:ea typeface="宋体" panose="02010600030101010101" pitchFamily="2" charset="-122"/>
              </a:rPr>
              <a:t>TIE</a:t>
            </a:r>
            <a:r>
              <a:rPr lang="zh-CN" altLang="en-US" sz="2200" b="0" dirty="0" smtClean="0">
                <a:solidFill>
                  <a:srgbClr val="080808"/>
                </a:solidFill>
                <a:latin typeface="宋体" panose="02010600030101010101" pitchFamily="2" charset="-122"/>
                <a:ea typeface="宋体" panose="02010600030101010101" pitchFamily="2" charset="-122"/>
              </a:rPr>
              <a:t>、</a:t>
            </a:r>
            <a:r>
              <a:rPr lang="en-US" altLang="zh-CN" sz="2200" b="0" dirty="0" smtClean="0">
                <a:solidFill>
                  <a:srgbClr val="080808"/>
                </a:solidFill>
                <a:latin typeface="宋体" panose="02010600030101010101" pitchFamily="2" charset="-122"/>
                <a:ea typeface="宋体" panose="02010600030101010101" pitchFamily="2" charset="-122"/>
              </a:rPr>
              <a:t>SecondWrite</a:t>
            </a:r>
            <a:r>
              <a:rPr lang="zh-CN" altLang="en-US" sz="2200" b="0" dirty="0" smtClean="0">
                <a:solidFill>
                  <a:srgbClr val="080808"/>
                </a:solidFill>
                <a:latin typeface="宋体" panose="02010600030101010101" pitchFamily="2" charset="-122"/>
                <a:ea typeface="宋体" panose="02010600030101010101" pitchFamily="2" charset="-122"/>
              </a:rPr>
              <a:t>、</a:t>
            </a:r>
            <a:r>
              <a:rPr lang="en-US" altLang="zh-CN" sz="2200" b="0" dirty="0" smtClean="0">
                <a:solidFill>
                  <a:srgbClr val="080808"/>
                </a:solidFill>
                <a:latin typeface="宋体" panose="02010600030101010101" pitchFamily="2" charset="-122"/>
                <a:ea typeface="宋体" panose="02010600030101010101" pitchFamily="2" charset="-122"/>
              </a:rPr>
              <a:t>MemPick</a:t>
            </a:r>
            <a:r>
              <a:rPr lang="zh-CN" altLang="en-US" sz="2200" b="0" dirty="0" smtClean="0">
                <a:solidFill>
                  <a:srgbClr val="080808"/>
                </a:solidFill>
                <a:latin typeface="宋体" panose="02010600030101010101" pitchFamily="2" charset="-122"/>
                <a:ea typeface="宋体" panose="02010600030101010101" pitchFamily="2" charset="-122"/>
              </a:rPr>
              <a:t>、</a:t>
            </a:r>
            <a:r>
              <a:rPr lang="en-US" altLang="zh-CN" sz="2200" b="0" dirty="0" smtClean="0">
                <a:solidFill>
                  <a:srgbClr val="080808"/>
                </a:solidFill>
                <a:latin typeface="宋体" panose="02010600030101010101" pitchFamily="2" charset="-122"/>
                <a:ea typeface="宋体" panose="02010600030101010101" pitchFamily="2" charset="-122"/>
              </a:rPr>
              <a:t>PointerScope</a:t>
            </a:r>
            <a:r>
              <a:rPr lang="zh-CN" altLang="en-US" sz="2200" b="0" dirty="0" smtClean="0">
                <a:solidFill>
                  <a:srgbClr val="080808"/>
                </a:solidFill>
                <a:latin typeface="宋体" panose="02010600030101010101" pitchFamily="2" charset="-122"/>
                <a:ea typeface="宋体" panose="02010600030101010101" pitchFamily="2" charset="-122"/>
              </a:rPr>
              <a:t>等</a:t>
            </a:r>
            <a:endParaRPr lang="en-US" altLang="zh-CN" sz="2200" b="0" dirty="0" smtClean="0">
              <a:solidFill>
                <a:srgbClr val="080808"/>
              </a:solidFill>
              <a:latin typeface="宋体" panose="02010600030101010101" pitchFamily="2" charset="-122"/>
              <a:ea typeface="宋体" panose="02010600030101010101" pitchFamily="2" charset="-122"/>
            </a:endParaRPr>
          </a:p>
          <a:p>
            <a:pPr>
              <a:lnSpc>
                <a:spcPct val="150000"/>
              </a:lnSpc>
              <a:defRPr/>
            </a:pPr>
            <a:r>
              <a:rPr lang="zh-CN" altLang="en-US" sz="2200" b="0" dirty="0" smtClean="0">
                <a:latin typeface="宋体" panose="02010600030101010101" pitchFamily="2" charset="-122"/>
                <a:ea typeface="宋体" panose="02010600030101010101" pitchFamily="2" charset="-122"/>
              </a:rPr>
              <a:t>许多方法推测的类型信息较</a:t>
            </a:r>
            <a:r>
              <a:rPr lang="zh-CN" altLang="en-US" sz="2200" b="0" dirty="0" smtClean="0">
                <a:solidFill>
                  <a:srgbClr val="0070C0"/>
                </a:solidFill>
                <a:latin typeface="宋体" panose="02010600030101010101" pitchFamily="2" charset="-122"/>
                <a:ea typeface="宋体" panose="02010600030101010101" pitchFamily="2" charset="-122"/>
              </a:rPr>
              <a:t>保守</a:t>
            </a:r>
            <a:endParaRPr lang="en-US" altLang="zh-CN" sz="2200" b="0" dirty="0" smtClean="0">
              <a:solidFill>
                <a:srgbClr val="0070C0"/>
              </a:solidFill>
              <a:latin typeface="宋体" panose="02010600030101010101" pitchFamily="2" charset="-122"/>
              <a:ea typeface="宋体" panose="02010600030101010101" pitchFamily="2" charset="-122"/>
            </a:endParaRPr>
          </a:p>
          <a:p>
            <a:pPr>
              <a:lnSpc>
                <a:spcPct val="150000"/>
              </a:lnSpc>
              <a:defRPr/>
            </a:pPr>
            <a:r>
              <a:rPr lang="zh-CN" altLang="en-US" sz="2200" b="0" dirty="0" smtClean="0">
                <a:latin typeface="宋体" panose="02010600030101010101" pitchFamily="2" charset="-122"/>
                <a:ea typeface="宋体" panose="02010600030101010101" pitchFamily="2" charset="-122"/>
              </a:rPr>
              <a:t>许多研究倾向于使用约束求解、动态仿真等技术，不适用于分析</a:t>
            </a:r>
            <a:r>
              <a:rPr lang="zh-CN" altLang="en-US" sz="2200" b="0" dirty="0" smtClean="0">
                <a:solidFill>
                  <a:srgbClr val="0070C0"/>
                </a:solidFill>
                <a:latin typeface="宋体" panose="02010600030101010101" pitchFamily="2" charset="-122"/>
                <a:ea typeface="宋体" panose="02010600030101010101" pitchFamily="2" charset="-122"/>
              </a:rPr>
              <a:t>较大规模的程序</a:t>
            </a:r>
            <a:endParaRPr lang="en-US" altLang="zh-CN" sz="2200" b="0" dirty="0" smtClean="0">
              <a:latin typeface="宋体" panose="02010600030101010101" pitchFamily="2" charset="-122"/>
              <a:ea typeface="宋体" panose="02010600030101010101" pitchFamily="2" charset="-122"/>
            </a:endParaRPr>
          </a:p>
          <a:p>
            <a:pPr lvl="1">
              <a:lnSpc>
                <a:spcPct val="150000"/>
              </a:lnSpc>
              <a:defRPr/>
            </a:pPr>
            <a:r>
              <a:rPr lang="zh-CN" altLang="en-US" sz="2200" b="0" dirty="0" smtClean="0">
                <a:solidFill>
                  <a:schemeClr val="tx1"/>
                </a:solidFill>
                <a:latin typeface="宋体" panose="02010600030101010101" pitchFamily="2" charset="-122"/>
                <a:ea typeface="宋体" panose="02010600030101010101" pitchFamily="2" charset="-122"/>
              </a:rPr>
              <a:t>例：</a:t>
            </a:r>
            <a:r>
              <a:rPr lang="en-US" altLang="zh-CN" sz="2200" b="0" dirty="0" smtClean="0">
                <a:solidFill>
                  <a:schemeClr val="tx1"/>
                </a:solidFill>
                <a:latin typeface="宋体" panose="02010600030101010101" pitchFamily="2" charset="-122"/>
                <a:ea typeface="宋体" panose="02010600030101010101" pitchFamily="2" charset="-122"/>
              </a:rPr>
              <a:t>DIVINE</a:t>
            </a:r>
            <a:r>
              <a:rPr lang="zh-CN" altLang="en-US" sz="2200" b="0" dirty="0" smtClean="0">
                <a:solidFill>
                  <a:schemeClr val="tx1"/>
                </a:solidFill>
                <a:latin typeface="宋体" panose="02010600030101010101" pitchFamily="2" charset="-122"/>
                <a:ea typeface="宋体" panose="02010600030101010101" pitchFamily="2" charset="-122"/>
              </a:rPr>
              <a:t>分析一个</a:t>
            </a:r>
            <a:r>
              <a:rPr lang="en-US" altLang="zh-CN" sz="2200" b="0" dirty="0" smtClean="0">
                <a:solidFill>
                  <a:schemeClr val="tx1"/>
                </a:solidFill>
                <a:latin typeface="宋体" panose="02010600030101010101" pitchFamily="2" charset="-122"/>
                <a:ea typeface="宋体" panose="02010600030101010101" pitchFamily="2" charset="-122"/>
              </a:rPr>
              <a:t>55000</a:t>
            </a:r>
            <a:r>
              <a:rPr lang="zh-CN" altLang="en-US" sz="2200" b="0" dirty="0" smtClean="0">
                <a:solidFill>
                  <a:schemeClr val="tx1"/>
                </a:solidFill>
                <a:latin typeface="宋体" panose="02010600030101010101" pitchFamily="2" charset="-122"/>
                <a:ea typeface="宋体" panose="02010600030101010101" pitchFamily="2" charset="-122"/>
              </a:rPr>
              <a:t>行汇编代码的程序用了</a:t>
            </a:r>
            <a:r>
              <a:rPr lang="zh-CN" altLang="en-US" sz="2200" b="0" dirty="0" smtClean="0">
                <a:solidFill>
                  <a:srgbClr val="0070C0"/>
                </a:solidFill>
                <a:latin typeface="宋体" panose="02010600030101010101" pitchFamily="2" charset="-122"/>
                <a:ea typeface="宋体" panose="02010600030101010101" pitchFamily="2" charset="-122"/>
              </a:rPr>
              <a:t>两个小时</a:t>
            </a:r>
            <a:endParaRPr lang="en-US" altLang="zh-CN" sz="2200" b="0" dirty="0" smtClean="0">
              <a:solidFill>
                <a:srgbClr val="0070C0"/>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13527950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7934"/>
            <a:ext cx="9144000" cy="8446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2"/>
          <p:cNvSpPr>
            <a:spLocks noGrp="1" noChangeArrowheads="1"/>
          </p:cNvSpPr>
          <p:nvPr>
            <p:ph type="title"/>
          </p:nvPr>
        </p:nvSpPr>
        <p:spPr>
          <a:xfrm>
            <a:off x="250825" y="25451"/>
            <a:ext cx="8642350" cy="777875"/>
          </a:xfrm>
        </p:spPr>
        <p:txBody>
          <a:bodyPr>
            <a:normAutofit/>
          </a:bodyPr>
          <a:lstStyle/>
          <a:p>
            <a:pPr algn="l" eaLnBrk="1" hangingPunct="1">
              <a:defRPr/>
            </a:pPr>
            <a:r>
              <a:rPr lang="zh-CN" altLang="en-US" sz="3200" b="1" dirty="0" smtClean="0">
                <a:solidFill>
                  <a:schemeClr val="bg1"/>
                </a:solidFill>
              </a:rPr>
              <a:t>实验：准确率比较</a:t>
            </a:r>
            <a:endParaRPr lang="zh-CN" altLang="en-US" sz="2000" b="1" dirty="0" smtClean="0">
              <a:solidFill>
                <a:schemeClr val="bg1"/>
              </a:solidFill>
              <a:latin typeface="Arial" pitchFamily="34" charset="0"/>
              <a:ea typeface="Arial Unicode MS" pitchFamily="34" charset="-122"/>
              <a:cs typeface="Arial" pitchFamily="34" charset="0"/>
            </a:endParaRPr>
          </a:p>
        </p:txBody>
      </p:sp>
      <p:sp>
        <p:nvSpPr>
          <p:cNvPr id="4" name="矩形 3"/>
          <p:cNvSpPr/>
          <p:nvPr/>
        </p:nvSpPr>
        <p:spPr>
          <a:xfrm>
            <a:off x="0" y="6525344"/>
            <a:ext cx="9138308" cy="332656"/>
          </a:xfrm>
          <a:prstGeom prst="rect">
            <a:avLst/>
          </a:prstGeom>
          <a:gradFill flip="none" rotWithShape="1">
            <a:gsLst>
              <a:gs pos="55000">
                <a:schemeClr val="tx2">
                  <a:alpha val="29000"/>
                </a:schemeClr>
              </a:gs>
              <a:gs pos="100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2" name="组合 61"/>
          <p:cNvGrpSpPr/>
          <p:nvPr/>
        </p:nvGrpSpPr>
        <p:grpSpPr>
          <a:xfrm>
            <a:off x="8186914" y="5559487"/>
            <a:ext cx="878417" cy="893287"/>
            <a:chOff x="8230456" y="5603029"/>
            <a:chExt cx="878417" cy="893287"/>
          </a:xfrm>
        </p:grpSpPr>
        <p:sp>
          <p:nvSpPr>
            <p:cNvPr id="52" name="矩形 51"/>
            <p:cNvSpPr/>
            <p:nvPr/>
          </p:nvSpPr>
          <p:spPr>
            <a:xfrm>
              <a:off x="8849633" y="6237076"/>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8849633" y="5920578"/>
              <a:ext cx="259240" cy="259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8540044" y="6237076"/>
              <a:ext cx="259240" cy="259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8849633" y="5603029"/>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8540044" y="5920578"/>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8230456" y="6237076"/>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4" name="矩形 63"/>
          <p:cNvSpPr/>
          <p:nvPr/>
        </p:nvSpPr>
        <p:spPr>
          <a:xfrm>
            <a:off x="-10066" y="893644"/>
            <a:ext cx="9154065" cy="1445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9" name="图表 18"/>
          <p:cNvGraphicFramePr>
            <a:graphicFrameLocks/>
          </p:cNvGraphicFramePr>
          <p:nvPr>
            <p:extLst>
              <p:ext uri="{D42A27DB-BD31-4B8C-83A1-F6EECF244321}">
                <p14:modId xmlns:p14="http://schemas.microsoft.com/office/powerpoint/2010/main" val="4241829240"/>
              </p:ext>
            </p:extLst>
          </p:nvPr>
        </p:nvGraphicFramePr>
        <p:xfrm>
          <a:off x="452007" y="1110792"/>
          <a:ext cx="8375297" cy="4600990"/>
        </p:xfrm>
        <a:graphic>
          <a:graphicData uri="http://schemas.openxmlformats.org/drawingml/2006/chart">
            <c:chart xmlns:c="http://schemas.openxmlformats.org/drawingml/2006/chart" xmlns:r="http://schemas.openxmlformats.org/officeDocument/2006/relationships" r:id="rId3"/>
          </a:graphicData>
        </a:graphic>
      </p:graphicFrame>
      <p:pic>
        <p:nvPicPr>
          <p:cNvPr id="2" name="图片 1"/>
          <p:cNvPicPr>
            <a:picLocks noChangeAspect="1"/>
          </p:cNvPicPr>
          <p:nvPr/>
        </p:nvPicPr>
        <p:blipFill>
          <a:blip r:embed="rId4"/>
          <a:stretch>
            <a:fillRect/>
          </a:stretch>
        </p:blipFill>
        <p:spPr>
          <a:xfrm>
            <a:off x="1259632" y="5755634"/>
            <a:ext cx="6819900" cy="733425"/>
          </a:xfrm>
          <a:prstGeom prst="rect">
            <a:avLst/>
          </a:prstGeom>
        </p:spPr>
      </p:pic>
    </p:spTree>
    <p:extLst>
      <p:ext uri="{BB962C8B-B14F-4D97-AF65-F5344CB8AC3E}">
        <p14:creationId xmlns:p14="http://schemas.microsoft.com/office/powerpoint/2010/main" val="146339786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3"/>
          <p:cNvSpPr txBox="1">
            <a:spLocks noChangeArrowheads="1"/>
          </p:cNvSpPr>
          <p:nvPr/>
        </p:nvSpPr>
        <p:spPr bwMode="gray">
          <a:xfrm>
            <a:off x="467544" y="1124744"/>
            <a:ext cx="8425631" cy="4996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1" fontAlgn="base" hangingPunct="1">
              <a:spcBef>
                <a:spcPct val="20000"/>
              </a:spcBef>
              <a:spcAft>
                <a:spcPct val="0"/>
              </a:spcAft>
              <a:buClr>
                <a:schemeClr val="tx1"/>
              </a:buClr>
              <a:buFont typeface="Wingdings" pitchFamily="2" charset="2"/>
              <a:buChar char="v"/>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Font typeface="Wingdings" pitchFamily="2" charset="2"/>
              <a:buChar char="§"/>
              <a:defRPr sz="2800">
                <a:solidFill>
                  <a:schemeClr val="tx2"/>
                </a:solidFill>
                <a:latin typeface="Arial" charset="0"/>
              </a:defRPr>
            </a:lvl2pPr>
            <a:lvl3pPr marL="1143000" indent="-228600" algn="l" rtl="0" eaLnBrk="1" fontAlgn="base" hangingPunct="1">
              <a:spcBef>
                <a:spcPct val="20000"/>
              </a:spcBef>
              <a:spcAft>
                <a:spcPct val="0"/>
              </a:spcAft>
              <a:buClr>
                <a:schemeClr val="hlink"/>
              </a:buClr>
              <a:buChar char="•"/>
              <a:defRPr sz="2400">
                <a:solidFill>
                  <a:schemeClr val="tx2"/>
                </a:solidFill>
                <a:latin typeface="Arial" charset="0"/>
              </a:defRPr>
            </a:lvl3pPr>
            <a:lvl4pPr marL="1600200" indent="-228600" algn="l" rtl="0" eaLnBrk="1" fontAlgn="base" hangingPunct="1">
              <a:spcBef>
                <a:spcPct val="20000"/>
              </a:spcBef>
              <a:spcAft>
                <a:spcPct val="0"/>
              </a:spcAft>
              <a:buChar char="–"/>
              <a:defRPr sz="2000">
                <a:solidFill>
                  <a:schemeClr val="tx2"/>
                </a:solidFill>
                <a:latin typeface="Arial" charset="0"/>
              </a:defRPr>
            </a:lvl4pPr>
            <a:lvl5pPr marL="2057400" indent="-228600" algn="l" rtl="0" eaLnBrk="1" fontAlgn="base" hangingPunct="1">
              <a:spcBef>
                <a:spcPct val="20000"/>
              </a:spcBef>
              <a:spcAft>
                <a:spcPct val="0"/>
              </a:spcAft>
              <a:buChar char="»"/>
              <a:defRPr sz="2000">
                <a:solidFill>
                  <a:schemeClr val="tx2"/>
                </a:solidFill>
                <a:latin typeface="Arial" charset="0"/>
              </a:defRPr>
            </a:lvl5pPr>
            <a:lvl6pPr marL="2514600" indent="-228600" algn="l" rtl="0" eaLnBrk="1" fontAlgn="base" hangingPunct="1">
              <a:spcBef>
                <a:spcPct val="20000"/>
              </a:spcBef>
              <a:spcAft>
                <a:spcPct val="0"/>
              </a:spcAft>
              <a:buChar char="»"/>
              <a:defRPr sz="2000">
                <a:solidFill>
                  <a:schemeClr val="tx2"/>
                </a:solidFill>
                <a:latin typeface="Arial" charset="0"/>
              </a:defRPr>
            </a:lvl6pPr>
            <a:lvl7pPr marL="2971800" indent="-228600" algn="l" rtl="0" eaLnBrk="1" fontAlgn="base" hangingPunct="1">
              <a:spcBef>
                <a:spcPct val="20000"/>
              </a:spcBef>
              <a:spcAft>
                <a:spcPct val="0"/>
              </a:spcAft>
              <a:buChar char="»"/>
              <a:defRPr sz="2000">
                <a:solidFill>
                  <a:schemeClr val="tx2"/>
                </a:solidFill>
                <a:latin typeface="Arial" charset="0"/>
              </a:defRPr>
            </a:lvl7pPr>
            <a:lvl8pPr marL="3429000" indent="-228600" algn="l" rtl="0" eaLnBrk="1" fontAlgn="base" hangingPunct="1">
              <a:spcBef>
                <a:spcPct val="20000"/>
              </a:spcBef>
              <a:spcAft>
                <a:spcPct val="0"/>
              </a:spcAft>
              <a:buChar char="»"/>
              <a:defRPr sz="2000">
                <a:solidFill>
                  <a:schemeClr val="tx2"/>
                </a:solidFill>
                <a:latin typeface="Arial" charset="0"/>
              </a:defRPr>
            </a:lvl8pPr>
            <a:lvl9pPr marL="3886200" indent="-228600" algn="l" rtl="0" eaLnBrk="1" fontAlgn="base" hangingPunct="1">
              <a:spcBef>
                <a:spcPct val="20000"/>
              </a:spcBef>
              <a:spcAft>
                <a:spcPct val="0"/>
              </a:spcAft>
              <a:buChar char="»"/>
              <a:defRPr sz="2000">
                <a:solidFill>
                  <a:schemeClr val="tx2"/>
                </a:solidFill>
                <a:latin typeface="Arial" charset="0"/>
              </a:defRPr>
            </a:lvl9pPr>
          </a:lstStyle>
          <a:p>
            <a:pPr>
              <a:lnSpc>
                <a:spcPct val="150000"/>
              </a:lnSpc>
              <a:defRPr/>
            </a:pPr>
            <a:r>
              <a:rPr lang="zh-CN" altLang="en-US" sz="2200" b="0" dirty="0" smtClean="0">
                <a:latin typeface="+mn-ea"/>
                <a:cs typeface="Times New Roman" panose="02020603050405020304" pitchFamily="18" charset="0"/>
              </a:rPr>
              <a:t>指针类型：</a:t>
            </a:r>
            <a:r>
              <a:rPr lang="en-US" altLang="zh-CN" sz="2200" b="0" dirty="0" smtClean="0">
                <a:latin typeface="+mn-ea"/>
                <a:cs typeface="Times New Roman" panose="02020603050405020304" pitchFamily="18" charset="0"/>
              </a:rPr>
              <a:t> </a:t>
            </a:r>
          </a:p>
          <a:p>
            <a:pPr lvl="1">
              <a:lnSpc>
                <a:spcPct val="150000"/>
              </a:lnSpc>
              <a:defRPr/>
            </a:pPr>
            <a:endParaRPr lang="en-US" altLang="zh-CN" sz="2200" b="0" dirty="0" smtClean="0">
              <a:solidFill>
                <a:schemeClr val="tx1"/>
              </a:solidFill>
              <a:latin typeface="Times New Roman" panose="02020603050405020304" pitchFamily="18" charset="0"/>
              <a:cs typeface="Times New Roman" panose="02020603050405020304" pitchFamily="18" charset="0"/>
            </a:endParaRPr>
          </a:p>
          <a:p>
            <a:pPr lvl="1">
              <a:lnSpc>
                <a:spcPct val="150000"/>
              </a:lnSpc>
              <a:defRPr/>
            </a:pPr>
            <a:endParaRPr lang="en-US" altLang="zh-CN" sz="2200" dirty="0">
              <a:solidFill>
                <a:schemeClr val="tx1"/>
              </a:solidFill>
              <a:latin typeface="Times New Roman" panose="02020603050405020304" pitchFamily="18" charset="0"/>
              <a:cs typeface="Times New Roman" panose="02020603050405020304" pitchFamily="18" charset="0"/>
            </a:endParaRPr>
          </a:p>
          <a:p>
            <a:pPr marL="457200" lvl="1" indent="0">
              <a:lnSpc>
                <a:spcPct val="150000"/>
              </a:lnSpc>
              <a:buNone/>
              <a:defRPr/>
            </a:pPr>
            <a:r>
              <a:rPr lang="en-US" altLang="zh-CN" sz="2200" b="0" dirty="0" smtClean="0">
                <a:solidFill>
                  <a:srgbClr val="FF0000"/>
                </a:solidFill>
                <a:latin typeface="Times New Roman" panose="02020603050405020304" pitchFamily="18" charset="0"/>
                <a:cs typeface="Times New Roman" panose="02020603050405020304" pitchFamily="18" charset="0"/>
              </a:rPr>
              <a:t>		</a:t>
            </a:r>
            <a:r>
              <a:rPr lang="en-US" altLang="zh-CN" sz="1400" b="1" dirty="0" smtClean="0">
                <a:solidFill>
                  <a:srgbClr val="0070C0"/>
                </a:solidFill>
                <a:latin typeface="Times New Roman" panose="02020603050405020304" pitchFamily="18" charset="0"/>
                <a:cs typeface="Times New Roman" panose="02020603050405020304" pitchFamily="18" charset="0"/>
              </a:rPr>
              <a:t>                 841 (82%)                             600 (59%)                            637 (62%</a:t>
            </a:r>
            <a:r>
              <a:rPr lang="en-US" altLang="zh-CN" sz="1400" b="1" dirty="0">
                <a:solidFill>
                  <a:srgbClr val="0070C0"/>
                </a:solidFill>
                <a:latin typeface="Times New Roman" panose="02020603050405020304" pitchFamily="18" charset="0"/>
                <a:cs typeface="Times New Roman" panose="02020603050405020304" pitchFamily="18" charset="0"/>
              </a:rPr>
              <a:t>)</a:t>
            </a:r>
            <a:endParaRPr lang="en-US" altLang="zh-CN" sz="1400" b="1" dirty="0" smtClean="0">
              <a:solidFill>
                <a:srgbClr val="0070C0"/>
              </a:solidFill>
              <a:latin typeface="Times New Roman" panose="02020603050405020304" pitchFamily="18" charset="0"/>
              <a:cs typeface="Times New Roman" panose="02020603050405020304" pitchFamily="18" charset="0"/>
            </a:endParaRPr>
          </a:p>
          <a:p>
            <a:pPr marL="457200" lvl="1" indent="0">
              <a:lnSpc>
                <a:spcPct val="150000"/>
              </a:lnSpc>
              <a:buNone/>
              <a:defRPr/>
            </a:pPr>
            <a:endParaRPr lang="en-US" altLang="zh-CN" sz="1800" b="0" dirty="0" smtClean="0">
              <a:solidFill>
                <a:schemeClr val="tx1"/>
              </a:solidFill>
              <a:latin typeface="Times New Roman" panose="02020603050405020304" pitchFamily="18" charset="0"/>
              <a:cs typeface="Times New Roman" panose="02020603050405020304" pitchFamily="18" charset="0"/>
            </a:endParaRPr>
          </a:p>
          <a:p>
            <a:pPr>
              <a:lnSpc>
                <a:spcPct val="150000"/>
              </a:lnSpc>
              <a:defRPr/>
            </a:pPr>
            <a:r>
              <a:rPr lang="en-US" altLang="zh-CN" sz="2200" b="0" dirty="0" smtClean="0">
                <a:latin typeface="+mn-ea"/>
                <a:cs typeface="Times New Roman" panose="02020603050405020304" pitchFamily="18" charset="0"/>
              </a:rPr>
              <a:t>Struct</a:t>
            </a:r>
            <a:r>
              <a:rPr lang="zh-CN" altLang="en-US" sz="2200" b="0" dirty="0" smtClean="0">
                <a:latin typeface="+mn-ea"/>
                <a:cs typeface="Times New Roman" panose="02020603050405020304" pitchFamily="18" charset="0"/>
              </a:rPr>
              <a:t>*类型：</a:t>
            </a:r>
            <a:endParaRPr lang="en-US" altLang="zh-CN" sz="2200" b="0" dirty="0" smtClean="0">
              <a:solidFill>
                <a:schemeClr val="tx1"/>
              </a:solidFill>
              <a:latin typeface="+mn-ea"/>
              <a:cs typeface="Times New Roman" panose="02020603050405020304" pitchFamily="18" charset="0"/>
            </a:endParaRPr>
          </a:p>
        </p:txBody>
      </p:sp>
      <p:sp>
        <p:nvSpPr>
          <p:cNvPr id="6" name="矩形 5"/>
          <p:cNvSpPr/>
          <p:nvPr/>
        </p:nvSpPr>
        <p:spPr>
          <a:xfrm>
            <a:off x="0" y="-7934"/>
            <a:ext cx="9144000" cy="8446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2"/>
          <p:cNvSpPr>
            <a:spLocks noGrp="1" noChangeArrowheads="1"/>
          </p:cNvSpPr>
          <p:nvPr>
            <p:ph type="title"/>
          </p:nvPr>
        </p:nvSpPr>
        <p:spPr>
          <a:xfrm>
            <a:off x="250825" y="25451"/>
            <a:ext cx="8642350" cy="777875"/>
          </a:xfrm>
        </p:spPr>
        <p:txBody>
          <a:bodyPr>
            <a:normAutofit/>
          </a:bodyPr>
          <a:lstStyle/>
          <a:p>
            <a:pPr algn="l" eaLnBrk="1" hangingPunct="1">
              <a:defRPr/>
            </a:pPr>
            <a:r>
              <a:rPr lang="zh-CN" altLang="en-US" sz="3200" b="1" dirty="0" smtClean="0">
                <a:solidFill>
                  <a:schemeClr val="bg1"/>
                </a:solidFill>
              </a:rPr>
              <a:t>实验：指针类型的准确率比较</a:t>
            </a:r>
            <a:endParaRPr lang="zh-CN" altLang="en-US" sz="2000" b="1" dirty="0" smtClean="0">
              <a:solidFill>
                <a:schemeClr val="bg1"/>
              </a:solidFill>
              <a:latin typeface="Arial" pitchFamily="34" charset="0"/>
              <a:ea typeface="Arial Unicode MS" pitchFamily="34" charset="-122"/>
              <a:cs typeface="Arial" pitchFamily="34" charset="0"/>
            </a:endParaRPr>
          </a:p>
        </p:txBody>
      </p:sp>
      <p:sp>
        <p:nvSpPr>
          <p:cNvPr id="4" name="矩形 3"/>
          <p:cNvSpPr/>
          <p:nvPr/>
        </p:nvSpPr>
        <p:spPr>
          <a:xfrm>
            <a:off x="0" y="6525344"/>
            <a:ext cx="9138308" cy="332656"/>
          </a:xfrm>
          <a:prstGeom prst="rect">
            <a:avLst/>
          </a:prstGeom>
          <a:gradFill flip="none" rotWithShape="1">
            <a:gsLst>
              <a:gs pos="55000">
                <a:schemeClr val="tx2">
                  <a:alpha val="29000"/>
                </a:schemeClr>
              </a:gs>
              <a:gs pos="100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2" name="组合 61"/>
          <p:cNvGrpSpPr/>
          <p:nvPr/>
        </p:nvGrpSpPr>
        <p:grpSpPr>
          <a:xfrm>
            <a:off x="8186914" y="5559487"/>
            <a:ext cx="878417" cy="893287"/>
            <a:chOff x="8230456" y="5603029"/>
            <a:chExt cx="878417" cy="893287"/>
          </a:xfrm>
        </p:grpSpPr>
        <p:sp>
          <p:nvSpPr>
            <p:cNvPr id="52" name="矩形 51"/>
            <p:cNvSpPr/>
            <p:nvPr/>
          </p:nvSpPr>
          <p:spPr>
            <a:xfrm>
              <a:off x="8849633" y="6237076"/>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8849633" y="5920578"/>
              <a:ext cx="259240" cy="259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8540044" y="6237076"/>
              <a:ext cx="259240" cy="259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8849633" y="5603029"/>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8540044" y="5920578"/>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8230456" y="6237076"/>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4" name="矩形 63"/>
          <p:cNvSpPr/>
          <p:nvPr/>
        </p:nvSpPr>
        <p:spPr>
          <a:xfrm>
            <a:off x="-10066" y="893644"/>
            <a:ext cx="9154065" cy="1445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4236833375"/>
              </p:ext>
            </p:extLst>
          </p:nvPr>
        </p:nvGraphicFramePr>
        <p:xfrm>
          <a:off x="1619672" y="1988840"/>
          <a:ext cx="6696744" cy="1008111"/>
        </p:xfrm>
        <a:graphic>
          <a:graphicData uri="http://schemas.openxmlformats.org/drawingml/2006/table">
            <a:tbl>
              <a:tblPr firstRow="1" firstCol="1" bandRow="1">
                <a:tableStyleId>{5940675A-B579-460E-94D1-54222C63F5DA}</a:tableStyleId>
              </a:tblPr>
              <a:tblGrid>
                <a:gridCol w="677617"/>
                <a:gridCol w="677617"/>
                <a:gridCol w="677617"/>
                <a:gridCol w="679726"/>
                <a:gridCol w="679726"/>
                <a:gridCol w="678321"/>
                <a:gridCol w="693082"/>
                <a:gridCol w="693082"/>
                <a:gridCol w="632631"/>
                <a:gridCol w="607325"/>
              </a:tblGrid>
              <a:tr h="336037">
                <a:tc rowSpan="2">
                  <a:txBody>
                    <a:bodyPr/>
                    <a:lstStyle/>
                    <a:p>
                      <a:pPr algn="ctr">
                        <a:lnSpc>
                          <a:spcPts val="2000"/>
                        </a:lnSpc>
                        <a:spcAft>
                          <a:spcPts val="0"/>
                        </a:spcAft>
                      </a:pPr>
                      <a:r>
                        <a:rPr lang="en-US" sz="1400" kern="100" dirty="0" err="1">
                          <a:effectLst/>
                          <a:latin typeface="Times New Roman" panose="02020603050405020304" pitchFamily="18" charset="0"/>
                          <a:cs typeface="Times New Roman" panose="02020603050405020304" pitchFamily="18" charset="0"/>
                        </a:rPr>
                        <a:t>Num</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gridSpan="3">
                  <a:txBody>
                    <a:bodyPr/>
                    <a:lstStyle/>
                    <a:p>
                      <a:pPr algn="ctr">
                        <a:lnSpc>
                          <a:spcPts val="2000"/>
                        </a:lnSpc>
                        <a:spcAft>
                          <a:spcPts val="0"/>
                        </a:spcAft>
                      </a:pPr>
                      <a:r>
                        <a:rPr lang="en-US" sz="1400" b="1" kern="100" dirty="0">
                          <a:effectLst/>
                          <a:latin typeface="Times New Roman" panose="02020603050405020304" pitchFamily="18" charset="0"/>
                          <a:cs typeface="Times New Roman" panose="02020603050405020304" pitchFamily="18" charset="0"/>
                        </a:rPr>
                        <a:t>BITY</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solidFill>
                      <a:schemeClr val="bg1">
                        <a:lumMod val="75000"/>
                      </a:schemeClr>
                    </a:solidFill>
                  </a:tcPr>
                </a:tc>
                <a:tc hMerge="1">
                  <a:txBody>
                    <a:bodyPr/>
                    <a:lstStyle/>
                    <a:p>
                      <a:endParaRPr lang="zh-CN" altLang="en-US"/>
                    </a:p>
                  </a:txBody>
                  <a:tcPr/>
                </a:tc>
                <a:tc hMerge="1">
                  <a:txBody>
                    <a:bodyPr/>
                    <a:lstStyle/>
                    <a:p>
                      <a:endParaRPr lang="zh-CN" altLang="en-US"/>
                    </a:p>
                  </a:txBody>
                  <a:tcPr/>
                </a:tc>
                <a:tc gridSpan="3">
                  <a:txBody>
                    <a:bodyPr/>
                    <a:lstStyle/>
                    <a:p>
                      <a:pPr algn="ctr">
                        <a:lnSpc>
                          <a:spcPts val="2000"/>
                        </a:lnSpc>
                        <a:spcAft>
                          <a:spcPts val="0"/>
                        </a:spcAft>
                      </a:pPr>
                      <a:r>
                        <a:rPr lang="en-US" sz="1400" b="1" kern="100" dirty="0">
                          <a:effectLst/>
                          <a:latin typeface="Times New Roman" panose="02020603050405020304" pitchFamily="18" charset="0"/>
                          <a:cs typeface="Times New Roman" panose="02020603050405020304" pitchFamily="18" charset="0"/>
                        </a:rPr>
                        <a:t>Hex-Rays</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solidFill>
                      <a:schemeClr val="bg1">
                        <a:lumMod val="75000"/>
                      </a:schemeClr>
                    </a:solidFill>
                  </a:tcPr>
                </a:tc>
                <a:tc hMerge="1">
                  <a:txBody>
                    <a:bodyPr/>
                    <a:lstStyle/>
                    <a:p>
                      <a:endParaRPr lang="zh-CN" altLang="en-US"/>
                    </a:p>
                  </a:txBody>
                  <a:tcPr/>
                </a:tc>
                <a:tc hMerge="1">
                  <a:txBody>
                    <a:bodyPr/>
                    <a:lstStyle/>
                    <a:p>
                      <a:endParaRPr lang="zh-CN" altLang="en-US"/>
                    </a:p>
                  </a:txBody>
                  <a:tcPr/>
                </a:tc>
                <a:tc gridSpan="3">
                  <a:txBody>
                    <a:bodyPr/>
                    <a:lstStyle/>
                    <a:p>
                      <a:pPr algn="ctr">
                        <a:lnSpc>
                          <a:spcPts val="2000"/>
                        </a:lnSpc>
                        <a:spcAft>
                          <a:spcPts val="0"/>
                        </a:spcAft>
                      </a:pPr>
                      <a:r>
                        <a:rPr lang="en-US" sz="1400" b="1" kern="100" dirty="0">
                          <a:effectLst/>
                          <a:latin typeface="Times New Roman" panose="02020603050405020304" pitchFamily="18" charset="0"/>
                          <a:cs typeface="Times New Roman" panose="02020603050405020304" pitchFamily="18" charset="0"/>
                        </a:rPr>
                        <a:t>Snowman</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solidFill>
                      <a:schemeClr val="bg1">
                        <a:lumMod val="75000"/>
                      </a:schemeClr>
                    </a:solidFill>
                  </a:tcPr>
                </a:tc>
                <a:tc hMerge="1">
                  <a:txBody>
                    <a:bodyPr/>
                    <a:lstStyle/>
                    <a:p>
                      <a:endParaRPr lang="zh-CN" altLang="en-US"/>
                    </a:p>
                  </a:txBody>
                  <a:tcPr/>
                </a:tc>
                <a:tc hMerge="1">
                  <a:txBody>
                    <a:bodyPr/>
                    <a:lstStyle/>
                    <a:p>
                      <a:endParaRPr lang="zh-CN" altLang="en-US"/>
                    </a:p>
                  </a:txBody>
                  <a:tcPr/>
                </a:tc>
              </a:tr>
              <a:tr h="336037">
                <a:tc vMerge="1">
                  <a:txBody>
                    <a:bodyPr/>
                    <a:lstStyle/>
                    <a:p>
                      <a:endParaRPr lang="zh-CN" altLang="en-US"/>
                    </a:p>
                  </a:txBody>
                  <a:tcPr/>
                </a:tc>
                <a:tc>
                  <a:txBody>
                    <a:bodyPr/>
                    <a:lstStyle/>
                    <a:p>
                      <a:pPr algn="ctr">
                        <a:lnSpc>
                          <a:spcPts val="2000"/>
                        </a:lnSpc>
                        <a:spcAft>
                          <a:spcPts val="0"/>
                        </a:spcAft>
                      </a:pPr>
                      <a:r>
                        <a:rPr lang="en-US" sz="1400" kern="100" dirty="0">
                          <a:effectLst/>
                          <a:latin typeface="Times New Roman" panose="02020603050405020304" pitchFamily="18" charset="0"/>
                          <a:cs typeface="Times New Roman" panose="02020603050405020304" pitchFamily="18" charset="0"/>
                        </a:rPr>
                        <a:t>R</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400" kern="100" dirty="0">
                          <a:effectLst/>
                          <a:latin typeface="Times New Roman" panose="02020603050405020304" pitchFamily="18" charset="0"/>
                          <a:cs typeface="Times New Roman" panose="02020603050405020304" pitchFamily="18" charset="0"/>
                        </a:rPr>
                        <a:t>C</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400" kern="100" dirty="0">
                          <a:effectLst/>
                          <a:latin typeface="Times New Roman" panose="02020603050405020304" pitchFamily="18" charset="0"/>
                          <a:cs typeface="Times New Roman" panose="02020603050405020304" pitchFamily="18" charset="0"/>
                        </a:rPr>
                        <a:t>F</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400" kern="100" dirty="0">
                          <a:effectLst/>
                          <a:latin typeface="Times New Roman" panose="02020603050405020304" pitchFamily="18" charset="0"/>
                          <a:cs typeface="Times New Roman" panose="02020603050405020304" pitchFamily="18" charset="0"/>
                        </a:rPr>
                        <a:t>R</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400" kern="100" dirty="0">
                          <a:effectLst/>
                          <a:latin typeface="Times New Roman" panose="02020603050405020304" pitchFamily="18" charset="0"/>
                          <a:cs typeface="Times New Roman" panose="02020603050405020304" pitchFamily="18" charset="0"/>
                        </a:rPr>
                        <a:t>C</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400" kern="100" dirty="0">
                          <a:effectLst/>
                          <a:latin typeface="Times New Roman" panose="02020603050405020304" pitchFamily="18" charset="0"/>
                          <a:cs typeface="Times New Roman" panose="02020603050405020304" pitchFamily="18" charset="0"/>
                        </a:rPr>
                        <a:t>F</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400" kern="100" dirty="0">
                          <a:effectLst/>
                          <a:latin typeface="Times New Roman" panose="02020603050405020304" pitchFamily="18" charset="0"/>
                          <a:cs typeface="Times New Roman" panose="02020603050405020304" pitchFamily="18" charset="0"/>
                        </a:rPr>
                        <a:t>R</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400" kern="100" dirty="0">
                          <a:effectLst/>
                          <a:latin typeface="Times New Roman" panose="02020603050405020304" pitchFamily="18" charset="0"/>
                          <a:cs typeface="Times New Roman" panose="02020603050405020304" pitchFamily="18" charset="0"/>
                        </a:rPr>
                        <a:t>C</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400" kern="100" dirty="0">
                          <a:effectLst/>
                          <a:latin typeface="Times New Roman" panose="02020603050405020304" pitchFamily="18" charset="0"/>
                          <a:cs typeface="Times New Roman" panose="02020603050405020304" pitchFamily="18" charset="0"/>
                        </a:rPr>
                        <a:t>F</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36037">
                <a:tc>
                  <a:txBody>
                    <a:bodyPr/>
                    <a:lstStyle/>
                    <a:p>
                      <a:pPr algn="ctr">
                        <a:lnSpc>
                          <a:spcPts val="2000"/>
                        </a:lnSpc>
                        <a:spcAft>
                          <a:spcPts val="0"/>
                        </a:spcAft>
                      </a:pPr>
                      <a:r>
                        <a:rPr lang="en-US" sz="1400" kern="100">
                          <a:effectLst/>
                          <a:latin typeface="Times New Roman" panose="02020603050405020304" pitchFamily="18" charset="0"/>
                          <a:cs typeface="Times New Roman" panose="02020603050405020304" pitchFamily="18" charset="0"/>
                        </a:rPr>
                        <a:t>1021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400" kern="100">
                          <a:effectLst/>
                          <a:latin typeface="Times New Roman" panose="02020603050405020304" pitchFamily="18" charset="0"/>
                          <a:cs typeface="Times New Roman" panose="02020603050405020304" pitchFamily="18" charset="0"/>
                        </a:rPr>
                        <a:t>444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400" kern="100" dirty="0">
                          <a:effectLst/>
                          <a:latin typeface="Times New Roman" panose="02020603050405020304" pitchFamily="18" charset="0"/>
                          <a:cs typeface="Times New Roman" panose="02020603050405020304" pitchFamily="18" charset="0"/>
                        </a:rPr>
                        <a:t>397</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400" kern="100">
                          <a:effectLst/>
                          <a:latin typeface="Times New Roman" panose="02020603050405020304" pitchFamily="18" charset="0"/>
                          <a:cs typeface="Times New Roman" panose="02020603050405020304" pitchFamily="18" charset="0"/>
                        </a:rPr>
                        <a:t>180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400" kern="100">
                          <a:effectLst/>
                          <a:latin typeface="Times New Roman" panose="02020603050405020304" pitchFamily="18" charset="0"/>
                          <a:cs typeface="Times New Roman" panose="02020603050405020304" pitchFamily="18" charset="0"/>
                        </a:rPr>
                        <a:t>397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400" kern="100" dirty="0">
                          <a:effectLst/>
                          <a:latin typeface="Times New Roman" panose="02020603050405020304" pitchFamily="18" charset="0"/>
                          <a:cs typeface="Times New Roman" panose="02020603050405020304" pitchFamily="18" charset="0"/>
                        </a:rPr>
                        <a:t>203</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400" kern="100" dirty="0">
                          <a:effectLst/>
                          <a:latin typeface="Times New Roman" panose="02020603050405020304" pitchFamily="18" charset="0"/>
                          <a:cs typeface="Times New Roman" panose="02020603050405020304" pitchFamily="18" charset="0"/>
                        </a:rPr>
                        <a:t>421</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400" kern="100" dirty="0">
                          <a:effectLst/>
                          <a:latin typeface="Times New Roman" panose="02020603050405020304" pitchFamily="18" charset="0"/>
                          <a:cs typeface="Times New Roman" panose="02020603050405020304" pitchFamily="18" charset="0"/>
                        </a:rPr>
                        <a:t>238</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400" kern="100" dirty="0">
                          <a:effectLst/>
                          <a:latin typeface="Times New Roman" panose="02020603050405020304" pitchFamily="18" charset="0"/>
                          <a:cs typeface="Times New Roman" panose="02020603050405020304" pitchFamily="18" charset="0"/>
                        </a:rPr>
                        <a:t>399</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400" kern="100" dirty="0">
                          <a:effectLst/>
                          <a:latin typeface="Times New Roman" panose="02020603050405020304" pitchFamily="18" charset="0"/>
                          <a:cs typeface="Times New Roman" panose="02020603050405020304" pitchFamily="18" charset="0"/>
                        </a:rPr>
                        <a:t>384</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1264151762"/>
              </p:ext>
            </p:extLst>
          </p:nvPr>
        </p:nvGraphicFramePr>
        <p:xfrm>
          <a:off x="1619672" y="4725144"/>
          <a:ext cx="6696743" cy="1080120"/>
        </p:xfrm>
        <a:graphic>
          <a:graphicData uri="http://schemas.openxmlformats.org/drawingml/2006/table">
            <a:tbl>
              <a:tblPr firstRow="1" firstCol="1" bandRow="1">
                <a:tableStyleId>{5940675A-B579-460E-94D1-54222C63F5DA}</a:tableStyleId>
              </a:tblPr>
              <a:tblGrid>
                <a:gridCol w="692767"/>
                <a:gridCol w="1077637"/>
                <a:gridCol w="923689"/>
                <a:gridCol w="1127878"/>
                <a:gridCol w="973468"/>
                <a:gridCol w="950652"/>
                <a:gridCol w="950652"/>
              </a:tblGrid>
              <a:tr h="360040">
                <a:tc rowSpan="2">
                  <a:txBody>
                    <a:bodyPr/>
                    <a:lstStyle/>
                    <a:p>
                      <a:pPr algn="ctr">
                        <a:lnSpc>
                          <a:spcPts val="2000"/>
                        </a:lnSpc>
                        <a:spcAft>
                          <a:spcPts val="0"/>
                        </a:spcAft>
                      </a:pPr>
                      <a:r>
                        <a:rPr lang="en-US" sz="1400" kern="100" dirty="0" err="1">
                          <a:effectLst/>
                          <a:latin typeface="Times New Roman" panose="02020603050405020304" pitchFamily="18" charset="0"/>
                          <a:cs typeface="Times New Roman" panose="02020603050405020304" pitchFamily="18" charset="0"/>
                        </a:rPr>
                        <a:t>Num</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gridSpan="2">
                  <a:txBody>
                    <a:bodyPr/>
                    <a:lstStyle/>
                    <a:p>
                      <a:pPr algn="ctr">
                        <a:lnSpc>
                          <a:spcPts val="2000"/>
                        </a:lnSpc>
                        <a:spcAft>
                          <a:spcPts val="0"/>
                        </a:spcAft>
                      </a:pPr>
                      <a:r>
                        <a:rPr lang="en-US" sz="1400" b="1" kern="100" dirty="0">
                          <a:effectLst/>
                          <a:latin typeface="Times New Roman" panose="02020603050405020304" pitchFamily="18" charset="0"/>
                          <a:cs typeface="Times New Roman" panose="02020603050405020304" pitchFamily="18" charset="0"/>
                        </a:rPr>
                        <a:t>BITY</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solidFill>
                      <a:schemeClr val="bg1">
                        <a:lumMod val="75000"/>
                      </a:schemeClr>
                    </a:solidFill>
                  </a:tcPr>
                </a:tc>
                <a:tc hMerge="1">
                  <a:txBody>
                    <a:bodyPr/>
                    <a:lstStyle/>
                    <a:p>
                      <a:endParaRPr lang="zh-CN" altLang="en-US"/>
                    </a:p>
                  </a:txBody>
                  <a:tcPr/>
                </a:tc>
                <a:tc gridSpan="2">
                  <a:txBody>
                    <a:bodyPr/>
                    <a:lstStyle/>
                    <a:p>
                      <a:pPr algn="ctr">
                        <a:lnSpc>
                          <a:spcPts val="2000"/>
                        </a:lnSpc>
                        <a:spcAft>
                          <a:spcPts val="0"/>
                        </a:spcAft>
                      </a:pPr>
                      <a:r>
                        <a:rPr lang="en-US" sz="1400" b="1" kern="100" dirty="0">
                          <a:effectLst/>
                          <a:latin typeface="Times New Roman" panose="02020603050405020304" pitchFamily="18" charset="0"/>
                          <a:cs typeface="Times New Roman" panose="02020603050405020304" pitchFamily="18" charset="0"/>
                        </a:rPr>
                        <a:t>Hex-Rays</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solidFill>
                      <a:schemeClr val="bg1">
                        <a:lumMod val="75000"/>
                      </a:schemeClr>
                    </a:solidFill>
                  </a:tcPr>
                </a:tc>
                <a:tc hMerge="1">
                  <a:txBody>
                    <a:bodyPr/>
                    <a:lstStyle/>
                    <a:p>
                      <a:endParaRPr lang="zh-CN" altLang="en-US"/>
                    </a:p>
                  </a:txBody>
                  <a:tcPr/>
                </a:tc>
                <a:tc gridSpan="2">
                  <a:txBody>
                    <a:bodyPr/>
                    <a:lstStyle/>
                    <a:p>
                      <a:pPr algn="ctr">
                        <a:lnSpc>
                          <a:spcPts val="2000"/>
                        </a:lnSpc>
                        <a:spcAft>
                          <a:spcPts val="0"/>
                        </a:spcAft>
                      </a:pPr>
                      <a:r>
                        <a:rPr lang="en-US" sz="1400" b="1" kern="100" dirty="0">
                          <a:effectLst/>
                          <a:latin typeface="Times New Roman" panose="02020603050405020304" pitchFamily="18" charset="0"/>
                          <a:cs typeface="Times New Roman" panose="02020603050405020304" pitchFamily="18" charset="0"/>
                        </a:rPr>
                        <a:t>Snowman</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solidFill>
                      <a:schemeClr val="bg1">
                        <a:lumMod val="75000"/>
                      </a:schemeClr>
                    </a:solidFill>
                  </a:tcPr>
                </a:tc>
                <a:tc hMerge="1">
                  <a:txBody>
                    <a:bodyPr/>
                    <a:lstStyle/>
                    <a:p>
                      <a:endParaRPr lang="zh-CN" altLang="en-US"/>
                    </a:p>
                  </a:txBody>
                  <a:tcPr/>
                </a:tc>
              </a:tr>
              <a:tr h="360040">
                <a:tc vMerge="1">
                  <a:txBody>
                    <a:bodyPr/>
                    <a:lstStyle/>
                    <a:p>
                      <a:endParaRPr lang="zh-CN" altLang="en-US"/>
                    </a:p>
                  </a:txBody>
                  <a:tcPr/>
                </a:tc>
                <a:tc>
                  <a:txBody>
                    <a:bodyPr/>
                    <a:lstStyle/>
                    <a:p>
                      <a:pPr algn="ctr">
                        <a:lnSpc>
                          <a:spcPts val="2000"/>
                        </a:lnSpc>
                        <a:spcAft>
                          <a:spcPts val="0"/>
                        </a:spcAft>
                      </a:pPr>
                      <a:r>
                        <a:rPr lang="en-US" sz="1400" kern="100" dirty="0">
                          <a:effectLst/>
                          <a:latin typeface="Times New Roman" panose="02020603050405020304" pitchFamily="18" charset="0"/>
                          <a:cs typeface="Times New Roman" panose="02020603050405020304" pitchFamily="18" charset="0"/>
                        </a:rPr>
                        <a:t>pointer</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400" kern="100" dirty="0">
                          <a:effectLst/>
                          <a:latin typeface="Times New Roman" panose="02020603050405020304" pitchFamily="18" charset="0"/>
                          <a:cs typeface="Times New Roman" panose="02020603050405020304" pitchFamily="18" charset="0"/>
                        </a:rPr>
                        <a:t>struct*</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400" kern="100" dirty="0">
                          <a:effectLst/>
                          <a:latin typeface="Times New Roman" panose="02020603050405020304" pitchFamily="18" charset="0"/>
                          <a:cs typeface="Times New Roman" panose="02020603050405020304" pitchFamily="18" charset="0"/>
                        </a:rPr>
                        <a:t>pointer</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400" kern="100" dirty="0">
                          <a:effectLst/>
                          <a:latin typeface="Times New Roman" panose="02020603050405020304" pitchFamily="18" charset="0"/>
                          <a:cs typeface="Times New Roman" panose="02020603050405020304" pitchFamily="18" charset="0"/>
                        </a:rPr>
                        <a:t>struct*</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400" kern="100" dirty="0">
                          <a:effectLst/>
                          <a:latin typeface="Times New Roman" panose="02020603050405020304" pitchFamily="18" charset="0"/>
                          <a:cs typeface="Times New Roman" panose="02020603050405020304" pitchFamily="18" charset="0"/>
                        </a:rPr>
                        <a:t>pointer</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400" kern="100" dirty="0">
                          <a:effectLst/>
                          <a:latin typeface="Times New Roman" panose="02020603050405020304" pitchFamily="18" charset="0"/>
                          <a:cs typeface="Times New Roman" panose="02020603050405020304" pitchFamily="18" charset="0"/>
                        </a:rPr>
                        <a:t>struct*</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60040">
                <a:tc>
                  <a:txBody>
                    <a:bodyPr/>
                    <a:lstStyle/>
                    <a:p>
                      <a:pPr algn="ctr">
                        <a:lnSpc>
                          <a:spcPts val="2000"/>
                        </a:lnSpc>
                        <a:spcAft>
                          <a:spcPts val="0"/>
                        </a:spcAft>
                      </a:pPr>
                      <a:r>
                        <a:rPr lang="en-US" sz="1400" kern="100">
                          <a:effectLst/>
                          <a:latin typeface="Times New Roman" panose="02020603050405020304" pitchFamily="18" charset="0"/>
                          <a:cs typeface="Times New Roman" panose="02020603050405020304" pitchFamily="18" charset="0"/>
                        </a:rPr>
                        <a:t>350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400" kern="100">
                          <a:effectLst/>
                          <a:latin typeface="Times New Roman" panose="02020603050405020304" pitchFamily="18" charset="0"/>
                          <a:cs typeface="Times New Roman" panose="02020603050405020304" pitchFamily="18" charset="0"/>
                        </a:rPr>
                        <a:t>296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400" b="1" kern="100" dirty="0">
                          <a:solidFill>
                            <a:srgbClr val="0070C0"/>
                          </a:solidFill>
                          <a:effectLst/>
                          <a:latin typeface="Times New Roman" panose="02020603050405020304" pitchFamily="18" charset="0"/>
                          <a:cs typeface="Times New Roman" panose="02020603050405020304" pitchFamily="18" charset="0"/>
                        </a:rPr>
                        <a:t>130</a:t>
                      </a:r>
                      <a:endParaRPr lang="zh-CN" sz="1400" b="1" kern="100" dirty="0">
                        <a:solidFill>
                          <a:srgbClr val="0070C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400" kern="100">
                          <a:effectLst/>
                          <a:latin typeface="Times New Roman" panose="02020603050405020304" pitchFamily="18" charset="0"/>
                          <a:cs typeface="Times New Roman" panose="02020603050405020304" pitchFamily="18" charset="0"/>
                        </a:rPr>
                        <a:t>146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400" kern="100" dirty="0">
                          <a:effectLst/>
                          <a:latin typeface="Times New Roman" panose="02020603050405020304" pitchFamily="18" charset="0"/>
                          <a:cs typeface="Times New Roman" panose="02020603050405020304" pitchFamily="18" charset="0"/>
                        </a:rPr>
                        <a:t>60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400" kern="100" dirty="0">
                          <a:effectLst/>
                          <a:latin typeface="Times New Roman" panose="02020603050405020304" pitchFamily="18" charset="0"/>
                          <a:cs typeface="Times New Roman" panose="02020603050405020304" pitchFamily="18" charset="0"/>
                        </a:rPr>
                        <a:t>216</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400" b="1" kern="100" dirty="0">
                          <a:solidFill>
                            <a:srgbClr val="0070C0"/>
                          </a:solidFill>
                          <a:effectLst/>
                          <a:latin typeface="Times New Roman" panose="02020603050405020304" pitchFamily="18" charset="0"/>
                          <a:cs typeface="Times New Roman" panose="02020603050405020304" pitchFamily="18" charset="0"/>
                        </a:rPr>
                        <a:t>182</a:t>
                      </a:r>
                      <a:endParaRPr lang="zh-CN" sz="1400" b="1" kern="100" dirty="0">
                        <a:solidFill>
                          <a:srgbClr val="0070C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11160546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7934"/>
            <a:ext cx="9144000" cy="8446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2"/>
          <p:cNvSpPr>
            <a:spLocks noGrp="1" noChangeArrowheads="1"/>
          </p:cNvSpPr>
          <p:nvPr>
            <p:ph type="title"/>
          </p:nvPr>
        </p:nvSpPr>
        <p:spPr>
          <a:xfrm>
            <a:off x="250825" y="25451"/>
            <a:ext cx="8642350" cy="777875"/>
          </a:xfrm>
        </p:spPr>
        <p:txBody>
          <a:bodyPr>
            <a:normAutofit/>
          </a:bodyPr>
          <a:lstStyle/>
          <a:p>
            <a:pPr algn="l" eaLnBrk="1" hangingPunct="1">
              <a:defRPr/>
            </a:pPr>
            <a:r>
              <a:rPr lang="zh-CN" altLang="en-US" sz="3200" b="1" dirty="0" smtClean="0">
                <a:solidFill>
                  <a:schemeClr val="bg1"/>
                </a:solidFill>
              </a:rPr>
              <a:t>实验：距离的比较</a:t>
            </a:r>
            <a:endParaRPr lang="zh-CN" altLang="en-US" sz="2000" b="1" dirty="0" smtClean="0">
              <a:solidFill>
                <a:schemeClr val="bg1"/>
              </a:solidFill>
              <a:latin typeface="Arial" pitchFamily="34" charset="0"/>
              <a:ea typeface="Arial Unicode MS" pitchFamily="34" charset="-122"/>
              <a:cs typeface="Arial" pitchFamily="34" charset="0"/>
            </a:endParaRPr>
          </a:p>
        </p:txBody>
      </p:sp>
      <p:sp>
        <p:nvSpPr>
          <p:cNvPr id="4" name="矩形 3"/>
          <p:cNvSpPr/>
          <p:nvPr/>
        </p:nvSpPr>
        <p:spPr>
          <a:xfrm>
            <a:off x="0" y="6525344"/>
            <a:ext cx="9138308" cy="332656"/>
          </a:xfrm>
          <a:prstGeom prst="rect">
            <a:avLst/>
          </a:prstGeom>
          <a:gradFill flip="none" rotWithShape="1">
            <a:gsLst>
              <a:gs pos="55000">
                <a:schemeClr val="tx2">
                  <a:alpha val="29000"/>
                </a:schemeClr>
              </a:gs>
              <a:gs pos="100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2" name="组合 61"/>
          <p:cNvGrpSpPr/>
          <p:nvPr/>
        </p:nvGrpSpPr>
        <p:grpSpPr>
          <a:xfrm>
            <a:off x="8186914" y="5559487"/>
            <a:ext cx="878417" cy="893287"/>
            <a:chOff x="8230456" y="5603029"/>
            <a:chExt cx="878417" cy="893287"/>
          </a:xfrm>
        </p:grpSpPr>
        <p:sp>
          <p:nvSpPr>
            <p:cNvPr id="52" name="矩形 51"/>
            <p:cNvSpPr/>
            <p:nvPr/>
          </p:nvSpPr>
          <p:spPr>
            <a:xfrm>
              <a:off x="8849633" y="6237076"/>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8849633" y="5920578"/>
              <a:ext cx="259240" cy="259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8540044" y="6237076"/>
              <a:ext cx="259240" cy="259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8849633" y="5603029"/>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8540044" y="5920578"/>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8230456" y="6237076"/>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4" name="矩形 63"/>
          <p:cNvSpPr/>
          <p:nvPr/>
        </p:nvSpPr>
        <p:spPr>
          <a:xfrm>
            <a:off x="-10066" y="893644"/>
            <a:ext cx="9154065" cy="1445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7" name="图表 16"/>
          <p:cNvGraphicFramePr>
            <a:graphicFrameLocks/>
          </p:cNvGraphicFramePr>
          <p:nvPr>
            <p:extLst>
              <p:ext uri="{D42A27DB-BD31-4B8C-83A1-F6EECF244321}">
                <p14:modId xmlns:p14="http://schemas.microsoft.com/office/powerpoint/2010/main" val="3223944650"/>
              </p:ext>
            </p:extLst>
          </p:nvPr>
        </p:nvGraphicFramePr>
        <p:xfrm>
          <a:off x="179512" y="1144613"/>
          <a:ext cx="8793355" cy="4983066"/>
        </p:xfrm>
        <a:graphic>
          <a:graphicData uri="http://schemas.openxmlformats.org/drawingml/2006/chart">
            <c:chart xmlns:c="http://schemas.openxmlformats.org/drawingml/2006/chart" xmlns:r="http://schemas.openxmlformats.org/officeDocument/2006/relationships" r:id="rId3"/>
          </a:graphicData>
        </a:graphic>
      </p:graphicFrame>
      <p:sp>
        <p:nvSpPr>
          <p:cNvPr id="2" name="文本框 1"/>
          <p:cNvSpPr txBox="1"/>
          <p:nvPr/>
        </p:nvSpPr>
        <p:spPr>
          <a:xfrm>
            <a:off x="1259632" y="6006656"/>
            <a:ext cx="5832648" cy="369332"/>
          </a:xfrm>
          <a:prstGeom prst="rect">
            <a:avLst/>
          </a:prstGeom>
          <a:noFill/>
        </p:spPr>
        <p:txBody>
          <a:bodyPr wrap="square" rtlCol="0">
            <a:spAutoFit/>
          </a:bodyPr>
          <a:lstStyle/>
          <a:p>
            <a:r>
              <a:rPr lang="en-US" altLang="zh-CN" b="1" dirty="0" smtClean="0"/>
              <a:t>Average Distance</a:t>
            </a:r>
            <a:r>
              <a:rPr lang="zh-CN" altLang="en-US" b="1" dirty="0" smtClean="0"/>
              <a:t>：   </a:t>
            </a:r>
            <a:r>
              <a:rPr lang="en-US" altLang="zh-CN" b="1" dirty="0" smtClean="0"/>
              <a:t>0.715	     1.014	           1.372</a:t>
            </a:r>
            <a:endParaRPr lang="zh-CN" altLang="en-US" b="1" dirty="0"/>
          </a:p>
        </p:txBody>
      </p:sp>
    </p:spTree>
    <p:extLst>
      <p:ext uri="{BB962C8B-B14F-4D97-AF65-F5344CB8AC3E}">
        <p14:creationId xmlns:p14="http://schemas.microsoft.com/office/powerpoint/2010/main" val="369405554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7934"/>
            <a:ext cx="9144000" cy="8446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2"/>
          <p:cNvSpPr>
            <a:spLocks noGrp="1" noChangeArrowheads="1"/>
          </p:cNvSpPr>
          <p:nvPr>
            <p:ph type="title"/>
          </p:nvPr>
        </p:nvSpPr>
        <p:spPr>
          <a:xfrm>
            <a:off x="250825" y="25451"/>
            <a:ext cx="8642350" cy="777875"/>
          </a:xfrm>
        </p:spPr>
        <p:txBody>
          <a:bodyPr>
            <a:normAutofit/>
          </a:bodyPr>
          <a:lstStyle/>
          <a:p>
            <a:pPr algn="l" eaLnBrk="1" hangingPunct="1">
              <a:defRPr/>
            </a:pPr>
            <a:r>
              <a:rPr lang="zh-CN" altLang="en-US" sz="3200" b="1" dirty="0" smtClean="0">
                <a:solidFill>
                  <a:schemeClr val="bg1"/>
                </a:solidFill>
              </a:rPr>
              <a:t>实验</a:t>
            </a:r>
            <a:r>
              <a:rPr lang="zh-CN" altLang="en-US" sz="3200" b="1" dirty="0">
                <a:solidFill>
                  <a:schemeClr val="bg1"/>
                </a:solidFill>
              </a:rPr>
              <a:t>三</a:t>
            </a:r>
            <a:r>
              <a:rPr lang="zh-CN" altLang="en-US" sz="3200" b="1" dirty="0" smtClean="0">
                <a:solidFill>
                  <a:schemeClr val="bg1"/>
                </a:solidFill>
              </a:rPr>
              <a:t>：</a:t>
            </a:r>
            <a:r>
              <a:rPr lang="en-US" altLang="zh-CN" sz="3200" b="1" dirty="0" smtClean="0">
                <a:solidFill>
                  <a:schemeClr val="bg1"/>
                </a:solidFill>
              </a:rPr>
              <a:t>BITY</a:t>
            </a:r>
            <a:r>
              <a:rPr lang="zh-CN" altLang="en-US" sz="3200" b="1" dirty="0" smtClean="0">
                <a:solidFill>
                  <a:schemeClr val="bg1"/>
                </a:solidFill>
              </a:rPr>
              <a:t>对不同规模程序的性能表现</a:t>
            </a:r>
            <a:endParaRPr lang="zh-CN" altLang="en-US" sz="2000" b="1" dirty="0" smtClean="0">
              <a:solidFill>
                <a:schemeClr val="bg1"/>
              </a:solidFill>
              <a:latin typeface="Arial" pitchFamily="34" charset="0"/>
              <a:ea typeface="Arial Unicode MS" pitchFamily="34" charset="-122"/>
              <a:cs typeface="Arial" pitchFamily="34" charset="0"/>
            </a:endParaRPr>
          </a:p>
        </p:txBody>
      </p:sp>
      <p:sp>
        <p:nvSpPr>
          <p:cNvPr id="4" name="矩形 3"/>
          <p:cNvSpPr/>
          <p:nvPr/>
        </p:nvSpPr>
        <p:spPr>
          <a:xfrm>
            <a:off x="0" y="6525344"/>
            <a:ext cx="9138308" cy="332656"/>
          </a:xfrm>
          <a:prstGeom prst="rect">
            <a:avLst/>
          </a:prstGeom>
          <a:gradFill flip="none" rotWithShape="1">
            <a:gsLst>
              <a:gs pos="55000">
                <a:schemeClr val="tx2">
                  <a:alpha val="29000"/>
                </a:schemeClr>
              </a:gs>
              <a:gs pos="100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2" name="组合 61"/>
          <p:cNvGrpSpPr/>
          <p:nvPr/>
        </p:nvGrpSpPr>
        <p:grpSpPr>
          <a:xfrm>
            <a:off x="8186914" y="5559487"/>
            <a:ext cx="878417" cy="893287"/>
            <a:chOff x="8230456" y="5603029"/>
            <a:chExt cx="878417" cy="893287"/>
          </a:xfrm>
        </p:grpSpPr>
        <p:sp>
          <p:nvSpPr>
            <p:cNvPr id="52" name="矩形 51"/>
            <p:cNvSpPr/>
            <p:nvPr/>
          </p:nvSpPr>
          <p:spPr>
            <a:xfrm>
              <a:off x="8849633" y="6237076"/>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8849633" y="5920578"/>
              <a:ext cx="259240" cy="259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8540044" y="6237076"/>
              <a:ext cx="259240" cy="259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8849633" y="5603029"/>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8540044" y="5920578"/>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8230456" y="6237076"/>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4" name="矩形 63"/>
          <p:cNvSpPr/>
          <p:nvPr/>
        </p:nvSpPr>
        <p:spPr>
          <a:xfrm>
            <a:off x="-10066" y="893644"/>
            <a:ext cx="9154065" cy="1445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 name="表格 1"/>
          <p:cNvGraphicFramePr>
            <a:graphicFrameLocks noGrp="1"/>
          </p:cNvGraphicFramePr>
          <p:nvPr>
            <p:extLst>
              <p:ext uri="{D42A27DB-BD31-4B8C-83A1-F6EECF244321}">
                <p14:modId xmlns:p14="http://schemas.microsoft.com/office/powerpoint/2010/main" val="1401987970"/>
              </p:ext>
            </p:extLst>
          </p:nvPr>
        </p:nvGraphicFramePr>
        <p:xfrm>
          <a:off x="827584" y="1412776"/>
          <a:ext cx="7488831" cy="3116786"/>
        </p:xfrm>
        <a:graphic>
          <a:graphicData uri="http://schemas.openxmlformats.org/drawingml/2006/table">
            <a:tbl>
              <a:tblPr firstRow="1" firstCol="1" bandRow="1">
                <a:tableStyleId>{7E9639D4-E3E2-4D34-9284-5A2195B3D0D7}</a:tableStyleId>
              </a:tblPr>
              <a:tblGrid>
                <a:gridCol w="2448271"/>
                <a:gridCol w="1224136"/>
                <a:gridCol w="952041"/>
                <a:gridCol w="756368"/>
                <a:gridCol w="1049739"/>
                <a:gridCol w="1058276"/>
              </a:tblGrid>
              <a:tr h="411606">
                <a:tc>
                  <a:txBody>
                    <a:bodyPr/>
                    <a:lstStyle/>
                    <a:p>
                      <a:pPr algn="just">
                        <a:lnSpc>
                          <a:spcPts val="2000"/>
                        </a:lnSpc>
                        <a:spcAft>
                          <a:spcPts val="0"/>
                        </a:spcAft>
                      </a:pPr>
                      <a:r>
                        <a:rPr lang="en-US" sz="1400" kern="100" dirty="0" smtClean="0">
                          <a:solidFill>
                            <a:schemeClr val="tx1"/>
                          </a:solidFill>
                          <a:effectLst/>
                        </a:rPr>
                        <a:t> Program</a:t>
                      </a:r>
                      <a:endParaRPr lang="zh-CN" sz="14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027" marR="3302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r">
                        <a:lnSpc>
                          <a:spcPts val="2000"/>
                        </a:lnSpc>
                        <a:spcAft>
                          <a:spcPts val="0"/>
                        </a:spcAft>
                      </a:pPr>
                      <a:r>
                        <a:rPr lang="en-US" sz="1400" kern="100" dirty="0">
                          <a:solidFill>
                            <a:schemeClr val="tx1"/>
                          </a:solidFill>
                          <a:effectLst/>
                        </a:rPr>
                        <a:t>Size</a:t>
                      </a:r>
                      <a:endParaRPr lang="zh-CN" sz="14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027" marR="3302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r">
                        <a:lnSpc>
                          <a:spcPts val="2000"/>
                        </a:lnSpc>
                        <a:spcAft>
                          <a:spcPts val="0"/>
                        </a:spcAft>
                      </a:pPr>
                      <a:r>
                        <a:rPr lang="en-US" sz="1400" kern="100" dirty="0">
                          <a:solidFill>
                            <a:schemeClr val="tx1"/>
                          </a:solidFill>
                          <a:effectLst/>
                        </a:rPr>
                        <a:t>AlOC</a:t>
                      </a:r>
                      <a:endParaRPr lang="zh-CN" sz="14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027" marR="3302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r">
                        <a:lnSpc>
                          <a:spcPts val="2000"/>
                        </a:lnSpc>
                        <a:spcAft>
                          <a:spcPts val="0"/>
                        </a:spcAft>
                      </a:pPr>
                      <a:r>
                        <a:rPr lang="en-US" sz="1400" kern="100" dirty="0">
                          <a:solidFill>
                            <a:schemeClr val="tx1"/>
                          </a:solidFill>
                          <a:effectLst/>
                        </a:rPr>
                        <a:t>Vars</a:t>
                      </a:r>
                      <a:endParaRPr lang="zh-CN" sz="14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027" marR="3302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r">
                        <a:lnSpc>
                          <a:spcPts val="2000"/>
                        </a:lnSpc>
                        <a:spcAft>
                          <a:spcPts val="0"/>
                        </a:spcAft>
                      </a:pPr>
                      <a:r>
                        <a:rPr lang="en-US" sz="1400" kern="100" dirty="0" smtClean="0">
                          <a:solidFill>
                            <a:schemeClr val="tx1"/>
                          </a:solidFill>
                          <a:effectLst/>
                        </a:rPr>
                        <a:t>Time-P(S)</a:t>
                      </a:r>
                      <a:endParaRPr lang="zh-CN" sz="14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027" marR="3302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r">
                        <a:lnSpc>
                          <a:spcPts val="2000"/>
                        </a:lnSpc>
                        <a:spcAft>
                          <a:spcPts val="0"/>
                        </a:spcAft>
                      </a:pPr>
                      <a:r>
                        <a:rPr lang="en-US" sz="1400" kern="100" dirty="0" smtClean="0">
                          <a:solidFill>
                            <a:schemeClr val="tx1"/>
                          </a:solidFill>
                          <a:effectLst/>
                        </a:rPr>
                        <a:t>Time-L(S)</a:t>
                      </a:r>
                      <a:endParaRPr lang="zh-CN" sz="14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027" marR="3302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308474">
                <a:tc>
                  <a:txBody>
                    <a:bodyPr/>
                    <a:lstStyle/>
                    <a:p>
                      <a:pPr algn="l">
                        <a:lnSpc>
                          <a:spcPts val="2000"/>
                        </a:lnSpc>
                        <a:spcAft>
                          <a:spcPts val="0"/>
                        </a:spcAft>
                      </a:pPr>
                      <a:r>
                        <a:rPr lang="en-US" sz="1400" kern="100" dirty="0" smtClean="0">
                          <a:effectLst/>
                        </a:rPr>
                        <a:t> </a:t>
                      </a:r>
                      <a:r>
                        <a:rPr lang="en-US" sz="1400" kern="100" dirty="0" err="1" smtClean="0">
                          <a:effectLst/>
                        </a:rPr>
                        <a:t>strcat</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3027" marR="3302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ts val="2000"/>
                        </a:lnSpc>
                        <a:spcAft>
                          <a:spcPts val="0"/>
                        </a:spcAft>
                      </a:pPr>
                      <a:r>
                        <a:rPr lang="en-US" sz="1400" kern="100" dirty="0">
                          <a:effectLst/>
                        </a:rPr>
                        <a:t>7 KB</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3027" marR="3302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ts val="2000"/>
                        </a:lnSpc>
                        <a:spcAft>
                          <a:spcPts val="0"/>
                        </a:spcAft>
                      </a:pPr>
                      <a:r>
                        <a:rPr lang="en-US" sz="1400" kern="100">
                          <a:effectLst/>
                        </a:rPr>
                        <a:t>508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3027" marR="3302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ts val="2000"/>
                        </a:lnSpc>
                        <a:spcAft>
                          <a:spcPts val="0"/>
                        </a:spcAft>
                      </a:pPr>
                      <a:r>
                        <a:rPr lang="en-US" sz="1400" kern="100" dirty="0">
                          <a:effectLst/>
                        </a:rPr>
                        <a:t>8</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3027" marR="3302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ts val="2000"/>
                        </a:lnSpc>
                        <a:spcAft>
                          <a:spcPts val="0"/>
                        </a:spcAft>
                      </a:pPr>
                      <a:r>
                        <a:rPr lang="en-US" sz="1400" kern="100">
                          <a:effectLst/>
                        </a:rPr>
                        <a:t>0.187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3027" marR="3302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ts val="2000"/>
                        </a:lnSpc>
                        <a:spcAft>
                          <a:spcPts val="0"/>
                        </a:spcAft>
                      </a:pPr>
                      <a:r>
                        <a:rPr lang="en-US" sz="1400" kern="100">
                          <a:effectLst/>
                        </a:rPr>
                        <a:t>0.011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3027" marR="3302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32">
                <a:tc>
                  <a:txBody>
                    <a:bodyPr/>
                    <a:lstStyle/>
                    <a:p>
                      <a:pPr algn="just">
                        <a:lnSpc>
                          <a:spcPts val="2000"/>
                        </a:lnSpc>
                        <a:spcAft>
                          <a:spcPts val="0"/>
                        </a:spcAft>
                      </a:pPr>
                      <a:r>
                        <a:rPr lang="en-US" sz="1400" kern="100" dirty="0" smtClean="0">
                          <a:effectLst/>
                        </a:rPr>
                        <a:t> Notepad</a:t>
                      </a:r>
                      <a:r>
                        <a:rPr lang="en-US" sz="1400" kern="100" dirty="0">
                          <a:effectLst/>
                        </a:rPr>
                        <a:t>++ 7.3.3_Installer</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3027" marR="3302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ts val="2000"/>
                        </a:lnSpc>
                        <a:spcAft>
                          <a:spcPts val="0"/>
                        </a:spcAft>
                      </a:pPr>
                      <a:r>
                        <a:rPr lang="en-US" sz="1400" kern="100" dirty="0">
                          <a:effectLst/>
                        </a:rPr>
                        <a:t>2.80 MB</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3027" marR="3302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ts val="2000"/>
                        </a:lnSpc>
                        <a:spcAft>
                          <a:spcPts val="0"/>
                        </a:spcAft>
                      </a:pPr>
                      <a:r>
                        <a:rPr lang="en-US" sz="1400" kern="100">
                          <a:effectLst/>
                        </a:rPr>
                        <a:t>12032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3027" marR="3302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ts val="2000"/>
                        </a:lnSpc>
                        <a:spcAft>
                          <a:spcPts val="0"/>
                        </a:spcAft>
                      </a:pPr>
                      <a:r>
                        <a:rPr lang="en-US" sz="1400" kern="100">
                          <a:effectLst/>
                        </a:rPr>
                        <a:t>113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3027" marR="3302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ts val="2000"/>
                        </a:lnSpc>
                        <a:spcAft>
                          <a:spcPts val="0"/>
                        </a:spcAft>
                      </a:pPr>
                      <a:r>
                        <a:rPr lang="en-US" sz="1400" kern="100">
                          <a:effectLst/>
                        </a:rPr>
                        <a:t>0.807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3027" marR="3302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ts val="2000"/>
                        </a:lnSpc>
                        <a:spcAft>
                          <a:spcPts val="0"/>
                        </a:spcAft>
                      </a:pPr>
                      <a:r>
                        <a:rPr lang="en-US" sz="1400" kern="100">
                          <a:effectLst/>
                        </a:rPr>
                        <a:t>0.229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3027" marR="3302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32">
                <a:tc>
                  <a:txBody>
                    <a:bodyPr/>
                    <a:lstStyle/>
                    <a:p>
                      <a:pPr algn="just">
                        <a:lnSpc>
                          <a:spcPts val="2000"/>
                        </a:lnSpc>
                        <a:spcAft>
                          <a:spcPts val="0"/>
                        </a:spcAft>
                      </a:pPr>
                      <a:r>
                        <a:rPr lang="en-US" sz="1400" kern="100" dirty="0" smtClean="0">
                          <a:effectLst/>
                        </a:rPr>
                        <a:t> SmartPPTSetup_1.11.0.7</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3027" marR="3302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ts val="2000"/>
                        </a:lnSpc>
                        <a:spcAft>
                          <a:spcPts val="0"/>
                        </a:spcAft>
                      </a:pPr>
                      <a:r>
                        <a:rPr lang="en-US" sz="1400" kern="100" dirty="0">
                          <a:effectLst/>
                        </a:rPr>
                        <a:t>4.76 MB</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3027" marR="3302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ts val="2000"/>
                        </a:lnSpc>
                        <a:spcAft>
                          <a:spcPts val="0"/>
                        </a:spcAft>
                      </a:pPr>
                      <a:r>
                        <a:rPr lang="en-US" sz="1400" kern="100" dirty="0">
                          <a:effectLst/>
                        </a:rPr>
                        <a:t>128381</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3027" marR="3302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ts val="2000"/>
                        </a:lnSpc>
                        <a:spcAft>
                          <a:spcPts val="0"/>
                        </a:spcAft>
                      </a:pPr>
                      <a:r>
                        <a:rPr lang="en-US" sz="1400" kern="100">
                          <a:effectLst/>
                        </a:rPr>
                        <a:t>166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3027" marR="3302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ts val="2000"/>
                        </a:lnSpc>
                        <a:spcAft>
                          <a:spcPts val="0"/>
                        </a:spcAft>
                      </a:pPr>
                      <a:r>
                        <a:rPr lang="en-US" sz="1400" kern="100">
                          <a:effectLst/>
                        </a:rPr>
                        <a:t>1.156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3027" marR="3302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ts val="2000"/>
                        </a:lnSpc>
                        <a:spcAft>
                          <a:spcPts val="0"/>
                        </a:spcAft>
                      </a:pPr>
                      <a:r>
                        <a:rPr lang="en-US" sz="1400" kern="100">
                          <a:effectLst/>
                        </a:rPr>
                        <a:t>0.365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3027" marR="3302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32">
                <a:tc>
                  <a:txBody>
                    <a:bodyPr/>
                    <a:lstStyle/>
                    <a:p>
                      <a:pPr algn="just">
                        <a:lnSpc>
                          <a:spcPts val="2000"/>
                        </a:lnSpc>
                        <a:spcAft>
                          <a:spcPts val="0"/>
                        </a:spcAft>
                      </a:pPr>
                      <a:r>
                        <a:rPr lang="en-US" sz="1400" kern="100" dirty="0" smtClean="0">
                          <a:effectLst/>
                        </a:rPr>
                        <a:t> DoroPDFWriter_2.0.9</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3027" marR="3302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ts val="2000"/>
                        </a:lnSpc>
                        <a:spcAft>
                          <a:spcPts val="0"/>
                        </a:spcAft>
                      </a:pPr>
                      <a:r>
                        <a:rPr lang="en-US" sz="1400" kern="100" dirty="0">
                          <a:effectLst/>
                        </a:rPr>
                        <a:t>16.30 MB</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3027" marR="3302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ts val="2000"/>
                        </a:lnSpc>
                        <a:spcAft>
                          <a:spcPts val="0"/>
                        </a:spcAft>
                      </a:pPr>
                      <a:r>
                        <a:rPr lang="en-US" sz="1400" kern="100" dirty="0">
                          <a:effectLst/>
                        </a:rPr>
                        <a:t>25910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3027" marR="3302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ts val="2000"/>
                        </a:lnSpc>
                        <a:spcAft>
                          <a:spcPts val="0"/>
                        </a:spcAft>
                      </a:pPr>
                      <a:r>
                        <a:rPr lang="en-US" sz="1400" kern="100" dirty="0">
                          <a:effectLst/>
                        </a:rPr>
                        <a:t>71</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3027" marR="3302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ts val="2000"/>
                        </a:lnSpc>
                        <a:spcAft>
                          <a:spcPts val="0"/>
                        </a:spcAft>
                      </a:pPr>
                      <a:r>
                        <a:rPr lang="en-US" sz="1400" kern="100">
                          <a:effectLst/>
                        </a:rPr>
                        <a:t>0.629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3027" marR="3302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ts val="2000"/>
                        </a:lnSpc>
                        <a:spcAft>
                          <a:spcPts val="0"/>
                        </a:spcAft>
                      </a:pPr>
                      <a:r>
                        <a:rPr lang="en-US" sz="1400" kern="100">
                          <a:effectLst/>
                        </a:rPr>
                        <a:t>0.068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3027" marR="3302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32">
                <a:tc>
                  <a:txBody>
                    <a:bodyPr/>
                    <a:lstStyle/>
                    <a:p>
                      <a:pPr algn="just">
                        <a:lnSpc>
                          <a:spcPts val="2000"/>
                        </a:lnSpc>
                        <a:spcAft>
                          <a:spcPts val="0"/>
                        </a:spcAft>
                      </a:pPr>
                      <a:r>
                        <a:rPr lang="en-US" sz="1400" kern="100" dirty="0" smtClean="0">
                          <a:effectLst/>
                        </a:rPr>
                        <a:t> QuickTime_51.1052.0.0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3027" marR="3302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ts val="2000"/>
                        </a:lnSpc>
                        <a:spcAft>
                          <a:spcPts val="0"/>
                        </a:spcAft>
                      </a:pPr>
                      <a:r>
                        <a:rPr lang="en-US" sz="1400" kern="100" dirty="0">
                          <a:effectLst/>
                        </a:rPr>
                        <a:t>18.30 MB</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3027" marR="3302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ts val="2000"/>
                        </a:lnSpc>
                        <a:spcAft>
                          <a:spcPts val="0"/>
                        </a:spcAft>
                      </a:pPr>
                      <a:r>
                        <a:rPr lang="en-US" sz="1400" kern="100" dirty="0">
                          <a:effectLst/>
                        </a:rPr>
                        <a:t>61240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3027" marR="3302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ts val="2000"/>
                        </a:lnSpc>
                        <a:spcAft>
                          <a:spcPts val="0"/>
                        </a:spcAft>
                      </a:pPr>
                      <a:r>
                        <a:rPr lang="en-US" sz="1400" kern="100" dirty="0">
                          <a:effectLst/>
                        </a:rPr>
                        <a:t>247</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3027" marR="3302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ts val="2000"/>
                        </a:lnSpc>
                        <a:spcAft>
                          <a:spcPts val="0"/>
                        </a:spcAft>
                      </a:pPr>
                      <a:r>
                        <a:rPr lang="en-US" sz="1400" kern="100" dirty="0">
                          <a:effectLst/>
                        </a:rPr>
                        <a:t>2.132</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3027" marR="3302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ts val="2000"/>
                        </a:lnSpc>
                        <a:spcAft>
                          <a:spcPts val="0"/>
                        </a:spcAft>
                      </a:pPr>
                      <a:r>
                        <a:rPr lang="en-US" sz="1400" kern="100">
                          <a:effectLst/>
                        </a:rPr>
                        <a:t>0.607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3027" marR="3302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32">
                <a:tc>
                  <a:txBody>
                    <a:bodyPr/>
                    <a:lstStyle/>
                    <a:p>
                      <a:pPr algn="just">
                        <a:lnSpc>
                          <a:spcPts val="2000"/>
                        </a:lnSpc>
                        <a:spcAft>
                          <a:spcPts val="0"/>
                        </a:spcAft>
                      </a:pPr>
                      <a:r>
                        <a:rPr lang="en-US" sz="1400" kern="100" dirty="0" smtClean="0">
                          <a:effectLst/>
                        </a:rPr>
                        <a:t> Firefox </a:t>
                      </a:r>
                      <a:r>
                        <a:rPr lang="en-US" sz="1400" kern="100" dirty="0">
                          <a:effectLst/>
                        </a:rPr>
                        <a:t>Portable</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3027" marR="3302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ts val="2000"/>
                        </a:lnSpc>
                        <a:spcAft>
                          <a:spcPts val="0"/>
                        </a:spcAft>
                      </a:pPr>
                      <a:r>
                        <a:rPr lang="en-US" sz="1400" kern="100" dirty="0">
                          <a:effectLst/>
                        </a:rPr>
                        <a:t>110.79 MB</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3027" marR="3302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ts val="2000"/>
                        </a:lnSpc>
                        <a:spcAft>
                          <a:spcPts val="0"/>
                        </a:spcAft>
                      </a:pPr>
                      <a:r>
                        <a:rPr lang="en-US" sz="1400" kern="100">
                          <a:effectLst/>
                        </a:rPr>
                        <a:t>12068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3027" marR="3302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ts val="2000"/>
                        </a:lnSpc>
                        <a:spcAft>
                          <a:spcPts val="0"/>
                        </a:spcAft>
                      </a:pPr>
                      <a:r>
                        <a:rPr lang="en-US" sz="1400" kern="100">
                          <a:effectLst/>
                        </a:rPr>
                        <a:t>113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3027" marR="3302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ts val="2000"/>
                        </a:lnSpc>
                        <a:spcAft>
                          <a:spcPts val="0"/>
                        </a:spcAft>
                      </a:pPr>
                      <a:r>
                        <a:rPr lang="en-US" sz="1400" kern="100" dirty="0">
                          <a:effectLst/>
                        </a:rPr>
                        <a:t>0.906</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3027" marR="3302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ts val="2000"/>
                        </a:lnSpc>
                        <a:spcAft>
                          <a:spcPts val="0"/>
                        </a:spcAft>
                      </a:pPr>
                      <a:r>
                        <a:rPr lang="en-US" sz="1400" kern="100">
                          <a:effectLst/>
                        </a:rPr>
                        <a:t>0.254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3027" marR="3302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32">
                <a:tc>
                  <a:txBody>
                    <a:bodyPr/>
                    <a:lstStyle/>
                    <a:p>
                      <a:pPr algn="just">
                        <a:lnSpc>
                          <a:spcPts val="2000"/>
                        </a:lnSpc>
                        <a:spcAft>
                          <a:spcPts val="0"/>
                        </a:spcAft>
                      </a:pPr>
                      <a:r>
                        <a:rPr lang="en-US" sz="1400" kern="100" dirty="0" smtClean="0">
                          <a:effectLst/>
                        </a:rPr>
                        <a:t> VMware </a:t>
                      </a:r>
                      <a:r>
                        <a:rPr lang="en-US" sz="1400" kern="100" dirty="0">
                          <a:effectLst/>
                        </a:rPr>
                        <a:t>workstation v12.0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3027" marR="3302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ts val="2000"/>
                        </a:lnSpc>
                        <a:spcAft>
                          <a:spcPts val="0"/>
                        </a:spcAft>
                      </a:pPr>
                      <a:r>
                        <a:rPr lang="en-US" sz="1400" kern="100" dirty="0">
                          <a:effectLst/>
                        </a:rPr>
                        <a:t>282.00 MB</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3027" marR="3302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ts val="2000"/>
                        </a:lnSpc>
                        <a:spcAft>
                          <a:spcPts val="0"/>
                        </a:spcAft>
                      </a:pPr>
                      <a:r>
                        <a:rPr lang="en-US" sz="1400" kern="100" dirty="0">
                          <a:effectLst/>
                        </a:rPr>
                        <a:t>39857</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3027" marR="3302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ts val="2000"/>
                        </a:lnSpc>
                        <a:spcAft>
                          <a:spcPts val="0"/>
                        </a:spcAft>
                      </a:pPr>
                      <a:r>
                        <a:rPr lang="en-US" sz="1400" kern="100" dirty="0">
                          <a:effectLst/>
                        </a:rPr>
                        <a:t>352</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3027" marR="3302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ts val="2000"/>
                        </a:lnSpc>
                        <a:spcAft>
                          <a:spcPts val="0"/>
                        </a:spcAft>
                      </a:pPr>
                      <a:r>
                        <a:rPr lang="en-US" sz="1400" kern="100" dirty="0">
                          <a:effectLst/>
                        </a:rPr>
                        <a:t>3.739</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3027" marR="3302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ts val="2000"/>
                        </a:lnSpc>
                        <a:spcAft>
                          <a:spcPts val="0"/>
                        </a:spcAft>
                      </a:pPr>
                      <a:r>
                        <a:rPr lang="en-US" sz="1400" kern="100" dirty="0">
                          <a:effectLst/>
                        </a:rPr>
                        <a:t>0.911</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3027" marR="3302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0040">
                <a:tc>
                  <a:txBody>
                    <a:bodyPr/>
                    <a:lstStyle/>
                    <a:p>
                      <a:pPr algn="just">
                        <a:lnSpc>
                          <a:spcPts val="2000"/>
                        </a:lnSpc>
                        <a:spcAft>
                          <a:spcPts val="0"/>
                        </a:spcAft>
                      </a:pPr>
                      <a:r>
                        <a:rPr lang="en-US" sz="1400" kern="100" dirty="0" smtClean="0">
                          <a:effectLst/>
                        </a:rPr>
                        <a:t> opencv-2.4.9</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3027" marR="3302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ts val="2000"/>
                        </a:lnSpc>
                        <a:spcAft>
                          <a:spcPts val="0"/>
                        </a:spcAft>
                      </a:pPr>
                      <a:r>
                        <a:rPr lang="en-US" sz="1400" kern="100" dirty="0">
                          <a:effectLst/>
                        </a:rPr>
                        <a:t>348.00 MB</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3027" marR="3302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ts val="2000"/>
                        </a:lnSpc>
                        <a:spcAft>
                          <a:spcPts val="0"/>
                        </a:spcAft>
                      </a:pPr>
                      <a:r>
                        <a:rPr lang="en-US" sz="1400" kern="100">
                          <a:effectLst/>
                        </a:rPr>
                        <a:t>61636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3027" marR="3302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ts val="2000"/>
                        </a:lnSpc>
                        <a:spcAft>
                          <a:spcPts val="0"/>
                        </a:spcAft>
                      </a:pPr>
                      <a:r>
                        <a:rPr lang="en-US" sz="1400" kern="100">
                          <a:effectLst/>
                        </a:rPr>
                        <a:t>287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3027" marR="3302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ts val="2000"/>
                        </a:lnSpc>
                        <a:spcAft>
                          <a:spcPts val="0"/>
                        </a:spcAft>
                      </a:pPr>
                      <a:r>
                        <a:rPr lang="en-US" sz="1400" kern="100" dirty="0">
                          <a:effectLst/>
                        </a:rPr>
                        <a:t>4.130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3027" marR="3302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ts val="2000"/>
                        </a:lnSpc>
                        <a:spcAft>
                          <a:spcPts val="0"/>
                        </a:spcAft>
                      </a:pPr>
                      <a:r>
                        <a:rPr lang="en-US" sz="1400" kern="100" dirty="0">
                          <a:effectLst/>
                        </a:rPr>
                        <a:t>0.722</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3027" marR="3302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8474">
                <a:tc>
                  <a:txBody>
                    <a:bodyPr/>
                    <a:lstStyle/>
                    <a:p>
                      <a:pPr algn="just">
                        <a:lnSpc>
                          <a:spcPts val="2000"/>
                        </a:lnSpc>
                        <a:spcAft>
                          <a:spcPts val="0"/>
                        </a:spcAft>
                      </a:pPr>
                      <a:r>
                        <a:rPr lang="en-US" sz="1400" kern="100" dirty="0" smtClean="0">
                          <a:effectLst/>
                        </a:rPr>
                        <a:t> VSX6_Pro_TBYB</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3027" marR="3302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ts val="2000"/>
                        </a:lnSpc>
                        <a:spcAft>
                          <a:spcPts val="0"/>
                        </a:spcAft>
                      </a:pPr>
                      <a:r>
                        <a:rPr lang="en-US" sz="1400" kern="100">
                          <a:effectLst/>
                        </a:rPr>
                        <a:t>1341.44 MB</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3027" marR="3302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ts val="2000"/>
                        </a:lnSpc>
                        <a:spcAft>
                          <a:spcPts val="0"/>
                        </a:spcAft>
                      </a:pPr>
                      <a:r>
                        <a:rPr lang="en-US" sz="1400" kern="100">
                          <a:effectLst/>
                        </a:rPr>
                        <a:t>129803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3027" marR="3302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ts val="2000"/>
                        </a:lnSpc>
                        <a:spcAft>
                          <a:spcPts val="0"/>
                        </a:spcAft>
                      </a:pPr>
                      <a:r>
                        <a:rPr lang="en-US" sz="1400" kern="100">
                          <a:effectLst/>
                        </a:rPr>
                        <a:t>450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3027" marR="3302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ts val="2000"/>
                        </a:lnSpc>
                        <a:spcAft>
                          <a:spcPts val="0"/>
                        </a:spcAft>
                      </a:pPr>
                      <a:r>
                        <a:rPr lang="en-US" sz="1400" kern="100" dirty="0">
                          <a:effectLst/>
                        </a:rPr>
                        <a:t>4.762</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3027" marR="3302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ts val="2000"/>
                        </a:lnSpc>
                        <a:spcAft>
                          <a:spcPts val="0"/>
                        </a:spcAft>
                      </a:pPr>
                      <a:r>
                        <a:rPr lang="en-US" sz="1400" kern="100" dirty="0">
                          <a:effectLst/>
                        </a:rPr>
                        <a:t>1.921</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3027" marR="3302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9" name="Rectangle 3"/>
          <p:cNvSpPr txBox="1">
            <a:spLocks noChangeArrowheads="1"/>
          </p:cNvSpPr>
          <p:nvPr/>
        </p:nvSpPr>
        <p:spPr bwMode="gray">
          <a:xfrm>
            <a:off x="775142" y="4748132"/>
            <a:ext cx="7721360" cy="1562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1" fontAlgn="base" hangingPunct="1">
              <a:spcBef>
                <a:spcPct val="20000"/>
              </a:spcBef>
              <a:spcAft>
                <a:spcPct val="0"/>
              </a:spcAft>
              <a:buClr>
                <a:schemeClr val="tx1"/>
              </a:buClr>
              <a:buFont typeface="Wingdings" pitchFamily="2" charset="2"/>
              <a:buChar char="v"/>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Font typeface="Wingdings" pitchFamily="2" charset="2"/>
              <a:buChar char="§"/>
              <a:defRPr sz="2800">
                <a:solidFill>
                  <a:schemeClr val="tx2"/>
                </a:solidFill>
                <a:latin typeface="Arial" charset="0"/>
              </a:defRPr>
            </a:lvl2pPr>
            <a:lvl3pPr marL="1143000" indent="-228600" algn="l" rtl="0" eaLnBrk="1" fontAlgn="base" hangingPunct="1">
              <a:spcBef>
                <a:spcPct val="20000"/>
              </a:spcBef>
              <a:spcAft>
                <a:spcPct val="0"/>
              </a:spcAft>
              <a:buClr>
                <a:schemeClr val="hlink"/>
              </a:buClr>
              <a:buChar char="•"/>
              <a:defRPr sz="2400">
                <a:solidFill>
                  <a:schemeClr val="tx2"/>
                </a:solidFill>
                <a:latin typeface="Arial" charset="0"/>
              </a:defRPr>
            </a:lvl3pPr>
            <a:lvl4pPr marL="1600200" indent="-228600" algn="l" rtl="0" eaLnBrk="1" fontAlgn="base" hangingPunct="1">
              <a:spcBef>
                <a:spcPct val="20000"/>
              </a:spcBef>
              <a:spcAft>
                <a:spcPct val="0"/>
              </a:spcAft>
              <a:buChar char="–"/>
              <a:defRPr sz="2000">
                <a:solidFill>
                  <a:schemeClr val="tx2"/>
                </a:solidFill>
                <a:latin typeface="Arial" charset="0"/>
              </a:defRPr>
            </a:lvl4pPr>
            <a:lvl5pPr marL="2057400" indent="-228600" algn="l" rtl="0" eaLnBrk="1" fontAlgn="base" hangingPunct="1">
              <a:spcBef>
                <a:spcPct val="20000"/>
              </a:spcBef>
              <a:spcAft>
                <a:spcPct val="0"/>
              </a:spcAft>
              <a:buChar char="»"/>
              <a:defRPr sz="2000">
                <a:solidFill>
                  <a:schemeClr val="tx2"/>
                </a:solidFill>
                <a:latin typeface="Arial" charset="0"/>
              </a:defRPr>
            </a:lvl5pPr>
            <a:lvl6pPr marL="2514600" indent="-228600" algn="l" rtl="0" eaLnBrk="1" fontAlgn="base" hangingPunct="1">
              <a:spcBef>
                <a:spcPct val="20000"/>
              </a:spcBef>
              <a:spcAft>
                <a:spcPct val="0"/>
              </a:spcAft>
              <a:buChar char="»"/>
              <a:defRPr sz="2000">
                <a:solidFill>
                  <a:schemeClr val="tx2"/>
                </a:solidFill>
                <a:latin typeface="Arial" charset="0"/>
              </a:defRPr>
            </a:lvl6pPr>
            <a:lvl7pPr marL="2971800" indent="-228600" algn="l" rtl="0" eaLnBrk="1" fontAlgn="base" hangingPunct="1">
              <a:spcBef>
                <a:spcPct val="20000"/>
              </a:spcBef>
              <a:spcAft>
                <a:spcPct val="0"/>
              </a:spcAft>
              <a:buChar char="»"/>
              <a:defRPr sz="2000">
                <a:solidFill>
                  <a:schemeClr val="tx2"/>
                </a:solidFill>
                <a:latin typeface="Arial" charset="0"/>
              </a:defRPr>
            </a:lvl7pPr>
            <a:lvl8pPr marL="3429000" indent="-228600" algn="l" rtl="0" eaLnBrk="1" fontAlgn="base" hangingPunct="1">
              <a:spcBef>
                <a:spcPct val="20000"/>
              </a:spcBef>
              <a:spcAft>
                <a:spcPct val="0"/>
              </a:spcAft>
              <a:buChar char="»"/>
              <a:defRPr sz="2000">
                <a:solidFill>
                  <a:schemeClr val="tx2"/>
                </a:solidFill>
                <a:latin typeface="Arial" charset="0"/>
              </a:defRPr>
            </a:lvl8pPr>
            <a:lvl9pPr marL="3886200" indent="-228600" algn="l" rtl="0" eaLnBrk="1" fontAlgn="base" hangingPunct="1">
              <a:spcBef>
                <a:spcPct val="20000"/>
              </a:spcBef>
              <a:spcAft>
                <a:spcPct val="0"/>
              </a:spcAft>
              <a:buChar char="»"/>
              <a:defRPr sz="2000">
                <a:solidFill>
                  <a:schemeClr val="tx2"/>
                </a:solidFill>
                <a:latin typeface="Arial" charset="0"/>
              </a:defRPr>
            </a:lvl9pPr>
          </a:lstStyle>
          <a:p>
            <a:pPr lvl="1">
              <a:lnSpc>
                <a:spcPct val="150000"/>
              </a:lnSpc>
              <a:defRPr/>
            </a:pPr>
            <a:r>
              <a:rPr lang="zh-CN" altLang="zh-CN" sz="1800" dirty="0" smtClean="0"/>
              <a:t>随着</a:t>
            </a:r>
            <a:r>
              <a:rPr lang="zh-CN" altLang="en-US" sz="1800" dirty="0" smtClean="0"/>
              <a:t>汇编代码行数</a:t>
            </a:r>
            <a:r>
              <a:rPr lang="zh-CN" altLang="zh-CN" sz="1800" dirty="0" smtClean="0"/>
              <a:t>和</a:t>
            </a:r>
            <a:r>
              <a:rPr lang="zh-CN" altLang="en-US" sz="1800" dirty="0" smtClean="0"/>
              <a:t>变量数目</a:t>
            </a:r>
            <a:r>
              <a:rPr lang="zh-CN" altLang="zh-CN" sz="1800" dirty="0" smtClean="0"/>
              <a:t>的</a:t>
            </a:r>
            <a:r>
              <a:rPr lang="zh-CN" altLang="zh-CN" sz="1800" dirty="0"/>
              <a:t>增加，预处理所用的时间线性增加</a:t>
            </a:r>
            <a:r>
              <a:rPr lang="zh-CN" altLang="zh-CN" sz="1800" dirty="0" smtClean="0"/>
              <a:t>。</a:t>
            </a:r>
            <a:endParaRPr lang="en-US" altLang="zh-CN" sz="1800" dirty="0" smtClean="0"/>
          </a:p>
          <a:p>
            <a:pPr lvl="1">
              <a:lnSpc>
                <a:spcPct val="150000"/>
              </a:lnSpc>
              <a:defRPr/>
            </a:pPr>
            <a:r>
              <a:rPr lang="zh-CN" altLang="zh-CN" sz="1800" dirty="0"/>
              <a:t>类型预测所用的时间非常短，并且</a:t>
            </a:r>
            <a:r>
              <a:rPr lang="zh-CN" altLang="zh-CN" sz="1800" dirty="0" smtClean="0"/>
              <a:t>随着变量</a:t>
            </a:r>
            <a:r>
              <a:rPr lang="zh-CN" altLang="en-US" sz="1800" dirty="0" smtClean="0"/>
              <a:t>数目</a:t>
            </a:r>
            <a:r>
              <a:rPr lang="zh-CN" altLang="zh-CN" sz="1800" dirty="0" smtClean="0"/>
              <a:t>的</a:t>
            </a:r>
            <a:r>
              <a:rPr lang="zh-CN" altLang="zh-CN" sz="1800" dirty="0"/>
              <a:t>增加而增加</a:t>
            </a:r>
            <a:r>
              <a:rPr lang="zh-CN" altLang="zh-CN" sz="1800" dirty="0" smtClean="0"/>
              <a:t>。</a:t>
            </a:r>
            <a:endParaRPr lang="en-US" altLang="zh-CN" sz="1800" dirty="0" smtClean="0"/>
          </a:p>
          <a:p>
            <a:pPr lvl="1">
              <a:lnSpc>
                <a:spcPct val="150000"/>
              </a:lnSpc>
              <a:defRPr/>
            </a:pPr>
            <a:r>
              <a:rPr lang="en-US" altLang="zh-CN" sz="1800" dirty="0"/>
              <a:t>BITY</a:t>
            </a:r>
            <a:r>
              <a:rPr lang="zh-CN" altLang="zh-CN" sz="1800" dirty="0"/>
              <a:t>的性能表现较优秀、可扩展性较强，比较适合用于实际使用</a:t>
            </a:r>
            <a:endParaRPr lang="en-US" altLang="zh-CN" sz="1800" b="0"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515770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3"/>
          <p:cNvSpPr txBox="1">
            <a:spLocks noChangeArrowheads="1"/>
          </p:cNvSpPr>
          <p:nvPr/>
        </p:nvSpPr>
        <p:spPr bwMode="gray">
          <a:xfrm>
            <a:off x="540000" y="1197312"/>
            <a:ext cx="8280000" cy="50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1" fontAlgn="base" hangingPunct="1">
              <a:spcBef>
                <a:spcPct val="20000"/>
              </a:spcBef>
              <a:spcAft>
                <a:spcPct val="0"/>
              </a:spcAft>
              <a:buClr>
                <a:schemeClr val="tx1"/>
              </a:buClr>
              <a:buFont typeface="Wingdings" pitchFamily="2" charset="2"/>
              <a:buChar char="v"/>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Font typeface="Wingdings" pitchFamily="2" charset="2"/>
              <a:buChar char="§"/>
              <a:defRPr sz="2800">
                <a:solidFill>
                  <a:schemeClr val="tx2"/>
                </a:solidFill>
                <a:latin typeface="Arial" charset="0"/>
              </a:defRPr>
            </a:lvl2pPr>
            <a:lvl3pPr marL="1143000" indent="-228600" algn="l" rtl="0" eaLnBrk="1" fontAlgn="base" hangingPunct="1">
              <a:spcBef>
                <a:spcPct val="20000"/>
              </a:spcBef>
              <a:spcAft>
                <a:spcPct val="0"/>
              </a:spcAft>
              <a:buClr>
                <a:schemeClr val="hlink"/>
              </a:buClr>
              <a:buChar char="•"/>
              <a:defRPr sz="2400">
                <a:solidFill>
                  <a:schemeClr val="tx2"/>
                </a:solidFill>
                <a:latin typeface="Arial" charset="0"/>
              </a:defRPr>
            </a:lvl3pPr>
            <a:lvl4pPr marL="1600200" indent="-228600" algn="l" rtl="0" eaLnBrk="1" fontAlgn="base" hangingPunct="1">
              <a:spcBef>
                <a:spcPct val="20000"/>
              </a:spcBef>
              <a:spcAft>
                <a:spcPct val="0"/>
              </a:spcAft>
              <a:buChar char="–"/>
              <a:defRPr sz="2000">
                <a:solidFill>
                  <a:schemeClr val="tx2"/>
                </a:solidFill>
                <a:latin typeface="Arial" charset="0"/>
              </a:defRPr>
            </a:lvl4pPr>
            <a:lvl5pPr marL="2057400" indent="-228600" algn="l" rtl="0" eaLnBrk="1" fontAlgn="base" hangingPunct="1">
              <a:spcBef>
                <a:spcPct val="20000"/>
              </a:spcBef>
              <a:spcAft>
                <a:spcPct val="0"/>
              </a:spcAft>
              <a:buChar char="»"/>
              <a:defRPr sz="2000">
                <a:solidFill>
                  <a:schemeClr val="tx2"/>
                </a:solidFill>
                <a:latin typeface="Arial" charset="0"/>
              </a:defRPr>
            </a:lvl5pPr>
            <a:lvl6pPr marL="2514600" indent="-228600" algn="l" rtl="0" eaLnBrk="1" fontAlgn="base" hangingPunct="1">
              <a:spcBef>
                <a:spcPct val="20000"/>
              </a:spcBef>
              <a:spcAft>
                <a:spcPct val="0"/>
              </a:spcAft>
              <a:buChar char="»"/>
              <a:defRPr sz="2000">
                <a:solidFill>
                  <a:schemeClr val="tx2"/>
                </a:solidFill>
                <a:latin typeface="Arial" charset="0"/>
              </a:defRPr>
            </a:lvl6pPr>
            <a:lvl7pPr marL="2971800" indent="-228600" algn="l" rtl="0" eaLnBrk="1" fontAlgn="base" hangingPunct="1">
              <a:spcBef>
                <a:spcPct val="20000"/>
              </a:spcBef>
              <a:spcAft>
                <a:spcPct val="0"/>
              </a:spcAft>
              <a:buChar char="»"/>
              <a:defRPr sz="2000">
                <a:solidFill>
                  <a:schemeClr val="tx2"/>
                </a:solidFill>
                <a:latin typeface="Arial" charset="0"/>
              </a:defRPr>
            </a:lvl7pPr>
            <a:lvl8pPr marL="3429000" indent="-228600" algn="l" rtl="0" eaLnBrk="1" fontAlgn="base" hangingPunct="1">
              <a:spcBef>
                <a:spcPct val="20000"/>
              </a:spcBef>
              <a:spcAft>
                <a:spcPct val="0"/>
              </a:spcAft>
              <a:buChar char="»"/>
              <a:defRPr sz="2000">
                <a:solidFill>
                  <a:schemeClr val="tx2"/>
                </a:solidFill>
                <a:latin typeface="Arial" charset="0"/>
              </a:defRPr>
            </a:lvl8pPr>
            <a:lvl9pPr marL="3886200" indent="-228600" algn="l" rtl="0" eaLnBrk="1" fontAlgn="base" hangingPunct="1">
              <a:spcBef>
                <a:spcPct val="20000"/>
              </a:spcBef>
              <a:spcAft>
                <a:spcPct val="0"/>
              </a:spcAft>
              <a:buChar char="»"/>
              <a:defRPr sz="2000">
                <a:solidFill>
                  <a:schemeClr val="tx2"/>
                </a:solidFill>
                <a:latin typeface="Arial" charset="0"/>
              </a:defRPr>
            </a:lvl9pPr>
          </a:lstStyle>
          <a:p>
            <a:pPr>
              <a:lnSpc>
                <a:spcPct val="150000"/>
              </a:lnSpc>
              <a:defRPr/>
            </a:pPr>
            <a:r>
              <a:rPr lang="en-US" altLang="zh-CN" sz="2200" dirty="0">
                <a:solidFill>
                  <a:srgbClr val="0070C0"/>
                </a:solidFill>
                <a:latin typeface="Times New Roman" panose="02020603050405020304" pitchFamily="18" charset="0"/>
                <a:cs typeface="Times New Roman" panose="02020603050405020304" pitchFamily="18" charset="0"/>
              </a:rPr>
              <a:t>Malware</a:t>
            </a:r>
            <a:r>
              <a:rPr lang="en-US" altLang="zh-CN" sz="2200" b="0" dirty="0">
                <a:latin typeface="Times New Roman" panose="02020603050405020304" pitchFamily="18" charset="0"/>
                <a:cs typeface="Times New Roman" panose="02020603050405020304" pitchFamily="18" charset="0"/>
              </a:rPr>
              <a:t> dataset </a:t>
            </a:r>
            <a:r>
              <a:rPr lang="en-US" altLang="zh-CN" sz="2200" b="0" dirty="0" smtClean="0">
                <a:latin typeface="Times New Roman" panose="02020603050405020304" pitchFamily="18" charset="0"/>
                <a:cs typeface="Times New Roman" panose="02020603050405020304" pitchFamily="18" charset="0"/>
              </a:rPr>
              <a:t>(11376 samples)</a:t>
            </a:r>
            <a:endParaRPr lang="en-US" altLang="zh-CN" sz="2200" b="0" dirty="0">
              <a:latin typeface="Times New Roman" panose="02020603050405020304" pitchFamily="18" charset="0"/>
              <a:cs typeface="Times New Roman" panose="02020603050405020304" pitchFamily="18" charset="0"/>
            </a:endParaRPr>
          </a:p>
          <a:p>
            <a:pPr lvl="1">
              <a:lnSpc>
                <a:spcPct val="150000"/>
              </a:lnSpc>
              <a:defRPr/>
            </a:pPr>
            <a:r>
              <a:rPr lang="en-US" altLang="zh-CN" sz="2200" i="1" dirty="0">
                <a:solidFill>
                  <a:schemeClr val="tx1"/>
                </a:solidFill>
                <a:latin typeface="Times New Roman" panose="02020603050405020304" pitchFamily="18" charset="0"/>
                <a:cs typeface="Times New Roman" panose="02020603050405020304" pitchFamily="18" charset="0"/>
              </a:rPr>
              <a:t>BIG 2015 Challenge </a:t>
            </a:r>
            <a:endParaRPr lang="en-US" altLang="zh-CN" sz="2200" i="1" dirty="0" smtClean="0">
              <a:solidFill>
                <a:schemeClr val="tx1"/>
              </a:solidFill>
              <a:latin typeface="Times New Roman" panose="02020603050405020304" pitchFamily="18" charset="0"/>
              <a:cs typeface="Times New Roman" panose="02020603050405020304" pitchFamily="18" charset="0"/>
            </a:endParaRPr>
          </a:p>
          <a:p>
            <a:pPr lvl="1">
              <a:lnSpc>
                <a:spcPct val="150000"/>
              </a:lnSpc>
              <a:defRPr/>
            </a:pPr>
            <a:r>
              <a:rPr lang="en-US" altLang="zh-CN" sz="2200" i="1" dirty="0" smtClean="0">
                <a:solidFill>
                  <a:schemeClr val="tx1"/>
                </a:solidFill>
                <a:latin typeface="Times New Roman" panose="02020603050405020304" pitchFamily="18" charset="0"/>
                <a:cs typeface="Times New Roman" panose="02020603050405020304" pitchFamily="18" charset="0"/>
              </a:rPr>
              <a:t>theZoo aka Malware DB</a:t>
            </a:r>
            <a:endParaRPr lang="en-US" altLang="zh-CN" sz="2200" b="0" i="1" dirty="0" smtClean="0">
              <a:solidFill>
                <a:schemeClr val="tx1"/>
              </a:solidFill>
              <a:latin typeface="Times New Roman" panose="02020603050405020304" pitchFamily="18" charset="0"/>
              <a:cs typeface="Times New Roman" panose="02020603050405020304" pitchFamily="18" charset="0"/>
            </a:endParaRPr>
          </a:p>
          <a:p>
            <a:pPr>
              <a:lnSpc>
                <a:spcPct val="150000"/>
              </a:lnSpc>
              <a:defRPr/>
            </a:pPr>
            <a:r>
              <a:rPr lang="en-US" altLang="zh-CN" sz="2200" dirty="0" smtClean="0">
                <a:solidFill>
                  <a:srgbClr val="0070C0"/>
                </a:solidFill>
                <a:latin typeface="Times New Roman" panose="02020603050405020304" pitchFamily="18" charset="0"/>
                <a:cs typeface="Times New Roman" panose="02020603050405020304" pitchFamily="18" charset="0"/>
              </a:rPr>
              <a:t>Benign</a:t>
            </a:r>
            <a:r>
              <a:rPr lang="en-US" altLang="zh-CN" sz="2200" b="0" dirty="0" smtClean="0">
                <a:latin typeface="Times New Roman" panose="02020603050405020304" pitchFamily="18" charset="0"/>
                <a:cs typeface="Times New Roman" panose="02020603050405020304" pitchFamily="18" charset="0"/>
              </a:rPr>
              <a:t> dataset (8003 samples)</a:t>
            </a:r>
          </a:p>
          <a:p>
            <a:pPr lvl="1">
              <a:lnSpc>
                <a:spcPct val="150000"/>
              </a:lnSpc>
              <a:defRPr/>
            </a:pPr>
            <a:r>
              <a:rPr lang="en-US" altLang="zh-CN" sz="2200" i="1" dirty="0" smtClean="0">
                <a:solidFill>
                  <a:schemeClr val="tx1"/>
                </a:solidFill>
                <a:latin typeface="Times New Roman" panose="02020603050405020304" pitchFamily="18" charset="0"/>
                <a:cs typeface="Times New Roman" panose="02020603050405020304" pitchFamily="18" charset="0"/>
              </a:rPr>
              <a:t>QIHU 360 Software</a:t>
            </a:r>
          </a:p>
          <a:p>
            <a:pPr marL="457200" lvl="1" indent="0">
              <a:lnSpc>
                <a:spcPct val="150000"/>
              </a:lnSpc>
              <a:buNone/>
              <a:defRPr/>
            </a:pPr>
            <a:endParaRPr lang="en-US" altLang="zh-CN" sz="2200" b="0" dirty="0" smtClean="0">
              <a:latin typeface="Times New Roman" panose="02020603050405020304" pitchFamily="18" charset="0"/>
              <a:cs typeface="Times New Roman" panose="02020603050405020304" pitchFamily="18" charset="0"/>
            </a:endParaRPr>
          </a:p>
          <a:p>
            <a:pPr marL="457200" lvl="1" indent="0">
              <a:lnSpc>
                <a:spcPct val="150000"/>
              </a:lnSpc>
              <a:buNone/>
              <a:defRPr/>
            </a:pPr>
            <a:r>
              <a:rPr lang="en-US" altLang="zh-CN" sz="2200" dirty="0" smtClean="0">
                <a:solidFill>
                  <a:schemeClr val="tx1"/>
                </a:solidFill>
                <a:latin typeface="Times New Roman" panose="02020603050405020304" pitchFamily="18" charset="0"/>
                <a:cs typeface="Times New Roman" panose="02020603050405020304" pitchFamily="18" charset="0"/>
              </a:rPr>
              <a:t>(with the total size of </a:t>
            </a:r>
            <a:r>
              <a:rPr lang="en-US" altLang="zh-CN" sz="2200" b="1" i="1" dirty="0" smtClean="0">
                <a:solidFill>
                  <a:schemeClr val="tx1"/>
                </a:solidFill>
                <a:latin typeface="Times New Roman" panose="02020603050405020304" pitchFamily="18" charset="0"/>
                <a:cs typeface="Times New Roman" panose="02020603050405020304" pitchFamily="18" charset="0"/>
              </a:rPr>
              <a:t>250GB</a:t>
            </a:r>
            <a:r>
              <a:rPr lang="en-US" altLang="zh-CN" sz="2200" dirty="0" smtClean="0">
                <a:solidFill>
                  <a:schemeClr val="tx1"/>
                </a:solidFill>
                <a:latin typeface="Times New Roman" panose="02020603050405020304" pitchFamily="18" charset="0"/>
                <a:cs typeface="Times New Roman" panose="02020603050405020304" pitchFamily="18" charset="0"/>
              </a:rPr>
              <a:t>)</a:t>
            </a:r>
            <a:endParaRPr lang="en-US" altLang="zh-CN" sz="2200" b="0" dirty="0" smtClean="0">
              <a:solidFill>
                <a:schemeClr val="tx1"/>
              </a:solidFill>
              <a:latin typeface="Times New Roman" panose="02020603050405020304" pitchFamily="18" charset="0"/>
              <a:cs typeface="Times New Roman" panose="02020603050405020304" pitchFamily="18" charset="0"/>
            </a:endParaRPr>
          </a:p>
        </p:txBody>
      </p:sp>
      <p:sp>
        <p:nvSpPr>
          <p:cNvPr id="6" name="矩形 5"/>
          <p:cNvSpPr/>
          <p:nvPr/>
        </p:nvSpPr>
        <p:spPr>
          <a:xfrm>
            <a:off x="0" y="-7934"/>
            <a:ext cx="9144000" cy="8446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2"/>
          <p:cNvSpPr>
            <a:spLocks noGrp="1" noChangeArrowheads="1"/>
          </p:cNvSpPr>
          <p:nvPr>
            <p:ph type="title"/>
          </p:nvPr>
        </p:nvSpPr>
        <p:spPr>
          <a:xfrm>
            <a:off x="250825" y="25451"/>
            <a:ext cx="8642350" cy="777875"/>
          </a:xfrm>
        </p:spPr>
        <p:txBody>
          <a:bodyPr>
            <a:normAutofit/>
          </a:bodyPr>
          <a:lstStyle/>
          <a:p>
            <a:pPr algn="l" eaLnBrk="1" hangingPunct="1">
              <a:defRPr/>
            </a:pPr>
            <a:r>
              <a:rPr lang="zh-CN" altLang="en-US" sz="3200" b="1" dirty="0" smtClean="0">
                <a:solidFill>
                  <a:schemeClr val="bg1"/>
                </a:solidFill>
              </a:rPr>
              <a:t>实验：恶意软件检测</a:t>
            </a:r>
            <a:endParaRPr lang="zh-CN" altLang="en-US" sz="2000" b="1" dirty="0" smtClean="0">
              <a:solidFill>
                <a:schemeClr val="bg1"/>
              </a:solidFill>
              <a:latin typeface="Arial" pitchFamily="34" charset="0"/>
              <a:ea typeface="Arial Unicode MS" pitchFamily="34" charset="-122"/>
              <a:cs typeface="Arial" pitchFamily="34" charset="0"/>
            </a:endParaRPr>
          </a:p>
        </p:txBody>
      </p:sp>
      <p:sp>
        <p:nvSpPr>
          <p:cNvPr id="4" name="矩形 3"/>
          <p:cNvSpPr/>
          <p:nvPr/>
        </p:nvSpPr>
        <p:spPr>
          <a:xfrm>
            <a:off x="0" y="6525344"/>
            <a:ext cx="9138308" cy="332656"/>
          </a:xfrm>
          <a:prstGeom prst="rect">
            <a:avLst/>
          </a:prstGeom>
          <a:gradFill flip="none" rotWithShape="1">
            <a:gsLst>
              <a:gs pos="55000">
                <a:schemeClr val="tx2">
                  <a:alpha val="29000"/>
                </a:schemeClr>
              </a:gs>
              <a:gs pos="100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2" name="组合 61"/>
          <p:cNvGrpSpPr/>
          <p:nvPr/>
        </p:nvGrpSpPr>
        <p:grpSpPr>
          <a:xfrm>
            <a:off x="8186914" y="5559487"/>
            <a:ext cx="878417" cy="893287"/>
            <a:chOff x="8230456" y="5603029"/>
            <a:chExt cx="878417" cy="893287"/>
          </a:xfrm>
        </p:grpSpPr>
        <p:sp>
          <p:nvSpPr>
            <p:cNvPr id="52" name="矩形 51"/>
            <p:cNvSpPr/>
            <p:nvPr/>
          </p:nvSpPr>
          <p:spPr>
            <a:xfrm>
              <a:off x="8849633" y="6237076"/>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8849633" y="5920578"/>
              <a:ext cx="259240" cy="259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8540044" y="6237076"/>
              <a:ext cx="259240" cy="259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8849633" y="5603029"/>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8540044" y="5920578"/>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8230456" y="6237076"/>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4" name="矩形 63"/>
          <p:cNvSpPr/>
          <p:nvPr/>
        </p:nvSpPr>
        <p:spPr>
          <a:xfrm>
            <a:off x="-10066" y="893644"/>
            <a:ext cx="9154065" cy="1445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8998770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3"/>
          <p:cNvSpPr txBox="1">
            <a:spLocks noChangeArrowheads="1"/>
          </p:cNvSpPr>
          <p:nvPr/>
        </p:nvSpPr>
        <p:spPr bwMode="gray">
          <a:xfrm>
            <a:off x="540000" y="1197312"/>
            <a:ext cx="8280000" cy="50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1" fontAlgn="base" hangingPunct="1">
              <a:spcBef>
                <a:spcPct val="20000"/>
              </a:spcBef>
              <a:spcAft>
                <a:spcPct val="0"/>
              </a:spcAft>
              <a:buClr>
                <a:schemeClr val="tx1"/>
              </a:buClr>
              <a:buFont typeface="Wingdings" pitchFamily="2" charset="2"/>
              <a:buChar char="v"/>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Font typeface="Wingdings" pitchFamily="2" charset="2"/>
              <a:buChar char="§"/>
              <a:defRPr sz="2800">
                <a:solidFill>
                  <a:schemeClr val="tx2"/>
                </a:solidFill>
                <a:latin typeface="Arial" charset="0"/>
              </a:defRPr>
            </a:lvl2pPr>
            <a:lvl3pPr marL="1143000" indent="-228600" algn="l" rtl="0" eaLnBrk="1" fontAlgn="base" hangingPunct="1">
              <a:spcBef>
                <a:spcPct val="20000"/>
              </a:spcBef>
              <a:spcAft>
                <a:spcPct val="0"/>
              </a:spcAft>
              <a:buClr>
                <a:schemeClr val="hlink"/>
              </a:buClr>
              <a:buChar char="•"/>
              <a:defRPr sz="2400">
                <a:solidFill>
                  <a:schemeClr val="tx2"/>
                </a:solidFill>
                <a:latin typeface="Arial" charset="0"/>
              </a:defRPr>
            </a:lvl3pPr>
            <a:lvl4pPr marL="1600200" indent="-228600" algn="l" rtl="0" eaLnBrk="1" fontAlgn="base" hangingPunct="1">
              <a:spcBef>
                <a:spcPct val="20000"/>
              </a:spcBef>
              <a:spcAft>
                <a:spcPct val="0"/>
              </a:spcAft>
              <a:buChar char="–"/>
              <a:defRPr sz="2000">
                <a:solidFill>
                  <a:schemeClr val="tx2"/>
                </a:solidFill>
                <a:latin typeface="Arial" charset="0"/>
              </a:defRPr>
            </a:lvl4pPr>
            <a:lvl5pPr marL="2057400" indent="-228600" algn="l" rtl="0" eaLnBrk="1" fontAlgn="base" hangingPunct="1">
              <a:spcBef>
                <a:spcPct val="20000"/>
              </a:spcBef>
              <a:spcAft>
                <a:spcPct val="0"/>
              </a:spcAft>
              <a:buChar char="»"/>
              <a:defRPr sz="2000">
                <a:solidFill>
                  <a:schemeClr val="tx2"/>
                </a:solidFill>
                <a:latin typeface="Arial" charset="0"/>
              </a:defRPr>
            </a:lvl5pPr>
            <a:lvl6pPr marL="2514600" indent="-228600" algn="l" rtl="0" eaLnBrk="1" fontAlgn="base" hangingPunct="1">
              <a:spcBef>
                <a:spcPct val="20000"/>
              </a:spcBef>
              <a:spcAft>
                <a:spcPct val="0"/>
              </a:spcAft>
              <a:buChar char="»"/>
              <a:defRPr sz="2000">
                <a:solidFill>
                  <a:schemeClr val="tx2"/>
                </a:solidFill>
                <a:latin typeface="Arial" charset="0"/>
              </a:defRPr>
            </a:lvl6pPr>
            <a:lvl7pPr marL="2971800" indent="-228600" algn="l" rtl="0" eaLnBrk="1" fontAlgn="base" hangingPunct="1">
              <a:spcBef>
                <a:spcPct val="20000"/>
              </a:spcBef>
              <a:spcAft>
                <a:spcPct val="0"/>
              </a:spcAft>
              <a:buChar char="»"/>
              <a:defRPr sz="2000">
                <a:solidFill>
                  <a:schemeClr val="tx2"/>
                </a:solidFill>
                <a:latin typeface="Arial" charset="0"/>
              </a:defRPr>
            </a:lvl7pPr>
            <a:lvl8pPr marL="3429000" indent="-228600" algn="l" rtl="0" eaLnBrk="1" fontAlgn="base" hangingPunct="1">
              <a:spcBef>
                <a:spcPct val="20000"/>
              </a:spcBef>
              <a:spcAft>
                <a:spcPct val="0"/>
              </a:spcAft>
              <a:buChar char="»"/>
              <a:defRPr sz="2000">
                <a:solidFill>
                  <a:schemeClr val="tx2"/>
                </a:solidFill>
                <a:latin typeface="Arial" charset="0"/>
              </a:defRPr>
            </a:lvl8pPr>
            <a:lvl9pPr marL="3886200" indent="-228600" algn="l" rtl="0" eaLnBrk="1" fontAlgn="base" hangingPunct="1">
              <a:spcBef>
                <a:spcPct val="20000"/>
              </a:spcBef>
              <a:spcAft>
                <a:spcPct val="0"/>
              </a:spcAft>
              <a:buChar char="»"/>
              <a:defRPr sz="2000">
                <a:solidFill>
                  <a:schemeClr val="tx2"/>
                </a:solidFill>
                <a:latin typeface="Arial" charset="0"/>
              </a:defRPr>
            </a:lvl9pPr>
          </a:lstStyle>
          <a:p>
            <a:pPr>
              <a:lnSpc>
                <a:spcPct val="150000"/>
              </a:lnSpc>
              <a:defRPr/>
            </a:pPr>
            <a:r>
              <a:rPr lang="en-US" altLang="zh-CN" sz="2200" b="0" dirty="0" smtClean="0">
                <a:latin typeface="Times New Roman" panose="02020603050405020304" pitchFamily="18" charset="0"/>
                <a:cs typeface="Times New Roman" panose="02020603050405020304" pitchFamily="18" charset="0"/>
              </a:rPr>
              <a:t>10-fold cross validation</a:t>
            </a:r>
          </a:p>
          <a:p>
            <a:r>
              <a:rPr lang="en-US" altLang="zh-CN" sz="2200" b="0" dirty="0" smtClean="0">
                <a:latin typeface="Times New Roman" panose="02020603050405020304" pitchFamily="18" charset="0"/>
                <a:cs typeface="Times New Roman" panose="02020603050405020304" pitchFamily="18" charset="0"/>
              </a:rPr>
              <a:t>Taking opcode</a:t>
            </a:r>
            <a:r>
              <a:rPr lang="en-US" altLang="zh-CN" sz="2200" b="0" dirty="0">
                <a:latin typeface="Times New Roman" panose="02020603050405020304" pitchFamily="18" charset="0"/>
                <a:cs typeface="Times New Roman" panose="02020603050405020304" pitchFamily="18" charset="0"/>
              </a:rPr>
              <a:t>, system library, types and their possible </a:t>
            </a:r>
            <a:r>
              <a:rPr lang="en-US" altLang="zh-CN" sz="2200" b="0" dirty="0" smtClean="0">
                <a:latin typeface="Times New Roman" panose="02020603050405020304" pitchFamily="18" charset="0"/>
                <a:cs typeface="Times New Roman" panose="02020603050405020304" pitchFamily="18" charset="0"/>
              </a:rPr>
              <a:t>combinations as </a:t>
            </a:r>
            <a:r>
              <a:rPr lang="en-US" altLang="zh-CN" sz="2200" b="0" dirty="0">
                <a:latin typeface="Times New Roman" panose="02020603050405020304" pitchFamily="18" charset="0"/>
                <a:cs typeface="Times New Roman" panose="02020603050405020304" pitchFamily="18" charset="0"/>
              </a:rPr>
              <a:t>features </a:t>
            </a:r>
            <a:r>
              <a:rPr lang="en-US" altLang="zh-CN" sz="2200" b="0" dirty="0" smtClean="0">
                <a:latin typeface="Times New Roman" panose="02020603050405020304" pitchFamily="18" charset="0"/>
                <a:cs typeface="Times New Roman" panose="02020603050405020304" pitchFamily="18" charset="0"/>
              </a:rPr>
              <a:t>separately</a:t>
            </a:r>
          </a:p>
          <a:p>
            <a:endParaRPr lang="en-US" altLang="zh-CN" sz="1800" b="0" dirty="0">
              <a:solidFill>
                <a:srgbClr val="080808"/>
              </a:solidFill>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800" b="0" dirty="0" smtClean="0">
              <a:solidFill>
                <a:srgbClr val="080808"/>
              </a:solidFill>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800" b="0" dirty="0">
              <a:solidFill>
                <a:srgbClr val="080808"/>
              </a:solidFill>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800" b="0" dirty="0" smtClean="0">
              <a:solidFill>
                <a:srgbClr val="080808"/>
              </a:solidFill>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800" b="0" dirty="0" smtClean="0">
              <a:solidFill>
                <a:srgbClr val="080808"/>
              </a:solidFill>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800" b="0" dirty="0">
              <a:solidFill>
                <a:srgbClr val="080808"/>
              </a:solidFill>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800" b="0" dirty="0" smtClean="0">
              <a:solidFill>
                <a:srgbClr val="080808"/>
              </a:solidFill>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800" b="0" dirty="0">
              <a:solidFill>
                <a:srgbClr val="080808"/>
              </a:solidFill>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800" b="0" dirty="0" smtClean="0">
              <a:solidFill>
                <a:srgbClr val="080808"/>
              </a:solidFill>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r>
              <a:rPr lang="en-US" altLang="zh-CN" sz="1800" b="0" dirty="0" smtClean="0">
                <a:solidFill>
                  <a:srgbClr val="080808"/>
                </a:solidFill>
                <a:latin typeface="Times New Roman" panose="02020603050405020304" pitchFamily="18" charset="0"/>
                <a:ea typeface="宋体" panose="02010600030101010101" pitchFamily="2" charset="-122"/>
                <a:cs typeface="Times New Roman" panose="02020603050405020304" pitchFamily="18" charset="0"/>
              </a:rPr>
              <a:t>		      O : opcode      L: </a:t>
            </a:r>
            <a:r>
              <a:rPr lang="en-US" altLang="zh-CN" sz="1800" b="0" dirty="0">
                <a:solidFill>
                  <a:srgbClr val="080808"/>
                </a:solidFill>
                <a:latin typeface="Times New Roman" panose="02020603050405020304" pitchFamily="18" charset="0"/>
                <a:cs typeface="Times New Roman" panose="02020603050405020304" pitchFamily="18" charset="0"/>
              </a:rPr>
              <a:t>system </a:t>
            </a:r>
            <a:r>
              <a:rPr lang="en-US" altLang="zh-CN" sz="1800" b="0" dirty="0" smtClean="0">
                <a:solidFill>
                  <a:srgbClr val="080808"/>
                </a:solidFill>
                <a:latin typeface="Times New Roman" panose="02020603050405020304" pitchFamily="18" charset="0"/>
                <a:cs typeface="Times New Roman" panose="02020603050405020304" pitchFamily="18" charset="0"/>
              </a:rPr>
              <a:t>library      T</a:t>
            </a:r>
            <a:r>
              <a:rPr lang="en-US" altLang="zh-CN" sz="1800" b="0" dirty="0" smtClean="0">
                <a:solidFill>
                  <a:srgbClr val="080808"/>
                </a:solidFill>
                <a:latin typeface="Times New Roman" panose="02020603050405020304" pitchFamily="18" charset="0"/>
                <a:ea typeface="宋体" panose="02010600030101010101" pitchFamily="2" charset="-122"/>
                <a:cs typeface="Times New Roman" panose="02020603050405020304" pitchFamily="18" charset="0"/>
              </a:rPr>
              <a:t>: types</a:t>
            </a:r>
          </a:p>
        </p:txBody>
      </p:sp>
      <p:sp>
        <p:nvSpPr>
          <p:cNvPr id="6" name="矩形 5"/>
          <p:cNvSpPr/>
          <p:nvPr/>
        </p:nvSpPr>
        <p:spPr>
          <a:xfrm>
            <a:off x="0" y="-7934"/>
            <a:ext cx="9144000" cy="8446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2"/>
          <p:cNvSpPr>
            <a:spLocks noGrp="1" noChangeArrowheads="1"/>
          </p:cNvSpPr>
          <p:nvPr>
            <p:ph type="title"/>
          </p:nvPr>
        </p:nvSpPr>
        <p:spPr>
          <a:xfrm>
            <a:off x="250825" y="25451"/>
            <a:ext cx="8642350" cy="777875"/>
          </a:xfrm>
        </p:spPr>
        <p:txBody>
          <a:bodyPr>
            <a:normAutofit/>
          </a:bodyPr>
          <a:lstStyle/>
          <a:p>
            <a:pPr algn="l" eaLnBrk="1" hangingPunct="1">
              <a:defRPr/>
            </a:pPr>
            <a:r>
              <a:rPr lang="zh-CN" altLang="en-US" sz="3200" b="1" dirty="0" smtClean="0">
                <a:solidFill>
                  <a:schemeClr val="bg1"/>
                </a:solidFill>
              </a:rPr>
              <a:t>实验：使用不同特征的组合训练分类模型</a:t>
            </a:r>
            <a:endParaRPr lang="zh-CN" altLang="en-US" sz="2000" b="1" dirty="0" smtClean="0">
              <a:solidFill>
                <a:schemeClr val="bg1"/>
              </a:solidFill>
              <a:latin typeface="Arial" pitchFamily="34" charset="0"/>
              <a:ea typeface="Arial Unicode MS" pitchFamily="34" charset="-122"/>
              <a:cs typeface="Arial" pitchFamily="34" charset="0"/>
            </a:endParaRPr>
          </a:p>
        </p:txBody>
      </p:sp>
      <p:sp>
        <p:nvSpPr>
          <p:cNvPr id="4" name="矩形 3"/>
          <p:cNvSpPr/>
          <p:nvPr/>
        </p:nvSpPr>
        <p:spPr>
          <a:xfrm>
            <a:off x="0" y="6525344"/>
            <a:ext cx="9138308" cy="332656"/>
          </a:xfrm>
          <a:prstGeom prst="rect">
            <a:avLst/>
          </a:prstGeom>
          <a:gradFill flip="none" rotWithShape="1">
            <a:gsLst>
              <a:gs pos="55000">
                <a:schemeClr val="tx2">
                  <a:alpha val="29000"/>
                </a:schemeClr>
              </a:gs>
              <a:gs pos="100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2" name="组合 61"/>
          <p:cNvGrpSpPr/>
          <p:nvPr/>
        </p:nvGrpSpPr>
        <p:grpSpPr>
          <a:xfrm>
            <a:off x="8186914" y="5559487"/>
            <a:ext cx="878417" cy="893287"/>
            <a:chOff x="8230456" y="5603029"/>
            <a:chExt cx="878417" cy="893287"/>
          </a:xfrm>
        </p:grpSpPr>
        <p:sp>
          <p:nvSpPr>
            <p:cNvPr id="52" name="矩形 51"/>
            <p:cNvSpPr/>
            <p:nvPr/>
          </p:nvSpPr>
          <p:spPr>
            <a:xfrm>
              <a:off x="8849633" y="6237076"/>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8849633" y="5920578"/>
              <a:ext cx="259240" cy="259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8540044" y="6237076"/>
              <a:ext cx="259240" cy="259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8849633" y="5603029"/>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8540044" y="5920578"/>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8230456" y="6237076"/>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4" name="矩形 63"/>
          <p:cNvSpPr/>
          <p:nvPr/>
        </p:nvSpPr>
        <p:spPr>
          <a:xfrm>
            <a:off x="-10066" y="893644"/>
            <a:ext cx="9154065" cy="1445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 name="表格 1"/>
          <p:cNvGraphicFramePr>
            <a:graphicFrameLocks noGrp="1"/>
          </p:cNvGraphicFramePr>
          <p:nvPr>
            <p:extLst>
              <p:ext uri="{D42A27DB-BD31-4B8C-83A1-F6EECF244321}">
                <p14:modId xmlns:p14="http://schemas.microsoft.com/office/powerpoint/2010/main" val="4198759902"/>
              </p:ext>
            </p:extLst>
          </p:nvPr>
        </p:nvGraphicFramePr>
        <p:xfrm>
          <a:off x="1259632" y="2780928"/>
          <a:ext cx="6840759" cy="2572289"/>
        </p:xfrm>
        <a:graphic>
          <a:graphicData uri="http://schemas.openxmlformats.org/drawingml/2006/table">
            <a:tbl>
              <a:tblPr firstRow="1" firstCol="1" bandRow="1">
                <a:tableStyleId>{5940675A-B579-460E-94D1-54222C63F5DA}</a:tableStyleId>
              </a:tblPr>
              <a:tblGrid>
                <a:gridCol w="1622629"/>
                <a:gridCol w="1989292"/>
                <a:gridCol w="1803224"/>
                <a:gridCol w="1425614"/>
              </a:tblGrid>
              <a:tr h="360040">
                <a:tc>
                  <a:txBody>
                    <a:bodyPr/>
                    <a:lstStyle/>
                    <a:p>
                      <a:pPr algn="ctr">
                        <a:lnSpc>
                          <a:spcPts val="2000"/>
                        </a:lnSpc>
                        <a:spcAft>
                          <a:spcPts val="0"/>
                        </a:spcAft>
                      </a:pPr>
                      <a:r>
                        <a:rPr lang="en-US" sz="1400" b="1" kern="100" dirty="0">
                          <a:effectLst/>
                          <a:latin typeface="Times New Roman" panose="02020603050405020304" pitchFamily="18" charset="0"/>
                          <a:cs typeface="Times New Roman" panose="02020603050405020304" pitchFamily="18" charset="0"/>
                        </a:rPr>
                        <a:t>Feature</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solidFill>
                      <a:schemeClr val="bg1">
                        <a:lumMod val="75000"/>
                      </a:schemeClr>
                    </a:solidFill>
                  </a:tcPr>
                </a:tc>
                <a:tc>
                  <a:txBody>
                    <a:bodyPr/>
                    <a:lstStyle/>
                    <a:p>
                      <a:pPr algn="ctr">
                        <a:lnSpc>
                          <a:spcPts val="2000"/>
                        </a:lnSpc>
                        <a:spcAft>
                          <a:spcPts val="0"/>
                        </a:spcAft>
                      </a:pPr>
                      <a:r>
                        <a:rPr lang="en-US" sz="1400" b="1" kern="100" dirty="0">
                          <a:effectLst/>
                          <a:latin typeface="Times New Roman" panose="02020603050405020304" pitchFamily="18" charset="0"/>
                          <a:cs typeface="Times New Roman" panose="02020603050405020304" pitchFamily="18" charset="0"/>
                        </a:rPr>
                        <a:t>Precision</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solidFill>
                      <a:schemeClr val="bg1">
                        <a:lumMod val="75000"/>
                      </a:schemeClr>
                    </a:solidFill>
                  </a:tcPr>
                </a:tc>
                <a:tc>
                  <a:txBody>
                    <a:bodyPr/>
                    <a:lstStyle/>
                    <a:p>
                      <a:pPr algn="ctr">
                        <a:lnSpc>
                          <a:spcPts val="2000"/>
                        </a:lnSpc>
                        <a:spcAft>
                          <a:spcPts val="0"/>
                        </a:spcAft>
                      </a:pPr>
                      <a:r>
                        <a:rPr lang="en-US" sz="1400" b="1" kern="100" dirty="0">
                          <a:effectLst/>
                          <a:latin typeface="Times New Roman" panose="02020603050405020304" pitchFamily="18" charset="0"/>
                          <a:cs typeface="Times New Roman" panose="02020603050405020304" pitchFamily="18" charset="0"/>
                        </a:rPr>
                        <a:t>Accuracy</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solidFill>
                      <a:schemeClr val="bg1">
                        <a:lumMod val="75000"/>
                      </a:schemeClr>
                    </a:solidFill>
                  </a:tcPr>
                </a:tc>
                <a:tc>
                  <a:txBody>
                    <a:bodyPr/>
                    <a:lstStyle/>
                    <a:p>
                      <a:pPr algn="ctr">
                        <a:lnSpc>
                          <a:spcPts val="2000"/>
                        </a:lnSpc>
                        <a:spcAft>
                          <a:spcPts val="0"/>
                        </a:spcAft>
                      </a:pPr>
                      <a:r>
                        <a:rPr lang="en-US" sz="1400" b="1" kern="100" dirty="0">
                          <a:effectLst/>
                          <a:latin typeface="Times New Roman" panose="02020603050405020304" pitchFamily="18" charset="0"/>
                          <a:cs typeface="Times New Roman" panose="02020603050405020304" pitchFamily="18" charset="0"/>
                        </a:rPr>
                        <a:t>AUC</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solidFill>
                      <a:schemeClr val="bg1">
                        <a:lumMod val="75000"/>
                      </a:schemeClr>
                    </a:solidFill>
                  </a:tcPr>
                </a:tc>
              </a:tr>
              <a:tr h="342713">
                <a:tc>
                  <a:txBody>
                    <a:bodyPr/>
                    <a:lstStyle/>
                    <a:p>
                      <a:pPr algn="ctr">
                        <a:lnSpc>
                          <a:spcPts val="2000"/>
                        </a:lnSpc>
                        <a:spcAft>
                          <a:spcPts val="0"/>
                        </a:spcAft>
                      </a:pPr>
                      <a:r>
                        <a:rPr lang="en-US" sz="1400" b="1" kern="100" dirty="0" smtClean="0">
                          <a:effectLst/>
                          <a:latin typeface="Times New Roman" panose="02020603050405020304" pitchFamily="18" charset="0"/>
                          <a:cs typeface="Times New Roman" panose="02020603050405020304" pitchFamily="18" charset="0"/>
                        </a:rPr>
                        <a:t>O</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400" kern="100" dirty="0">
                          <a:effectLst/>
                          <a:latin typeface="Times New Roman" panose="02020603050405020304" pitchFamily="18" charset="0"/>
                          <a:cs typeface="Times New Roman" panose="02020603050405020304" pitchFamily="18" charset="0"/>
                        </a:rPr>
                        <a:t>0.9518</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400" kern="100">
                          <a:effectLst/>
                          <a:latin typeface="Times New Roman" panose="02020603050405020304" pitchFamily="18" charset="0"/>
                          <a:cs typeface="Times New Roman" panose="02020603050405020304" pitchFamily="18" charset="0"/>
                        </a:rPr>
                        <a:t>0.9339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400" kern="100">
                          <a:effectLst/>
                          <a:latin typeface="Times New Roman" panose="02020603050405020304" pitchFamily="18" charset="0"/>
                          <a:cs typeface="Times New Roman" panose="02020603050405020304" pitchFamily="18" charset="0"/>
                        </a:rPr>
                        <a:t>0.9790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04200">
                <a:tc>
                  <a:txBody>
                    <a:bodyPr/>
                    <a:lstStyle/>
                    <a:p>
                      <a:pPr algn="ctr">
                        <a:lnSpc>
                          <a:spcPts val="2000"/>
                        </a:lnSpc>
                        <a:spcAft>
                          <a:spcPts val="0"/>
                        </a:spcAft>
                      </a:pPr>
                      <a:r>
                        <a:rPr lang="en-US" sz="1400" b="1" kern="100" dirty="0" smtClean="0">
                          <a:effectLst/>
                          <a:latin typeface="Times New Roman" panose="02020603050405020304" pitchFamily="18" charset="0"/>
                          <a:cs typeface="Times New Roman" panose="02020603050405020304" pitchFamily="18" charset="0"/>
                        </a:rPr>
                        <a:t>L</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400" kern="100" dirty="0">
                          <a:effectLst/>
                          <a:latin typeface="Times New Roman" panose="02020603050405020304" pitchFamily="18" charset="0"/>
                          <a:cs typeface="Times New Roman" panose="02020603050405020304" pitchFamily="18" charset="0"/>
                        </a:rPr>
                        <a:t>0.8711</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400" kern="100" dirty="0">
                          <a:effectLst/>
                          <a:latin typeface="Times New Roman" panose="02020603050405020304" pitchFamily="18" charset="0"/>
                          <a:cs typeface="Times New Roman" panose="02020603050405020304" pitchFamily="18" charset="0"/>
                        </a:rPr>
                        <a:t>0.8785</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400" kern="100" dirty="0">
                          <a:effectLst/>
                          <a:latin typeface="Times New Roman" panose="02020603050405020304" pitchFamily="18" charset="0"/>
                          <a:cs typeface="Times New Roman" panose="02020603050405020304" pitchFamily="18" charset="0"/>
                        </a:rPr>
                        <a:t>0.9</a:t>
                      </a:r>
                      <a:r>
                        <a:rPr lang="en-US" sz="1400" b="1" kern="100" dirty="0">
                          <a:solidFill>
                            <a:srgbClr val="0070C0"/>
                          </a:solidFill>
                          <a:effectLst/>
                          <a:latin typeface="Times New Roman" panose="02020603050405020304" pitchFamily="18" charset="0"/>
                          <a:cs typeface="Times New Roman" panose="02020603050405020304" pitchFamily="18" charset="0"/>
                        </a:rPr>
                        <a:t>3</a:t>
                      </a:r>
                      <a:r>
                        <a:rPr lang="en-US" sz="1400" kern="100" dirty="0">
                          <a:effectLst/>
                          <a:latin typeface="Times New Roman" panose="02020603050405020304" pitchFamily="18" charset="0"/>
                          <a:cs typeface="Times New Roman" panose="02020603050405020304" pitchFamily="18" charset="0"/>
                        </a:rPr>
                        <a:t>97</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04200">
                <a:tc>
                  <a:txBody>
                    <a:bodyPr/>
                    <a:lstStyle/>
                    <a:p>
                      <a:pPr algn="ctr">
                        <a:lnSpc>
                          <a:spcPts val="2000"/>
                        </a:lnSpc>
                        <a:spcAft>
                          <a:spcPts val="0"/>
                        </a:spcAft>
                      </a:pPr>
                      <a:r>
                        <a:rPr lang="en-US" sz="1400" b="1" kern="100" dirty="0">
                          <a:solidFill>
                            <a:srgbClr val="0070C0"/>
                          </a:solidFill>
                          <a:effectLst/>
                          <a:latin typeface="Times New Roman" panose="02020603050405020304" pitchFamily="18" charset="0"/>
                          <a:cs typeface="Times New Roman" panose="02020603050405020304" pitchFamily="18" charset="0"/>
                        </a:rPr>
                        <a:t>T</a:t>
                      </a:r>
                      <a:endParaRPr lang="zh-CN" sz="1400" b="1" kern="100" dirty="0">
                        <a:solidFill>
                          <a:srgbClr val="0070C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400" kern="100">
                          <a:effectLst/>
                          <a:latin typeface="Times New Roman" panose="02020603050405020304" pitchFamily="18" charset="0"/>
                          <a:cs typeface="Times New Roman" panose="02020603050405020304" pitchFamily="18" charset="0"/>
                        </a:rPr>
                        <a:t>0.8483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400" kern="100" dirty="0">
                          <a:effectLst/>
                          <a:latin typeface="Times New Roman" panose="02020603050405020304" pitchFamily="18" charset="0"/>
                          <a:cs typeface="Times New Roman" panose="02020603050405020304" pitchFamily="18" charset="0"/>
                        </a:rPr>
                        <a:t>0.8496</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400" kern="100" dirty="0">
                          <a:effectLst/>
                          <a:latin typeface="Times New Roman" panose="02020603050405020304" pitchFamily="18" charset="0"/>
                          <a:cs typeface="Times New Roman" panose="02020603050405020304" pitchFamily="18" charset="0"/>
                        </a:rPr>
                        <a:t>0.9</a:t>
                      </a:r>
                      <a:r>
                        <a:rPr lang="en-US" sz="1400" kern="100" dirty="0">
                          <a:solidFill>
                            <a:schemeClr val="tx1"/>
                          </a:solidFill>
                          <a:effectLst/>
                          <a:latin typeface="Times New Roman" panose="02020603050405020304" pitchFamily="18" charset="0"/>
                          <a:cs typeface="Times New Roman" panose="02020603050405020304" pitchFamily="18" charset="0"/>
                        </a:rPr>
                        <a:t>4</a:t>
                      </a:r>
                      <a:r>
                        <a:rPr lang="en-US" sz="1400" kern="100" dirty="0">
                          <a:effectLst/>
                          <a:latin typeface="Times New Roman" panose="02020603050405020304" pitchFamily="18" charset="0"/>
                          <a:cs typeface="Times New Roman" panose="02020603050405020304" pitchFamily="18" charset="0"/>
                        </a:rPr>
                        <a:t>27</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48536">
                <a:tc>
                  <a:txBody>
                    <a:bodyPr/>
                    <a:lstStyle/>
                    <a:p>
                      <a:pPr algn="ctr">
                        <a:lnSpc>
                          <a:spcPts val="2000"/>
                        </a:lnSpc>
                        <a:spcAft>
                          <a:spcPts val="0"/>
                        </a:spcAft>
                      </a:pPr>
                      <a:r>
                        <a:rPr lang="en-US" sz="1400" b="1" kern="100" dirty="0">
                          <a:effectLst/>
                          <a:latin typeface="Times New Roman" panose="02020603050405020304" pitchFamily="18" charset="0"/>
                          <a:cs typeface="Times New Roman" panose="02020603050405020304" pitchFamily="18" charset="0"/>
                        </a:rPr>
                        <a:t>O+</a:t>
                      </a:r>
                      <a:r>
                        <a:rPr lang="en-US" sz="1400" b="1" kern="100" dirty="0">
                          <a:solidFill>
                            <a:srgbClr val="0070C0"/>
                          </a:solidFill>
                          <a:effectLst/>
                          <a:latin typeface="Times New Roman" panose="02020603050405020304" pitchFamily="18" charset="0"/>
                          <a:cs typeface="Times New Roman" panose="02020603050405020304" pitchFamily="18" charset="0"/>
                        </a:rPr>
                        <a:t>T</a:t>
                      </a:r>
                      <a:endParaRPr lang="zh-CN" sz="1400" b="1" kern="100" dirty="0">
                        <a:solidFill>
                          <a:srgbClr val="0070C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400" kern="100">
                          <a:effectLst/>
                          <a:latin typeface="Times New Roman" panose="02020603050405020304" pitchFamily="18" charset="0"/>
                          <a:cs typeface="Times New Roman" panose="02020603050405020304" pitchFamily="18" charset="0"/>
                        </a:rPr>
                        <a:t>0.9556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400" kern="100" dirty="0">
                          <a:effectLst/>
                          <a:latin typeface="Times New Roman" panose="02020603050405020304" pitchFamily="18" charset="0"/>
                          <a:cs typeface="Times New Roman" panose="02020603050405020304" pitchFamily="18" charset="0"/>
                        </a:rPr>
                        <a:t>0.9371</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400" kern="100" dirty="0">
                          <a:effectLst/>
                          <a:latin typeface="Times New Roman" panose="02020603050405020304" pitchFamily="18" charset="0"/>
                          <a:cs typeface="Times New Roman" panose="02020603050405020304" pitchFamily="18" charset="0"/>
                        </a:rPr>
                        <a:t>0.9818</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04200">
                <a:tc>
                  <a:txBody>
                    <a:bodyPr/>
                    <a:lstStyle/>
                    <a:p>
                      <a:pPr algn="ctr">
                        <a:lnSpc>
                          <a:spcPts val="2000"/>
                        </a:lnSpc>
                        <a:spcAft>
                          <a:spcPts val="0"/>
                        </a:spcAft>
                      </a:pPr>
                      <a:r>
                        <a:rPr lang="en-US" sz="1400" b="1" kern="100" dirty="0">
                          <a:effectLst/>
                          <a:latin typeface="Times New Roman" panose="02020603050405020304" pitchFamily="18" charset="0"/>
                          <a:cs typeface="Times New Roman" panose="02020603050405020304" pitchFamily="18" charset="0"/>
                        </a:rPr>
                        <a:t>L+</a:t>
                      </a:r>
                      <a:r>
                        <a:rPr lang="en-US" sz="1400" b="1" kern="100" dirty="0">
                          <a:solidFill>
                            <a:srgbClr val="0070C0"/>
                          </a:solidFill>
                          <a:effectLst/>
                          <a:latin typeface="Times New Roman" panose="02020603050405020304" pitchFamily="18" charset="0"/>
                          <a:cs typeface="Times New Roman" panose="02020603050405020304" pitchFamily="18" charset="0"/>
                        </a:rPr>
                        <a:t>T</a:t>
                      </a:r>
                      <a:endParaRPr lang="zh-CN" sz="1400" b="1" kern="100" dirty="0">
                        <a:solidFill>
                          <a:srgbClr val="0070C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400" kern="100">
                          <a:effectLst/>
                          <a:latin typeface="Times New Roman" panose="02020603050405020304" pitchFamily="18" charset="0"/>
                          <a:cs typeface="Times New Roman" panose="02020603050405020304" pitchFamily="18" charset="0"/>
                        </a:rPr>
                        <a:t>0.9109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400" kern="100">
                          <a:effectLst/>
                          <a:latin typeface="Times New Roman" panose="02020603050405020304" pitchFamily="18" charset="0"/>
                          <a:cs typeface="Times New Roman" panose="02020603050405020304" pitchFamily="18" charset="0"/>
                        </a:rPr>
                        <a:t>0.9328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400" kern="100" dirty="0">
                          <a:effectLst/>
                          <a:latin typeface="Times New Roman" panose="02020603050405020304" pitchFamily="18" charset="0"/>
                          <a:cs typeface="Times New Roman" panose="02020603050405020304" pitchFamily="18" charset="0"/>
                        </a:rPr>
                        <a:t>0.9</a:t>
                      </a:r>
                      <a:r>
                        <a:rPr lang="en-US" sz="1400" b="1" kern="100" dirty="0">
                          <a:solidFill>
                            <a:srgbClr val="0070C0"/>
                          </a:solidFill>
                          <a:effectLst/>
                          <a:latin typeface="Times New Roman" panose="02020603050405020304" pitchFamily="18" charset="0"/>
                          <a:cs typeface="Times New Roman" panose="02020603050405020304" pitchFamily="18" charset="0"/>
                        </a:rPr>
                        <a:t>7</a:t>
                      </a:r>
                      <a:r>
                        <a:rPr lang="en-US" sz="1400" kern="100" dirty="0">
                          <a:effectLst/>
                          <a:latin typeface="Times New Roman" panose="02020603050405020304" pitchFamily="18" charset="0"/>
                          <a:cs typeface="Times New Roman" panose="02020603050405020304" pitchFamily="18" charset="0"/>
                        </a:rPr>
                        <a:t>35</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04200">
                <a:tc>
                  <a:txBody>
                    <a:bodyPr/>
                    <a:lstStyle/>
                    <a:p>
                      <a:pPr algn="ctr">
                        <a:lnSpc>
                          <a:spcPts val="2000"/>
                        </a:lnSpc>
                        <a:spcAft>
                          <a:spcPts val="0"/>
                        </a:spcAft>
                      </a:pPr>
                      <a:r>
                        <a:rPr lang="en-US" sz="1400" b="1" kern="100" dirty="0">
                          <a:effectLst/>
                          <a:latin typeface="Times New Roman" panose="02020603050405020304" pitchFamily="18" charset="0"/>
                          <a:cs typeface="Times New Roman" panose="02020603050405020304" pitchFamily="18" charset="0"/>
                        </a:rPr>
                        <a:t>O+L</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400" kern="100">
                          <a:effectLst/>
                          <a:latin typeface="Times New Roman" panose="02020603050405020304" pitchFamily="18" charset="0"/>
                          <a:cs typeface="Times New Roman" panose="02020603050405020304" pitchFamily="18" charset="0"/>
                        </a:rPr>
                        <a:t>0.9572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400" kern="100">
                          <a:effectLst/>
                          <a:latin typeface="Times New Roman" panose="02020603050405020304" pitchFamily="18" charset="0"/>
                          <a:cs typeface="Times New Roman" panose="02020603050405020304" pitchFamily="18" charset="0"/>
                        </a:rPr>
                        <a:t>0.9423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400" kern="100" dirty="0">
                          <a:effectLst/>
                          <a:latin typeface="Times New Roman" panose="02020603050405020304" pitchFamily="18" charset="0"/>
                          <a:cs typeface="Times New Roman" panose="02020603050405020304" pitchFamily="18" charset="0"/>
                        </a:rPr>
                        <a:t>0.9856</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04200">
                <a:tc>
                  <a:txBody>
                    <a:bodyPr/>
                    <a:lstStyle/>
                    <a:p>
                      <a:pPr algn="ctr">
                        <a:lnSpc>
                          <a:spcPts val="2000"/>
                        </a:lnSpc>
                        <a:spcAft>
                          <a:spcPts val="0"/>
                        </a:spcAft>
                      </a:pPr>
                      <a:r>
                        <a:rPr lang="en-US" sz="1400" b="1" kern="100" dirty="0">
                          <a:effectLst/>
                          <a:latin typeface="Times New Roman" panose="02020603050405020304" pitchFamily="18" charset="0"/>
                          <a:cs typeface="Times New Roman" panose="02020603050405020304" pitchFamily="18" charset="0"/>
                        </a:rPr>
                        <a:t>O+L+</a:t>
                      </a:r>
                      <a:r>
                        <a:rPr lang="en-US" sz="1400" b="1" kern="100" dirty="0">
                          <a:solidFill>
                            <a:srgbClr val="0070C0"/>
                          </a:solidFill>
                          <a:effectLst/>
                          <a:latin typeface="Times New Roman" panose="02020603050405020304" pitchFamily="18" charset="0"/>
                          <a:cs typeface="Times New Roman" panose="02020603050405020304" pitchFamily="18" charset="0"/>
                        </a:rPr>
                        <a:t>T</a:t>
                      </a:r>
                      <a:endParaRPr lang="zh-CN" sz="1400" b="1" kern="100" dirty="0">
                        <a:solidFill>
                          <a:srgbClr val="0070C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400" kern="100" dirty="0">
                          <a:effectLst/>
                          <a:latin typeface="Times New Roman" panose="02020603050405020304" pitchFamily="18" charset="0"/>
                          <a:cs typeface="Times New Roman" panose="02020603050405020304" pitchFamily="18" charset="0"/>
                        </a:rPr>
                        <a:t>0.9582</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400" kern="100" dirty="0">
                          <a:effectLst/>
                          <a:latin typeface="Times New Roman" panose="02020603050405020304" pitchFamily="18" charset="0"/>
                          <a:cs typeface="Times New Roman" panose="02020603050405020304" pitchFamily="18" charset="0"/>
                        </a:rPr>
                        <a:t>0.9431</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400" kern="100" dirty="0">
                          <a:effectLst/>
                          <a:latin typeface="Times New Roman" panose="02020603050405020304" pitchFamily="18" charset="0"/>
                          <a:cs typeface="Times New Roman" panose="02020603050405020304" pitchFamily="18" charset="0"/>
                        </a:rPr>
                        <a:t>0.9869</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420878255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3"/>
          <p:cNvSpPr txBox="1">
            <a:spLocks noChangeArrowheads="1"/>
          </p:cNvSpPr>
          <p:nvPr/>
        </p:nvSpPr>
        <p:spPr bwMode="gray">
          <a:xfrm>
            <a:off x="540000" y="1196752"/>
            <a:ext cx="8266091" cy="50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1" fontAlgn="base" hangingPunct="1">
              <a:spcBef>
                <a:spcPct val="20000"/>
              </a:spcBef>
              <a:spcAft>
                <a:spcPct val="0"/>
              </a:spcAft>
              <a:buClr>
                <a:schemeClr val="tx1"/>
              </a:buClr>
              <a:buFont typeface="Wingdings" pitchFamily="2" charset="2"/>
              <a:buChar char="v"/>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Font typeface="Wingdings" pitchFamily="2" charset="2"/>
              <a:buChar char="§"/>
              <a:defRPr sz="2800">
                <a:solidFill>
                  <a:schemeClr val="tx2"/>
                </a:solidFill>
                <a:latin typeface="Arial" charset="0"/>
              </a:defRPr>
            </a:lvl2pPr>
            <a:lvl3pPr marL="1143000" indent="-228600" algn="l" rtl="0" eaLnBrk="1" fontAlgn="base" hangingPunct="1">
              <a:spcBef>
                <a:spcPct val="20000"/>
              </a:spcBef>
              <a:spcAft>
                <a:spcPct val="0"/>
              </a:spcAft>
              <a:buClr>
                <a:schemeClr val="hlink"/>
              </a:buClr>
              <a:buChar char="•"/>
              <a:defRPr sz="2400">
                <a:solidFill>
                  <a:schemeClr val="tx2"/>
                </a:solidFill>
                <a:latin typeface="Arial" charset="0"/>
              </a:defRPr>
            </a:lvl3pPr>
            <a:lvl4pPr marL="1600200" indent="-228600" algn="l" rtl="0" eaLnBrk="1" fontAlgn="base" hangingPunct="1">
              <a:spcBef>
                <a:spcPct val="20000"/>
              </a:spcBef>
              <a:spcAft>
                <a:spcPct val="0"/>
              </a:spcAft>
              <a:buChar char="–"/>
              <a:defRPr sz="2000">
                <a:solidFill>
                  <a:schemeClr val="tx2"/>
                </a:solidFill>
                <a:latin typeface="Arial" charset="0"/>
              </a:defRPr>
            </a:lvl4pPr>
            <a:lvl5pPr marL="2057400" indent="-228600" algn="l" rtl="0" eaLnBrk="1" fontAlgn="base" hangingPunct="1">
              <a:spcBef>
                <a:spcPct val="20000"/>
              </a:spcBef>
              <a:spcAft>
                <a:spcPct val="0"/>
              </a:spcAft>
              <a:buChar char="»"/>
              <a:defRPr sz="2000">
                <a:solidFill>
                  <a:schemeClr val="tx2"/>
                </a:solidFill>
                <a:latin typeface="Arial" charset="0"/>
              </a:defRPr>
            </a:lvl5pPr>
            <a:lvl6pPr marL="2514600" indent="-228600" algn="l" rtl="0" eaLnBrk="1" fontAlgn="base" hangingPunct="1">
              <a:spcBef>
                <a:spcPct val="20000"/>
              </a:spcBef>
              <a:spcAft>
                <a:spcPct val="0"/>
              </a:spcAft>
              <a:buChar char="»"/>
              <a:defRPr sz="2000">
                <a:solidFill>
                  <a:schemeClr val="tx2"/>
                </a:solidFill>
                <a:latin typeface="Arial" charset="0"/>
              </a:defRPr>
            </a:lvl6pPr>
            <a:lvl7pPr marL="2971800" indent="-228600" algn="l" rtl="0" eaLnBrk="1" fontAlgn="base" hangingPunct="1">
              <a:spcBef>
                <a:spcPct val="20000"/>
              </a:spcBef>
              <a:spcAft>
                <a:spcPct val="0"/>
              </a:spcAft>
              <a:buChar char="»"/>
              <a:defRPr sz="2000">
                <a:solidFill>
                  <a:schemeClr val="tx2"/>
                </a:solidFill>
                <a:latin typeface="Arial" charset="0"/>
              </a:defRPr>
            </a:lvl7pPr>
            <a:lvl8pPr marL="3429000" indent="-228600" algn="l" rtl="0" eaLnBrk="1" fontAlgn="base" hangingPunct="1">
              <a:spcBef>
                <a:spcPct val="20000"/>
              </a:spcBef>
              <a:spcAft>
                <a:spcPct val="0"/>
              </a:spcAft>
              <a:buChar char="»"/>
              <a:defRPr sz="2000">
                <a:solidFill>
                  <a:schemeClr val="tx2"/>
                </a:solidFill>
                <a:latin typeface="Arial" charset="0"/>
              </a:defRPr>
            </a:lvl8pPr>
            <a:lvl9pPr marL="3886200" indent="-228600" algn="l" rtl="0" eaLnBrk="1" fontAlgn="base" hangingPunct="1">
              <a:spcBef>
                <a:spcPct val="20000"/>
              </a:spcBef>
              <a:spcAft>
                <a:spcPct val="0"/>
              </a:spcAft>
              <a:buChar char="»"/>
              <a:defRPr sz="2000">
                <a:solidFill>
                  <a:schemeClr val="tx2"/>
                </a:solidFill>
                <a:latin typeface="Arial" charset="0"/>
              </a:defRPr>
            </a:lvl9pPr>
          </a:lstStyle>
          <a:p>
            <a:pPr>
              <a:lnSpc>
                <a:spcPct val="150000"/>
              </a:lnSpc>
              <a:defRPr/>
            </a:pPr>
            <a:r>
              <a:rPr lang="en-US" altLang="zh-CN" sz="2200" b="0" dirty="0">
                <a:latin typeface="Times New Roman" panose="02020603050405020304" pitchFamily="18" charset="0"/>
                <a:cs typeface="Times New Roman" panose="02020603050405020304" pitchFamily="18" charset="0"/>
              </a:rPr>
              <a:t>We use some </a:t>
            </a:r>
            <a:r>
              <a:rPr lang="en-US" altLang="zh-CN" sz="2200" b="0" dirty="0">
                <a:solidFill>
                  <a:srgbClr val="0070C0"/>
                </a:solidFill>
                <a:latin typeface="Times New Roman" panose="02020603050405020304" pitchFamily="18" charset="0"/>
                <a:cs typeface="Times New Roman" panose="02020603050405020304" pitchFamily="18" charset="0"/>
              </a:rPr>
              <a:t>fresh malware</a:t>
            </a:r>
            <a:r>
              <a:rPr lang="en-US" altLang="zh-CN" sz="2200" b="0" dirty="0">
                <a:latin typeface="Times New Roman" panose="02020603050405020304" pitchFamily="18" charset="0"/>
                <a:cs typeface="Times New Roman" panose="02020603050405020304" pitchFamily="18" charset="0"/>
              </a:rPr>
              <a:t> samples, which were collected dated from </a:t>
            </a:r>
            <a:r>
              <a:rPr lang="en-US" altLang="zh-CN" sz="2200" b="0" dirty="0">
                <a:solidFill>
                  <a:srgbClr val="0070C0"/>
                </a:solidFill>
                <a:latin typeface="Times New Roman" panose="02020603050405020304" pitchFamily="18" charset="0"/>
                <a:cs typeface="Times New Roman" panose="02020603050405020304" pitchFamily="18" charset="0"/>
              </a:rPr>
              <a:t>January 2017 </a:t>
            </a:r>
            <a:r>
              <a:rPr lang="en-US" altLang="zh-CN" sz="2200" b="0" dirty="0">
                <a:latin typeface="Times New Roman" panose="02020603050405020304" pitchFamily="18" charset="0"/>
                <a:cs typeface="Times New Roman" panose="02020603050405020304" pitchFamily="18" charset="0"/>
              </a:rPr>
              <a:t>to </a:t>
            </a:r>
            <a:r>
              <a:rPr lang="en-US" altLang="zh-CN" sz="2200" b="0" dirty="0">
                <a:solidFill>
                  <a:srgbClr val="0070C0"/>
                </a:solidFill>
                <a:latin typeface="Times New Roman" panose="02020603050405020304" pitchFamily="18" charset="0"/>
                <a:cs typeface="Times New Roman" panose="02020603050405020304" pitchFamily="18" charset="0"/>
              </a:rPr>
              <a:t>July 2017</a:t>
            </a:r>
            <a:r>
              <a:rPr lang="en-US" altLang="zh-CN" sz="2200" b="0" dirty="0">
                <a:latin typeface="Times New Roman" panose="02020603050405020304" pitchFamily="18" charset="0"/>
                <a:cs typeface="Times New Roman" panose="02020603050405020304" pitchFamily="18" charset="0"/>
              </a:rPr>
              <a:t>, from the DAS MALWERK website</a:t>
            </a:r>
            <a:r>
              <a:rPr lang="en-US" altLang="zh-CN" sz="2200" b="0" dirty="0" smtClean="0">
                <a:latin typeface="Times New Roman" panose="02020603050405020304" pitchFamily="18" charset="0"/>
                <a:cs typeface="Times New Roman" panose="02020603050405020304" pitchFamily="18" charset="0"/>
              </a:rPr>
              <a:t>.</a:t>
            </a:r>
          </a:p>
          <a:p>
            <a:endParaRPr lang="en-US" altLang="zh-CN" sz="1800" b="0" dirty="0">
              <a:solidFill>
                <a:srgbClr val="080808"/>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矩形 5"/>
          <p:cNvSpPr/>
          <p:nvPr/>
        </p:nvSpPr>
        <p:spPr>
          <a:xfrm>
            <a:off x="0" y="-7934"/>
            <a:ext cx="9144000" cy="8446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2"/>
          <p:cNvSpPr>
            <a:spLocks noGrp="1" noChangeArrowheads="1"/>
          </p:cNvSpPr>
          <p:nvPr>
            <p:ph type="title"/>
          </p:nvPr>
        </p:nvSpPr>
        <p:spPr>
          <a:xfrm>
            <a:off x="250825" y="25451"/>
            <a:ext cx="8642350" cy="777875"/>
          </a:xfrm>
        </p:spPr>
        <p:txBody>
          <a:bodyPr>
            <a:normAutofit/>
          </a:bodyPr>
          <a:lstStyle/>
          <a:p>
            <a:pPr algn="l" eaLnBrk="1" hangingPunct="1">
              <a:defRPr/>
            </a:pPr>
            <a:r>
              <a:rPr lang="zh-CN" altLang="en-US" sz="3200" b="1" dirty="0" smtClean="0">
                <a:solidFill>
                  <a:schemeClr val="bg1"/>
                </a:solidFill>
              </a:rPr>
              <a:t>实验：模型对最新恶意软件样本的检测结果</a:t>
            </a:r>
            <a:endParaRPr lang="zh-CN" altLang="en-US" sz="2000" b="1" dirty="0" smtClean="0">
              <a:solidFill>
                <a:schemeClr val="bg1"/>
              </a:solidFill>
              <a:latin typeface="Arial" pitchFamily="34" charset="0"/>
              <a:ea typeface="Arial Unicode MS" pitchFamily="34" charset="-122"/>
              <a:cs typeface="Arial" pitchFamily="34" charset="0"/>
            </a:endParaRPr>
          </a:p>
        </p:txBody>
      </p:sp>
      <p:sp>
        <p:nvSpPr>
          <p:cNvPr id="4" name="矩形 3"/>
          <p:cNvSpPr/>
          <p:nvPr/>
        </p:nvSpPr>
        <p:spPr>
          <a:xfrm>
            <a:off x="0" y="6525344"/>
            <a:ext cx="9138308" cy="332656"/>
          </a:xfrm>
          <a:prstGeom prst="rect">
            <a:avLst/>
          </a:prstGeom>
          <a:gradFill flip="none" rotWithShape="1">
            <a:gsLst>
              <a:gs pos="55000">
                <a:schemeClr val="tx2">
                  <a:alpha val="29000"/>
                </a:schemeClr>
              </a:gs>
              <a:gs pos="100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2" name="组合 61"/>
          <p:cNvGrpSpPr/>
          <p:nvPr/>
        </p:nvGrpSpPr>
        <p:grpSpPr>
          <a:xfrm>
            <a:off x="8186914" y="5559487"/>
            <a:ext cx="878417" cy="893287"/>
            <a:chOff x="8230456" y="5603029"/>
            <a:chExt cx="878417" cy="893287"/>
          </a:xfrm>
        </p:grpSpPr>
        <p:sp>
          <p:nvSpPr>
            <p:cNvPr id="52" name="矩形 51"/>
            <p:cNvSpPr/>
            <p:nvPr/>
          </p:nvSpPr>
          <p:spPr>
            <a:xfrm>
              <a:off x="8849633" y="6237076"/>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8849633" y="5920578"/>
              <a:ext cx="259240" cy="259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8540044" y="6237076"/>
              <a:ext cx="259240" cy="259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8849633" y="5603029"/>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8540044" y="5920578"/>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8230456" y="6237076"/>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4" name="矩形 63"/>
          <p:cNvSpPr/>
          <p:nvPr/>
        </p:nvSpPr>
        <p:spPr>
          <a:xfrm>
            <a:off x="-10066" y="893644"/>
            <a:ext cx="9154065" cy="1445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 name="表格 1"/>
          <p:cNvGraphicFramePr>
            <a:graphicFrameLocks noGrp="1"/>
          </p:cNvGraphicFramePr>
          <p:nvPr>
            <p:extLst>
              <p:ext uri="{D42A27DB-BD31-4B8C-83A1-F6EECF244321}">
                <p14:modId xmlns:p14="http://schemas.microsoft.com/office/powerpoint/2010/main" val="2287033360"/>
              </p:ext>
            </p:extLst>
          </p:nvPr>
        </p:nvGraphicFramePr>
        <p:xfrm>
          <a:off x="2483768" y="3429000"/>
          <a:ext cx="4282916" cy="611910"/>
        </p:xfrm>
        <a:graphic>
          <a:graphicData uri="http://schemas.openxmlformats.org/drawingml/2006/table">
            <a:tbl>
              <a:tblPr firstRow="1" firstCol="1" bandRow="1">
                <a:tableStyleId>{5940675A-B579-460E-94D1-54222C63F5DA}</a:tableStyleId>
              </a:tblPr>
              <a:tblGrid>
                <a:gridCol w="873490"/>
                <a:gridCol w="1071416"/>
                <a:gridCol w="1266594"/>
                <a:gridCol w="1071416"/>
              </a:tblGrid>
              <a:tr h="305955">
                <a:tc>
                  <a:txBody>
                    <a:bodyPr/>
                    <a:lstStyle/>
                    <a:p>
                      <a:pPr algn="ctr">
                        <a:lnSpc>
                          <a:spcPts val="2000"/>
                        </a:lnSpc>
                        <a:spcAft>
                          <a:spcPts val="0"/>
                        </a:spcAft>
                      </a:pPr>
                      <a:r>
                        <a:rPr lang="en-US" sz="1400" b="1" kern="100" dirty="0">
                          <a:effectLst/>
                          <a:latin typeface="Times New Roman" panose="02020603050405020304" pitchFamily="18" charset="0"/>
                          <a:cs typeface="Times New Roman" panose="02020603050405020304" pitchFamily="18" charset="0"/>
                        </a:rPr>
                        <a:t>Sample</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solidFill>
                      <a:schemeClr val="bg1">
                        <a:lumMod val="75000"/>
                      </a:schemeClr>
                    </a:solidFill>
                  </a:tcPr>
                </a:tc>
                <a:tc>
                  <a:txBody>
                    <a:bodyPr/>
                    <a:lstStyle/>
                    <a:p>
                      <a:pPr algn="ctr">
                        <a:lnSpc>
                          <a:spcPts val="2000"/>
                        </a:lnSpc>
                        <a:spcAft>
                          <a:spcPts val="0"/>
                        </a:spcAft>
                      </a:pPr>
                      <a:r>
                        <a:rPr lang="en-US" altLang="zh-CN" sz="1400" b="1" kern="100" dirty="0" smtClean="0">
                          <a:effectLst/>
                          <a:latin typeface="Times New Roman" panose="02020603050405020304" pitchFamily="18" charset="0"/>
                          <a:cs typeface="Times New Roman" panose="02020603050405020304" pitchFamily="18" charset="0"/>
                        </a:rPr>
                        <a:t>O+L+T</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solidFill>
                      <a:schemeClr val="bg1">
                        <a:lumMod val="75000"/>
                      </a:schemeClr>
                    </a:solidFill>
                  </a:tcPr>
                </a:tc>
                <a:tc>
                  <a:txBody>
                    <a:bodyPr/>
                    <a:lstStyle/>
                    <a:p>
                      <a:pPr algn="ctr">
                        <a:lnSpc>
                          <a:spcPts val="2000"/>
                        </a:lnSpc>
                        <a:spcAft>
                          <a:spcPts val="0"/>
                        </a:spcAft>
                      </a:pPr>
                      <a:r>
                        <a:rPr lang="en-US" altLang="zh-CN" sz="1400" b="1" kern="100" dirty="0" smtClean="0">
                          <a:effectLst/>
                          <a:latin typeface="Times New Roman" panose="02020603050405020304" pitchFamily="18" charset="0"/>
                          <a:cs typeface="Times New Roman" panose="02020603050405020304" pitchFamily="18" charset="0"/>
                        </a:rPr>
                        <a:t>O+L</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solidFill>
                      <a:schemeClr val="bg1">
                        <a:lumMod val="75000"/>
                      </a:schemeClr>
                    </a:solidFill>
                  </a:tcPr>
                </a:tc>
                <a:tc>
                  <a:txBody>
                    <a:bodyPr/>
                    <a:lstStyle/>
                    <a:p>
                      <a:pPr algn="ctr">
                        <a:lnSpc>
                          <a:spcPts val="2000"/>
                        </a:lnSpc>
                        <a:spcAft>
                          <a:spcPts val="0"/>
                        </a:spcAft>
                      </a:pPr>
                      <a:r>
                        <a:rPr lang="en-US" altLang="zh-CN" sz="1400" b="1" kern="100" dirty="0" smtClean="0">
                          <a:effectLst/>
                          <a:latin typeface="Times New Roman" panose="02020603050405020304" pitchFamily="18" charset="0"/>
                          <a:cs typeface="Times New Roman" panose="02020603050405020304" pitchFamily="18" charset="0"/>
                        </a:rPr>
                        <a:t>T</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solidFill>
                      <a:schemeClr val="bg1">
                        <a:lumMod val="75000"/>
                      </a:schemeClr>
                    </a:solidFill>
                  </a:tcPr>
                </a:tc>
              </a:tr>
              <a:tr h="305955">
                <a:tc>
                  <a:txBody>
                    <a:bodyPr/>
                    <a:lstStyle/>
                    <a:p>
                      <a:pPr algn="ctr">
                        <a:lnSpc>
                          <a:spcPts val="2000"/>
                        </a:lnSpc>
                        <a:spcAft>
                          <a:spcPts val="0"/>
                        </a:spcAft>
                      </a:pPr>
                      <a:r>
                        <a:rPr lang="en-US" sz="1400" kern="100">
                          <a:effectLst/>
                          <a:latin typeface="Times New Roman" panose="02020603050405020304" pitchFamily="18" charset="0"/>
                          <a:cs typeface="Times New Roman" panose="02020603050405020304" pitchFamily="18" charset="0"/>
                        </a:rPr>
                        <a:t>364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400" kern="100" dirty="0">
                          <a:effectLst/>
                          <a:latin typeface="Times New Roman" panose="02020603050405020304" pitchFamily="18" charset="0"/>
                          <a:cs typeface="Times New Roman" panose="02020603050405020304" pitchFamily="18" charset="0"/>
                        </a:rPr>
                        <a:t>29</a:t>
                      </a:r>
                      <a:r>
                        <a:rPr lang="en-US" sz="1400" b="1" kern="100" dirty="0">
                          <a:solidFill>
                            <a:srgbClr val="0070C0"/>
                          </a:solidFill>
                          <a:effectLst/>
                          <a:latin typeface="Times New Roman" panose="02020603050405020304" pitchFamily="18" charset="0"/>
                          <a:cs typeface="Times New Roman" panose="02020603050405020304" pitchFamily="18" charset="0"/>
                        </a:rPr>
                        <a:t>7</a:t>
                      </a:r>
                      <a:endParaRPr lang="zh-CN" sz="1400" b="1" kern="100" dirty="0">
                        <a:solidFill>
                          <a:srgbClr val="0070C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400" kern="100" dirty="0">
                          <a:effectLst/>
                          <a:latin typeface="Times New Roman" panose="02020603050405020304" pitchFamily="18" charset="0"/>
                          <a:cs typeface="Times New Roman" panose="02020603050405020304" pitchFamily="18" charset="0"/>
                        </a:rPr>
                        <a:t>29</a:t>
                      </a:r>
                      <a:r>
                        <a:rPr lang="en-US" sz="1400" b="1" kern="100" dirty="0">
                          <a:solidFill>
                            <a:srgbClr val="0070C0"/>
                          </a:solidFill>
                          <a:effectLst/>
                          <a:latin typeface="Times New Roman" panose="02020603050405020304" pitchFamily="18" charset="0"/>
                          <a:cs typeface="Times New Roman" panose="02020603050405020304" pitchFamily="18" charset="0"/>
                        </a:rPr>
                        <a:t>5</a:t>
                      </a:r>
                      <a:endParaRPr lang="zh-CN" sz="1400" b="1" kern="100" dirty="0">
                        <a:solidFill>
                          <a:srgbClr val="0070C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400" b="1" kern="100" dirty="0">
                          <a:solidFill>
                            <a:srgbClr val="0070C0"/>
                          </a:solidFill>
                          <a:effectLst/>
                          <a:latin typeface="Times New Roman" panose="02020603050405020304" pitchFamily="18" charset="0"/>
                          <a:cs typeface="Times New Roman" panose="02020603050405020304" pitchFamily="18" charset="0"/>
                        </a:rPr>
                        <a:t>287</a:t>
                      </a:r>
                      <a:endParaRPr lang="zh-CN" sz="1400" b="1" kern="100" dirty="0">
                        <a:solidFill>
                          <a:srgbClr val="0070C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3" name="文本框 2"/>
          <p:cNvSpPr txBox="1"/>
          <p:nvPr/>
        </p:nvSpPr>
        <p:spPr>
          <a:xfrm>
            <a:off x="3563888" y="4149080"/>
            <a:ext cx="3384376" cy="307777"/>
          </a:xfrm>
          <a:prstGeom prst="rect">
            <a:avLst/>
          </a:prstGeom>
          <a:noFill/>
        </p:spPr>
        <p:txBody>
          <a:bodyPr wrap="square" rtlCol="0">
            <a:spAutoFit/>
          </a:bodyPr>
          <a:lstStyle/>
          <a:p>
            <a:r>
              <a:rPr lang="en-US" altLang="zh-CN" sz="1400" dirty="0" smtClean="0"/>
              <a:t>81.5%                     81.0%                  78.8%     </a:t>
            </a:r>
            <a:endParaRPr lang="zh-CN" altLang="en-US" sz="1400" dirty="0"/>
          </a:p>
        </p:txBody>
      </p:sp>
    </p:spTree>
    <p:extLst>
      <p:ext uri="{BB962C8B-B14F-4D97-AF65-F5344CB8AC3E}">
        <p14:creationId xmlns:p14="http://schemas.microsoft.com/office/powerpoint/2010/main" val="224794964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3"/>
          <p:cNvSpPr txBox="1">
            <a:spLocks noChangeArrowheads="1"/>
          </p:cNvSpPr>
          <p:nvPr/>
        </p:nvSpPr>
        <p:spPr bwMode="gray">
          <a:xfrm>
            <a:off x="540000" y="1197312"/>
            <a:ext cx="8266091" cy="50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1" fontAlgn="base" hangingPunct="1">
              <a:spcBef>
                <a:spcPct val="20000"/>
              </a:spcBef>
              <a:spcAft>
                <a:spcPct val="0"/>
              </a:spcAft>
              <a:buClr>
                <a:schemeClr val="tx1"/>
              </a:buClr>
              <a:buFont typeface="Wingdings" pitchFamily="2" charset="2"/>
              <a:buChar char="v"/>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Font typeface="Wingdings" pitchFamily="2" charset="2"/>
              <a:buChar char="§"/>
              <a:defRPr sz="2800">
                <a:solidFill>
                  <a:schemeClr val="tx2"/>
                </a:solidFill>
                <a:latin typeface="Arial" charset="0"/>
              </a:defRPr>
            </a:lvl2pPr>
            <a:lvl3pPr marL="1143000" indent="-228600" algn="l" rtl="0" eaLnBrk="1" fontAlgn="base" hangingPunct="1">
              <a:spcBef>
                <a:spcPct val="20000"/>
              </a:spcBef>
              <a:spcAft>
                <a:spcPct val="0"/>
              </a:spcAft>
              <a:buClr>
                <a:schemeClr val="hlink"/>
              </a:buClr>
              <a:buChar char="•"/>
              <a:defRPr sz="2400">
                <a:solidFill>
                  <a:schemeClr val="tx2"/>
                </a:solidFill>
                <a:latin typeface="Arial" charset="0"/>
              </a:defRPr>
            </a:lvl3pPr>
            <a:lvl4pPr marL="1600200" indent="-228600" algn="l" rtl="0" eaLnBrk="1" fontAlgn="base" hangingPunct="1">
              <a:spcBef>
                <a:spcPct val="20000"/>
              </a:spcBef>
              <a:spcAft>
                <a:spcPct val="0"/>
              </a:spcAft>
              <a:buChar char="–"/>
              <a:defRPr sz="2000">
                <a:solidFill>
                  <a:schemeClr val="tx2"/>
                </a:solidFill>
                <a:latin typeface="Arial" charset="0"/>
              </a:defRPr>
            </a:lvl4pPr>
            <a:lvl5pPr marL="2057400" indent="-228600" algn="l" rtl="0" eaLnBrk="1" fontAlgn="base" hangingPunct="1">
              <a:spcBef>
                <a:spcPct val="20000"/>
              </a:spcBef>
              <a:spcAft>
                <a:spcPct val="0"/>
              </a:spcAft>
              <a:buChar char="»"/>
              <a:defRPr sz="2000">
                <a:solidFill>
                  <a:schemeClr val="tx2"/>
                </a:solidFill>
                <a:latin typeface="Arial" charset="0"/>
              </a:defRPr>
            </a:lvl5pPr>
            <a:lvl6pPr marL="2514600" indent="-228600" algn="l" rtl="0" eaLnBrk="1" fontAlgn="base" hangingPunct="1">
              <a:spcBef>
                <a:spcPct val="20000"/>
              </a:spcBef>
              <a:spcAft>
                <a:spcPct val="0"/>
              </a:spcAft>
              <a:buChar char="»"/>
              <a:defRPr sz="2000">
                <a:solidFill>
                  <a:schemeClr val="tx2"/>
                </a:solidFill>
                <a:latin typeface="Arial" charset="0"/>
              </a:defRPr>
            </a:lvl6pPr>
            <a:lvl7pPr marL="2971800" indent="-228600" algn="l" rtl="0" eaLnBrk="1" fontAlgn="base" hangingPunct="1">
              <a:spcBef>
                <a:spcPct val="20000"/>
              </a:spcBef>
              <a:spcAft>
                <a:spcPct val="0"/>
              </a:spcAft>
              <a:buChar char="»"/>
              <a:defRPr sz="2000">
                <a:solidFill>
                  <a:schemeClr val="tx2"/>
                </a:solidFill>
                <a:latin typeface="Arial" charset="0"/>
              </a:defRPr>
            </a:lvl7pPr>
            <a:lvl8pPr marL="3429000" indent="-228600" algn="l" rtl="0" eaLnBrk="1" fontAlgn="base" hangingPunct="1">
              <a:spcBef>
                <a:spcPct val="20000"/>
              </a:spcBef>
              <a:spcAft>
                <a:spcPct val="0"/>
              </a:spcAft>
              <a:buChar char="»"/>
              <a:defRPr sz="2000">
                <a:solidFill>
                  <a:schemeClr val="tx2"/>
                </a:solidFill>
                <a:latin typeface="Arial" charset="0"/>
              </a:defRPr>
            </a:lvl8pPr>
            <a:lvl9pPr marL="3886200" indent="-228600" algn="l" rtl="0" eaLnBrk="1" fontAlgn="base" hangingPunct="1">
              <a:spcBef>
                <a:spcPct val="20000"/>
              </a:spcBef>
              <a:spcAft>
                <a:spcPct val="0"/>
              </a:spcAft>
              <a:buChar char="»"/>
              <a:defRPr sz="2000">
                <a:solidFill>
                  <a:schemeClr val="tx2"/>
                </a:solidFill>
                <a:latin typeface="Arial" charset="0"/>
              </a:defRPr>
            </a:lvl9pPr>
          </a:lstStyle>
          <a:p>
            <a:r>
              <a:rPr lang="en-US" altLang="zh-CN" sz="2200" b="0" dirty="0">
                <a:latin typeface="Times New Roman" panose="02020603050405020304" pitchFamily="18" charset="0"/>
                <a:cs typeface="Times New Roman" panose="02020603050405020304" pitchFamily="18" charset="0"/>
              </a:rPr>
              <a:t>Obfuscation tools</a:t>
            </a:r>
            <a:r>
              <a:rPr lang="zh-CN" altLang="en-US" sz="2200" b="0" dirty="0">
                <a:latin typeface="Times New Roman" panose="02020603050405020304" pitchFamily="18" charset="0"/>
                <a:cs typeface="Times New Roman" panose="02020603050405020304" pitchFamily="18" charset="0"/>
              </a:rPr>
              <a:t>：</a:t>
            </a:r>
            <a:r>
              <a:rPr lang="en-US" altLang="zh-CN" sz="2200" dirty="0" smtClean="0">
                <a:solidFill>
                  <a:srgbClr val="0070C0"/>
                </a:solidFill>
                <a:latin typeface="Times New Roman" panose="02020603050405020304" pitchFamily="18" charset="0"/>
                <a:cs typeface="Times New Roman" panose="02020603050405020304" pitchFamily="18" charset="0"/>
              </a:rPr>
              <a:t>Obfuscator</a:t>
            </a:r>
          </a:p>
          <a:p>
            <a:pPr lvl="1"/>
            <a:r>
              <a:rPr lang="en-US" altLang="zh-CN" sz="1800" dirty="0" smtClean="0">
                <a:solidFill>
                  <a:schemeClr val="tx1"/>
                </a:solidFill>
                <a:latin typeface="Times New Roman" panose="02020603050405020304" pitchFamily="18" charset="0"/>
                <a:cs typeface="Times New Roman" panose="02020603050405020304" pitchFamily="18" charset="0"/>
              </a:rPr>
              <a:t>Change </a:t>
            </a:r>
            <a:r>
              <a:rPr lang="en-US" altLang="zh-CN" sz="1800" dirty="0">
                <a:solidFill>
                  <a:schemeClr val="tx1"/>
                </a:solidFill>
                <a:latin typeface="Times New Roman" panose="02020603050405020304" pitchFamily="18" charset="0"/>
                <a:cs typeface="Times New Roman" panose="02020603050405020304" pitchFamily="18" charset="0"/>
              </a:rPr>
              <a:t>code execution </a:t>
            </a:r>
            <a:r>
              <a:rPr lang="en-US" altLang="zh-CN" sz="1800" dirty="0" smtClean="0">
                <a:solidFill>
                  <a:schemeClr val="tx1"/>
                </a:solidFill>
                <a:latin typeface="Times New Roman" panose="02020603050405020304" pitchFamily="18" charset="0"/>
                <a:cs typeface="Times New Roman" panose="02020603050405020304" pitchFamily="18" charset="0"/>
              </a:rPr>
              <a:t>flow</a:t>
            </a:r>
            <a:endParaRPr lang="en-US" altLang="zh-CN" sz="1800" dirty="0">
              <a:solidFill>
                <a:schemeClr val="tx1"/>
              </a:solidFill>
              <a:latin typeface="Times New Roman" panose="02020603050405020304" pitchFamily="18" charset="0"/>
              <a:cs typeface="Times New Roman" panose="02020603050405020304" pitchFamily="18" charset="0"/>
            </a:endParaRPr>
          </a:p>
          <a:p>
            <a:r>
              <a:rPr lang="en-US" altLang="zh-CN" sz="2200" b="0" dirty="0">
                <a:latin typeface="Times New Roman" panose="02020603050405020304" pitchFamily="18" charset="0"/>
                <a:cs typeface="Times New Roman" panose="02020603050405020304" pitchFamily="18" charset="0"/>
              </a:rPr>
              <a:t>Obfuscation tools</a:t>
            </a:r>
            <a:r>
              <a:rPr lang="zh-CN" altLang="en-US" sz="2200" b="0" dirty="0">
                <a:latin typeface="Times New Roman" panose="02020603050405020304" pitchFamily="18" charset="0"/>
                <a:cs typeface="Times New Roman" panose="02020603050405020304" pitchFamily="18" charset="0"/>
              </a:rPr>
              <a:t>：</a:t>
            </a:r>
            <a:r>
              <a:rPr lang="en-US" altLang="zh-CN" sz="2200" dirty="0" smtClean="0">
                <a:solidFill>
                  <a:srgbClr val="0070C0"/>
                </a:solidFill>
                <a:latin typeface="Times New Roman" panose="02020603050405020304" pitchFamily="18" charset="0"/>
                <a:cs typeface="Times New Roman" panose="02020603050405020304" pitchFamily="18" charset="0"/>
              </a:rPr>
              <a:t>Unest</a:t>
            </a:r>
          </a:p>
          <a:p>
            <a:pPr lvl="1"/>
            <a:r>
              <a:rPr lang="en-US" altLang="zh-CN" sz="1800" dirty="0" smtClean="0">
                <a:solidFill>
                  <a:schemeClr val="tx1"/>
                </a:solidFill>
                <a:latin typeface="Times New Roman" panose="02020603050405020304" pitchFamily="18" charset="0"/>
                <a:cs typeface="Times New Roman" panose="02020603050405020304" pitchFamily="18" charset="0"/>
              </a:rPr>
              <a:t>rewriting </a:t>
            </a:r>
            <a:r>
              <a:rPr lang="en-US" altLang="zh-CN" sz="1800" dirty="0">
                <a:solidFill>
                  <a:schemeClr val="tx1"/>
                </a:solidFill>
                <a:latin typeface="Times New Roman" panose="02020603050405020304" pitchFamily="18" charset="0"/>
                <a:cs typeface="Times New Roman" panose="02020603050405020304" pitchFamily="18" charset="0"/>
              </a:rPr>
              <a:t>digital changes </a:t>
            </a:r>
            <a:r>
              <a:rPr lang="en-US" altLang="zh-CN" sz="1800" dirty="0" smtClean="0">
                <a:solidFill>
                  <a:schemeClr val="tx1"/>
                </a:solidFill>
                <a:latin typeface="Times New Roman" panose="02020603050405020304" pitchFamily="18" charset="0"/>
                <a:cs typeface="Times New Roman" panose="02020603050405020304" pitchFamily="18" charset="0"/>
              </a:rPr>
              <a:t>equivalently</a:t>
            </a:r>
          </a:p>
          <a:p>
            <a:pPr lvl="1"/>
            <a:r>
              <a:rPr lang="en-US" altLang="zh-CN" sz="1800" dirty="0" smtClean="0">
                <a:solidFill>
                  <a:schemeClr val="tx1"/>
                </a:solidFill>
                <a:latin typeface="Times New Roman" panose="02020603050405020304" pitchFamily="18" charset="0"/>
                <a:cs typeface="Times New Roman" panose="02020603050405020304" pitchFamily="18" charset="0"/>
              </a:rPr>
              <a:t>confusing </a:t>
            </a:r>
            <a:r>
              <a:rPr lang="en-US" altLang="zh-CN" sz="1800" dirty="0">
                <a:solidFill>
                  <a:schemeClr val="tx1"/>
                </a:solidFill>
                <a:latin typeface="Times New Roman" panose="02020603050405020304" pitchFamily="18" charset="0"/>
                <a:cs typeface="Times New Roman" panose="02020603050405020304" pitchFamily="18" charset="0"/>
              </a:rPr>
              <a:t>the output </a:t>
            </a:r>
            <a:r>
              <a:rPr lang="en-US" altLang="zh-CN" sz="1800" dirty="0" smtClean="0">
                <a:solidFill>
                  <a:schemeClr val="tx1"/>
                </a:solidFill>
                <a:latin typeface="Times New Roman" panose="02020603050405020304" pitchFamily="18" charset="0"/>
                <a:cs typeface="Times New Roman" panose="02020603050405020304" pitchFamily="18" charset="0"/>
              </a:rPr>
              <a:t>string</a:t>
            </a:r>
          </a:p>
          <a:p>
            <a:pPr lvl="1"/>
            <a:r>
              <a:rPr lang="en-US" altLang="zh-CN" sz="1800" dirty="0" smtClean="0">
                <a:solidFill>
                  <a:schemeClr val="tx1"/>
                </a:solidFill>
                <a:latin typeface="Times New Roman" panose="02020603050405020304" pitchFamily="18" charset="0"/>
                <a:cs typeface="Times New Roman" panose="02020603050405020304" pitchFamily="18" charset="0"/>
              </a:rPr>
              <a:t>pushing </a:t>
            </a:r>
            <a:r>
              <a:rPr lang="en-US" altLang="zh-CN" sz="1800" dirty="0">
                <a:solidFill>
                  <a:schemeClr val="tx1"/>
                </a:solidFill>
                <a:latin typeface="Times New Roman" panose="02020603050405020304" pitchFamily="18" charset="0"/>
                <a:cs typeface="Times New Roman" panose="02020603050405020304" pitchFamily="18" charset="0"/>
              </a:rPr>
              <a:t>the target code segment into the stack and jumping to it to confuse the target </a:t>
            </a:r>
            <a:r>
              <a:rPr lang="en-US" altLang="zh-CN" sz="1800" dirty="0" smtClean="0">
                <a:solidFill>
                  <a:schemeClr val="tx1"/>
                </a:solidFill>
                <a:latin typeface="Times New Roman" panose="02020603050405020304" pitchFamily="18" charset="0"/>
                <a:cs typeface="Times New Roman" panose="02020603050405020304" pitchFamily="18" charset="0"/>
              </a:rPr>
              <a:t>code</a:t>
            </a:r>
          </a:p>
          <a:p>
            <a:pPr lvl="1"/>
            <a:r>
              <a:rPr lang="en-US" altLang="zh-CN" sz="1800" dirty="0" smtClean="0">
                <a:solidFill>
                  <a:schemeClr val="tx1"/>
                </a:solidFill>
                <a:latin typeface="Times New Roman" panose="02020603050405020304" pitchFamily="18" charset="0"/>
                <a:cs typeface="Times New Roman" panose="02020603050405020304" pitchFamily="18" charset="0"/>
              </a:rPr>
              <a:t>obfuscating </a:t>
            </a:r>
            <a:r>
              <a:rPr lang="en-US" altLang="zh-CN" sz="1800" dirty="0">
                <a:solidFill>
                  <a:schemeClr val="tx1"/>
                </a:solidFill>
                <a:latin typeface="Times New Roman" panose="02020603050405020304" pitchFamily="18" charset="0"/>
                <a:cs typeface="Times New Roman" panose="02020603050405020304" pitchFamily="18" charset="0"/>
              </a:rPr>
              <a:t>the static libraries</a:t>
            </a:r>
            <a:endParaRPr lang="zh-CN" altLang="en-US" sz="1800" dirty="0">
              <a:solidFill>
                <a:schemeClr val="tx1"/>
              </a:solidFill>
              <a:latin typeface="Times New Roman" panose="02020603050405020304" pitchFamily="18" charset="0"/>
              <a:cs typeface="Times New Roman" panose="02020603050405020304" pitchFamily="18" charset="0"/>
            </a:endParaRPr>
          </a:p>
          <a:p>
            <a:endParaRPr lang="en-US" altLang="zh-CN" sz="2200" b="0" dirty="0">
              <a:solidFill>
                <a:srgbClr val="080808"/>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矩形 5"/>
          <p:cNvSpPr/>
          <p:nvPr/>
        </p:nvSpPr>
        <p:spPr>
          <a:xfrm>
            <a:off x="0" y="-7934"/>
            <a:ext cx="9144000" cy="8446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2"/>
          <p:cNvSpPr>
            <a:spLocks noGrp="1" noChangeArrowheads="1"/>
          </p:cNvSpPr>
          <p:nvPr>
            <p:ph type="title"/>
          </p:nvPr>
        </p:nvSpPr>
        <p:spPr>
          <a:xfrm>
            <a:off x="250825" y="25451"/>
            <a:ext cx="8642350" cy="777875"/>
          </a:xfrm>
        </p:spPr>
        <p:txBody>
          <a:bodyPr>
            <a:normAutofit/>
          </a:bodyPr>
          <a:lstStyle/>
          <a:p>
            <a:pPr algn="l" eaLnBrk="1" hangingPunct="1">
              <a:defRPr/>
            </a:pPr>
            <a:r>
              <a:rPr lang="zh-CN" altLang="en-US" sz="3200" b="1" dirty="0" smtClean="0">
                <a:solidFill>
                  <a:schemeClr val="bg1"/>
                </a:solidFill>
              </a:rPr>
              <a:t>实验：以混淆技术测试模型的反恶意软件能力</a:t>
            </a:r>
            <a:endParaRPr lang="zh-CN" altLang="en-US" sz="2000" b="1" dirty="0" smtClean="0">
              <a:solidFill>
                <a:schemeClr val="bg1"/>
              </a:solidFill>
              <a:latin typeface="Arial" pitchFamily="34" charset="0"/>
              <a:ea typeface="Arial Unicode MS" pitchFamily="34" charset="-122"/>
              <a:cs typeface="Arial" pitchFamily="34" charset="0"/>
            </a:endParaRPr>
          </a:p>
        </p:txBody>
      </p:sp>
      <p:sp>
        <p:nvSpPr>
          <p:cNvPr id="4" name="矩形 3"/>
          <p:cNvSpPr/>
          <p:nvPr/>
        </p:nvSpPr>
        <p:spPr>
          <a:xfrm>
            <a:off x="0" y="6525344"/>
            <a:ext cx="9138308" cy="332656"/>
          </a:xfrm>
          <a:prstGeom prst="rect">
            <a:avLst/>
          </a:prstGeom>
          <a:gradFill flip="none" rotWithShape="1">
            <a:gsLst>
              <a:gs pos="55000">
                <a:schemeClr val="tx2">
                  <a:alpha val="29000"/>
                </a:schemeClr>
              </a:gs>
              <a:gs pos="100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2" name="组合 61"/>
          <p:cNvGrpSpPr/>
          <p:nvPr/>
        </p:nvGrpSpPr>
        <p:grpSpPr>
          <a:xfrm>
            <a:off x="8186914" y="5559487"/>
            <a:ext cx="878417" cy="893287"/>
            <a:chOff x="8230456" y="5603029"/>
            <a:chExt cx="878417" cy="893287"/>
          </a:xfrm>
        </p:grpSpPr>
        <p:sp>
          <p:nvSpPr>
            <p:cNvPr id="52" name="矩形 51"/>
            <p:cNvSpPr/>
            <p:nvPr/>
          </p:nvSpPr>
          <p:spPr>
            <a:xfrm>
              <a:off x="8849633" y="6237076"/>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8849633" y="5920578"/>
              <a:ext cx="259240" cy="259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8540044" y="6237076"/>
              <a:ext cx="259240" cy="259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8849633" y="5603029"/>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8540044" y="5920578"/>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8230456" y="6237076"/>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4" name="矩形 63"/>
          <p:cNvSpPr/>
          <p:nvPr/>
        </p:nvSpPr>
        <p:spPr>
          <a:xfrm>
            <a:off x="-10066" y="893644"/>
            <a:ext cx="9154065" cy="1445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 name="表格 1"/>
          <p:cNvGraphicFramePr>
            <a:graphicFrameLocks noGrp="1"/>
          </p:cNvGraphicFramePr>
          <p:nvPr>
            <p:extLst>
              <p:ext uri="{D42A27DB-BD31-4B8C-83A1-F6EECF244321}">
                <p14:modId xmlns:p14="http://schemas.microsoft.com/office/powerpoint/2010/main" val="3390963940"/>
              </p:ext>
            </p:extLst>
          </p:nvPr>
        </p:nvGraphicFramePr>
        <p:xfrm>
          <a:off x="1763688" y="4581128"/>
          <a:ext cx="5901203" cy="810915"/>
        </p:xfrm>
        <a:graphic>
          <a:graphicData uri="http://schemas.openxmlformats.org/drawingml/2006/table">
            <a:tbl>
              <a:tblPr firstRow="1" firstCol="1" bandRow="1">
                <a:tableStyleId>{5940675A-B579-460E-94D1-54222C63F5DA}</a:tableStyleId>
              </a:tblPr>
              <a:tblGrid>
                <a:gridCol w="1475138"/>
                <a:gridCol w="1475138"/>
                <a:gridCol w="1475138"/>
                <a:gridCol w="1475789"/>
              </a:tblGrid>
              <a:tr h="270305">
                <a:tc>
                  <a:txBody>
                    <a:bodyPr/>
                    <a:lstStyle/>
                    <a:p>
                      <a:pPr algn="ctr">
                        <a:lnSpc>
                          <a:spcPts val="2000"/>
                        </a:lnSpc>
                        <a:spcAft>
                          <a:spcPts val="0"/>
                        </a:spcAft>
                      </a:pPr>
                      <a:r>
                        <a:rPr lang="en-US" sz="1400" b="1" kern="0" dirty="0">
                          <a:effectLst/>
                        </a:rPr>
                        <a:t>Obfuscating </a:t>
                      </a:r>
                      <a:r>
                        <a:rPr lang="en-US" sz="1400" b="1" kern="100" dirty="0">
                          <a:effectLst/>
                        </a:rPr>
                        <a:t>Tools</a:t>
                      </a:r>
                      <a:endParaRPr lang="zh-CN" sz="1400" b="1"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solidFill>
                      <a:schemeClr val="bg1">
                        <a:lumMod val="75000"/>
                      </a:schemeClr>
                    </a:solidFill>
                  </a:tcPr>
                </a:tc>
                <a:tc>
                  <a:txBody>
                    <a:bodyPr/>
                    <a:lstStyle/>
                    <a:p>
                      <a:pPr algn="ctr">
                        <a:lnSpc>
                          <a:spcPts val="2000"/>
                        </a:lnSpc>
                        <a:spcAft>
                          <a:spcPts val="0"/>
                        </a:spcAft>
                      </a:pPr>
                      <a:r>
                        <a:rPr lang="en-US" sz="1400" b="1" kern="100" dirty="0">
                          <a:effectLst/>
                        </a:rPr>
                        <a:t>Sample number</a:t>
                      </a:r>
                      <a:endParaRPr lang="zh-CN" sz="1400" b="1"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solidFill>
                      <a:schemeClr val="bg1">
                        <a:lumMod val="75000"/>
                      </a:schemeClr>
                    </a:solidFill>
                  </a:tcPr>
                </a:tc>
                <a:tc>
                  <a:txBody>
                    <a:bodyPr/>
                    <a:lstStyle/>
                    <a:p>
                      <a:pPr algn="ctr">
                        <a:lnSpc>
                          <a:spcPts val="2000"/>
                        </a:lnSpc>
                        <a:spcAft>
                          <a:spcPts val="0"/>
                        </a:spcAft>
                      </a:pPr>
                      <a:r>
                        <a:rPr lang="en-US" sz="1400" b="1" kern="100" dirty="0">
                          <a:effectLst/>
                        </a:rPr>
                        <a:t>Detection result</a:t>
                      </a:r>
                      <a:endParaRPr lang="zh-CN" sz="1400" b="1"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solidFill>
                      <a:schemeClr val="bg1">
                        <a:lumMod val="75000"/>
                      </a:schemeClr>
                    </a:solidFill>
                  </a:tcPr>
                </a:tc>
                <a:tc>
                  <a:txBody>
                    <a:bodyPr/>
                    <a:lstStyle/>
                    <a:p>
                      <a:pPr algn="ctr">
                        <a:lnSpc>
                          <a:spcPts val="2000"/>
                        </a:lnSpc>
                        <a:spcAft>
                          <a:spcPts val="0"/>
                        </a:spcAft>
                      </a:pPr>
                      <a:r>
                        <a:rPr lang="en-US" sz="1400" b="1" kern="100" dirty="0">
                          <a:effectLst/>
                        </a:rPr>
                        <a:t>Accuracy</a:t>
                      </a:r>
                      <a:endParaRPr lang="zh-CN" sz="1400" b="1"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solidFill>
                      <a:schemeClr val="bg1">
                        <a:lumMod val="75000"/>
                      </a:schemeClr>
                    </a:solidFill>
                  </a:tcPr>
                </a:tc>
              </a:tr>
              <a:tr h="270305">
                <a:tc>
                  <a:txBody>
                    <a:bodyPr/>
                    <a:lstStyle/>
                    <a:p>
                      <a:pPr algn="ctr">
                        <a:lnSpc>
                          <a:spcPts val="2000"/>
                        </a:lnSpc>
                        <a:spcAft>
                          <a:spcPts val="0"/>
                        </a:spcAft>
                      </a:pPr>
                      <a:r>
                        <a:rPr lang="en-US" sz="1400" b="1" i="1" u="none" kern="100">
                          <a:effectLst/>
                        </a:rPr>
                        <a:t>Obfuscator</a:t>
                      </a:r>
                      <a:endParaRPr lang="zh-CN" sz="1400" b="1" i="1" u="none"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400" kern="100">
                          <a:effectLst/>
                        </a:rPr>
                        <a:t>50</a:t>
                      </a:r>
                      <a:endParaRPr lang="zh-CN" sz="14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400" kern="100">
                          <a:effectLst/>
                        </a:rPr>
                        <a:t>50</a:t>
                      </a:r>
                      <a:endParaRPr lang="zh-CN" sz="14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400" b="1" kern="100" dirty="0">
                          <a:solidFill>
                            <a:srgbClr val="0070C0"/>
                          </a:solidFill>
                          <a:effectLst/>
                        </a:rPr>
                        <a:t>100%</a:t>
                      </a:r>
                      <a:endParaRPr lang="zh-CN" sz="1400" b="1" kern="100" dirty="0">
                        <a:solidFill>
                          <a:srgbClr val="0070C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270305">
                <a:tc>
                  <a:txBody>
                    <a:bodyPr/>
                    <a:lstStyle/>
                    <a:p>
                      <a:pPr algn="ctr">
                        <a:lnSpc>
                          <a:spcPts val="2000"/>
                        </a:lnSpc>
                        <a:spcAft>
                          <a:spcPts val="0"/>
                        </a:spcAft>
                      </a:pPr>
                      <a:r>
                        <a:rPr lang="en-US" sz="1400" b="1" i="1" u="none" kern="100" dirty="0">
                          <a:effectLst/>
                        </a:rPr>
                        <a:t>Unest</a:t>
                      </a:r>
                      <a:endParaRPr lang="zh-CN" sz="1400" b="1" i="1" u="none"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400" kern="100">
                          <a:effectLst/>
                        </a:rPr>
                        <a:t>60</a:t>
                      </a:r>
                      <a:endParaRPr lang="zh-CN" sz="14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400" kern="100">
                          <a:effectLst/>
                        </a:rPr>
                        <a:t>60</a:t>
                      </a:r>
                      <a:endParaRPr lang="zh-CN" sz="14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400" b="1" kern="100" dirty="0">
                          <a:solidFill>
                            <a:srgbClr val="0070C0"/>
                          </a:solidFill>
                          <a:effectLst/>
                        </a:rPr>
                        <a:t>100%</a:t>
                      </a:r>
                      <a:endParaRPr lang="zh-CN" sz="1400" b="1" kern="100" dirty="0">
                        <a:solidFill>
                          <a:srgbClr val="0070C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405594266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7934"/>
            <a:ext cx="9144000" cy="8446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2"/>
          <p:cNvSpPr>
            <a:spLocks noGrp="1" noChangeArrowheads="1"/>
          </p:cNvSpPr>
          <p:nvPr>
            <p:ph type="title"/>
          </p:nvPr>
        </p:nvSpPr>
        <p:spPr>
          <a:xfrm>
            <a:off x="250825" y="25451"/>
            <a:ext cx="8684886" cy="777875"/>
          </a:xfrm>
        </p:spPr>
        <p:txBody>
          <a:bodyPr/>
          <a:lstStyle/>
          <a:p>
            <a:pPr algn="l" eaLnBrk="1" hangingPunct="1">
              <a:defRPr/>
            </a:pPr>
            <a:r>
              <a:rPr lang="zh-CN" altLang="en-US" sz="3200" b="1" dirty="0" smtClean="0">
                <a:solidFill>
                  <a:schemeClr val="bg1"/>
                </a:solidFill>
              </a:rPr>
              <a:t>目录</a:t>
            </a:r>
            <a:endParaRPr lang="zh-CN" altLang="en-US" sz="2000" b="1" dirty="0" smtClean="0">
              <a:solidFill>
                <a:schemeClr val="bg1"/>
              </a:solidFill>
              <a:latin typeface="Arial" pitchFamily="34" charset="0"/>
              <a:ea typeface="Arial Unicode MS" pitchFamily="34" charset="-122"/>
              <a:cs typeface="Arial" pitchFamily="34" charset="0"/>
            </a:endParaRPr>
          </a:p>
        </p:txBody>
      </p:sp>
      <p:sp>
        <p:nvSpPr>
          <p:cNvPr id="4" name="矩形 3"/>
          <p:cNvSpPr/>
          <p:nvPr/>
        </p:nvSpPr>
        <p:spPr>
          <a:xfrm>
            <a:off x="0" y="6525344"/>
            <a:ext cx="9138308" cy="332656"/>
          </a:xfrm>
          <a:prstGeom prst="rect">
            <a:avLst/>
          </a:prstGeom>
          <a:gradFill flip="none" rotWithShape="1">
            <a:gsLst>
              <a:gs pos="55000">
                <a:schemeClr val="tx2">
                  <a:alpha val="29000"/>
                </a:schemeClr>
              </a:gs>
              <a:gs pos="100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2" name="组合 61"/>
          <p:cNvGrpSpPr/>
          <p:nvPr/>
        </p:nvGrpSpPr>
        <p:grpSpPr>
          <a:xfrm>
            <a:off x="8186914" y="5559487"/>
            <a:ext cx="878417" cy="893287"/>
            <a:chOff x="8230456" y="5603029"/>
            <a:chExt cx="878417" cy="893287"/>
          </a:xfrm>
        </p:grpSpPr>
        <p:sp>
          <p:nvSpPr>
            <p:cNvPr id="52" name="矩形 51"/>
            <p:cNvSpPr/>
            <p:nvPr/>
          </p:nvSpPr>
          <p:spPr>
            <a:xfrm>
              <a:off x="8849633" y="6237076"/>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8849633" y="5920578"/>
              <a:ext cx="259240" cy="259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8540044" y="6237076"/>
              <a:ext cx="259240" cy="259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8849633" y="5603029"/>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8540044" y="5920578"/>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8230456" y="6237076"/>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4" name="矩形 63"/>
          <p:cNvSpPr/>
          <p:nvPr/>
        </p:nvSpPr>
        <p:spPr>
          <a:xfrm>
            <a:off x="-10066" y="893644"/>
            <a:ext cx="9154065" cy="1445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p:cNvSpPr/>
          <p:nvPr/>
        </p:nvSpPr>
        <p:spPr>
          <a:xfrm>
            <a:off x="1188234" y="1462105"/>
            <a:ext cx="504056" cy="504056"/>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微软雅黑" pitchFamily="34" charset="-122"/>
                <a:ea typeface="微软雅黑" pitchFamily="34" charset="-122"/>
              </a:rPr>
              <a:t>1</a:t>
            </a:r>
            <a:endParaRPr lang="zh-CN" altLang="en-US" sz="2800" dirty="0">
              <a:latin typeface="微软雅黑" pitchFamily="34" charset="-122"/>
              <a:ea typeface="微软雅黑" pitchFamily="34" charset="-122"/>
            </a:endParaRPr>
          </a:p>
        </p:txBody>
      </p:sp>
      <p:sp>
        <p:nvSpPr>
          <p:cNvPr id="100" name="矩形 99"/>
          <p:cNvSpPr/>
          <p:nvPr/>
        </p:nvSpPr>
        <p:spPr>
          <a:xfrm>
            <a:off x="1188234" y="2254193"/>
            <a:ext cx="504056" cy="504056"/>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微软雅黑" pitchFamily="34" charset="-122"/>
                <a:ea typeface="微软雅黑" pitchFamily="34" charset="-122"/>
              </a:rPr>
              <a:t>2</a:t>
            </a:r>
            <a:endParaRPr lang="zh-CN" altLang="en-US" sz="2800" dirty="0">
              <a:latin typeface="微软雅黑" pitchFamily="34" charset="-122"/>
              <a:ea typeface="微软雅黑" pitchFamily="34" charset="-122"/>
            </a:endParaRPr>
          </a:p>
        </p:txBody>
      </p:sp>
      <p:sp>
        <p:nvSpPr>
          <p:cNvPr id="101" name="矩形 100"/>
          <p:cNvSpPr/>
          <p:nvPr/>
        </p:nvSpPr>
        <p:spPr>
          <a:xfrm>
            <a:off x="1188234" y="3050558"/>
            <a:ext cx="504056" cy="504056"/>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微软雅黑" pitchFamily="34" charset="-122"/>
                <a:ea typeface="微软雅黑" pitchFamily="34" charset="-122"/>
              </a:rPr>
              <a:t>3</a:t>
            </a:r>
            <a:endParaRPr lang="zh-CN" altLang="en-US" sz="2800" dirty="0">
              <a:latin typeface="微软雅黑" pitchFamily="34" charset="-122"/>
              <a:ea typeface="微软雅黑" pitchFamily="34" charset="-122"/>
            </a:endParaRPr>
          </a:p>
        </p:txBody>
      </p:sp>
      <p:sp>
        <p:nvSpPr>
          <p:cNvPr id="102" name="TextBox 101"/>
          <p:cNvSpPr txBox="1"/>
          <p:nvPr/>
        </p:nvSpPr>
        <p:spPr>
          <a:xfrm>
            <a:off x="2429226" y="1506309"/>
            <a:ext cx="3006870" cy="461665"/>
          </a:xfrm>
          <a:prstGeom prst="rect">
            <a:avLst/>
          </a:prstGeom>
          <a:noFill/>
        </p:spPr>
        <p:txBody>
          <a:bodyPr wrap="square" rtlCol="0">
            <a:spAutoFit/>
          </a:bodyPr>
          <a:lstStyle/>
          <a:p>
            <a:r>
              <a:rPr lang="zh-CN" altLang="en-US" sz="2400" dirty="0" smtClean="0">
                <a:latin typeface="微软雅黑" pitchFamily="34" charset="-122"/>
                <a:ea typeface="微软雅黑" pitchFamily="34" charset="-122"/>
              </a:rPr>
              <a:t>绪论</a:t>
            </a:r>
            <a:endParaRPr lang="zh-CN" altLang="en-US" sz="2400" dirty="0">
              <a:latin typeface="微软雅黑" pitchFamily="34" charset="-122"/>
              <a:ea typeface="微软雅黑" pitchFamily="34" charset="-122"/>
            </a:endParaRPr>
          </a:p>
        </p:txBody>
      </p:sp>
      <p:cxnSp>
        <p:nvCxnSpPr>
          <p:cNvPr id="106" name="直接连接符 105"/>
          <p:cNvCxnSpPr/>
          <p:nvPr/>
        </p:nvCxnSpPr>
        <p:spPr>
          <a:xfrm>
            <a:off x="1852305" y="3509839"/>
            <a:ext cx="5040000" cy="0"/>
          </a:xfrm>
          <a:prstGeom prst="line">
            <a:avLst/>
          </a:prstGeom>
          <a:ln w="25400">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a:off x="1852305" y="2759474"/>
            <a:ext cx="5040000" cy="0"/>
          </a:xfrm>
          <a:prstGeom prst="line">
            <a:avLst/>
          </a:prstGeom>
          <a:ln w="25400">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a:off x="1852305" y="1937586"/>
            <a:ext cx="5040000" cy="0"/>
          </a:xfrm>
          <a:prstGeom prst="line">
            <a:avLst/>
          </a:prstGeom>
          <a:ln w="25400">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29" name="TextBox 128"/>
          <p:cNvSpPr txBox="1"/>
          <p:nvPr/>
        </p:nvSpPr>
        <p:spPr>
          <a:xfrm>
            <a:off x="2429226" y="2308211"/>
            <a:ext cx="3006870" cy="461665"/>
          </a:xfrm>
          <a:prstGeom prst="rect">
            <a:avLst/>
          </a:prstGeom>
          <a:noFill/>
        </p:spPr>
        <p:txBody>
          <a:bodyPr wrap="square" rtlCol="0">
            <a:spAutoFit/>
          </a:bodyPr>
          <a:lstStyle/>
          <a:p>
            <a:r>
              <a:rPr lang="zh-CN" altLang="en-US" sz="2400" dirty="0" smtClean="0">
                <a:latin typeface="微软雅黑" pitchFamily="34" charset="-122"/>
                <a:ea typeface="微软雅黑" pitchFamily="34" charset="-122"/>
              </a:rPr>
              <a:t>研究问题的解决方案</a:t>
            </a:r>
            <a:endParaRPr lang="zh-CN" altLang="en-US" sz="2400" dirty="0">
              <a:latin typeface="微软雅黑" pitchFamily="34" charset="-122"/>
              <a:ea typeface="微软雅黑" pitchFamily="34" charset="-122"/>
            </a:endParaRPr>
          </a:p>
        </p:txBody>
      </p:sp>
      <p:sp>
        <p:nvSpPr>
          <p:cNvPr id="130" name="TextBox 129"/>
          <p:cNvSpPr txBox="1"/>
          <p:nvPr/>
        </p:nvSpPr>
        <p:spPr>
          <a:xfrm>
            <a:off x="2429226" y="3068960"/>
            <a:ext cx="3006870" cy="461665"/>
          </a:xfrm>
          <a:prstGeom prst="rect">
            <a:avLst/>
          </a:prstGeom>
          <a:noFill/>
        </p:spPr>
        <p:txBody>
          <a:bodyPr wrap="square" rtlCol="0">
            <a:spAutoFit/>
          </a:bodyPr>
          <a:lstStyle/>
          <a:p>
            <a:r>
              <a:rPr lang="zh-CN" altLang="en-US" sz="2400" dirty="0" smtClean="0">
                <a:latin typeface="微软雅黑" pitchFamily="34" charset="-122"/>
                <a:ea typeface="微软雅黑" pitchFamily="34" charset="-122"/>
              </a:rPr>
              <a:t>研究成果的应用</a:t>
            </a:r>
            <a:endParaRPr lang="zh-CN" altLang="en-US" sz="2400" dirty="0">
              <a:latin typeface="微软雅黑" pitchFamily="34" charset="-122"/>
              <a:ea typeface="微软雅黑" pitchFamily="34" charset="-122"/>
            </a:endParaRPr>
          </a:p>
        </p:txBody>
      </p:sp>
      <p:sp>
        <p:nvSpPr>
          <p:cNvPr id="22" name="矩形 21"/>
          <p:cNvSpPr/>
          <p:nvPr/>
        </p:nvSpPr>
        <p:spPr>
          <a:xfrm>
            <a:off x="1188234" y="3901291"/>
            <a:ext cx="504056" cy="504056"/>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微软雅黑" pitchFamily="34" charset="-122"/>
                <a:ea typeface="微软雅黑" pitchFamily="34" charset="-122"/>
              </a:rPr>
              <a:t>4</a:t>
            </a:r>
            <a:endParaRPr lang="zh-CN" altLang="en-US" sz="2800" dirty="0">
              <a:latin typeface="微软雅黑" pitchFamily="34" charset="-122"/>
              <a:ea typeface="微软雅黑" pitchFamily="34" charset="-122"/>
            </a:endParaRPr>
          </a:p>
        </p:txBody>
      </p:sp>
      <p:cxnSp>
        <p:nvCxnSpPr>
          <p:cNvPr id="23" name="直接连接符 22"/>
          <p:cNvCxnSpPr/>
          <p:nvPr/>
        </p:nvCxnSpPr>
        <p:spPr>
          <a:xfrm>
            <a:off x="1852305" y="4360572"/>
            <a:ext cx="5040000" cy="0"/>
          </a:xfrm>
          <a:prstGeom prst="line">
            <a:avLst/>
          </a:prstGeom>
          <a:ln w="25400">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4" name="TextBox 129"/>
          <p:cNvSpPr txBox="1"/>
          <p:nvPr/>
        </p:nvSpPr>
        <p:spPr>
          <a:xfrm>
            <a:off x="2429226" y="3897014"/>
            <a:ext cx="3006870" cy="461665"/>
          </a:xfrm>
          <a:prstGeom prst="rect">
            <a:avLst/>
          </a:prstGeom>
          <a:noFill/>
        </p:spPr>
        <p:txBody>
          <a:bodyPr wrap="square" rtlCol="0">
            <a:spAutoFit/>
          </a:bodyPr>
          <a:lstStyle/>
          <a:p>
            <a:r>
              <a:rPr lang="zh-CN" altLang="en-US" sz="2400" dirty="0" smtClean="0">
                <a:latin typeface="微软雅黑" pitchFamily="34" charset="-122"/>
                <a:ea typeface="微软雅黑" pitchFamily="34" charset="-122"/>
              </a:rPr>
              <a:t>实验结果与评价</a:t>
            </a:r>
            <a:endParaRPr lang="zh-CN" altLang="en-US" sz="2400" dirty="0">
              <a:latin typeface="微软雅黑" pitchFamily="34" charset="-122"/>
              <a:ea typeface="微软雅黑" pitchFamily="34" charset="-122"/>
            </a:endParaRPr>
          </a:p>
        </p:txBody>
      </p:sp>
      <p:sp>
        <p:nvSpPr>
          <p:cNvPr id="25" name="矩形 24"/>
          <p:cNvSpPr/>
          <p:nvPr/>
        </p:nvSpPr>
        <p:spPr>
          <a:xfrm>
            <a:off x="1188234" y="4797152"/>
            <a:ext cx="504056" cy="504056"/>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smtClean="0">
                <a:solidFill>
                  <a:srgbClr val="FF0000"/>
                </a:solidFill>
                <a:latin typeface="微软雅黑" pitchFamily="34" charset="-122"/>
                <a:ea typeface="微软雅黑" pitchFamily="34" charset="-122"/>
              </a:rPr>
              <a:t>5</a:t>
            </a:r>
            <a:endParaRPr lang="zh-CN" altLang="en-US" sz="3200" b="1" dirty="0">
              <a:solidFill>
                <a:srgbClr val="FF0000"/>
              </a:solidFill>
              <a:latin typeface="微软雅黑" pitchFamily="34" charset="-122"/>
              <a:ea typeface="微软雅黑" pitchFamily="34" charset="-122"/>
            </a:endParaRPr>
          </a:p>
        </p:txBody>
      </p:sp>
      <p:cxnSp>
        <p:nvCxnSpPr>
          <p:cNvPr id="26" name="直接连接符 25"/>
          <p:cNvCxnSpPr/>
          <p:nvPr/>
        </p:nvCxnSpPr>
        <p:spPr>
          <a:xfrm>
            <a:off x="1852305" y="5256433"/>
            <a:ext cx="5040000" cy="0"/>
          </a:xfrm>
          <a:prstGeom prst="line">
            <a:avLst/>
          </a:prstGeom>
          <a:ln w="25400">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7" name="TextBox 129"/>
          <p:cNvSpPr txBox="1"/>
          <p:nvPr/>
        </p:nvSpPr>
        <p:spPr>
          <a:xfrm>
            <a:off x="2429226" y="4792875"/>
            <a:ext cx="3006870" cy="523220"/>
          </a:xfrm>
          <a:prstGeom prst="rect">
            <a:avLst/>
          </a:prstGeom>
          <a:noFill/>
        </p:spPr>
        <p:txBody>
          <a:bodyPr wrap="square" rtlCol="0">
            <a:spAutoFit/>
          </a:bodyPr>
          <a:lstStyle/>
          <a:p>
            <a:r>
              <a:rPr lang="zh-CN" altLang="en-US" sz="2800" b="1" dirty="0" smtClean="0">
                <a:solidFill>
                  <a:srgbClr val="FF0000"/>
                </a:solidFill>
                <a:latin typeface="微软雅黑" pitchFamily="34" charset="-122"/>
                <a:ea typeface="微软雅黑" pitchFamily="34" charset="-122"/>
              </a:rPr>
              <a:t>总结与展望</a:t>
            </a:r>
            <a:endParaRPr lang="zh-CN" altLang="en-US" sz="2800" b="1"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302192729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7934"/>
            <a:ext cx="9144000" cy="8446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2"/>
          <p:cNvSpPr>
            <a:spLocks noGrp="1" noChangeArrowheads="1"/>
          </p:cNvSpPr>
          <p:nvPr>
            <p:ph type="title"/>
          </p:nvPr>
        </p:nvSpPr>
        <p:spPr>
          <a:xfrm>
            <a:off x="250825" y="25451"/>
            <a:ext cx="8642350" cy="777875"/>
          </a:xfrm>
        </p:spPr>
        <p:txBody>
          <a:bodyPr/>
          <a:lstStyle/>
          <a:p>
            <a:pPr algn="l" eaLnBrk="1" hangingPunct="1">
              <a:defRPr/>
            </a:pPr>
            <a:r>
              <a:rPr lang="zh-CN" altLang="en-US" sz="3200" b="1" dirty="0">
                <a:solidFill>
                  <a:schemeClr val="bg1"/>
                </a:solidFill>
              </a:rPr>
              <a:t>总结</a:t>
            </a:r>
            <a:r>
              <a:rPr lang="zh-CN" altLang="en-US" sz="3200" b="1" dirty="0" smtClean="0">
                <a:solidFill>
                  <a:schemeClr val="bg1"/>
                </a:solidFill>
              </a:rPr>
              <a:t>与展望</a:t>
            </a:r>
            <a:endParaRPr lang="zh-CN" altLang="en-US" sz="2000" b="1" dirty="0" smtClean="0">
              <a:solidFill>
                <a:schemeClr val="bg1"/>
              </a:solidFill>
              <a:latin typeface="Arial" pitchFamily="34" charset="0"/>
              <a:ea typeface="Arial Unicode MS" pitchFamily="34" charset="-122"/>
              <a:cs typeface="Arial" pitchFamily="34" charset="0"/>
            </a:endParaRPr>
          </a:p>
        </p:txBody>
      </p:sp>
      <p:sp>
        <p:nvSpPr>
          <p:cNvPr id="4" name="矩形 3"/>
          <p:cNvSpPr/>
          <p:nvPr/>
        </p:nvSpPr>
        <p:spPr>
          <a:xfrm>
            <a:off x="0" y="6525344"/>
            <a:ext cx="9138308" cy="332656"/>
          </a:xfrm>
          <a:prstGeom prst="rect">
            <a:avLst/>
          </a:prstGeom>
          <a:gradFill flip="none" rotWithShape="1">
            <a:gsLst>
              <a:gs pos="55000">
                <a:schemeClr val="tx2">
                  <a:alpha val="29000"/>
                </a:schemeClr>
              </a:gs>
              <a:gs pos="100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2" name="组合 61"/>
          <p:cNvGrpSpPr/>
          <p:nvPr/>
        </p:nvGrpSpPr>
        <p:grpSpPr>
          <a:xfrm>
            <a:off x="8186914" y="5559487"/>
            <a:ext cx="878417" cy="893287"/>
            <a:chOff x="8230456" y="5603029"/>
            <a:chExt cx="878417" cy="893287"/>
          </a:xfrm>
        </p:grpSpPr>
        <p:sp>
          <p:nvSpPr>
            <p:cNvPr id="52" name="矩形 51"/>
            <p:cNvSpPr/>
            <p:nvPr/>
          </p:nvSpPr>
          <p:spPr>
            <a:xfrm>
              <a:off x="8849633" y="6237076"/>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8849633" y="5920578"/>
              <a:ext cx="259240" cy="259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8540044" y="6237076"/>
              <a:ext cx="259240" cy="259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8849633" y="5603029"/>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8540044" y="5920578"/>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8230456" y="6237076"/>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4" name="矩形 63"/>
          <p:cNvSpPr/>
          <p:nvPr/>
        </p:nvSpPr>
        <p:spPr>
          <a:xfrm>
            <a:off x="-10066" y="893644"/>
            <a:ext cx="9154065" cy="1445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Rectangle 3"/>
          <p:cNvSpPr txBox="1">
            <a:spLocks noChangeArrowheads="1"/>
          </p:cNvSpPr>
          <p:nvPr/>
        </p:nvSpPr>
        <p:spPr bwMode="gray">
          <a:xfrm>
            <a:off x="540000" y="1260000"/>
            <a:ext cx="8280000" cy="50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1" fontAlgn="base" hangingPunct="1">
              <a:spcBef>
                <a:spcPct val="20000"/>
              </a:spcBef>
              <a:spcAft>
                <a:spcPct val="0"/>
              </a:spcAft>
              <a:buClr>
                <a:schemeClr val="tx1"/>
              </a:buClr>
              <a:buFont typeface="Wingdings" pitchFamily="2" charset="2"/>
              <a:buChar char="v"/>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Font typeface="Wingdings" pitchFamily="2" charset="2"/>
              <a:buChar char="§"/>
              <a:defRPr sz="2800">
                <a:solidFill>
                  <a:schemeClr val="tx2"/>
                </a:solidFill>
                <a:latin typeface="Arial" charset="0"/>
              </a:defRPr>
            </a:lvl2pPr>
            <a:lvl3pPr marL="1143000" indent="-228600" algn="l" rtl="0" eaLnBrk="1" fontAlgn="base" hangingPunct="1">
              <a:spcBef>
                <a:spcPct val="20000"/>
              </a:spcBef>
              <a:spcAft>
                <a:spcPct val="0"/>
              </a:spcAft>
              <a:buClr>
                <a:schemeClr val="hlink"/>
              </a:buClr>
              <a:buChar char="•"/>
              <a:defRPr sz="2400">
                <a:solidFill>
                  <a:schemeClr val="tx2"/>
                </a:solidFill>
                <a:latin typeface="Arial" charset="0"/>
              </a:defRPr>
            </a:lvl3pPr>
            <a:lvl4pPr marL="1600200" indent="-228600" algn="l" rtl="0" eaLnBrk="1" fontAlgn="base" hangingPunct="1">
              <a:spcBef>
                <a:spcPct val="20000"/>
              </a:spcBef>
              <a:spcAft>
                <a:spcPct val="0"/>
              </a:spcAft>
              <a:buChar char="–"/>
              <a:defRPr sz="2000">
                <a:solidFill>
                  <a:schemeClr val="tx2"/>
                </a:solidFill>
                <a:latin typeface="Arial" charset="0"/>
              </a:defRPr>
            </a:lvl4pPr>
            <a:lvl5pPr marL="2057400" indent="-228600" algn="l" rtl="0" eaLnBrk="1" fontAlgn="base" hangingPunct="1">
              <a:spcBef>
                <a:spcPct val="20000"/>
              </a:spcBef>
              <a:spcAft>
                <a:spcPct val="0"/>
              </a:spcAft>
              <a:buChar char="»"/>
              <a:defRPr sz="2000">
                <a:solidFill>
                  <a:schemeClr val="tx2"/>
                </a:solidFill>
                <a:latin typeface="Arial" charset="0"/>
              </a:defRPr>
            </a:lvl5pPr>
            <a:lvl6pPr marL="2514600" indent="-228600" algn="l" rtl="0" eaLnBrk="1" fontAlgn="base" hangingPunct="1">
              <a:spcBef>
                <a:spcPct val="20000"/>
              </a:spcBef>
              <a:spcAft>
                <a:spcPct val="0"/>
              </a:spcAft>
              <a:buChar char="»"/>
              <a:defRPr sz="2000">
                <a:solidFill>
                  <a:schemeClr val="tx2"/>
                </a:solidFill>
                <a:latin typeface="Arial" charset="0"/>
              </a:defRPr>
            </a:lvl6pPr>
            <a:lvl7pPr marL="2971800" indent="-228600" algn="l" rtl="0" eaLnBrk="1" fontAlgn="base" hangingPunct="1">
              <a:spcBef>
                <a:spcPct val="20000"/>
              </a:spcBef>
              <a:spcAft>
                <a:spcPct val="0"/>
              </a:spcAft>
              <a:buChar char="»"/>
              <a:defRPr sz="2000">
                <a:solidFill>
                  <a:schemeClr val="tx2"/>
                </a:solidFill>
                <a:latin typeface="Arial" charset="0"/>
              </a:defRPr>
            </a:lvl7pPr>
            <a:lvl8pPr marL="3429000" indent="-228600" algn="l" rtl="0" eaLnBrk="1" fontAlgn="base" hangingPunct="1">
              <a:spcBef>
                <a:spcPct val="20000"/>
              </a:spcBef>
              <a:spcAft>
                <a:spcPct val="0"/>
              </a:spcAft>
              <a:buChar char="»"/>
              <a:defRPr sz="2000">
                <a:solidFill>
                  <a:schemeClr val="tx2"/>
                </a:solidFill>
                <a:latin typeface="Arial" charset="0"/>
              </a:defRPr>
            </a:lvl8pPr>
            <a:lvl9pPr marL="3886200" indent="-228600" algn="l" rtl="0" eaLnBrk="1" fontAlgn="base" hangingPunct="1">
              <a:spcBef>
                <a:spcPct val="20000"/>
              </a:spcBef>
              <a:spcAft>
                <a:spcPct val="0"/>
              </a:spcAft>
              <a:buChar char="»"/>
              <a:defRPr sz="2000">
                <a:solidFill>
                  <a:schemeClr val="tx2"/>
                </a:solidFill>
                <a:latin typeface="Arial" charset="0"/>
              </a:defRPr>
            </a:lvl9pPr>
          </a:lstStyle>
          <a:p>
            <a:pPr>
              <a:lnSpc>
                <a:spcPct val="150000"/>
              </a:lnSpc>
              <a:defRPr/>
            </a:pPr>
            <a:r>
              <a:rPr lang="zh-CN" altLang="en-US" sz="2200" dirty="0" smtClean="0">
                <a:solidFill>
                  <a:srgbClr val="080808"/>
                </a:solidFill>
                <a:latin typeface="宋体" panose="02010600030101010101" pitchFamily="2" charset="-122"/>
                <a:ea typeface="宋体" panose="02010600030101010101" pitchFamily="2" charset="-122"/>
              </a:rPr>
              <a:t>总结</a:t>
            </a:r>
            <a:endParaRPr lang="en-US" altLang="zh-CN" sz="2200" dirty="0" smtClean="0">
              <a:solidFill>
                <a:srgbClr val="080808"/>
              </a:solidFill>
              <a:latin typeface="宋体" panose="02010600030101010101" pitchFamily="2" charset="-122"/>
              <a:ea typeface="宋体" panose="02010600030101010101" pitchFamily="2" charset="-122"/>
            </a:endParaRPr>
          </a:p>
          <a:p>
            <a:pPr lvl="1">
              <a:lnSpc>
                <a:spcPct val="150000"/>
              </a:lnSpc>
              <a:defRPr/>
            </a:pPr>
            <a:r>
              <a:rPr lang="zh-CN" altLang="en-US" sz="2200" dirty="0" smtClean="0">
                <a:solidFill>
                  <a:srgbClr val="080808"/>
                </a:solidFill>
                <a:latin typeface="宋体" panose="02010600030101010101" pitchFamily="2" charset="-122"/>
              </a:rPr>
              <a:t>提出了一种新的二进制代码的类型恢复</a:t>
            </a:r>
            <a:r>
              <a:rPr lang="zh-CN" altLang="en-US" sz="2200" b="1" dirty="0" smtClean="0">
                <a:solidFill>
                  <a:srgbClr val="0070C0"/>
                </a:solidFill>
                <a:latin typeface="宋体" panose="02010600030101010101" pitchFamily="2" charset="-122"/>
              </a:rPr>
              <a:t>方法</a:t>
            </a:r>
            <a:endParaRPr lang="en-US" altLang="zh-CN" sz="2200" b="1" dirty="0" smtClean="0">
              <a:solidFill>
                <a:srgbClr val="0070C0"/>
              </a:solidFill>
              <a:latin typeface="宋体" panose="02010600030101010101" pitchFamily="2" charset="-122"/>
            </a:endParaRPr>
          </a:p>
          <a:p>
            <a:pPr lvl="1">
              <a:lnSpc>
                <a:spcPct val="150000"/>
              </a:lnSpc>
              <a:defRPr/>
            </a:pPr>
            <a:r>
              <a:rPr lang="zh-CN" altLang="en-US" sz="2200" dirty="0" smtClean="0">
                <a:solidFill>
                  <a:srgbClr val="080808"/>
                </a:solidFill>
                <a:latin typeface="宋体" panose="02010600030101010101" pitchFamily="2" charset="-122"/>
              </a:rPr>
              <a:t>实现</a:t>
            </a:r>
            <a:r>
              <a:rPr lang="zh-CN" altLang="en-US" sz="2200" dirty="0">
                <a:solidFill>
                  <a:srgbClr val="080808"/>
                </a:solidFill>
                <a:latin typeface="宋体" panose="02010600030101010101" pitchFamily="2" charset="-122"/>
              </a:rPr>
              <a:t>了一</a:t>
            </a:r>
            <a:r>
              <a:rPr lang="zh-CN" altLang="en-US" sz="2200" dirty="0" smtClean="0">
                <a:solidFill>
                  <a:srgbClr val="080808"/>
                </a:solidFill>
                <a:latin typeface="宋体" panose="02010600030101010101" pitchFamily="2" charset="-122"/>
              </a:rPr>
              <a:t>个</a:t>
            </a:r>
            <a:r>
              <a:rPr lang="zh-CN" altLang="en-US" sz="2200" b="1" dirty="0" smtClean="0">
                <a:solidFill>
                  <a:srgbClr val="0070C0"/>
                </a:solidFill>
                <a:latin typeface="宋体" panose="02010600030101010101" pitchFamily="2" charset="-122"/>
              </a:rPr>
              <a:t>工具原型</a:t>
            </a:r>
            <a:r>
              <a:rPr lang="zh-CN" altLang="en-US" sz="2200" dirty="0" smtClean="0">
                <a:solidFill>
                  <a:srgbClr val="080808"/>
                </a:solidFill>
                <a:latin typeface="宋体" panose="02010600030101010101" pitchFamily="2" charset="-122"/>
              </a:rPr>
              <a:t>：</a:t>
            </a:r>
            <a:r>
              <a:rPr lang="en-US" altLang="zh-CN" sz="2200" dirty="0" smtClean="0">
                <a:solidFill>
                  <a:srgbClr val="080808"/>
                </a:solidFill>
                <a:latin typeface="宋体" panose="02010600030101010101" pitchFamily="2" charset="-122"/>
              </a:rPr>
              <a:t>BITY</a:t>
            </a:r>
          </a:p>
          <a:p>
            <a:pPr lvl="1">
              <a:lnSpc>
                <a:spcPct val="150000"/>
              </a:lnSpc>
              <a:defRPr/>
            </a:pPr>
            <a:r>
              <a:rPr lang="zh-CN" altLang="en-US" sz="2200" dirty="0" smtClean="0">
                <a:solidFill>
                  <a:srgbClr val="080808"/>
                </a:solidFill>
                <a:latin typeface="宋体" panose="02010600030101010101" pitchFamily="2" charset="-122"/>
                <a:ea typeface="宋体" panose="02010600030101010101" pitchFamily="2" charset="-122"/>
              </a:rPr>
              <a:t>将二进制代码的类型信息</a:t>
            </a:r>
            <a:r>
              <a:rPr lang="zh-CN" altLang="en-US" sz="2200" b="1" dirty="0" smtClean="0">
                <a:solidFill>
                  <a:srgbClr val="0070C0"/>
                </a:solidFill>
                <a:latin typeface="宋体" panose="02010600030101010101" pitchFamily="2" charset="-122"/>
                <a:ea typeface="宋体" panose="02010600030101010101" pitchFamily="2" charset="-122"/>
              </a:rPr>
              <a:t>应用</a:t>
            </a:r>
            <a:r>
              <a:rPr lang="zh-CN" altLang="en-US" sz="2200" dirty="0" smtClean="0">
                <a:solidFill>
                  <a:srgbClr val="080808"/>
                </a:solidFill>
                <a:latin typeface="宋体" panose="02010600030101010101" pitchFamily="2" charset="-122"/>
                <a:ea typeface="宋体" panose="02010600030101010101" pitchFamily="2" charset="-122"/>
              </a:rPr>
              <a:t>于恶意软件检测</a:t>
            </a:r>
            <a:endParaRPr lang="en-US" altLang="zh-CN" sz="2200" dirty="0" smtClean="0">
              <a:solidFill>
                <a:srgbClr val="080808"/>
              </a:solidFill>
              <a:latin typeface="宋体" panose="02010600030101010101" pitchFamily="2" charset="-122"/>
              <a:ea typeface="宋体" panose="02010600030101010101" pitchFamily="2" charset="-122"/>
            </a:endParaRPr>
          </a:p>
          <a:p>
            <a:pPr>
              <a:lnSpc>
                <a:spcPct val="150000"/>
              </a:lnSpc>
              <a:defRPr/>
            </a:pPr>
            <a:r>
              <a:rPr lang="zh-CN" altLang="en-US" sz="2200" dirty="0" smtClean="0">
                <a:solidFill>
                  <a:srgbClr val="080808"/>
                </a:solidFill>
                <a:latin typeface="宋体" panose="02010600030101010101" pitchFamily="2" charset="-122"/>
                <a:ea typeface="宋体" panose="02010600030101010101" pitchFamily="2" charset="-122"/>
              </a:rPr>
              <a:t>展望</a:t>
            </a:r>
            <a:endParaRPr lang="en-US" altLang="zh-CN" sz="2200" dirty="0" smtClean="0">
              <a:solidFill>
                <a:srgbClr val="080808"/>
              </a:solidFill>
              <a:latin typeface="宋体" panose="02010600030101010101" pitchFamily="2" charset="-122"/>
              <a:ea typeface="宋体" panose="02010600030101010101" pitchFamily="2" charset="-122"/>
            </a:endParaRPr>
          </a:p>
          <a:p>
            <a:pPr lvl="1">
              <a:lnSpc>
                <a:spcPct val="150000"/>
              </a:lnSpc>
              <a:defRPr/>
            </a:pPr>
            <a:r>
              <a:rPr lang="zh-CN" altLang="en-US" sz="2200" dirty="0" smtClean="0">
                <a:solidFill>
                  <a:srgbClr val="080808"/>
                </a:solidFill>
                <a:latin typeface="宋体" panose="02010600030101010101" pitchFamily="2" charset="-122"/>
                <a:ea typeface="宋体" panose="02010600030101010101" pitchFamily="2" charset="-122"/>
              </a:rPr>
              <a:t>类型的量型词（</a:t>
            </a:r>
            <a:r>
              <a:rPr lang="en-US" altLang="zh-CN" sz="2200" dirty="0" smtClean="0">
                <a:solidFill>
                  <a:srgbClr val="080808"/>
                </a:solidFill>
                <a:latin typeface="宋体" panose="02010600030101010101" pitchFamily="2" charset="-122"/>
                <a:ea typeface="宋体" panose="02010600030101010101" pitchFamily="2" charset="-122"/>
              </a:rPr>
              <a:t>signed</a:t>
            </a:r>
            <a:r>
              <a:rPr lang="zh-CN" altLang="en-US" sz="2200" dirty="0" smtClean="0">
                <a:solidFill>
                  <a:srgbClr val="080808"/>
                </a:solidFill>
                <a:latin typeface="宋体" panose="02010600030101010101" pitchFamily="2" charset="-122"/>
                <a:ea typeface="宋体" panose="02010600030101010101" pitchFamily="2" charset="-122"/>
              </a:rPr>
              <a:t>、</a:t>
            </a:r>
            <a:r>
              <a:rPr lang="en-US" altLang="zh-CN" sz="2200" dirty="0" smtClean="0">
                <a:solidFill>
                  <a:srgbClr val="080808"/>
                </a:solidFill>
                <a:latin typeface="宋体" panose="02010600030101010101" pitchFamily="2" charset="-122"/>
                <a:ea typeface="宋体" panose="02010600030101010101" pitchFamily="2" charset="-122"/>
              </a:rPr>
              <a:t>unsigned</a:t>
            </a:r>
            <a:r>
              <a:rPr lang="zh-CN" altLang="en-US" sz="2200" dirty="0" smtClean="0">
                <a:solidFill>
                  <a:srgbClr val="080808"/>
                </a:solidFill>
                <a:latin typeface="宋体" panose="02010600030101010101" pitchFamily="2" charset="-122"/>
                <a:ea typeface="宋体" panose="02010600030101010101" pitchFamily="2" charset="-122"/>
              </a:rPr>
              <a:t>、</a:t>
            </a:r>
            <a:r>
              <a:rPr lang="en-US" altLang="zh-CN" sz="2200" dirty="0" smtClean="0">
                <a:solidFill>
                  <a:srgbClr val="080808"/>
                </a:solidFill>
                <a:latin typeface="宋体" panose="02010600030101010101" pitchFamily="2" charset="-122"/>
                <a:ea typeface="宋体" panose="02010600030101010101" pitchFamily="2" charset="-122"/>
              </a:rPr>
              <a:t>const</a:t>
            </a:r>
            <a:r>
              <a:rPr lang="zh-CN" altLang="en-US" sz="2200" dirty="0" smtClean="0">
                <a:solidFill>
                  <a:srgbClr val="080808"/>
                </a:solidFill>
                <a:latin typeface="宋体" panose="02010600030101010101" pitchFamily="2" charset="-122"/>
                <a:ea typeface="宋体" panose="02010600030101010101" pitchFamily="2" charset="-122"/>
              </a:rPr>
              <a:t>）</a:t>
            </a:r>
            <a:endParaRPr lang="en-US" altLang="zh-CN" sz="2200" dirty="0" smtClean="0">
              <a:solidFill>
                <a:srgbClr val="080808"/>
              </a:solidFill>
              <a:latin typeface="宋体" panose="02010600030101010101" pitchFamily="2" charset="-122"/>
              <a:ea typeface="宋体" panose="02010600030101010101" pitchFamily="2" charset="-122"/>
            </a:endParaRPr>
          </a:p>
          <a:p>
            <a:pPr lvl="1">
              <a:lnSpc>
                <a:spcPct val="150000"/>
              </a:lnSpc>
              <a:defRPr/>
            </a:pPr>
            <a:r>
              <a:rPr lang="zh-CN" altLang="en-US" sz="2200" dirty="0" smtClean="0">
                <a:solidFill>
                  <a:srgbClr val="080808"/>
                </a:solidFill>
                <a:latin typeface="宋体" panose="02010600030101010101" pitchFamily="2" charset="-122"/>
                <a:ea typeface="宋体" panose="02010600030101010101" pitchFamily="2" charset="-122"/>
              </a:rPr>
              <a:t>更多复杂类型的恢复</a:t>
            </a:r>
            <a:endParaRPr lang="en-US" altLang="zh-CN" sz="2200" dirty="0" smtClean="0">
              <a:solidFill>
                <a:srgbClr val="080808"/>
              </a:solidFill>
              <a:latin typeface="宋体" panose="02010600030101010101" pitchFamily="2" charset="-122"/>
              <a:ea typeface="宋体" panose="02010600030101010101" pitchFamily="2" charset="-122"/>
            </a:endParaRPr>
          </a:p>
          <a:p>
            <a:pPr lvl="1">
              <a:lnSpc>
                <a:spcPct val="150000"/>
              </a:lnSpc>
              <a:defRPr/>
            </a:pPr>
            <a:r>
              <a:rPr lang="zh-CN" altLang="en-US" sz="2200" dirty="0" smtClean="0">
                <a:solidFill>
                  <a:srgbClr val="080808"/>
                </a:solidFill>
                <a:latin typeface="宋体" panose="02010600030101010101" pitchFamily="2" charset="-122"/>
                <a:ea typeface="宋体" panose="02010600030101010101" pitchFamily="2" charset="-122"/>
              </a:rPr>
              <a:t>以插件的形式添加到更多开源工具中</a:t>
            </a:r>
            <a:endParaRPr lang="en-US" altLang="zh-CN" sz="2200" dirty="0" smtClean="0">
              <a:solidFill>
                <a:srgbClr val="080808"/>
              </a:solidFill>
              <a:latin typeface="宋体" panose="02010600030101010101" pitchFamily="2" charset="-122"/>
              <a:ea typeface="宋体" panose="02010600030101010101" pitchFamily="2" charset="-122"/>
            </a:endParaRPr>
          </a:p>
          <a:p>
            <a:pPr lvl="1">
              <a:lnSpc>
                <a:spcPct val="150000"/>
              </a:lnSpc>
              <a:defRPr/>
            </a:pPr>
            <a:r>
              <a:rPr lang="zh-CN" altLang="en-US" sz="2200" dirty="0" smtClean="0">
                <a:solidFill>
                  <a:srgbClr val="080808"/>
                </a:solidFill>
                <a:latin typeface="宋体" panose="02010600030101010101" pitchFamily="2" charset="-122"/>
                <a:ea typeface="宋体" panose="02010600030101010101" pitchFamily="2" charset="-122"/>
              </a:rPr>
              <a:t>其它领域的应用</a:t>
            </a:r>
            <a:endParaRPr lang="en-US" altLang="zh-CN" sz="2200" b="0" kern="0" dirty="0">
              <a:solidFill>
                <a:srgbClr val="080808"/>
              </a:solidFill>
              <a:latin typeface="黑体" pitchFamily="49" charset="-122"/>
              <a:ea typeface="黑体" pitchFamily="49" charset="-122"/>
            </a:endParaRPr>
          </a:p>
        </p:txBody>
      </p:sp>
    </p:spTree>
    <p:extLst>
      <p:ext uri="{BB962C8B-B14F-4D97-AF65-F5344CB8AC3E}">
        <p14:creationId xmlns:p14="http://schemas.microsoft.com/office/powerpoint/2010/main" val="18781003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467544" y="1988840"/>
            <a:ext cx="8388998" cy="2952328"/>
            <a:chOff x="107504" y="1715973"/>
            <a:chExt cx="8934028" cy="3153187"/>
          </a:xfrm>
        </p:grpSpPr>
        <p:pic>
          <p:nvPicPr>
            <p:cNvPr id="18" name="图片 17"/>
            <p:cNvPicPr>
              <a:picLocks noChangeAspect="1"/>
            </p:cNvPicPr>
            <p:nvPr/>
          </p:nvPicPr>
          <p:blipFill>
            <a:blip r:embed="rId3"/>
            <a:stretch>
              <a:fillRect/>
            </a:stretch>
          </p:blipFill>
          <p:spPr>
            <a:xfrm>
              <a:off x="107504" y="1715973"/>
              <a:ext cx="8934028" cy="3153187"/>
            </a:xfrm>
            <a:prstGeom prst="rect">
              <a:avLst/>
            </a:prstGeom>
          </p:spPr>
        </p:pic>
        <p:cxnSp>
          <p:nvCxnSpPr>
            <p:cNvPr id="19" name="直接连接符 18"/>
            <p:cNvCxnSpPr/>
            <p:nvPr/>
          </p:nvCxnSpPr>
          <p:spPr>
            <a:xfrm>
              <a:off x="539552" y="2708920"/>
              <a:ext cx="237626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6980759" y="2348880"/>
              <a:ext cx="975617"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4" name="Rectangle 3"/>
          <p:cNvSpPr txBox="1">
            <a:spLocks noChangeArrowheads="1"/>
          </p:cNvSpPr>
          <p:nvPr/>
        </p:nvSpPr>
        <p:spPr bwMode="gray">
          <a:xfrm>
            <a:off x="540000" y="1269320"/>
            <a:ext cx="8280000" cy="50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1" fontAlgn="base" hangingPunct="1">
              <a:spcBef>
                <a:spcPct val="20000"/>
              </a:spcBef>
              <a:spcAft>
                <a:spcPct val="0"/>
              </a:spcAft>
              <a:buClr>
                <a:schemeClr val="tx1"/>
              </a:buClr>
              <a:buFont typeface="Wingdings" pitchFamily="2" charset="2"/>
              <a:buChar char="v"/>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Font typeface="Wingdings" pitchFamily="2" charset="2"/>
              <a:buChar char="§"/>
              <a:defRPr sz="2800">
                <a:solidFill>
                  <a:schemeClr val="tx2"/>
                </a:solidFill>
                <a:latin typeface="Arial" charset="0"/>
              </a:defRPr>
            </a:lvl2pPr>
            <a:lvl3pPr marL="1143000" indent="-228600" algn="l" rtl="0" eaLnBrk="1" fontAlgn="base" hangingPunct="1">
              <a:spcBef>
                <a:spcPct val="20000"/>
              </a:spcBef>
              <a:spcAft>
                <a:spcPct val="0"/>
              </a:spcAft>
              <a:buClr>
                <a:schemeClr val="hlink"/>
              </a:buClr>
              <a:buChar char="•"/>
              <a:defRPr sz="2400">
                <a:solidFill>
                  <a:schemeClr val="tx2"/>
                </a:solidFill>
                <a:latin typeface="Arial" charset="0"/>
              </a:defRPr>
            </a:lvl3pPr>
            <a:lvl4pPr marL="1600200" indent="-228600" algn="l" rtl="0" eaLnBrk="1" fontAlgn="base" hangingPunct="1">
              <a:spcBef>
                <a:spcPct val="20000"/>
              </a:spcBef>
              <a:spcAft>
                <a:spcPct val="0"/>
              </a:spcAft>
              <a:buChar char="–"/>
              <a:defRPr sz="2000">
                <a:solidFill>
                  <a:schemeClr val="tx2"/>
                </a:solidFill>
                <a:latin typeface="Arial" charset="0"/>
              </a:defRPr>
            </a:lvl4pPr>
            <a:lvl5pPr marL="2057400" indent="-228600" algn="l" rtl="0" eaLnBrk="1" fontAlgn="base" hangingPunct="1">
              <a:spcBef>
                <a:spcPct val="20000"/>
              </a:spcBef>
              <a:spcAft>
                <a:spcPct val="0"/>
              </a:spcAft>
              <a:buChar char="»"/>
              <a:defRPr sz="2000">
                <a:solidFill>
                  <a:schemeClr val="tx2"/>
                </a:solidFill>
                <a:latin typeface="Arial" charset="0"/>
              </a:defRPr>
            </a:lvl5pPr>
            <a:lvl6pPr marL="2514600" indent="-228600" algn="l" rtl="0" eaLnBrk="1" fontAlgn="base" hangingPunct="1">
              <a:spcBef>
                <a:spcPct val="20000"/>
              </a:spcBef>
              <a:spcAft>
                <a:spcPct val="0"/>
              </a:spcAft>
              <a:buChar char="»"/>
              <a:defRPr sz="2000">
                <a:solidFill>
                  <a:schemeClr val="tx2"/>
                </a:solidFill>
                <a:latin typeface="Arial" charset="0"/>
              </a:defRPr>
            </a:lvl6pPr>
            <a:lvl7pPr marL="2971800" indent="-228600" algn="l" rtl="0" eaLnBrk="1" fontAlgn="base" hangingPunct="1">
              <a:spcBef>
                <a:spcPct val="20000"/>
              </a:spcBef>
              <a:spcAft>
                <a:spcPct val="0"/>
              </a:spcAft>
              <a:buChar char="»"/>
              <a:defRPr sz="2000">
                <a:solidFill>
                  <a:schemeClr val="tx2"/>
                </a:solidFill>
                <a:latin typeface="Arial" charset="0"/>
              </a:defRPr>
            </a:lvl7pPr>
            <a:lvl8pPr marL="3429000" indent="-228600" algn="l" rtl="0" eaLnBrk="1" fontAlgn="base" hangingPunct="1">
              <a:spcBef>
                <a:spcPct val="20000"/>
              </a:spcBef>
              <a:spcAft>
                <a:spcPct val="0"/>
              </a:spcAft>
              <a:buChar char="»"/>
              <a:defRPr sz="2000">
                <a:solidFill>
                  <a:schemeClr val="tx2"/>
                </a:solidFill>
                <a:latin typeface="Arial" charset="0"/>
              </a:defRPr>
            </a:lvl8pPr>
            <a:lvl9pPr marL="3886200" indent="-228600" algn="l" rtl="0" eaLnBrk="1" fontAlgn="base" hangingPunct="1">
              <a:spcBef>
                <a:spcPct val="20000"/>
              </a:spcBef>
              <a:spcAft>
                <a:spcPct val="0"/>
              </a:spcAft>
              <a:buChar char="»"/>
              <a:defRPr sz="2000">
                <a:solidFill>
                  <a:schemeClr val="tx2"/>
                </a:solidFill>
                <a:latin typeface="Arial" charset="0"/>
              </a:defRPr>
            </a:lvl9pPr>
          </a:lstStyle>
          <a:p>
            <a:pPr marL="0" indent="0">
              <a:lnSpc>
                <a:spcPct val="150000"/>
              </a:lnSpc>
              <a:buNone/>
              <a:defRPr/>
            </a:pPr>
            <a:r>
              <a:rPr lang="zh-CN" altLang="en-US" sz="2200" b="0" dirty="0" smtClean="0">
                <a:latin typeface="宋体" panose="02010600030101010101" pitchFamily="2" charset="-122"/>
                <a:ea typeface="宋体" panose="02010600030101010101" pitchFamily="2" charset="-122"/>
              </a:rPr>
              <a:t>例一：</a:t>
            </a:r>
            <a:r>
              <a:rPr lang="en-US" altLang="zh-CN" sz="2200" b="0" dirty="0" smtClean="0">
                <a:latin typeface="宋体" panose="02010600030101010101" pitchFamily="2" charset="-122"/>
                <a:ea typeface="宋体" panose="02010600030101010101" pitchFamily="2" charset="-122"/>
              </a:rPr>
              <a:t>Snippet Code from base64.c</a:t>
            </a:r>
          </a:p>
          <a:p>
            <a:pPr marL="0" indent="0">
              <a:lnSpc>
                <a:spcPct val="150000"/>
              </a:lnSpc>
              <a:buNone/>
              <a:defRPr/>
            </a:pPr>
            <a:endParaRPr lang="en-US" altLang="zh-CN" sz="2200" b="0" dirty="0">
              <a:latin typeface="宋体" panose="02010600030101010101" pitchFamily="2" charset="-122"/>
              <a:ea typeface="宋体" panose="02010600030101010101" pitchFamily="2" charset="-122"/>
            </a:endParaRPr>
          </a:p>
          <a:p>
            <a:pPr marL="0" indent="0">
              <a:lnSpc>
                <a:spcPct val="150000"/>
              </a:lnSpc>
              <a:buNone/>
              <a:defRPr/>
            </a:pPr>
            <a:endParaRPr lang="en-US" altLang="zh-CN" sz="2200" b="0" dirty="0" smtClean="0">
              <a:latin typeface="宋体" panose="02010600030101010101" pitchFamily="2" charset="-122"/>
              <a:ea typeface="宋体" panose="02010600030101010101" pitchFamily="2" charset="-122"/>
            </a:endParaRPr>
          </a:p>
          <a:p>
            <a:pPr marL="0" indent="0">
              <a:lnSpc>
                <a:spcPct val="150000"/>
              </a:lnSpc>
              <a:buNone/>
              <a:defRPr/>
            </a:pPr>
            <a:endParaRPr lang="en-US" altLang="zh-CN" sz="2200" b="0" dirty="0">
              <a:latin typeface="宋体" panose="02010600030101010101" pitchFamily="2" charset="-122"/>
              <a:ea typeface="宋体" panose="02010600030101010101" pitchFamily="2" charset="-122"/>
            </a:endParaRPr>
          </a:p>
          <a:p>
            <a:pPr marL="0" indent="0">
              <a:lnSpc>
                <a:spcPct val="150000"/>
              </a:lnSpc>
              <a:buNone/>
              <a:defRPr/>
            </a:pPr>
            <a:endParaRPr lang="en-US" altLang="zh-CN" sz="2200" b="0" dirty="0" smtClean="0">
              <a:latin typeface="宋体" panose="02010600030101010101" pitchFamily="2" charset="-122"/>
              <a:ea typeface="宋体" panose="02010600030101010101" pitchFamily="2" charset="-122"/>
            </a:endParaRPr>
          </a:p>
          <a:p>
            <a:pPr marL="0" indent="0">
              <a:lnSpc>
                <a:spcPct val="150000"/>
              </a:lnSpc>
              <a:buNone/>
              <a:defRPr/>
            </a:pPr>
            <a:endParaRPr lang="en-US" altLang="zh-CN" sz="2200" b="0" dirty="0" smtClean="0">
              <a:latin typeface="宋体" panose="02010600030101010101" pitchFamily="2" charset="-122"/>
              <a:ea typeface="宋体" panose="02010600030101010101" pitchFamily="2" charset="-122"/>
            </a:endParaRPr>
          </a:p>
          <a:p>
            <a:pPr fontAlgn="t"/>
            <a:endParaRPr lang="en-US" altLang="zh-CN" sz="2400" b="0" dirty="0" smtClean="0"/>
          </a:p>
          <a:p>
            <a:pPr fontAlgn="t"/>
            <a:r>
              <a:rPr lang="en-US" altLang="zh-CN" sz="2400" b="0" dirty="0" smtClean="0"/>
              <a:t>Hex-rays:     </a:t>
            </a:r>
            <a:r>
              <a:rPr lang="en-US" altLang="zh-CN" sz="2400" b="0" i="1" dirty="0" smtClean="0"/>
              <a:t>decode</a:t>
            </a:r>
            <a:r>
              <a:rPr lang="en-US" altLang="zh-CN" sz="2400" b="0" dirty="0" smtClean="0"/>
              <a:t>:</a:t>
            </a:r>
            <a:r>
              <a:rPr lang="en-US" altLang="zh-CN" sz="2400" b="0" i="1" dirty="0" smtClean="0"/>
              <a:t>    </a:t>
            </a:r>
            <a:r>
              <a:rPr lang="en-US" altLang="zh-CN" sz="2400" b="0" dirty="0" smtClean="0">
                <a:solidFill>
                  <a:srgbClr val="FF0000"/>
                </a:solidFill>
              </a:rPr>
              <a:t>char         </a:t>
            </a:r>
            <a:r>
              <a:rPr lang="en-US" altLang="zh-CN" sz="2400" b="0" dirty="0" smtClean="0">
                <a:solidFill>
                  <a:srgbClr val="0070C0"/>
                </a:solidFill>
              </a:rPr>
              <a:t>(</a:t>
            </a:r>
            <a:r>
              <a:rPr lang="en-US" altLang="zh-CN" sz="2400" b="0" dirty="0">
                <a:solidFill>
                  <a:srgbClr val="0070C0"/>
                </a:solidFill>
              </a:rPr>
              <a:t>incorrect)</a:t>
            </a:r>
            <a:endParaRPr lang="zh-CN" altLang="zh-CN" sz="2400" b="0" dirty="0">
              <a:solidFill>
                <a:srgbClr val="0070C0"/>
              </a:solidFill>
            </a:endParaRPr>
          </a:p>
          <a:p>
            <a:pPr fontAlgn="t"/>
            <a:r>
              <a:rPr lang="en-US" altLang="zh-CN" sz="2400" b="0" dirty="0" smtClean="0"/>
              <a:t>SmartDec:   </a:t>
            </a:r>
            <a:r>
              <a:rPr lang="en-US" altLang="zh-CN" sz="2400" b="0" i="1" dirty="0" smtClean="0"/>
              <a:t>decode</a:t>
            </a:r>
            <a:r>
              <a:rPr lang="en-US" altLang="zh-CN" sz="2400" b="0" dirty="0"/>
              <a:t>:</a:t>
            </a:r>
            <a:r>
              <a:rPr lang="en-US" altLang="zh-CN" sz="2400" b="0" i="1" dirty="0"/>
              <a:t> </a:t>
            </a:r>
            <a:r>
              <a:rPr lang="en-US" altLang="zh-CN" sz="2400" b="0" i="1" dirty="0" smtClean="0"/>
              <a:t>   </a:t>
            </a:r>
            <a:r>
              <a:rPr lang="en-US" altLang="zh-CN" sz="2400" b="0" dirty="0" smtClean="0">
                <a:solidFill>
                  <a:srgbClr val="FF0000"/>
                </a:solidFill>
              </a:rPr>
              <a:t>byte_t     </a:t>
            </a:r>
            <a:r>
              <a:rPr lang="en-US" altLang="zh-CN" sz="2400" b="0" dirty="0" smtClean="0">
                <a:solidFill>
                  <a:srgbClr val="0070C0"/>
                </a:solidFill>
              </a:rPr>
              <a:t>(over-conservative)</a:t>
            </a:r>
            <a:endParaRPr lang="zh-CN" altLang="zh-CN" sz="2400" b="0" dirty="0">
              <a:solidFill>
                <a:srgbClr val="0070C0"/>
              </a:solidFill>
            </a:endParaRPr>
          </a:p>
        </p:txBody>
      </p:sp>
      <p:sp>
        <p:nvSpPr>
          <p:cNvPr id="6" name="矩形 5"/>
          <p:cNvSpPr/>
          <p:nvPr/>
        </p:nvSpPr>
        <p:spPr>
          <a:xfrm>
            <a:off x="0" y="-7934"/>
            <a:ext cx="9144000" cy="8446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2"/>
          <p:cNvSpPr>
            <a:spLocks noGrp="1" noChangeArrowheads="1"/>
          </p:cNvSpPr>
          <p:nvPr>
            <p:ph type="title"/>
          </p:nvPr>
        </p:nvSpPr>
        <p:spPr>
          <a:xfrm>
            <a:off x="250825" y="25451"/>
            <a:ext cx="8642350" cy="777875"/>
          </a:xfrm>
        </p:spPr>
        <p:txBody>
          <a:bodyPr/>
          <a:lstStyle/>
          <a:p>
            <a:pPr algn="l" eaLnBrk="1" hangingPunct="1">
              <a:defRPr/>
            </a:pPr>
            <a:r>
              <a:rPr lang="zh-CN" altLang="en-US" sz="3200" b="1" dirty="0" smtClean="0">
                <a:solidFill>
                  <a:schemeClr val="bg1"/>
                </a:solidFill>
              </a:rPr>
              <a:t>有启发性的两个例子</a:t>
            </a:r>
            <a:endParaRPr lang="zh-CN" altLang="en-US" sz="2000" b="1" dirty="0" smtClean="0">
              <a:solidFill>
                <a:schemeClr val="bg1"/>
              </a:solidFill>
              <a:latin typeface="Arial" pitchFamily="34" charset="0"/>
              <a:ea typeface="Arial Unicode MS" pitchFamily="34" charset="-122"/>
              <a:cs typeface="Arial" pitchFamily="34" charset="0"/>
            </a:endParaRPr>
          </a:p>
        </p:txBody>
      </p:sp>
      <p:sp>
        <p:nvSpPr>
          <p:cNvPr id="4" name="矩形 3"/>
          <p:cNvSpPr/>
          <p:nvPr/>
        </p:nvSpPr>
        <p:spPr>
          <a:xfrm>
            <a:off x="0" y="6525344"/>
            <a:ext cx="9138308" cy="332656"/>
          </a:xfrm>
          <a:prstGeom prst="rect">
            <a:avLst/>
          </a:prstGeom>
          <a:gradFill flip="none" rotWithShape="1">
            <a:gsLst>
              <a:gs pos="55000">
                <a:schemeClr val="tx2">
                  <a:alpha val="29000"/>
                </a:schemeClr>
              </a:gs>
              <a:gs pos="100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2" name="组合 61"/>
          <p:cNvGrpSpPr/>
          <p:nvPr/>
        </p:nvGrpSpPr>
        <p:grpSpPr>
          <a:xfrm>
            <a:off x="8186914" y="5559487"/>
            <a:ext cx="878417" cy="893287"/>
            <a:chOff x="8230456" y="5603029"/>
            <a:chExt cx="878417" cy="893287"/>
          </a:xfrm>
        </p:grpSpPr>
        <p:sp>
          <p:nvSpPr>
            <p:cNvPr id="52" name="矩形 51"/>
            <p:cNvSpPr/>
            <p:nvPr/>
          </p:nvSpPr>
          <p:spPr>
            <a:xfrm>
              <a:off x="8849633" y="6237076"/>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8849633" y="5920578"/>
              <a:ext cx="259240" cy="259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8540044" y="6237076"/>
              <a:ext cx="259240" cy="259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8849633" y="5603029"/>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8540044" y="5920578"/>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8230456" y="6237076"/>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4" name="矩形 63"/>
          <p:cNvSpPr/>
          <p:nvPr/>
        </p:nvSpPr>
        <p:spPr>
          <a:xfrm>
            <a:off x="-10066" y="893644"/>
            <a:ext cx="9154065" cy="1445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5982891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7934"/>
            <a:ext cx="9144000" cy="8446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2"/>
          <p:cNvSpPr>
            <a:spLocks noGrp="1" noChangeArrowheads="1"/>
          </p:cNvSpPr>
          <p:nvPr>
            <p:ph type="title"/>
          </p:nvPr>
        </p:nvSpPr>
        <p:spPr>
          <a:xfrm>
            <a:off x="250825" y="25451"/>
            <a:ext cx="8642350" cy="777875"/>
          </a:xfrm>
        </p:spPr>
        <p:txBody>
          <a:bodyPr/>
          <a:lstStyle/>
          <a:p>
            <a:pPr algn="l" eaLnBrk="1" hangingPunct="1">
              <a:defRPr/>
            </a:pPr>
            <a:r>
              <a:rPr lang="zh-CN" altLang="en-US" sz="3200" b="1" dirty="0" smtClean="0">
                <a:solidFill>
                  <a:schemeClr val="bg1"/>
                </a:solidFill>
              </a:rPr>
              <a:t>攻读硕士期间的研究成果</a:t>
            </a:r>
            <a:endParaRPr lang="zh-CN" altLang="en-US" sz="2000" b="1" dirty="0" smtClean="0">
              <a:solidFill>
                <a:schemeClr val="bg1"/>
              </a:solidFill>
              <a:latin typeface="Arial" pitchFamily="34" charset="0"/>
              <a:ea typeface="Arial Unicode MS" pitchFamily="34" charset="-122"/>
              <a:cs typeface="Arial" pitchFamily="34" charset="0"/>
            </a:endParaRPr>
          </a:p>
        </p:txBody>
      </p:sp>
      <p:sp>
        <p:nvSpPr>
          <p:cNvPr id="4" name="矩形 3"/>
          <p:cNvSpPr/>
          <p:nvPr/>
        </p:nvSpPr>
        <p:spPr>
          <a:xfrm>
            <a:off x="0" y="6525344"/>
            <a:ext cx="9138308" cy="332656"/>
          </a:xfrm>
          <a:prstGeom prst="rect">
            <a:avLst/>
          </a:prstGeom>
          <a:gradFill flip="none" rotWithShape="1">
            <a:gsLst>
              <a:gs pos="55000">
                <a:schemeClr val="tx2">
                  <a:alpha val="29000"/>
                </a:schemeClr>
              </a:gs>
              <a:gs pos="100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2" name="组合 61"/>
          <p:cNvGrpSpPr/>
          <p:nvPr/>
        </p:nvGrpSpPr>
        <p:grpSpPr>
          <a:xfrm>
            <a:off x="8186914" y="5559487"/>
            <a:ext cx="878417" cy="893287"/>
            <a:chOff x="8230456" y="5603029"/>
            <a:chExt cx="878417" cy="893287"/>
          </a:xfrm>
        </p:grpSpPr>
        <p:sp>
          <p:nvSpPr>
            <p:cNvPr id="52" name="矩形 51"/>
            <p:cNvSpPr/>
            <p:nvPr/>
          </p:nvSpPr>
          <p:spPr>
            <a:xfrm>
              <a:off x="8849633" y="6237076"/>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8849633" y="5920578"/>
              <a:ext cx="259240" cy="259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8540044" y="6237076"/>
              <a:ext cx="259240" cy="259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8849633" y="5603029"/>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8540044" y="5920578"/>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8230456" y="6237076"/>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4" name="矩形 63"/>
          <p:cNvSpPr/>
          <p:nvPr/>
        </p:nvSpPr>
        <p:spPr>
          <a:xfrm>
            <a:off x="-10066" y="893644"/>
            <a:ext cx="9154065" cy="1445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Rectangle 3"/>
          <p:cNvSpPr txBox="1">
            <a:spLocks noChangeArrowheads="1"/>
          </p:cNvSpPr>
          <p:nvPr/>
        </p:nvSpPr>
        <p:spPr bwMode="gray">
          <a:xfrm>
            <a:off x="540000" y="1260000"/>
            <a:ext cx="8280000" cy="50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1" fontAlgn="base" hangingPunct="1">
              <a:spcBef>
                <a:spcPct val="20000"/>
              </a:spcBef>
              <a:spcAft>
                <a:spcPct val="0"/>
              </a:spcAft>
              <a:buClr>
                <a:schemeClr val="tx1"/>
              </a:buClr>
              <a:buFont typeface="Wingdings" pitchFamily="2" charset="2"/>
              <a:buChar char="v"/>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Font typeface="Wingdings" pitchFamily="2" charset="2"/>
              <a:buChar char="§"/>
              <a:defRPr sz="2800">
                <a:solidFill>
                  <a:schemeClr val="tx2"/>
                </a:solidFill>
                <a:latin typeface="Arial" charset="0"/>
              </a:defRPr>
            </a:lvl2pPr>
            <a:lvl3pPr marL="1143000" indent="-228600" algn="l" rtl="0" eaLnBrk="1" fontAlgn="base" hangingPunct="1">
              <a:spcBef>
                <a:spcPct val="20000"/>
              </a:spcBef>
              <a:spcAft>
                <a:spcPct val="0"/>
              </a:spcAft>
              <a:buClr>
                <a:schemeClr val="hlink"/>
              </a:buClr>
              <a:buChar char="•"/>
              <a:defRPr sz="2400">
                <a:solidFill>
                  <a:schemeClr val="tx2"/>
                </a:solidFill>
                <a:latin typeface="Arial" charset="0"/>
              </a:defRPr>
            </a:lvl3pPr>
            <a:lvl4pPr marL="1600200" indent="-228600" algn="l" rtl="0" eaLnBrk="1" fontAlgn="base" hangingPunct="1">
              <a:spcBef>
                <a:spcPct val="20000"/>
              </a:spcBef>
              <a:spcAft>
                <a:spcPct val="0"/>
              </a:spcAft>
              <a:buChar char="–"/>
              <a:defRPr sz="2000">
                <a:solidFill>
                  <a:schemeClr val="tx2"/>
                </a:solidFill>
                <a:latin typeface="Arial" charset="0"/>
              </a:defRPr>
            </a:lvl4pPr>
            <a:lvl5pPr marL="2057400" indent="-228600" algn="l" rtl="0" eaLnBrk="1" fontAlgn="base" hangingPunct="1">
              <a:spcBef>
                <a:spcPct val="20000"/>
              </a:spcBef>
              <a:spcAft>
                <a:spcPct val="0"/>
              </a:spcAft>
              <a:buChar char="»"/>
              <a:defRPr sz="2000">
                <a:solidFill>
                  <a:schemeClr val="tx2"/>
                </a:solidFill>
                <a:latin typeface="Arial" charset="0"/>
              </a:defRPr>
            </a:lvl5pPr>
            <a:lvl6pPr marL="2514600" indent="-228600" algn="l" rtl="0" eaLnBrk="1" fontAlgn="base" hangingPunct="1">
              <a:spcBef>
                <a:spcPct val="20000"/>
              </a:spcBef>
              <a:spcAft>
                <a:spcPct val="0"/>
              </a:spcAft>
              <a:buChar char="»"/>
              <a:defRPr sz="2000">
                <a:solidFill>
                  <a:schemeClr val="tx2"/>
                </a:solidFill>
                <a:latin typeface="Arial" charset="0"/>
              </a:defRPr>
            </a:lvl6pPr>
            <a:lvl7pPr marL="2971800" indent="-228600" algn="l" rtl="0" eaLnBrk="1" fontAlgn="base" hangingPunct="1">
              <a:spcBef>
                <a:spcPct val="20000"/>
              </a:spcBef>
              <a:spcAft>
                <a:spcPct val="0"/>
              </a:spcAft>
              <a:buChar char="»"/>
              <a:defRPr sz="2000">
                <a:solidFill>
                  <a:schemeClr val="tx2"/>
                </a:solidFill>
                <a:latin typeface="Arial" charset="0"/>
              </a:defRPr>
            </a:lvl7pPr>
            <a:lvl8pPr marL="3429000" indent="-228600" algn="l" rtl="0" eaLnBrk="1" fontAlgn="base" hangingPunct="1">
              <a:spcBef>
                <a:spcPct val="20000"/>
              </a:spcBef>
              <a:spcAft>
                <a:spcPct val="0"/>
              </a:spcAft>
              <a:buChar char="»"/>
              <a:defRPr sz="2000">
                <a:solidFill>
                  <a:schemeClr val="tx2"/>
                </a:solidFill>
                <a:latin typeface="Arial" charset="0"/>
              </a:defRPr>
            </a:lvl8pPr>
            <a:lvl9pPr marL="3886200" indent="-228600" algn="l" rtl="0" eaLnBrk="1" fontAlgn="base" hangingPunct="1">
              <a:spcBef>
                <a:spcPct val="20000"/>
              </a:spcBef>
              <a:spcAft>
                <a:spcPct val="0"/>
              </a:spcAft>
              <a:buChar char="»"/>
              <a:defRPr sz="2000">
                <a:solidFill>
                  <a:schemeClr val="tx2"/>
                </a:solidFill>
                <a:latin typeface="Arial" charset="0"/>
              </a:defRPr>
            </a:lvl9pPr>
          </a:lstStyle>
          <a:p>
            <a:pPr>
              <a:lnSpc>
                <a:spcPct val="150000"/>
              </a:lnSpc>
              <a:buFont typeface="Wingdings" panose="05000000000000000000" pitchFamily="2" charset="2"/>
              <a:buChar char="Ø"/>
              <a:defRPr/>
            </a:pPr>
            <a:r>
              <a:rPr lang="en-US" altLang="zh-CN" sz="1800" b="0" dirty="0">
                <a:latin typeface="Times New Roman" panose="02020603050405020304" pitchFamily="18" charset="0"/>
                <a:cs typeface="Times New Roman" panose="02020603050405020304" pitchFamily="18" charset="0"/>
              </a:rPr>
              <a:t>Zhiwu Xu, </a:t>
            </a:r>
            <a:r>
              <a:rPr lang="en-US" altLang="zh-CN" sz="1800" dirty="0">
                <a:latin typeface="Times New Roman" panose="02020603050405020304" pitchFamily="18" charset="0"/>
                <a:cs typeface="Times New Roman" panose="02020603050405020304" pitchFamily="18" charset="0"/>
              </a:rPr>
              <a:t>Cheng Wen</a:t>
            </a:r>
            <a:r>
              <a:rPr lang="en-US" altLang="zh-CN" sz="1800" b="0" dirty="0">
                <a:latin typeface="Times New Roman" panose="02020603050405020304" pitchFamily="18" charset="0"/>
                <a:cs typeface="Times New Roman" panose="02020603050405020304" pitchFamily="18" charset="0"/>
              </a:rPr>
              <a:t>, and Shengchao Qin. Learning Types for Binaries. In the 19</a:t>
            </a:r>
            <a:r>
              <a:rPr lang="en-US" altLang="zh-CN" sz="1800" b="0" baseline="30000" dirty="0">
                <a:latin typeface="Times New Roman" panose="02020603050405020304" pitchFamily="18" charset="0"/>
                <a:cs typeface="Times New Roman" panose="02020603050405020304" pitchFamily="18" charset="0"/>
              </a:rPr>
              <a:t>th</a:t>
            </a:r>
            <a:r>
              <a:rPr lang="en-US" altLang="zh-CN" sz="1800" b="0" dirty="0">
                <a:latin typeface="Times New Roman" panose="02020603050405020304" pitchFamily="18" charset="0"/>
                <a:cs typeface="Times New Roman" panose="02020603050405020304" pitchFamily="18" charset="0"/>
              </a:rPr>
              <a:t> International Conference on Formal Engineering Methods[C]. Springer, Cham, 2017:430-446</a:t>
            </a:r>
            <a:r>
              <a:rPr lang="en-US" altLang="zh-CN" sz="1800" b="0" dirty="0" smtClean="0">
                <a:latin typeface="Times New Roman" panose="02020603050405020304" pitchFamily="18" charset="0"/>
                <a:cs typeface="Times New Roman" panose="02020603050405020304" pitchFamily="18" charset="0"/>
              </a:rPr>
              <a:t>. (CCF-C)</a:t>
            </a:r>
          </a:p>
          <a:p>
            <a:pPr>
              <a:lnSpc>
                <a:spcPct val="150000"/>
              </a:lnSpc>
              <a:buFont typeface="Wingdings" panose="05000000000000000000" pitchFamily="2" charset="2"/>
              <a:buChar char="Ø"/>
              <a:defRPr/>
            </a:pPr>
            <a:endParaRPr lang="zh-CN" altLang="zh-CN" sz="1800" b="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altLang="zh-CN" sz="1800" b="0" dirty="0">
                <a:latin typeface="Times New Roman" panose="02020603050405020304" pitchFamily="18" charset="0"/>
                <a:cs typeface="Times New Roman" panose="02020603050405020304" pitchFamily="18" charset="0"/>
              </a:rPr>
              <a:t>Zhiwu Xu, </a:t>
            </a:r>
            <a:r>
              <a:rPr lang="en-US" altLang="zh-CN" sz="1800" dirty="0">
                <a:latin typeface="Times New Roman" panose="02020603050405020304" pitchFamily="18" charset="0"/>
                <a:cs typeface="Times New Roman" panose="02020603050405020304" pitchFamily="18" charset="0"/>
              </a:rPr>
              <a:t>Cheng Wen</a:t>
            </a:r>
            <a:r>
              <a:rPr lang="en-US" altLang="zh-CN" sz="1800" b="0" dirty="0">
                <a:latin typeface="Times New Roman" panose="02020603050405020304" pitchFamily="18" charset="0"/>
                <a:cs typeface="Times New Roman" panose="02020603050405020304" pitchFamily="18" charset="0"/>
              </a:rPr>
              <a:t>, and Shengchao Qin and Zhong Ming. Effective malware detection based on Behaviour and data features[C]. In the 2</a:t>
            </a:r>
            <a:r>
              <a:rPr lang="en-US" altLang="zh-CN" sz="1800" b="0" baseline="30000" dirty="0">
                <a:latin typeface="Times New Roman" panose="02020603050405020304" pitchFamily="18" charset="0"/>
                <a:cs typeface="Times New Roman" panose="02020603050405020304" pitchFamily="18" charset="0"/>
              </a:rPr>
              <a:t>nd</a:t>
            </a:r>
            <a:r>
              <a:rPr lang="en-US" altLang="zh-CN" sz="1800" b="0" dirty="0">
                <a:latin typeface="Times New Roman" panose="02020603050405020304" pitchFamily="18" charset="0"/>
                <a:cs typeface="Times New Roman" panose="02020603050405020304" pitchFamily="18" charset="0"/>
              </a:rPr>
              <a:t> International Conference on Smart Computing and Communication, 2017:53-66</a:t>
            </a:r>
            <a:r>
              <a:rPr lang="en-US" altLang="zh-CN" sz="1800" b="0" dirty="0" smtClean="0">
                <a:latin typeface="Times New Roman" panose="02020603050405020304" pitchFamily="18" charset="0"/>
                <a:cs typeface="Times New Roman" panose="02020603050405020304" pitchFamily="18" charset="0"/>
              </a:rPr>
              <a:t>.</a:t>
            </a:r>
          </a:p>
          <a:p>
            <a:pPr>
              <a:lnSpc>
                <a:spcPct val="150000"/>
              </a:lnSpc>
              <a:buFont typeface="Wingdings" panose="05000000000000000000" pitchFamily="2" charset="2"/>
              <a:buChar char="Ø"/>
            </a:pPr>
            <a:endParaRPr lang="en-US" altLang="zh-CN" sz="1800" b="0" dirty="0" smtClean="0">
              <a:solidFill>
                <a:srgbClr val="080808"/>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defRPr/>
            </a:pPr>
            <a:r>
              <a:rPr lang="zh-CN" altLang="zh-CN" sz="1800" b="0" dirty="0">
                <a:latin typeface="Times New Roman" panose="02020603050405020304" pitchFamily="18" charset="0"/>
                <a:cs typeface="Times New Roman" panose="02020603050405020304" pitchFamily="18" charset="0"/>
              </a:rPr>
              <a:t> </a:t>
            </a:r>
            <a:r>
              <a:rPr lang="en-US" altLang="zh-CN" sz="1800" b="0" dirty="0">
                <a:latin typeface="Times New Roman" panose="02020603050405020304" pitchFamily="18" charset="0"/>
                <a:cs typeface="Times New Roman" panose="02020603050405020304" pitchFamily="18" charset="0"/>
              </a:rPr>
              <a:t>Zhiwu Xu, </a:t>
            </a:r>
            <a:r>
              <a:rPr lang="en-US" altLang="zh-CN" sz="1800" dirty="0">
                <a:latin typeface="Times New Roman" panose="02020603050405020304" pitchFamily="18" charset="0"/>
                <a:cs typeface="Times New Roman" panose="02020603050405020304" pitchFamily="18" charset="0"/>
              </a:rPr>
              <a:t>Cheng Wen</a:t>
            </a:r>
            <a:r>
              <a:rPr lang="en-US" altLang="zh-CN" sz="1800" b="0" dirty="0">
                <a:latin typeface="Times New Roman" panose="02020603050405020304" pitchFamily="18" charset="0"/>
                <a:cs typeface="Times New Roman" panose="02020603050405020304" pitchFamily="18" charset="0"/>
              </a:rPr>
              <a:t>, and Shengchao Qin. State-taint analysis for detecting resource bugs[J]. Science of Computer Programming, 2017:168-175</a:t>
            </a:r>
            <a:r>
              <a:rPr lang="en-US" altLang="zh-CN" sz="1800" b="0" dirty="0" smtClean="0">
                <a:latin typeface="Times New Roman" panose="02020603050405020304" pitchFamily="18" charset="0"/>
                <a:cs typeface="Times New Roman" panose="02020603050405020304" pitchFamily="18" charset="0"/>
              </a:rPr>
              <a:t>. (CCF-B)</a:t>
            </a:r>
            <a:endParaRPr lang="en-US" altLang="zh-CN" sz="1800" b="0" kern="0" dirty="0">
              <a:solidFill>
                <a:srgbClr val="080808"/>
              </a:solidFill>
              <a:latin typeface="Times New Roman" panose="02020603050405020304" pitchFamily="18" charset="0"/>
              <a:ea typeface="黑体" pitchFamily="49" charset="-122"/>
              <a:cs typeface="Times New Roman" panose="02020603050405020304" pitchFamily="18" charset="0"/>
            </a:endParaRPr>
          </a:p>
        </p:txBody>
      </p:sp>
    </p:spTree>
    <p:extLst>
      <p:ext uri="{BB962C8B-B14F-4D97-AF65-F5344CB8AC3E}">
        <p14:creationId xmlns:p14="http://schemas.microsoft.com/office/powerpoint/2010/main" val="259408592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2008114134834969_2"/>
          <p:cNvPicPr>
            <a:picLocks noChangeAspect="1" noChangeArrowheads="1"/>
          </p:cNvPicPr>
          <p:nvPr/>
        </p:nvPicPr>
        <p:blipFill rotWithShape="1">
          <a:blip r:embed="rId3">
            <a:extLst>
              <a:ext uri="{28A0092B-C50C-407E-A947-70E740481C1C}">
                <a14:useLocalDpi xmlns:a14="http://schemas.microsoft.com/office/drawing/2010/main" val="0"/>
              </a:ext>
            </a:extLst>
          </a:blip>
          <a:srcRect l="4355" t="7061" r="4527"/>
          <a:stretch/>
        </p:blipFill>
        <p:spPr bwMode="auto">
          <a:xfrm>
            <a:off x="0" y="908720"/>
            <a:ext cx="5246865" cy="4273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5188732" y="2018046"/>
            <a:ext cx="3673103" cy="1015663"/>
          </a:xfrm>
          <a:prstGeom prst="rect">
            <a:avLst/>
          </a:prstGeom>
          <a:noFill/>
        </p:spPr>
        <p:txBody>
          <a:bodyPr wrap="square" rtlCol="0">
            <a:spAutoFit/>
          </a:bodyPr>
          <a:lstStyle/>
          <a:p>
            <a:r>
              <a:rPr lang="en-US" altLang="zh-CN" sz="6000" dirty="0" smtClean="0">
                <a:solidFill>
                  <a:schemeClr val="tx2">
                    <a:lumMod val="60000"/>
                    <a:lumOff val="40000"/>
                  </a:schemeClr>
                </a:solidFill>
                <a:latin typeface="Cambria Math" pitchFamily="18" charset="0"/>
                <a:ea typeface="Cambria Math" pitchFamily="18" charset="0"/>
              </a:rPr>
              <a:t>Thank you</a:t>
            </a:r>
            <a:endParaRPr lang="zh-CN" altLang="en-US" sz="6000" dirty="0">
              <a:solidFill>
                <a:schemeClr val="tx2">
                  <a:lumMod val="60000"/>
                  <a:lumOff val="40000"/>
                </a:schemeClr>
              </a:solidFill>
              <a:latin typeface="Cambria Math" pitchFamily="18" charset="0"/>
            </a:endParaRPr>
          </a:p>
        </p:txBody>
      </p:sp>
    </p:spTree>
    <p:extLst>
      <p:ext uri="{BB962C8B-B14F-4D97-AF65-F5344CB8AC3E}">
        <p14:creationId xmlns:p14="http://schemas.microsoft.com/office/powerpoint/2010/main" val="4290915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3"/>
          <p:cNvSpPr txBox="1">
            <a:spLocks noChangeArrowheads="1"/>
          </p:cNvSpPr>
          <p:nvPr/>
        </p:nvSpPr>
        <p:spPr bwMode="gray">
          <a:xfrm>
            <a:off x="467544" y="1269320"/>
            <a:ext cx="8525332" cy="50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1" fontAlgn="base" hangingPunct="1">
              <a:spcBef>
                <a:spcPct val="20000"/>
              </a:spcBef>
              <a:spcAft>
                <a:spcPct val="0"/>
              </a:spcAft>
              <a:buClr>
                <a:schemeClr val="tx1"/>
              </a:buClr>
              <a:buFont typeface="Wingdings" pitchFamily="2" charset="2"/>
              <a:buChar char="v"/>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Font typeface="Wingdings" pitchFamily="2" charset="2"/>
              <a:buChar char="§"/>
              <a:defRPr sz="2800">
                <a:solidFill>
                  <a:schemeClr val="tx2"/>
                </a:solidFill>
                <a:latin typeface="Arial" charset="0"/>
              </a:defRPr>
            </a:lvl2pPr>
            <a:lvl3pPr marL="1143000" indent="-228600" algn="l" rtl="0" eaLnBrk="1" fontAlgn="base" hangingPunct="1">
              <a:spcBef>
                <a:spcPct val="20000"/>
              </a:spcBef>
              <a:spcAft>
                <a:spcPct val="0"/>
              </a:spcAft>
              <a:buClr>
                <a:schemeClr val="hlink"/>
              </a:buClr>
              <a:buChar char="•"/>
              <a:defRPr sz="2400">
                <a:solidFill>
                  <a:schemeClr val="tx2"/>
                </a:solidFill>
                <a:latin typeface="Arial" charset="0"/>
              </a:defRPr>
            </a:lvl3pPr>
            <a:lvl4pPr marL="1600200" indent="-228600" algn="l" rtl="0" eaLnBrk="1" fontAlgn="base" hangingPunct="1">
              <a:spcBef>
                <a:spcPct val="20000"/>
              </a:spcBef>
              <a:spcAft>
                <a:spcPct val="0"/>
              </a:spcAft>
              <a:buChar char="–"/>
              <a:defRPr sz="2000">
                <a:solidFill>
                  <a:schemeClr val="tx2"/>
                </a:solidFill>
                <a:latin typeface="Arial" charset="0"/>
              </a:defRPr>
            </a:lvl4pPr>
            <a:lvl5pPr marL="2057400" indent="-228600" algn="l" rtl="0" eaLnBrk="1" fontAlgn="base" hangingPunct="1">
              <a:spcBef>
                <a:spcPct val="20000"/>
              </a:spcBef>
              <a:spcAft>
                <a:spcPct val="0"/>
              </a:spcAft>
              <a:buChar char="»"/>
              <a:defRPr sz="2000">
                <a:solidFill>
                  <a:schemeClr val="tx2"/>
                </a:solidFill>
                <a:latin typeface="Arial" charset="0"/>
              </a:defRPr>
            </a:lvl5pPr>
            <a:lvl6pPr marL="2514600" indent="-228600" algn="l" rtl="0" eaLnBrk="1" fontAlgn="base" hangingPunct="1">
              <a:spcBef>
                <a:spcPct val="20000"/>
              </a:spcBef>
              <a:spcAft>
                <a:spcPct val="0"/>
              </a:spcAft>
              <a:buChar char="»"/>
              <a:defRPr sz="2000">
                <a:solidFill>
                  <a:schemeClr val="tx2"/>
                </a:solidFill>
                <a:latin typeface="Arial" charset="0"/>
              </a:defRPr>
            </a:lvl6pPr>
            <a:lvl7pPr marL="2971800" indent="-228600" algn="l" rtl="0" eaLnBrk="1" fontAlgn="base" hangingPunct="1">
              <a:spcBef>
                <a:spcPct val="20000"/>
              </a:spcBef>
              <a:spcAft>
                <a:spcPct val="0"/>
              </a:spcAft>
              <a:buChar char="»"/>
              <a:defRPr sz="2000">
                <a:solidFill>
                  <a:schemeClr val="tx2"/>
                </a:solidFill>
                <a:latin typeface="Arial" charset="0"/>
              </a:defRPr>
            </a:lvl7pPr>
            <a:lvl8pPr marL="3429000" indent="-228600" algn="l" rtl="0" eaLnBrk="1" fontAlgn="base" hangingPunct="1">
              <a:spcBef>
                <a:spcPct val="20000"/>
              </a:spcBef>
              <a:spcAft>
                <a:spcPct val="0"/>
              </a:spcAft>
              <a:buChar char="»"/>
              <a:defRPr sz="2000">
                <a:solidFill>
                  <a:schemeClr val="tx2"/>
                </a:solidFill>
                <a:latin typeface="Arial" charset="0"/>
              </a:defRPr>
            </a:lvl8pPr>
            <a:lvl9pPr marL="3886200" indent="-228600" algn="l" rtl="0" eaLnBrk="1" fontAlgn="base" hangingPunct="1">
              <a:spcBef>
                <a:spcPct val="20000"/>
              </a:spcBef>
              <a:spcAft>
                <a:spcPct val="0"/>
              </a:spcAft>
              <a:buChar char="»"/>
              <a:defRPr sz="2000">
                <a:solidFill>
                  <a:schemeClr val="tx2"/>
                </a:solidFill>
                <a:latin typeface="Arial" charset="0"/>
              </a:defRPr>
            </a:lvl9pPr>
          </a:lstStyle>
          <a:p>
            <a:pPr marL="0" indent="0">
              <a:lnSpc>
                <a:spcPct val="150000"/>
              </a:lnSpc>
              <a:buNone/>
              <a:defRPr/>
            </a:pPr>
            <a:r>
              <a:rPr lang="zh-CN" altLang="en-US" sz="2200" b="0" dirty="0" smtClean="0">
                <a:latin typeface="宋体" panose="02010600030101010101" pitchFamily="2" charset="-122"/>
                <a:ea typeface="宋体" panose="02010600030101010101" pitchFamily="2" charset="-122"/>
              </a:rPr>
              <a:t>例二：</a:t>
            </a:r>
            <a:r>
              <a:rPr lang="en-US" altLang="zh-CN" sz="2200" b="0" dirty="0" smtClean="0">
                <a:latin typeface="宋体" panose="02010600030101010101" pitchFamily="2" charset="-122"/>
                <a:ea typeface="宋体" panose="02010600030101010101" pitchFamily="2" charset="-122"/>
              </a:rPr>
              <a:t>Assignments of different types</a:t>
            </a:r>
          </a:p>
          <a:p>
            <a:pPr marL="0" indent="0">
              <a:lnSpc>
                <a:spcPct val="150000"/>
              </a:lnSpc>
              <a:buNone/>
              <a:defRPr/>
            </a:pPr>
            <a:endParaRPr lang="en-US" altLang="zh-CN" sz="2200" b="0" dirty="0">
              <a:latin typeface="宋体" panose="02010600030101010101" pitchFamily="2" charset="-122"/>
              <a:ea typeface="宋体" panose="02010600030101010101" pitchFamily="2" charset="-122"/>
            </a:endParaRPr>
          </a:p>
          <a:p>
            <a:pPr marL="0" indent="0">
              <a:lnSpc>
                <a:spcPct val="150000"/>
              </a:lnSpc>
              <a:buNone/>
              <a:defRPr/>
            </a:pPr>
            <a:endParaRPr lang="en-US" altLang="zh-CN" sz="2200" b="0" dirty="0" smtClean="0">
              <a:latin typeface="宋体" panose="02010600030101010101" pitchFamily="2" charset="-122"/>
              <a:ea typeface="宋体" panose="02010600030101010101" pitchFamily="2" charset="-122"/>
            </a:endParaRPr>
          </a:p>
          <a:p>
            <a:pPr marL="0" indent="0">
              <a:lnSpc>
                <a:spcPct val="150000"/>
              </a:lnSpc>
              <a:buNone/>
              <a:defRPr/>
            </a:pPr>
            <a:endParaRPr lang="en-US" altLang="zh-CN" sz="2200" b="0" dirty="0">
              <a:latin typeface="宋体" panose="02010600030101010101" pitchFamily="2" charset="-122"/>
              <a:ea typeface="宋体" panose="02010600030101010101" pitchFamily="2" charset="-122"/>
            </a:endParaRPr>
          </a:p>
          <a:p>
            <a:pPr marL="0" indent="0">
              <a:lnSpc>
                <a:spcPct val="150000"/>
              </a:lnSpc>
              <a:buNone/>
              <a:defRPr/>
            </a:pPr>
            <a:endParaRPr lang="en-US" altLang="zh-CN" sz="2200" b="0" dirty="0" smtClean="0">
              <a:latin typeface="宋体" panose="02010600030101010101" pitchFamily="2" charset="-122"/>
              <a:ea typeface="宋体" panose="02010600030101010101" pitchFamily="2" charset="-122"/>
            </a:endParaRPr>
          </a:p>
          <a:p>
            <a:pPr marL="0" indent="0" fontAlgn="t">
              <a:buNone/>
            </a:pPr>
            <a:endParaRPr lang="en-US" altLang="zh-CN" sz="2400" b="0" dirty="0" smtClean="0"/>
          </a:p>
          <a:p>
            <a:pPr marL="0" indent="0" fontAlgn="t">
              <a:buNone/>
            </a:pPr>
            <a:endParaRPr lang="en-US" altLang="zh-CN" sz="2400" b="0" dirty="0" smtClean="0"/>
          </a:p>
          <a:p>
            <a:pPr fontAlgn="t"/>
            <a:r>
              <a:rPr lang="en-US" altLang="zh-CN" sz="2400" b="0" dirty="0" smtClean="0"/>
              <a:t>Hex-rays:    </a:t>
            </a:r>
            <a:r>
              <a:rPr lang="en-US" altLang="zh-CN" sz="2400" b="0" i="1" dirty="0" smtClean="0"/>
              <a:t>i</a:t>
            </a:r>
            <a:r>
              <a:rPr lang="en-US" altLang="zh-CN" sz="2400" b="0" dirty="0" smtClean="0"/>
              <a:t>:</a:t>
            </a:r>
            <a:r>
              <a:rPr lang="en-US" altLang="zh-CN" sz="2400" b="0" i="1" dirty="0" smtClean="0"/>
              <a:t> </a:t>
            </a:r>
            <a:r>
              <a:rPr lang="en-US" altLang="zh-CN" sz="2400" b="0" dirty="0" smtClean="0">
                <a:solidFill>
                  <a:srgbClr val="FF0000"/>
                </a:solidFill>
              </a:rPr>
              <a:t>Dword</a:t>
            </a:r>
            <a:r>
              <a:rPr lang="zh-CN" altLang="en-US" sz="2400" b="0" dirty="0" smtClean="0">
                <a:solidFill>
                  <a:srgbClr val="FF0000"/>
                </a:solidFill>
              </a:rPr>
              <a:t>*   </a:t>
            </a:r>
            <a:r>
              <a:rPr lang="en-US" altLang="zh-CN" sz="2400" b="0" i="1" dirty="0" smtClean="0"/>
              <a:t>f</a:t>
            </a:r>
            <a:r>
              <a:rPr lang="en-US" altLang="zh-CN" sz="2400" b="0" dirty="0" smtClean="0"/>
              <a:t>:</a:t>
            </a:r>
            <a:r>
              <a:rPr lang="en-US" altLang="zh-CN" sz="2400" b="0" i="1" dirty="0" smtClean="0"/>
              <a:t> </a:t>
            </a:r>
            <a:r>
              <a:rPr lang="en-US" altLang="zh-CN" sz="2400" b="0" dirty="0">
                <a:solidFill>
                  <a:srgbClr val="FF0000"/>
                </a:solidFill>
              </a:rPr>
              <a:t>Dword</a:t>
            </a:r>
            <a:r>
              <a:rPr lang="zh-CN" altLang="en-US" sz="2400" b="0" dirty="0" smtClean="0">
                <a:solidFill>
                  <a:srgbClr val="FF0000"/>
                </a:solidFill>
              </a:rPr>
              <a:t>*   </a:t>
            </a:r>
            <a:r>
              <a:rPr lang="en-US" altLang="zh-CN" sz="2400" b="0" i="1" dirty="0" smtClean="0"/>
              <a:t>d</a:t>
            </a:r>
            <a:r>
              <a:rPr lang="en-US" altLang="zh-CN" sz="2400" b="0" dirty="0" smtClean="0"/>
              <a:t>:</a:t>
            </a:r>
            <a:r>
              <a:rPr lang="en-US" altLang="zh-CN" sz="2400" b="0" i="1" dirty="0" smtClean="0"/>
              <a:t> </a:t>
            </a:r>
            <a:r>
              <a:rPr lang="en-US" altLang="zh-CN" sz="2400" b="0" dirty="0">
                <a:solidFill>
                  <a:srgbClr val="FF0000"/>
                </a:solidFill>
              </a:rPr>
              <a:t>Q</a:t>
            </a:r>
            <a:r>
              <a:rPr lang="en-US" altLang="zh-CN" sz="2400" b="0" dirty="0" smtClean="0">
                <a:solidFill>
                  <a:srgbClr val="FF0000"/>
                </a:solidFill>
              </a:rPr>
              <a:t>word</a:t>
            </a:r>
            <a:r>
              <a:rPr lang="zh-CN" altLang="en-US" sz="2400" b="0" dirty="0" smtClean="0">
                <a:solidFill>
                  <a:srgbClr val="FF0000"/>
                </a:solidFill>
              </a:rPr>
              <a:t>* </a:t>
            </a:r>
            <a:r>
              <a:rPr lang="en-US" altLang="zh-CN" sz="2400" b="0" dirty="0" smtClean="0">
                <a:solidFill>
                  <a:srgbClr val="0070C0"/>
                </a:solidFill>
              </a:rPr>
              <a:t>(over-conservative)</a:t>
            </a:r>
            <a:endParaRPr lang="en-US" altLang="zh-CN" sz="2400" b="0" dirty="0" smtClean="0">
              <a:solidFill>
                <a:srgbClr val="FF0000"/>
              </a:solidFill>
            </a:endParaRPr>
          </a:p>
          <a:p>
            <a:pPr fontAlgn="t"/>
            <a:r>
              <a:rPr lang="en-US" altLang="zh-CN" sz="2400" b="0" dirty="0" smtClean="0"/>
              <a:t>SmartDec:  </a:t>
            </a:r>
            <a:r>
              <a:rPr lang="en-US" altLang="zh-CN" sz="2400" b="0" i="1" dirty="0" smtClean="0"/>
              <a:t>i</a:t>
            </a:r>
            <a:r>
              <a:rPr lang="en-US" altLang="zh-CN" sz="2400" b="0" dirty="0"/>
              <a:t>:</a:t>
            </a:r>
            <a:r>
              <a:rPr lang="en-US" altLang="zh-CN" sz="2400" b="0" dirty="0" smtClean="0"/>
              <a:t> </a:t>
            </a:r>
            <a:r>
              <a:rPr lang="en-US" altLang="zh-CN" sz="2400" b="0" dirty="0" smtClean="0">
                <a:solidFill>
                  <a:srgbClr val="FF0000"/>
                </a:solidFill>
              </a:rPr>
              <a:t>int_32      </a:t>
            </a:r>
            <a:r>
              <a:rPr lang="en-US" altLang="zh-CN" sz="2400" b="0" i="1" dirty="0" smtClean="0"/>
              <a:t>f</a:t>
            </a:r>
            <a:r>
              <a:rPr lang="en-US" altLang="zh-CN" sz="2400" b="0" dirty="0" smtClean="0"/>
              <a:t>:</a:t>
            </a:r>
            <a:r>
              <a:rPr lang="en-US" altLang="zh-CN" sz="2400" b="0" i="1" dirty="0" smtClean="0"/>
              <a:t> </a:t>
            </a:r>
            <a:r>
              <a:rPr lang="en-US" altLang="zh-CN" sz="2400" b="0" dirty="0" smtClean="0">
                <a:solidFill>
                  <a:srgbClr val="FF0000"/>
                </a:solidFill>
              </a:rPr>
              <a:t>int_32     </a:t>
            </a:r>
            <a:r>
              <a:rPr lang="en-US" altLang="zh-CN" sz="2400" b="0" i="1" dirty="0" smtClean="0"/>
              <a:t>d</a:t>
            </a:r>
            <a:r>
              <a:rPr lang="en-US" altLang="zh-CN" sz="2400" b="0" dirty="0" smtClean="0"/>
              <a:t>:</a:t>
            </a:r>
            <a:r>
              <a:rPr lang="en-US" altLang="zh-CN" sz="2400" b="0" i="1" dirty="0" smtClean="0"/>
              <a:t> </a:t>
            </a:r>
            <a:r>
              <a:rPr lang="en-US" altLang="zh-CN" sz="2400" b="0" dirty="0" smtClean="0">
                <a:solidFill>
                  <a:srgbClr val="FF0000"/>
                </a:solidFill>
              </a:rPr>
              <a:t>int_32    </a:t>
            </a:r>
            <a:r>
              <a:rPr lang="en-US" altLang="zh-CN" sz="2400" b="0" dirty="0" smtClean="0">
                <a:solidFill>
                  <a:srgbClr val="0070C0"/>
                </a:solidFill>
              </a:rPr>
              <a:t>(</a:t>
            </a:r>
            <a:r>
              <a:rPr lang="en-US" altLang="zh-CN" sz="2400" b="0" dirty="0">
                <a:solidFill>
                  <a:srgbClr val="0070C0"/>
                </a:solidFill>
              </a:rPr>
              <a:t>incorrect)</a:t>
            </a:r>
            <a:endParaRPr lang="zh-CN" altLang="zh-CN" sz="2400" b="0" dirty="0">
              <a:solidFill>
                <a:srgbClr val="0070C0"/>
              </a:solidFill>
            </a:endParaRPr>
          </a:p>
          <a:p>
            <a:pPr fontAlgn="t"/>
            <a:endParaRPr lang="zh-CN" altLang="zh-CN" sz="2400" b="0" dirty="0">
              <a:solidFill>
                <a:srgbClr val="FF0000"/>
              </a:solidFill>
            </a:endParaRPr>
          </a:p>
          <a:p>
            <a:pPr>
              <a:lnSpc>
                <a:spcPct val="150000"/>
              </a:lnSpc>
              <a:defRPr/>
            </a:pPr>
            <a:endParaRPr lang="en-US" altLang="zh-CN" sz="2200" b="0" dirty="0" smtClean="0">
              <a:latin typeface="宋体" panose="02010600030101010101" pitchFamily="2" charset="-122"/>
              <a:ea typeface="宋体" panose="02010600030101010101" pitchFamily="2" charset="-122"/>
            </a:endParaRPr>
          </a:p>
        </p:txBody>
      </p:sp>
      <p:sp>
        <p:nvSpPr>
          <p:cNvPr id="6" name="矩形 5"/>
          <p:cNvSpPr/>
          <p:nvPr/>
        </p:nvSpPr>
        <p:spPr>
          <a:xfrm>
            <a:off x="0" y="-7934"/>
            <a:ext cx="9144000" cy="8446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2"/>
          <p:cNvSpPr>
            <a:spLocks noGrp="1" noChangeArrowheads="1"/>
          </p:cNvSpPr>
          <p:nvPr>
            <p:ph type="title"/>
          </p:nvPr>
        </p:nvSpPr>
        <p:spPr>
          <a:xfrm>
            <a:off x="250825" y="25451"/>
            <a:ext cx="8642350" cy="777875"/>
          </a:xfrm>
        </p:spPr>
        <p:txBody>
          <a:bodyPr/>
          <a:lstStyle/>
          <a:p>
            <a:pPr algn="l" eaLnBrk="1" hangingPunct="1">
              <a:defRPr/>
            </a:pPr>
            <a:r>
              <a:rPr lang="zh-CN" altLang="en-US" sz="3200" b="1" dirty="0" smtClean="0">
                <a:solidFill>
                  <a:schemeClr val="bg1"/>
                </a:solidFill>
              </a:rPr>
              <a:t>有启发性的两个例子</a:t>
            </a:r>
            <a:endParaRPr lang="zh-CN" altLang="en-US" sz="2000" b="1" dirty="0" smtClean="0">
              <a:solidFill>
                <a:schemeClr val="bg1"/>
              </a:solidFill>
              <a:latin typeface="Arial" pitchFamily="34" charset="0"/>
              <a:ea typeface="Arial Unicode MS" pitchFamily="34" charset="-122"/>
              <a:cs typeface="Arial" pitchFamily="34" charset="0"/>
            </a:endParaRPr>
          </a:p>
        </p:txBody>
      </p:sp>
      <p:sp>
        <p:nvSpPr>
          <p:cNvPr id="4" name="矩形 3"/>
          <p:cNvSpPr/>
          <p:nvPr/>
        </p:nvSpPr>
        <p:spPr>
          <a:xfrm>
            <a:off x="0" y="6525344"/>
            <a:ext cx="9138308" cy="332656"/>
          </a:xfrm>
          <a:prstGeom prst="rect">
            <a:avLst/>
          </a:prstGeom>
          <a:gradFill flip="none" rotWithShape="1">
            <a:gsLst>
              <a:gs pos="55000">
                <a:schemeClr val="tx2">
                  <a:alpha val="29000"/>
                </a:schemeClr>
              </a:gs>
              <a:gs pos="100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2" name="组合 61"/>
          <p:cNvGrpSpPr/>
          <p:nvPr/>
        </p:nvGrpSpPr>
        <p:grpSpPr>
          <a:xfrm>
            <a:off x="8186914" y="5559487"/>
            <a:ext cx="878417" cy="893287"/>
            <a:chOff x="8230456" y="5603029"/>
            <a:chExt cx="878417" cy="893287"/>
          </a:xfrm>
        </p:grpSpPr>
        <p:sp>
          <p:nvSpPr>
            <p:cNvPr id="52" name="矩形 51"/>
            <p:cNvSpPr/>
            <p:nvPr/>
          </p:nvSpPr>
          <p:spPr>
            <a:xfrm>
              <a:off x="8849633" y="6237076"/>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8849633" y="5920578"/>
              <a:ext cx="259240" cy="259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8540044" y="6237076"/>
              <a:ext cx="259240" cy="259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8849633" y="5603029"/>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8540044" y="5920578"/>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8230456" y="6237076"/>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4" name="矩形 63"/>
          <p:cNvSpPr/>
          <p:nvPr/>
        </p:nvSpPr>
        <p:spPr>
          <a:xfrm>
            <a:off x="-10066" y="893644"/>
            <a:ext cx="9154065" cy="1445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2" name="组合 31"/>
          <p:cNvGrpSpPr/>
          <p:nvPr/>
        </p:nvGrpSpPr>
        <p:grpSpPr>
          <a:xfrm>
            <a:off x="539552" y="2080680"/>
            <a:ext cx="8344991" cy="2140408"/>
            <a:chOff x="539552" y="2080680"/>
            <a:chExt cx="8344991" cy="2140408"/>
          </a:xfrm>
        </p:grpSpPr>
        <p:grpSp>
          <p:nvGrpSpPr>
            <p:cNvPr id="33" name="组合 32"/>
            <p:cNvGrpSpPr/>
            <p:nvPr/>
          </p:nvGrpSpPr>
          <p:grpSpPr>
            <a:xfrm>
              <a:off x="539552" y="2080680"/>
              <a:ext cx="8344991" cy="2140408"/>
              <a:chOff x="539552" y="2097042"/>
              <a:chExt cx="8344991" cy="2140408"/>
            </a:xfrm>
          </p:grpSpPr>
          <p:pic>
            <p:nvPicPr>
              <p:cNvPr id="37" name="图片 36"/>
              <p:cNvPicPr>
                <a:picLocks noChangeAspect="1"/>
              </p:cNvPicPr>
              <p:nvPr/>
            </p:nvPicPr>
            <p:blipFill>
              <a:blip r:embed="rId3"/>
              <a:stretch>
                <a:fillRect/>
              </a:stretch>
            </p:blipFill>
            <p:spPr>
              <a:xfrm>
                <a:off x="539552" y="2097042"/>
                <a:ext cx="8344991" cy="2140408"/>
              </a:xfrm>
              <a:prstGeom prst="rect">
                <a:avLst/>
              </a:prstGeom>
            </p:spPr>
          </p:pic>
          <p:cxnSp>
            <p:nvCxnSpPr>
              <p:cNvPr id="38" name="直接连接符 37"/>
              <p:cNvCxnSpPr/>
              <p:nvPr/>
            </p:nvCxnSpPr>
            <p:spPr>
              <a:xfrm>
                <a:off x="5148064" y="2996952"/>
                <a:ext cx="57606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5148064" y="3356992"/>
                <a:ext cx="57606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5148064" y="3861048"/>
                <a:ext cx="57606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34" name="直接连接符 33"/>
            <p:cNvCxnSpPr/>
            <p:nvPr/>
          </p:nvCxnSpPr>
          <p:spPr>
            <a:xfrm>
              <a:off x="1547664" y="2780928"/>
              <a:ext cx="57606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547664" y="3284984"/>
              <a:ext cx="57606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1547664" y="3844686"/>
              <a:ext cx="57606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799013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7934"/>
            <a:ext cx="9144000" cy="8446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2"/>
          <p:cNvSpPr>
            <a:spLocks noGrp="1" noChangeArrowheads="1"/>
          </p:cNvSpPr>
          <p:nvPr>
            <p:ph type="title"/>
          </p:nvPr>
        </p:nvSpPr>
        <p:spPr>
          <a:xfrm>
            <a:off x="250825" y="25451"/>
            <a:ext cx="8642350" cy="777875"/>
          </a:xfrm>
        </p:spPr>
        <p:txBody>
          <a:bodyPr/>
          <a:lstStyle/>
          <a:p>
            <a:pPr algn="l" eaLnBrk="1" hangingPunct="1">
              <a:defRPr/>
            </a:pPr>
            <a:r>
              <a:rPr lang="zh-CN" altLang="en-US" sz="3200" b="1" dirty="0" smtClean="0">
                <a:solidFill>
                  <a:schemeClr val="bg1"/>
                </a:solidFill>
              </a:rPr>
              <a:t>本文的主要贡献</a:t>
            </a:r>
            <a:endParaRPr lang="zh-CN" altLang="en-US" sz="2000" b="1" dirty="0" smtClean="0">
              <a:solidFill>
                <a:schemeClr val="bg1"/>
              </a:solidFill>
              <a:latin typeface="Arial" pitchFamily="34" charset="0"/>
              <a:ea typeface="Arial Unicode MS" pitchFamily="34" charset="-122"/>
              <a:cs typeface="Arial" pitchFamily="34" charset="0"/>
            </a:endParaRPr>
          </a:p>
        </p:txBody>
      </p:sp>
      <p:sp>
        <p:nvSpPr>
          <p:cNvPr id="4" name="矩形 3"/>
          <p:cNvSpPr/>
          <p:nvPr/>
        </p:nvSpPr>
        <p:spPr>
          <a:xfrm>
            <a:off x="0" y="6525344"/>
            <a:ext cx="9138308" cy="332656"/>
          </a:xfrm>
          <a:prstGeom prst="rect">
            <a:avLst/>
          </a:prstGeom>
          <a:gradFill flip="none" rotWithShape="1">
            <a:gsLst>
              <a:gs pos="55000">
                <a:schemeClr val="tx2">
                  <a:alpha val="29000"/>
                </a:schemeClr>
              </a:gs>
              <a:gs pos="100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2" name="组合 61"/>
          <p:cNvGrpSpPr/>
          <p:nvPr/>
        </p:nvGrpSpPr>
        <p:grpSpPr>
          <a:xfrm>
            <a:off x="8186914" y="5559487"/>
            <a:ext cx="878417" cy="893287"/>
            <a:chOff x="8230456" y="5603029"/>
            <a:chExt cx="878417" cy="893287"/>
          </a:xfrm>
        </p:grpSpPr>
        <p:sp>
          <p:nvSpPr>
            <p:cNvPr id="52" name="矩形 51"/>
            <p:cNvSpPr/>
            <p:nvPr/>
          </p:nvSpPr>
          <p:spPr>
            <a:xfrm>
              <a:off x="8849633" y="6237076"/>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8849633" y="5920578"/>
              <a:ext cx="259240" cy="259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8540044" y="6237076"/>
              <a:ext cx="259240" cy="259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8849633" y="5603029"/>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8540044" y="5920578"/>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8230456" y="6237076"/>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4" name="矩形 63"/>
          <p:cNvSpPr/>
          <p:nvPr/>
        </p:nvSpPr>
        <p:spPr>
          <a:xfrm>
            <a:off x="-10066" y="893644"/>
            <a:ext cx="9154065" cy="1445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Rectangle 3"/>
          <p:cNvSpPr txBox="1">
            <a:spLocks noChangeArrowheads="1"/>
          </p:cNvSpPr>
          <p:nvPr/>
        </p:nvSpPr>
        <p:spPr bwMode="gray">
          <a:xfrm>
            <a:off x="540000" y="1260000"/>
            <a:ext cx="8280000" cy="50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1" fontAlgn="base" hangingPunct="1">
              <a:spcBef>
                <a:spcPct val="20000"/>
              </a:spcBef>
              <a:spcAft>
                <a:spcPct val="0"/>
              </a:spcAft>
              <a:buClr>
                <a:schemeClr val="tx1"/>
              </a:buClr>
              <a:buFont typeface="Wingdings" pitchFamily="2" charset="2"/>
              <a:buChar char="v"/>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Font typeface="Wingdings" pitchFamily="2" charset="2"/>
              <a:buChar char="§"/>
              <a:defRPr sz="2800">
                <a:solidFill>
                  <a:schemeClr val="tx2"/>
                </a:solidFill>
                <a:latin typeface="Arial" charset="0"/>
              </a:defRPr>
            </a:lvl2pPr>
            <a:lvl3pPr marL="1143000" indent="-228600" algn="l" rtl="0" eaLnBrk="1" fontAlgn="base" hangingPunct="1">
              <a:spcBef>
                <a:spcPct val="20000"/>
              </a:spcBef>
              <a:spcAft>
                <a:spcPct val="0"/>
              </a:spcAft>
              <a:buClr>
                <a:schemeClr val="hlink"/>
              </a:buClr>
              <a:buChar char="•"/>
              <a:defRPr sz="2400">
                <a:solidFill>
                  <a:schemeClr val="tx2"/>
                </a:solidFill>
                <a:latin typeface="Arial" charset="0"/>
              </a:defRPr>
            </a:lvl3pPr>
            <a:lvl4pPr marL="1600200" indent="-228600" algn="l" rtl="0" eaLnBrk="1" fontAlgn="base" hangingPunct="1">
              <a:spcBef>
                <a:spcPct val="20000"/>
              </a:spcBef>
              <a:spcAft>
                <a:spcPct val="0"/>
              </a:spcAft>
              <a:buChar char="–"/>
              <a:defRPr sz="2000">
                <a:solidFill>
                  <a:schemeClr val="tx2"/>
                </a:solidFill>
                <a:latin typeface="Arial" charset="0"/>
              </a:defRPr>
            </a:lvl4pPr>
            <a:lvl5pPr marL="2057400" indent="-228600" algn="l" rtl="0" eaLnBrk="1" fontAlgn="base" hangingPunct="1">
              <a:spcBef>
                <a:spcPct val="20000"/>
              </a:spcBef>
              <a:spcAft>
                <a:spcPct val="0"/>
              </a:spcAft>
              <a:buChar char="»"/>
              <a:defRPr sz="2000">
                <a:solidFill>
                  <a:schemeClr val="tx2"/>
                </a:solidFill>
                <a:latin typeface="Arial" charset="0"/>
              </a:defRPr>
            </a:lvl5pPr>
            <a:lvl6pPr marL="2514600" indent="-228600" algn="l" rtl="0" eaLnBrk="1" fontAlgn="base" hangingPunct="1">
              <a:spcBef>
                <a:spcPct val="20000"/>
              </a:spcBef>
              <a:spcAft>
                <a:spcPct val="0"/>
              </a:spcAft>
              <a:buChar char="»"/>
              <a:defRPr sz="2000">
                <a:solidFill>
                  <a:schemeClr val="tx2"/>
                </a:solidFill>
                <a:latin typeface="Arial" charset="0"/>
              </a:defRPr>
            </a:lvl6pPr>
            <a:lvl7pPr marL="2971800" indent="-228600" algn="l" rtl="0" eaLnBrk="1" fontAlgn="base" hangingPunct="1">
              <a:spcBef>
                <a:spcPct val="20000"/>
              </a:spcBef>
              <a:spcAft>
                <a:spcPct val="0"/>
              </a:spcAft>
              <a:buChar char="»"/>
              <a:defRPr sz="2000">
                <a:solidFill>
                  <a:schemeClr val="tx2"/>
                </a:solidFill>
                <a:latin typeface="Arial" charset="0"/>
              </a:defRPr>
            </a:lvl7pPr>
            <a:lvl8pPr marL="3429000" indent="-228600" algn="l" rtl="0" eaLnBrk="1" fontAlgn="base" hangingPunct="1">
              <a:spcBef>
                <a:spcPct val="20000"/>
              </a:spcBef>
              <a:spcAft>
                <a:spcPct val="0"/>
              </a:spcAft>
              <a:buChar char="»"/>
              <a:defRPr sz="2000">
                <a:solidFill>
                  <a:schemeClr val="tx2"/>
                </a:solidFill>
                <a:latin typeface="Arial" charset="0"/>
              </a:defRPr>
            </a:lvl8pPr>
            <a:lvl9pPr marL="3886200" indent="-228600" algn="l" rtl="0" eaLnBrk="1" fontAlgn="base" hangingPunct="1">
              <a:spcBef>
                <a:spcPct val="20000"/>
              </a:spcBef>
              <a:spcAft>
                <a:spcPct val="0"/>
              </a:spcAft>
              <a:buChar char="»"/>
              <a:defRPr sz="2000">
                <a:solidFill>
                  <a:schemeClr val="tx2"/>
                </a:solidFill>
                <a:latin typeface="Arial" charset="0"/>
              </a:defRPr>
            </a:lvl9pPr>
          </a:lstStyle>
          <a:p>
            <a:pPr>
              <a:lnSpc>
                <a:spcPct val="150000"/>
              </a:lnSpc>
              <a:defRPr/>
            </a:pPr>
            <a:r>
              <a:rPr lang="zh-CN" altLang="en-US" sz="2200" b="0" dirty="0" smtClean="0">
                <a:latin typeface="宋体" panose="02010600030101010101" pitchFamily="2" charset="-122"/>
                <a:ea typeface="宋体" panose="02010600030101010101" pitchFamily="2" charset="-122"/>
              </a:rPr>
              <a:t>提出了一种新的</a:t>
            </a:r>
            <a:r>
              <a:rPr lang="zh-CN" altLang="en-US" sz="2200" dirty="0" smtClean="0">
                <a:solidFill>
                  <a:srgbClr val="0070C0"/>
                </a:solidFill>
                <a:latin typeface="宋体" panose="02010600030101010101" pitchFamily="2" charset="-122"/>
                <a:ea typeface="宋体" panose="02010600030101010101" pitchFamily="2" charset="-122"/>
              </a:rPr>
              <a:t>方法</a:t>
            </a:r>
            <a:r>
              <a:rPr lang="zh-CN" altLang="en-US" sz="2200" b="0" dirty="0" smtClean="0">
                <a:latin typeface="宋体" panose="02010600030101010101" pitchFamily="2" charset="-122"/>
                <a:ea typeface="宋体" panose="02010600030101010101" pitchFamily="2" charset="-122"/>
              </a:rPr>
              <a:t>，融合了程序分析与机器学习方法，能一定程度上恢复二进制代码</a:t>
            </a:r>
            <a:r>
              <a:rPr lang="zh-CN" altLang="en-US" sz="2200" b="0" dirty="0" smtClean="0">
                <a:latin typeface="宋体" panose="02010600030101010101" pitchFamily="2" charset="-122"/>
                <a:ea typeface="宋体" panose="02010600030101010101" pitchFamily="2" charset="-122"/>
              </a:rPr>
              <a:t>中变量的类型。</a:t>
            </a:r>
            <a:endParaRPr lang="en-US" altLang="zh-CN" sz="2200" b="0" dirty="0" smtClean="0">
              <a:latin typeface="宋体" panose="02010600030101010101" pitchFamily="2" charset="-122"/>
              <a:ea typeface="宋体" panose="02010600030101010101" pitchFamily="2" charset="-122"/>
            </a:endParaRPr>
          </a:p>
          <a:p>
            <a:pPr>
              <a:lnSpc>
                <a:spcPct val="150000"/>
              </a:lnSpc>
              <a:defRPr/>
            </a:pPr>
            <a:r>
              <a:rPr lang="zh-CN" altLang="en-US" sz="2200" b="0" dirty="0" smtClean="0">
                <a:latin typeface="宋体" panose="02010600030101010101" pitchFamily="2" charset="-122"/>
                <a:ea typeface="宋体" panose="02010600030101010101" pitchFamily="2" charset="-122"/>
              </a:rPr>
              <a:t>实现了一个原型</a:t>
            </a:r>
            <a:r>
              <a:rPr lang="zh-CN" altLang="en-US" sz="2200" dirty="0" smtClean="0">
                <a:solidFill>
                  <a:srgbClr val="0070C0"/>
                </a:solidFill>
                <a:latin typeface="宋体" panose="02010600030101010101" pitchFamily="2" charset="-122"/>
                <a:ea typeface="宋体" panose="02010600030101010101" pitchFamily="2" charset="-122"/>
              </a:rPr>
              <a:t>工具</a:t>
            </a:r>
            <a:r>
              <a:rPr lang="zh-CN" altLang="en-US" sz="2200" b="0" dirty="0" smtClean="0">
                <a:latin typeface="宋体" panose="02010600030101010101" pitchFamily="2" charset="-122"/>
                <a:ea typeface="宋体" panose="02010600030101010101" pitchFamily="2" charset="-122"/>
              </a:rPr>
              <a:t>：</a:t>
            </a:r>
            <a:r>
              <a:rPr lang="en-US" altLang="zh-CN" sz="2200" b="0" dirty="0" smtClean="0">
                <a:latin typeface="宋体" panose="02010600030101010101" pitchFamily="2" charset="-122"/>
                <a:ea typeface="宋体" panose="02010600030101010101" pitchFamily="2" charset="-122"/>
              </a:rPr>
              <a:t>BITY</a:t>
            </a:r>
            <a:r>
              <a:rPr lang="zh-CN" altLang="en-US" sz="2200" b="0" dirty="0" smtClean="0">
                <a:latin typeface="宋体" panose="02010600030101010101" pitchFamily="2" charset="-122"/>
                <a:ea typeface="宋体" panose="02010600030101010101" pitchFamily="2" charset="-122"/>
              </a:rPr>
              <a:t>，并设计了一系列实验来评估本文的方法。实验表明，无论是在精确类型上，还是在可兼容的类型上，</a:t>
            </a:r>
            <a:r>
              <a:rPr lang="en-US" altLang="zh-CN" sz="2200" b="0" dirty="0" smtClean="0">
                <a:latin typeface="宋体" panose="02010600030101010101" pitchFamily="2" charset="-122"/>
                <a:ea typeface="宋体" panose="02010600030101010101" pitchFamily="2" charset="-122"/>
              </a:rPr>
              <a:t>BITY</a:t>
            </a:r>
            <a:r>
              <a:rPr lang="zh-CN" altLang="en-US" sz="2200" b="0" dirty="0" smtClean="0">
                <a:latin typeface="宋体" panose="02010600030101010101" pitchFamily="2" charset="-122"/>
                <a:ea typeface="宋体" panose="02010600030101010101" pitchFamily="2" charset="-122"/>
              </a:rPr>
              <a:t>都比商业工具</a:t>
            </a:r>
            <a:r>
              <a:rPr lang="en-US" altLang="zh-CN" sz="2200" b="0" dirty="0" smtClean="0">
                <a:latin typeface="宋体" panose="02010600030101010101" pitchFamily="2" charset="-122"/>
                <a:ea typeface="宋体" panose="02010600030101010101" pitchFamily="2" charset="-122"/>
              </a:rPr>
              <a:t>Hex-Rays</a:t>
            </a:r>
            <a:r>
              <a:rPr lang="zh-CN" altLang="en-US" sz="2200" b="0" dirty="0" smtClean="0">
                <a:latin typeface="宋体" panose="02010600030101010101" pitchFamily="2" charset="-122"/>
                <a:ea typeface="宋体" panose="02010600030101010101" pitchFamily="2" charset="-122"/>
              </a:rPr>
              <a:t>和开源工具</a:t>
            </a:r>
            <a:r>
              <a:rPr lang="en-US" altLang="zh-CN" sz="2200" b="0" dirty="0" smtClean="0">
                <a:latin typeface="宋体" panose="02010600030101010101" pitchFamily="2" charset="-122"/>
                <a:ea typeface="宋体" panose="02010600030101010101" pitchFamily="2" charset="-122"/>
              </a:rPr>
              <a:t>Snowman</a:t>
            </a:r>
            <a:r>
              <a:rPr lang="zh-CN" altLang="en-US" sz="2200" b="0" dirty="0" smtClean="0">
                <a:latin typeface="宋体" panose="02010600030101010101" pitchFamily="2" charset="-122"/>
                <a:ea typeface="宋体" panose="02010600030101010101" pitchFamily="2" charset="-122"/>
              </a:rPr>
              <a:t>要准确。</a:t>
            </a:r>
            <a:endParaRPr lang="en-US" altLang="zh-CN" sz="2200" b="0" dirty="0" smtClean="0">
              <a:latin typeface="宋体" panose="02010600030101010101" pitchFamily="2" charset="-122"/>
              <a:ea typeface="宋体" panose="02010600030101010101" pitchFamily="2" charset="-122"/>
            </a:endParaRPr>
          </a:p>
          <a:p>
            <a:pPr>
              <a:lnSpc>
                <a:spcPct val="150000"/>
              </a:lnSpc>
              <a:defRPr/>
            </a:pPr>
            <a:r>
              <a:rPr lang="zh-CN" altLang="en-US" sz="2200" b="0" dirty="0" smtClean="0">
                <a:latin typeface="宋体" panose="02010600030101010101" pitchFamily="2" charset="-122"/>
                <a:ea typeface="宋体" panose="02010600030101010101" pitchFamily="2" charset="-122"/>
              </a:rPr>
              <a:t>将二进制代码的类型恢复技术</a:t>
            </a:r>
            <a:r>
              <a:rPr lang="zh-CN" altLang="en-US" sz="2200" dirty="0" smtClean="0">
                <a:solidFill>
                  <a:srgbClr val="0070C0"/>
                </a:solidFill>
                <a:latin typeface="宋体" panose="02010600030101010101" pitchFamily="2" charset="-122"/>
                <a:ea typeface="宋体" panose="02010600030101010101" pitchFamily="2" charset="-122"/>
              </a:rPr>
              <a:t>应用</a:t>
            </a:r>
            <a:r>
              <a:rPr lang="zh-CN" altLang="en-US" sz="2200" b="0" dirty="0" smtClean="0">
                <a:latin typeface="宋体" panose="02010600030101010101" pitchFamily="2" charset="-122"/>
                <a:ea typeface="宋体" panose="02010600030101010101" pitchFamily="2" charset="-122"/>
              </a:rPr>
              <a:t>于恶意软件检测，实验表明，二进制代码的类型信息能提高反恶意软件的能力</a:t>
            </a:r>
            <a:endParaRPr lang="en-US" altLang="zh-CN" sz="2200" b="0" dirty="0" smtClean="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807228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7934"/>
            <a:ext cx="9144000" cy="8446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2"/>
          <p:cNvSpPr>
            <a:spLocks noGrp="1" noChangeArrowheads="1"/>
          </p:cNvSpPr>
          <p:nvPr>
            <p:ph type="title"/>
          </p:nvPr>
        </p:nvSpPr>
        <p:spPr>
          <a:xfrm>
            <a:off x="250825" y="25451"/>
            <a:ext cx="8684886" cy="777875"/>
          </a:xfrm>
        </p:spPr>
        <p:txBody>
          <a:bodyPr/>
          <a:lstStyle/>
          <a:p>
            <a:pPr algn="l" eaLnBrk="1" hangingPunct="1">
              <a:defRPr/>
            </a:pPr>
            <a:r>
              <a:rPr lang="zh-CN" altLang="en-US" sz="3200" b="1" dirty="0" smtClean="0">
                <a:solidFill>
                  <a:schemeClr val="bg1"/>
                </a:solidFill>
              </a:rPr>
              <a:t>目录</a:t>
            </a:r>
            <a:endParaRPr lang="zh-CN" altLang="en-US" sz="2000" b="1" dirty="0" smtClean="0">
              <a:solidFill>
                <a:schemeClr val="bg1"/>
              </a:solidFill>
              <a:latin typeface="Arial" pitchFamily="34" charset="0"/>
              <a:ea typeface="Arial Unicode MS" pitchFamily="34" charset="-122"/>
              <a:cs typeface="Arial" pitchFamily="34" charset="0"/>
            </a:endParaRPr>
          </a:p>
        </p:txBody>
      </p:sp>
      <p:sp>
        <p:nvSpPr>
          <p:cNvPr id="4" name="矩形 3"/>
          <p:cNvSpPr/>
          <p:nvPr/>
        </p:nvSpPr>
        <p:spPr>
          <a:xfrm>
            <a:off x="0" y="6525344"/>
            <a:ext cx="9138308" cy="332656"/>
          </a:xfrm>
          <a:prstGeom prst="rect">
            <a:avLst/>
          </a:prstGeom>
          <a:gradFill flip="none" rotWithShape="1">
            <a:gsLst>
              <a:gs pos="55000">
                <a:schemeClr val="tx2">
                  <a:alpha val="29000"/>
                </a:schemeClr>
              </a:gs>
              <a:gs pos="100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2" name="组合 61"/>
          <p:cNvGrpSpPr/>
          <p:nvPr/>
        </p:nvGrpSpPr>
        <p:grpSpPr>
          <a:xfrm>
            <a:off x="8186914" y="5559487"/>
            <a:ext cx="878417" cy="893287"/>
            <a:chOff x="8230456" y="5603029"/>
            <a:chExt cx="878417" cy="893287"/>
          </a:xfrm>
        </p:grpSpPr>
        <p:sp>
          <p:nvSpPr>
            <p:cNvPr id="52" name="矩形 51"/>
            <p:cNvSpPr/>
            <p:nvPr/>
          </p:nvSpPr>
          <p:spPr>
            <a:xfrm>
              <a:off x="8849633" y="6237076"/>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8849633" y="5920578"/>
              <a:ext cx="259240" cy="259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8540044" y="6237076"/>
              <a:ext cx="259240" cy="259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8849633" y="5603029"/>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8540044" y="5920578"/>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8230456" y="6237076"/>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4" name="矩形 63"/>
          <p:cNvSpPr/>
          <p:nvPr/>
        </p:nvSpPr>
        <p:spPr>
          <a:xfrm>
            <a:off x="-10066" y="893644"/>
            <a:ext cx="9154065" cy="1445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p:cNvSpPr/>
          <p:nvPr/>
        </p:nvSpPr>
        <p:spPr>
          <a:xfrm>
            <a:off x="1188234" y="1462105"/>
            <a:ext cx="504056" cy="504056"/>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微软雅黑" pitchFamily="34" charset="-122"/>
                <a:ea typeface="微软雅黑" pitchFamily="34" charset="-122"/>
              </a:rPr>
              <a:t>1</a:t>
            </a:r>
            <a:endParaRPr lang="zh-CN" altLang="en-US" sz="2800" dirty="0">
              <a:latin typeface="微软雅黑" pitchFamily="34" charset="-122"/>
              <a:ea typeface="微软雅黑" pitchFamily="34" charset="-122"/>
            </a:endParaRPr>
          </a:p>
        </p:txBody>
      </p:sp>
      <p:sp>
        <p:nvSpPr>
          <p:cNvPr id="100" name="矩形 99"/>
          <p:cNvSpPr/>
          <p:nvPr/>
        </p:nvSpPr>
        <p:spPr>
          <a:xfrm>
            <a:off x="1188234" y="2254193"/>
            <a:ext cx="504056" cy="504056"/>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smtClean="0">
                <a:solidFill>
                  <a:srgbClr val="FF0000"/>
                </a:solidFill>
                <a:latin typeface="微软雅黑" pitchFamily="34" charset="-122"/>
                <a:ea typeface="微软雅黑" pitchFamily="34" charset="-122"/>
              </a:rPr>
              <a:t>2</a:t>
            </a:r>
            <a:endParaRPr lang="zh-CN" altLang="en-US" sz="2800" b="1" dirty="0">
              <a:solidFill>
                <a:srgbClr val="FF0000"/>
              </a:solidFill>
              <a:latin typeface="微软雅黑" pitchFamily="34" charset="-122"/>
              <a:ea typeface="微软雅黑" pitchFamily="34" charset="-122"/>
            </a:endParaRPr>
          </a:p>
        </p:txBody>
      </p:sp>
      <p:sp>
        <p:nvSpPr>
          <p:cNvPr id="101" name="矩形 100"/>
          <p:cNvSpPr/>
          <p:nvPr/>
        </p:nvSpPr>
        <p:spPr>
          <a:xfrm>
            <a:off x="1188234" y="3050558"/>
            <a:ext cx="504056" cy="504056"/>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微软雅黑" pitchFamily="34" charset="-122"/>
                <a:ea typeface="微软雅黑" pitchFamily="34" charset="-122"/>
              </a:rPr>
              <a:t>3</a:t>
            </a:r>
            <a:endParaRPr lang="zh-CN" altLang="en-US" sz="2800" dirty="0">
              <a:latin typeface="微软雅黑" pitchFamily="34" charset="-122"/>
              <a:ea typeface="微软雅黑" pitchFamily="34" charset="-122"/>
            </a:endParaRPr>
          </a:p>
        </p:txBody>
      </p:sp>
      <p:sp>
        <p:nvSpPr>
          <p:cNvPr id="102" name="TextBox 101"/>
          <p:cNvSpPr txBox="1"/>
          <p:nvPr/>
        </p:nvSpPr>
        <p:spPr>
          <a:xfrm>
            <a:off x="2429226" y="1506309"/>
            <a:ext cx="3006870" cy="461665"/>
          </a:xfrm>
          <a:prstGeom prst="rect">
            <a:avLst/>
          </a:prstGeom>
          <a:noFill/>
        </p:spPr>
        <p:txBody>
          <a:bodyPr wrap="square" rtlCol="0">
            <a:spAutoFit/>
          </a:bodyPr>
          <a:lstStyle/>
          <a:p>
            <a:r>
              <a:rPr lang="zh-CN" altLang="en-US" sz="2400" dirty="0" smtClean="0">
                <a:latin typeface="微软雅黑" pitchFamily="34" charset="-122"/>
                <a:ea typeface="微软雅黑" pitchFamily="34" charset="-122"/>
              </a:rPr>
              <a:t>绪论</a:t>
            </a:r>
            <a:endParaRPr lang="zh-CN" altLang="en-US" sz="2400" dirty="0">
              <a:latin typeface="微软雅黑" pitchFamily="34" charset="-122"/>
              <a:ea typeface="微软雅黑" pitchFamily="34" charset="-122"/>
            </a:endParaRPr>
          </a:p>
        </p:txBody>
      </p:sp>
      <p:cxnSp>
        <p:nvCxnSpPr>
          <p:cNvPr id="106" name="直接连接符 105"/>
          <p:cNvCxnSpPr/>
          <p:nvPr/>
        </p:nvCxnSpPr>
        <p:spPr>
          <a:xfrm>
            <a:off x="1852305" y="3509839"/>
            <a:ext cx="5040000" cy="0"/>
          </a:xfrm>
          <a:prstGeom prst="line">
            <a:avLst/>
          </a:prstGeom>
          <a:ln w="25400">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a:off x="1852305" y="2759474"/>
            <a:ext cx="5040000" cy="0"/>
          </a:xfrm>
          <a:prstGeom prst="line">
            <a:avLst/>
          </a:prstGeom>
          <a:ln w="25400">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a:off x="1852305" y="1937586"/>
            <a:ext cx="5040000" cy="0"/>
          </a:xfrm>
          <a:prstGeom prst="line">
            <a:avLst/>
          </a:prstGeom>
          <a:ln w="25400">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29" name="TextBox 128"/>
          <p:cNvSpPr txBox="1"/>
          <p:nvPr/>
        </p:nvSpPr>
        <p:spPr>
          <a:xfrm>
            <a:off x="2429226" y="2308211"/>
            <a:ext cx="4735062" cy="523220"/>
          </a:xfrm>
          <a:prstGeom prst="rect">
            <a:avLst/>
          </a:prstGeom>
          <a:noFill/>
        </p:spPr>
        <p:txBody>
          <a:bodyPr wrap="square" rtlCol="0">
            <a:spAutoFit/>
          </a:bodyPr>
          <a:lstStyle/>
          <a:p>
            <a:r>
              <a:rPr lang="zh-CN" altLang="en-US" sz="2800" b="1" dirty="0" smtClean="0">
                <a:solidFill>
                  <a:srgbClr val="FF0000"/>
                </a:solidFill>
                <a:latin typeface="微软雅黑" pitchFamily="34" charset="-122"/>
                <a:ea typeface="微软雅黑" pitchFamily="34" charset="-122"/>
              </a:rPr>
              <a:t>二进制代码的类型恢复方法</a:t>
            </a:r>
            <a:endParaRPr lang="zh-CN" altLang="en-US" sz="2800" b="1" dirty="0">
              <a:solidFill>
                <a:srgbClr val="FF0000"/>
              </a:solidFill>
              <a:latin typeface="微软雅黑" pitchFamily="34" charset="-122"/>
              <a:ea typeface="微软雅黑" pitchFamily="34" charset="-122"/>
            </a:endParaRPr>
          </a:p>
        </p:txBody>
      </p:sp>
      <p:sp>
        <p:nvSpPr>
          <p:cNvPr id="130" name="TextBox 129"/>
          <p:cNvSpPr txBox="1"/>
          <p:nvPr/>
        </p:nvSpPr>
        <p:spPr>
          <a:xfrm>
            <a:off x="2429226" y="3068960"/>
            <a:ext cx="4014982" cy="461665"/>
          </a:xfrm>
          <a:prstGeom prst="rect">
            <a:avLst/>
          </a:prstGeom>
          <a:noFill/>
        </p:spPr>
        <p:txBody>
          <a:bodyPr wrap="square" rtlCol="0">
            <a:spAutoFit/>
          </a:bodyPr>
          <a:lstStyle/>
          <a:p>
            <a:r>
              <a:rPr lang="zh-CN" altLang="en-US" sz="2400" dirty="0" smtClean="0">
                <a:latin typeface="微软雅黑" pitchFamily="34" charset="-122"/>
                <a:ea typeface="微软雅黑" pitchFamily="34" charset="-122"/>
              </a:rPr>
              <a:t>二进制代码的类型恢复应用</a:t>
            </a:r>
            <a:endParaRPr lang="zh-CN" altLang="en-US" sz="2400" dirty="0">
              <a:latin typeface="微软雅黑" pitchFamily="34" charset="-122"/>
              <a:ea typeface="微软雅黑" pitchFamily="34" charset="-122"/>
            </a:endParaRPr>
          </a:p>
        </p:txBody>
      </p:sp>
      <p:sp>
        <p:nvSpPr>
          <p:cNvPr id="22" name="矩形 21"/>
          <p:cNvSpPr/>
          <p:nvPr/>
        </p:nvSpPr>
        <p:spPr>
          <a:xfrm>
            <a:off x="1188234" y="3901291"/>
            <a:ext cx="504056" cy="504056"/>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微软雅黑" pitchFamily="34" charset="-122"/>
                <a:ea typeface="微软雅黑" pitchFamily="34" charset="-122"/>
              </a:rPr>
              <a:t>4</a:t>
            </a:r>
            <a:endParaRPr lang="zh-CN" altLang="en-US" sz="2800" dirty="0">
              <a:latin typeface="微软雅黑" pitchFamily="34" charset="-122"/>
              <a:ea typeface="微软雅黑" pitchFamily="34" charset="-122"/>
            </a:endParaRPr>
          </a:p>
        </p:txBody>
      </p:sp>
      <p:cxnSp>
        <p:nvCxnSpPr>
          <p:cNvPr id="23" name="直接连接符 22"/>
          <p:cNvCxnSpPr/>
          <p:nvPr/>
        </p:nvCxnSpPr>
        <p:spPr>
          <a:xfrm>
            <a:off x="1852305" y="4360572"/>
            <a:ext cx="5040000" cy="0"/>
          </a:xfrm>
          <a:prstGeom prst="line">
            <a:avLst/>
          </a:prstGeom>
          <a:ln w="25400">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4" name="TextBox 129"/>
          <p:cNvSpPr txBox="1"/>
          <p:nvPr/>
        </p:nvSpPr>
        <p:spPr>
          <a:xfrm>
            <a:off x="2429226" y="3897014"/>
            <a:ext cx="3006870" cy="461665"/>
          </a:xfrm>
          <a:prstGeom prst="rect">
            <a:avLst/>
          </a:prstGeom>
          <a:noFill/>
        </p:spPr>
        <p:txBody>
          <a:bodyPr wrap="square" rtlCol="0">
            <a:spAutoFit/>
          </a:bodyPr>
          <a:lstStyle/>
          <a:p>
            <a:r>
              <a:rPr lang="zh-CN" altLang="en-US" sz="2400" dirty="0" smtClean="0">
                <a:latin typeface="微软雅黑" pitchFamily="34" charset="-122"/>
                <a:ea typeface="微软雅黑" pitchFamily="34" charset="-122"/>
              </a:rPr>
              <a:t>实验结果与评价</a:t>
            </a:r>
            <a:endParaRPr lang="zh-CN" altLang="en-US" sz="2400" dirty="0">
              <a:latin typeface="微软雅黑" pitchFamily="34" charset="-122"/>
              <a:ea typeface="微软雅黑" pitchFamily="34" charset="-122"/>
            </a:endParaRPr>
          </a:p>
        </p:txBody>
      </p:sp>
      <p:sp>
        <p:nvSpPr>
          <p:cNvPr id="25" name="矩形 24"/>
          <p:cNvSpPr/>
          <p:nvPr/>
        </p:nvSpPr>
        <p:spPr>
          <a:xfrm>
            <a:off x="1188234" y="4797152"/>
            <a:ext cx="504056" cy="504056"/>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微软雅黑" pitchFamily="34" charset="-122"/>
                <a:ea typeface="微软雅黑" pitchFamily="34" charset="-122"/>
              </a:rPr>
              <a:t>5</a:t>
            </a:r>
            <a:endParaRPr lang="zh-CN" altLang="en-US" sz="2800" dirty="0">
              <a:latin typeface="微软雅黑" pitchFamily="34" charset="-122"/>
              <a:ea typeface="微软雅黑" pitchFamily="34" charset="-122"/>
            </a:endParaRPr>
          </a:p>
        </p:txBody>
      </p:sp>
      <p:cxnSp>
        <p:nvCxnSpPr>
          <p:cNvPr id="26" name="直接连接符 25"/>
          <p:cNvCxnSpPr/>
          <p:nvPr/>
        </p:nvCxnSpPr>
        <p:spPr>
          <a:xfrm>
            <a:off x="1852305" y="5256433"/>
            <a:ext cx="5040000" cy="0"/>
          </a:xfrm>
          <a:prstGeom prst="line">
            <a:avLst/>
          </a:prstGeom>
          <a:ln w="25400">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7" name="TextBox 129"/>
          <p:cNvSpPr txBox="1"/>
          <p:nvPr/>
        </p:nvSpPr>
        <p:spPr>
          <a:xfrm>
            <a:off x="2429226" y="4792875"/>
            <a:ext cx="3006870" cy="461665"/>
          </a:xfrm>
          <a:prstGeom prst="rect">
            <a:avLst/>
          </a:prstGeom>
          <a:noFill/>
        </p:spPr>
        <p:txBody>
          <a:bodyPr wrap="square" rtlCol="0">
            <a:spAutoFit/>
          </a:bodyPr>
          <a:lstStyle/>
          <a:p>
            <a:r>
              <a:rPr lang="zh-CN" altLang="en-US" sz="2400" dirty="0" smtClean="0">
                <a:latin typeface="微软雅黑" pitchFamily="34" charset="-122"/>
                <a:ea typeface="微软雅黑" pitchFamily="34" charset="-122"/>
              </a:rPr>
              <a:t>总结与展望</a:t>
            </a:r>
            <a:endParaRPr lang="zh-CN" altLang="en-US" sz="2400" dirty="0">
              <a:latin typeface="微软雅黑" pitchFamily="34" charset="-122"/>
              <a:ea typeface="微软雅黑" pitchFamily="34" charset="-122"/>
            </a:endParaRPr>
          </a:p>
        </p:txBody>
      </p:sp>
    </p:spTree>
    <p:extLst>
      <p:ext uri="{BB962C8B-B14F-4D97-AF65-F5344CB8AC3E}">
        <p14:creationId xmlns:p14="http://schemas.microsoft.com/office/powerpoint/2010/main" val="2406589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7934"/>
            <a:ext cx="9144000" cy="8446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2"/>
          <p:cNvSpPr>
            <a:spLocks noGrp="1" noChangeArrowheads="1"/>
          </p:cNvSpPr>
          <p:nvPr>
            <p:ph type="title"/>
          </p:nvPr>
        </p:nvSpPr>
        <p:spPr>
          <a:xfrm>
            <a:off x="250825" y="25451"/>
            <a:ext cx="8642350" cy="777875"/>
          </a:xfrm>
        </p:spPr>
        <p:txBody>
          <a:bodyPr/>
          <a:lstStyle/>
          <a:p>
            <a:pPr algn="l" eaLnBrk="1" hangingPunct="1">
              <a:defRPr/>
            </a:pPr>
            <a:r>
              <a:rPr lang="zh-CN" altLang="en-US" sz="3200" b="1" dirty="0" smtClean="0">
                <a:solidFill>
                  <a:schemeClr val="bg1"/>
                </a:solidFill>
              </a:rPr>
              <a:t>主要原理</a:t>
            </a:r>
            <a:endParaRPr lang="zh-CN" altLang="en-US" sz="2000" b="1" dirty="0" smtClean="0">
              <a:solidFill>
                <a:schemeClr val="bg1"/>
              </a:solidFill>
              <a:latin typeface="Arial" pitchFamily="34" charset="0"/>
              <a:ea typeface="Arial Unicode MS" pitchFamily="34" charset="-122"/>
              <a:cs typeface="Arial" pitchFamily="34" charset="0"/>
            </a:endParaRPr>
          </a:p>
        </p:txBody>
      </p:sp>
      <p:sp>
        <p:nvSpPr>
          <p:cNvPr id="4" name="矩形 3"/>
          <p:cNvSpPr/>
          <p:nvPr/>
        </p:nvSpPr>
        <p:spPr>
          <a:xfrm>
            <a:off x="0" y="6525344"/>
            <a:ext cx="9138308" cy="332656"/>
          </a:xfrm>
          <a:prstGeom prst="rect">
            <a:avLst/>
          </a:prstGeom>
          <a:gradFill flip="none" rotWithShape="1">
            <a:gsLst>
              <a:gs pos="55000">
                <a:schemeClr val="tx2">
                  <a:alpha val="29000"/>
                </a:schemeClr>
              </a:gs>
              <a:gs pos="100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2" name="组合 61"/>
          <p:cNvGrpSpPr/>
          <p:nvPr/>
        </p:nvGrpSpPr>
        <p:grpSpPr>
          <a:xfrm>
            <a:off x="8186914" y="5559487"/>
            <a:ext cx="878417" cy="893287"/>
            <a:chOff x="8230456" y="5603029"/>
            <a:chExt cx="878417" cy="893287"/>
          </a:xfrm>
        </p:grpSpPr>
        <p:sp>
          <p:nvSpPr>
            <p:cNvPr id="52" name="矩形 51"/>
            <p:cNvSpPr/>
            <p:nvPr/>
          </p:nvSpPr>
          <p:spPr>
            <a:xfrm>
              <a:off x="8849633" y="6237076"/>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8849633" y="5920578"/>
              <a:ext cx="259240" cy="259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8540044" y="6237076"/>
              <a:ext cx="259240" cy="259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8849633" y="5603029"/>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8540044" y="5920578"/>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8230456" y="6237076"/>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4" name="矩形 63"/>
          <p:cNvSpPr/>
          <p:nvPr/>
        </p:nvSpPr>
        <p:spPr>
          <a:xfrm>
            <a:off x="-10066" y="893644"/>
            <a:ext cx="9154065" cy="1445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Rectangle 3"/>
          <p:cNvSpPr txBox="1">
            <a:spLocks noChangeArrowheads="1"/>
          </p:cNvSpPr>
          <p:nvPr/>
        </p:nvSpPr>
        <p:spPr bwMode="gray">
          <a:xfrm>
            <a:off x="540000" y="1269320"/>
            <a:ext cx="8280000" cy="2664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1" fontAlgn="base" hangingPunct="1">
              <a:spcBef>
                <a:spcPct val="20000"/>
              </a:spcBef>
              <a:spcAft>
                <a:spcPct val="0"/>
              </a:spcAft>
              <a:buClr>
                <a:schemeClr val="tx1"/>
              </a:buClr>
              <a:buFont typeface="Wingdings" pitchFamily="2" charset="2"/>
              <a:buChar char="v"/>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Font typeface="Wingdings" pitchFamily="2" charset="2"/>
              <a:buChar char="§"/>
              <a:defRPr sz="2800">
                <a:solidFill>
                  <a:schemeClr val="tx2"/>
                </a:solidFill>
                <a:latin typeface="Arial" charset="0"/>
              </a:defRPr>
            </a:lvl2pPr>
            <a:lvl3pPr marL="1143000" indent="-228600" algn="l" rtl="0" eaLnBrk="1" fontAlgn="base" hangingPunct="1">
              <a:spcBef>
                <a:spcPct val="20000"/>
              </a:spcBef>
              <a:spcAft>
                <a:spcPct val="0"/>
              </a:spcAft>
              <a:buClr>
                <a:schemeClr val="hlink"/>
              </a:buClr>
              <a:buChar char="•"/>
              <a:defRPr sz="2400">
                <a:solidFill>
                  <a:schemeClr val="tx2"/>
                </a:solidFill>
                <a:latin typeface="Arial" charset="0"/>
              </a:defRPr>
            </a:lvl3pPr>
            <a:lvl4pPr marL="1600200" indent="-228600" algn="l" rtl="0" eaLnBrk="1" fontAlgn="base" hangingPunct="1">
              <a:spcBef>
                <a:spcPct val="20000"/>
              </a:spcBef>
              <a:spcAft>
                <a:spcPct val="0"/>
              </a:spcAft>
              <a:buChar char="–"/>
              <a:defRPr sz="2000">
                <a:solidFill>
                  <a:schemeClr val="tx2"/>
                </a:solidFill>
                <a:latin typeface="Arial" charset="0"/>
              </a:defRPr>
            </a:lvl4pPr>
            <a:lvl5pPr marL="2057400" indent="-228600" algn="l" rtl="0" eaLnBrk="1" fontAlgn="base" hangingPunct="1">
              <a:spcBef>
                <a:spcPct val="20000"/>
              </a:spcBef>
              <a:spcAft>
                <a:spcPct val="0"/>
              </a:spcAft>
              <a:buChar char="»"/>
              <a:defRPr sz="2000">
                <a:solidFill>
                  <a:schemeClr val="tx2"/>
                </a:solidFill>
                <a:latin typeface="Arial" charset="0"/>
              </a:defRPr>
            </a:lvl5pPr>
            <a:lvl6pPr marL="2514600" indent="-228600" algn="l" rtl="0" eaLnBrk="1" fontAlgn="base" hangingPunct="1">
              <a:spcBef>
                <a:spcPct val="20000"/>
              </a:spcBef>
              <a:spcAft>
                <a:spcPct val="0"/>
              </a:spcAft>
              <a:buChar char="»"/>
              <a:defRPr sz="2000">
                <a:solidFill>
                  <a:schemeClr val="tx2"/>
                </a:solidFill>
                <a:latin typeface="Arial" charset="0"/>
              </a:defRPr>
            </a:lvl6pPr>
            <a:lvl7pPr marL="2971800" indent="-228600" algn="l" rtl="0" eaLnBrk="1" fontAlgn="base" hangingPunct="1">
              <a:spcBef>
                <a:spcPct val="20000"/>
              </a:spcBef>
              <a:spcAft>
                <a:spcPct val="0"/>
              </a:spcAft>
              <a:buChar char="»"/>
              <a:defRPr sz="2000">
                <a:solidFill>
                  <a:schemeClr val="tx2"/>
                </a:solidFill>
                <a:latin typeface="Arial" charset="0"/>
              </a:defRPr>
            </a:lvl7pPr>
            <a:lvl8pPr marL="3429000" indent="-228600" algn="l" rtl="0" eaLnBrk="1" fontAlgn="base" hangingPunct="1">
              <a:spcBef>
                <a:spcPct val="20000"/>
              </a:spcBef>
              <a:spcAft>
                <a:spcPct val="0"/>
              </a:spcAft>
              <a:buChar char="»"/>
              <a:defRPr sz="2000">
                <a:solidFill>
                  <a:schemeClr val="tx2"/>
                </a:solidFill>
                <a:latin typeface="Arial" charset="0"/>
              </a:defRPr>
            </a:lvl8pPr>
            <a:lvl9pPr marL="3886200" indent="-228600" algn="l" rtl="0" eaLnBrk="1" fontAlgn="base" hangingPunct="1">
              <a:spcBef>
                <a:spcPct val="20000"/>
              </a:spcBef>
              <a:spcAft>
                <a:spcPct val="0"/>
              </a:spcAft>
              <a:buChar char="»"/>
              <a:defRPr sz="2000">
                <a:solidFill>
                  <a:schemeClr val="tx2"/>
                </a:solidFill>
                <a:latin typeface="Arial" charset="0"/>
              </a:defRPr>
            </a:lvl9pPr>
          </a:lstStyle>
          <a:p>
            <a:pPr>
              <a:lnSpc>
                <a:spcPct val="150000"/>
              </a:lnSpc>
              <a:defRPr/>
            </a:pPr>
            <a:r>
              <a:rPr lang="zh-CN" altLang="en-US" sz="2200" b="0" dirty="0">
                <a:latin typeface="宋体" panose="02010600030101010101" pitchFamily="2" charset="-122"/>
              </a:rPr>
              <a:t>鸭子类型（</a:t>
            </a:r>
            <a:r>
              <a:rPr lang="en-US" altLang="zh-CN" sz="2200" b="0" dirty="0">
                <a:latin typeface="宋体" panose="02010600030101010101" pitchFamily="2" charset="-122"/>
              </a:rPr>
              <a:t>Duck typing</a:t>
            </a:r>
            <a:r>
              <a:rPr lang="zh-CN" altLang="en-US" sz="2200" b="0" dirty="0" smtClean="0">
                <a:latin typeface="宋体" panose="02010600030101010101" pitchFamily="2" charset="-122"/>
              </a:rPr>
              <a:t>）</a:t>
            </a:r>
            <a:endParaRPr lang="en-US" altLang="zh-CN" sz="2200" b="0" dirty="0" smtClean="0">
              <a:latin typeface="宋体" panose="02010600030101010101" pitchFamily="2" charset="-122"/>
            </a:endParaRPr>
          </a:p>
          <a:p>
            <a:pPr lvl="1">
              <a:lnSpc>
                <a:spcPct val="150000"/>
              </a:lnSpc>
              <a:defRPr/>
            </a:pPr>
            <a:r>
              <a:rPr lang="zh-CN" altLang="en-US" sz="2200" dirty="0">
                <a:solidFill>
                  <a:schemeClr val="tx1"/>
                </a:solidFill>
                <a:latin typeface="宋体" panose="02010600030101010101" pitchFamily="2" charset="-122"/>
              </a:rPr>
              <a:t>一个对象的类型是由它的行为和属性决定</a:t>
            </a:r>
            <a:r>
              <a:rPr lang="zh-CN" altLang="en-US" sz="2200" dirty="0" smtClean="0">
                <a:solidFill>
                  <a:schemeClr val="tx1"/>
                </a:solidFill>
                <a:latin typeface="宋体" panose="02010600030101010101" pitchFamily="2" charset="-122"/>
              </a:rPr>
              <a:t>的</a:t>
            </a:r>
            <a:endParaRPr lang="en-US" altLang="zh-CN" sz="2200" dirty="0" smtClean="0">
              <a:solidFill>
                <a:schemeClr val="tx1"/>
              </a:solidFill>
              <a:latin typeface="宋体" panose="02010600030101010101" pitchFamily="2" charset="-122"/>
            </a:endParaRPr>
          </a:p>
          <a:p>
            <a:pPr marL="457200" lvl="1" indent="0">
              <a:lnSpc>
                <a:spcPct val="150000"/>
              </a:lnSpc>
              <a:buNone/>
              <a:defRPr/>
            </a:pPr>
            <a:endParaRPr lang="en-US" altLang="zh-CN" sz="600" dirty="0" smtClean="0">
              <a:solidFill>
                <a:schemeClr val="tx1"/>
              </a:solidFill>
              <a:latin typeface="宋体" panose="02010600030101010101" pitchFamily="2" charset="-122"/>
            </a:endParaRPr>
          </a:p>
          <a:p>
            <a:pPr>
              <a:lnSpc>
                <a:spcPct val="150000"/>
              </a:lnSpc>
              <a:buFont typeface="Wingdings" panose="05000000000000000000" pitchFamily="2" charset="2"/>
              <a:buChar char="Ø"/>
              <a:defRPr/>
            </a:pPr>
            <a:r>
              <a:rPr lang="zh-CN" altLang="en-US" sz="2200" b="0" u="sng" dirty="0" smtClean="0">
                <a:latin typeface="宋体" panose="02010600030101010101" pitchFamily="2" charset="-122"/>
                <a:ea typeface="宋体" panose="02010600030101010101" pitchFamily="2" charset="-122"/>
              </a:rPr>
              <a:t>如何自动化</a:t>
            </a:r>
            <a:r>
              <a:rPr lang="zh-CN" altLang="en-US" sz="2200" b="0" u="sng" dirty="0">
                <a:latin typeface="宋体" panose="02010600030101010101" pitchFamily="2" charset="-122"/>
                <a:ea typeface="宋体" panose="02010600030101010101" pitchFamily="2" charset="-122"/>
              </a:rPr>
              <a:t>分析</a:t>
            </a:r>
            <a:r>
              <a:rPr lang="zh-CN" altLang="en-US" sz="2200" b="0" u="sng" dirty="0" smtClean="0">
                <a:latin typeface="宋体" panose="02010600030101010101" pitchFamily="2" charset="-122"/>
                <a:ea typeface="宋体" panose="02010600030101010101" pitchFamily="2" charset="-122"/>
              </a:rPr>
              <a:t>二进制代码，从中提取行为信息？</a:t>
            </a:r>
            <a:r>
              <a:rPr lang="en-US" altLang="zh-CN" sz="2200" b="0" u="sng" dirty="0" smtClean="0">
                <a:latin typeface="宋体" panose="02010600030101010101" pitchFamily="2" charset="-122"/>
                <a:ea typeface="宋体" panose="02010600030101010101" pitchFamily="2" charset="-122"/>
              </a:rPr>
              <a:t> </a:t>
            </a:r>
          </a:p>
          <a:p>
            <a:pPr>
              <a:lnSpc>
                <a:spcPct val="150000"/>
              </a:lnSpc>
              <a:buFont typeface="Wingdings" panose="05000000000000000000" pitchFamily="2" charset="2"/>
              <a:buChar char="Ø"/>
              <a:defRPr/>
            </a:pPr>
            <a:r>
              <a:rPr lang="zh-CN" altLang="en-US" sz="2200" b="0" u="sng" dirty="0" smtClean="0">
                <a:latin typeface="宋体" panose="02010600030101010101" pitchFamily="2" charset="-122"/>
                <a:ea typeface="宋体" panose="02010600030101010101" pitchFamily="2" charset="-122"/>
              </a:rPr>
              <a:t>如何利用提取出来的信息判定变量的类型？</a:t>
            </a:r>
            <a:endParaRPr lang="en-US" altLang="zh-CN" sz="2200" b="0" u="sng" dirty="0" smtClean="0">
              <a:solidFill>
                <a:schemeClr val="tx1"/>
              </a:solidFill>
              <a:latin typeface="宋体" panose="02010600030101010101" pitchFamily="2" charset="-122"/>
              <a:ea typeface="宋体" panose="02010600030101010101" pitchFamily="2" charset="-122"/>
            </a:endParaRPr>
          </a:p>
          <a:p>
            <a:pPr lvl="1">
              <a:lnSpc>
                <a:spcPct val="150000"/>
              </a:lnSpc>
              <a:defRPr/>
            </a:pPr>
            <a:endParaRPr lang="en-US" altLang="zh-CN" sz="2200" dirty="0">
              <a:solidFill>
                <a:schemeClr val="tx1"/>
              </a:solidFill>
              <a:latin typeface="宋体" panose="02010600030101010101" pitchFamily="2" charset="-122"/>
              <a:ea typeface="宋体" panose="02010600030101010101" pitchFamily="2" charset="-122"/>
            </a:endParaRPr>
          </a:p>
          <a:p>
            <a:pPr marL="457200" lvl="1" indent="0">
              <a:lnSpc>
                <a:spcPct val="150000"/>
              </a:lnSpc>
              <a:buNone/>
              <a:defRPr/>
            </a:pPr>
            <a:endParaRPr lang="en-US" altLang="zh-CN" sz="2200" b="0" dirty="0" smtClean="0">
              <a:solidFill>
                <a:schemeClr val="tx1"/>
              </a:solidFill>
              <a:latin typeface="宋体" panose="02010600030101010101" pitchFamily="2" charset="-122"/>
              <a:ea typeface="宋体" panose="02010600030101010101" pitchFamily="2" charset="-122"/>
            </a:endParaRPr>
          </a:p>
        </p:txBody>
      </p:sp>
      <p:pic>
        <p:nvPicPr>
          <p:cNvPr id="16" name="图片 15"/>
          <p:cNvPicPr>
            <a:picLocks noChangeAspect="1"/>
          </p:cNvPicPr>
          <p:nvPr/>
        </p:nvPicPr>
        <p:blipFill rotWithShape="1">
          <a:blip r:embed="rId3"/>
          <a:srcRect l="51648" t="10148"/>
          <a:stretch/>
        </p:blipFill>
        <p:spPr>
          <a:xfrm>
            <a:off x="467544" y="4055791"/>
            <a:ext cx="3812896" cy="2325537"/>
          </a:xfrm>
          <a:prstGeom prst="rect">
            <a:avLst/>
          </a:prstGeom>
        </p:spPr>
      </p:pic>
      <p:grpSp>
        <p:nvGrpSpPr>
          <p:cNvPr id="3" name="组合 2"/>
          <p:cNvGrpSpPr/>
          <p:nvPr/>
        </p:nvGrpSpPr>
        <p:grpSpPr>
          <a:xfrm>
            <a:off x="4210863" y="4838983"/>
            <a:ext cx="1127229" cy="637351"/>
            <a:chOff x="4210863" y="4838983"/>
            <a:chExt cx="1127229" cy="637351"/>
          </a:xfrm>
        </p:grpSpPr>
        <p:sp>
          <p:nvSpPr>
            <p:cNvPr id="21" name="文本框 20"/>
            <p:cNvSpPr txBox="1"/>
            <p:nvPr/>
          </p:nvSpPr>
          <p:spPr>
            <a:xfrm>
              <a:off x="4210863" y="4838983"/>
              <a:ext cx="1127229" cy="304205"/>
            </a:xfrm>
            <a:prstGeom prst="rect">
              <a:avLst/>
            </a:prstGeom>
            <a:noFill/>
          </p:spPr>
          <p:txBody>
            <a:bodyPr wrap="square" rtlCol="0">
              <a:spAutoFit/>
            </a:bodyPr>
            <a:lstStyle/>
            <a:p>
              <a:r>
                <a:rPr lang="zh-CN" altLang="en-US" sz="1600" dirty="0" smtClean="0">
                  <a:solidFill>
                    <a:srgbClr val="0070C0"/>
                  </a:solidFill>
                </a:rPr>
                <a:t>提取信息</a:t>
              </a:r>
              <a:endParaRPr lang="zh-CN" altLang="en-US" sz="1600" dirty="0">
                <a:solidFill>
                  <a:srgbClr val="0070C0"/>
                </a:solidFill>
              </a:endParaRPr>
            </a:p>
          </p:txBody>
        </p:sp>
        <p:sp>
          <p:nvSpPr>
            <p:cNvPr id="26" name="文本框 25"/>
            <p:cNvSpPr txBox="1"/>
            <p:nvPr/>
          </p:nvSpPr>
          <p:spPr>
            <a:xfrm>
              <a:off x="4210863" y="5157192"/>
              <a:ext cx="1127229" cy="319142"/>
            </a:xfrm>
            <a:prstGeom prst="rect">
              <a:avLst/>
            </a:prstGeom>
            <a:noFill/>
          </p:spPr>
          <p:txBody>
            <a:bodyPr wrap="square" rtlCol="0">
              <a:spAutoFit/>
            </a:bodyPr>
            <a:lstStyle/>
            <a:p>
              <a:r>
                <a:rPr lang="zh-CN" altLang="en-US" sz="1600" dirty="0" smtClean="0">
                  <a:solidFill>
                    <a:srgbClr val="0070C0"/>
                  </a:solidFill>
                </a:rPr>
                <a:t>  抽    象</a:t>
              </a:r>
              <a:endParaRPr lang="zh-CN" altLang="en-US" sz="1600" dirty="0">
                <a:solidFill>
                  <a:srgbClr val="0070C0"/>
                </a:solidFill>
              </a:endParaRPr>
            </a:p>
          </p:txBody>
        </p:sp>
        <p:cxnSp>
          <p:nvCxnSpPr>
            <p:cNvPr id="17" name="直接箭头连接符 16"/>
            <p:cNvCxnSpPr/>
            <p:nvPr/>
          </p:nvCxnSpPr>
          <p:spPr>
            <a:xfrm>
              <a:off x="4210863" y="5143189"/>
              <a:ext cx="97397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8" name="矩形 17"/>
              <p:cNvSpPr/>
              <p:nvPr/>
            </p:nvSpPr>
            <p:spPr>
              <a:xfrm>
                <a:off x="5184940" y="4479467"/>
                <a:ext cx="1839874" cy="1327443"/>
              </a:xfrm>
              <a:prstGeom prst="rect">
                <a:avLst/>
              </a:prstGeom>
            </p:spPr>
            <p:txBody>
              <a:bodyPr wrap="square">
                <a:spAutoFit/>
              </a:bodyPr>
              <a:lstStyle/>
              <a:p>
                <a:r>
                  <a:rPr lang="en-US" altLang="zh-CN" dirty="0" smtClean="0">
                    <a:solidFill>
                      <a:schemeClr val="tx1"/>
                    </a:solidFill>
                  </a:rPr>
                  <a:t>byte ptr</a:t>
                </a:r>
              </a:p>
              <a:p>
                <a:r>
                  <a:rPr lang="en-US" altLang="zh-CN" dirty="0" smtClean="0">
                    <a:solidFill>
                      <a:schemeClr val="tx1"/>
                    </a:solidFill>
                  </a:rPr>
                  <a:t>mov      __ , </a:t>
                </a:r>
                <a:r>
                  <a:rPr lang="en-US" altLang="zh-CN" dirty="0">
                    <a:solidFill>
                      <a:schemeClr val="tx1"/>
                    </a:solidFill>
                  </a:rPr>
                  <a:t>0 </a:t>
                </a:r>
              </a:p>
              <a:p>
                <a:r>
                  <a:rPr lang="en-US" altLang="zh-CN" dirty="0" smtClean="0">
                    <a:solidFill>
                      <a:schemeClr val="tx1"/>
                    </a:solidFill>
                  </a:rPr>
                  <a:t>mov      __ , </a:t>
                </a:r>
                <a:r>
                  <a:rPr lang="en-US" altLang="zh-CN" dirty="0">
                    <a:solidFill>
                      <a:schemeClr val="tx1"/>
                    </a:solidFill>
                  </a:rPr>
                  <a:t>1</a:t>
                </a:r>
              </a:p>
              <a:p>
                <a:r>
                  <a:rPr lang="en-US" altLang="zh-CN" dirty="0" smtClean="0">
                    <a:solidFill>
                      <a:schemeClr val="tx1"/>
                    </a:solidFill>
                  </a:rPr>
                  <a:t>movzx  </a:t>
                </a:r>
                <a14:m>
                  <m:oMath xmlns:m="http://schemas.openxmlformats.org/officeDocument/2006/math">
                    <m:sSup>
                      <m:sSupPr>
                        <m:ctrlPr>
                          <a:rPr lang="en-US" altLang="zh-CN" i="1" dirty="0" smtClean="0">
                            <a:solidFill>
                              <a:schemeClr val="tx1"/>
                            </a:solidFill>
                            <a:latin typeface="Cambria Math" panose="02040503050406030204" pitchFamily="18" charset="0"/>
                          </a:rPr>
                        </m:ctrlPr>
                      </m:sSupPr>
                      <m:e>
                        <m:r>
                          <m:rPr>
                            <m:sty m:val="p"/>
                          </m:rPr>
                          <a:rPr lang="en-US" altLang="zh-CN" i="1" dirty="0">
                            <a:solidFill>
                              <a:schemeClr val="tx1"/>
                            </a:solidFill>
                            <a:latin typeface="Cambria Math" panose="02040503050406030204" pitchFamily="18" charset="0"/>
                          </a:rPr>
                          <m:t>reg</m:t>
                        </m:r>
                      </m:e>
                      <m:sup>
                        <m:r>
                          <a:rPr lang="en-US" altLang="zh-CN" b="0" i="1" dirty="0" smtClean="0">
                            <a:solidFill>
                              <a:schemeClr val="tx1"/>
                            </a:solidFill>
                            <a:latin typeface="Cambria Math" panose="02040503050406030204" pitchFamily="18" charset="0"/>
                          </a:rPr>
                          <m:t>32</m:t>
                        </m:r>
                      </m:sup>
                    </m:sSup>
                  </m:oMath>
                </a14:m>
                <a:r>
                  <a:rPr lang="en-US" altLang="zh-CN" dirty="0">
                    <a:solidFill>
                      <a:schemeClr val="tx1"/>
                    </a:solidFill>
                  </a:rPr>
                  <a:t> , </a:t>
                </a:r>
                <a:r>
                  <a:rPr lang="en-US" altLang="zh-CN" dirty="0" smtClean="0">
                    <a:solidFill>
                      <a:schemeClr val="tx1"/>
                    </a:solidFill>
                  </a:rPr>
                  <a:t>__</a:t>
                </a:r>
              </a:p>
              <a:p>
                <a:r>
                  <a:rPr lang="en-US" altLang="zh-CN" dirty="0" smtClean="0">
                    <a:solidFill>
                      <a:schemeClr val="tx1"/>
                    </a:solidFill>
                  </a:rPr>
                  <a:t>test       __ , __</a:t>
                </a:r>
                <a:endParaRPr lang="zh-CN" altLang="en-US" dirty="0">
                  <a:solidFill>
                    <a:schemeClr val="tx1"/>
                  </a:solidFill>
                </a:endParaRPr>
              </a:p>
            </p:txBody>
          </p:sp>
        </mc:Choice>
        <mc:Fallback xmlns="">
          <p:sp>
            <p:nvSpPr>
              <p:cNvPr id="18" name="矩形 17"/>
              <p:cNvSpPr>
                <a:spLocks noRot="1" noChangeAspect="1" noMove="1" noResize="1" noEditPoints="1" noAdjustHandles="1" noChangeArrowheads="1" noChangeShapeType="1" noTextEdit="1"/>
              </p:cNvSpPr>
              <p:nvPr/>
            </p:nvSpPr>
            <p:spPr>
              <a:xfrm>
                <a:off x="5184940" y="4479467"/>
                <a:ext cx="1839874" cy="1327443"/>
              </a:xfrm>
              <a:prstGeom prst="rect">
                <a:avLst/>
              </a:prstGeom>
              <a:blipFill rotWithShape="0">
                <a:blip r:embed="rId4"/>
                <a:stretch>
                  <a:fillRect l="-2990" t="-2752" r="-997" b="-17431"/>
                </a:stretch>
              </a:blipFill>
            </p:spPr>
            <p:txBody>
              <a:bodyPr/>
              <a:lstStyle/>
              <a:p>
                <a:r>
                  <a:rPr lang="zh-CN" altLang="en-US">
                    <a:noFill/>
                  </a:rPr>
                  <a:t> </a:t>
                </a:r>
              </a:p>
            </p:txBody>
          </p:sp>
        </mc:Fallback>
      </mc:AlternateContent>
      <p:sp>
        <p:nvSpPr>
          <p:cNvPr id="19" name="椭圆形标注 18"/>
          <p:cNvSpPr/>
          <p:nvPr/>
        </p:nvSpPr>
        <p:spPr>
          <a:xfrm>
            <a:off x="2957143" y="3789040"/>
            <a:ext cx="1182809" cy="319766"/>
          </a:xfrm>
          <a:prstGeom prst="wedgeEllipseCallou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b="1" dirty="0">
                <a:solidFill>
                  <a:srgbClr val="0070C0"/>
                </a:solidFill>
              </a:rPr>
              <a:t>Type</a:t>
            </a:r>
            <a:r>
              <a:rPr lang="zh-CN" altLang="en-US" b="1" dirty="0" smtClean="0">
                <a:solidFill>
                  <a:srgbClr val="0070C0"/>
                </a:solidFill>
              </a:rPr>
              <a:t>？</a:t>
            </a:r>
            <a:endParaRPr lang="zh-CN" altLang="en-US" b="1" dirty="0">
              <a:solidFill>
                <a:srgbClr val="0070C0"/>
              </a:solidFill>
            </a:endParaRPr>
          </a:p>
        </p:txBody>
      </p:sp>
      <p:cxnSp>
        <p:nvCxnSpPr>
          <p:cNvPr id="20" name="直接连接符 19"/>
          <p:cNvCxnSpPr/>
          <p:nvPr/>
        </p:nvCxnSpPr>
        <p:spPr>
          <a:xfrm flipV="1">
            <a:off x="2541015" y="4302059"/>
            <a:ext cx="695770" cy="7178"/>
          </a:xfrm>
          <a:prstGeom prst="line">
            <a:avLst/>
          </a:prstGeom>
          <a:ln w="15875"/>
        </p:spPr>
        <p:style>
          <a:lnRef idx="2">
            <a:schemeClr val="accent2"/>
          </a:lnRef>
          <a:fillRef idx="0">
            <a:schemeClr val="accent2"/>
          </a:fillRef>
          <a:effectRef idx="1">
            <a:schemeClr val="accent2"/>
          </a:effectRef>
          <a:fontRef idx="minor">
            <a:schemeClr val="tx1"/>
          </a:fontRef>
        </p:style>
      </p:cxnSp>
      <p:grpSp>
        <p:nvGrpSpPr>
          <p:cNvPr id="8" name="组合 7"/>
          <p:cNvGrpSpPr/>
          <p:nvPr/>
        </p:nvGrpSpPr>
        <p:grpSpPr>
          <a:xfrm>
            <a:off x="6979945" y="4838983"/>
            <a:ext cx="1853979" cy="563014"/>
            <a:chOff x="6979945" y="4838983"/>
            <a:chExt cx="1853979" cy="563014"/>
          </a:xfrm>
        </p:grpSpPr>
        <p:sp>
          <p:nvSpPr>
            <p:cNvPr id="22" name="文本框 21"/>
            <p:cNvSpPr txBox="1"/>
            <p:nvPr/>
          </p:nvSpPr>
          <p:spPr>
            <a:xfrm>
              <a:off x="6979945" y="4838983"/>
              <a:ext cx="1127229" cy="304205"/>
            </a:xfrm>
            <a:prstGeom prst="rect">
              <a:avLst/>
            </a:prstGeom>
            <a:noFill/>
          </p:spPr>
          <p:txBody>
            <a:bodyPr wrap="square" rtlCol="0">
              <a:spAutoFit/>
            </a:bodyPr>
            <a:lstStyle/>
            <a:p>
              <a:r>
                <a:rPr lang="zh-CN" altLang="en-US" sz="1600" dirty="0" smtClean="0">
                  <a:solidFill>
                    <a:srgbClr val="0070C0"/>
                  </a:solidFill>
                </a:rPr>
                <a:t>判定类型</a:t>
              </a:r>
              <a:endParaRPr lang="zh-CN" altLang="en-US" sz="1600" dirty="0">
                <a:solidFill>
                  <a:srgbClr val="0070C0"/>
                </a:solidFill>
              </a:endParaRPr>
            </a:p>
          </p:txBody>
        </p:sp>
        <p:sp>
          <p:nvSpPr>
            <p:cNvPr id="23" name="双波形 22"/>
            <p:cNvSpPr/>
            <p:nvPr/>
          </p:nvSpPr>
          <p:spPr>
            <a:xfrm>
              <a:off x="8138154" y="4884379"/>
              <a:ext cx="695770" cy="517618"/>
            </a:xfrm>
            <a:prstGeom prst="doubleWav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rgbClr val="0070C0"/>
                  </a:solidFill>
                </a:rPr>
                <a:t>Type</a:t>
              </a:r>
              <a:endParaRPr lang="zh-CN" altLang="en-US" b="1" dirty="0">
                <a:solidFill>
                  <a:srgbClr val="0070C0"/>
                </a:solidFill>
              </a:endParaRPr>
            </a:p>
          </p:txBody>
        </p:sp>
        <p:cxnSp>
          <p:nvCxnSpPr>
            <p:cNvPr id="25" name="直接箭头连接符 24"/>
            <p:cNvCxnSpPr/>
            <p:nvPr/>
          </p:nvCxnSpPr>
          <p:spPr>
            <a:xfrm>
              <a:off x="6994050" y="5143189"/>
              <a:ext cx="97397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78245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3" end="3"/>
                                            </p:txEl>
                                          </p:spTgt>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animEffect transition="in" filter="fade">
                                      <p:cBhvr>
                                        <p:cTn id="9" dur="500"/>
                                        <p:tgtEl>
                                          <p:spTgt spid="18"/>
                                        </p:tgtEl>
                                      </p:cBhvr>
                                    </p:animEffect>
                                  </p:childTnLst>
                                </p:cTn>
                              </p:par>
                              <p:par>
                                <p:cTn id="10" presetID="10"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4">
                                            <p:txEl>
                                              <p:pRg st="4" end="4"/>
                                            </p:txEl>
                                          </p:spTgt>
                                        </p:tgtEl>
                                        <p:attrNameLst>
                                          <p:attrName>style.visibility</p:attrName>
                                        </p:attrNameLst>
                                      </p:cBhvr>
                                      <p:to>
                                        <p:strVal val="visible"/>
                                      </p:to>
                                    </p:set>
                                    <p:animEffect transition="in" filter="wipe(left)">
                                      <p:cBhvr>
                                        <p:cTn id="17" dur="500"/>
                                        <p:tgtEl>
                                          <p:spTgt spid="24">
                                            <p:txEl>
                                              <p:pRg st="4" end="4"/>
                                            </p:txEl>
                                          </p:spTgt>
                                        </p:tgtEl>
                                      </p:cBhvr>
                                    </p:animEffect>
                                  </p:childTnLst>
                                </p:cTn>
                              </p:par>
                              <p:par>
                                <p:cTn id="18" presetID="22" presetClass="entr" presetSubtype="8"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14074</TotalTime>
  <Words>4926</Words>
  <Application>Microsoft Office PowerPoint</Application>
  <PresentationFormat>全屏显示(4:3)</PresentationFormat>
  <Paragraphs>1038</Paragraphs>
  <Slides>51</Slides>
  <Notes>51</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51</vt:i4>
      </vt:variant>
    </vt:vector>
  </HeadingPairs>
  <TitlesOfParts>
    <vt:vector size="62" baseType="lpstr">
      <vt:lpstr>Arial Unicode MS</vt:lpstr>
      <vt:lpstr>黑体</vt:lpstr>
      <vt:lpstr>宋体</vt:lpstr>
      <vt:lpstr>微软雅黑</vt:lpstr>
      <vt:lpstr>Arial</vt:lpstr>
      <vt:lpstr>Calibri</vt:lpstr>
      <vt:lpstr>Cambria Math</vt:lpstr>
      <vt:lpstr>Times New Roman</vt:lpstr>
      <vt:lpstr>Wingdings</vt:lpstr>
      <vt:lpstr>Office 主题</vt:lpstr>
      <vt:lpstr>3_Office 主题</vt:lpstr>
      <vt:lpstr>二进制代码的类型恢复 及其应用</vt:lpstr>
      <vt:lpstr>目录</vt:lpstr>
      <vt:lpstr>课题研究的背景与意义                                                                    </vt:lpstr>
      <vt:lpstr>国内外研究现状</vt:lpstr>
      <vt:lpstr>有启发性的两个例子</vt:lpstr>
      <vt:lpstr>有启发性的两个例子</vt:lpstr>
      <vt:lpstr>本文的主要贡献</vt:lpstr>
      <vt:lpstr>目录</vt:lpstr>
      <vt:lpstr>主要原理</vt:lpstr>
      <vt:lpstr>整体流程</vt:lpstr>
      <vt:lpstr>整体流程</vt:lpstr>
      <vt:lpstr>例：memchr</vt:lpstr>
      <vt:lpstr>函数中的局部变量</vt:lpstr>
      <vt:lpstr>寄存器变量</vt:lpstr>
      <vt:lpstr>整体流程</vt:lpstr>
      <vt:lpstr>相关指令的提取（直接提取）</vt:lpstr>
      <vt:lpstr>UD和DU关系</vt:lpstr>
      <vt:lpstr>相关指令的提取（考虑UD链和DU链）</vt:lpstr>
      <vt:lpstr>整体流程</vt:lpstr>
      <vt:lpstr>对指令进行抽象</vt:lpstr>
      <vt:lpstr>特征的选择</vt:lpstr>
      <vt:lpstr>特征的表示</vt:lpstr>
      <vt:lpstr>整体流程</vt:lpstr>
      <vt:lpstr>分类器的训练和类型预测</vt:lpstr>
      <vt:lpstr>整体流程</vt:lpstr>
      <vt:lpstr>复合类型的恢复：指针</vt:lpstr>
      <vt:lpstr>例：指针变量 [ebp+8]</vt:lpstr>
      <vt:lpstr>复合类型的恢复：结构</vt:lpstr>
      <vt:lpstr>整体流程</vt:lpstr>
      <vt:lpstr>目录</vt:lpstr>
      <vt:lpstr>恶意软件检测</vt:lpstr>
      <vt:lpstr>恶意软件检测流程</vt:lpstr>
      <vt:lpstr>行为特征的分析</vt:lpstr>
      <vt:lpstr>行为特征的分析</vt:lpstr>
      <vt:lpstr>恶意检测</vt:lpstr>
      <vt:lpstr>目录</vt:lpstr>
      <vt:lpstr>工具原型：BITY (BInary TYpe)</vt:lpstr>
      <vt:lpstr>实验一：不同分类器的表现情况</vt:lpstr>
      <vt:lpstr>实验二：BITY跟Hex-Rays和Snowman的比较</vt:lpstr>
      <vt:lpstr>实验：准确率比较</vt:lpstr>
      <vt:lpstr>实验：指针类型的准确率比较</vt:lpstr>
      <vt:lpstr>实验：距离的比较</vt:lpstr>
      <vt:lpstr>实验三：BITY对不同规模程序的性能表现</vt:lpstr>
      <vt:lpstr>实验：恶意软件检测</vt:lpstr>
      <vt:lpstr>实验：使用不同特征的组合训练分类模型</vt:lpstr>
      <vt:lpstr>实验：模型对最新恶意软件样本的检测结果</vt:lpstr>
      <vt:lpstr>实验：以混淆技术测试模型的反恶意软件能力</vt:lpstr>
      <vt:lpstr>目录</vt:lpstr>
      <vt:lpstr>总结与展望</vt:lpstr>
      <vt:lpstr>攻读硕士期间的研究成果</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文 成</cp:lastModifiedBy>
  <cp:revision>521</cp:revision>
  <cp:lastPrinted>2018-05-08T03:56:56Z</cp:lastPrinted>
  <dcterms:modified xsi:type="dcterms:W3CDTF">2018-05-08T12:17:44Z</dcterms:modified>
</cp:coreProperties>
</file>