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56" r:id="rId3"/>
    <p:sldId id="357" r:id="rId4"/>
    <p:sldId id="359" r:id="rId5"/>
    <p:sldId id="362" r:id="rId6"/>
    <p:sldId id="363" r:id="rId7"/>
    <p:sldId id="384" r:id="rId8"/>
    <p:sldId id="367" r:id="rId9"/>
    <p:sldId id="369" r:id="rId10"/>
    <p:sldId id="370" r:id="rId11"/>
    <p:sldId id="372" r:id="rId12"/>
    <p:sldId id="373" r:id="rId13"/>
    <p:sldId id="374" r:id="rId14"/>
    <p:sldId id="371" r:id="rId15"/>
    <p:sldId id="375" r:id="rId16"/>
    <p:sldId id="385" r:id="rId17"/>
    <p:sldId id="376" r:id="rId18"/>
    <p:sldId id="378" r:id="rId19"/>
    <p:sldId id="379" r:id="rId20"/>
    <p:sldId id="380" r:id="rId21"/>
    <p:sldId id="381" r:id="rId22"/>
    <p:sldId id="382" r:id="rId23"/>
    <p:sldId id="386" r:id="rId24"/>
    <p:sldId id="383" r:id="rId25"/>
    <p:sldId id="31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121" autoAdjust="0"/>
  </p:normalViewPr>
  <p:slideViewPr>
    <p:cSldViewPr>
      <p:cViewPr varScale="1">
        <p:scale>
          <a:sx n="54" d="100"/>
          <a:sy n="54" d="100"/>
        </p:scale>
        <p:origin x="1620" y="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4E77C-66BB-4BB0-8732-6048E2225D17}" type="datetimeFigureOut">
              <a:rPr lang="zh-CN" altLang="en-US" smtClean="0"/>
              <a:t>2017/12/11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5542A3-6338-4C4D-A8AA-103E42BB3D38}" type="slidenum">
              <a:rPr lang="zh-CN" altLang="en-US" smtClean="0"/>
              <a:t>‹#›</a:t>
            </a:fld>
            <a:endParaRPr lang="zh-CN" altLang="en-US"/>
          </a:p>
        </p:txBody>
      </p:sp>
    </p:spTree>
    <p:extLst>
      <p:ext uri="{BB962C8B-B14F-4D97-AF65-F5344CB8AC3E}">
        <p14:creationId xmlns:p14="http://schemas.microsoft.com/office/powerpoint/2010/main" val="2128631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lt"/>
              </a:rPr>
              <a:t>Thank you for the Session Chair. </a:t>
            </a:r>
            <a:r>
              <a:rPr lang="en-US" altLang="zh-CN" baseline="0" dirty="0" smtClean="0">
                <a:latin typeface="+mn-lt"/>
              </a:rPr>
              <a:t>I am very honor to have this opportunity to attend this conference. The topic of my paper is </a:t>
            </a:r>
            <a:r>
              <a:rPr lang="zh-CN" altLang="en-US" baseline="0" dirty="0" smtClean="0">
                <a:latin typeface="+mn-lt"/>
              </a:rPr>
              <a:t>“</a:t>
            </a:r>
            <a:r>
              <a:rPr lang="en-US" altLang="zh-CN" sz="1200" dirty="0" smtClean="0"/>
              <a:t>Effective Malware Detection based on Behavior and Data Features</a:t>
            </a:r>
            <a:r>
              <a:rPr lang="en-US" altLang="zh-CN" baseline="0" dirty="0" smtClean="0">
                <a:latin typeface="+mn-lt"/>
              </a:rPr>
              <a:t>”. I am the speaker Cheng Wen. This work is done with Zhiwu Xu, Shengchao Qin and Zhong Ming.</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a:t>
            </a:fld>
            <a:endParaRPr lang="zh-CN" altLang="en-US"/>
          </a:p>
        </p:txBody>
      </p:sp>
    </p:spTree>
    <p:extLst>
      <p:ext uri="{BB962C8B-B14F-4D97-AF65-F5344CB8AC3E}">
        <p14:creationId xmlns:p14="http://schemas.microsoft.com/office/powerpoint/2010/main" val="169333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Feature extractor is consists of the 3 steps, </a:t>
            </a:r>
            <a:r>
              <a:rPr lang="en-US" altLang="zh-CN" sz="1200" dirty="0" smtClean="0"/>
              <a:t>Decompilation, Information Extraction and Feature Selection and representation</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10</a:t>
            </a:fld>
            <a:endParaRPr lang="zh-CN" altLang="en-US"/>
          </a:p>
        </p:txBody>
      </p:sp>
    </p:spTree>
    <p:extLst>
      <p:ext uri="{BB962C8B-B14F-4D97-AF65-F5344CB8AC3E}">
        <p14:creationId xmlns:p14="http://schemas.microsoft.com/office/powerpoint/2010/main" val="72619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 instruction or a data in an executable file can be represented as a series of binary codes, which are clearly not easy to read. So the first step is to transform the binary codes into a readable intermediate representation such as assembly codes by a decompilation tool.</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11</a:t>
            </a:fld>
            <a:endParaRPr lang="zh-CN" altLang="en-US"/>
          </a:p>
        </p:txBody>
      </p:sp>
    </p:spTree>
    <p:extLst>
      <p:ext uri="{BB962C8B-B14F-4D97-AF65-F5344CB8AC3E}">
        <p14:creationId xmlns:p14="http://schemas.microsoft.com/office/powerpoint/2010/main" val="962516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Next, the extractor parses the </a:t>
            </a:r>
            <a:r>
              <a:rPr lang="en-US" altLang="zh-CN" sz="1200" b="0" i="1" u="none" strike="noStrike" kern="1200" baseline="0" dirty="0" smtClean="0">
                <a:solidFill>
                  <a:schemeClr val="tx1"/>
                </a:solidFill>
                <a:latin typeface="+mn-lt"/>
                <a:ea typeface="+mn-ea"/>
                <a:cs typeface="+mn-cs"/>
              </a:rPr>
              <a:t>asm </a:t>
            </a:r>
            <a:r>
              <a:rPr lang="en-US" altLang="zh-CN" sz="1200" b="0" i="0" u="none" strike="noStrike" kern="1200" baseline="0" dirty="0" smtClean="0">
                <a:solidFill>
                  <a:schemeClr val="tx1"/>
                </a:solidFill>
                <a:latin typeface="+mn-lt"/>
                <a:ea typeface="+mn-ea"/>
                <a:cs typeface="+mn-cs"/>
              </a:rPr>
              <a:t>files to extract the information, namely, opcodes, data types and system libraries. Generally, the opcodes used in an executable represent its intended</a:t>
            </a:r>
          </a:p>
          <a:p>
            <a:r>
              <a:rPr lang="en-US" altLang="zh-CN" sz="1200" b="0" i="0" u="none" strike="noStrike" kern="1200" baseline="0" dirty="0" smtClean="0">
                <a:solidFill>
                  <a:schemeClr val="tx1"/>
                </a:solidFill>
                <a:latin typeface="+mn-lt"/>
                <a:ea typeface="+mn-ea"/>
                <a:cs typeface="+mn-cs"/>
              </a:rPr>
              <a:t>behaviours, while the data types indicate the structures of the </a:t>
            </a:r>
            <a:r>
              <a:rPr lang="en-US" altLang="zh-CN" sz="1200" b="0" i="0" u="none" strike="noStrike" kern="1200" baseline="0" dirty="0" err="1" smtClean="0">
                <a:solidFill>
                  <a:schemeClr val="tx1"/>
                </a:solidFill>
                <a:latin typeface="+mn-lt"/>
                <a:ea typeface="+mn-ea"/>
                <a:cs typeface="+mn-cs"/>
              </a:rPr>
              <a:t>datas</a:t>
            </a:r>
            <a:r>
              <a:rPr lang="en-US" altLang="zh-CN" sz="1200" b="0" i="0" u="none" strike="noStrike" kern="1200" baseline="0" dirty="0" smtClean="0">
                <a:solidFill>
                  <a:schemeClr val="tx1"/>
                </a:solidFill>
                <a:latin typeface="+mn-lt"/>
                <a:ea typeface="+mn-ea"/>
                <a:cs typeface="+mn-cs"/>
              </a:rPr>
              <a:t> it may perform on. In addition, the imported system libraries, which reflect the interaction between the executable and system. All these information describes the possible mission of an executable in some sense, and similar executables share the similar information.</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12</a:t>
            </a:fld>
            <a:endParaRPr lang="zh-CN" altLang="en-US"/>
          </a:p>
        </p:txBody>
      </p:sp>
    </p:spTree>
    <p:extLst>
      <p:ext uri="{BB962C8B-B14F-4D97-AF65-F5344CB8AC3E}">
        <p14:creationId xmlns:p14="http://schemas.microsoft.com/office/powerpoint/2010/main" val="1740176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use the well-known scheme TF-IDF method to measure the statistical dependence. Next the extractor select the top </a:t>
                </a:r>
                <a:r>
                  <a:rPr lang="en-US" altLang="zh-CN" sz="1200" b="0" i="1" u="none" strike="noStrike" kern="1200" baseline="0" dirty="0" smtClean="0">
                    <a:solidFill>
                      <a:schemeClr val="tx1"/>
                    </a:solidFill>
                    <a:latin typeface="+mn-lt"/>
                    <a:ea typeface="+mn-ea"/>
                    <a:cs typeface="+mn-cs"/>
                  </a:rPr>
                  <a:t>k </a:t>
                </a:r>
                <a:r>
                  <a:rPr lang="en-US" altLang="zh-CN" sz="1200" b="0" i="0" u="none" strike="noStrike" kern="1200" baseline="0" dirty="0" smtClean="0">
                    <a:solidFill>
                      <a:schemeClr val="tx1"/>
                    </a:solidFill>
                    <a:latin typeface="+mn-lt"/>
                    <a:ea typeface="+mn-ea"/>
                    <a:cs typeface="+mn-cs"/>
                  </a:rPr>
                  <a:t>weight terms. </a:t>
                </a:r>
                <a:r>
                  <a:rPr lang="en-US" altLang="zh-CN" sz="1200" dirty="0" smtClean="0"/>
                  <a:t>Each executable can be represented as a vector</a:t>
                </a:r>
                <a14:m>
                  <m:oMath xmlns:m="http://schemas.openxmlformats.org/officeDocument/2006/math">
                    <m:r>
                      <a:rPr lang="en-US" altLang="zh-CN" sz="1200" b="0" i="1" smtClean="0">
                        <a:latin typeface="Cambria Math" panose="02040503050406030204" pitchFamily="18" charset="0"/>
                      </a:rPr>
                      <m:t>. </m:t>
                    </m:r>
                  </m:oMath>
                </a14:m>
                <a:r>
                  <a:rPr lang="en-US" altLang="zh-CN" sz="1200" b="0" i="0" u="none" strike="noStrike" kern="1200" baseline="0" dirty="0" smtClean="0">
                    <a:solidFill>
                      <a:schemeClr val="tx1"/>
                    </a:solidFill>
                    <a:latin typeface="+mn-lt"/>
                    <a:ea typeface="+mn-ea"/>
                    <a:cs typeface="+mn-cs"/>
                  </a:rPr>
                  <a:t>An example of vector is shown in the following.</a:t>
                </a:r>
                <a:endParaRPr lang="zh-CN" altLang="en-US" dirty="0"/>
              </a:p>
            </p:txBody>
          </p:sp>
        </mc:Choice>
        <mc:Fallback xmlns="">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use the well-known scheme TF-IDF method to measure the statistical dependence. Next the extractor select the top </a:t>
                </a:r>
                <a:r>
                  <a:rPr lang="en-US" altLang="zh-CN" sz="1200" b="0" i="1" u="none" strike="noStrike" kern="1200" baseline="0" dirty="0" smtClean="0">
                    <a:solidFill>
                      <a:schemeClr val="tx1"/>
                    </a:solidFill>
                    <a:latin typeface="+mn-lt"/>
                    <a:ea typeface="+mn-ea"/>
                    <a:cs typeface="+mn-cs"/>
                  </a:rPr>
                  <a:t>k </a:t>
                </a:r>
                <a:r>
                  <a:rPr lang="en-US" altLang="zh-CN" sz="1200" b="0" i="0" u="none" strike="noStrike" kern="1200" baseline="0" dirty="0" smtClean="0">
                    <a:solidFill>
                      <a:schemeClr val="tx1"/>
                    </a:solidFill>
                    <a:latin typeface="+mn-lt"/>
                    <a:ea typeface="+mn-ea"/>
                    <a:cs typeface="+mn-cs"/>
                  </a:rPr>
                  <a:t>weight terms. </a:t>
                </a:r>
                <a:r>
                  <a:rPr lang="en-US" altLang="zh-CN" sz="1200" dirty="0" smtClean="0"/>
                  <a:t>Each executable can </a:t>
                </a:r>
                <a:r>
                  <a:rPr lang="en-US" altLang="zh-CN" sz="1200" dirty="0" smtClean="0"/>
                  <a:t>be represented as a vector</a:t>
                </a:r>
                <a:r>
                  <a:rPr lang="en-US" altLang="zh-CN" sz="1200" b="0" i="0" smtClean="0">
                    <a:latin typeface="Cambria Math" panose="02040503050406030204" pitchFamily="18" charset="0"/>
                  </a:rPr>
                  <a:t>. </a:t>
                </a:r>
                <a:r>
                  <a:rPr lang="en-US" altLang="zh-CN" sz="1200" b="0" i="0" u="none" strike="noStrike" kern="1200" baseline="0" dirty="0" smtClean="0">
                    <a:solidFill>
                      <a:schemeClr val="tx1"/>
                    </a:solidFill>
                    <a:latin typeface="+mn-lt"/>
                    <a:ea typeface="+mn-ea"/>
                    <a:cs typeface="+mn-cs"/>
                  </a:rPr>
                  <a:t>An </a:t>
                </a:r>
                <a:r>
                  <a:rPr lang="en-US" altLang="zh-CN" sz="1200" b="0" i="0" u="none" strike="noStrike" kern="1200" baseline="0" dirty="0" smtClean="0">
                    <a:solidFill>
                      <a:schemeClr val="tx1"/>
                    </a:solidFill>
                    <a:latin typeface="+mn-lt"/>
                    <a:ea typeface="+mn-ea"/>
                    <a:cs typeface="+mn-cs"/>
                  </a:rPr>
                  <a:t>example of </a:t>
                </a:r>
                <a:r>
                  <a:rPr lang="en-US" altLang="zh-CN" sz="1200" b="0" i="0" u="none" strike="noStrike" kern="1200" baseline="0" dirty="0" smtClean="0">
                    <a:solidFill>
                      <a:schemeClr val="tx1"/>
                    </a:solidFill>
                    <a:latin typeface="+mn-lt"/>
                    <a:ea typeface="+mn-ea"/>
                    <a:cs typeface="+mn-cs"/>
                  </a:rPr>
                  <a:t>vector </a:t>
                </a:r>
                <a:r>
                  <a:rPr lang="en-US" altLang="zh-CN" sz="1200" b="0" i="0" u="none" strike="noStrike" kern="1200" baseline="0" dirty="0" smtClean="0">
                    <a:solidFill>
                      <a:schemeClr val="tx1"/>
                    </a:solidFill>
                    <a:latin typeface="+mn-lt"/>
                    <a:ea typeface="+mn-ea"/>
                    <a:cs typeface="+mn-cs"/>
                  </a:rPr>
                  <a:t>is shown in the following.</a:t>
                </a:r>
                <a:endParaRPr lang="zh-CN" altLang="en-US" dirty="0"/>
              </a:p>
            </p:txBody>
          </p:sp>
        </mc:Fallback>
      </mc:AlternateContent>
      <p:sp>
        <p:nvSpPr>
          <p:cNvPr id="4" name="灯片编号占位符 3"/>
          <p:cNvSpPr>
            <a:spLocks noGrp="1"/>
          </p:cNvSpPr>
          <p:nvPr>
            <p:ph type="sldNum" sz="quarter" idx="10"/>
          </p:nvPr>
        </p:nvSpPr>
        <p:spPr/>
        <p:txBody>
          <a:bodyPr/>
          <a:lstStyle/>
          <a:p>
            <a:fld id="{E65542A3-6338-4C4D-A8AA-103E42BB3D38}" type="slidenum">
              <a:rPr lang="zh-CN" altLang="en-US" smtClean="0"/>
              <a:t>13</a:t>
            </a:fld>
            <a:endParaRPr lang="zh-CN" altLang="en-US"/>
          </a:p>
        </p:txBody>
      </p:sp>
    </p:spTree>
    <p:extLst>
      <p:ext uri="{BB962C8B-B14F-4D97-AF65-F5344CB8AC3E}">
        <p14:creationId xmlns:p14="http://schemas.microsoft.com/office/powerpoint/2010/main" val="2787846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Another component is malware classifier.</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14</a:t>
            </a:fld>
            <a:endParaRPr lang="zh-CN" altLang="en-US"/>
          </a:p>
        </p:txBody>
      </p:sp>
    </p:spTree>
    <p:extLst>
      <p:ext uri="{BB962C8B-B14F-4D97-AF65-F5344CB8AC3E}">
        <p14:creationId xmlns:p14="http://schemas.microsoft.com/office/powerpoint/2010/main" val="781551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As mentioned before, we will first train our malware classifier from an available dataset of executables with known categories by a supervised machine-learning method, and then use it detect new, unseen executables.</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15</a:t>
            </a:fld>
            <a:endParaRPr lang="zh-CN" altLang="en-US"/>
          </a:p>
        </p:txBody>
      </p:sp>
    </p:spTree>
    <p:extLst>
      <p:ext uri="{BB962C8B-B14F-4D97-AF65-F5344CB8AC3E}">
        <p14:creationId xmlns:p14="http://schemas.microsoft.com/office/powerpoint/2010/main" val="77465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u="none" baseline="0" dirty="0" smtClean="0">
                <a:solidFill>
                  <a:schemeClr val="tx1"/>
                </a:solidFill>
              </a:rPr>
              <a:t>Followed by the </a:t>
            </a:r>
            <a:r>
              <a:rPr lang="en-US" altLang="zh-CN" sz="1200" b="0" i="0" u="none" strike="noStrike" kern="1200" baseline="0" dirty="0" smtClean="0">
                <a:solidFill>
                  <a:schemeClr val="tx1"/>
                </a:solidFill>
                <a:latin typeface="+mn-lt"/>
                <a:ea typeface="+mn-ea"/>
                <a:cs typeface="+mn-cs"/>
              </a:rPr>
              <a:t>experiments</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16</a:t>
            </a:fld>
            <a:endParaRPr lang="zh-CN" altLang="en-US"/>
          </a:p>
        </p:txBody>
      </p:sp>
    </p:spTree>
    <p:extLst>
      <p:ext uri="{BB962C8B-B14F-4D97-AF65-F5344CB8AC3E}">
        <p14:creationId xmlns:p14="http://schemas.microsoft.com/office/powerpoint/2010/main" val="2048235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Our dataset consists of malwares and </a:t>
            </a:r>
            <a:r>
              <a:rPr lang="en-US" altLang="zh-CN" sz="1200" b="0" i="0" u="none" strike="noStrike" kern="1200" baseline="0" dirty="0" err="1" smtClean="0">
                <a:solidFill>
                  <a:schemeClr val="tx1"/>
                </a:solidFill>
                <a:latin typeface="+mn-lt"/>
                <a:ea typeface="+mn-ea"/>
                <a:cs typeface="+mn-cs"/>
              </a:rPr>
              <a:t>benigns</a:t>
            </a:r>
            <a:r>
              <a:rPr lang="en-US" altLang="zh-CN" sz="1200" b="0" i="0" u="none" strike="noStrike" kern="1200" baseline="0" dirty="0" smtClean="0">
                <a:solidFill>
                  <a:schemeClr val="tx1"/>
                </a:solidFill>
                <a:latin typeface="+mn-lt"/>
                <a:ea typeface="+mn-ea"/>
                <a:cs typeface="+mn-cs"/>
              </a:rPr>
              <a:t>. The malware dataset consists of the samples from BIG 2015 Challenge and from </a:t>
            </a:r>
            <a:r>
              <a:rPr lang="en-US" altLang="zh-CN" sz="1200" b="0" i="0" u="none" strike="noStrike" kern="1200" baseline="0" dirty="0" err="1" smtClean="0">
                <a:solidFill>
                  <a:schemeClr val="tx1"/>
                </a:solidFill>
                <a:latin typeface="+mn-lt"/>
                <a:ea typeface="+mn-ea"/>
                <a:cs typeface="+mn-cs"/>
              </a:rPr>
              <a:t>theZoo</a:t>
            </a:r>
            <a:r>
              <a:rPr lang="en-US" altLang="zh-CN" sz="1200" b="0" i="0" u="none" strike="noStrike" kern="1200" baseline="0" dirty="0" smtClean="0">
                <a:solidFill>
                  <a:schemeClr val="tx1"/>
                </a:solidFill>
                <a:latin typeface="+mn-lt"/>
                <a:ea typeface="+mn-ea"/>
                <a:cs typeface="+mn-cs"/>
              </a:rPr>
              <a:t> aka Malware DB, while the benign software are collected from 360 software company. We use various machine learning method to train a classifier and </a:t>
            </a:r>
            <a:r>
              <a:rPr lang="en-US" altLang="zh-CN" sz="1200" dirty="0" smtClean="0"/>
              <a:t>performed some experiments to test our approach’s ability.</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17</a:t>
            </a:fld>
            <a:endParaRPr lang="zh-CN" altLang="en-US"/>
          </a:p>
        </p:txBody>
      </p:sp>
    </p:spTree>
    <p:extLst>
      <p:ext uri="{BB962C8B-B14F-4D97-AF65-F5344CB8AC3E}">
        <p14:creationId xmlns:p14="http://schemas.microsoft.com/office/powerpoint/2010/main" val="2108939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To evaluate the performance of our approach, we conducted 10</a:t>
            </a:r>
            <a:r>
              <a:rPr lang="en-US" altLang="zh-CN" sz="1200" b="0" i="1" u="none" strike="noStrike" kern="1200" baseline="0" dirty="0" smtClean="0">
                <a:solidFill>
                  <a:schemeClr val="tx1"/>
                </a:solidFill>
                <a:latin typeface="+mn-lt"/>
                <a:ea typeface="+mn-ea"/>
                <a:cs typeface="+mn-cs"/>
              </a:rPr>
              <a:t>-fold cross validation</a:t>
            </a:r>
            <a:r>
              <a:rPr lang="en-US" altLang="zh-CN" sz="1200" b="0" i="0" u="none" strike="noStrike" kern="1200" baseline="0" dirty="0" smtClean="0">
                <a:solidFill>
                  <a:schemeClr val="tx1"/>
                </a:solidFill>
                <a:latin typeface="+mn-lt"/>
                <a:ea typeface="+mn-ea"/>
                <a:cs typeface="+mn-cs"/>
              </a:rPr>
              <a:t> experiments. The learning methods we used in our experiments are listed in the table. Concerning ROC curve, most classifiers can produce much better classification results.</a:t>
            </a:r>
          </a:p>
        </p:txBody>
      </p:sp>
      <p:sp>
        <p:nvSpPr>
          <p:cNvPr id="4" name="灯片编号占位符 3"/>
          <p:cNvSpPr>
            <a:spLocks noGrp="1"/>
          </p:cNvSpPr>
          <p:nvPr>
            <p:ph type="sldNum" sz="quarter" idx="10"/>
          </p:nvPr>
        </p:nvSpPr>
        <p:spPr/>
        <p:txBody>
          <a:bodyPr/>
          <a:lstStyle/>
          <a:p>
            <a:fld id="{E65542A3-6338-4C4D-A8AA-103E42BB3D38}" type="slidenum">
              <a:rPr lang="zh-CN" altLang="en-US" smtClean="0"/>
              <a:t>18</a:t>
            </a:fld>
            <a:endParaRPr lang="zh-CN" altLang="en-US"/>
          </a:p>
        </p:txBody>
      </p:sp>
    </p:spTree>
    <p:extLst>
      <p:ext uri="{BB962C8B-B14F-4D97-AF65-F5344CB8AC3E}">
        <p14:creationId xmlns:p14="http://schemas.microsoft.com/office/powerpoint/2010/main" val="3610143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Meanwhile, we counted the training times and the testing times in seconds for each cross validation experiment. The results are shown in this table. We also evaluated how the feature extractor perform. Both the decompilation time and the extracting time are acceptable.</a:t>
            </a: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19</a:t>
            </a:fld>
            <a:endParaRPr lang="zh-CN" altLang="en-US"/>
          </a:p>
        </p:txBody>
      </p:sp>
    </p:spTree>
    <p:extLst>
      <p:ext uri="{BB962C8B-B14F-4D97-AF65-F5344CB8AC3E}">
        <p14:creationId xmlns:p14="http://schemas.microsoft.com/office/powerpoint/2010/main" val="118009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outline</a:t>
            </a:r>
            <a:r>
              <a:rPr lang="en-US" altLang="zh-CN" baseline="0" dirty="0" smtClean="0"/>
              <a:t> of my talk as follows. In the first part I want to introduce the background of this research. </a:t>
            </a:r>
            <a:r>
              <a:rPr lang="en-US" altLang="zh-CN" dirty="0" smtClean="0"/>
              <a:t>The second part</a:t>
            </a:r>
            <a:r>
              <a:rPr lang="en-US" altLang="zh-CN" baseline="0" dirty="0" smtClean="0"/>
              <a:t> present our approach. Followed by experiments.</a:t>
            </a:r>
            <a:r>
              <a:rPr lang="en-US" altLang="zh-CN" sz="1200" b="0" i="0" u="none" strike="noStrike" kern="1200" baseline="0" dirty="0" smtClean="0">
                <a:solidFill>
                  <a:schemeClr val="tx1"/>
                </a:solidFill>
                <a:latin typeface="+mn-lt"/>
                <a:ea typeface="+mn-ea"/>
                <a:cs typeface="+mn-cs"/>
              </a:rPr>
              <a:t> Finally, a simple conclusion is given.</a:t>
            </a:r>
          </a:p>
          <a:p>
            <a:r>
              <a:rPr lang="en-US" altLang="zh-CN" b="0" u="none" dirty="0" smtClean="0">
                <a:solidFill>
                  <a:schemeClr val="tx1"/>
                </a:solidFill>
              </a:rPr>
              <a:t>Well, let’s move on the first part of this topic.</a:t>
            </a:r>
            <a:endParaRPr lang="zh-CN" altLang="en-US" b="0" u="none" dirty="0" smtClean="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a:t>
            </a:fld>
            <a:endParaRPr lang="zh-CN" altLang="en-US"/>
          </a:p>
        </p:txBody>
      </p:sp>
    </p:spTree>
    <p:extLst>
      <p:ext uri="{BB962C8B-B14F-4D97-AF65-F5344CB8AC3E}">
        <p14:creationId xmlns:p14="http://schemas.microsoft.com/office/powerpoint/2010/main" val="69481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Next, we also performed experiments based on each kind of feature to see their effectiveness. For that, we conducted the same experiments as above for each kind of feature. From the results we can see that all the features are effective to detect malware, and using all of the features together produced the best results.  The opcode and library features have been used by lots of work in practice, so we believe that the type information can benefit to malware detection as well in practice.</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20</a:t>
            </a:fld>
            <a:endParaRPr lang="zh-CN" altLang="en-US"/>
          </a:p>
        </p:txBody>
      </p:sp>
    </p:spTree>
    <p:extLst>
      <p:ext uri="{BB962C8B-B14F-4D97-AF65-F5344CB8AC3E}">
        <p14:creationId xmlns:p14="http://schemas.microsoft.com/office/powerpoint/2010/main" val="1300711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section, to test our approach’s ability to detect genuinely new malware or new malware versions, we ran a time split experiment. First, we downloaded the malware samples, which were collected from January 2017 to July 2017. That is to say, all the malware samples are newer than the ones in our data set. </a:t>
            </a:r>
          </a:p>
          <a:p>
            <a:r>
              <a:rPr lang="en-US" altLang="zh-CN" sz="1200" b="0" i="0" u="none" strike="noStrike" kern="1200" baseline="0" dirty="0" smtClean="0">
                <a:solidFill>
                  <a:schemeClr val="tx1"/>
                </a:solidFill>
                <a:latin typeface="+mn-lt"/>
                <a:ea typeface="+mn-ea"/>
                <a:cs typeface="+mn-cs"/>
              </a:rPr>
              <a:t>About 81% of the samples can be detected by our classifier, which estimates that our approach can detect some new malware samples or new versions of existing malware samples. However, the results also indicate that the classifier becomes ineffective as time passes. This suggests that malware classifiers should be updated often with new data or new features in order to maintain the classification accuracy.</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21</a:t>
            </a:fld>
            <a:endParaRPr lang="zh-CN" altLang="en-US"/>
          </a:p>
        </p:txBody>
      </p:sp>
    </p:spTree>
    <p:extLst>
      <p:ext uri="{BB962C8B-B14F-4D97-AF65-F5344CB8AC3E}">
        <p14:creationId xmlns:p14="http://schemas.microsoft.com/office/powerpoint/2010/main" val="361023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One reason to make the malware detection difficult is that malware writers can use obfuscation techniques. In this section, we performed some experiments to test our approach’s ability to detect new malware samples that are obtained by obfuscating the existing ones.</a:t>
            </a:r>
          </a:p>
          <a:p>
            <a:r>
              <a:rPr lang="en-US" altLang="zh-CN" sz="1200" b="0" i="0" u="none" strike="noStrike" kern="1200" baseline="0" dirty="0" smtClean="0">
                <a:solidFill>
                  <a:schemeClr val="tx1"/>
                </a:solidFill>
                <a:latin typeface="+mn-lt"/>
                <a:ea typeface="+mn-ea"/>
                <a:cs typeface="+mn-cs"/>
              </a:rPr>
              <a:t>We use two commercial tool, </a:t>
            </a:r>
            <a:r>
              <a:rPr lang="en-US" altLang="zh-CN" sz="1200" b="0" i="1" u="none" strike="noStrike" kern="1200" baseline="0" dirty="0" smtClean="0">
                <a:solidFill>
                  <a:schemeClr val="tx1"/>
                </a:solidFill>
                <a:latin typeface="+mn-lt"/>
                <a:ea typeface="+mn-ea"/>
                <a:cs typeface="+mn-cs"/>
              </a:rPr>
              <a:t>Obfuscator  and  </a:t>
            </a:r>
            <a:r>
              <a:rPr lang="en-US" altLang="zh-CN" sz="1200" b="0" i="1" u="none" strike="noStrike" kern="1200" baseline="0" dirty="0" err="1" smtClean="0">
                <a:solidFill>
                  <a:schemeClr val="tx1"/>
                </a:solidFill>
                <a:latin typeface="+mn-lt"/>
                <a:ea typeface="+mn-ea"/>
                <a:cs typeface="+mn-cs"/>
              </a:rPr>
              <a:t>Unest</a:t>
            </a:r>
            <a:r>
              <a:rPr lang="en-US" altLang="zh-CN" sz="1200" b="0" i="0" u="none" strike="noStrike" kern="1200" baseline="0" dirty="0" smtClean="0">
                <a:solidFill>
                  <a:schemeClr val="tx1"/>
                </a:solidFill>
                <a:latin typeface="+mn-lt"/>
                <a:ea typeface="+mn-ea"/>
                <a:cs typeface="+mn-cs"/>
              </a:rPr>
              <a:t>, to obfuscate some malware samples, which are randomly selected from our data set.</a:t>
            </a:r>
          </a:p>
          <a:p>
            <a:r>
              <a:rPr lang="en-US" altLang="zh-CN" sz="1200" b="0" i="0" u="none" strike="noStrike" kern="1200" baseline="0" dirty="0" smtClean="0">
                <a:solidFill>
                  <a:schemeClr val="tx1"/>
                </a:solidFill>
                <a:latin typeface="+mn-lt"/>
                <a:ea typeface="+mn-ea"/>
                <a:cs typeface="+mn-cs"/>
              </a:rPr>
              <a:t>The results show that all the obfuscated malware samples can be detected by our classifier. That is to say, our classifier has a resistance to some obfuscation techniques.</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22</a:t>
            </a:fld>
            <a:endParaRPr lang="zh-CN" altLang="en-US"/>
          </a:p>
        </p:txBody>
      </p:sp>
    </p:spTree>
    <p:extLst>
      <p:ext uri="{BB962C8B-B14F-4D97-AF65-F5344CB8AC3E}">
        <p14:creationId xmlns:p14="http://schemas.microsoft.com/office/powerpoint/2010/main" val="159332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At last, I conclude the talk.</a:t>
            </a:r>
            <a:endParaRPr lang="zh-CN" altLang="en-US" b="0"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23</a:t>
            </a:fld>
            <a:endParaRPr lang="zh-CN" altLang="en-US"/>
          </a:p>
        </p:txBody>
      </p:sp>
    </p:spTree>
    <p:extLst>
      <p:ext uri="{BB962C8B-B14F-4D97-AF65-F5344CB8AC3E}">
        <p14:creationId xmlns:p14="http://schemas.microsoft.com/office/powerpoint/2010/main" val="2045801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dirty="0" smtClean="0"/>
              <a:t>In this work, we have proposed a malware detection approach using various machine learning methods based on the opcodes, data types and system libraries.</a:t>
            </a:r>
          </a:p>
          <a:p>
            <a:pPr marL="0" indent="0">
              <a:buFont typeface="Wingdings" panose="05000000000000000000" pitchFamily="2" charset="2"/>
              <a:buNone/>
            </a:pPr>
            <a:r>
              <a:rPr lang="en-US" altLang="zh-CN" dirty="0" smtClean="0"/>
              <a:t>To evaluate the proposed approach, we have carried out some interesting experiments. </a:t>
            </a:r>
          </a:p>
          <a:p>
            <a:pPr marL="0" indent="0">
              <a:buFont typeface="Wingdings" panose="05000000000000000000" pitchFamily="2" charset="2"/>
              <a:buNone/>
            </a:pPr>
            <a:r>
              <a:rPr lang="en-US" altLang="zh-CN" dirty="0" smtClean="0"/>
              <a:t>The experimental results have demonstrated that our classier is capable of detecting some fresh malware, and has a resistance to some obfuscation techniques.</a:t>
            </a:r>
            <a:endParaRPr lang="zh-CN" altLang="en-US" dirty="0" smtClean="0"/>
          </a:p>
        </p:txBody>
      </p:sp>
      <p:sp>
        <p:nvSpPr>
          <p:cNvPr id="4" name="灯片编号占位符 3"/>
          <p:cNvSpPr>
            <a:spLocks noGrp="1"/>
          </p:cNvSpPr>
          <p:nvPr>
            <p:ph type="sldNum" sz="quarter" idx="10"/>
          </p:nvPr>
        </p:nvSpPr>
        <p:spPr/>
        <p:txBody>
          <a:bodyPr/>
          <a:lstStyle/>
          <a:p>
            <a:fld id="{E65542A3-6338-4C4D-A8AA-103E42BB3D38}" type="slidenum">
              <a:rPr lang="zh-CN" altLang="en-US" smtClean="0"/>
              <a:t>24</a:t>
            </a:fld>
            <a:endParaRPr lang="zh-CN" altLang="en-US"/>
          </a:p>
        </p:txBody>
      </p:sp>
    </p:spTree>
    <p:extLst>
      <p:ext uri="{BB962C8B-B14F-4D97-AF65-F5344CB8AC3E}">
        <p14:creationId xmlns:p14="http://schemas.microsoft.com/office/powerpoint/2010/main" val="3119885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u="none" dirty="0" smtClean="0">
                <a:solidFill>
                  <a:schemeClr val="tx1"/>
                </a:solidFill>
              </a:rPr>
              <a:t>We use static analysis.</a:t>
            </a:r>
            <a:r>
              <a:rPr lang="en-US" altLang="zh-CN" b="1" u="none" baseline="0" dirty="0" smtClean="0">
                <a:solidFill>
                  <a:schemeClr val="tx1"/>
                </a:solidFill>
              </a:rPr>
              <a:t> In malware detection, both static analysis and dynamic analysis have their own advantages and limitations.</a:t>
            </a:r>
          </a:p>
          <a:p>
            <a:r>
              <a:rPr lang="en-US" altLang="zh-CN" b="1" u="none" baseline="0" dirty="0" smtClean="0">
                <a:solidFill>
                  <a:schemeClr val="tx1"/>
                </a:solidFill>
              </a:rPr>
              <a:t>In real application, we suggest using static analysis at first. If the file cannot be will-represented, then we can try </a:t>
            </a:r>
            <a:r>
              <a:rPr lang="en-US" altLang="zh-CN" b="1" u="none" baseline="0" smtClean="0">
                <a:solidFill>
                  <a:schemeClr val="tx1"/>
                </a:solidFill>
              </a:rPr>
              <a:t>dynamic analysis.</a:t>
            </a:r>
            <a:endParaRPr lang="zh-CN" altLang="en-US" b="1" u="none" dirty="0">
              <a:solidFill>
                <a:schemeClr val="tx1"/>
              </a:solidFill>
            </a:endParaRPr>
          </a:p>
        </p:txBody>
      </p:sp>
      <p:sp>
        <p:nvSpPr>
          <p:cNvPr id="4" name="灯片编号占位符 3"/>
          <p:cNvSpPr>
            <a:spLocks noGrp="1"/>
          </p:cNvSpPr>
          <p:nvPr>
            <p:ph type="sldNum" sz="quarter" idx="10"/>
          </p:nvPr>
        </p:nvSpPr>
        <p:spPr/>
        <p:txBody>
          <a:bodyPr/>
          <a:lstStyle/>
          <a:p>
            <a:fld id="{E65542A3-6338-4C4D-A8AA-103E42BB3D38}" type="slidenum">
              <a:rPr lang="zh-CN" altLang="en-US" smtClean="0"/>
              <a:t>25</a:t>
            </a:fld>
            <a:endParaRPr lang="zh-CN" altLang="en-US"/>
          </a:p>
        </p:txBody>
      </p:sp>
    </p:spTree>
    <p:extLst>
      <p:ext uri="{BB962C8B-B14F-4D97-AF65-F5344CB8AC3E}">
        <p14:creationId xmlns:p14="http://schemas.microsoft.com/office/powerpoint/2010/main" val="419750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Malware is a generic term that encompasses viruses, Worm, spywares and other intrusive codes. They are spreading all over the world and are increasing day by day, thus becoming a serious threat. According to the recent report from McAfee, there are more than 650 million malware samples detected in </a:t>
            </a:r>
            <a:r>
              <a:rPr lang="en-US" altLang="zh-CN" dirty="0" smtClean="0"/>
              <a:t>the first quarter</a:t>
            </a:r>
            <a:r>
              <a:rPr lang="en-US" altLang="zh-CN" sz="1200" b="0" i="0" u="none" strike="noStrike" kern="1200" baseline="0" dirty="0" smtClean="0">
                <a:solidFill>
                  <a:schemeClr val="tx1"/>
                </a:solidFill>
                <a:latin typeface="+mn-lt"/>
                <a:ea typeface="+mn-ea"/>
                <a:cs typeface="+mn-cs"/>
              </a:rPr>
              <a:t>, 2017, in which more than 30 million ones are new. So the detection of malware is of major concern to both the anti-malware industry and researchers.</a:t>
            </a:r>
            <a:endParaRPr lang="zh-CN" altLang="en-US" dirty="0" smtClean="0"/>
          </a:p>
        </p:txBody>
      </p:sp>
      <p:sp>
        <p:nvSpPr>
          <p:cNvPr id="4" name="灯片编号占位符 3"/>
          <p:cNvSpPr>
            <a:spLocks noGrp="1"/>
          </p:cNvSpPr>
          <p:nvPr>
            <p:ph type="sldNum" sz="quarter" idx="10"/>
          </p:nvPr>
        </p:nvSpPr>
        <p:spPr/>
        <p:txBody>
          <a:bodyPr/>
          <a:lstStyle/>
          <a:p>
            <a:fld id="{E65542A3-6338-4C4D-A8AA-103E42BB3D38}" type="slidenum">
              <a:rPr lang="zh-CN" altLang="en-US" smtClean="0"/>
              <a:t>3</a:t>
            </a:fld>
            <a:endParaRPr lang="zh-CN" altLang="en-US"/>
          </a:p>
        </p:txBody>
      </p:sp>
    </p:spTree>
    <p:extLst>
      <p:ext uri="{BB962C8B-B14F-4D97-AF65-F5344CB8AC3E}">
        <p14:creationId xmlns:p14="http://schemas.microsoft.com/office/powerpoint/2010/main" val="160787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To protect users from these threats, anti-malware software products from different companies provide the major defense against malware, such as Comodo, McAfee and so on, wherein the signature-based method is employed. However, this method can be easily evaded by malware writers through the evasion techniques.</a:t>
            </a:r>
            <a:endParaRPr lang="zh-CN" altLang="en-US" dirty="0" smtClean="0"/>
          </a:p>
        </p:txBody>
      </p:sp>
      <p:sp>
        <p:nvSpPr>
          <p:cNvPr id="4" name="灯片编号占位符 3"/>
          <p:cNvSpPr>
            <a:spLocks noGrp="1"/>
          </p:cNvSpPr>
          <p:nvPr>
            <p:ph type="sldNum" sz="quarter" idx="10"/>
          </p:nvPr>
        </p:nvSpPr>
        <p:spPr/>
        <p:txBody>
          <a:bodyPr/>
          <a:lstStyle/>
          <a:p>
            <a:fld id="{E65542A3-6338-4C4D-A8AA-103E42BB3D38}" type="slidenum">
              <a:rPr lang="zh-CN" altLang="en-US" smtClean="0"/>
              <a:t>4</a:t>
            </a:fld>
            <a:endParaRPr lang="zh-CN" altLang="en-US"/>
          </a:p>
        </p:txBody>
      </p:sp>
    </p:spTree>
    <p:extLst>
      <p:ext uri="{BB962C8B-B14F-4D97-AF65-F5344CB8AC3E}">
        <p14:creationId xmlns:p14="http://schemas.microsoft.com/office/powerpoint/2010/main" val="245388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To overcome the limitation of the signature-based method, heuristic-based method are proposed, which focuses on identifying the malicious behavior patterns, though either static analysis or dynamic analysis. But the</a:t>
            </a:r>
          </a:p>
          <a:p>
            <a:r>
              <a:rPr lang="en-US" altLang="zh-CN" sz="1200" b="0" i="0" u="none" strike="noStrike" kern="1200" baseline="0" dirty="0" smtClean="0">
                <a:solidFill>
                  <a:schemeClr val="tx1"/>
                </a:solidFill>
                <a:latin typeface="+mn-lt"/>
                <a:ea typeface="+mn-ea"/>
                <a:cs typeface="+mn-cs"/>
              </a:rPr>
              <a:t>increasing number of malware samples makes this method no longer considered effective. </a:t>
            </a: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E65542A3-6338-4C4D-A8AA-103E42BB3D38}" type="slidenum">
              <a:rPr lang="zh-CN" altLang="en-US" smtClean="0"/>
              <a:t>5</a:t>
            </a:fld>
            <a:endParaRPr lang="zh-CN" altLang="en-US"/>
          </a:p>
        </p:txBody>
      </p:sp>
    </p:spTree>
    <p:extLst>
      <p:ext uri="{BB962C8B-B14F-4D97-AF65-F5344CB8AC3E}">
        <p14:creationId xmlns:p14="http://schemas.microsoft.com/office/powerpoint/2010/main" val="3020775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Recently, various machine learning approaches have been proposed for detecting malware. Although some approaches can get a high accuracy (for the stationary data sets), it is still not enough for malware detection. Most of existing work focus on the behaviour features such as binary codes, opcodes and API calls, leaving the data information out of consideration.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Also, It can be easily evaded. </a:t>
            </a:r>
            <a:r>
              <a:rPr lang="en-US" altLang="zh-CN" sz="1200" dirty="0" smtClean="0"/>
              <a:t>Malware </a:t>
            </a:r>
            <a:r>
              <a:rPr lang="en-US" altLang="zh-CN" sz="1200" dirty="0" smtClean="0">
                <a:solidFill>
                  <a:srgbClr val="0070C0"/>
                </a:solidFill>
              </a:rPr>
              <a:t>evolves rapidly </a:t>
            </a:r>
            <a:r>
              <a:rPr lang="en-US" altLang="zh-CN" sz="1200" dirty="0" smtClean="0"/>
              <a:t>and it thus becomes hard to generalize learning models to reflect future, </a:t>
            </a:r>
            <a:r>
              <a:rPr lang="en-US" altLang="zh-CN" sz="1200" dirty="0" smtClean="0">
                <a:solidFill>
                  <a:srgbClr val="0070C0"/>
                </a:solidFill>
              </a:rPr>
              <a:t>previously-unseen behaviors</a:t>
            </a:r>
            <a:r>
              <a:rPr lang="en-US" altLang="zh-CN" sz="1200" dirty="0" smtClean="0"/>
              <a:t>. And most of the work didn’t consider the </a:t>
            </a:r>
            <a:r>
              <a:rPr lang="en-US" altLang="zh-CN" dirty="0" smtClean="0"/>
              <a:t> resistance to obfuscation techniques.</a:t>
            </a:r>
            <a:endParaRPr lang="zh-CN" altLang="en-US" dirty="0" smtClean="0"/>
          </a:p>
        </p:txBody>
      </p:sp>
      <p:sp>
        <p:nvSpPr>
          <p:cNvPr id="4" name="灯片编号占位符 3"/>
          <p:cNvSpPr>
            <a:spLocks noGrp="1"/>
          </p:cNvSpPr>
          <p:nvPr>
            <p:ph type="sldNum" sz="quarter" idx="10"/>
          </p:nvPr>
        </p:nvSpPr>
        <p:spPr/>
        <p:txBody>
          <a:bodyPr/>
          <a:lstStyle/>
          <a:p>
            <a:fld id="{E65542A3-6338-4C4D-A8AA-103E42BB3D38}" type="slidenum">
              <a:rPr lang="zh-CN" altLang="en-US" smtClean="0"/>
              <a:t>6</a:t>
            </a:fld>
            <a:endParaRPr lang="zh-CN" altLang="en-US"/>
          </a:p>
        </p:txBody>
      </p:sp>
    </p:spTree>
    <p:extLst>
      <p:ext uri="{BB962C8B-B14F-4D97-AF65-F5344CB8AC3E}">
        <p14:creationId xmlns:p14="http://schemas.microsoft.com/office/powerpoint/2010/main" val="82900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u="none" baseline="0" dirty="0" smtClean="0">
                <a:solidFill>
                  <a:schemeClr val="tx1"/>
                </a:solidFill>
              </a:rPr>
              <a:t>Next, Let’s move to the second part.</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7</a:t>
            </a:fld>
            <a:endParaRPr lang="zh-CN" altLang="en-US"/>
          </a:p>
        </p:txBody>
      </p:sp>
    </p:spTree>
    <p:extLst>
      <p:ext uri="{BB962C8B-B14F-4D97-AF65-F5344CB8AC3E}">
        <p14:creationId xmlns:p14="http://schemas.microsoft.com/office/powerpoint/2010/main" val="3692102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paper, we propose an effective approach to detect malware based on machine learning. Different from most existing work, we take into account not only the behaviour information but also the data information. We also consider the time-split samples and obfuscated samples,</a:t>
            </a:r>
          </a:p>
          <a:p>
            <a:r>
              <a:rPr lang="en-US" altLang="zh-CN" sz="1200" b="0" i="0" u="none" strike="noStrike" kern="1200" baseline="0" dirty="0" smtClean="0">
                <a:solidFill>
                  <a:schemeClr val="tx1"/>
                </a:solidFill>
                <a:latin typeface="+mn-lt"/>
                <a:ea typeface="+mn-ea"/>
                <a:cs typeface="+mn-cs"/>
              </a:rPr>
              <a:t>Generally, the behaviour information reflects which behaviours a software intends to do, while the data information indicates which data's a software intends to perform on or how data's are organized. </a:t>
            </a: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8</a:t>
            </a:fld>
            <a:endParaRPr lang="zh-CN" altLang="en-US"/>
          </a:p>
        </p:txBody>
      </p:sp>
    </p:spTree>
    <p:extLst>
      <p:ext uri="{BB962C8B-B14F-4D97-AF65-F5344CB8AC3E}">
        <p14:creationId xmlns:p14="http://schemas.microsoft.com/office/powerpoint/2010/main" val="587430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This Figure shows the framework of our approach, which consists of two components, namely the feature extractor and the malware classifier. The feature extractor extracts the feature information from the executables and represents them as vectors. While the malware classifier is first trained from an available dataset of executables, and then can be used to detect new, unseen executables. In the following, we describe both components in more detail.</a:t>
            </a:r>
            <a:endParaRPr lang="zh-CN" altLang="en-US" dirty="0"/>
          </a:p>
        </p:txBody>
      </p:sp>
      <p:sp>
        <p:nvSpPr>
          <p:cNvPr id="4" name="灯片编号占位符 3"/>
          <p:cNvSpPr>
            <a:spLocks noGrp="1"/>
          </p:cNvSpPr>
          <p:nvPr>
            <p:ph type="sldNum" sz="quarter" idx="10"/>
          </p:nvPr>
        </p:nvSpPr>
        <p:spPr/>
        <p:txBody>
          <a:bodyPr/>
          <a:lstStyle/>
          <a:p>
            <a:fld id="{E65542A3-6338-4C4D-A8AA-103E42BB3D38}" type="slidenum">
              <a:rPr lang="zh-CN" altLang="en-US" smtClean="0"/>
              <a:t>9</a:t>
            </a:fld>
            <a:endParaRPr lang="zh-CN" altLang="en-US"/>
          </a:p>
        </p:txBody>
      </p:sp>
    </p:spTree>
    <p:extLst>
      <p:ext uri="{BB962C8B-B14F-4D97-AF65-F5344CB8AC3E}">
        <p14:creationId xmlns:p14="http://schemas.microsoft.com/office/powerpoint/2010/main" val="3133189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ctrTitle"/>
          </p:nvPr>
        </p:nvSpPr>
        <p:spPr>
          <a:xfrm>
            <a:off x="107504" y="1844824"/>
            <a:ext cx="8280920" cy="1337841"/>
          </a:xfrm>
        </p:spPr>
        <p:txBody>
          <a:bodyPr>
            <a:noAutofit/>
          </a:bodyPr>
          <a:lstStyle/>
          <a:p>
            <a:r>
              <a:rPr lang="en-US" altLang="zh-CN" sz="4000" dirty="0" smtClean="0"/>
              <a:t>Effective Malware Detection based on Behavior and Data Features</a:t>
            </a:r>
            <a:endParaRPr lang="zh-CN" altLang="en-US" sz="4000" dirty="0"/>
          </a:p>
        </p:txBody>
      </p:sp>
      <p:sp>
        <p:nvSpPr>
          <p:cNvPr id="2" name="文本框 1"/>
          <p:cNvSpPr txBox="1"/>
          <p:nvPr/>
        </p:nvSpPr>
        <p:spPr>
          <a:xfrm>
            <a:off x="395536" y="3212976"/>
            <a:ext cx="7818072" cy="1015663"/>
          </a:xfrm>
          <a:prstGeom prst="rect">
            <a:avLst/>
          </a:prstGeom>
          <a:noFill/>
        </p:spPr>
        <p:txBody>
          <a:bodyPr wrap="square" rtlCol="0">
            <a:spAutoFit/>
          </a:bodyPr>
          <a:lstStyle/>
          <a:p>
            <a:pPr algn="ctr"/>
            <a:r>
              <a:rPr lang="en-US" altLang="zh-CN" sz="2400" dirty="0" smtClean="0"/>
              <a:t>Zhiwu Xu, Cheng Wen, Shengchao Qin, and Zhong Ming</a:t>
            </a:r>
          </a:p>
          <a:p>
            <a:pPr algn="ctr"/>
            <a:r>
              <a:rPr lang="en-US" altLang="zh-CN" dirty="0" smtClean="0"/>
              <a:t>College of  Computer Science and Software Engineering, </a:t>
            </a:r>
          </a:p>
          <a:p>
            <a:pPr algn="ctr"/>
            <a:r>
              <a:rPr lang="en-US" altLang="zh-CN" dirty="0" smtClean="0"/>
              <a:t>Shenzhen University, China</a:t>
            </a:r>
          </a:p>
        </p:txBody>
      </p:sp>
    </p:spTree>
    <p:extLst>
      <p:ext uri="{BB962C8B-B14F-4D97-AF65-F5344CB8AC3E}">
        <p14:creationId xmlns:p14="http://schemas.microsoft.com/office/powerpoint/2010/main" val="2074691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280920" cy="2677656"/>
          </a:xfrm>
          <a:prstGeom prst="rect">
            <a:avLst/>
          </a:prstGeom>
        </p:spPr>
        <p:txBody>
          <a:bodyPr wrap="square">
            <a:spAutoFit/>
          </a:bodyPr>
          <a:lstStyle/>
          <a:p>
            <a:r>
              <a:rPr lang="en-US" altLang="zh-CN" sz="4000" b="1" dirty="0" smtClean="0"/>
              <a:t>Feature Extractor</a:t>
            </a:r>
          </a:p>
          <a:p>
            <a:endParaRPr lang="en-US" altLang="zh-CN" sz="3200" b="1" dirty="0" smtClean="0"/>
          </a:p>
          <a:p>
            <a:pPr marL="457200" indent="-457200">
              <a:buFont typeface="Wingdings" panose="05000000000000000000" pitchFamily="2" charset="2"/>
              <a:buChar char="l"/>
            </a:pPr>
            <a:r>
              <a:rPr lang="en-US" altLang="zh-CN" sz="3200" dirty="0" smtClean="0"/>
              <a:t>Decompilation</a:t>
            </a:r>
          </a:p>
          <a:p>
            <a:pPr marL="457200" indent="-457200">
              <a:buFont typeface="Wingdings" panose="05000000000000000000" pitchFamily="2" charset="2"/>
              <a:buChar char="l"/>
            </a:pPr>
            <a:r>
              <a:rPr lang="en-US" altLang="zh-CN" sz="3200" dirty="0" smtClean="0"/>
              <a:t>Information Extraction</a:t>
            </a:r>
          </a:p>
          <a:p>
            <a:pPr marL="457200" indent="-457200">
              <a:buFont typeface="Wingdings" panose="05000000000000000000" pitchFamily="2" charset="2"/>
              <a:buChar char="l"/>
            </a:pPr>
            <a:r>
              <a:rPr lang="en-US" altLang="zh-CN" sz="3200" dirty="0" smtClean="0"/>
              <a:t>Feature Selection and representation</a:t>
            </a:r>
          </a:p>
        </p:txBody>
      </p:sp>
    </p:spTree>
    <p:extLst>
      <p:ext uri="{BB962C8B-B14F-4D97-AF65-F5344CB8AC3E}">
        <p14:creationId xmlns:p14="http://schemas.microsoft.com/office/powerpoint/2010/main" val="2688689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280920" cy="2677656"/>
          </a:xfrm>
          <a:prstGeom prst="rect">
            <a:avLst/>
          </a:prstGeom>
        </p:spPr>
        <p:txBody>
          <a:bodyPr wrap="square">
            <a:spAutoFit/>
          </a:bodyPr>
          <a:lstStyle/>
          <a:p>
            <a:r>
              <a:rPr lang="en-US" altLang="zh-CN" sz="4000" b="1" dirty="0" smtClean="0"/>
              <a:t>Feature Extractor</a:t>
            </a:r>
          </a:p>
          <a:p>
            <a:endParaRPr lang="en-US" altLang="zh-CN" sz="3200" b="1" dirty="0">
              <a:latin typeface="CMR10"/>
            </a:endParaRPr>
          </a:p>
          <a:p>
            <a:pPr marL="457200" indent="-457200">
              <a:buFont typeface="Wingdings" panose="05000000000000000000" pitchFamily="2" charset="2"/>
              <a:buChar char="l"/>
            </a:pPr>
            <a:r>
              <a:rPr lang="en-US" altLang="zh-CN" sz="3200" b="1" dirty="0" smtClean="0">
                <a:solidFill>
                  <a:srgbClr val="0070C0"/>
                </a:solidFill>
              </a:rPr>
              <a:t>Decompilation</a:t>
            </a:r>
          </a:p>
          <a:p>
            <a:pPr marL="457200" indent="-457200">
              <a:buFont typeface="Wingdings" panose="05000000000000000000" pitchFamily="2" charset="2"/>
              <a:buChar char="l"/>
            </a:pPr>
            <a:r>
              <a:rPr lang="en-US" altLang="zh-CN" sz="3200" dirty="0" smtClean="0"/>
              <a:t>Information Extraction</a:t>
            </a:r>
          </a:p>
          <a:p>
            <a:pPr marL="457200" indent="-457200">
              <a:buFont typeface="Wingdings" panose="05000000000000000000" pitchFamily="2" charset="2"/>
              <a:buChar char="l"/>
            </a:pPr>
            <a:r>
              <a:rPr lang="en-US" altLang="zh-CN" sz="3200" dirty="0" smtClean="0"/>
              <a:t>Feature Selection and representation</a:t>
            </a:r>
          </a:p>
        </p:txBody>
      </p:sp>
      <p:pic>
        <p:nvPicPr>
          <p:cNvPr id="6" name="图片 5"/>
          <p:cNvPicPr>
            <a:picLocks noChangeAspect="1"/>
          </p:cNvPicPr>
          <p:nvPr/>
        </p:nvPicPr>
        <p:blipFill rotWithShape="1">
          <a:blip r:embed="rId3"/>
          <a:srcRect t="1258" r="214"/>
          <a:stretch/>
        </p:blipFill>
        <p:spPr>
          <a:xfrm>
            <a:off x="813220" y="4077072"/>
            <a:ext cx="950468" cy="987545"/>
          </a:xfrm>
          <a:prstGeom prst="rect">
            <a:avLst/>
          </a:prstGeom>
        </p:spPr>
      </p:pic>
      <p:sp>
        <p:nvSpPr>
          <p:cNvPr id="8" name="矩形 7"/>
          <p:cNvSpPr/>
          <p:nvPr/>
        </p:nvSpPr>
        <p:spPr>
          <a:xfrm>
            <a:off x="1649448" y="4048230"/>
            <a:ext cx="1554400" cy="923330"/>
          </a:xfrm>
          <a:prstGeom prst="rect">
            <a:avLst/>
          </a:prstGeom>
        </p:spPr>
        <p:txBody>
          <a:bodyPr wrap="none">
            <a:spAutoFit/>
          </a:bodyPr>
          <a:lstStyle/>
          <a:p>
            <a:pPr algn="ctr"/>
            <a:r>
              <a:rPr lang="en-US" altLang="zh-CN" dirty="0" smtClean="0"/>
              <a:t>Decompilation</a:t>
            </a:r>
          </a:p>
          <a:p>
            <a:pPr algn="ctr"/>
            <a:endParaRPr lang="en-US" altLang="zh-CN" dirty="0" smtClean="0"/>
          </a:p>
          <a:p>
            <a:pPr algn="ctr"/>
            <a:r>
              <a:rPr lang="en-US" altLang="zh-CN" dirty="0" smtClean="0"/>
              <a:t> Tool</a:t>
            </a:r>
            <a:endParaRPr lang="zh-CN" altLang="en-US" dirty="0"/>
          </a:p>
        </p:txBody>
      </p:sp>
      <p:sp>
        <p:nvSpPr>
          <p:cNvPr id="9" name="右箭头 8"/>
          <p:cNvSpPr/>
          <p:nvPr/>
        </p:nvSpPr>
        <p:spPr>
          <a:xfrm>
            <a:off x="1763688" y="4385957"/>
            <a:ext cx="1440160" cy="1615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 name="文本框 1"/>
          <p:cNvSpPr txBox="1"/>
          <p:nvPr/>
        </p:nvSpPr>
        <p:spPr>
          <a:xfrm>
            <a:off x="3856992" y="5986256"/>
            <a:ext cx="3523320" cy="369332"/>
          </a:xfrm>
          <a:prstGeom prst="rect">
            <a:avLst/>
          </a:prstGeom>
          <a:noFill/>
        </p:spPr>
        <p:txBody>
          <a:bodyPr wrap="square" rtlCol="0">
            <a:spAutoFit/>
          </a:bodyPr>
          <a:lstStyle/>
          <a:p>
            <a:pPr algn="ctr"/>
            <a:r>
              <a:rPr lang="en-US" altLang="zh-CN" dirty="0" smtClean="0"/>
              <a:t>ASM codes</a:t>
            </a:r>
            <a:endParaRPr lang="zh-CN" altLang="en-US" dirty="0"/>
          </a:p>
        </p:txBody>
      </p:sp>
      <p:pic>
        <p:nvPicPr>
          <p:cNvPr id="11" name="图片 10"/>
          <p:cNvPicPr>
            <a:picLocks noChangeAspect="1"/>
          </p:cNvPicPr>
          <p:nvPr/>
        </p:nvPicPr>
        <p:blipFill>
          <a:blip r:embed="rId4"/>
          <a:stretch>
            <a:fillRect/>
          </a:stretch>
        </p:blipFill>
        <p:spPr>
          <a:xfrm>
            <a:off x="3635896" y="3429000"/>
            <a:ext cx="4078435" cy="2381532"/>
          </a:xfrm>
          <a:prstGeom prst="rect">
            <a:avLst/>
          </a:prstGeom>
        </p:spPr>
      </p:pic>
    </p:spTree>
    <p:extLst>
      <p:ext uri="{BB962C8B-B14F-4D97-AF65-F5344CB8AC3E}">
        <p14:creationId xmlns:p14="http://schemas.microsoft.com/office/powerpoint/2010/main" val="2433492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280920" cy="2677656"/>
          </a:xfrm>
          <a:prstGeom prst="rect">
            <a:avLst/>
          </a:prstGeom>
        </p:spPr>
        <p:txBody>
          <a:bodyPr wrap="square">
            <a:spAutoFit/>
          </a:bodyPr>
          <a:lstStyle/>
          <a:p>
            <a:r>
              <a:rPr lang="en-US" altLang="zh-CN" sz="4000" b="1" dirty="0" smtClean="0"/>
              <a:t>Feature Extractor</a:t>
            </a:r>
          </a:p>
          <a:p>
            <a:endParaRPr lang="en-US" altLang="zh-CN" sz="3200" b="1" dirty="0">
              <a:latin typeface="CMR10"/>
            </a:endParaRPr>
          </a:p>
          <a:p>
            <a:pPr marL="457200" indent="-457200">
              <a:buFont typeface="Wingdings" panose="05000000000000000000" pitchFamily="2" charset="2"/>
              <a:buChar char="l"/>
            </a:pPr>
            <a:r>
              <a:rPr lang="en-US" altLang="zh-CN" sz="3200" dirty="0" smtClean="0"/>
              <a:t>Decompilation</a:t>
            </a:r>
          </a:p>
          <a:p>
            <a:pPr marL="457200" indent="-457200">
              <a:buFont typeface="Wingdings" panose="05000000000000000000" pitchFamily="2" charset="2"/>
              <a:buChar char="l"/>
            </a:pPr>
            <a:r>
              <a:rPr lang="en-US" altLang="zh-CN" sz="3200" b="1" dirty="0" smtClean="0">
                <a:solidFill>
                  <a:srgbClr val="0070C0"/>
                </a:solidFill>
              </a:rPr>
              <a:t>Information Extraction</a:t>
            </a:r>
          </a:p>
          <a:p>
            <a:pPr marL="457200" indent="-457200">
              <a:buFont typeface="Wingdings" panose="05000000000000000000" pitchFamily="2" charset="2"/>
              <a:buChar char="l"/>
            </a:pPr>
            <a:r>
              <a:rPr lang="en-US" altLang="zh-CN" sz="3200" dirty="0" smtClean="0"/>
              <a:t>Feature Selection and representation</a:t>
            </a:r>
          </a:p>
        </p:txBody>
      </p:sp>
      <p:pic>
        <p:nvPicPr>
          <p:cNvPr id="7" name="图片 6"/>
          <p:cNvPicPr>
            <a:picLocks noChangeAspect="1"/>
          </p:cNvPicPr>
          <p:nvPr/>
        </p:nvPicPr>
        <p:blipFill rotWithShape="1">
          <a:blip r:embed="rId3"/>
          <a:srcRect t="42371" r="118"/>
          <a:stretch/>
        </p:blipFill>
        <p:spPr>
          <a:xfrm>
            <a:off x="467544" y="4304481"/>
            <a:ext cx="7848872" cy="1860823"/>
          </a:xfrm>
          <a:prstGeom prst="rect">
            <a:avLst/>
          </a:prstGeom>
        </p:spPr>
      </p:pic>
      <p:pic>
        <p:nvPicPr>
          <p:cNvPr id="5" name="图片 4"/>
          <p:cNvPicPr>
            <a:picLocks noChangeAspect="1"/>
          </p:cNvPicPr>
          <p:nvPr/>
        </p:nvPicPr>
        <p:blipFill rotWithShape="1">
          <a:blip r:embed="rId4"/>
          <a:srcRect r="81" b="45401"/>
          <a:stretch/>
        </p:blipFill>
        <p:spPr>
          <a:xfrm>
            <a:off x="395536" y="3344458"/>
            <a:ext cx="7632848" cy="936104"/>
          </a:xfrm>
          <a:prstGeom prst="rect">
            <a:avLst/>
          </a:prstGeom>
        </p:spPr>
      </p:pic>
      <p:sp>
        <p:nvSpPr>
          <p:cNvPr id="11" name="矩形 10"/>
          <p:cNvSpPr/>
          <p:nvPr/>
        </p:nvSpPr>
        <p:spPr>
          <a:xfrm>
            <a:off x="2699792" y="4592513"/>
            <a:ext cx="576064" cy="157279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矩形 13"/>
          <p:cNvSpPr/>
          <p:nvPr/>
        </p:nvSpPr>
        <p:spPr>
          <a:xfrm>
            <a:off x="1803884" y="3356979"/>
            <a:ext cx="4352292" cy="34751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文本框 15"/>
          <p:cNvSpPr txBox="1"/>
          <p:nvPr/>
        </p:nvSpPr>
        <p:spPr>
          <a:xfrm>
            <a:off x="2555776" y="4261978"/>
            <a:ext cx="936104" cy="369332"/>
          </a:xfrm>
          <a:prstGeom prst="rect">
            <a:avLst/>
          </a:prstGeom>
          <a:noFill/>
        </p:spPr>
        <p:txBody>
          <a:bodyPr wrap="square" rtlCol="0">
            <a:spAutoFit/>
          </a:bodyPr>
          <a:lstStyle/>
          <a:p>
            <a:r>
              <a:rPr lang="en-US" altLang="zh-CN" dirty="0" smtClean="0">
                <a:solidFill>
                  <a:srgbClr val="FF0000"/>
                </a:solidFill>
              </a:rPr>
              <a:t>Opcode</a:t>
            </a:r>
            <a:endParaRPr lang="zh-CN" altLang="en-US" dirty="0">
              <a:solidFill>
                <a:srgbClr val="FF0000"/>
              </a:solidFill>
            </a:endParaRPr>
          </a:p>
        </p:txBody>
      </p:sp>
      <p:sp>
        <p:nvSpPr>
          <p:cNvPr id="17" name="文本框 16"/>
          <p:cNvSpPr txBox="1"/>
          <p:nvPr/>
        </p:nvSpPr>
        <p:spPr>
          <a:xfrm>
            <a:off x="6201032" y="3335166"/>
            <a:ext cx="1363492" cy="369332"/>
          </a:xfrm>
          <a:prstGeom prst="rect">
            <a:avLst/>
          </a:prstGeom>
          <a:noFill/>
        </p:spPr>
        <p:txBody>
          <a:bodyPr wrap="square" rtlCol="0">
            <a:spAutoFit/>
          </a:bodyPr>
          <a:lstStyle/>
          <a:p>
            <a:r>
              <a:rPr lang="en-US" altLang="zh-CN" dirty="0" smtClean="0">
                <a:solidFill>
                  <a:srgbClr val="FF0000"/>
                </a:solidFill>
              </a:rPr>
              <a:t>System call</a:t>
            </a:r>
            <a:endParaRPr lang="zh-CN" altLang="en-US" dirty="0">
              <a:solidFill>
                <a:srgbClr val="FF0000"/>
              </a:solidFill>
            </a:endParaRPr>
          </a:p>
        </p:txBody>
      </p:sp>
      <p:sp>
        <p:nvSpPr>
          <p:cNvPr id="10" name="矩形 10"/>
          <p:cNvSpPr/>
          <p:nvPr/>
        </p:nvSpPr>
        <p:spPr>
          <a:xfrm>
            <a:off x="3760676" y="4592513"/>
            <a:ext cx="640540" cy="2937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文本框 11"/>
          <p:cNvSpPr txBox="1"/>
          <p:nvPr/>
        </p:nvSpPr>
        <p:spPr>
          <a:xfrm>
            <a:off x="4463988" y="4618410"/>
            <a:ext cx="1836204" cy="369332"/>
          </a:xfrm>
          <a:prstGeom prst="rect">
            <a:avLst/>
          </a:prstGeom>
          <a:noFill/>
        </p:spPr>
        <p:txBody>
          <a:bodyPr wrap="square" rtlCol="0">
            <a:spAutoFit/>
          </a:bodyPr>
          <a:lstStyle/>
          <a:p>
            <a:r>
              <a:rPr lang="en-US" altLang="zh-CN" dirty="0" smtClean="0">
                <a:solidFill>
                  <a:srgbClr val="FF0000"/>
                </a:solidFill>
              </a:rPr>
              <a:t>Data Type</a:t>
            </a:r>
            <a:r>
              <a:rPr lang="zh-CN" altLang="en-US" dirty="0" smtClean="0">
                <a:solidFill>
                  <a:srgbClr val="FF0000"/>
                </a:solidFill>
              </a:rPr>
              <a:t>：</a:t>
            </a:r>
            <a:r>
              <a:rPr lang="en-US" altLang="zh-CN" dirty="0" smtClean="0">
                <a:solidFill>
                  <a:srgbClr val="FF0000"/>
                </a:solidFill>
              </a:rPr>
              <a:t>int </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87270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280920" cy="4216539"/>
          </a:xfrm>
          <a:prstGeom prst="rect">
            <a:avLst/>
          </a:prstGeom>
        </p:spPr>
        <p:txBody>
          <a:bodyPr wrap="square">
            <a:spAutoFit/>
          </a:bodyPr>
          <a:lstStyle/>
          <a:p>
            <a:r>
              <a:rPr lang="en-US" altLang="zh-CN" sz="4000" b="1" dirty="0" smtClean="0"/>
              <a:t>Feature Extractor</a:t>
            </a:r>
          </a:p>
          <a:p>
            <a:endParaRPr lang="en-US" altLang="zh-CN" sz="3200" b="1" dirty="0">
              <a:latin typeface="CMR10"/>
            </a:endParaRPr>
          </a:p>
          <a:p>
            <a:pPr marL="457200" indent="-457200">
              <a:buFont typeface="Wingdings" panose="05000000000000000000" pitchFamily="2" charset="2"/>
              <a:buChar char="l"/>
            </a:pPr>
            <a:r>
              <a:rPr lang="en-US" altLang="zh-CN" sz="3200" dirty="0" smtClean="0"/>
              <a:t>Decompilation</a:t>
            </a:r>
          </a:p>
          <a:p>
            <a:pPr marL="457200" indent="-457200">
              <a:buFont typeface="Wingdings" panose="05000000000000000000" pitchFamily="2" charset="2"/>
              <a:buChar char="l"/>
            </a:pPr>
            <a:r>
              <a:rPr lang="en-US" altLang="zh-CN" sz="3200" dirty="0" smtClean="0"/>
              <a:t>Information Extraction</a:t>
            </a:r>
          </a:p>
          <a:p>
            <a:pPr marL="457200" indent="-457200">
              <a:buFont typeface="Wingdings" panose="05000000000000000000" pitchFamily="2" charset="2"/>
              <a:buChar char="l"/>
            </a:pPr>
            <a:r>
              <a:rPr lang="en-US" altLang="zh-CN" sz="3200" b="1" dirty="0" smtClean="0">
                <a:solidFill>
                  <a:srgbClr val="0070C0"/>
                </a:solidFill>
              </a:rPr>
              <a:t>Feature Selection and representation</a:t>
            </a:r>
          </a:p>
          <a:p>
            <a:endParaRPr lang="en-US" altLang="zh-CN" sz="2000" b="1" dirty="0">
              <a:solidFill>
                <a:srgbClr val="0070C0"/>
              </a:solidFill>
            </a:endParaRPr>
          </a:p>
          <a:p>
            <a:r>
              <a:rPr lang="en-US" altLang="zh-CN" sz="2000" b="1" dirty="0">
                <a:solidFill>
                  <a:srgbClr val="0070C0"/>
                </a:solidFill>
              </a:rPr>
              <a:t> </a:t>
            </a:r>
            <a:r>
              <a:rPr lang="en-US" altLang="zh-CN" sz="2000" b="1" dirty="0" smtClean="0">
                <a:solidFill>
                  <a:srgbClr val="0070C0"/>
                </a:solidFill>
              </a:rPr>
              <a:t>   Selection</a:t>
            </a:r>
            <a:r>
              <a:rPr lang="en-US" altLang="zh-CN" sz="2000" b="1" dirty="0">
                <a:solidFill>
                  <a:srgbClr val="0070C0"/>
                </a:solidFill>
              </a:rPr>
              <a:t>:</a:t>
            </a:r>
            <a:endParaRPr lang="en-US" altLang="zh-CN" sz="2000" dirty="0"/>
          </a:p>
          <a:p>
            <a:r>
              <a:rPr lang="en-US" altLang="zh-CN" sz="2000" dirty="0"/>
              <a:t>	Term Frequency and Inverse Document Frequency (TF-IDF) </a:t>
            </a:r>
          </a:p>
          <a:p>
            <a:endParaRPr lang="en-US" altLang="zh-CN" sz="2000" dirty="0"/>
          </a:p>
          <a:p>
            <a:r>
              <a:rPr lang="en-US" altLang="zh-CN" sz="2000" b="1" dirty="0" smtClean="0">
                <a:solidFill>
                  <a:srgbClr val="0070C0"/>
                </a:solidFill>
              </a:rPr>
              <a:t>    Representation:</a:t>
            </a:r>
            <a:endParaRPr lang="en-US" altLang="zh-CN" sz="2000" b="1" dirty="0">
              <a:solidFill>
                <a:srgbClr val="0070C0"/>
              </a:solidFill>
            </a:endParaRPr>
          </a:p>
        </p:txBody>
      </p:sp>
      <p:pic>
        <p:nvPicPr>
          <p:cNvPr id="7" name="图片 6"/>
          <p:cNvPicPr>
            <a:picLocks noChangeAspect="1"/>
          </p:cNvPicPr>
          <p:nvPr/>
        </p:nvPicPr>
        <p:blipFill rotWithShape="1">
          <a:blip r:embed="rId3"/>
          <a:srcRect l="9210" t="2521" r="1316" b="5269"/>
          <a:stretch/>
        </p:blipFill>
        <p:spPr>
          <a:xfrm>
            <a:off x="2559891" y="4223206"/>
            <a:ext cx="4892429" cy="2518162"/>
          </a:xfrm>
          <a:prstGeom prst="rect">
            <a:avLst/>
          </a:prstGeom>
        </p:spPr>
      </p:pic>
    </p:spTree>
    <p:extLst>
      <p:ext uri="{BB962C8B-B14F-4D97-AF65-F5344CB8AC3E}">
        <p14:creationId xmlns:p14="http://schemas.microsoft.com/office/powerpoint/2010/main" val="161487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2553" r="3567" b="17994"/>
          <a:stretch/>
        </p:blipFill>
        <p:spPr>
          <a:xfrm>
            <a:off x="107504" y="2180455"/>
            <a:ext cx="8928992" cy="3480793"/>
          </a:xfrm>
          <a:prstGeom prst="rect">
            <a:avLst/>
          </a:prstGeom>
        </p:spPr>
      </p:pic>
      <p:sp>
        <p:nvSpPr>
          <p:cNvPr id="5" name="矩形 4"/>
          <p:cNvSpPr/>
          <p:nvPr/>
        </p:nvSpPr>
        <p:spPr>
          <a:xfrm>
            <a:off x="323528" y="332656"/>
            <a:ext cx="8280920" cy="707886"/>
          </a:xfrm>
          <a:prstGeom prst="rect">
            <a:avLst/>
          </a:prstGeom>
        </p:spPr>
        <p:txBody>
          <a:bodyPr wrap="square">
            <a:spAutoFit/>
          </a:bodyPr>
          <a:lstStyle/>
          <a:p>
            <a:r>
              <a:rPr lang="en-US" altLang="zh-CN" sz="4000" b="1" dirty="0" smtClean="0"/>
              <a:t>Framework</a:t>
            </a:r>
            <a:endParaRPr lang="en-US" altLang="zh-CN" sz="4000" b="1" dirty="0" smtClean="0">
              <a:latin typeface="CMR10"/>
            </a:endParaRPr>
          </a:p>
        </p:txBody>
      </p:sp>
      <p:sp>
        <p:nvSpPr>
          <p:cNvPr id="6" name="圆角矩形 5"/>
          <p:cNvSpPr/>
          <p:nvPr/>
        </p:nvSpPr>
        <p:spPr>
          <a:xfrm>
            <a:off x="5148064" y="2852936"/>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Classifier</a:t>
            </a:r>
            <a:endParaRPr lang="zh-CN" altLang="en-US" sz="2400" dirty="0"/>
          </a:p>
        </p:txBody>
      </p:sp>
    </p:spTree>
    <p:extLst>
      <p:ext uri="{BB962C8B-B14F-4D97-AF65-F5344CB8AC3E}">
        <p14:creationId xmlns:p14="http://schemas.microsoft.com/office/powerpoint/2010/main" val="2118234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323528" y="332656"/>
                <a:ext cx="8568952" cy="5988371"/>
              </a:xfrm>
              <a:prstGeom prst="rect">
                <a:avLst/>
              </a:prstGeom>
            </p:spPr>
            <p:txBody>
              <a:bodyPr wrap="square">
                <a:spAutoFit/>
              </a:bodyPr>
              <a:lstStyle/>
              <a:p>
                <a:r>
                  <a:rPr lang="en-US" altLang="zh-CN" sz="4000" b="1" dirty="0" smtClean="0"/>
                  <a:t>Classifier</a:t>
                </a:r>
              </a:p>
              <a:p>
                <a:endParaRPr lang="en-US" altLang="zh-CN" sz="3200" b="1" dirty="0">
                  <a:latin typeface="CMR10"/>
                </a:endParaRPr>
              </a:p>
              <a:p>
                <a:pPr marL="342900" indent="-342900">
                  <a:buFont typeface="Wingdings" panose="05000000000000000000" pitchFamily="2" charset="2"/>
                  <a:buChar char="l"/>
                </a:pPr>
                <a:r>
                  <a:rPr lang="en-US" altLang="zh-CN" sz="3200" dirty="0" smtClean="0"/>
                  <a:t>Classifier Training</a:t>
                </a:r>
              </a:p>
              <a:p>
                <a:pPr marL="914400" lvl="1" indent="-457200">
                  <a:buFont typeface="Wingdings" panose="05000000000000000000" pitchFamily="2" charset="2"/>
                  <a:buChar char="Ø"/>
                </a:pPr>
                <a:r>
                  <a:rPr lang="en-US" altLang="zh-CN" sz="2400" dirty="0" smtClean="0"/>
                  <a:t>An executable </a:t>
                </a:r>
                <a14:m>
                  <m:oMath xmlns:m="http://schemas.openxmlformats.org/officeDocument/2006/math">
                    <m:r>
                      <a:rPr lang="en-US" altLang="zh-CN" sz="2400" b="0" i="1" smtClean="0">
                        <a:latin typeface="Cambria Math" panose="02040503050406030204" pitchFamily="18" charset="0"/>
                      </a:rPr>
                      <m:t>𝑒</m:t>
                    </m:r>
                  </m:oMath>
                </a14:m>
                <a:r>
                  <a:rPr lang="en-US" altLang="zh-CN" sz="2400" dirty="0" smtClean="0"/>
                  <a:t> can be represented as a vector </a:t>
                </a:r>
                <a14:m>
                  <m:oMath xmlns:m="http://schemas.openxmlformats.org/officeDocument/2006/math">
                    <m:r>
                      <a:rPr lang="en-US" altLang="zh-CN" sz="2400" b="0" i="1" smtClean="0">
                        <a:latin typeface="Cambria Math" panose="02040503050406030204" pitchFamily="18" charset="0"/>
                      </a:rPr>
                      <m:t>𝑥</m:t>
                    </m:r>
                  </m:oMath>
                </a14:m>
                <a:r>
                  <a:rPr lang="en-US" altLang="zh-CN" sz="2400" dirty="0" smtClean="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0</m:t>
                        </m:r>
                      </m:sub>
                    </m:sSub>
                  </m:oMath>
                </a14:m>
                <a:r>
                  <a:rPr lang="en-US" altLang="zh-CN" sz="2400" dirty="0" smtClean="0"/>
                  <a:t> represent the available dataset with known categories. Our training problem is to find a classifier </a:t>
                </a:r>
                <a14:m>
                  <m:oMath xmlns:m="http://schemas.openxmlformats.org/officeDocument/2006/math">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ea typeface="Cambria Math" panose="02040503050406030204" pitchFamily="18" charset="0"/>
                      </a:rPr>
                      <m:t>→[0,1]</m:t>
                    </m:r>
                  </m:oMath>
                </a14:m>
                <a:r>
                  <a:rPr lang="en-US" altLang="zh-CN" sz="2400" dirty="0" smtClean="0"/>
                  <a:t> such that</a:t>
                </a:r>
              </a:p>
              <a:p>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ea typeface="Cambria Math" panose="02040503050406030204" pitchFamily="18" charset="0"/>
                        </a:rPr>
                        <m:t>𝑚𝑖𝑛</m:t>
                      </m:r>
                      <m:nary>
                        <m:naryPr>
                          <m:chr m:val="∑"/>
                          <m:limLoc m:val="subSup"/>
                          <m:supHide m:val="on"/>
                          <m:ctrlPr>
                            <a:rPr lang="en-US" altLang="zh-CN" sz="2600" b="0" i="1" smtClean="0">
                              <a:latin typeface="Cambria Math" panose="02040503050406030204" pitchFamily="18" charset="0"/>
                              <a:ea typeface="Cambria Math" panose="02040503050406030204" pitchFamily="18" charset="0"/>
                            </a:rPr>
                          </m:ctrlPr>
                        </m:naryPr>
                        <m:sub>
                          <m:d>
                            <m:dPr>
                              <m:ctrlPr>
                                <a:rPr lang="en-US" altLang="zh-CN" sz="2600" i="1">
                                  <a:latin typeface="Cambria Math" panose="02040503050406030204" pitchFamily="18" charset="0"/>
                                  <a:ea typeface="Cambria Math" panose="02040503050406030204" pitchFamily="18" charset="0"/>
                                </a:rPr>
                              </m:ctrlPr>
                            </m:dPr>
                            <m:e>
                              <m:r>
                                <a:rPr lang="en-US" altLang="zh-CN" sz="2600" b="0" i="1" smtClean="0">
                                  <a:latin typeface="Cambria Math" panose="02040503050406030204" pitchFamily="18" charset="0"/>
                                  <a:ea typeface="Cambria Math" panose="02040503050406030204" pitchFamily="18" charset="0"/>
                                </a:rPr>
                                <m:t>𝑥</m:t>
                              </m:r>
                              <m:r>
                                <a:rPr lang="en-US" altLang="zh-CN" sz="2600" b="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𝑐</m:t>
                              </m:r>
                            </m:e>
                          </m:d>
                          <m:r>
                            <a:rPr lang="en-US" altLang="zh-CN" sz="2600" i="1" smtClean="0">
                              <a:latin typeface="Cambria Math" panose="02040503050406030204" pitchFamily="18" charset="0"/>
                              <a:ea typeface="Cambria Math" panose="02040503050406030204" pitchFamily="18" charset="0"/>
                            </a:rPr>
                            <m:t>∈</m:t>
                          </m:r>
                          <m:sSub>
                            <m:sSubPr>
                              <m:ctrlPr>
                                <a:rPr lang="en-US" altLang="zh-CN" sz="2600" i="1" smtClean="0">
                                  <a:latin typeface="Cambria Math" panose="02040503050406030204" pitchFamily="18" charset="0"/>
                                  <a:ea typeface="Cambria Math" panose="02040503050406030204" pitchFamily="18" charset="0"/>
                                </a:rPr>
                              </m:ctrlPr>
                            </m:sSubPr>
                            <m:e>
                              <m:r>
                                <a:rPr lang="en-US" altLang="zh-CN" sz="2600" b="0" i="1" smtClean="0">
                                  <a:latin typeface="Cambria Math" panose="02040503050406030204" pitchFamily="18" charset="0"/>
                                  <a:ea typeface="Cambria Math" panose="02040503050406030204" pitchFamily="18" charset="0"/>
                                </a:rPr>
                                <m:t>𝐷</m:t>
                              </m:r>
                            </m:e>
                            <m:sub>
                              <m:r>
                                <a:rPr lang="en-US" altLang="zh-CN" sz="2600" b="0" i="1" smtClean="0">
                                  <a:latin typeface="Cambria Math" panose="02040503050406030204" pitchFamily="18" charset="0"/>
                                  <a:ea typeface="Cambria Math" panose="02040503050406030204" pitchFamily="18" charset="0"/>
                                </a:rPr>
                                <m:t>0</m:t>
                              </m:r>
                            </m:sub>
                          </m:sSub>
                        </m:sub>
                        <m:sup/>
                        <m:e>
                          <m:r>
                            <a:rPr lang="en-US" altLang="zh-CN" sz="2600" b="0" i="1" smtClean="0">
                              <a:latin typeface="Cambria Math" panose="02040503050406030204" pitchFamily="18" charset="0"/>
                              <a:ea typeface="Cambria Math" panose="02040503050406030204" pitchFamily="18" charset="0"/>
                            </a:rPr>
                            <m:t>𝑑</m:t>
                          </m:r>
                          <m:d>
                            <m:dPr>
                              <m:ctrlPr>
                                <a:rPr lang="en-US" altLang="zh-CN" sz="2600" b="0" i="1" smtClean="0">
                                  <a:latin typeface="Cambria Math" panose="02040503050406030204" pitchFamily="18" charset="0"/>
                                  <a:ea typeface="Cambria Math" panose="02040503050406030204" pitchFamily="18" charset="0"/>
                                </a:rPr>
                              </m:ctrlPr>
                            </m:dPr>
                            <m:e>
                              <m:r>
                                <a:rPr lang="en-US" altLang="zh-CN" sz="2600" b="0" i="1" smtClean="0">
                                  <a:latin typeface="Cambria Math" panose="02040503050406030204" pitchFamily="18" charset="0"/>
                                  <a:ea typeface="Cambria Math" panose="02040503050406030204" pitchFamily="18" charset="0"/>
                                </a:rPr>
                                <m:t>𝐶</m:t>
                              </m:r>
                              <m:d>
                                <m:dPr>
                                  <m:ctrlPr>
                                    <a:rPr lang="en-US" altLang="zh-CN" sz="2600" b="0" i="1" smtClean="0">
                                      <a:latin typeface="Cambria Math" panose="02040503050406030204" pitchFamily="18" charset="0"/>
                                      <a:ea typeface="Cambria Math" panose="02040503050406030204" pitchFamily="18" charset="0"/>
                                    </a:rPr>
                                  </m:ctrlPr>
                                </m:dPr>
                                <m:e>
                                  <m:r>
                                    <a:rPr lang="en-US" altLang="zh-CN" sz="2600" b="0" i="1" smtClean="0">
                                      <a:latin typeface="Cambria Math" panose="02040503050406030204" pitchFamily="18" charset="0"/>
                                      <a:ea typeface="Cambria Math" panose="02040503050406030204" pitchFamily="18" charset="0"/>
                                    </a:rPr>
                                    <m:t>𝑥</m:t>
                                  </m:r>
                                </m:e>
                              </m:d>
                              <m:r>
                                <a:rPr lang="en-US" altLang="zh-CN" sz="2600" b="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𝑐</m:t>
                              </m:r>
                            </m:e>
                          </m:d>
                        </m:e>
                      </m:nary>
                    </m:oMath>
                  </m:oMathPara>
                </a14:m>
                <a:endParaRPr lang="en-US" altLang="zh-CN" sz="2600" dirty="0" smtClean="0"/>
              </a:p>
              <a:p>
                <a:endParaRPr lang="en-US" altLang="zh-CN" sz="3200" dirty="0" smtClean="0"/>
              </a:p>
              <a:p>
                <a:pPr marL="342900" indent="-342900">
                  <a:buFont typeface="Wingdings" panose="05000000000000000000" pitchFamily="2" charset="2"/>
                  <a:buChar char="l"/>
                </a:pPr>
                <a:r>
                  <a:rPr lang="en-US" altLang="zh-CN" sz="3200" dirty="0" smtClean="0"/>
                  <a:t>Malware Detection</a:t>
                </a:r>
              </a:p>
              <a:p>
                <a:pPr marL="914400" lvl="1" indent="-457200">
                  <a:buFont typeface="Wingdings" panose="05000000000000000000" pitchFamily="2" charset="2"/>
                  <a:buChar char="Ø"/>
                </a:pPr>
                <a:r>
                  <a:rPr lang="en-US" altLang="zh-CN" sz="2400" dirty="0" smtClean="0"/>
                  <a:t>Given an executable </a:t>
                </a:r>
                <a14:m>
                  <m:oMath xmlns:m="http://schemas.openxmlformats.org/officeDocument/2006/math">
                    <m:r>
                      <a:rPr lang="en-US" altLang="zh-CN" sz="2400" i="1">
                        <a:latin typeface="Cambria Math" panose="02040503050406030204" pitchFamily="18" charset="0"/>
                      </a:rPr>
                      <m:t>𝑒</m:t>
                    </m:r>
                  </m:oMath>
                </a14:m>
                <a:r>
                  <a:rPr lang="en-US" altLang="zh-CN" sz="2400" dirty="0" smtClean="0"/>
                  <a:t> and its vector representation, the goal of the detection is to find </a:t>
                </a:r>
                <a14:m>
                  <m:oMath xmlns:m="http://schemas.openxmlformats.org/officeDocument/2006/math">
                    <m:r>
                      <a:rPr lang="en-US" altLang="zh-CN" sz="2400" i="1">
                        <a:latin typeface="Cambria Math" panose="02040503050406030204" pitchFamily="18" charset="0"/>
                      </a:rPr>
                      <m:t>𝑐</m:t>
                    </m:r>
                  </m:oMath>
                </a14:m>
                <a:r>
                  <a:rPr lang="en-US" altLang="zh-CN" sz="2400" dirty="0" smtClean="0"/>
                  <a:t> such that</a:t>
                </a:r>
              </a:p>
              <a:p>
                <a:pPr lvl="2"/>
                <a14:m>
                  <m:oMathPara xmlns:m="http://schemas.openxmlformats.org/officeDocument/2006/math">
                    <m:oMathParaPr>
                      <m:jc m:val="centerGroup"/>
                    </m:oMathParaPr>
                    <m:oMath xmlns:m="http://schemas.openxmlformats.org/officeDocument/2006/math">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min</m:t>
                          </m:r>
                        </m:fName>
                        <m:e>
                          <m:r>
                            <a:rPr lang="en-US" altLang="zh-CN" sz="3200" b="0" i="1" smtClean="0">
                              <a:latin typeface="Cambria Math" panose="02040503050406030204" pitchFamily="18" charset="0"/>
                            </a:rPr>
                            <m:t>𝑑</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𝐶</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𝑥</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𝑐</m:t>
                              </m:r>
                            </m:e>
                          </m:d>
                        </m:e>
                      </m:func>
                    </m:oMath>
                  </m:oMathPara>
                </a14:m>
                <a:endParaRPr lang="en-US" altLang="zh-CN" sz="3200" dirty="0"/>
              </a:p>
            </p:txBody>
          </p:sp>
        </mc:Choice>
        <mc:Fallback xmlns="">
          <p:sp>
            <p:nvSpPr>
              <p:cNvPr id="4" name="矩形 3"/>
              <p:cNvSpPr>
                <a:spLocks noRot="1" noChangeAspect="1" noMove="1" noResize="1" noEditPoints="1" noAdjustHandles="1" noChangeArrowheads="1" noChangeShapeType="1" noTextEdit="1"/>
              </p:cNvSpPr>
              <p:nvPr/>
            </p:nvSpPr>
            <p:spPr>
              <a:xfrm>
                <a:off x="323528" y="332656"/>
                <a:ext cx="8568952" cy="5988371"/>
              </a:xfrm>
              <a:prstGeom prst="rect">
                <a:avLst/>
              </a:prstGeom>
              <a:blipFill rotWithShape="0">
                <a:blip r:embed="rId3"/>
                <a:stretch>
                  <a:fillRect l="-2489" t="-1833" r="-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2676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1600" y="1484784"/>
            <a:ext cx="3816424" cy="3539430"/>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dirty="0" smtClean="0"/>
              <a:t>Introduction</a:t>
            </a:r>
          </a:p>
          <a:p>
            <a:pPr marL="285750" indent="-285750">
              <a:buFont typeface="Wingdings" panose="05000000000000000000" pitchFamily="2" charset="2"/>
              <a:buChar char="l"/>
            </a:pPr>
            <a:endParaRPr lang="en-US" altLang="zh-CN" sz="3200" b="1" dirty="0" smtClean="0">
              <a:solidFill>
                <a:srgbClr val="0070C0"/>
              </a:solidFill>
            </a:endParaRPr>
          </a:p>
          <a:p>
            <a:pPr marL="285750" indent="-285750">
              <a:buFont typeface="Wingdings" panose="05000000000000000000" pitchFamily="2" charset="2"/>
              <a:buChar char="l"/>
            </a:pPr>
            <a:r>
              <a:rPr lang="en-US" altLang="zh-CN" sz="3200" dirty="0" smtClean="0"/>
              <a:t>Approach</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b="1" dirty="0" smtClean="0">
                <a:solidFill>
                  <a:srgbClr val="0070C0"/>
                </a:solidFill>
              </a:rPr>
              <a:t>Experiments</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Conclusion</a:t>
            </a:r>
          </a:p>
        </p:txBody>
      </p:sp>
    </p:spTree>
    <p:extLst>
      <p:ext uri="{BB962C8B-B14F-4D97-AF65-F5344CB8AC3E}">
        <p14:creationId xmlns:p14="http://schemas.microsoft.com/office/powerpoint/2010/main" val="45679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280920" cy="5755422"/>
          </a:xfrm>
          <a:prstGeom prst="rect">
            <a:avLst/>
          </a:prstGeom>
        </p:spPr>
        <p:txBody>
          <a:bodyPr wrap="square">
            <a:spAutoFit/>
          </a:bodyPr>
          <a:lstStyle/>
          <a:p>
            <a:r>
              <a:rPr lang="en-US" altLang="zh-CN" sz="4000" b="1" dirty="0" smtClean="0"/>
              <a:t>Experiments</a:t>
            </a:r>
          </a:p>
          <a:p>
            <a:endParaRPr lang="en-US" altLang="zh-CN" sz="3200" b="1" dirty="0">
              <a:latin typeface="CMR10"/>
            </a:endParaRPr>
          </a:p>
          <a:p>
            <a:r>
              <a:rPr lang="en-US" altLang="zh-CN" sz="3200" dirty="0" smtClean="0">
                <a:solidFill>
                  <a:srgbClr val="0070C0"/>
                </a:solidFill>
              </a:rPr>
              <a:t>Malware</a:t>
            </a:r>
            <a:r>
              <a:rPr lang="en-US" altLang="zh-CN" sz="3200" dirty="0" smtClean="0"/>
              <a:t> </a:t>
            </a:r>
            <a:r>
              <a:rPr lang="en-US" altLang="zh-CN" sz="3200" dirty="0"/>
              <a:t>dataset (11376 samples)</a:t>
            </a:r>
          </a:p>
          <a:p>
            <a:pPr marL="285750" indent="-285750">
              <a:buFont typeface="Wingdings" panose="05000000000000000000" pitchFamily="2" charset="2"/>
              <a:buChar char="l"/>
            </a:pPr>
            <a:r>
              <a:rPr lang="en-US" altLang="zh-CN" sz="3200" dirty="0"/>
              <a:t>BIG 2015 Challenge</a:t>
            </a:r>
          </a:p>
          <a:p>
            <a:pPr marL="285750" indent="-285750">
              <a:buFont typeface="Wingdings" panose="05000000000000000000" pitchFamily="2" charset="2"/>
              <a:buChar char="l"/>
            </a:pPr>
            <a:r>
              <a:rPr lang="en-US" altLang="zh-CN" sz="3200" dirty="0"/>
              <a:t>theZoo aka Malware DB</a:t>
            </a:r>
          </a:p>
          <a:p>
            <a:endParaRPr lang="en-US" altLang="zh-CN" sz="3200" dirty="0"/>
          </a:p>
          <a:p>
            <a:r>
              <a:rPr lang="en-US" altLang="zh-CN" sz="3200" dirty="0" smtClean="0">
                <a:solidFill>
                  <a:srgbClr val="0070C0"/>
                </a:solidFill>
              </a:rPr>
              <a:t>Benign</a:t>
            </a:r>
            <a:r>
              <a:rPr lang="en-US" altLang="zh-CN" sz="3200" dirty="0" smtClean="0"/>
              <a:t> </a:t>
            </a:r>
            <a:r>
              <a:rPr lang="en-US" altLang="zh-CN" sz="3200" dirty="0"/>
              <a:t>dataset (8003 samples)</a:t>
            </a:r>
          </a:p>
          <a:p>
            <a:pPr marL="285750" indent="-285750">
              <a:buFont typeface="Wingdings" panose="05000000000000000000" pitchFamily="2" charset="2"/>
              <a:buChar char="l"/>
            </a:pPr>
            <a:r>
              <a:rPr lang="en-US" altLang="zh-CN" sz="3200" dirty="0"/>
              <a:t>QIHU 360 </a:t>
            </a:r>
            <a:r>
              <a:rPr lang="en-US" altLang="zh-CN" sz="3200" dirty="0" smtClean="0"/>
              <a:t>software</a:t>
            </a:r>
          </a:p>
          <a:p>
            <a:pPr marL="285750" indent="-285750">
              <a:buFont typeface="Wingdings" panose="05000000000000000000" pitchFamily="2" charset="2"/>
              <a:buChar char="l"/>
            </a:pPr>
            <a:endParaRPr lang="en-US" altLang="zh-CN" sz="3200" dirty="0"/>
          </a:p>
          <a:p>
            <a:r>
              <a:rPr lang="en-US" altLang="zh-CN" sz="3200" dirty="0" smtClean="0"/>
              <a:t>(with </a:t>
            </a:r>
            <a:r>
              <a:rPr lang="en-US" altLang="zh-CN" sz="3200" dirty="0"/>
              <a:t>the </a:t>
            </a:r>
            <a:r>
              <a:rPr lang="en-US" altLang="zh-CN" sz="3200" dirty="0" smtClean="0"/>
              <a:t>total size </a:t>
            </a:r>
            <a:r>
              <a:rPr lang="en-US" altLang="zh-CN" sz="3200" dirty="0"/>
              <a:t>of </a:t>
            </a:r>
            <a:r>
              <a:rPr lang="en-US" altLang="zh-CN" sz="3200" b="1" dirty="0" smtClean="0"/>
              <a:t>250 GB</a:t>
            </a:r>
            <a:r>
              <a:rPr lang="en-US" altLang="zh-CN" sz="3200" dirty="0" smtClean="0"/>
              <a:t>)</a:t>
            </a:r>
            <a:endParaRPr lang="zh-CN" altLang="en-US" sz="3200" dirty="0"/>
          </a:p>
          <a:p>
            <a:pPr marL="342900" indent="-342900">
              <a:buFont typeface="Wingdings" panose="05000000000000000000" pitchFamily="2" charset="2"/>
              <a:buChar char="l"/>
            </a:pPr>
            <a:endParaRPr lang="en-US" altLang="zh-CN" sz="3200" dirty="0"/>
          </a:p>
        </p:txBody>
      </p:sp>
    </p:spTree>
    <p:extLst>
      <p:ext uri="{BB962C8B-B14F-4D97-AF65-F5344CB8AC3E}">
        <p14:creationId xmlns:p14="http://schemas.microsoft.com/office/powerpoint/2010/main" val="390725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280920" cy="1200329"/>
          </a:xfrm>
          <a:prstGeom prst="rect">
            <a:avLst/>
          </a:prstGeom>
        </p:spPr>
        <p:txBody>
          <a:bodyPr wrap="square">
            <a:spAutoFit/>
          </a:bodyPr>
          <a:lstStyle/>
          <a:p>
            <a:r>
              <a:rPr lang="en-US" altLang="zh-CN" sz="4000" b="1" dirty="0" smtClean="0"/>
              <a:t>Cross </a:t>
            </a:r>
            <a:r>
              <a:rPr lang="en-US" altLang="zh-CN" sz="4000" b="1" dirty="0"/>
              <a:t>Validation </a:t>
            </a:r>
            <a:r>
              <a:rPr lang="en-US" altLang="zh-CN" sz="4000" b="1" dirty="0" smtClean="0"/>
              <a:t>Experiments</a:t>
            </a:r>
          </a:p>
          <a:p>
            <a:r>
              <a:rPr lang="en-US" altLang="zh-CN" sz="3200" dirty="0"/>
              <a:t>10</a:t>
            </a:r>
            <a:r>
              <a:rPr lang="en-US" altLang="zh-CN" sz="3200" i="1" dirty="0"/>
              <a:t>-fold cross validation</a:t>
            </a:r>
            <a:endParaRPr lang="zh-CN" altLang="en-US" sz="3200" b="1" dirty="0"/>
          </a:p>
        </p:txBody>
      </p:sp>
      <p:pic>
        <p:nvPicPr>
          <p:cNvPr id="5" name="图片 4"/>
          <p:cNvPicPr>
            <a:picLocks noChangeAspect="1"/>
          </p:cNvPicPr>
          <p:nvPr/>
        </p:nvPicPr>
        <p:blipFill>
          <a:blip r:embed="rId3"/>
          <a:stretch>
            <a:fillRect/>
          </a:stretch>
        </p:blipFill>
        <p:spPr>
          <a:xfrm>
            <a:off x="90196" y="1916832"/>
            <a:ext cx="5129876" cy="4120353"/>
          </a:xfrm>
          <a:prstGeom prst="rect">
            <a:avLst/>
          </a:prstGeom>
        </p:spPr>
      </p:pic>
      <p:pic>
        <p:nvPicPr>
          <p:cNvPr id="6" name="图片 5"/>
          <p:cNvPicPr>
            <a:picLocks noChangeAspect="1"/>
          </p:cNvPicPr>
          <p:nvPr/>
        </p:nvPicPr>
        <p:blipFill rotWithShape="1">
          <a:blip r:embed="rId4"/>
          <a:srcRect l="2704" t="112" r="4535"/>
          <a:stretch/>
        </p:blipFill>
        <p:spPr>
          <a:xfrm>
            <a:off x="5211255" y="2204864"/>
            <a:ext cx="3897249" cy="3744416"/>
          </a:xfrm>
          <a:prstGeom prst="rect">
            <a:avLst/>
          </a:prstGeom>
        </p:spPr>
      </p:pic>
    </p:spTree>
    <p:extLst>
      <p:ext uri="{BB962C8B-B14F-4D97-AF65-F5344CB8AC3E}">
        <p14:creationId xmlns:p14="http://schemas.microsoft.com/office/powerpoint/2010/main" val="125779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67744" y="6095037"/>
            <a:ext cx="5040560" cy="646331"/>
          </a:xfrm>
          <a:prstGeom prst="rect">
            <a:avLst/>
          </a:prstGeom>
        </p:spPr>
        <p:txBody>
          <a:bodyPr wrap="square">
            <a:spAutoFit/>
          </a:bodyPr>
          <a:lstStyle/>
          <a:p>
            <a:r>
              <a:rPr lang="en-US" altLang="zh-CN" dirty="0" smtClean="0"/>
              <a:t>250GB, 15.6 hours,  Decompile            </a:t>
            </a:r>
            <a:r>
              <a:rPr lang="en-US" altLang="zh-CN" dirty="0" smtClean="0">
                <a:solidFill>
                  <a:srgbClr val="0070C0"/>
                </a:solidFill>
              </a:rPr>
              <a:t>0.22s/MB</a:t>
            </a:r>
          </a:p>
          <a:p>
            <a:r>
              <a:rPr lang="en-US" altLang="zh-CN" dirty="0" smtClean="0"/>
              <a:t>182GB, 10</a:t>
            </a:r>
            <a:r>
              <a:rPr lang="en-US" altLang="zh-CN" i="1" dirty="0" smtClean="0"/>
              <a:t>.</a:t>
            </a:r>
            <a:r>
              <a:rPr lang="en-US" altLang="zh-CN" dirty="0" smtClean="0"/>
              <a:t>5 hours,  Extract features   </a:t>
            </a:r>
            <a:r>
              <a:rPr lang="en-US" altLang="zh-CN" dirty="0" smtClean="0">
                <a:solidFill>
                  <a:srgbClr val="0070C0"/>
                </a:solidFill>
              </a:rPr>
              <a:t>0.20s/MB</a:t>
            </a:r>
            <a:endParaRPr lang="zh-CN" altLang="en-US" dirty="0">
              <a:solidFill>
                <a:srgbClr val="0070C0"/>
              </a:solidFill>
            </a:endParaRPr>
          </a:p>
        </p:txBody>
      </p:sp>
      <p:sp>
        <p:nvSpPr>
          <p:cNvPr id="6" name="矩形 5"/>
          <p:cNvSpPr/>
          <p:nvPr/>
        </p:nvSpPr>
        <p:spPr>
          <a:xfrm>
            <a:off x="323528" y="332656"/>
            <a:ext cx="8280920" cy="707886"/>
          </a:xfrm>
          <a:prstGeom prst="rect">
            <a:avLst/>
          </a:prstGeom>
        </p:spPr>
        <p:txBody>
          <a:bodyPr wrap="square">
            <a:spAutoFit/>
          </a:bodyPr>
          <a:lstStyle/>
          <a:p>
            <a:r>
              <a:rPr lang="en-US" altLang="zh-CN" sz="4000" b="1" dirty="0" smtClean="0"/>
              <a:t>Runtime performance</a:t>
            </a:r>
          </a:p>
        </p:txBody>
      </p:sp>
      <p:graphicFrame>
        <p:nvGraphicFramePr>
          <p:cNvPr id="2" name="表格 1"/>
          <p:cNvGraphicFramePr>
            <a:graphicFrameLocks noGrp="1"/>
          </p:cNvGraphicFramePr>
          <p:nvPr>
            <p:extLst>
              <p:ext uri="{D42A27DB-BD31-4B8C-83A1-F6EECF244321}">
                <p14:modId xmlns:p14="http://schemas.microsoft.com/office/powerpoint/2010/main" val="3598882232"/>
              </p:ext>
            </p:extLst>
          </p:nvPr>
        </p:nvGraphicFramePr>
        <p:xfrm>
          <a:off x="1619672" y="1144488"/>
          <a:ext cx="6000329" cy="4876800"/>
        </p:xfrm>
        <a:graphic>
          <a:graphicData uri="http://schemas.openxmlformats.org/drawingml/2006/table">
            <a:tbl>
              <a:tblPr firstRow="1" bandRow="1">
                <a:tableStyleId>{5940675A-B579-460E-94D1-54222C63F5DA}</a:tableStyleId>
              </a:tblPr>
              <a:tblGrid>
                <a:gridCol w="2505152"/>
                <a:gridCol w="1737742"/>
                <a:gridCol w="1757435"/>
              </a:tblGrid>
              <a:tr h="0">
                <a:tc>
                  <a:txBody>
                    <a:bodyPr/>
                    <a:lstStyle/>
                    <a:p>
                      <a:pPr algn="ctr"/>
                      <a:r>
                        <a:rPr lang="en-US" altLang="zh-CN" sz="1400" b="1" dirty="0" smtClean="0"/>
                        <a:t>Classifier</a:t>
                      </a:r>
                      <a:endParaRPr lang="zh-CN" altLang="en-US" sz="1400" b="1" dirty="0"/>
                    </a:p>
                  </a:txBody>
                  <a:tcPr/>
                </a:tc>
                <a:tc>
                  <a:txBody>
                    <a:bodyPr/>
                    <a:lstStyle/>
                    <a:p>
                      <a:pPr algn="ctr"/>
                      <a:r>
                        <a:rPr lang="en-US" altLang="zh-CN" sz="1400" b="1" dirty="0" smtClean="0"/>
                        <a:t>Training Time (s)</a:t>
                      </a:r>
                      <a:endParaRPr lang="zh-CN" altLang="en-US" sz="1400" b="1" dirty="0"/>
                    </a:p>
                  </a:txBody>
                  <a:tcPr/>
                </a:tc>
                <a:tc>
                  <a:txBody>
                    <a:bodyPr/>
                    <a:lstStyle/>
                    <a:p>
                      <a:pPr algn="ctr"/>
                      <a:r>
                        <a:rPr lang="en-US" altLang="zh-CN" sz="1400" b="1" dirty="0" smtClean="0"/>
                        <a:t>Testing Time (s)</a:t>
                      </a:r>
                      <a:endParaRPr lang="zh-CN" altLang="en-US" sz="1400" b="1" dirty="0"/>
                    </a:p>
                  </a:txBody>
                  <a:tcPr/>
                </a:tc>
              </a:tr>
              <a:tr h="220152">
                <a:tc>
                  <a:txBody>
                    <a:bodyPr/>
                    <a:lstStyle/>
                    <a:p>
                      <a:r>
                        <a:rPr lang="en-US" altLang="zh-CN" sz="1400" dirty="0" smtClean="0"/>
                        <a:t>KNN</a:t>
                      </a:r>
                      <a:r>
                        <a:rPr lang="en-US" altLang="zh-CN" sz="1400" baseline="0" dirty="0" smtClean="0"/>
                        <a:t> (k = 1)</a:t>
                      </a:r>
                      <a:endParaRPr lang="zh-CN" altLang="en-US" sz="1400" dirty="0"/>
                    </a:p>
                  </a:txBody>
                  <a:tcPr/>
                </a:tc>
                <a:tc>
                  <a:txBody>
                    <a:bodyPr/>
                    <a:lstStyle/>
                    <a:p>
                      <a:pPr algn="ctr"/>
                      <a:r>
                        <a:rPr lang="en-US" altLang="zh-CN" sz="1400" dirty="0" smtClean="0"/>
                        <a:t>0 + (16.477)</a:t>
                      </a:r>
                      <a:endParaRPr lang="zh-CN" altLang="en-US" sz="1400" dirty="0"/>
                    </a:p>
                  </a:txBody>
                  <a:tcPr/>
                </a:tc>
                <a:tc>
                  <a:txBody>
                    <a:bodyPr/>
                    <a:lstStyle/>
                    <a:p>
                      <a:pPr algn="ctr"/>
                      <a:r>
                        <a:rPr lang="en-US" altLang="zh-CN" sz="1400" dirty="0" smtClean="0"/>
                        <a:t>178.789</a:t>
                      </a:r>
                      <a:endParaRPr lang="zh-CN" altLang="en-US" sz="1400" dirty="0"/>
                    </a:p>
                  </a:txBody>
                  <a:tcPr/>
                </a:tc>
              </a:tr>
              <a:tr h="129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KNN</a:t>
                      </a:r>
                      <a:r>
                        <a:rPr lang="en-US" altLang="zh-CN" sz="1400" baseline="0" dirty="0" smtClean="0"/>
                        <a:t> (k = 3)</a:t>
                      </a:r>
                      <a:endParaRPr lang="zh-CN" altLang="en-US" sz="1400" dirty="0" smtClean="0"/>
                    </a:p>
                  </a:txBody>
                  <a:tcPr/>
                </a:tc>
                <a:tc>
                  <a:txBody>
                    <a:bodyPr/>
                    <a:lstStyle/>
                    <a:p>
                      <a:pPr algn="ctr"/>
                      <a:r>
                        <a:rPr lang="en-US" altLang="zh-CN" sz="1400" dirty="0" smtClean="0"/>
                        <a:t>0 + (16.369)</a:t>
                      </a:r>
                      <a:endParaRPr lang="zh-CN" altLang="en-US" sz="1400" dirty="0"/>
                    </a:p>
                  </a:txBody>
                  <a:tcPr/>
                </a:tc>
                <a:tc>
                  <a:txBody>
                    <a:bodyPr/>
                    <a:lstStyle/>
                    <a:p>
                      <a:pPr algn="ctr"/>
                      <a:r>
                        <a:rPr lang="en-US" altLang="zh-CN" sz="1400" dirty="0" smtClean="0"/>
                        <a:t>199.474</a:t>
                      </a:r>
                      <a:endParaRPr lang="zh-CN" altLang="en-US" sz="1400" dirty="0"/>
                    </a:p>
                  </a:txBody>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KNN</a:t>
                      </a:r>
                      <a:r>
                        <a:rPr lang="en-US" altLang="zh-CN" sz="1400" baseline="0" dirty="0" smtClean="0"/>
                        <a:t> (k = 5)</a:t>
                      </a:r>
                      <a:endParaRPr lang="zh-CN" altLang="en-US" sz="1400" dirty="0" smtClean="0"/>
                    </a:p>
                  </a:txBody>
                  <a:tcPr/>
                </a:tc>
                <a:tc>
                  <a:txBody>
                    <a:bodyPr/>
                    <a:lstStyle/>
                    <a:p>
                      <a:pPr algn="ctr"/>
                      <a:r>
                        <a:rPr lang="en-US" altLang="zh-CN" sz="1400" dirty="0" smtClean="0"/>
                        <a:t>0 + (16.517)</a:t>
                      </a:r>
                      <a:endParaRPr lang="zh-CN" altLang="en-US" sz="1400" dirty="0"/>
                    </a:p>
                  </a:txBody>
                  <a:tcPr/>
                </a:tc>
                <a:tc>
                  <a:txBody>
                    <a:bodyPr/>
                    <a:lstStyle/>
                    <a:p>
                      <a:pPr algn="ctr"/>
                      <a:r>
                        <a:rPr lang="en-US" altLang="zh-CN" sz="1400" dirty="0" smtClean="0"/>
                        <a:t>207.052</a:t>
                      </a:r>
                      <a:endParaRPr lang="zh-CN" altLang="en-US" sz="1400" dirty="0"/>
                    </a:p>
                  </a:txBody>
                  <a:tcPr/>
                </a:tc>
              </a:tr>
              <a:tr h="1378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KNN</a:t>
                      </a:r>
                      <a:r>
                        <a:rPr lang="en-US" altLang="zh-CN" sz="1400" baseline="0" dirty="0" smtClean="0"/>
                        <a:t> (k = 7)</a:t>
                      </a:r>
                      <a:endParaRPr lang="zh-CN" altLang="en-US" sz="1400" dirty="0" smtClean="0"/>
                    </a:p>
                  </a:txBody>
                  <a:tcPr/>
                </a:tc>
                <a:tc>
                  <a:txBody>
                    <a:bodyPr/>
                    <a:lstStyle/>
                    <a:p>
                      <a:pPr algn="ctr"/>
                      <a:r>
                        <a:rPr lang="en-US" altLang="zh-CN" sz="1400" dirty="0" smtClean="0"/>
                        <a:t>0 + (16.238)</a:t>
                      </a:r>
                      <a:endParaRPr lang="zh-CN" altLang="en-US" sz="1400" dirty="0"/>
                    </a:p>
                  </a:txBody>
                  <a:tcPr/>
                </a:tc>
                <a:tc>
                  <a:txBody>
                    <a:bodyPr/>
                    <a:lstStyle/>
                    <a:p>
                      <a:pPr algn="ctr"/>
                      <a:r>
                        <a:rPr lang="en-US" altLang="zh-CN" sz="1400" dirty="0" smtClean="0"/>
                        <a:t>210.557</a:t>
                      </a:r>
                      <a:endParaRPr lang="zh-CN" altLang="en-US" sz="1400" dirty="0"/>
                    </a:p>
                  </a:txBody>
                  <a:tcPr/>
                </a:tc>
              </a:tr>
              <a:tr h="0">
                <a:tc>
                  <a:txBody>
                    <a:bodyPr/>
                    <a:lstStyle/>
                    <a:p>
                      <a:r>
                        <a:rPr lang="en-US" altLang="zh-CN" sz="1400" dirty="0" smtClean="0"/>
                        <a:t>DT (criterion = ‘gini’)</a:t>
                      </a:r>
                      <a:endParaRPr lang="zh-CN" altLang="en-US" sz="1400" dirty="0"/>
                    </a:p>
                  </a:txBody>
                  <a:tcPr/>
                </a:tc>
                <a:tc>
                  <a:txBody>
                    <a:bodyPr/>
                    <a:lstStyle/>
                    <a:p>
                      <a:pPr algn="ctr"/>
                      <a:r>
                        <a:rPr lang="en-US" altLang="zh-CN" sz="1400" dirty="0" smtClean="0"/>
                        <a:t>23.442</a:t>
                      </a:r>
                      <a:endParaRPr lang="zh-CN" altLang="en-US" sz="1400" dirty="0"/>
                    </a:p>
                  </a:txBody>
                  <a:tcPr/>
                </a:tc>
                <a:tc>
                  <a:txBody>
                    <a:bodyPr/>
                    <a:lstStyle/>
                    <a:p>
                      <a:pPr algn="ctr"/>
                      <a:r>
                        <a:rPr lang="en-US" altLang="zh-CN" sz="1400" dirty="0" smtClean="0"/>
                        <a:t>0.067</a:t>
                      </a:r>
                    </a:p>
                  </a:txBody>
                  <a:tcPr/>
                </a:tc>
              </a:tr>
              <a:tr h="145856">
                <a:tc>
                  <a:txBody>
                    <a:bodyPr/>
                    <a:lstStyle/>
                    <a:p>
                      <a:r>
                        <a:rPr lang="en-US" altLang="zh-CN" sz="1400" dirty="0" smtClean="0"/>
                        <a:t>DT (criterion = ‘entropy’)</a:t>
                      </a:r>
                      <a:endParaRPr lang="zh-CN" altLang="en-US" sz="1400" dirty="0"/>
                    </a:p>
                  </a:txBody>
                  <a:tcPr/>
                </a:tc>
                <a:tc>
                  <a:txBody>
                    <a:bodyPr/>
                    <a:lstStyle/>
                    <a:p>
                      <a:pPr algn="ctr"/>
                      <a:r>
                        <a:rPr lang="en-US" altLang="zh-CN" sz="1400" dirty="0" smtClean="0"/>
                        <a:t>13.485</a:t>
                      </a:r>
                      <a:endParaRPr lang="zh-CN" altLang="en-US" sz="1400" dirty="0"/>
                    </a:p>
                  </a:txBody>
                  <a:tcPr/>
                </a:tc>
                <a:tc>
                  <a:txBody>
                    <a:bodyPr/>
                    <a:lstStyle/>
                    <a:p>
                      <a:pPr algn="ctr"/>
                      <a:r>
                        <a:rPr lang="en-US" altLang="zh-CN" sz="1400" dirty="0" smtClean="0"/>
                        <a:t>0.066</a:t>
                      </a:r>
                    </a:p>
                  </a:txBody>
                  <a:tcPr/>
                </a:tc>
              </a:tr>
              <a:tr h="0">
                <a:tc>
                  <a:txBody>
                    <a:bodyPr/>
                    <a:lstStyle/>
                    <a:p>
                      <a:r>
                        <a:rPr lang="en-US" altLang="zh-CN" sz="1400" dirty="0" smtClean="0"/>
                        <a:t>RF (n = 10, gini)</a:t>
                      </a:r>
                      <a:endParaRPr lang="zh-CN" altLang="en-US" sz="1400" dirty="0"/>
                    </a:p>
                  </a:txBody>
                  <a:tcPr/>
                </a:tc>
                <a:tc>
                  <a:txBody>
                    <a:bodyPr/>
                    <a:lstStyle/>
                    <a:p>
                      <a:pPr algn="ctr"/>
                      <a:r>
                        <a:rPr lang="en-US" altLang="zh-CN" sz="1400" dirty="0" smtClean="0"/>
                        <a:t>4.115</a:t>
                      </a:r>
                      <a:endParaRPr lang="zh-CN" altLang="en-US" sz="1400" dirty="0"/>
                    </a:p>
                  </a:txBody>
                  <a:tcPr/>
                </a:tc>
                <a:tc>
                  <a:txBody>
                    <a:bodyPr/>
                    <a:lstStyle/>
                    <a:p>
                      <a:pPr algn="ctr"/>
                      <a:r>
                        <a:rPr lang="en-US" altLang="zh-CN" sz="1400" dirty="0" smtClean="0"/>
                        <a:t>0.086</a:t>
                      </a:r>
                    </a:p>
                  </a:txBody>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RF (n = 10, entropy)</a:t>
                      </a:r>
                      <a:endParaRPr lang="zh-CN" altLang="en-US" sz="1400" dirty="0" smtClean="0"/>
                    </a:p>
                  </a:txBody>
                  <a:tcPr/>
                </a:tc>
                <a:tc>
                  <a:txBody>
                    <a:bodyPr/>
                    <a:lstStyle/>
                    <a:p>
                      <a:pPr algn="ctr"/>
                      <a:r>
                        <a:rPr lang="en-US" altLang="zh-CN" sz="1400" dirty="0" smtClean="0"/>
                        <a:t>3.791</a:t>
                      </a:r>
                      <a:endParaRPr lang="zh-CN" altLang="en-US" sz="1400" dirty="0"/>
                    </a:p>
                  </a:txBody>
                  <a:tcPr/>
                </a:tc>
                <a:tc>
                  <a:txBody>
                    <a:bodyPr/>
                    <a:lstStyle/>
                    <a:p>
                      <a:pPr algn="ctr"/>
                      <a:r>
                        <a:rPr lang="en-US" altLang="zh-CN" sz="1400" dirty="0" smtClean="0"/>
                        <a:t>0.077</a:t>
                      </a:r>
                    </a:p>
                  </a:txBody>
                  <a:tcPr/>
                </a:tc>
              </a:tr>
              <a:tr h="121840">
                <a:tc>
                  <a:txBody>
                    <a:bodyPr/>
                    <a:lstStyle/>
                    <a:p>
                      <a:r>
                        <a:rPr lang="en-US" altLang="zh-CN" sz="1400" dirty="0" smtClean="0"/>
                        <a:t>Gaussian Naïve Bayes</a:t>
                      </a:r>
                      <a:endParaRPr lang="zh-CN" altLang="en-US" sz="1400" dirty="0"/>
                    </a:p>
                  </a:txBody>
                  <a:tcPr/>
                </a:tc>
                <a:tc>
                  <a:txBody>
                    <a:bodyPr/>
                    <a:lstStyle/>
                    <a:p>
                      <a:pPr algn="ctr"/>
                      <a:r>
                        <a:rPr lang="en-US" altLang="zh-CN" sz="1400" dirty="0" smtClean="0"/>
                        <a:t>3.093</a:t>
                      </a:r>
                      <a:endParaRPr lang="zh-CN" altLang="en-US" sz="1400" dirty="0"/>
                    </a:p>
                  </a:txBody>
                  <a:tcPr/>
                </a:tc>
                <a:tc>
                  <a:txBody>
                    <a:bodyPr/>
                    <a:lstStyle/>
                    <a:p>
                      <a:pPr algn="ctr"/>
                      <a:r>
                        <a:rPr lang="en-US" altLang="zh-CN" sz="1400" dirty="0" smtClean="0"/>
                        <a:t>0.480</a:t>
                      </a:r>
                    </a:p>
                  </a:txBody>
                  <a:tcPr/>
                </a:tc>
              </a:tr>
              <a:tr h="0">
                <a:tc>
                  <a:txBody>
                    <a:bodyPr/>
                    <a:lstStyle/>
                    <a:p>
                      <a:r>
                        <a:rPr lang="en-US" altLang="zh-CN" sz="1400" dirty="0" smtClean="0"/>
                        <a:t>Multinomial</a:t>
                      </a:r>
                      <a:r>
                        <a:rPr lang="en-US" altLang="zh-CN" sz="1400" baseline="0" dirty="0" smtClean="0"/>
                        <a:t> Naïve Bayes</a:t>
                      </a:r>
                      <a:endParaRPr lang="zh-CN" altLang="en-US" sz="1400" dirty="0"/>
                    </a:p>
                  </a:txBody>
                  <a:tcPr/>
                </a:tc>
                <a:tc>
                  <a:txBody>
                    <a:bodyPr/>
                    <a:lstStyle/>
                    <a:p>
                      <a:pPr algn="ctr"/>
                      <a:r>
                        <a:rPr lang="en-US" altLang="zh-CN" sz="1400" dirty="0" smtClean="0"/>
                        <a:t>1.535</a:t>
                      </a:r>
                      <a:endParaRPr lang="zh-CN" altLang="en-US" sz="1400" dirty="0"/>
                    </a:p>
                  </a:txBody>
                  <a:tcPr/>
                </a:tc>
                <a:tc>
                  <a:txBody>
                    <a:bodyPr/>
                    <a:lstStyle/>
                    <a:p>
                      <a:pPr algn="ctr"/>
                      <a:r>
                        <a:rPr lang="en-US" altLang="zh-CN" sz="1400" dirty="0" smtClean="0"/>
                        <a:t>0.035</a:t>
                      </a:r>
                    </a:p>
                  </a:txBody>
                  <a:tcPr/>
                </a:tc>
              </a:tr>
              <a:tr h="129832">
                <a:tc>
                  <a:txBody>
                    <a:bodyPr/>
                    <a:lstStyle/>
                    <a:p>
                      <a:r>
                        <a:rPr lang="en-US" altLang="zh-CN" sz="1400" dirty="0" smtClean="0"/>
                        <a:t>Bernouli Naïve Bayes</a:t>
                      </a:r>
                      <a:endParaRPr lang="zh-CN" altLang="en-US" sz="1400" dirty="0"/>
                    </a:p>
                  </a:txBody>
                  <a:tcPr/>
                </a:tc>
                <a:tc>
                  <a:txBody>
                    <a:bodyPr/>
                    <a:lstStyle/>
                    <a:p>
                      <a:pPr algn="ctr"/>
                      <a:r>
                        <a:rPr lang="en-US" altLang="zh-CN" sz="1400" dirty="0" smtClean="0"/>
                        <a:t>1.826</a:t>
                      </a:r>
                      <a:endParaRPr lang="zh-CN" altLang="en-US" sz="1400" dirty="0"/>
                    </a:p>
                  </a:txBody>
                  <a:tcPr/>
                </a:tc>
                <a:tc>
                  <a:txBody>
                    <a:bodyPr/>
                    <a:lstStyle/>
                    <a:p>
                      <a:pPr algn="ctr"/>
                      <a:r>
                        <a:rPr lang="en-US" altLang="zh-CN" sz="1400" dirty="0" smtClean="0"/>
                        <a:t>0.828</a:t>
                      </a:r>
                    </a:p>
                  </a:txBody>
                  <a:tcPr/>
                </a:tc>
              </a:tr>
              <a:tr h="0">
                <a:tc>
                  <a:txBody>
                    <a:bodyPr/>
                    <a:lstStyle/>
                    <a:p>
                      <a:r>
                        <a:rPr lang="en-US" altLang="zh-CN" sz="1400" dirty="0" smtClean="0"/>
                        <a:t>SVM</a:t>
                      </a:r>
                      <a:r>
                        <a:rPr lang="en-US" altLang="zh-CN" sz="1400" baseline="0" dirty="0" smtClean="0"/>
                        <a:t> (kernel = ‘linear’)</a:t>
                      </a:r>
                      <a:endParaRPr lang="zh-CN" altLang="en-US" sz="1400" dirty="0"/>
                    </a:p>
                  </a:txBody>
                  <a:tcPr/>
                </a:tc>
                <a:tc>
                  <a:txBody>
                    <a:bodyPr/>
                    <a:lstStyle/>
                    <a:p>
                      <a:pPr algn="ctr"/>
                      <a:r>
                        <a:rPr lang="en-US" altLang="zh-CN" sz="1400" dirty="0" smtClean="0"/>
                        <a:t>150.022</a:t>
                      </a:r>
                      <a:endParaRPr lang="zh-CN" altLang="en-US" sz="1400" dirty="0"/>
                    </a:p>
                  </a:txBody>
                  <a:tcPr/>
                </a:tc>
                <a:tc>
                  <a:txBody>
                    <a:bodyPr/>
                    <a:lstStyle/>
                    <a:p>
                      <a:pPr algn="ctr"/>
                      <a:r>
                        <a:rPr lang="en-US" altLang="zh-CN" sz="1400" dirty="0" smtClean="0"/>
                        <a:t>14.494</a:t>
                      </a:r>
                    </a:p>
                  </a:txBody>
                  <a:tcPr/>
                </a:tc>
              </a:tr>
              <a:tr h="137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SVM</a:t>
                      </a:r>
                      <a:r>
                        <a:rPr lang="en-US" altLang="zh-CN" sz="1400" baseline="0" dirty="0" smtClean="0"/>
                        <a:t> (kernel = ‘rbf’)</a:t>
                      </a:r>
                      <a:endParaRPr lang="zh-CN" altLang="en-US" sz="1400" dirty="0" smtClean="0"/>
                    </a:p>
                  </a:txBody>
                  <a:tcPr/>
                </a:tc>
                <a:tc>
                  <a:txBody>
                    <a:bodyPr/>
                    <a:lstStyle/>
                    <a:p>
                      <a:pPr algn="ctr"/>
                      <a:r>
                        <a:rPr lang="en-US" altLang="zh-CN" sz="1400" dirty="0" smtClean="0"/>
                        <a:t>799.310</a:t>
                      </a:r>
                      <a:endParaRPr lang="zh-CN" altLang="en-US" sz="1400" dirty="0"/>
                    </a:p>
                  </a:txBody>
                  <a:tcPr/>
                </a:tc>
                <a:tc>
                  <a:txBody>
                    <a:bodyPr/>
                    <a:lstStyle/>
                    <a:p>
                      <a:pPr algn="ctr"/>
                      <a:r>
                        <a:rPr lang="en-US" altLang="zh-CN" sz="1400" dirty="0" smtClean="0"/>
                        <a:t>50.196</a:t>
                      </a:r>
                    </a:p>
                  </a:txBody>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SVM</a:t>
                      </a:r>
                      <a:r>
                        <a:rPr lang="en-US" altLang="zh-CN" sz="1400" baseline="0" dirty="0" smtClean="0"/>
                        <a:t> (kernel = ‘sigmoid’)</a:t>
                      </a:r>
                      <a:endParaRPr lang="zh-CN" altLang="en-US" sz="1400" dirty="0" smtClean="0"/>
                    </a:p>
                  </a:txBody>
                  <a:tcPr/>
                </a:tc>
                <a:tc>
                  <a:txBody>
                    <a:bodyPr/>
                    <a:lstStyle/>
                    <a:p>
                      <a:pPr algn="ctr"/>
                      <a:r>
                        <a:rPr lang="en-US" altLang="zh-CN" sz="1400" dirty="0" smtClean="0"/>
                        <a:t>1303.607</a:t>
                      </a:r>
                      <a:endParaRPr lang="zh-CN" altLang="en-US" sz="1400" dirty="0"/>
                    </a:p>
                  </a:txBody>
                  <a:tcPr/>
                </a:tc>
                <a:tc>
                  <a:txBody>
                    <a:bodyPr/>
                    <a:lstStyle/>
                    <a:p>
                      <a:pPr algn="ctr"/>
                      <a:r>
                        <a:rPr lang="en-US" altLang="zh-CN" sz="1400" dirty="0" smtClean="0"/>
                        <a:t>130.178</a:t>
                      </a:r>
                    </a:p>
                  </a:txBody>
                  <a:tcPr/>
                </a:tc>
              </a:tr>
              <a:tr h="1458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SGD Classifier</a:t>
                      </a:r>
                      <a:endParaRPr lang="zh-CN" altLang="en-US" sz="1400" dirty="0" smtClean="0"/>
                    </a:p>
                  </a:txBody>
                  <a:tcPr/>
                </a:tc>
                <a:tc>
                  <a:txBody>
                    <a:bodyPr/>
                    <a:lstStyle/>
                    <a:p>
                      <a:pPr algn="ctr"/>
                      <a:r>
                        <a:rPr lang="en-US" altLang="zh-CN" sz="1400" dirty="0" smtClean="0"/>
                        <a:t>22.569</a:t>
                      </a:r>
                      <a:endParaRPr lang="zh-CN" altLang="en-US" sz="1400" dirty="0"/>
                    </a:p>
                  </a:txBody>
                  <a:tcPr/>
                </a:tc>
                <a:tc>
                  <a:txBody>
                    <a:bodyPr/>
                    <a:lstStyle/>
                    <a:p>
                      <a:pPr algn="ctr"/>
                      <a:r>
                        <a:rPr lang="en-US" altLang="zh-CN" sz="1400" dirty="0" smtClean="0"/>
                        <a:t>0.048</a:t>
                      </a:r>
                    </a:p>
                  </a:txBody>
                  <a:tcPr/>
                </a:tc>
              </a:tr>
            </a:tbl>
          </a:graphicData>
        </a:graphic>
      </p:graphicFrame>
    </p:spTree>
    <p:extLst>
      <p:ext uri="{BB962C8B-B14F-4D97-AF65-F5344CB8AC3E}">
        <p14:creationId xmlns:p14="http://schemas.microsoft.com/office/powerpoint/2010/main" val="244107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1600" y="1484784"/>
            <a:ext cx="3816424" cy="3539430"/>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smtClean="0">
                <a:solidFill>
                  <a:srgbClr val="0070C0"/>
                </a:solidFill>
              </a:rPr>
              <a:t>Introduction</a:t>
            </a:r>
          </a:p>
          <a:p>
            <a:pPr marL="285750" indent="-285750">
              <a:buFont typeface="Wingdings" panose="05000000000000000000" pitchFamily="2" charset="2"/>
              <a:buChar char="l"/>
            </a:pPr>
            <a:endParaRPr lang="en-US" altLang="zh-CN" sz="3200" b="1" dirty="0" smtClean="0">
              <a:solidFill>
                <a:srgbClr val="0070C0"/>
              </a:solidFill>
            </a:endParaRPr>
          </a:p>
          <a:p>
            <a:pPr marL="285750" indent="-285750">
              <a:buFont typeface="Wingdings" panose="05000000000000000000" pitchFamily="2" charset="2"/>
              <a:buChar char="l"/>
            </a:pPr>
            <a:r>
              <a:rPr lang="en-US" altLang="zh-CN" sz="3200" dirty="0" smtClean="0"/>
              <a:t>Approach</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Experiments</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Conclusion</a:t>
            </a:r>
          </a:p>
        </p:txBody>
      </p:sp>
    </p:spTree>
    <p:extLst>
      <p:ext uri="{BB962C8B-B14F-4D97-AF65-F5344CB8AC3E}">
        <p14:creationId xmlns:p14="http://schemas.microsoft.com/office/powerpoint/2010/main" val="270238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691680" y="1422068"/>
            <a:ext cx="5688632" cy="4887020"/>
          </a:xfrm>
          <a:prstGeom prst="rect">
            <a:avLst/>
          </a:prstGeom>
        </p:spPr>
      </p:pic>
      <p:sp>
        <p:nvSpPr>
          <p:cNvPr id="5" name="矩形 4"/>
          <p:cNvSpPr/>
          <p:nvPr/>
        </p:nvSpPr>
        <p:spPr>
          <a:xfrm>
            <a:off x="323528" y="332656"/>
            <a:ext cx="8280920" cy="707886"/>
          </a:xfrm>
          <a:prstGeom prst="rect">
            <a:avLst/>
          </a:prstGeom>
        </p:spPr>
        <p:txBody>
          <a:bodyPr wrap="square">
            <a:spAutoFit/>
          </a:bodyPr>
          <a:lstStyle/>
          <a:p>
            <a:r>
              <a:rPr lang="en-US" altLang="zh-CN" sz="4000" b="1" dirty="0" smtClean="0"/>
              <a:t>Feature Experiment</a:t>
            </a:r>
          </a:p>
        </p:txBody>
      </p:sp>
      <p:pic>
        <p:nvPicPr>
          <p:cNvPr id="6" name="图片 5"/>
          <p:cNvPicPr>
            <a:picLocks noChangeAspect="1"/>
          </p:cNvPicPr>
          <p:nvPr/>
        </p:nvPicPr>
        <p:blipFill>
          <a:blip r:embed="rId4"/>
          <a:stretch>
            <a:fillRect/>
          </a:stretch>
        </p:blipFill>
        <p:spPr>
          <a:xfrm>
            <a:off x="755576" y="1052736"/>
            <a:ext cx="7560840" cy="5714220"/>
          </a:xfrm>
          <a:prstGeom prst="rect">
            <a:avLst/>
          </a:prstGeom>
        </p:spPr>
      </p:pic>
    </p:spTree>
    <p:extLst>
      <p:ext uri="{BB962C8B-B14F-4D97-AF65-F5344CB8AC3E}">
        <p14:creationId xmlns:p14="http://schemas.microsoft.com/office/powerpoint/2010/main" val="1427172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280920" cy="2800767"/>
          </a:xfrm>
          <a:prstGeom prst="rect">
            <a:avLst/>
          </a:prstGeom>
        </p:spPr>
        <p:txBody>
          <a:bodyPr wrap="square">
            <a:spAutoFit/>
          </a:bodyPr>
          <a:lstStyle/>
          <a:p>
            <a:r>
              <a:rPr lang="en-US" altLang="zh-CN" sz="4000" b="1" dirty="0" smtClean="0"/>
              <a:t>Time-Split Experiment</a:t>
            </a:r>
          </a:p>
          <a:p>
            <a:endParaRPr lang="en-US" altLang="zh-CN" sz="4000" b="1" dirty="0" smtClean="0"/>
          </a:p>
          <a:p>
            <a:r>
              <a:rPr lang="en-US" altLang="zh-CN" sz="3200" dirty="0"/>
              <a:t>We use some </a:t>
            </a:r>
            <a:r>
              <a:rPr lang="en-US" altLang="zh-CN" sz="3200" dirty="0">
                <a:solidFill>
                  <a:srgbClr val="0070C0"/>
                </a:solidFill>
              </a:rPr>
              <a:t>fresh malware</a:t>
            </a:r>
            <a:r>
              <a:rPr lang="en-US" altLang="zh-CN" sz="3200" dirty="0"/>
              <a:t> samples, which were collected dated from </a:t>
            </a:r>
            <a:r>
              <a:rPr lang="en-US" altLang="zh-CN" sz="3200" dirty="0">
                <a:solidFill>
                  <a:srgbClr val="0070C0"/>
                </a:solidFill>
              </a:rPr>
              <a:t>January 2017 </a:t>
            </a:r>
            <a:r>
              <a:rPr lang="en-US" altLang="zh-CN" sz="3200" dirty="0"/>
              <a:t>to </a:t>
            </a:r>
            <a:r>
              <a:rPr lang="en-US" altLang="zh-CN" sz="3200" dirty="0">
                <a:solidFill>
                  <a:srgbClr val="0070C0"/>
                </a:solidFill>
              </a:rPr>
              <a:t>July 2017</a:t>
            </a:r>
            <a:r>
              <a:rPr lang="en-US" altLang="zh-CN" sz="3200" dirty="0"/>
              <a:t>, from the DAS MALWERK website</a:t>
            </a:r>
            <a:r>
              <a:rPr lang="en-US" altLang="zh-CN" sz="3200" dirty="0" smtClean="0"/>
              <a:t>.</a:t>
            </a:r>
            <a:endParaRPr lang="zh-CN" altLang="en-US" sz="3200" dirty="0"/>
          </a:p>
        </p:txBody>
      </p:sp>
      <p:pic>
        <p:nvPicPr>
          <p:cNvPr id="6" name="图片 5"/>
          <p:cNvPicPr>
            <a:picLocks noChangeAspect="1"/>
          </p:cNvPicPr>
          <p:nvPr/>
        </p:nvPicPr>
        <p:blipFill rotWithShape="1">
          <a:blip r:embed="rId3"/>
          <a:srcRect t="13219" r="1205"/>
          <a:stretch/>
        </p:blipFill>
        <p:spPr>
          <a:xfrm>
            <a:off x="1547664" y="3501008"/>
            <a:ext cx="5904656" cy="3096344"/>
          </a:xfrm>
          <a:prstGeom prst="rect">
            <a:avLst/>
          </a:prstGeom>
        </p:spPr>
      </p:pic>
    </p:spTree>
    <p:extLst>
      <p:ext uri="{BB962C8B-B14F-4D97-AF65-F5344CB8AC3E}">
        <p14:creationId xmlns:p14="http://schemas.microsoft.com/office/powerpoint/2010/main" val="80691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424936" cy="4647426"/>
          </a:xfrm>
          <a:prstGeom prst="rect">
            <a:avLst/>
          </a:prstGeom>
        </p:spPr>
        <p:txBody>
          <a:bodyPr wrap="square">
            <a:spAutoFit/>
          </a:bodyPr>
          <a:lstStyle/>
          <a:p>
            <a:r>
              <a:rPr lang="en-US" altLang="zh-CN" sz="4000" b="1" dirty="0"/>
              <a:t>Obfuscation Experiments</a:t>
            </a:r>
            <a:endParaRPr lang="zh-CN" altLang="en-US" sz="4000" b="1" dirty="0"/>
          </a:p>
          <a:p>
            <a:endParaRPr lang="en-US" altLang="zh-CN" sz="3200" b="1" dirty="0" smtClean="0"/>
          </a:p>
          <a:p>
            <a:r>
              <a:rPr lang="en-US" altLang="zh-CN" sz="2400" dirty="0"/>
              <a:t>Obfuscation </a:t>
            </a:r>
            <a:r>
              <a:rPr lang="en-US" altLang="zh-CN" sz="2400" dirty="0" smtClean="0"/>
              <a:t>tools</a:t>
            </a:r>
            <a:r>
              <a:rPr lang="zh-CN" altLang="en-US" sz="2400" dirty="0" smtClean="0"/>
              <a:t>：</a:t>
            </a:r>
            <a:r>
              <a:rPr lang="en-US" altLang="zh-CN" sz="2400" b="1" dirty="0" smtClean="0">
                <a:solidFill>
                  <a:srgbClr val="0070C0"/>
                </a:solidFill>
              </a:rPr>
              <a:t>Obfuscator</a:t>
            </a:r>
            <a:endParaRPr lang="en-US" altLang="zh-CN" sz="2400" b="1" dirty="0">
              <a:solidFill>
                <a:srgbClr val="0070C0"/>
              </a:solidFill>
            </a:endParaRPr>
          </a:p>
          <a:p>
            <a:pPr marL="742950" lvl="1" indent="-285750">
              <a:buFont typeface="Wingdings" panose="05000000000000000000" pitchFamily="2" charset="2"/>
              <a:buChar char="l"/>
            </a:pPr>
            <a:r>
              <a:rPr lang="en-US" altLang="zh-CN" sz="2400" dirty="0"/>
              <a:t>Change code execution flow</a:t>
            </a:r>
          </a:p>
          <a:p>
            <a:endParaRPr lang="en-US" altLang="zh-CN" sz="2400" dirty="0">
              <a:latin typeface="CMR10"/>
            </a:endParaRPr>
          </a:p>
          <a:p>
            <a:r>
              <a:rPr lang="en-US" altLang="zh-CN" sz="2400" dirty="0"/>
              <a:t>Obfuscation tools</a:t>
            </a:r>
            <a:r>
              <a:rPr lang="zh-CN" altLang="en-US" sz="2400" dirty="0" smtClean="0"/>
              <a:t>：</a:t>
            </a:r>
            <a:r>
              <a:rPr lang="en-US" altLang="zh-CN" sz="2400" b="1" dirty="0" smtClean="0">
                <a:solidFill>
                  <a:srgbClr val="0070C0"/>
                </a:solidFill>
              </a:rPr>
              <a:t>Unest</a:t>
            </a:r>
            <a:endParaRPr lang="en-US" altLang="zh-CN" sz="2400" b="1" dirty="0">
              <a:solidFill>
                <a:srgbClr val="0070C0"/>
              </a:solidFill>
            </a:endParaRPr>
          </a:p>
          <a:p>
            <a:pPr marL="742950" lvl="1" indent="-285750">
              <a:buFont typeface="Wingdings" panose="05000000000000000000" pitchFamily="2" charset="2"/>
              <a:buChar char="l"/>
            </a:pPr>
            <a:r>
              <a:rPr lang="en-US" altLang="zh-CN" sz="2400" dirty="0"/>
              <a:t>rewriting digital changes equivalently</a:t>
            </a:r>
          </a:p>
          <a:p>
            <a:pPr marL="742950" lvl="1" indent="-285750">
              <a:buFont typeface="Wingdings" panose="05000000000000000000" pitchFamily="2" charset="2"/>
              <a:buChar char="l"/>
            </a:pPr>
            <a:r>
              <a:rPr lang="en-US" altLang="zh-CN" sz="2400" dirty="0"/>
              <a:t>confusing the output </a:t>
            </a:r>
            <a:r>
              <a:rPr lang="en-US" altLang="zh-CN" sz="2400" dirty="0" smtClean="0"/>
              <a:t>string</a:t>
            </a:r>
            <a:endParaRPr lang="en-US" altLang="zh-CN" sz="2400" dirty="0"/>
          </a:p>
          <a:p>
            <a:pPr marL="742950" lvl="1" indent="-285750">
              <a:buFont typeface="Wingdings" panose="05000000000000000000" pitchFamily="2" charset="2"/>
              <a:buChar char="l"/>
            </a:pPr>
            <a:r>
              <a:rPr lang="en-US" altLang="zh-CN" sz="2400" dirty="0"/>
              <a:t>pushing the target code segment into the stack and jumping to it to confuse the target code</a:t>
            </a:r>
          </a:p>
          <a:p>
            <a:pPr marL="742950" lvl="1" indent="-285750">
              <a:buFont typeface="Wingdings" panose="05000000000000000000" pitchFamily="2" charset="2"/>
              <a:buChar char="l"/>
            </a:pPr>
            <a:r>
              <a:rPr lang="en-US" altLang="zh-CN" sz="2400" dirty="0"/>
              <a:t>obfuscating the static </a:t>
            </a:r>
            <a:r>
              <a:rPr lang="en-US" altLang="zh-CN" sz="2400" dirty="0" smtClean="0"/>
              <a:t>libraries</a:t>
            </a:r>
            <a:endParaRPr lang="zh-CN" altLang="en-US" sz="2400" dirty="0"/>
          </a:p>
        </p:txBody>
      </p:sp>
      <p:pic>
        <p:nvPicPr>
          <p:cNvPr id="6" name="图片 5"/>
          <p:cNvPicPr>
            <a:picLocks noChangeAspect="1"/>
          </p:cNvPicPr>
          <p:nvPr/>
        </p:nvPicPr>
        <p:blipFill rotWithShape="1">
          <a:blip r:embed="rId3"/>
          <a:srcRect l="-1" t="3903" r="2079" b="6322"/>
          <a:stretch/>
        </p:blipFill>
        <p:spPr>
          <a:xfrm>
            <a:off x="1475656" y="4865189"/>
            <a:ext cx="6326159" cy="1732163"/>
          </a:xfrm>
          <a:prstGeom prst="rect">
            <a:avLst/>
          </a:prstGeom>
        </p:spPr>
      </p:pic>
    </p:spTree>
    <p:extLst>
      <p:ext uri="{BB962C8B-B14F-4D97-AF65-F5344CB8AC3E}">
        <p14:creationId xmlns:p14="http://schemas.microsoft.com/office/powerpoint/2010/main" val="2467736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1600" y="1484784"/>
            <a:ext cx="3816424" cy="3539430"/>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dirty="0" smtClean="0"/>
              <a:t>Introduction</a:t>
            </a:r>
          </a:p>
          <a:p>
            <a:pPr marL="285750" indent="-285750">
              <a:buFont typeface="Wingdings" panose="05000000000000000000" pitchFamily="2" charset="2"/>
              <a:buChar char="l"/>
            </a:pPr>
            <a:endParaRPr lang="en-US" altLang="zh-CN" sz="3200" b="1" dirty="0" smtClean="0">
              <a:solidFill>
                <a:srgbClr val="0070C0"/>
              </a:solidFill>
            </a:endParaRPr>
          </a:p>
          <a:p>
            <a:pPr marL="285750" indent="-285750">
              <a:buFont typeface="Wingdings" panose="05000000000000000000" pitchFamily="2" charset="2"/>
              <a:buChar char="l"/>
            </a:pPr>
            <a:r>
              <a:rPr lang="en-US" altLang="zh-CN" sz="3200" dirty="0" smtClean="0"/>
              <a:t>Approach</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Experiments</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b="1" dirty="0" smtClean="0">
                <a:solidFill>
                  <a:srgbClr val="0070C0"/>
                </a:solidFill>
              </a:rPr>
              <a:t>Conclusion</a:t>
            </a:r>
          </a:p>
        </p:txBody>
      </p:sp>
    </p:spTree>
    <p:extLst>
      <p:ext uri="{BB962C8B-B14F-4D97-AF65-F5344CB8AC3E}">
        <p14:creationId xmlns:p14="http://schemas.microsoft.com/office/powerpoint/2010/main" val="319749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712968" cy="5262979"/>
          </a:xfrm>
          <a:prstGeom prst="rect">
            <a:avLst/>
          </a:prstGeom>
        </p:spPr>
        <p:txBody>
          <a:bodyPr wrap="square">
            <a:spAutoFit/>
          </a:bodyPr>
          <a:lstStyle/>
          <a:p>
            <a:r>
              <a:rPr lang="en-US" altLang="zh-CN" sz="4000" b="1" dirty="0" smtClean="0"/>
              <a:t>Conclusion</a:t>
            </a:r>
          </a:p>
          <a:p>
            <a:endParaRPr lang="zh-CN" altLang="en-US" sz="4000" b="1" dirty="0"/>
          </a:p>
          <a:p>
            <a:pPr marL="285750" indent="-285750">
              <a:buFont typeface="Wingdings" panose="05000000000000000000" pitchFamily="2" charset="2"/>
              <a:buChar char="l"/>
            </a:pPr>
            <a:r>
              <a:rPr lang="en-US" altLang="zh-CN" sz="3200" dirty="0"/>
              <a:t>Machine learning methods based on the opcodes, data types and system libraries.</a:t>
            </a:r>
          </a:p>
          <a:p>
            <a:pPr marL="285750" indent="-285750">
              <a:buFont typeface="Wingdings" panose="05000000000000000000" pitchFamily="2" charset="2"/>
              <a:buChar char="l"/>
            </a:pPr>
            <a:endParaRPr lang="en-US" altLang="zh-CN" sz="3200" dirty="0"/>
          </a:p>
          <a:p>
            <a:pPr marL="285750" indent="-285750">
              <a:buFont typeface="Wingdings" panose="05000000000000000000" pitchFamily="2" charset="2"/>
              <a:buChar char="l"/>
            </a:pPr>
            <a:r>
              <a:rPr lang="en-US" altLang="zh-CN" sz="3200" dirty="0"/>
              <a:t>Carried out some interesting </a:t>
            </a:r>
            <a:r>
              <a:rPr lang="en-US" altLang="zh-CN" sz="3200" dirty="0">
                <a:solidFill>
                  <a:srgbClr val="0070C0"/>
                </a:solidFill>
              </a:rPr>
              <a:t>experiments</a:t>
            </a:r>
            <a:r>
              <a:rPr lang="en-US" altLang="zh-CN" sz="3200" dirty="0"/>
              <a:t>. </a:t>
            </a:r>
          </a:p>
          <a:p>
            <a:endParaRPr lang="en-US" altLang="zh-CN" sz="3200" dirty="0"/>
          </a:p>
          <a:p>
            <a:pPr marL="285750" indent="-285750">
              <a:buFont typeface="Wingdings" panose="05000000000000000000" pitchFamily="2" charset="2"/>
              <a:buChar char="l"/>
            </a:pPr>
            <a:r>
              <a:rPr lang="en-US" altLang="zh-CN" sz="3200" dirty="0"/>
              <a:t>Capable of detecting some </a:t>
            </a:r>
            <a:r>
              <a:rPr lang="en-US" altLang="zh-CN" sz="3200" dirty="0">
                <a:solidFill>
                  <a:srgbClr val="0070C0"/>
                </a:solidFill>
              </a:rPr>
              <a:t>fresh malware</a:t>
            </a:r>
          </a:p>
          <a:p>
            <a:pPr marL="285750" indent="-285750">
              <a:buFont typeface="Wingdings" panose="05000000000000000000" pitchFamily="2" charset="2"/>
              <a:buChar char="l"/>
            </a:pPr>
            <a:endParaRPr lang="en-US" altLang="zh-CN" sz="3200" dirty="0"/>
          </a:p>
          <a:p>
            <a:pPr marL="285750" indent="-285750">
              <a:buFont typeface="Wingdings" panose="05000000000000000000" pitchFamily="2" charset="2"/>
              <a:buChar char="l"/>
            </a:pPr>
            <a:r>
              <a:rPr lang="en-US" altLang="zh-CN" sz="3200" dirty="0"/>
              <a:t>Has a resistance to some </a:t>
            </a:r>
            <a:r>
              <a:rPr lang="en-US" altLang="zh-CN" sz="3200" dirty="0">
                <a:solidFill>
                  <a:srgbClr val="0070C0"/>
                </a:solidFill>
              </a:rPr>
              <a:t>obfuscation techniques</a:t>
            </a:r>
            <a:endParaRPr lang="zh-CN" altLang="en-US" sz="3200" dirty="0">
              <a:solidFill>
                <a:srgbClr val="0070C0"/>
              </a:solidFill>
            </a:endParaRPr>
          </a:p>
        </p:txBody>
      </p:sp>
    </p:spTree>
    <p:extLst>
      <p:ext uri="{BB962C8B-B14F-4D97-AF65-F5344CB8AC3E}">
        <p14:creationId xmlns:p14="http://schemas.microsoft.com/office/powerpoint/2010/main" val="1684238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691680" y="2708920"/>
            <a:ext cx="5400600" cy="1323439"/>
          </a:xfrm>
          <a:prstGeom prst="rect">
            <a:avLst/>
          </a:prstGeom>
          <a:noFill/>
        </p:spPr>
        <p:txBody>
          <a:bodyPr wrap="square" rtlCol="0">
            <a:spAutoFit/>
          </a:bodyPr>
          <a:lstStyle/>
          <a:p>
            <a:pPr algn="ctr"/>
            <a:r>
              <a:rPr lang="en-US" altLang="zh-CN" sz="4000" b="1" smtClean="0"/>
              <a:t>That </a:t>
            </a:r>
            <a:r>
              <a:rPr lang="en-US" altLang="zh-CN" sz="4000" b="1" smtClean="0"/>
              <a:t>’s </a:t>
            </a:r>
            <a:r>
              <a:rPr lang="en-US" altLang="zh-CN" sz="4000" b="1" dirty="0" smtClean="0"/>
              <a:t>all.</a:t>
            </a:r>
          </a:p>
          <a:p>
            <a:pPr algn="ctr"/>
            <a:r>
              <a:rPr lang="en-US" altLang="zh-CN" sz="4000" b="1" dirty="0" smtClean="0"/>
              <a:t>Thank you very much!</a:t>
            </a:r>
            <a:endParaRPr lang="zh-CN" altLang="en-US" sz="4000" b="1" dirty="0"/>
          </a:p>
        </p:txBody>
      </p:sp>
    </p:spTree>
    <p:custDataLst>
      <p:tags r:id="rId1"/>
    </p:custDataLst>
    <p:extLst>
      <p:ext uri="{BB962C8B-B14F-4D97-AF65-F5344CB8AC3E}">
        <p14:creationId xmlns:p14="http://schemas.microsoft.com/office/powerpoint/2010/main" val="2436151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424936" cy="5755422"/>
          </a:xfrm>
          <a:prstGeom prst="rect">
            <a:avLst/>
          </a:prstGeom>
        </p:spPr>
        <p:txBody>
          <a:bodyPr wrap="square">
            <a:spAutoFit/>
          </a:bodyPr>
          <a:lstStyle/>
          <a:p>
            <a:r>
              <a:rPr lang="en-US" altLang="zh-CN" sz="4000" b="1" dirty="0" smtClean="0"/>
              <a:t>Malware</a:t>
            </a:r>
          </a:p>
          <a:p>
            <a:endParaRPr lang="en-US" altLang="zh-CN" sz="3200" dirty="0" smtClean="0">
              <a:latin typeface="CMR10"/>
            </a:endParaRPr>
          </a:p>
          <a:p>
            <a:pPr marL="285750" indent="-285750">
              <a:buFont typeface="Wingdings" panose="05000000000000000000" pitchFamily="2" charset="2"/>
              <a:buChar char="l"/>
            </a:pPr>
            <a:r>
              <a:rPr lang="en-US" altLang="zh-CN" sz="3200" dirty="0" smtClean="0"/>
              <a:t> Malicious software:</a:t>
            </a:r>
            <a:r>
              <a:rPr lang="en-US" altLang="zh-CN" sz="3200" dirty="0"/>
              <a:t> </a:t>
            </a:r>
            <a:endParaRPr lang="en-US" altLang="zh-CN" sz="3200" dirty="0" smtClean="0"/>
          </a:p>
          <a:p>
            <a:pPr marL="914400" lvl="1" indent="-457200">
              <a:buFont typeface="Wingdings" panose="05000000000000000000" pitchFamily="2" charset="2"/>
              <a:buChar char="Ø"/>
            </a:pPr>
            <a:r>
              <a:rPr lang="en-US" altLang="zh-CN" sz="3200" dirty="0" smtClean="0"/>
              <a:t>Computer </a:t>
            </a:r>
            <a:r>
              <a:rPr lang="en-US" altLang="zh-CN" sz="3200" dirty="0"/>
              <a:t>viruses, worms, </a:t>
            </a:r>
            <a:r>
              <a:rPr lang="en-US" altLang="zh-CN" sz="3200" dirty="0" smtClean="0"/>
              <a:t>Trojan horses</a:t>
            </a:r>
            <a:r>
              <a:rPr lang="en-US" altLang="zh-CN" sz="3200" dirty="0"/>
              <a:t>, </a:t>
            </a:r>
            <a:r>
              <a:rPr lang="en-US" altLang="zh-CN" sz="3200" dirty="0" smtClean="0"/>
              <a:t>ransomware</a:t>
            </a:r>
            <a:r>
              <a:rPr lang="en-US" altLang="zh-CN" sz="3200" dirty="0"/>
              <a:t>, spyware, adware</a:t>
            </a:r>
            <a:r>
              <a:rPr lang="en-US" altLang="zh-CN" sz="3200" dirty="0" smtClean="0"/>
              <a:t>, scareware</a:t>
            </a:r>
            <a:r>
              <a:rPr lang="en-US" altLang="zh-CN" sz="3200" dirty="0"/>
              <a:t>, and other intrusive </a:t>
            </a:r>
            <a:r>
              <a:rPr lang="en-US" altLang="zh-CN" sz="3200" dirty="0" smtClean="0"/>
              <a:t>codes</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 Recent </a:t>
            </a:r>
            <a:r>
              <a:rPr lang="en-US" altLang="zh-CN" sz="3200" dirty="0"/>
              <a:t>report from </a:t>
            </a:r>
            <a:r>
              <a:rPr lang="en-US" altLang="zh-CN" sz="3200" dirty="0" smtClean="0"/>
              <a:t>McAfee: 	</a:t>
            </a:r>
          </a:p>
          <a:p>
            <a:pPr marL="914400" lvl="1" indent="-457200">
              <a:buFont typeface="Wingdings" panose="05000000000000000000" pitchFamily="2" charset="2"/>
              <a:buChar char="Ø"/>
            </a:pPr>
            <a:r>
              <a:rPr lang="en-US" altLang="zh-CN" sz="3200" dirty="0" smtClean="0"/>
              <a:t>More </a:t>
            </a:r>
            <a:r>
              <a:rPr lang="en-US" altLang="zh-CN" sz="3200" dirty="0"/>
              <a:t>than </a:t>
            </a:r>
            <a:r>
              <a:rPr lang="en-US" altLang="zh-CN" sz="3200" dirty="0">
                <a:solidFill>
                  <a:srgbClr val="0070C0"/>
                </a:solidFill>
              </a:rPr>
              <a:t>650 million</a:t>
            </a:r>
            <a:r>
              <a:rPr lang="en-US" altLang="zh-CN" sz="3200" dirty="0"/>
              <a:t> malware samples detected in </a:t>
            </a:r>
            <a:r>
              <a:rPr lang="en-US" altLang="zh-CN" sz="3200" dirty="0">
                <a:solidFill>
                  <a:srgbClr val="0070C0"/>
                </a:solidFill>
              </a:rPr>
              <a:t>Q1, 2017</a:t>
            </a:r>
            <a:r>
              <a:rPr lang="en-US" altLang="zh-CN" sz="3200" dirty="0"/>
              <a:t>, in which more than </a:t>
            </a:r>
            <a:r>
              <a:rPr lang="en-US" altLang="zh-CN" sz="3200" dirty="0">
                <a:solidFill>
                  <a:srgbClr val="0070C0"/>
                </a:solidFill>
              </a:rPr>
              <a:t>30 million </a:t>
            </a:r>
            <a:r>
              <a:rPr lang="en-US" altLang="zh-CN" sz="3200" dirty="0"/>
              <a:t>ones are </a:t>
            </a:r>
            <a:r>
              <a:rPr lang="en-US" altLang="zh-CN" sz="3200" dirty="0">
                <a:solidFill>
                  <a:srgbClr val="0070C0"/>
                </a:solidFill>
              </a:rPr>
              <a:t>new</a:t>
            </a:r>
            <a:r>
              <a:rPr lang="en-US" altLang="zh-CN" sz="3200" dirty="0" smtClean="0"/>
              <a:t>.</a:t>
            </a:r>
            <a:endParaRPr lang="en-US" altLang="zh-CN" dirty="0" smtClean="0">
              <a:latin typeface="CMR10"/>
            </a:endParaRPr>
          </a:p>
        </p:txBody>
      </p:sp>
    </p:spTree>
    <p:extLst>
      <p:ext uri="{BB962C8B-B14F-4D97-AF65-F5344CB8AC3E}">
        <p14:creationId xmlns:p14="http://schemas.microsoft.com/office/powerpoint/2010/main" val="126816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424936" cy="4770537"/>
          </a:xfrm>
          <a:prstGeom prst="rect">
            <a:avLst/>
          </a:prstGeom>
        </p:spPr>
        <p:txBody>
          <a:bodyPr wrap="square">
            <a:spAutoFit/>
          </a:bodyPr>
          <a:lstStyle/>
          <a:p>
            <a:r>
              <a:rPr lang="en-US" altLang="zh-CN" sz="4000" b="1" dirty="0" smtClean="0"/>
              <a:t>Signature-based </a:t>
            </a:r>
            <a:r>
              <a:rPr lang="en-US" altLang="zh-CN" sz="4000" b="1" dirty="0"/>
              <a:t>method</a:t>
            </a:r>
            <a:endParaRPr lang="en-US" altLang="zh-CN" sz="4000" b="1" dirty="0" smtClean="0">
              <a:latin typeface="CMR10"/>
            </a:endParaRPr>
          </a:p>
          <a:p>
            <a:endParaRPr lang="en-US" altLang="zh-CN" sz="3200" dirty="0" smtClean="0">
              <a:latin typeface="CMR10"/>
            </a:endParaRPr>
          </a:p>
          <a:p>
            <a:pPr marL="285750" indent="-285750">
              <a:buFont typeface="Wingdings" panose="05000000000000000000" pitchFamily="2" charset="2"/>
              <a:buChar char="l"/>
            </a:pPr>
            <a:r>
              <a:rPr lang="en-US" altLang="zh-CN" sz="3200" dirty="0" smtClean="0"/>
              <a:t> To compare with the </a:t>
            </a:r>
            <a:r>
              <a:rPr lang="en-US" altLang="zh-CN" sz="3200" dirty="0" smtClean="0">
                <a:solidFill>
                  <a:srgbClr val="0070C0"/>
                </a:solidFill>
              </a:rPr>
              <a:t>known signatures</a:t>
            </a:r>
            <a:r>
              <a:rPr lang="en-US" altLang="zh-CN" sz="3200" dirty="0" smtClean="0"/>
              <a:t>, </a:t>
            </a:r>
          </a:p>
          <a:p>
            <a:pPr marL="914400" lvl="1" indent="-457200">
              <a:buFont typeface="Wingdings" panose="05000000000000000000" pitchFamily="2" charset="2"/>
              <a:buChar char="Ø"/>
            </a:pPr>
            <a:r>
              <a:rPr lang="en-US" altLang="zh-CN" sz="3200" dirty="0" smtClean="0"/>
              <a:t>Comodo</a:t>
            </a:r>
            <a:r>
              <a:rPr lang="en-US" altLang="zh-CN" sz="3200" dirty="0"/>
              <a:t>, McAfee, Kaspersky, Kingsoft, and Symantec </a:t>
            </a:r>
            <a:endParaRPr lang="en-US" altLang="zh-CN" sz="3200" dirty="0" smtClean="0"/>
          </a:p>
          <a:p>
            <a:pPr marL="742950" lvl="1"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 Can be </a:t>
            </a:r>
            <a:r>
              <a:rPr lang="en-US" altLang="zh-CN" sz="3200" dirty="0" smtClean="0">
                <a:solidFill>
                  <a:srgbClr val="0070C0"/>
                </a:solidFill>
              </a:rPr>
              <a:t>easily evaded </a:t>
            </a:r>
            <a:r>
              <a:rPr lang="en-US" altLang="zh-CN" sz="3200" dirty="0" smtClean="0"/>
              <a:t>by the evasion </a:t>
            </a:r>
            <a:r>
              <a:rPr lang="en-US" altLang="zh-CN" sz="3200" dirty="0"/>
              <a:t>techniques</a:t>
            </a:r>
            <a:endParaRPr lang="en-US" altLang="zh-CN" sz="3200" dirty="0" smtClean="0">
              <a:solidFill>
                <a:srgbClr val="0070C0"/>
              </a:solidFill>
            </a:endParaRPr>
          </a:p>
          <a:p>
            <a:pPr marL="914400" lvl="1" indent="-457200">
              <a:buFont typeface="Wingdings" panose="05000000000000000000" pitchFamily="2" charset="2"/>
              <a:buChar char="Ø"/>
            </a:pPr>
            <a:r>
              <a:rPr lang="en-US" altLang="zh-CN" sz="3200" dirty="0" smtClean="0"/>
              <a:t>packing</a:t>
            </a:r>
            <a:r>
              <a:rPr lang="en-US" altLang="zh-CN" sz="3200" dirty="0"/>
              <a:t>, variable-renaming, and polymorphism.</a:t>
            </a:r>
            <a:endParaRPr lang="zh-CN" altLang="en-US" sz="3200" dirty="0"/>
          </a:p>
        </p:txBody>
      </p:sp>
    </p:spTree>
    <p:extLst>
      <p:ext uri="{BB962C8B-B14F-4D97-AF65-F5344CB8AC3E}">
        <p14:creationId xmlns:p14="http://schemas.microsoft.com/office/powerpoint/2010/main" val="2655179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352928" cy="3293209"/>
          </a:xfrm>
          <a:prstGeom prst="rect">
            <a:avLst/>
          </a:prstGeom>
        </p:spPr>
        <p:txBody>
          <a:bodyPr wrap="square">
            <a:spAutoFit/>
          </a:bodyPr>
          <a:lstStyle/>
          <a:p>
            <a:r>
              <a:rPr lang="en-US" altLang="zh-CN" sz="4000" b="1" dirty="0" smtClean="0"/>
              <a:t>Heuristic-based </a:t>
            </a:r>
            <a:r>
              <a:rPr lang="en-US" altLang="zh-CN" sz="4000" b="1" dirty="0"/>
              <a:t>method</a:t>
            </a:r>
            <a:endParaRPr lang="en-US" altLang="zh-CN" sz="4000" b="1" dirty="0" smtClean="0">
              <a:latin typeface="CMR10"/>
            </a:endParaRPr>
          </a:p>
          <a:p>
            <a:endParaRPr lang="en-US" altLang="zh-CN" sz="3200" dirty="0" smtClean="0">
              <a:latin typeface="CMR10"/>
            </a:endParaRPr>
          </a:p>
          <a:p>
            <a:pPr marL="285750" indent="-285750">
              <a:buFont typeface="Wingdings" panose="05000000000000000000" pitchFamily="2" charset="2"/>
              <a:buChar char="l"/>
            </a:pPr>
            <a:r>
              <a:rPr lang="en-US" altLang="zh-CN" sz="3200" dirty="0" smtClean="0"/>
              <a:t> To identity </a:t>
            </a:r>
            <a:r>
              <a:rPr lang="en-US" altLang="zh-CN" sz="3200" dirty="0" smtClean="0">
                <a:solidFill>
                  <a:srgbClr val="0070C0"/>
                </a:solidFill>
              </a:rPr>
              <a:t>malicious patterns </a:t>
            </a:r>
            <a:r>
              <a:rPr lang="en-US" altLang="zh-CN" sz="3200" dirty="0" smtClean="0"/>
              <a:t>though </a:t>
            </a:r>
            <a:r>
              <a:rPr lang="en-US" altLang="zh-CN" sz="3200" dirty="0"/>
              <a:t>either static analysis or dynamic analysis </a:t>
            </a:r>
            <a:endParaRPr lang="en-US" altLang="zh-CN" sz="3200" dirty="0" smtClean="0"/>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 However, </a:t>
            </a:r>
            <a:r>
              <a:rPr lang="en-US" altLang="zh-CN" sz="3200" dirty="0" smtClean="0">
                <a:solidFill>
                  <a:srgbClr val="0070C0"/>
                </a:solidFill>
              </a:rPr>
              <a:t>heavy-weight </a:t>
            </a:r>
            <a:r>
              <a:rPr lang="en-US" altLang="zh-CN" sz="3200" dirty="0" smtClean="0"/>
              <a:t>or </a:t>
            </a:r>
            <a:r>
              <a:rPr lang="en-US" altLang="zh-CN" sz="3200" dirty="0" smtClean="0">
                <a:solidFill>
                  <a:srgbClr val="0070C0"/>
                </a:solidFill>
              </a:rPr>
              <a:t>Inefficient</a:t>
            </a:r>
            <a:endParaRPr lang="zh-CN" altLang="en-US" sz="3200" dirty="0">
              <a:solidFill>
                <a:srgbClr val="0070C0"/>
              </a:solidFill>
            </a:endParaRPr>
          </a:p>
        </p:txBody>
      </p:sp>
    </p:spTree>
    <p:extLst>
      <p:ext uri="{BB962C8B-B14F-4D97-AF65-F5344CB8AC3E}">
        <p14:creationId xmlns:p14="http://schemas.microsoft.com/office/powerpoint/2010/main" val="47368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568952" cy="4647426"/>
          </a:xfrm>
          <a:prstGeom prst="rect">
            <a:avLst/>
          </a:prstGeom>
        </p:spPr>
        <p:txBody>
          <a:bodyPr wrap="square">
            <a:spAutoFit/>
          </a:bodyPr>
          <a:lstStyle/>
          <a:p>
            <a:r>
              <a:rPr lang="en-US" altLang="zh-CN" sz="4000" b="1" dirty="0" smtClean="0"/>
              <a:t>Machine </a:t>
            </a:r>
            <a:r>
              <a:rPr lang="en-US" altLang="zh-CN" sz="4000" b="1" dirty="0"/>
              <a:t>learning </a:t>
            </a:r>
            <a:r>
              <a:rPr lang="en-US" altLang="zh-CN" sz="4000" b="1" dirty="0" smtClean="0"/>
              <a:t>approaches</a:t>
            </a:r>
            <a:endParaRPr lang="en-US" altLang="zh-CN" sz="4000" b="1" dirty="0" smtClean="0">
              <a:latin typeface="CMR10"/>
            </a:endParaRPr>
          </a:p>
          <a:p>
            <a:endParaRPr lang="en-US" altLang="zh-CN" sz="3200" dirty="0" smtClean="0">
              <a:latin typeface="CMR10"/>
            </a:endParaRPr>
          </a:p>
          <a:p>
            <a:pPr marL="285750" indent="-285750">
              <a:buFont typeface="Wingdings" panose="05000000000000000000" pitchFamily="2" charset="2"/>
              <a:buChar char="l"/>
            </a:pPr>
            <a:r>
              <a:rPr lang="en-US" altLang="zh-CN" sz="3200" dirty="0" smtClean="0"/>
              <a:t>Most </a:t>
            </a:r>
            <a:r>
              <a:rPr lang="en-US" altLang="zh-CN" sz="3200" dirty="0"/>
              <a:t>of </a:t>
            </a:r>
            <a:r>
              <a:rPr lang="en-US" altLang="zh-CN" sz="3200" dirty="0" smtClean="0"/>
              <a:t>existing work </a:t>
            </a:r>
            <a:r>
              <a:rPr lang="en-US" altLang="zh-CN" sz="3200" dirty="0"/>
              <a:t>focus on </a:t>
            </a:r>
            <a:r>
              <a:rPr lang="en-US" altLang="zh-CN" sz="3200" dirty="0" smtClean="0"/>
              <a:t>behaviour features, without </a:t>
            </a:r>
            <a:r>
              <a:rPr lang="en-US" altLang="zh-CN" sz="3200" dirty="0" smtClean="0">
                <a:solidFill>
                  <a:srgbClr val="0070C0"/>
                </a:solidFill>
              </a:rPr>
              <a:t>data information</a:t>
            </a:r>
          </a:p>
          <a:p>
            <a:pPr marL="914400" lvl="1" indent="-457200">
              <a:buFont typeface="Wingdings" panose="05000000000000000000" pitchFamily="2" charset="2"/>
              <a:buChar char="Ø"/>
            </a:pPr>
            <a:r>
              <a:rPr lang="en-US" altLang="zh-CN" sz="3200" dirty="0" smtClean="0"/>
              <a:t>binary codes, </a:t>
            </a:r>
            <a:r>
              <a:rPr lang="en-US" altLang="zh-CN" sz="3200" dirty="0"/>
              <a:t>opcodes </a:t>
            </a:r>
            <a:r>
              <a:rPr lang="en-US" altLang="zh-CN" sz="3200" dirty="0" smtClean="0"/>
              <a:t>and </a:t>
            </a:r>
            <a:r>
              <a:rPr lang="en-US" altLang="zh-CN" sz="3200" dirty="0"/>
              <a:t>API </a:t>
            </a:r>
            <a:r>
              <a:rPr lang="en-US" altLang="zh-CN" sz="3200" dirty="0" smtClean="0"/>
              <a:t>calls</a:t>
            </a:r>
          </a:p>
          <a:p>
            <a:pPr marL="742950" lvl="1"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 </a:t>
            </a:r>
            <a:r>
              <a:rPr lang="en-US" altLang="zh-CN" sz="3200" dirty="0"/>
              <a:t>Can be </a:t>
            </a:r>
            <a:r>
              <a:rPr lang="en-US" altLang="zh-CN" sz="3200" dirty="0">
                <a:solidFill>
                  <a:srgbClr val="0070C0"/>
                </a:solidFill>
              </a:rPr>
              <a:t>easily evaded </a:t>
            </a:r>
            <a:endParaRPr lang="en-US" altLang="zh-CN" sz="3200" dirty="0" smtClean="0">
              <a:solidFill>
                <a:srgbClr val="0070C0"/>
              </a:solidFill>
            </a:endParaRPr>
          </a:p>
          <a:p>
            <a:pPr marL="914400" lvl="1" indent="-457200">
              <a:buFont typeface="Wingdings" panose="05000000000000000000" pitchFamily="2" charset="2"/>
              <a:buChar char="Ø"/>
            </a:pPr>
            <a:r>
              <a:rPr lang="en-US" altLang="zh-CN" sz="3200" dirty="0" smtClean="0"/>
              <a:t>previously-unseen behaviors</a:t>
            </a:r>
          </a:p>
          <a:p>
            <a:pPr marL="914400" lvl="1" indent="-457200">
              <a:buFont typeface="Wingdings" panose="05000000000000000000" pitchFamily="2" charset="2"/>
              <a:buChar char="Ø"/>
            </a:pPr>
            <a:r>
              <a:rPr lang="en-US" altLang="zh-CN" sz="3200" dirty="0" smtClean="0"/>
              <a:t>obfuscate</a:t>
            </a:r>
            <a:endParaRPr lang="zh-CN" altLang="en-US" sz="3200" dirty="0"/>
          </a:p>
        </p:txBody>
      </p:sp>
    </p:spTree>
    <p:extLst>
      <p:ext uri="{BB962C8B-B14F-4D97-AF65-F5344CB8AC3E}">
        <p14:creationId xmlns:p14="http://schemas.microsoft.com/office/powerpoint/2010/main" val="146159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1600" y="1484784"/>
            <a:ext cx="3816424" cy="3539430"/>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dirty="0" smtClean="0"/>
              <a:t>Introduction</a:t>
            </a:r>
          </a:p>
          <a:p>
            <a:pPr marL="285750" indent="-285750">
              <a:buFont typeface="Wingdings" panose="05000000000000000000" pitchFamily="2" charset="2"/>
              <a:buChar char="l"/>
            </a:pPr>
            <a:endParaRPr lang="en-US" altLang="zh-CN" sz="3200" b="1" dirty="0" smtClean="0">
              <a:solidFill>
                <a:srgbClr val="0070C0"/>
              </a:solidFill>
            </a:endParaRPr>
          </a:p>
          <a:p>
            <a:pPr marL="285750" indent="-285750">
              <a:buFont typeface="Wingdings" panose="05000000000000000000" pitchFamily="2" charset="2"/>
              <a:buChar char="l"/>
            </a:pPr>
            <a:r>
              <a:rPr lang="en-US" altLang="zh-CN" sz="3200" b="1" dirty="0" smtClean="0">
                <a:solidFill>
                  <a:srgbClr val="0070C0"/>
                </a:solidFill>
              </a:rPr>
              <a:t>Approach</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Experiments</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Conclusion</a:t>
            </a:r>
          </a:p>
        </p:txBody>
      </p:sp>
    </p:spTree>
    <p:extLst>
      <p:ext uri="{BB962C8B-B14F-4D97-AF65-F5344CB8AC3E}">
        <p14:creationId xmlns:p14="http://schemas.microsoft.com/office/powerpoint/2010/main" val="3372695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32656"/>
            <a:ext cx="8712968" cy="5139869"/>
          </a:xfrm>
          <a:prstGeom prst="rect">
            <a:avLst/>
          </a:prstGeom>
        </p:spPr>
        <p:txBody>
          <a:bodyPr wrap="square">
            <a:spAutoFit/>
          </a:bodyPr>
          <a:lstStyle/>
          <a:p>
            <a:r>
              <a:rPr lang="en-US" altLang="zh-CN" sz="4000" b="1" dirty="0" smtClean="0"/>
              <a:t>Our approaches</a:t>
            </a:r>
            <a:endParaRPr lang="en-US" altLang="zh-CN" sz="4000" b="1" dirty="0" smtClean="0">
              <a:latin typeface="CMR10"/>
            </a:endParaRPr>
          </a:p>
          <a:p>
            <a:endParaRPr lang="en-US" altLang="zh-CN" sz="3200" dirty="0" smtClean="0">
              <a:latin typeface="CMR10"/>
            </a:endParaRPr>
          </a:p>
          <a:p>
            <a:pPr marL="285750" indent="-285750">
              <a:buFont typeface="Wingdings" panose="05000000000000000000" pitchFamily="2" charset="2"/>
              <a:buChar char="l"/>
            </a:pPr>
            <a:r>
              <a:rPr lang="en-US" altLang="zh-CN" sz="3200" dirty="0"/>
              <a:t> </a:t>
            </a:r>
            <a:r>
              <a:rPr lang="en-US" altLang="zh-CN" sz="3200" dirty="0" smtClean="0"/>
              <a:t>Based </a:t>
            </a:r>
            <a:r>
              <a:rPr lang="en-US" altLang="zh-CN" sz="3200" dirty="0"/>
              <a:t>on </a:t>
            </a:r>
            <a:r>
              <a:rPr lang="en-US" altLang="zh-CN" sz="3200" dirty="0" smtClean="0">
                <a:solidFill>
                  <a:srgbClr val="0070C0"/>
                </a:solidFill>
              </a:rPr>
              <a:t>machine learning</a:t>
            </a:r>
          </a:p>
          <a:p>
            <a:pPr marL="285750" indent="-285750">
              <a:buFont typeface="Wingdings" panose="05000000000000000000" pitchFamily="2" charset="2"/>
              <a:buChar char="l"/>
            </a:pPr>
            <a:endParaRPr lang="en-US" altLang="zh-CN" sz="3200" dirty="0" smtClean="0">
              <a:solidFill>
                <a:srgbClr val="0070C0"/>
              </a:solidFill>
            </a:endParaRPr>
          </a:p>
          <a:p>
            <a:pPr marL="285750" indent="-285750">
              <a:buFont typeface="Wingdings" panose="05000000000000000000" pitchFamily="2" charset="2"/>
              <a:buChar char="l"/>
            </a:pPr>
            <a:r>
              <a:rPr lang="en-US" altLang="zh-CN" sz="3200" dirty="0" smtClean="0"/>
              <a:t> Consider both the </a:t>
            </a:r>
            <a:r>
              <a:rPr lang="en-US" altLang="zh-CN" sz="3200" dirty="0">
                <a:solidFill>
                  <a:srgbClr val="0070C0"/>
                </a:solidFill>
              </a:rPr>
              <a:t>behaviour </a:t>
            </a:r>
            <a:r>
              <a:rPr lang="en-US" altLang="zh-CN" sz="3200" dirty="0"/>
              <a:t>information</a:t>
            </a:r>
            <a:r>
              <a:rPr lang="en-US" altLang="zh-CN" sz="3200" dirty="0">
                <a:solidFill>
                  <a:srgbClr val="FF0000"/>
                </a:solidFill>
              </a:rPr>
              <a:t> </a:t>
            </a:r>
            <a:r>
              <a:rPr lang="en-US" altLang="zh-CN" sz="3200" dirty="0" smtClean="0"/>
              <a:t>and </a:t>
            </a:r>
            <a:r>
              <a:rPr lang="en-US" altLang="zh-CN" sz="3200" dirty="0"/>
              <a:t>the </a:t>
            </a:r>
            <a:r>
              <a:rPr lang="en-US" altLang="zh-CN" sz="3200" dirty="0">
                <a:solidFill>
                  <a:srgbClr val="0070C0"/>
                </a:solidFill>
              </a:rPr>
              <a:t>data </a:t>
            </a:r>
            <a:r>
              <a:rPr lang="en-US" altLang="zh-CN" sz="3200" dirty="0"/>
              <a:t>information</a:t>
            </a:r>
            <a:r>
              <a:rPr lang="en-US" altLang="zh-CN" sz="3200" dirty="0" smtClean="0"/>
              <a:t>.</a:t>
            </a:r>
          </a:p>
          <a:p>
            <a:pPr marL="285750" indent="-285750">
              <a:buFont typeface="Wingdings" panose="05000000000000000000" pitchFamily="2" charset="2"/>
              <a:buChar char="l"/>
            </a:pPr>
            <a:endParaRPr lang="en-US" altLang="zh-CN" sz="3200" dirty="0" smtClean="0"/>
          </a:p>
          <a:p>
            <a:pPr marL="285750" indent="-285750">
              <a:buFont typeface="Wingdings" panose="05000000000000000000" pitchFamily="2" charset="2"/>
              <a:buChar char="l"/>
            </a:pPr>
            <a:r>
              <a:rPr lang="en-US" altLang="zh-CN" sz="3200" dirty="0" smtClean="0"/>
              <a:t> Consider the </a:t>
            </a:r>
            <a:r>
              <a:rPr lang="en-US" altLang="zh-CN" sz="3200" dirty="0" smtClean="0">
                <a:solidFill>
                  <a:srgbClr val="0070C0"/>
                </a:solidFill>
              </a:rPr>
              <a:t>time-split</a:t>
            </a:r>
            <a:r>
              <a:rPr lang="en-US" altLang="zh-CN" sz="3200" dirty="0" smtClean="0"/>
              <a:t> </a:t>
            </a:r>
            <a:r>
              <a:rPr lang="en-US" altLang="zh-CN" sz="3200" dirty="0"/>
              <a:t>samples</a:t>
            </a:r>
            <a:r>
              <a:rPr lang="en-US" altLang="zh-CN" sz="3200" dirty="0" smtClean="0"/>
              <a:t> and </a:t>
            </a:r>
            <a:r>
              <a:rPr lang="en-US" altLang="zh-CN" sz="3200" dirty="0" smtClean="0">
                <a:solidFill>
                  <a:srgbClr val="0070C0"/>
                </a:solidFill>
              </a:rPr>
              <a:t>obfuscated </a:t>
            </a:r>
            <a:r>
              <a:rPr lang="en-US" altLang="zh-CN" sz="3200" dirty="0" smtClean="0"/>
              <a:t>samples</a:t>
            </a:r>
          </a:p>
          <a:p>
            <a:pPr marL="285750" indent="-285750">
              <a:buFont typeface="Wingdings" panose="05000000000000000000" pitchFamily="2" charset="2"/>
              <a:buChar char="l"/>
            </a:pPr>
            <a:endParaRPr lang="zh-CN" altLang="en-US" sz="3200" dirty="0"/>
          </a:p>
        </p:txBody>
      </p:sp>
    </p:spTree>
    <p:extLst>
      <p:ext uri="{BB962C8B-B14F-4D97-AF65-F5344CB8AC3E}">
        <p14:creationId xmlns:p14="http://schemas.microsoft.com/office/powerpoint/2010/main" val="252343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2553" r="3567" b="17994"/>
          <a:stretch/>
        </p:blipFill>
        <p:spPr>
          <a:xfrm>
            <a:off x="107504" y="2180455"/>
            <a:ext cx="8928992" cy="3480793"/>
          </a:xfrm>
          <a:prstGeom prst="rect">
            <a:avLst/>
          </a:prstGeom>
        </p:spPr>
      </p:pic>
      <p:sp>
        <p:nvSpPr>
          <p:cNvPr id="5" name="矩形 4"/>
          <p:cNvSpPr/>
          <p:nvPr/>
        </p:nvSpPr>
        <p:spPr>
          <a:xfrm>
            <a:off x="323528" y="332656"/>
            <a:ext cx="8280920" cy="707886"/>
          </a:xfrm>
          <a:prstGeom prst="rect">
            <a:avLst/>
          </a:prstGeom>
        </p:spPr>
        <p:txBody>
          <a:bodyPr wrap="square">
            <a:spAutoFit/>
          </a:bodyPr>
          <a:lstStyle/>
          <a:p>
            <a:r>
              <a:rPr lang="en-US" altLang="zh-CN" sz="4000" b="1" dirty="0" smtClean="0"/>
              <a:t>Framework</a:t>
            </a:r>
            <a:endParaRPr lang="en-US" altLang="zh-CN" sz="4000" b="1" dirty="0" smtClean="0">
              <a:latin typeface="CMR10"/>
            </a:endParaRPr>
          </a:p>
        </p:txBody>
      </p:sp>
      <p:sp>
        <p:nvSpPr>
          <p:cNvPr id="6" name="圆角矩形 5"/>
          <p:cNvSpPr/>
          <p:nvPr/>
        </p:nvSpPr>
        <p:spPr>
          <a:xfrm>
            <a:off x="1691680" y="2852936"/>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Feature</a:t>
            </a:r>
          </a:p>
          <a:p>
            <a:pPr algn="ctr"/>
            <a:r>
              <a:rPr lang="en-US" altLang="zh-CN" sz="2400" dirty="0" smtClean="0"/>
              <a:t>Extractor</a:t>
            </a:r>
            <a:endParaRPr lang="zh-CN" altLang="en-US" sz="2400" dirty="0"/>
          </a:p>
        </p:txBody>
      </p:sp>
    </p:spTree>
    <p:extLst>
      <p:ext uri="{BB962C8B-B14F-4D97-AF65-F5344CB8AC3E}">
        <p14:creationId xmlns:p14="http://schemas.microsoft.com/office/powerpoint/2010/main" val="2025291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6|12.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8017</TotalTime>
  <Words>1988</Words>
  <Application>Microsoft Office PowerPoint</Application>
  <PresentationFormat>全屏显示(4:3)</PresentationFormat>
  <Paragraphs>261</Paragraphs>
  <Slides>25</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CMR10</vt:lpstr>
      <vt:lpstr>宋体</vt:lpstr>
      <vt:lpstr>Arial</vt:lpstr>
      <vt:lpstr>Calibri</vt:lpstr>
      <vt:lpstr>Cambria Math</vt:lpstr>
      <vt:lpstr>Wingdings</vt:lpstr>
      <vt:lpstr>Office 主题</vt:lpstr>
      <vt:lpstr>Effective Malware Detection based on Behavior and Data Features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Inference on Binary Code</dc:title>
  <dc:creator>admin</dc:creator>
  <cp:lastModifiedBy>admin</cp:lastModifiedBy>
  <cp:revision>511</cp:revision>
  <dcterms:created xsi:type="dcterms:W3CDTF">2016-06-17T17:13:37Z</dcterms:created>
  <dcterms:modified xsi:type="dcterms:W3CDTF">2017-12-11T05:09:10Z</dcterms:modified>
</cp:coreProperties>
</file>