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413" r:id="rId2"/>
    <p:sldId id="414" r:id="rId3"/>
    <p:sldId id="415" r:id="rId4"/>
    <p:sldId id="416" r:id="rId5"/>
    <p:sldId id="408" r:id="rId6"/>
    <p:sldId id="417" r:id="rId7"/>
    <p:sldId id="372" r:id="rId8"/>
    <p:sldId id="410" r:id="rId9"/>
    <p:sldId id="411" r:id="rId10"/>
    <p:sldId id="412" r:id="rId11"/>
    <p:sldId id="418" r:id="rId12"/>
    <p:sldId id="419" r:id="rId13"/>
    <p:sldId id="420" r:id="rId14"/>
    <p:sldId id="421" r:id="rId15"/>
    <p:sldId id="422" r:id="rId16"/>
    <p:sldId id="42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89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9D36-4D66-4A7E-AAAD-82E0374F0EE9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5C51-1FDE-45C8-BAC6-AC70B8EACD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9D36-4D66-4A7E-AAAD-82E0374F0EE9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5C51-1FDE-45C8-BAC6-AC70B8EACD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9D36-4D66-4A7E-AAAD-82E0374F0EE9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5C51-1FDE-45C8-BAC6-AC70B8EACD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9D36-4D66-4A7E-AAAD-82E0374F0EE9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5C51-1FDE-45C8-BAC6-AC70B8EACD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9D36-4D66-4A7E-AAAD-82E0374F0EE9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5C51-1FDE-45C8-BAC6-AC70B8EACD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9D36-4D66-4A7E-AAAD-82E0374F0EE9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5C51-1FDE-45C8-BAC6-AC70B8EACD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9D36-4D66-4A7E-AAAD-82E0374F0EE9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5C51-1FDE-45C8-BAC6-AC70B8EACD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9D36-4D66-4A7E-AAAD-82E0374F0EE9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5C51-1FDE-45C8-BAC6-AC70B8EACD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9D36-4D66-4A7E-AAAD-82E0374F0EE9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5C51-1FDE-45C8-BAC6-AC70B8EACD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9D36-4D66-4A7E-AAAD-82E0374F0EE9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5C51-1FDE-45C8-BAC6-AC70B8EACD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9D36-4D66-4A7E-AAAD-82E0374F0EE9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5C51-1FDE-45C8-BAC6-AC70B8EACD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9D36-4D66-4A7E-AAAD-82E0374F0EE9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5C51-1FDE-45C8-BAC6-AC70B8EACD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实验课安排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9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404664"/>
            <a:ext cx="453650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&lt;stdio.h&gt;</a:t>
            </a:r>
            <a:endParaRPr lang="en-US" altLang="zh-CN" sz="10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&lt;stdlib.h&gt;</a:t>
            </a:r>
            <a:endParaRPr lang="en-US" altLang="zh-CN" sz="10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&lt;string.h&gt;</a:t>
            </a:r>
            <a:endParaRPr lang="en-US" altLang="zh-CN" sz="10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&lt;time.h&gt;</a:t>
            </a:r>
            <a:endParaRPr lang="en-US" altLang="zh-CN" sz="10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BUF_LEN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100</a:t>
            </a:r>
          </a:p>
          <a:p>
            <a:r>
              <a:rPr lang="en-US" altLang="zh-CN" sz="10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USER_NAME_LEN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20</a:t>
            </a:r>
          </a:p>
          <a:p>
            <a:r>
              <a:rPr lang="en-US" altLang="zh-CN" sz="10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EMAIL_LEN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80</a:t>
            </a:r>
          </a:p>
          <a:p>
            <a:r>
              <a:rPr lang="en-US" altLang="zh-CN" sz="10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TIME_BUF_LEN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30</a:t>
            </a:r>
          </a:p>
          <a:p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long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DWORD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00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struct</a:t>
            </a:r>
            <a:r>
              <a:rPr lang="en-US" altLang="zh-CN" sz="10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sz="10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10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username[</a:t>
            </a:r>
            <a:r>
              <a:rPr lang="en-US" altLang="zh-CN" sz="100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USER_NAME_LEN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];      </a:t>
            </a:r>
            <a:r>
              <a:rPr lang="en-US" altLang="zh-CN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用户名</a:t>
            </a:r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level;                    </a:t>
            </a:r>
            <a:r>
              <a:rPr lang="en-US" altLang="zh-CN" sz="10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工资级别</a:t>
            </a:r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10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email[</a:t>
            </a:r>
            <a:r>
              <a:rPr lang="en-US" altLang="zh-CN" sz="100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EMAIL_LEN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];             </a:t>
            </a:r>
            <a:r>
              <a:rPr lang="en-US" altLang="zh-CN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email</a:t>
            </a:r>
            <a:r>
              <a:rPr lang="zh-CN" altLang="en-US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地址</a:t>
            </a:r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100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DWORD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sendtime;                    </a:t>
            </a:r>
            <a:r>
              <a:rPr lang="en-US" altLang="zh-CN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发送时间</a:t>
            </a:r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100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time_t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regtime;                    </a:t>
            </a:r>
            <a:r>
              <a:rPr lang="en-US" altLang="zh-CN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注册时间</a:t>
            </a:r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zh-CN" altLang="en-US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endParaRPr lang="en-US" altLang="zh-CN" sz="10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00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 </a:t>
            </a:r>
            <a:r>
              <a:rPr lang="en-US" altLang="zh-CN" sz="10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pts[</a:t>
            </a:r>
            <a:r>
              <a:rPr lang="en-US" altLang="zh-CN" sz="100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TIME_BUF_LEN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];     </a:t>
            </a:r>
            <a:r>
              <a:rPr lang="en-US" altLang="zh-CN" sz="10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时间字符串</a:t>
            </a:r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00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time_t </a:t>
            </a:r>
            <a:r>
              <a:rPr lang="en-US" altLang="zh-CN" sz="10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now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          </a:t>
            </a:r>
            <a:r>
              <a:rPr lang="en-US" altLang="zh-CN" sz="10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0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当前时间</a:t>
            </a:r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time(&amp;now);                   </a:t>
            </a:r>
            <a:r>
              <a:rPr lang="en-US" altLang="zh-CN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取得系统时间</a:t>
            </a:r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ctime_s(pts,</a:t>
            </a:r>
            <a:r>
              <a:rPr lang="en-US" altLang="zh-CN" sz="100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TIME_BUF_LEN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,&amp;now); </a:t>
            </a:r>
            <a:r>
              <a:rPr lang="en-US" altLang="zh-CN" sz="10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把时间转换为字符串</a:t>
            </a:r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0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printf(pts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00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struct</a:t>
            </a:r>
            <a:r>
              <a:rPr lang="en-US" altLang="zh-CN" sz="10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personSent;         </a:t>
            </a:r>
            <a:r>
              <a:rPr lang="en-US" altLang="zh-CN" sz="10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要发送的员工记录          </a:t>
            </a:r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00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char</a:t>
            </a:r>
            <a:r>
              <a:rPr lang="en-US" altLang="zh-CN" sz="10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textBuf[100];                </a:t>
            </a:r>
            <a:r>
              <a:rPr lang="en-US" altLang="zh-CN" sz="10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文本缓冲</a:t>
            </a:r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00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int</a:t>
            </a:r>
            <a:r>
              <a:rPr lang="en-US" altLang="zh-CN" sz="10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numberBuf;                   </a:t>
            </a:r>
            <a:r>
              <a:rPr lang="en-US" altLang="zh-CN" sz="10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数字缓冲</a:t>
            </a:r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000"/>
          </a:p>
        </p:txBody>
      </p:sp>
      <p:sp>
        <p:nvSpPr>
          <p:cNvPr id="4" name="矩形 3"/>
          <p:cNvSpPr/>
          <p:nvPr/>
        </p:nvSpPr>
        <p:spPr>
          <a:xfrm>
            <a:off x="4499992" y="116632"/>
            <a:ext cx="4427984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1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1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输入一个员工记录 *</a:t>
            </a:r>
            <a:r>
              <a:rPr lang="en-US" altLang="zh-CN" sz="11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1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1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buf[</a:t>
            </a:r>
            <a:r>
              <a:rPr lang="en-US" altLang="zh-CN" sz="110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sz="11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sz="11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)];</a:t>
            </a:r>
            <a:endParaRPr lang="en-US" altLang="zh-CN" sz="11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en-US" altLang="zh-CN" sz="11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"username: "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scanf_s(</a:t>
            </a:r>
            <a:r>
              <a:rPr lang="en-US" altLang="zh-CN" sz="11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"%s"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textBuf, </a:t>
            </a:r>
            <a:r>
              <a:rPr lang="en-US" altLang="zh-CN" sz="110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USER_NAME_LEN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strcpy_s(personSent.username, textBuf);</a:t>
            </a:r>
          </a:p>
          <a:p>
            <a:pPr lvl="1"/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en-US" altLang="zh-CN" sz="11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"level: "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scanf_s(</a:t>
            </a:r>
            <a:r>
              <a:rPr lang="en-US" altLang="zh-CN" sz="11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"%d"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&amp;numberBuf, </a:t>
            </a:r>
            <a:r>
              <a:rPr lang="en-US" altLang="zh-CN" sz="11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pPr lvl="1"/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personSent.level = numberBuf;</a:t>
            </a:r>
          </a:p>
          <a:p>
            <a:pPr lvl="1"/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en-US" altLang="zh-CN" sz="11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"email: "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scanf_s(</a:t>
            </a:r>
            <a:r>
              <a:rPr lang="en-US" altLang="zh-CN" sz="11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"%s"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textBuf, </a:t>
            </a:r>
            <a:r>
              <a:rPr lang="en-US" altLang="zh-CN" sz="110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EMAIL_LEN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strcpy_s(personSent.email, textBuf);</a:t>
            </a:r>
          </a:p>
          <a:p>
            <a:pPr lvl="1"/>
            <a:r>
              <a:rPr lang="en-US" altLang="zh-CN" sz="11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personSent.sendtime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=(</a:t>
            </a:r>
            <a:r>
              <a:rPr lang="en-US" altLang="zh-CN" sz="110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DWORD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)now;</a:t>
            </a:r>
          </a:p>
          <a:p>
            <a:pPr lvl="1"/>
            <a:r>
              <a:rPr lang="en-US" altLang="zh-CN" sz="11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personSent.regtime 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now;</a:t>
            </a:r>
          </a:p>
          <a:p>
            <a:pPr lvl="1"/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memcpy(buf, &amp;personSent, </a:t>
            </a:r>
            <a:r>
              <a:rPr lang="en-US" altLang="zh-CN" sz="110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sz="11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sz="11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)); </a:t>
            </a:r>
            <a:r>
              <a:rPr lang="en-US" altLang="zh-CN" sz="110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10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保存</a:t>
            </a:r>
            <a:endParaRPr lang="zh-CN" altLang="en-US" sz="11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endParaRPr lang="zh-CN" altLang="en-US" sz="11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1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/*...... </a:t>
            </a:r>
            <a:r>
              <a:rPr lang="zh-CN" altLang="en-US" sz="11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把多个记录写入文件  *</a:t>
            </a:r>
            <a:r>
              <a:rPr lang="en-US" altLang="zh-CN" sz="11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1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en-US" altLang="zh-CN" sz="11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"\r\n......\r\n\r\n"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11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1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11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读出并显示一个员工记录 *</a:t>
            </a:r>
            <a:r>
              <a:rPr lang="en-US" altLang="zh-CN" sz="110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1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1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sz="11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personRecv;</a:t>
            </a:r>
          </a:p>
          <a:p>
            <a:pPr lvl="1"/>
            <a:r>
              <a:rPr lang="en-US" altLang="zh-CN" sz="11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regtime[</a:t>
            </a:r>
            <a:r>
              <a:rPr lang="en-US" altLang="zh-CN" sz="110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TIME_BUF_LEN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 sz="11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sendtime[</a:t>
            </a:r>
            <a:r>
              <a:rPr lang="en-US" altLang="zh-CN" sz="110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TIME_BUF_LEN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memcpy</a:t>
            </a:r>
            <a:r>
              <a:rPr lang="en-US" altLang="zh-CN" sz="11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(&amp;personRecv,buf,</a:t>
            </a:r>
            <a:r>
              <a:rPr lang="en-US" altLang="zh-CN" sz="110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sz="11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sz="11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));  // </a:t>
            </a:r>
            <a:r>
              <a:rPr lang="zh-CN" altLang="en-US" sz="11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读出</a:t>
            </a:r>
            <a:endParaRPr lang="en-US" altLang="zh-CN" sz="11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en-US" altLang="zh-CN" sz="11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1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用户名： </a:t>
            </a:r>
            <a:r>
              <a:rPr lang="en-US" altLang="zh-CN" sz="11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%s\r\n"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11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personRecv.username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en-US" altLang="zh-CN" sz="11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1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级别：</a:t>
            </a:r>
            <a:r>
              <a:rPr lang="en-US" altLang="zh-CN" sz="11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%d\r\n"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,personRecv.level);</a:t>
            </a:r>
          </a:p>
          <a:p>
            <a:pPr lvl="1"/>
            <a:r>
              <a:rPr lang="pt-BR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pt-BR" altLang="zh-CN" sz="11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"Email</a:t>
            </a:r>
            <a:r>
              <a:rPr lang="zh-CN" altLang="pt-BR" sz="11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地址：</a:t>
            </a:r>
            <a:r>
              <a:rPr lang="pt-BR" altLang="zh-CN" sz="11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%s\r\n"</a:t>
            </a:r>
            <a:r>
              <a:rPr lang="pt-BR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,personRecv.email);</a:t>
            </a:r>
          </a:p>
          <a:p>
            <a:pPr lvl="1"/>
            <a:r>
              <a:rPr lang="en-US" altLang="zh-CN" sz="110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time_t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t1 = (</a:t>
            </a:r>
            <a:r>
              <a:rPr lang="en-US" altLang="zh-CN" sz="110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time_t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)personRecv.sendtime;</a:t>
            </a:r>
          </a:p>
          <a:p>
            <a:pPr lvl="1"/>
            <a:r>
              <a:rPr lang="en-US" altLang="zh-CN" sz="11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ctime_s(sendtime,</a:t>
            </a:r>
            <a:r>
              <a:rPr lang="en-US" altLang="zh-CN" sz="110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TIME_BUF_LEN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,&amp;t1);          </a:t>
            </a:r>
          </a:p>
          <a:p>
            <a:pPr lvl="1"/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en-US" altLang="zh-CN" sz="11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1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发送时间：</a:t>
            </a:r>
            <a:r>
              <a:rPr lang="en-US" altLang="zh-CN" sz="11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%s"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,sendtime);</a:t>
            </a:r>
          </a:p>
          <a:p>
            <a:pPr lvl="1"/>
            <a:r>
              <a:rPr lang="en-US" altLang="zh-CN" sz="110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ctime_s(regtime,</a:t>
            </a:r>
            <a:r>
              <a:rPr lang="en-US" altLang="zh-CN" sz="110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TIME_BUF_LEN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,&amp;personRecv.regtime);</a:t>
            </a:r>
          </a:p>
          <a:p>
            <a:pPr lvl="1"/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en-US" altLang="zh-CN" sz="11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1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注册时间：</a:t>
            </a:r>
            <a:r>
              <a:rPr lang="en-US" altLang="zh-CN" sz="11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%s"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,regtime);</a:t>
            </a:r>
          </a:p>
          <a:p>
            <a:pPr lvl="1"/>
            <a:endParaRPr lang="zh-CN" altLang="en-US" sz="11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en-US" altLang="zh-CN" sz="110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"\r\nPress any key to continue..."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getchar();</a:t>
            </a:r>
          </a:p>
          <a:p>
            <a:pPr lvl="1"/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getchar();</a:t>
            </a:r>
          </a:p>
          <a:p>
            <a:pPr lvl="1"/>
            <a:r>
              <a:rPr lang="en-US" altLang="zh-CN" sz="11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1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0720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268760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&lt;stdio.h&gt;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&lt;string.h&gt;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&lt;stdlib.h&gt;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age;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name[30];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people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main 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FILE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 pFile;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i;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people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per[3];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per[0].age=20;strcpy(per[0].name,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"li"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per[1].age=18;strcpy(per[1].name,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"wang"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per[2].age=21;strcpy(per[2].name,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"zhang"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读写文件（</a:t>
            </a:r>
            <a:r>
              <a:rPr lang="zh-CN" altLang="en-US"/>
              <a:t>结构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0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88640"/>
            <a:ext cx="756084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((pFile = fopen (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"c:\\temp\\aaa.pdf"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"wb"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))==</a:t>
            </a:r>
            <a:r>
              <a:rPr lang="en-US" altLang="zh-CN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"cant open the file"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getchar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exit(0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(i=0;i&lt;3;i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++)</a:t>
            </a:r>
            <a:r>
              <a:rPr lang="zh-CN" altLang="en-US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(fwrite(&amp;per[i],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people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),1,pFile)!=1)</a:t>
            </a:r>
          </a:p>
          <a:p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"file write error\n"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fclose (pFile);</a:t>
            </a:r>
          </a:p>
          <a:p>
            <a:r>
              <a:rPr lang="zh-CN" altLang="en-US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</a:p>
          <a:p>
            <a:r>
              <a:rPr lang="en-US" altLang="zh-CN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FILE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fp;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people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perBuf;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((fp=fopen(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"c:\\temp\\aaa.pdf"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"rb"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))==</a:t>
            </a:r>
            <a:r>
              <a:rPr lang="en-US" altLang="zh-CN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printf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"can't open the file"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exit(0);</a:t>
            </a:r>
          </a:p>
          <a:p>
            <a:r>
              <a:rPr lang="zh-CN" altLang="en-US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(fread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(&amp;perBuf,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people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),1,fp)==1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printf(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"%d %s\r\n"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,perBuf.age,perBuf.name);</a:t>
            </a:r>
          </a:p>
          <a:p>
            <a:r>
              <a:rPr lang="zh-CN" altLang="en-US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getchar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7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2354152"/>
            <a:ext cx="65" cy="3026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3125" y="980728"/>
            <a:ext cx="86764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size</a:t>
            </a:r>
            <a:r>
              <a:rPr lang="zh-CN" altLang="zh-CN">
                <a:solidFill>
                  <a:srgbClr val="000000"/>
                </a:solidFill>
                <a:latin typeface="Verdana" panose="020B0604030504040204" pitchFamily="34" charset="0"/>
              </a:rPr>
              <a:t>_t fread ( void * ptr, size_t size, size_t count, FILE * stream 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zh-CN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ptr</a:t>
            </a:r>
            <a:r>
              <a:rPr lang="zh-CN" altLang="zh-CN">
                <a:solidFill>
                  <a:srgbClr val="000000"/>
                </a:solidFill>
                <a:latin typeface="Verdana" panose="020B0604030504040204" pitchFamily="34" charset="0"/>
              </a:rPr>
              <a:t>：指向保存结果的</a:t>
            </a:r>
            <a:r>
              <a:rPr lang="zh-CN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指针</a:t>
            </a:r>
            <a:r>
              <a:rPr lang="en-US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altLang="zh-CN" smtClean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      </a:t>
            </a:r>
            <a:r>
              <a:rPr lang="zh-CN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size</a:t>
            </a:r>
            <a:r>
              <a:rPr lang="zh-CN" altLang="zh-CN">
                <a:solidFill>
                  <a:srgbClr val="000000"/>
                </a:solidFill>
                <a:latin typeface="Verdana" panose="020B0604030504040204" pitchFamily="34" charset="0"/>
              </a:rPr>
              <a:t>：每个数据类型的</a:t>
            </a:r>
            <a:r>
              <a:rPr lang="zh-CN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大小</a:t>
            </a:r>
            <a:r>
              <a:rPr lang="en-US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altLang="zh-CN" smtClean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      </a:t>
            </a:r>
            <a:r>
              <a:rPr lang="zh-CN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count</a:t>
            </a:r>
            <a:r>
              <a:rPr lang="zh-CN" altLang="zh-CN">
                <a:solidFill>
                  <a:srgbClr val="000000"/>
                </a:solidFill>
                <a:latin typeface="Verdana" panose="020B0604030504040204" pitchFamily="34" charset="0"/>
              </a:rPr>
              <a:t>：数据的</a:t>
            </a:r>
            <a:r>
              <a:rPr lang="zh-CN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个数</a:t>
            </a:r>
            <a:endParaRPr lang="en-US" altLang="zh-CN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      </a:t>
            </a:r>
            <a:r>
              <a:rPr lang="zh-CN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stream</a:t>
            </a:r>
            <a:r>
              <a:rPr lang="zh-CN" altLang="zh-CN">
                <a:solidFill>
                  <a:srgbClr val="000000"/>
                </a:solidFill>
                <a:latin typeface="Verdana" panose="020B0604030504040204" pitchFamily="34" charset="0"/>
              </a:rPr>
              <a:t>：文件指针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zh-CN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返回</a:t>
            </a:r>
            <a:r>
              <a:rPr lang="zh-CN" altLang="zh-CN">
                <a:solidFill>
                  <a:srgbClr val="000000"/>
                </a:solidFill>
                <a:latin typeface="Verdana" panose="020B0604030504040204" pitchFamily="34" charset="0"/>
              </a:rPr>
              <a:t>读取数据的</a:t>
            </a:r>
            <a:r>
              <a:rPr lang="zh-CN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个数</a:t>
            </a:r>
            <a:endParaRPr lang="en-US" altLang="zh-CN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size</a:t>
            </a:r>
            <a:r>
              <a:rPr lang="zh-CN" altLang="zh-CN">
                <a:solidFill>
                  <a:srgbClr val="000000"/>
                </a:solidFill>
                <a:latin typeface="Verdana" panose="020B0604030504040204" pitchFamily="34" charset="0"/>
              </a:rPr>
              <a:t>_t fwrite ( const void * ptr, size_t size, size_t count, FILE * stream 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zh-CN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ptr</a:t>
            </a:r>
            <a:r>
              <a:rPr lang="zh-CN" altLang="zh-CN">
                <a:solidFill>
                  <a:srgbClr val="000000"/>
                </a:solidFill>
                <a:latin typeface="Verdana" panose="020B0604030504040204" pitchFamily="34" charset="0"/>
              </a:rPr>
              <a:t>：指向保存数据的</a:t>
            </a:r>
            <a:r>
              <a:rPr lang="zh-CN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指针</a:t>
            </a:r>
            <a:endParaRPr lang="en-US" altLang="zh-CN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      </a:t>
            </a:r>
            <a:r>
              <a:rPr lang="zh-CN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size</a:t>
            </a:r>
            <a:r>
              <a:rPr lang="zh-CN" altLang="zh-CN">
                <a:solidFill>
                  <a:srgbClr val="000000"/>
                </a:solidFill>
                <a:latin typeface="Verdana" panose="020B0604030504040204" pitchFamily="34" charset="0"/>
              </a:rPr>
              <a:t>：每个数据类型的</a:t>
            </a:r>
            <a:r>
              <a:rPr lang="zh-CN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大小</a:t>
            </a:r>
            <a:endParaRPr lang="en-US" altLang="zh-CN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      </a:t>
            </a:r>
            <a:r>
              <a:rPr lang="zh-CN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count</a:t>
            </a:r>
            <a:r>
              <a:rPr lang="zh-CN" altLang="zh-CN">
                <a:solidFill>
                  <a:srgbClr val="000000"/>
                </a:solidFill>
                <a:latin typeface="Verdana" panose="020B0604030504040204" pitchFamily="34" charset="0"/>
              </a:rPr>
              <a:t>：数据的</a:t>
            </a:r>
            <a:r>
              <a:rPr lang="zh-CN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个数</a:t>
            </a:r>
            <a:endParaRPr lang="en-US" altLang="zh-CN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      </a:t>
            </a:r>
            <a:r>
              <a:rPr lang="zh-CN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stream</a:t>
            </a:r>
            <a:r>
              <a:rPr lang="zh-CN" altLang="zh-CN">
                <a:solidFill>
                  <a:srgbClr val="000000"/>
                </a:solidFill>
                <a:latin typeface="Verdana" panose="020B0604030504040204" pitchFamily="34" charset="0"/>
              </a:rPr>
              <a:t>：文件指针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zh-CN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返回</a:t>
            </a:r>
            <a:r>
              <a:rPr lang="zh-CN" altLang="zh-CN">
                <a:solidFill>
                  <a:srgbClr val="000000"/>
                </a:solidFill>
                <a:latin typeface="Verdana" panose="020B0604030504040204" pitchFamily="34" charset="0"/>
              </a:rPr>
              <a:t>写入数据的</a:t>
            </a:r>
            <a:r>
              <a:rPr lang="zh-CN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个数</a:t>
            </a:r>
            <a:endParaRPr lang="zh-CN" altLang="zh-CN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5013176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写操作fwrite()后必须关闭流fclose()。</a:t>
            </a:r>
          </a:p>
          <a:p>
            <a:pPr marL="273050" lvl="0" indent="-273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不关闭流的情况下，每次读或写数据后，文件指针都会指向下一个待写或者读数据位置的指针。</a:t>
            </a:r>
            <a:endParaRPr lang="zh-CN" altLang="zh-CN" sz="4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556792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&lt;stdio.h&gt;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&lt;stdlib.h&gt;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BUF_LEN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20</a:t>
            </a: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main(){</a:t>
            </a:r>
          </a:p>
          <a:p>
            <a:pPr lvl="1"/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ch;</a:t>
            </a:r>
          </a:p>
          <a:p>
            <a:pPr lvl="1"/>
            <a:r>
              <a:rPr lang="en-US" altLang="zh-CN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FILE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*srcfile;</a:t>
            </a:r>
          </a:p>
          <a:p>
            <a:pPr lvl="1"/>
            <a:r>
              <a:rPr lang="en-US" altLang="zh-CN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FILE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*destfile;</a:t>
            </a:r>
          </a:p>
          <a:p>
            <a:pPr lvl="1"/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buf[</a:t>
            </a:r>
            <a:r>
              <a:rPr lang="en-US" altLang="zh-CN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BUF_LEN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srcfname[300]=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"c:\\temp\\aaa.pdf"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用于源文件名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destfname[300]=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"c:\\temp\\bbb.pdf"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用于目标文件名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srcfile=fopen(srcfname,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"rb"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      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打开要读取的二进制文件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(srcfile==</a:t>
            </a:r>
            <a:r>
              <a:rPr lang="en-US" altLang="zh-CN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printf(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读入文件未找到！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\n"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exit(1); 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中止程序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读写文件（块）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92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260648"/>
            <a:ext cx="885698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destfile = fopen(destfname, 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"wb"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   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打开要写入的二进制文件 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(destfile==</a:t>
            </a:r>
            <a:r>
              <a:rPr lang="en-US" altLang="zh-CN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pPr lvl="1"/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printf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写入文件未找到！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\n"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fclose(srcfile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exit(1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中止程序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len=0;</a:t>
            </a:r>
          </a:p>
          <a:p>
            <a:pPr lvl="1"/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((len=fread(buf,1,</a:t>
            </a:r>
            <a:r>
              <a:rPr lang="en-US" altLang="zh-CN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BUF_LEN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,srcfile))&gt;=</a:t>
            </a:r>
            <a:r>
              <a:rPr lang="en-US" altLang="zh-CN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BUF_LEN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   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可以一次读取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de-DE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fwrite </a:t>
            </a:r>
            <a:r>
              <a:rPr lang="de-DE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(buf, 1, </a:t>
            </a:r>
            <a:r>
              <a:rPr lang="de-DE" altLang="zh-CN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BUF_LEN</a:t>
            </a:r>
            <a:r>
              <a:rPr lang="de-DE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destfile);</a:t>
            </a:r>
          </a:p>
          <a:p>
            <a:pPr lvl="1"/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de-DE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fwrite (buf, 1, len, destfile);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fclose(srcfile);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fclose(destfile);</a:t>
            </a:r>
          </a:p>
          <a:p>
            <a:pPr lvl="1"/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按任意键继续</a:t>
            </a:r>
            <a:r>
              <a:rPr lang="en-US" altLang="zh-CN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..."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getchar();</a:t>
            </a:r>
          </a:p>
          <a:p>
            <a:pPr lvl="1"/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/>
          </a:p>
          <a:p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03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</a:t>
            </a:r>
            <a:r>
              <a:rPr lang="en-US" altLang="zh-CN" smtClean="0"/>
              <a:t>1</a:t>
            </a:r>
            <a:r>
              <a:rPr lang="zh-CN" altLang="en-US" smtClean="0"/>
              <a:t>、数据表示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7200" y="1844824"/>
            <a:ext cx="8075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n-US" altLang="zh-CN" smtClean="0"/>
              <a:t>1</a:t>
            </a:r>
            <a:r>
              <a:rPr lang="zh-CN" altLang="en-US" smtClean="0"/>
              <a:t>、循环输入员工</a:t>
            </a:r>
            <a:r>
              <a:rPr lang="en-US" altLang="zh-CN" smtClean="0"/>
              <a:t>(Person)</a:t>
            </a:r>
            <a:r>
              <a:rPr lang="zh-CN" altLang="en-US" smtClean="0"/>
              <a:t>的信息，每输入一个员工的信息，立即写入文件</a:t>
            </a:r>
            <a:r>
              <a:rPr lang="en-US" altLang="zh-CN" smtClean="0"/>
              <a:t>(Persons.txt)</a:t>
            </a:r>
            <a:r>
              <a:rPr lang="zh-CN" altLang="en-US" smtClean="0"/>
              <a:t>，直到输入的姓名为空时</a:t>
            </a:r>
            <a:r>
              <a:rPr lang="zh-CN" altLang="en-US"/>
              <a:t>跳出循环。</a:t>
            </a:r>
            <a:r>
              <a:rPr lang="zh-CN" altLang="en-US" smtClean="0"/>
              <a:t>然后，读出该文件，显示每个</a:t>
            </a:r>
            <a:r>
              <a:rPr lang="en-US" altLang="zh-CN" smtClean="0"/>
              <a:t>Person</a:t>
            </a:r>
            <a:r>
              <a:rPr lang="zh-CN" altLang="en-US" smtClean="0"/>
              <a:t>的信息。</a:t>
            </a:r>
            <a:endParaRPr lang="en-US" altLang="zh-CN" smtClean="0"/>
          </a:p>
          <a:p>
            <a:pPr marL="273050" indent="-273050"/>
            <a:endParaRPr lang="en-US" altLang="zh-CN"/>
          </a:p>
          <a:p>
            <a:pPr marL="273050" indent="-273050"/>
            <a:endParaRPr lang="en-US" altLang="zh-CN" smtClean="0"/>
          </a:p>
          <a:p>
            <a:pPr marL="273050" indent="-273050"/>
            <a:endParaRPr lang="en-US" altLang="zh-CN"/>
          </a:p>
          <a:p>
            <a:pPr marL="273050" indent="-273050"/>
            <a:endParaRPr lang="en-US" altLang="zh-CN" smtClean="0"/>
          </a:p>
          <a:p>
            <a:pPr marL="273050" indent="-273050"/>
            <a:endParaRPr lang="en-US" altLang="zh-CN"/>
          </a:p>
          <a:p>
            <a:pPr marL="273050" indent="-273050"/>
            <a:endParaRPr lang="en-US" altLang="zh-CN" smtClean="0"/>
          </a:p>
          <a:p>
            <a:pPr marL="273050" indent="-273050"/>
            <a:endParaRPr lang="en-US" altLang="zh-CN" smtClean="0"/>
          </a:p>
          <a:p>
            <a:pPr marL="273050" indent="-273050"/>
            <a:endParaRPr lang="en-US" altLang="zh-CN" smtClean="0"/>
          </a:p>
          <a:p>
            <a:pPr marL="273050" indent="-273050"/>
            <a:r>
              <a:rPr lang="en-US" altLang="zh-CN" smtClean="0"/>
              <a:t>2</a:t>
            </a:r>
            <a:r>
              <a:rPr lang="zh-CN" altLang="en-US" smtClean="0"/>
              <a:t>、输入多个文件名（不超过</a:t>
            </a:r>
            <a:r>
              <a:rPr lang="en-US" altLang="zh-CN" smtClean="0"/>
              <a:t>200MB</a:t>
            </a:r>
            <a:r>
              <a:rPr lang="zh-CN" altLang="en-US" smtClean="0"/>
              <a:t>，可以自己确定），每输入一个，就把该文件的文件名（最多</a:t>
            </a:r>
            <a:r>
              <a:rPr lang="en-US" altLang="zh-CN" smtClean="0"/>
              <a:t>300</a:t>
            </a:r>
            <a:r>
              <a:rPr lang="zh-CN" altLang="en-US" smtClean="0"/>
              <a:t>字节）、文件大小和文件内容写入文件</a:t>
            </a:r>
            <a:r>
              <a:rPr lang="en-US" altLang="zh-CN" smtClean="0"/>
              <a:t>FileSet.pak</a:t>
            </a:r>
            <a:r>
              <a:rPr lang="zh-CN" altLang="en-US" smtClean="0"/>
              <a:t>中，当输入的文件名为空时跳出循环。然后，读</a:t>
            </a:r>
            <a:r>
              <a:rPr lang="en-US" altLang="zh-CN" smtClean="0"/>
              <a:t>FileSet.pak</a:t>
            </a:r>
            <a:r>
              <a:rPr lang="zh-CN" altLang="en-US" smtClean="0"/>
              <a:t>，每读出一个文件就把它原来的文件名加上一个序号保存起来。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32656" y="2780928"/>
            <a:ext cx="75243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185420" algn="just">
              <a:spcAft>
                <a:spcPts val="0"/>
              </a:spcAft>
            </a:pPr>
            <a:r>
              <a:rPr lang="en-US" altLang="zh-CN" kern="100">
                <a:latin typeface="宋体" panose="02010600030101010101" pitchFamily="2" charset="-122"/>
              </a:rPr>
              <a:t>struct Person {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marL="354965" indent="185420" algn="just">
              <a:spcAft>
                <a:spcPts val="0"/>
              </a:spcAft>
            </a:pPr>
            <a:r>
              <a:rPr lang="en-US" altLang="zh-CN" kern="100">
                <a:latin typeface="宋体" panose="02010600030101010101" pitchFamily="2" charset="-122"/>
              </a:rPr>
              <a:t>   char username[USER_NAME_LEN];      // </a:t>
            </a:r>
            <a:r>
              <a:rPr lang="zh-CN" altLang="zh-CN" kern="100">
                <a:latin typeface="Times New Roman" panose="02020603050405020304" pitchFamily="18" charset="0"/>
              </a:rPr>
              <a:t>员工名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marL="354965" indent="185420" algn="just">
              <a:spcAft>
                <a:spcPts val="0"/>
              </a:spcAft>
            </a:pPr>
            <a:r>
              <a:rPr lang="en-US" altLang="zh-CN" kern="100">
                <a:latin typeface="宋体" panose="02010600030101010101" pitchFamily="2" charset="-122"/>
              </a:rPr>
              <a:t>   int level;                         // </a:t>
            </a:r>
            <a:r>
              <a:rPr lang="zh-CN" altLang="zh-CN" kern="100">
                <a:latin typeface="Times New Roman" panose="02020603050405020304" pitchFamily="18" charset="0"/>
              </a:rPr>
              <a:t>工资级别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marL="354965" indent="185420" algn="just">
              <a:spcAft>
                <a:spcPts val="0"/>
              </a:spcAft>
            </a:pPr>
            <a:r>
              <a:rPr lang="en-US" altLang="zh-CN" kern="100">
                <a:latin typeface="宋体" panose="02010600030101010101" pitchFamily="2" charset="-122"/>
              </a:rPr>
              <a:t>   char email[EMAIL_LEN];             // email</a:t>
            </a:r>
            <a:r>
              <a:rPr lang="zh-CN" altLang="zh-CN" kern="100">
                <a:latin typeface="Times New Roman" panose="02020603050405020304" pitchFamily="18" charset="0"/>
              </a:rPr>
              <a:t>地址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marL="354965" indent="185420" algn="just">
              <a:spcAft>
                <a:spcPts val="0"/>
              </a:spcAft>
            </a:pPr>
            <a:r>
              <a:rPr lang="en-US" altLang="zh-CN" kern="100">
                <a:latin typeface="宋体" panose="02010600030101010101" pitchFamily="2" charset="-122"/>
              </a:rPr>
              <a:t>   DWORD sendtime;                    // </a:t>
            </a:r>
            <a:r>
              <a:rPr lang="zh-CN" altLang="zh-CN" kern="100">
                <a:latin typeface="Times New Roman" panose="02020603050405020304" pitchFamily="18" charset="0"/>
              </a:rPr>
              <a:t>发送时间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marL="354965" indent="185420" algn="just">
              <a:spcAft>
                <a:spcPts val="0"/>
              </a:spcAft>
            </a:pPr>
            <a:r>
              <a:rPr lang="en-US" altLang="zh-CN" kern="100">
                <a:latin typeface="宋体" panose="02010600030101010101" pitchFamily="2" charset="-122"/>
              </a:rPr>
              <a:t>   time_t regtime;                    // </a:t>
            </a:r>
            <a:r>
              <a:rPr lang="zh-CN" altLang="zh-CN" kern="100">
                <a:latin typeface="Times New Roman" panose="02020603050405020304" pitchFamily="18" charset="0"/>
              </a:rPr>
              <a:t>注册时间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marL="354965" indent="185420" algn="just">
              <a:spcAft>
                <a:spcPts val="0"/>
              </a:spcAft>
            </a:pPr>
            <a:r>
              <a:rPr lang="en-US" altLang="zh-CN" kern="100">
                <a:latin typeface="宋体" panose="02010600030101010101" pitchFamily="2" charset="-122"/>
              </a:rPr>
              <a:t>}; </a:t>
            </a:r>
            <a:endParaRPr lang="zh-CN" altLang="zh-CN" sz="2400" kern="1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5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套接字编程</a:t>
            </a:r>
            <a:r>
              <a:rPr lang="zh-CN" altLang="en-US" smtClean="0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08919"/>
          </a:xfrm>
        </p:spPr>
        <p:txBody>
          <a:bodyPr/>
          <a:lstStyle/>
          <a:p>
            <a:r>
              <a:rPr lang="zh-CN" altLang="en-US" smtClean="0"/>
              <a:t>读写文件</a:t>
            </a:r>
            <a:endParaRPr lang="en-US" altLang="zh-CN" smtClean="0"/>
          </a:p>
          <a:p>
            <a:r>
              <a:rPr lang="en-US" altLang="zh-CN" smtClean="0"/>
              <a:t>Echo</a:t>
            </a:r>
            <a:r>
              <a:rPr lang="zh-CN" altLang="en-US" smtClean="0"/>
              <a:t>实验</a:t>
            </a:r>
            <a:endParaRPr lang="en-US" altLang="zh-CN" smtClean="0"/>
          </a:p>
          <a:p>
            <a:r>
              <a:rPr lang="en-US" altLang="zh-CN" smtClean="0"/>
              <a:t>Chat</a:t>
            </a:r>
            <a:r>
              <a:rPr lang="zh-CN" altLang="en-US" smtClean="0"/>
              <a:t>实验</a:t>
            </a:r>
            <a:endParaRPr lang="en-US" altLang="zh-CN" smtClean="0"/>
          </a:p>
          <a:p>
            <a:r>
              <a:rPr lang="zh-CN" altLang="en-US" smtClean="0"/>
              <a:t>文件传输（选做）</a:t>
            </a:r>
            <a:endParaRPr lang="en-US" altLang="zh-CN" smtClean="0"/>
          </a:p>
          <a:p>
            <a:r>
              <a:rPr lang="zh-CN" altLang="en-US" smtClean="0"/>
              <a:t>应用层实验</a:t>
            </a:r>
            <a:endParaRPr lang="en-US" altLang="zh-CN"/>
          </a:p>
          <a:p>
            <a:endParaRPr lang="en-US" altLang="zh-CN" smtClean="0"/>
          </a:p>
        </p:txBody>
      </p:sp>
      <p:sp>
        <p:nvSpPr>
          <p:cNvPr id="4" name="文本框 3"/>
          <p:cNvSpPr txBox="1"/>
          <p:nvPr/>
        </p:nvSpPr>
        <p:spPr>
          <a:xfrm>
            <a:off x="5292080" y="2362161"/>
            <a:ext cx="280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1-5</a:t>
            </a:r>
            <a:r>
              <a:rPr lang="zh-CN" altLang="en-US" sz="2800" smtClean="0"/>
              <a:t>周</a:t>
            </a:r>
            <a:endParaRPr lang="en-US" altLang="zh-CN" sz="2800" smtClean="0"/>
          </a:p>
          <a:p>
            <a:endParaRPr lang="en-US" altLang="zh-CN" sz="2800"/>
          </a:p>
          <a:p>
            <a:r>
              <a:rPr lang="zh-CN" altLang="en-US" sz="2800" smtClean="0"/>
              <a:t>每人独立完成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79535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交换和路由配置</a:t>
            </a:r>
            <a:r>
              <a:rPr lang="zh-CN" altLang="en-US" smtClean="0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交换机实验</a:t>
            </a:r>
            <a:endParaRPr lang="en-US" altLang="zh-CN" smtClean="0"/>
          </a:p>
          <a:p>
            <a:r>
              <a:rPr lang="en-US" altLang="zh-CN" smtClean="0"/>
              <a:t>VLAN</a:t>
            </a:r>
            <a:r>
              <a:rPr lang="zh-CN" altLang="en-US" smtClean="0"/>
              <a:t>实验</a:t>
            </a:r>
            <a:endParaRPr lang="en-US" altLang="zh-CN" smtClean="0"/>
          </a:p>
          <a:p>
            <a:r>
              <a:rPr lang="zh-CN" altLang="en-US" smtClean="0"/>
              <a:t>静态路由实验</a:t>
            </a:r>
            <a:endParaRPr lang="en-US" altLang="zh-CN" smtClean="0"/>
          </a:p>
          <a:p>
            <a:r>
              <a:rPr lang="en-US" altLang="zh-CN" smtClean="0"/>
              <a:t>VLAN</a:t>
            </a:r>
            <a:r>
              <a:rPr lang="zh-CN" altLang="en-US" smtClean="0"/>
              <a:t>路由实验</a:t>
            </a:r>
            <a:endParaRPr lang="en-US" altLang="zh-CN" smtClean="0"/>
          </a:p>
          <a:p>
            <a:r>
              <a:rPr lang="en-US" altLang="zh-CN" smtClean="0"/>
              <a:t>RIP</a:t>
            </a:r>
            <a:r>
              <a:rPr lang="zh-CN" altLang="en-US" smtClean="0"/>
              <a:t>配置实验</a:t>
            </a:r>
            <a:endParaRPr lang="en-US" altLang="zh-CN" smtClean="0"/>
          </a:p>
          <a:p>
            <a:r>
              <a:rPr lang="en-US" altLang="zh-CN" smtClean="0"/>
              <a:t>OSPF</a:t>
            </a:r>
            <a:r>
              <a:rPr lang="zh-CN" altLang="en-US" smtClean="0"/>
              <a:t>配置实验</a:t>
            </a:r>
            <a:endParaRPr lang="en-US" altLang="zh-CN" smtClean="0"/>
          </a:p>
          <a:p>
            <a:r>
              <a:rPr lang="zh-CN" altLang="en-US" smtClean="0"/>
              <a:t>综合组网实验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80112" y="292494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mtClean="0"/>
              <a:t>6-18</a:t>
            </a:r>
            <a:r>
              <a:rPr lang="zh-CN" altLang="en-US" sz="3600" smtClean="0"/>
              <a:t>周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5580112" y="3863181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4</a:t>
            </a:r>
            <a:r>
              <a:rPr lang="zh-CN" altLang="en-US" sz="3200" smtClean="0"/>
              <a:t>人一组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1150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zh-CN" altLang="en-US" smtClean="0"/>
              <a:t>考勤</a:t>
            </a:r>
            <a:r>
              <a:rPr lang="en-US" altLang="zh-CN" smtClean="0"/>
              <a:t>(10%)+</a:t>
            </a:r>
            <a:r>
              <a:rPr lang="zh-CN" altLang="en-US" smtClean="0"/>
              <a:t>平时成绩</a:t>
            </a:r>
            <a:r>
              <a:rPr lang="en-US" altLang="zh-CN" smtClean="0"/>
              <a:t>(90%)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1600" y="2675460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平时</a:t>
            </a:r>
            <a:r>
              <a:rPr lang="zh-CN" altLang="en-US" sz="2400" smtClean="0"/>
              <a:t>成绩是根据所有实验统计出来的，难度大的占比高。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691680" y="4222533"/>
            <a:ext cx="34323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mtClean="0"/>
              <a:t>QQ</a:t>
            </a:r>
            <a:r>
              <a:rPr lang="zh-CN" altLang="en-US" sz="3200" smtClean="0"/>
              <a:t>群：784926127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2261464" y="3699313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TA</a:t>
            </a:r>
            <a:r>
              <a:rPr lang="zh-CN" altLang="en-US" sz="2800" smtClean="0"/>
              <a:t>：李仲泓 庄景宇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23613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数据表示概述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187624" y="2996952"/>
            <a:ext cx="936104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电脑</a:t>
            </a:r>
            <a:r>
              <a:rPr lang="en-US" altLang="zh-CN" smtClean="0">
                <a:solidFill>
                  <a:schemeClr val="tx1"/>
                </a:solidFill>
              </a:rPr>
              <a:t>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732240" y="2997785"/>
            <a:ext cx="936104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电脑</a:t>
            </a:r>
            <a:r>
              <a:rPr lang="en-US" altLang="zh-CN" smtClean="0">
                <a:solidFill>
                  <a:schemeClr val="tx1"/>
                </a:solidFill>
              </a:rPr>
              <a:t>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2123728" y="3392996"/>
            <a:ext cx="4608512" cy="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39752" y="2726027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把电脑内部数据，例如，姓名，年龄，照片等，转换成统一的格式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23628" y="386104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C</a:t>
            </a:r>
            <a:r>
              <a:rPr lang="zh-CN" altLang="en-US" smtClean="0"/>
              <a:t>语言程序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24082" y="3861048"/>
            <a:ext cx="1352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Python</a:t>
            </a:r>
            <a:r>
              <a:rPr lang="zh-CN" altLang="en-US" smtClean="0"/>
              <a:t>语言程序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03848" y="3645024"/>
            <a:ext cx="2016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XML</a:t>
            </a:r>
          </a:p>
          <a:p>
            <a:r>
              <a:rPr lang="en-US" altLang="zh-CN" smtClean="0"/>
              <a:t>JSON</a:t>
            </a:r>
          </a:p>
          <a:p>
            <a:r>
              <a:rPr lang="en-US" altLang="zh-CN" smtClean="0"/>
              <a:t>HTTP(</a:t>
            </a:r>
            <a:r>
              <a:rPr lang="en-US" altLang="zh-CN"/>
              <a:t>MIME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ProtoBuf</a:t>
            </a:r>
          </a:p>
          <a:p>
            <a:r>
              <a:rPr lang="en-US" altLang="zh-CN" smtClean="0"/>
              <a:t>Structure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30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结构化数据表示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1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结构数据读写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</a:t>
            </a:r>
            <a:r>
              <a:rPr lang="en-US" altLang="zh-CN"/>
              <a:t>39</a:t>
            </a:r>
            <a:r>
              <a:rPr lang="zh-CN" altLang="en-US"/>
              <a:t>页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719A4-6B8D-4703-8472-7B361DBB4A2F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750404" y="2060848"/>
            <a:ext cx="76431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Person</a:t>
            </a:r>
            <a:r>
              <a:rPr lang="en-US" altLang="zh-CN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username[</a:t>
            </a:r>
            <a:r>
              <a:rPr lang="en-US" altLang="zh-CN" sz="200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USER_NAME_LEN</a:t>
            </a:r>
            <a:r>
              <a:rPr lang="en-US" altLang="zh-CN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     </a:t>
            </a:r>
            <a:r>
              <a:rPr lang="en-US" altLang="zh-CN" sz="20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20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员工名</a:t>
            </a:r>
            <a:endParaRPr lang="zh-CN" altLang="en-US" sz="2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level;                         </a:t>
            </a:r>
            <a:r>
              <a:rPr lang="en-US" altLang="zh-CN" sz="20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20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工资级别</a:t>
            </a:r>
            <a:endParaRPr lang="zh-CN" altLang="en-US" sz="2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email[</a:t>
            </a:r>
            <a:r>
              <a:rPr lang="en-US" altLang="zh-CN" sz="200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EMAIL_LEN</a:t>
            </a:r>
            <a:r>
              <a:rPr lang="en-US" altLang="zh-CN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            </a:t>
            </a:r>
            <a:r>
              <a:rPr lang="en-US" altLang="zh-CN" sz="20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en-US" altLang="zh-CN" sz="20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email</a:t>
            </a:r>
            <a:r>
              <a:rPr lang="zh-CN" altLang="en-US" sz="20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地址</a:t>
            </a:r>
            <a:endParaRPr lang="zh-CN" altLang="en-US" sz="2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DWORD</a:t>
            </a:r>
            <a:r>
              <a:rPr lang="en-US" altLang="zh-CN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sendtime</a:t>
            </a:r>
            <a:r>
              <a:rPr lang="en-US" altLang="zh-CN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</a:t>
            </a:r>
            <a:r>
              <a:rPr lang="en-US" altLang="zh-CN" sz="20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20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发送时间</a:t>
            </a:r>
            <a:endParaRPr lang="en-US" altLang="zh-CN" sz="2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time_t</a:t>
            </a:r>
            <a:r>
              <a:rPr lang="en-US" altLang="zh-CN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regtime</a:t>
            </a:r>
            <a:r>
              <a:rPr lang="en-US" altLang="zh-CN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</a:t>
            </a:r>
            <a:r>
              <a:rPr lang="en-US" altLang="zh-CN" sz="20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20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注册时间</a:t>
            </a:r>
            <a:endParaRPr lang="en-US" altLang="zh-CN" sz="2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 </a:t>
            </a:r>
            <a:endParaRPr lang="en-US" altLang="zh-CN" sz="2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587746"/>
            <a:ext cx="828092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 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pts[</a:t>
            </a:r>
            <a:r>
              <a:rPr lang="en-US" altLang="zh-CN" sz="160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TIME_BUF_LEN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        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时间字符串</a:t>
            </a:r>
            <a:endParaRPr lang="zh-CN" alt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time_t 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now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</a:t>
            </a:r>
            <a:r>
              <a:rPr lang="en-US" altLang="zh-CN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当前时间</a:t>
            </a:r>
            <a:endParaRPr lang="zh-CN" alt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endParaRPr lang="zh-CN" alt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time(&amp;now);                   </a:t>
            </a:r>
            <a:r>
              <a:rPr lang="en-US" altLang="zh-CN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取得系统时间</a:t>
            </a:r>
            <a:endParaRPr lang="zh-CN" alt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ctime_s(pts,</a:t>
            </a:r>
            <a:r>
              <a:rPr lang="en-US" altLang="zh-CN" sz="160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TIME_BUF_LEN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,&amp;now);      </a:t>
            </a:r>
            <a:r>
              <a:rPr lang="en-US" altLang="zh-CN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把时间转换为字符串</a:t>
            </a:r>
            <a:endParaRPr lang="zh-CN" alt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printf(pts);</a:t>
            </a:r>
          </a:p>
          <a:p>
            <a:endParaRPr lang="zh-CN" alt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Person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personSent;            </a:t>
            </a:r>
            <a:r>
              <a:rPr lang="en-US" altLang="zh-CN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要发送的员工记录          </a:t>
            </a:r>
            <a:endParaRPr lang="zh-CN" alt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textBuf[100];                   </a:t>
            </a:r>
            <a:r>
              <a:rPr lang="en-US" altLang="zh-CN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文本缓冲</a:t>
            </a:r>
            <a:endParaRPr lang="zh-CN" alt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numberBuf;                      </a:t>
            </a:r>
            <a:r>
              <a:rPr lang="en-US" altLang="zh-CN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数字缓冲</a:t>
            </a:r>
            <a:endParaRPr lang="zh-CN" alt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endParaRPr lang="zh-CN" alt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/* </a:t>
            </a:r>
            <a:r>
              <a:rPr lang="zh-CN" altLang="en-US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输入一个员工记录 *</a:t>
            </a:r>
            <a:r>
              <a:rPr lang="en-US" altLang="zh-CN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</a:t>
            </a:r>
            <a:endParaRPr lang="zh-CN" alt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"username: "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scanf_s(</a:t>
            </a:r>
            <a:r>
              <a:rPr lang="en-US" altLang="zh-CN" sz="16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"%s"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textBuf, </a:t>
            </a:r>
            <a:r>
              <a:rPr lang="en-US" altLang="zh-CN" sz="160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USER_NAME_LEN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strcpy_s(personSent.username, textBuf);</a:t>
            </a:r>
          </a:p>
          <a:p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printf(</a:t>
            </a:r>
            <a:r>
              <a:rPr lang="en-US" altLang="zh-CN" sz="16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"level: "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scanf_s(</a:t>
            </a:r>
            <a:r>
              <a:rPr lang="en-US" altLang="zh-CN" sz="16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"%d"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&amp;numberBuf, 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sizeof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personSent.level = numberBuf;</a:t>
            </a:r>
          </a:p>
          <a:p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printf(</a:t>
            </a:r>
            <a:r>
              <a:rPr lang="en-US" altLang="zh-CN" sz="16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"email: "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scanf_s(</a:t>
            </a:r>
            <a:r>
              <a:rPr lang="en-US" altLang="zh-CN" sz="16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"%s"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textBuf, </a:t>
            </a:r>
            <a:r>
              <a:rPr lang="en-US" altLang="zh-CN" sz="160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EMAIL_LEN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strcpy_s(personSent.email, textBuf);</a:t>
            </a: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personSent.sendtime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=(</a:t>
            </a:r>
            <a:r>
              <a:rPr lang="en-US" altLang="zh-CN" sz="16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DWORD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)now;</a:t>
            </a: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personSent.regtime 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now;</a:t>
            </a:r>
          </a:p>
          <a:p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buf[</a:t>
            </a:r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sizeof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packet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)];</a:t>
            </a: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memcpy(buf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&amp;personSent, </a:t>
            </a:r>
            <a:r>
              <a:rPr lang="en-US" altLang="zh-CN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sizeof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Person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));  </a:t>
            </a:r>
            <a:r>
              <a:rPr lang="en-US" altLang="zh-CN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把员工记录保存到缓冲区</a:t>
            </a:r>
            <a:endParaRPr lang="zh-CN" altLang="en-US" sz="1600"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162112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/>
              <a:t>输入并写入结构数据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6016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162112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/>
              <a:t>读出并显示结构数据</a:t>
            </a:r>
            <a:endParaRPr lang="zh-CN" altLang="en-US" sz="2000" b="1"/>
          </a:p>
        </p:txBody>
      </p:sp>
      <p:sp>
        <p:nvSpPr>
          <p:cNvPr id="4" name="矩形 3"/>
          <p:cNvSpPr/>
          <p:nvPr/>
        </p:nvSpPr>
        <p:spPr>
          <a:xfrm>
            <a:off x="539552" y="692696"/>
            <a:ext cx="662473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/* </a:t>
            </a:r>
            <a:r>
              <a:rPr lang="zh-CN" altLang="en-US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读出并显示一个员工记录 *</a:t>
            </a:r>
            <a:r>
              <a:rPr lang="en-US" altLang="zh-CN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</a:t>
            </a:r>
            <a:endParaRPr lang="zh-CN" alt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Person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personRecv;</a:t>
            </a:r>
          </a:p>
          <a:p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regtime[</a:t>
            </a:r>
            <a:r>
              <a:rPr lang="en-US" altLang="zh-CN" sz="160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TIME_BUF_LEN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sendtime[</a:t>
            </a:r>
            <a:r>
              <a:rPr lang="en-US" altLang="zh-CN" sz="160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TIME_BUF_LEN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memcpy(&amp;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personRecv,buf,</a:t>
            </a:r>
            <a:r>
              <a:rPr lang="en-US" altLang="zh-CN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sizeof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Person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));</a:t>
            </a:r>
            <a:endParaRPr lang="en-US" altLang="zh-CN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printf(</a:t>
            </a:r>
            <a:r>
              <a:rPr lang="en-US" altLang="zh-CN" sz="16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</a:t>
            </a:r>
            <a:r>
              <a:rPr lang="zh-CN" altLang="en-US" sz="16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用户名： </a:t>
            </a:r>
            <a:r>
              <a:rPr lang="en-US" altLang="zh-CN" sz="16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%s\r\n"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,personRecv.username);</a:t>
            </a:r>
          </a:p>
          <a:p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printf(</a:t>
            </a:r>
            <a:r>
              <a:rPr lang="en-US" altLang="zh-CN" sz="16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</a:t>
            </a:r>
            <a:r>
              <a:rPr lang="zh-CN" altLang="en-US" sz="16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级别：</a:t>
            </a:r>
            <a:r>
              <a:rPr lang="en-US" altLang="zh-CN" sz="16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%d\r\n"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,personRecv.level);</a:t>
            </a:r>
          </a:p>
          <a:p>
            <a:r>
              <a:rPr lang="pt-BR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printf(</a:t>
            </a:r>
            <a:r>
              <a:rPr lang="pt-BR" altLang="zh-CN" sz="16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"Email</a:t>
            </a:r>
            <a:r>
              <a:rPr lang="zh-CN" altLang="pt-BR" sz="16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地址：</a:t>
            </a:r>
            <a:r>
              <a:rPr lang="pt-BR" altLang="zh-CN" sz="16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%s\r\n"</a:t>
            </a:r>
            <a:r>
              <a:rPr lang="pt-BR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,personRecv.email);</a:t>
            </a:r>
          </a:p>
          <a:p>
            <a:r>
              <a:rPr lang="en-US" altLang="zh-CN" sz="16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time_t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t1 = (</a:t>
            </a:r>
            <a:r>
              <a:rPr lang="en-US" altLang="zh-CN" sz="16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time_t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)personRecv.sendtime;</a:t>
            </a: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ctime_s(sendtime,</a:t>
            </a:r>
            <a:r>
              <a:rPr lang="en-US" altLang="zh-CN" sz="160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TIME_BUF_LEN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,&amp;t1);          </a:t>
            </a:r>
          </a:p>
          <a:p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printf(</a:t>
            </a:r>
            <a:r>
              <a:rPr lang="en-US" altLang="zh-CN" sz="16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</a:t>
            </a:r>
            <a:r>
              <a:rPr lang="zh-CN" altLang="en-US" sz="16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发送时间：</a:t>
            </a:r>
            <a:r>
              <a:rPr lang="en-US" altLang="zh-CN" sz="16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%s"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,sendtime);</a:t>
            </a: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ctime_s(regtime,</a:t>
            </a:r>
            <a:r>
              <a:rPr lang="en-US" altLang="zh-CN" sz="160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TIME_BUF_LEN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,&amp;personRecv.regtime);</a:t>
            </a:r>
          </a:p>
          <a:p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printf(</a:t>
            </a:r>
            <a:r>
              <a:rPr lang="en-US" altLang="zh-CN" sz="16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</a:t>
            </a:r>
            <a:r>
              <a:rPr lang="zh-CN" altLang="en-US" sz="16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注册时间：</a:t>
            </a:r>
            <a:r>
              <a:rPr lang="en-US" altLang="zh-CN" sz="16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%s"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,regtime);</a:t>
            </a:r>
            <a:endParaRPr lang="zh-CN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9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3011</TotalTime>
  <Words>1393</Words>
  <Application>Microsoft Office PowerPoint</Application>
  <PresentationFormat>全屏显示(4:3)</PresentationFormat>
  <Paragraphs>261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新宋体</vt:lpstr>
      <vt:lpstr>Arial</vt:lpstr>
      <vt:lpstr>Calibri</vt:lpstr>
      <vt:lpstr>Consolas</vt:lpstr>
      <vt:lpstr>Times New Roman</vt:lpstr>
      <vt:lpstr>Verdana</vt:lpstr>
      <vt:lpstr>Office 主题</vt:lpstr>
      <vt:lpstr>实验课安排</vt:lpstr>
      <vt:lpstr>套接字编程实验</vt:lpstr>
      <vt:lpstr>交换和路由配置实验</vt:lpstr>
      <vt:lpstr>成绩</vt:lpstr>
      <vt:lpstr>数据表示概述</vt:lpstr>
      <vt:lpstr>结构化数据表示</vt:lpstr>
      <vt:lpstr>结构数据读写</vt:lpstr>
      <vt:lpstr>PowerPoint 演示文稿</vt:lpstr>
      <vt:lpstr>PowerPoint 演示文稿</vt:lpstr>
      <vt:lpstr>PowerPoint 演示文稿</vt:lpstr>
      <vt:lpstr>读写文件（结构）</vt:lpstr>
      <vt:lpstr>PowerPoint 演示文稿</vt:lpstr>
      <vt:lpstr>PowerPoint 演示文稿</vt:lpstr>
      <vt:lpstr>读写文件（块）</vt:lpstr>
      <vt:lpstr>PowerPoint 演示文稿</vt:lpstr>
      <vt:lpstr>实验1、数据表示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第12章  套接字选项</dc:title>
  <dc:creator>xu</dc:creator>
  <cp:lastModifiedBy>Windows 用户</cp:lastModifiedBy>
  <cp:revision>188</cp:revision>
  <dcterms:created xsi:type="dcterms:W3CDTF">2014-08-12T09:42:07Z</dcterms:created>
  <dcterms:modified xsi:type="dcterms:W3CDTF">2019-02-25T14:02:59Z</dcterms:modified>
</cp:coreProperties>
</file>