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0" r:id="rId4"/>
    <p:sldId id="259" r:id="rId5"/>
    <p:sldId id="261" r:id="rId6"/>
    <p:sldId id="264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7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588C8B-DF2C-429C-AF67-3F0FD6091018}" type="datetimeFigureOut">
              <a:rPr lang="zh-CN" altLang="en-US" smtClean="0"/>
              <a:t>2023/7/12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08370F-EE4F-4307-BC85-C79703C2F2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587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08370F-EE4F-4307-BC85-C79703C2F2F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00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12C365-2795-D18A-FA0D-BE2137BE5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708D6EA-7E20-E7D3-860E-977693C28E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3CEC62-8A96-0BD5-1EA0-E7350FAE3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D16D5-0360-4A2F-8C45-806A35FC7040}" type="datetimeFigureOut">
              <a:rPr lang="zh-CN" altLang="en-US" smtClean="0"/>
              <a:t>2023/7/12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418C0D-ECD0-F7EA-529D-9CFB0ED34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88DD8F-8293-D2A5-E1BD-1001A279D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11D5B-A746-4D47-A344-AE9E14AE76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259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4DACBD-F5D4-F344-8E8B-3CF4364C7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FA7E58-0A5B-46DD-81BA-A7D57D9ED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E1E2A1-B810-D678-C36C-EAB34A2F1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D16D5-0360-4A2F-8C45-806A35FC7040}" type="datetimeFigureOut">
              <a:rPr lang="zh-CN" altLang="en-US" smtClean="0"/>
              <a:t>2023/7/12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825380-A84C-580B-E4A7-8B7914647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0A01D1-1DE4-09C0-EC65-7030DED0F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11D5B-A746-4D47-A344-AE9E14AE76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048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CC31BB6-55C4-3865-BFE6-24C0E3D0A1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A9E8DB-E619-95B8-FA86-0B52C6597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772D4E-8FCD-C9EE-CB84-D56DC14A7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D16D5-0360-4A2F-8C45-806A35FC7040}" type="datetimeFigureOut">
              <a:rPr lang="zh-CN" altLang="en-US" smtClean="0"/>
              <a:t>2023/7/12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C55EC0-AA19-AE64-EBC7-4BA62F6CB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9210D6-BB41-1846-553F-1E25628D5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11D5B-A746-4D47-A344-AE9E14AE76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586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2795ED-B08C-4562-DF4E-59C099912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FEAA4B-634B-DDE8-BA40-20316453A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A483BC-E5C2-7CC6-F7A3-DC92994FE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D16D5-0360-4A2F-8C45-806A35FC7040}" type="datetimeFigureOut">
              <a:rPr lang="zh-CN" altLang="en-US" smtClean="0"/>
              <a:t>2023/7/12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C8F67D-BC12-5A62-71AB-18D83974C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125193-5FA7-0E04-E633-CE8DCFDA2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11D5B-A746-4D47-A344-AE9E14AE76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613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DD3FE3-CF78-6038-67CF-D94651FBE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CB117B-C262-95E9-AA72-766B5A13C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EB6444-F653-3F07-560A-F9C7AC2A2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D16D5-0360-4A2F-8C45-806A35FC7040}" type="datetimeFigureOut">
              <a:rPr lang="zh-CN" altLang="en-US" smtClean="0"/>
              <a:t>2023/7/12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76874D-4489-6828-6AC7-270EA8EB5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E237C2-125B-0EB3-2D6A-194B151FD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11D5B-A746-4D47-A344-AE9E14AE76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049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0F72F7-E9A7-2FB1-B431-B95DBB791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85023C-2F8C-7476-740C-737856D8F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CB566C-16D0-C5AA-A7E3-D89C1CE0BF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971B0A-B783-7D09-C7EF-2B538C629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D16D5-0360-4A2F-8C45-806A35FC7040}" type="datetimeFigureOut">
              <a:rPr lang="zh-CN" altLang="en-US" smtClean="0"/>
              <a:t>2023/7/12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CF0C48-4CDF-A4F5-927C-5C729509B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A22DDE-D162-BBFD-96D3-3708452FE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11D5B-A746-4D47-A344-AE9E14AE76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322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9302E6-CA83-E974-6D0C-8C8268D2E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7372CE-336A-50B9-87F4-1A894F2D4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56A3CC-D088-09D8-8818-EAC68659B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9895903-82A1-FE88-366F-5E8FF31415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75B05D2-0D5B-C8DB-E7FC-25D5A0ECD4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3B2A25F-30AC-E94B-73FA-5828D6CDE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D16D5-0360-4A2F-8C45-806A35FC7040}" type="datetimeFigureOut">
              <a:rPr lang="zh-CN" altLang="en-US" smtClean="0"/>
              <a:t>2023/7/12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CB60408-70DF-88F8-2E31-55F1DFF7F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72FD80C-F63B-B357-5574-7FB95D58D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11D5B-A746-4D47-A344-AE9E14AE76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169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BAB5A-ACAE-A724-50F1-D4D43F773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F967C52-B522-322C-67AF-244D646F9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D16D5-0360-4A2F-8C45-806A35FC7040}" type="datetimeFigureOut">
              <a:rPr lang="zh-CN" altLang="en-US" smtClean="0"/>
              <a:t>2023/7/12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D0DCE8F-E84A-4369-25CB-C3D767595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34C649-026A-121A-CC89-B3EF7BD74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11D5B-A746-4D47-A344-AE9E14AE76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166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2E6F5E-F12D-E1A6-BAF1-366EC874F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D16D5-0360-4A2F-8C45-806A35FC7040}" type="datetimeFigureOut">
              <a:rPr lang="zh-CN" altLang="en-US" smtClean="0"/>
              <a:t>2023/7/12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B41F05-BDF4-2253-2FB0-21EE1BFC9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115DA3-A668-1D24-A5BE-AFDF162BF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11D5B-A746-4D47-A344-AE9E14AE76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115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3B9B52-A6A7-24E1-550B-E530B4A4F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6F58F1-3C30-43D0-19DB-8561FF0D6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65882C-8746-491D-42CC-8B5DA1B72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DC2540-7743-F4DB-08BA-BE6146107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D16D5-0360-4A2F-8C45-806A35FC7040}" type="datetimeFigureOut">
              <a:rPr lang="zh-CN" altLang="en-US" smtClean="0"/>
              <a:t>2023/7/12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2407BD-36D3-3E6C-AE09-52266C7C4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4305D8-F2DA-BFC7-EE9D-BAE5F6CAE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11D5B-A746-4D47-A344-AE9E14AE76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681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7DC2FB-562B-ADB6-7868-3E79A12F2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56FC62-0EDA-DCE2-F85B-D6C9AFBB1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5EBED3-136D-F602-A3F0-1E07D49FA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5D0ECD-4C83-17E8-AB12-018D4B07A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D16D5-0360-4A2F-8C45-806A35FC7040}" type="datetimeFigureOut">
              <a:rPr lang="zh-CN" altLang="en-US" smtClean="0"/>
              <a:t>2023/7/12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D44E46-DC7E-3060-4F0D-A6868F107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BC89EB-33A5-8761-5D1F-26264716E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11D5B-A746-4D47-A344-AE9E14AE76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396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F8AAC5B-A990-AE07-1932-229513B11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5CE92F-80C3-CD24-1A0F-B0729F60F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B1CC9F-D896-C7F1-FA08-C04DB2CA56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D16D5-0360-4A2F-8C45-806A35FC7040}" type="datetimeFigureOut">
              <a:rPr lang="zh-CN" altLang="en-US" smtClean="0"/>
              <a:t>2023/7/12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86D1AC-D328-932D-C0A1-5505B2A2BB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495504-1893-1DB2-DB28-AF5F7F0DF4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11D5B-A746-4D47-A344-AE9E14AE76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926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0.xml"/><Relationship Id="rId3" Type="http://schemas.openxmlformats.org/officeDocument/2006/relationships/slide" Target="slide16.xml"/><Relationship Id="rId7" Type="http://schemas.openxmlformats.org/officeDocument/2006/relationships/slide" Target="slide8.xml"/><Relationship Id="rId12" Type="http://schemas.openxmlformats.org/officeDocument/2006/relationships/slide" Target="slide5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4.xml"/><Relationship Id="rId5" Type="http://schemas.openxmlformats.org/officeDocument/2006/relationships/slide" Target="slide11.xml"/><Relationship Id="rId10" Type="http://schemas.openxmlformats.org/officeDocument/2006/relationships/slide" Target="slide13.xml"/><Relationship Id="rId4" Type="http://schemas.openxmlformats.org/officeDocument/2006/relationships/slide" Target="slide12.xml"/><Relationship Id="rId9" Type="http://schemas.openxmlformats.org/officeDocument/2006/relationships/slide" Target="slide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32720A-329D-43D7-F6DF-34D7FC2989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1149" y="1647464"/>
            <a:ext cx="10384325" cy="2589558"/>
          </a:xfrm>
        </p:spPr>
        <p:txBody>
          <a:bodyPr/>
          <a:lstStyle/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2023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河南萌新联赛第（一）场：河南农业大学</a:t>
            </a:r>
          </a:p>
        </p:txBody>
      </p:sp>
    </p:spTree>
    <p:extLst>
      <p:ext uri="{BB962C8B-B14F-4D97-AF65-F5344CB8AC3E}">
        <p14:creationId xmlns:p14="http://schemas.microsoft.com/office/powerpoint/2010/main" val="615108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7B4749-5EBE-4B50-23C2-999811F54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 </a:t>
            </a:r>
            <a:r>
              <a:rPr lang="zh-CN" altLang="en-US" dirty="0"/>
              <a:t>中位数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97C788-9ACB-DBA0-DF46-3F8EBFB7C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571"/>
            <a:ext cx="10515600" cy="4351338"/>
          </a:xfrm>
        </p:spPr>
        <p:txBody>
          <a:bodyPr/>
          <a:lstStyle/>
          <a:p>
            <a:r>
              <a:rPr lang="zh-CN" altLang="en-US" dirty="0"/>
              <a:t>考察知识点：二分＋树状数组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建一个树状数组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用来维护值域中小于等于</a:t>
            </a:r>
            <a:r>
              <a:rPr lang="en-US" altLang="zh-CN" dirty="0" err="1"/>
              <a:t>i</a:t>
            </a:r>
            <a:r>
              <a:rPr lang="zh-CN" altLang="en-US" dirty="0"/>
              <a:t>的个数有几个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对于每次查询，二分查找一个位置</a:t>
            </a:r>
            <a:r>
              <a:rPr lang="en-US" altLang="zh-CN" dirty="0" err="1"/>
              <a:t>i</a:t>
            </a:r>
            <a:r>
              <a:rPr lang="zh-CN" altLang="en-US" dirty="0"/>
              <a:t>使得</a:t>
            </a:r>
            <a:r>
              <a:rPr lang="en-US" altLang="zh-CN" dirty="0"/>
              <a:t>a[i-1]&lt;=n/2</a:t>
            </a:r>
            <a:r>
              <a:rPr lang="zh-CN" altLang="en-US" dirty="0"/>
              <a:t>并且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]&lt;=n/2+1</a:t>
            </a:r>
          </a:p>
          <a:p>
            <a:endParaRPr lang="en-US" altLang="zh-CN" dirty="0"/>
          </a:p>
          <a:p>
            <a:r>
              <a:rPr lang="zh-CN" altLang="en-US" dirty="0"/>
              <a:t>令</a:t>
            </a:r>
            <a:r>
              <a:rPr lang="en-US" altLang="zh-CN" dirty="0"/>
              <a:t>k=1e6</a:t>
            </a:r>
            <a:r>
              <a:rPr lang="zh-CN" altLang="en-US" dirty="0"/>
              <a:t>时间复杂度为</a:t>
            </a:r>
            <a:r>
              <a:rPr lang="en-US" altLang="zh-CN" dirty="0"/>
              <a:t>O(m*log(k)*log(k))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9273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E18F0B-512C-03E2-0D4A-960088939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 </a:t>
            </a:r>
            <a:r>
              <a:rPr lang="zh-CN" altLang="en-US" dirty="0"/>
              <a:t>松鼠回家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0E780E-B8DD-2C9B-49E2-853604852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考察知识点：二分</a:t>
            </a:r>
            <a:r>
              <a:rPr lang="en-US" altLang="zh-CN" dirty="0"/>
              <a:t>+</a:t>
            </a:r>
            <a:r>
              <a:rPr lang="zh-CN" altLang="en-US" dirty="0"/>
              <a:t>最短路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首先二分答案，对于每个二分的值</a:t>
            </a:r>
            <a:r>
              <a:rPr lang="en-US" altLang="zh-CN" dirty="0"/>
              <a:t>k</a:t>
            </a:r>
            <a:r>
              <a:rPr lang="zh-CN" altLang="en-US" dirty="0"/>
              <a:t>，都跑一次最短路，维护最短路时加一个条件：路径中所有点的权值不能大于</a:t>
            </a:r>
            <a:r>
              <a:rPr lang="en-US" altLang="zh-CN" dirty="0"/>
              <a:t>k</a:t>
            </a:r>
            <a:r>
              <a:rPr lang="zh-CN" altLang="en-US" dirty="0"/>
              <a:t>即可，最终若能到达终点且距离小于等于</a:t>
            </a:r>
            <a:r>
              <a:rPr lang="en-US" altLang="zh-CN" dirty="0"/>
              <a:t>h</a:t>
            </a:r>
            <a:r>
              <a:rPr lang="zh-CN" altLang="en-US" dirty="0"/>
              <a:t>，则</a:t>
            </a:r>
            <a:r>
              <a:rPr lang="en-US" altLang="zh-CN" dirty="0"/>
              <a:t>k</a:t>
            </a:r>
            <a:r>
              <a:rPr lang="zh-CN" altLang="en-US" dirty="0"/>
              <a:t>可以作为答案。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Z=1e7,</a:t>
            </a:r>
            <a:r>
              <a:rPr lang="zh-CN" altLang="en-US" dirty="0"/>
              <a:t>时间复杂度为</a:t>
            </a:r>
            <a:r>
              <a:rPr lang="en-US" altLang="zh-CN" dirty="0"/>
              <a:t>O(log(Z)*m*log(n))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1485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6D0DDB-4EF2-04C6-922F-13751955E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 </a:t>
            </a:r>
            <a:r>
              <a:rPr lang="zh-CN" altLang="en-US" dirty="0"/>
              <a:t>硬币游戏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C5798D-7F9D-537C-2DB0-44648B74E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考察知识点：博弈</a:t>
            </a:r>
            <a:endParaRPr lang="en-US" altLang="zh-CN" dirty="0"/>
          </a:p>
          <a:p>
            <a:r>
              <a:rPr lang="zh-CN" altLang="en-US" dirty="0"/>
              <a:t>先说结论：若操作一次就能获胜则先手胜，若无论第一次怎么操作，第二次操作都能获胜则后手胜，否则平局</a:t>
            </a:r>
            <a:endParaRPr lang="en-US" altLang="zh-CN" dirty="0"/>
          </a:p>
          <a:p>
            <a:r>
              <a:rPr lang="zh-CN" altLang="en-US" dirty="0"/>
              <a:t>证明：对于上述结论中先手胜和后手胜的局面显而易见，无需证明，对于平局：处于劣势的一方，无论对手怎么操作，只需要复制对手的操作即可保证自己不会输掉，对于此时的另一方，无论怎么操作自己永远也不可能获胜，同时也可以按照上述操作保证自己不会输掉，所以一定会平局</a:t>
            </a:r>
            <a:endParaRPr lang="en-US" altLang="zh-CN" dirty="0"/>
          </a:p>
          <a:p>
            <a:r>
              <a:rPr lang="zh-CN" altLang="en-US" dirty="0"/>
              <a:t>判断一下即可，时间复杂度</a:t>
            </a:r>
            <a:r>
              <a:rPr lang="en-US" altLang="zh-CN" dirty="0"/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1167605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656AF-1D69-C464-8867-CF2CB4D88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 </a:t>
            </a:r>
            <a:r>
              <a:rPr lang="zh-CN" altLang="en-US" dirty="0"/>
              <a:t>松鼠采松果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86FA81-1F91-8537-9A2B-57BC617E9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考察知识点：树上边差分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模板题，对于每次修改可以</a:t>
            </a:r>
            <a:r>
              <a:rPr lang="en-US" altLang="zh-CN" dirty="0"/>
              <a:t>O(log(n))</a:t>
            </a:r>
            <a:r>
              <a:rPr lang="zh-CN" altLang="en-US" dirty="0"/>
              <a:t>修改，修改完成之后</a:t>
            </a:r>
            <a:r>
              <a:rPr lang="en-US" altLang="zh-CN" dirty="0"/>
              <a:t>O(</a:t>
            </a:r>
            <a:r>
              <a:rPr lang="en-US" altLang="zh-CN" dirty="0" err="1"/>
              <a:t>n+m</a:t>
            </a:r>
            <a:r>
              <a:rPr lang="en-US" altLang="zh-CN" dirty="0"/>
              <a:t>)</a:t>
            </a:r>
            <a:r>
              <a:rPr lang="zh-CN" altLang="en-US" dirty="0"/>
              <a:t>处理数据，最终每次</a:t>
            </a:r>
            <a:r>
              <a:rPr lang="en-US" altLang="zh-CN" dirty="0"/>
              <a:t>O(log(n))</a:t>
            </a:r>
            <a:r>
              <a:rPr lang="zh-CN" altLang="en-US" dirty="0"/>
              <a:t>查询即可，该题为纯模板题，大家不会做的话去学一下树上差分就可以轻松通过了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时间复杂度</a:t>
            </a:r>
            <a:r>
              <a:rPr lang="en-US" altLang="zh-CN" dirty="0"/>
              <a:t>O((</a:t>
            </a:r>
            <a:r>
              <a:rPr lang="en-US" altLang="zh-CN" dirty="0" err="1"/>
              <a:t>m+q</a:t>
            </a:r>
            <a:r>
              <a:rPr lang="en-US" altLang="zh-CN" dirty="0"/>
              <a:t>)*log(n))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1339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95C007-FDBB-3337-533F-91386BCC2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</a:t>
            </a:r>
            <a:r>
              <a:rPr lang="zh-CN" altLang="en-US" dirty="0"/>
              <a:t>你也喜欢数学吗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002484A-5D96-E753-007E-007609C2EC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考察知识点：数学、欧拉函数、化简</a:t>
                </a:r>
                <a:endParaRPr lang="en-US" altLang="zh-CN" dirty="0"/>
              </a:p>
              <a:p>
                <a:r>
                  <a:rPr lang="zh-CN" altLang="en-US" dirty="0"/>
                  <a:t>设</a:t>
                </a:r>
                <a:r>
                  <a:rPr lang="en-US" altLang="zh-CN" dirty="0"/>
                  <a:t>F(n)=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begChr m:val="⌊"/>
                            <m:endChr m:val="⌋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G(t)=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则题目让求的即为</a:t>
                </a:r>
                <a:r>
                  <a:rPr lang="en-US" altLang="zh-CN" dirty="0"/>
                  <a:t>G(k)</a:t>
                </a:r>
              </a:p>
              <a:p>
                <a:r>
                  <a:rPr lang="zh-CN" altLang="en-US" dirty="0"/>
                  <a:t>对于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函数</a:t>
                </a:r>
                <a:endParaRPr lang="en-US" altLang="zh-CN" dirty="0"/>
              </a:p>
              <a:p>
                <a:r>
                  <a:rPr lang="en-US" altLang="zh-CN" dirty="0"/>
                  <a:t>F(n)	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begChr m:val="⌊"/>
                            <m:endChr m:val="⌋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altLang="zh-CN" dirty="0"/>
              </a:p>
              <a:p>
                <a:pPr marL="914400" lvl="2" indent="0">
                  <a:buNone/>
                </a:pPr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d>
                              <m:dPr>
                                <m:begChr m:val="⌊"/>
                                <m:endChr m:val="⌋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den>
                                </m:f>
                              </m:e>
                            </m:d>
                          </m:sup>
                          <m:e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altLang="zh-CN" dirty="0"/>
              </a:p>
              <a:p>
                <a:pPr marL="914400" lvl="2" indent="0">
                  <a:buNone/>
                </a:pPr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altLang="zh-CN" dirty="0"/>
              </a:p>
              <a:p>
                <a:pPr marL="914400" lvl="2" indent="0">
                  <a:buNone/>
                </a:pPr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r>
                  <a:rPr lang="en-US" altLang="zh-CN" dirty="0"/>
                  <a:t> 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∗(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002484A-5D96-E753-007E-007609C2EC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b="-46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9285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AF684F-A430-18F9-DD54-52ED938F64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778597"/>
                <a:ext cx="10515600" cy="5398365"/>
              </a:xfrm>
            </p:spPr>
            <p:txBody>
              <a:bodyPr/>
              <a:lstStyle/>
              <a:p>
                <a:r>
                  <a:rPr lang="zh-CN" altLang="en-US" dirty="0"/>
                  <a:t>则</a:t>
                </a:r>
                <a:r>
                  <a:rPr lang="en-US" altLang="zh-CN" dirty="0"/>
                  <a:t>G(k)=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pPr marL="914400" lvl="2" indent="0">
                  <a:buNone/>
                </a:pPr>
                <a:r>
                  <a:rPr lang="en-US" altLang="zh-CN" dirty="0"/>
                  <a:t>  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∗(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+1)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nary>
                  </m:oMath>
                </a14:m>
                <a:endParaRPr lang="en-US" altLang="zh-CN" dirty="0"/>
              </a:p>
              <a:p>
                <a:pPr marL="914400" lvl="2" indent="0">
                  <a:buNone/>
                </a:pPr>
                <a:r>
                  <a:rPr lang="en-US" altLang="zh-CN" dirty="0"/>
                  <a:t>  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+ </m:t>
                        </m:r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nary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pPr marL="914400" lvl="2" indent="0">
                  <a:buNone/>
                </a:pPr>
                <a:r>
                  <a:rPr lang="en-US" altLang="zh-CN" dirty="0"/>
                  <a:t>  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∗(2∗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+1)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∗(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+1)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AF684F-A430-18F9-DD54-52ED938F64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78597"/>
                <a:ext cx="10515600" cy="5398365"/>
              </a:xfrm>
              <a:blipFill>
                <a:blip r:embed="rId2"/>
                <a:stretch>
                  <a:fillRect l="-1043" t="-14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4127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911BC7-44D4-243A-074E-9E09505BD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 Middle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55AED8-75E8-832D-7C37-104023439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考察知识点：位运算，线段树</a:t>
            </a:r>
            <a:endParaRPr lang="en-US" altLang="zh-CN" dirty="0"/>
          </a:p>
          <a:p>
            <a:r>
              <a:rPr lang="zh-CN" altLang="en-US" dirty="0"/>
              <a:t>先考虑如果给定的数组全部都是</a:t>
            </a:r>
            <a:r>
              <a:rPr lang="en-US" altLang="zh-CN" dirty="0"/>
              <a:t>0/1</a:t>
            </a:r>
            <a:r>
              <a:rPr lang="zh-CN" altLang="en-US" dirty="0"/>
              <a:t>会不会更好写一点</a:t>
            </a:r>
            <a:endParaRPr lang="en-US" altLang="zh-CN" dirty="0"/>
          </a:p>
          <a:p>
            <a:r>
              <a:rPr lang="zh-CN" altLang="en-US" dirty="0"/>
              <a:t>如果数组全是</a:t>
            </a:r>
            <a:r>
              <a:rPr lang="en-US" altLang="zh-CN" dirty="0"/>
              <a:t>0/1</a:t>
            </a:r>
            <a:r>
              <a:rPr lang="zh-CN" altLang="en-US" dirty="0"/>
              <a:t>，由于三种位运算符号运算级都一样，所以很明显不能用结合律来运算，那么我们可以维护一颗线段树，每个节点代表的区间维护两个值，一个是以</a:t>
            </a:r>
            <a:r>
              <a:rPr lang="en-US" altLang="zh-CN" dirty="0"/>
              <a:t>0</a:t>
            </a:r>
            <a:r>
              <a:rPr lang="zh-CN" altLang="en-US" dirty="0"/>
              <a:t>开头的运算这个区间的答案</a:t>
            </a:r>
            <a:r>
              <a:rPr lang="en-US" altLang="zh-CN" dirty="0"/>
              <a:t>,</a:t>
            </a:r>
            <a:r>
              <a:rPr lang="zh-CN" altLang="en-US" dirty="0"/>
              <a:t>比如如果位运算符号为</a:t>
            </a:r>
            <a:r>
              <a:rPr lang="en-US" altLang="zh-CN" dirty="0"/>
              <a:t>”^||&amp;”</a:t>
            </a:r>
            <a:r>
              <a:rPr lang="zh-CN" altLang="en-US" dirty="0"/>
              <a:t>，数字为“</a:t>
            </a:r>
            <a:r>
              <a:rPr lang="en-US" altLang="zh-CN" dirty="0"/>
              <a:t>0 1 0 1</a:t>
            </a:r>
            <a:r>
              <a:rPr lang="zh-CN" altLang="en-US" dirty="0"/>
              <a:t>”，那么以</a:t>
            </a:r>
            <a:r>
              <a:rPr lang="en-US" altLang="zh-CN" dirty="0"/>
              <a:t>0</a:t>
            </a:r>
            <a:r>
              <a:rPr lang="zh-CN" altLang="en-US" dirty="0"/>
              <a:t>开头的这个答案即为  </a:t>
            </a:r>
            <a:r>
              <a:rPr lang="en-US" altLang="zh-CN" dirty="0"/>
              <a:t>0 ^ 0  |  1  |  0 &amp; 1</a:t>
            </a:r>
            <a:r>
              <a:rPr lang="zh-CN" altLang="en-US" dirty="0"/>
              <a:t>  的值，同时维护一个</a:t>
            </a:r>
            <a:r>
              <a:rPr lang="en-US" altLang="zh-CN" dirty="0"/>
              <a:t>1</a:t>
            </a:r>
            <a:r>
              <a:rPr lang="zh-CN" altLang="en-US" dirty="0"/>
              <a:t>开头的运算这个区间的答案</a:t>
            </a:r>
            <a:endParaRPr lang="en-US" altLang="zh-CN" dirty="0"/>
          </a:p>
          <a:p>
            <a:r>
              <a:rPr lang="zh-CN" altLang="en-US" dirty="0"/>
              <a:t>这样一来的话很容易解决这个问题</a:t>
            </a:r>
            <a:endParaRPr lang="en-US" altLang="zh-CN" dirty="0"/>
          </a:p>
          <a:p>
            <a:r>
              <a:rPr lang="zh-CN" altLang="en-US" dirty="0"/>
              <a:t>而对于每个数在</a:t>
            </a:r>
            <a:r>
              <a:rPr lang="en-US" altLang="zh-CN" dirty="0"/>
              <a:t>1~1e6</a:t>
            </a:r>
            <a:r>
              <a:rPr lang="zh-CN" altLang="en-US" dirty="0"/>
              <a:t>范围内时，我们只需要二进制拆解，维护</a:t>
            </a:r>
            <a:r>
              <a:rPr lang="en-US" altLang="zh-CN" dirty="0"/>
              <a:t>20</a:t>
            </a:r>
            <a:r>
              <a:rPr lang="zh-CN" altLang="en-US" dirty="0"/>
              <a:t>位的值即可</a:t>
            </a:r>
            <a:endParaRPr lang="en-US" altLang="zh-CN" dirty="0"/>
          </a:p>
          <a:p>
            <a:r>
              <a:rPr lang="zh-CN" altLang="en-US" dirty="0"/>
              <a:t>令</a:t>
            </a:r>
            <a:r>
              <a:rPr lang="en-US" altLang="zh-CN" dirty="0"/>
              <a:t>k=1e6,</a:t>
            </a:r>
            <a:r>
              <a:rPr lang="zh-CN" altLang="en-US" dirty="0"/>
              <a:t>复杂度为</a:t>
            </a:r>
            <a:r>
              <a:rPr lang="en-US" altLang="zh-CN" dirty="0"/>
              <a:t>O(m*log(n)*log(k))</a:t>
            </a:r>
          </a:p>
        </p:txBody>
      </p:sp>
    </p:spTree>
    <p:extLst>
      <p:ext uri="{BB962C8B-B14F-4D97-AF65-F5344CB8AC3E}">
        <p14:creationId xmlns:p14="http://schemas.microsoft.com/office/powerpoint/2010/main" val="1675655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AD6127-367E-1E4F-FCB2-DA384E1E8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6434"/>
            <a:ext cx="10515600" cy="5245132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原本题目出了</a:t>
            </a:r>
            <a:r>
              <a:rPr lang="en-US" altLang="zh-CN" dirty="0"/>
              <a:t>17</a:t>
            </a:r>
            <a:r>
              <a:rPr lang="zh-CN" altLang="en-US" dirty="0"/>
              <a:t>道题作为预选，经过难度方面的考虑最终选择这</a:t>
            </a:r>
            <a:r>
              <a:rPr lang="en-US" altLang="zh-CN" dirty="0"/>
              <a:t>12</a:t>
            </a:r>
            <a:r>
              <a:rPr lang="zh-CN" altLang="en-US" dirty="0"/>
              <a:t>道题，在预估中难度分布还算比较平均</a:t>
            </a:r>
            <a:endParaRPr lang="en-US" altLang="zh-CN" dirty="0"/>
          </a:p>
          <a:p>
            <a:r>
              <a:rPr lang="zh-CN" altLang="en-US" dirty="0"/>
              <a:t>预估难度：</a:t>
            </a:r>
            <a:r>
              <a:rPr lang="en-US" altLang="zh-CN" dirty="0"/>
              <a:t>J&lt;K&lt;G&lt;E&lt;F&lt;H&lt;L&lt;D&lt;C&lt;I&lt;A&lt;B</a:t>
            </a:r>
          </a:p>
          <a:p>
            <a:r>
              <a:rPr lang="zh-CN" altLang="en-US" dirty="0"/>
              <a:t>实际难度：</a:t>
            </a:r>
            <a:r>
              <a:rPr lang="en-US" altLang="zh-CN" dirty="0"/>
              <a:t>J&lt;E&lt;G&lt;K&lt;F&lt;A&lt;H&lt;L&lt;D&lt;I&lt;C&lt;B</a:t>
            </a:r>
          </a:p>
          <a:p>
            <a:r>
              <a:rPr lang="zh-CN" altLang="en-US" dirty="0"/>
              <a:t>本场比赛主要面对大一升大二的同学，因此难度并不算很高，预想中比较强的可以八道甚至九道</a:t>
            </a:r>
            <a:endParaRPr lang="en-US" altLang="zh-CN" dirty="0"/>
          </a:p>
          <a:p>
            <a:r>
              <a:rPr lang="zh-CN" altLang="en-US" dirty="0"/>
              <a:t>本场比赛中由于不太会用牛客答疑，导致前半小时一直没有及时答疑，请大家见谅，另外对于比赛中形如“什么是欧拉函数”或者问“如果样例输入是某某，输出是不是某某”的问题我们一概不会选择回答</a:t>
            </a:r>
            <a:endParaRPr lang="en-US" altLang="zh-CN" dirty="0"/>
          </a:p>
          <a:p>
            <a:r>
              <a:rPr lang="zh-CN" altLang="en-US" dirty="0"/>
              <a:t>本场比赛的出题人们都没有任何出题经验，这次是第一次出题，做的不好的地方请大家谅解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89266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AFA8A09-6AD6-EFC3-8143-4E92D04C7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4032"/>
            <a:ext cx="10515600" cy="5832931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hlinkClick r:id="rId2" action="ppaction://hlinksldjump"/>
              </a:rPr>
              <a:t>A </a:t>
            </a:r>
            <a:r>
              <a:rPr lang="zh-CN" altLang="en-US" dirty="0">
                <a:hlinkClick r:id="rId2" action="ppaction://hlinksldjump"/>
              </a:rPr>
              <a:t>你也喜欢数学吗</a:t>
            </a:r>
            <a:r>
              <a:rPr lang="en-US" altLang="zh-CN" dirty="0"/>
              <a:t>	220/1311</a:t>
            </a:r>
          </a:p>
          <a:p>
            <a:r>
              <a:rPr lang="en-US" altLang="zh-CN" dirty="0">
                <a:hlinkClick r:id="rId3" action="ppaction://hlinksldjump"/>
              </a:rPr>
              <a:t>B Middle</a:t>
            </a:r>
            <a:r>
              <a:rPr lang="en-US" altLang="zh-CN" dirty="0"/>
              <a:t>			10/166</a:t>
            </a:r>
          </a:p>
          <a:p>
            <a:r>
              <a:rPr lang="en-US" altLang="zh-CN" dirty="0">
                <a:hlinkClick r:id="rId4" action="ppaction://hlinksldjump"/>
              </a:rPr>
              <a:t>C </a:t>
            </a:r>
            <a:r>
              <a:rPr lang="zh-CN" altLang="en-US" dirty="0">
                <a:hlinkClick r:id="rId4" action="ppaction://hlinksldjump"/>
              </a:rPr>
              <a:t>硬币游戏</a:t>
            </a:r>
            <a:r>
              <a:rPr lang="en-US" altLang="zh-CN" dirty="0"/>
              <a:t>		26/380</a:t>
            </a:r>
          </a:p>
          <a:p>
            <a:r>
              <a:rPr lang="en-US" altLang="zh-CN" dirty="0">
                <a:hlinkClick r:id="rId5" action="ppaction://hlinksldjump"/>
              </a:rPr>
              <a:t>D </a:t>
            </a:r>
            <a:r>
              <a:rPr lang="zh-CN" altLang="en-US" dirty="0">
                <a:hlinkClick r:id="rId5" action="ppaction://hlinksldjump"/>
              </a:rPr>
              <a:t>松鼠回家</a:t>
            </a:r>
            <a:r>
              <a:rPr lang="en-US" altLang="zh-CN" dirty="0"/>
              <a:t>		104/398</a:t>
            </a:r>
          </a:p>
          <a:p>
            <a:r>
              <a:rPr lang="en-US" altLang="zh-CN" dirty="0">
                <a:hlinkClick r:id="rId6" action="ppaction://hlinksldjump"/>
              </a:rPr>
              <a:t>E </a:t>
            </a:r>
            <a:r>
              <a:rPr lang="zh-CN" altLang="en-US" dirty="0">
                <a:hlinkClick r:id="rId6" action="ppaction://hlinksldjump"/>
              </a:rPr>
              <a:t>动物朋友</a:t>
            </a:r>
            <a:r>
              <a:rPr lang="en-US" altLang="zh-CN" dirty="0"/>
              <a:t>		916/2357</a:t>
            </a:r>
          </a:p>
          <a:p>
            <a:r>
              <a:rPr lang="en-US" altLang="zh-CN" dirty="0">
                <a:hlinkClick r:id="rId7" action="ppaction://hlinksldjump"/>
              </a:rPr>
              <a:t>F </a:t>
            </a:r>
            <a:r>
              <a:rPr lang="zh-CN" altLang="en-US" dirty="0">
                <a:hlinkClick r:id="rId7" action="ppaction://hlinksldjump"/>
              </a:rPr>
              <a:t>松鼠排序</a:t>
            </a:r>
            <a:r>
              <a:rPr lang="en-US" altLang="zh-CN" dirty="0"/>
              <a:t>		714/2801</a:t>
            </a:r>
          </a:p>
          <a:p>
            <a:r>
              <a:rPr lang="en-US" altLang="zh-CN" dirty="0">
                <a:hlinkClick r:id="rId8" action="ppaction://hlinksldjump"/>
              </a:rPr>
              <a:t>G Reverse</a:t>
            </a:r>
            <a:r>
              <a:rPr lang="en-US" altLang="zh-CN" dirty="0"/>
              <a:t>			842/2234</a:t>
            </a:r>
          </a:p>
          <a:p>
            <a:r>
              <a:rPr lang="en-US" altLang="zh-CN" dirty="0">
                <a:hlinkClick r:id="rId9" action="ppaction://hlinksldjump"/>
              </a:rPr>
              <a:t>H </a:t>
            </a:r>
            <a:r>
              <a:rPr lang="zh-CN" altLang="en-US" dirty="0">
                <a:hlinkClick r:id="rId9" action="ppaction://hlinksldjump"/>
              </a:rPr>
              <a:t>迷宫探险</a:t>
            </a:r>
            <a:r>
              <a:rPr lang="en-US" altLang="zh-CN" dirty="0"/>
              <a:t>		183/1373</a:t>
            </a:r>
          </a:p>
          <a:p>
            <a:r>
              <a:rPr lang="en-US" altLang="zh-CN" dirty="0">
                <a:hlinkClick r:id="rId10" action="ppaction://hlinksldjump"/>
              </a:rPr>
              <a:t>I </a:t>
            </a:r>
            <a:r>
              <a:rPr lang="zh-CN" altLang="en-US" dirty="0">
                <a:hlinkClick r:id="rId10" action="ppaction://hlinksldjump"/>
              </a:rPr>
              <a:t>松鼠采松果</a:t>
            </a:r>
            <a:r>
              <a:rPr lang="en-US" altLang="zh-CN" dirty="0"/>
              <a:t>		63/154</a:t>
            </a:r>
          </a:p>
          <a:p>
            <a:r>
              <a:rPr lang="en-US" altLang="zh-CN" dirty="0">
                <a:hlinkClick r:id="rId11" action="ppaction://hlinksldjump"/>
              </a:rPr>
              <a:t>J </a:t>
            </a:r>
            <a:r>
              <a:rPr lang="zh-CN" altLang="en-US" dirty="0">
                <a:hlinkClick r:id="rId11" action="ppaction://hlinksldjump"/>
              </a:rPr>
              <a:t>合唱比赛</a:t>
            </a:r>
            <a:r>
              <a:rPr lang="en-US" altLang="zh-CN" dirty="0"/>
              <a:t>		1136/1754</a:t>
            </a:r>
          </a:p>
          <a:p>
            <a:r>
              <a:rPr lang="en-US" altLang="zh-CN" dirty="0">
                <a:hlinkClick r:id="rId12" action="ppaction://hlinksldjump"/>
              </a:rPr>
              <a:t>K </a:t>
            </a:r>
            <a:r>
              <a:rPr lang="zh-CN" altLang="en-US" dirty="0">
                <a:hlinkClick r:id="rId12" action="ppaction://hlinksldjump"/>
              </a:rPr>
              <a:t>以撒和隐藏房间</a:t>
            </a:r>
            <a:r>
              <a:rPr lang="en-US" altLang="zh-CN" dirty="0"/>
              <a:t>	785/1820</a:t>
            </a:r>
          </a:p>
          <a:p>
            <a:r>
              <a:rPr lang="en-US" altLang="zh-CN" dirty="0">
                <a:hlinkClick r:id="rId13" action="ppaction://hlinksldjump"/>
              </a:rPr>
              <a:t>L </a:t>
            </a:r>
            <a:r>
              <a:rPr lang="zh-CN" altLang="en-US" dirty="0">
                <a:hlinkClick r:id="rId13" action="ppaction://hlinksldjump"/>
              </a:rPr>
              <a:t>中位数</a:t>
            </a:r>
            <a:r>
              <a:rPr lang="en-US" altLang="zh-CN" dirty="0"/>
              <a:t>			177/1451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7596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DC043-E2F2-28A1-2C09-C2323BA88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 </a:t>
            </a:r>
            <a:r>
              <a:rPr lang="zh-CN" altLang="en-US" dirty="0"/>
              <a:t>合唱比赛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3240EB-AEDE-0B2E-F5AE-B529AF0BB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考察知识点：暴力枚举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暴力维护自己的分数在</a:t>
            </a:r>
            <a:r>
              <a:rPr lang="en-US" altLang="zh-CN" dirty="0"/>
              <a:t>1~100</a:t>
            </a:r>
            <a:r>
              <a:rPr lang="zh-CN" altLang="en-US" dirty="0"/>
              <a:t>中的某个数时的平均数，用每一次的平均数来更新区间范围，最终输出区间范围即可。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时间复杂度</a:t>
            </a:r>
            <a:r>
              <a:rPr lang="en-US" altLang="zh-CN" dirty="0"/>
              <a:t>O(100*n)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5120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BCE14B-B4B4-19D5-FD56-ECB623C6D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 </a:t>
            </a:r>
            <a:r>
              <a:rPr lang="zh-CN" altLang="en-US" dirty="0"/>
              <a:t>以撒和隐藏房间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8EEC08-6426-2262-3234-73113BEB8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考察知识点：暴力枚举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对于每个位置（</a:t>
            </a:r>
            <a:r>
              <a:rPr lang="en-US" altLang="zh-CN" dirty="0" err="1"/>
              <a:t>i</a:t>
            </a:r>
            <a:r>
              <a:rPr lang="zh-CN" altLang="en-US" dirty="0"/>
              <a:t>，</a:t>
            </a:r>
            <a:r>
              <a:rPr lang="en-US" altLang="zh-CN" dirty="0"/>
              <a:t>j</a:t>
            </a:r>
            <a:r>
              <a:rPr lang="zh-CN" altLang="en-US" dirty="0"/>
              <a:t>）</a:t>
            </a:r>
            <a:r>
              <a:rPr lang="en-US" altLang="zh-CN" dirty="0"/>
              <a:t>1&lt;=</a:t>
            </a:r>
            <a:r>
              <a:rPr lang="en-US" altLang="zh-CN" dirty="0" err="1"/>
              <a:t>i</a:t>
            </a:r>
            <a:r>
              <a:rPr lang="en-US" altLang="zh-CN" dirty="0"/>
              <a:t>&lt;=n&amp;&amp;1&lt;=j&lt;=m</a:t>
            </a:r>
            <a:r>
              <a:rPr lang="zh-CN" altLang="en-US" dirty="0"/>
              <a:t>，查询与这个坐标相邻的四个坐标的状态，看看是否是恰好有三个普通房间且没有</a:t>
            </a:r>
            <a:r>
              <a:rPr lang="en-US" altLang="zh-CN" dirty="0"/>
              <a:t>boss</a:t>
            </a:r>
            <a:r>
              <a:rPr lang="zh-CN" altLang="en-US" dirty="0"/>
              <a:t>房间即可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时间复杂度</a:t>
            </a:r>
            <a:r>
              <a:rPr lang="en-US" altLang="zh-CN" dirty="0"/>
              <a:t>O(n*4)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8334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B09C24-5BB8-929A-D5CD-EE84EF89F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 Reverse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88B589-29F1-322B-F345-318C8B85B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考察知识点：暴力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该题有一点小思维在里面。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由于可以任选区间翻转，则最终答案为两段最长的连续的</a:t>
            </a:r>
            <a:r>
              <a:rPr lang="en-US" altLang="zh-CN" dirty="0"/>
              <a:t>1</a:t>
            </a:r>
            <a:r>
              <a:rPr lang="zh-CN" altLang="en-US" dirty="0"/>
              <a:t>的长度之和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时间复杂度</a:t>
            </a:r>
            <a:r>
              <a:rPr lang="en-US" altLang="zh-CN" dirty="0"/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3375627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E8D8CA-E164-3CA5-4D52-9E8B67E89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 </a:t>
            </a:r>
            <a:r>
              <a:rPr lang="zh-CN" altLang="en-US" dirty="0"/>
              <a:t>动物朋友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6450E60-C8EC-E6F9-5F75-3E93D1E2EF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/>
                  <a:t>考察知识点：双指针</a:t>
                </a:r>
                <a:r>
                  <a:rPr lang="en-US" altLang="zh-CN" dirty="0"/>
                  <a:t>or</a:t>
                </a:r>
                <a:r>
                  <a:rPr lang="zh-CN" altLang="en-US" dirty="0"/>
                  <a:t>前缀和二分</a:t>
                </a:r>
                <a:endParaRPr lang="en-US" altLang="zh-CN" dirty="0"/>
              </a:p>
              <a:p>
                <a:r>
                  <a:rPr lang="zh-CN" altLang="en-US" dirty="0"/>
                  <a:t>该题目有两种做法，出题人是想让大家用双指针做的</a:t>
                </a:r>
                <a:endParaRPr lang="en-US" altLang="zh-CN" dirty="0"/>
              </a:p>
              <a:p>
                <a:r>
                  <a:rPr lang="zh-CN" altLang="en-US" dirty="0"/>
                  <a:t>第一种做法：双指针，已知题意是找出所有形如区间</a:t>
                </a:r>
                <a:r>
                  <a:rPr lang="en-US" altLang="zh-CN" dirty="0"/>
                  <a:t>[</a:t>
                </a:r>
                <a:r>
                  <a:rPr lang="en-US" altLang="zh-CN" dirty="0" err="1"/>
                  <a:t>l,r</a:t>
                </a:r>
                <a:r>
                  <a:rPr lang="en-US" altLang="zh-CN" dirty="0"/>
                  <a:t>]</a:t>
                </a:r>
                <a:r>
                  <a:rPr lang="zh-CN" altLang="en-US" dirty="0"/>
                  <a:t>并且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altLang="zh-CN" dirty="0"/>
                  <a:t>=m</a:t>
                </a:r>
                <a:r>
                  <a:rPr lang="zh-CN" altLang="en-US" dirty="0"/>
                  <a:t>的区间个数，考虑对于每个端点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，如果存在以该端点为左端点的答案区间，那么右端点只有一种情况，因此双指针做法适用，时间复杂度</a:t>
                </a:r>
                <a:r>
                  <a:rPr lang="en-US" altLang="zh-CN" dirty="0"/>
                  <a:t>O(n)</a:t>
                </a:r>
              </a:p>
              <a:p>
                <a:r>
                  <a:rPr lang="zh-CN" altLang="en-US" dirty="0"/>
                  <a:t>第二种做法：前缀和二分，先对数组预处理前缀和使得</a:t>
                </a:r>
                <a:r>
                  <a:rPr lang="en-US" altLang="zh-CN" dirty="0"/>
                  <a:t>sum[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然后</m:t>
                    </m:r>
                  </m:oMath>
                </a14:m>
                <a:r>
                  <a:rPr lang="zh-CN" altLang="en-US" dirty="0"/>
                  <a:t>对于每个左端点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，二分查找一个位置</a:t>
                </a:r>
                <a:r>
                  <a:rPr lang="en-US" altLang="zh-CN" dirty="0"/>
                  <a:t>j</a:t>
                </a:r>
                <a:r>
                  <a:rPr lang="zh-CN" altLang="en-US" dirty="0"/>
                  <a:t>使得</a:t>
                </a:r>
                <a:r>
                  <a:rPr lang="en-US" altLang="zh-CN" dirty="0"/>
                  <a:t>sum[j]-sum[i-1]=m</a:t>
                </a:r>
                <a:r>
                  <a:rPr lang="zh-CN" altLang="en-US" dirty="0"/>
                  <a:t>，若能找到则答案加一，时间复杂度</a:t>
                </a:r>
                <a:r>
                  <a:rPr lang="en-US" altLang="zh-CN" dirty="0"/>
                  <a:t>O(</a:t>
                </a:r>
                <a:r>
                  <a:rPr lang="en-US" altLang="zh-CN" dirty="0" err="1"/>
                  <a:t>nlog</a:t>
                </a:r>
                <a:r>
                  <a:rPr lang="en-US" altLang="zh-CN" dirty="0"/>
                  <a:t>(n))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6450E60-C8EC-E6F9-5F75-3E93D1E2EF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221" r="-4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7929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74AE30-8B91-508C-2032-926955FBD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 </a:t>
            </a:r>
            <a:r>
              <a:rPr lang="zh-CN" altLang="en-US" dirty="0"/>
              <a:t>松鼠排序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74FA2A-1473-7732-34D4-A0C562AB32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考察知识点：并查集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并查集板子题，对于每个位置，在并查集中把</a:t>
                </a:r>
                <a:r>
                  <a:rPr lang="en-US" altLang="zh-CN" dirty="0"/>
                  <a:t>a[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</a:t>
                </a:r>
                <a:r>
                  <a:rPr lang="zh-CN" altLang="en-US" dirty="0"/>
                  <a:t>和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两个点合并，设最终每个块的大小为</a:t>
                </a:r>
                <a:r>
                  <a:rPr lang="en-US" altLang="zh-CN" dirty="0"/>
                  <a:t>size</a:t>
                </a:r>
                <a:r>
                  <a:rPr lang="zh-CN" altLang="en-US" dirty="0"/>
                  <a:t>，则</a:t>
                </a:r>
                <a:r>
                  <a:rPr lang="en-US" altLang="zh-CN" dirty="0" err="1"/>
                  <a:t>ans</a:t>
                </a:r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𝑠𝑖𝑧𝑒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时间复杂度为</a:t>
                </a:r>
                <a:r>
                  <a:rPr lang="en-US" altLang="zh-CN" dirty="0"/>
                  <a:t>O(n*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74FA2A-1473-7732-34D4-A0C562AB32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15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568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B3031D-23A8-5C7B-CBFA-4BD3762B6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 </a:t>
            </a:r>
            <a:r>
              <a:rPr lang="zh-CN" altLang="en-US" dirty="0"/>
              <a:t>迷宫探险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2ADDB6-602D-F7E6-86E5-4BD4D24A1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考察知识点：最短路</a:t>
            </a:r>
            <a:endParaRPr lang="en-US" altLang="zh-CN" dirty="0"/>
          </a:p>
          <a:p>
            <a:r>
              <a:rPr lang="zh-CN" altLang="en-US" dirty="0"/>
              <a:t>按照题意，在弹射器上弹射不消耗时间，而正常移动消耗</a:t>
            </a:r>
            <a:r>
              <a:rPr lang="en-US" altLang="zh-CN" dirty="0"/>
              <a:t>1</a:t>
            </a:r>
            <a:r>
              <a:rPr lang="zh-CN" altLang="en-US" dirty="0"/>
              <a:t>单位时间，则我们可以建图，对于每个 ‘</a:t>
            </a:r>
            <a:r>
              <a:rPr lang="en-US" altLang="zh-CN" dirty="0"/>
              <a:t>.</a:t>
            </a:r>
            <a:r>
              <a:rPr lang="zh-CN" altLang="en-US" dirty="0"/>
              <a:t>’ ，它向相邻四个单位建边的边权为</a:t>
            </a:r>
            <a:r>
              <a:rPr lang="en-US" altLang="zh-CN" dirty="0"/>
              <a:t>1</a:t>
            </a:r>
            <a:r>
              <a:rPr lang="zh-CN" altLang="en-US" dirty="0"/>
              <a:t>，对于每个‘</a:t>
            </a:r>
            <a:r>
              <a:rPr lang="en-US" altLang="zh-CN" dirty="0"/>
              <a:t>*</a:t>
            </a:r>
            <a:r>
              <a:rPr lang="zh-CN" altLang="en-US" dirty="0"/>
              <a:t>’，它向距离它相应距离的四个点单位建边的边权为</a:t>
            </a:r>
            <a:r>
              <a:rPr lang="en-US" altLang="zh-CN" dirty="0"/>
              <a:t>0</a:t>
            </a:r>
            <a:r>
              <a:rPr lang="zh-CN" altLang="en-US" dirty="0"/>
              <a:t>，对于‘</a:t>
            </a:r>
            <a:r>
              <a:rPr lang="en-US" altLang="zh-CN" dirty="0"/>
              <a:t>#</a:t>
            </a:r>
            <a:r>
              <a:rPr lang="zh-CN" altLang="en-US" dirty="0"/>
              <a:t>’则不建边。</a:t>
            </a:r>
            <a:endParaRPr lang="en-US" altLang="zh-CN" dirty="0"/>
          </a:p>
          <a:p>
            <a:r>
              <a:rPr lang="zh-CN" altLang="en-US" dirty="0"/>
              <a:t>最终在点</a:t>
            </a:r>
            <a:r>
              <a:rPr lang="en-US" altLang="zh-CN" dirty="0"/>
              <a:t>[1,1]</a:t>
            </a:r>
            <a:r>
              <a:rPr lang="zh-CN" altLang="en-US" dirty="0"/>
              <a:t>跑最短路，询问到点</a:t>
            </a:r>
            <a:r>
              <a:rPr lang="en-US" altLang="zh-CN" dirty="0"/>
              <a:t>[</a:t>
            </a:r>
            <a:r>
              <a:rPr lang="en-US" altLang="zh-CN" dirty="0" err="1"/>
              <a:t>n,m</a:t>
            </a:r>
            <a:r>
              <a:rPr lang="en-US" altLang="zh-CN" dirty="0"/>
              <a:t>]</a:t>
            </a:r>
            <a:r>
              <a:rPr lang="zh-CN" altLang="en-US" dirty="0"/>
              <a:t>的最短距离即为答案。</a:t>
            </a:r>
            <a:endParaRPr lang="en-US" altLang="zh-CN" dirty="0"/>
          </a:p>
          <a:p>
            <a:r>
              <a:rPr lang="zh-CN" altLang="en-US" dirty="0"/>
              <a:t>注意处理无法到达终点的情况。</a:t>
            </a:r>
            <a:endParaRPr lang="en-US" altLang="zh-CN" dirty="0"/>
          </a:p>
          <a:p>
            <a:r>
              <a:rPr lang="zh-CN" altLang="en-US" dirty="0"/>
              <a:t>设最终建了</a:t>
            </a:r>
            <a:r>
              <a:rPr lang="en-US" altLang="zh-CN" dirty="0"/>
              <a:t>k</a:t>
            </a:r>
            <a:r>
              <a:rPr lang="zh-CN" altLang="en-US" dirty="0"/>
              <a:t>条边，时间复杂度为</a:t>
            </a:r>
            <a:r>
              <a:rPr lang="en-US" altLang="zh-CN" dirty="0"/>
              <a:t>O(k*log(n*m))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2139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1456</Words>
  <Application>Microsoft Office PowerPoint</Application>
  <PresentationFormat>宽屏</PresentationFormat>
  <Paragraphs>100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等线</vt:lpstr>
      <vt:lpstr>等线 Light</vt:lpstr>
      <vt:lpstr>仿宋</vt:lpstr>
      <vt:lpstr>Arial</vt:lpstr>
      <vt:lpstr>Cambria Math</vt:lpstr>
      <vt:lpstr>Office 主题​​</vt:lpstr>
      <vt:lpstr>2023河南萌新联赛第（一）场：河南农业大学</vt:lpstr>
      <vt:lpstr>PowerPoint 演示文稿</vt:lpstr>
      <vt:lpstr>PowerPoint 演示文稿</vt:lpstr>
      <vt:lpstr>J 合唱比赛</vt:lpstr>
      <vt:lpstr>K 以撒和隐藏房间</vt:lpstr>
      <vt:lpstr>G Reverse</vt:lpstr>
      <vt:lpstr>E 动物朋友</vt:lpstr>
      <vt:lpstr>F 松鼠排序</vt:lpstr>
      <vt:lpstr>H 迷宫探险</vt:lpstr>
      <vt:lpstr>L 中位数</vt:lpstr>
      <vt:lpstr>D 松鼠回家</vt:lpstr>
      <vt:lpstr>C 硬币游戏</vt:lpstr>
      <vt:lpstr>I 松鼠采松果</vt:lpstr>
      <vt:lpstr>A 你也喜欢数学吗</vt:lpstr>
      <vt:lpstr>PowerPoint 演示文稿</vt:lpstr>
      <vt:lpstr>B Middle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2023河南萌新联赛第（一）场：河南农业大学</dc:title>
  <dc:creator>闫 亚鑫</dc:creator>
  <cp:lastModifiedBy>闫 亚鑫</cp:lastModifiedBy>
  <cp:revision>10</cp:revision>
  <dcterms:created xsi:type="dcterms:W3CDTF">2023-07-11T07:37:53Z</dcterms:created>
  <dcterms:modified xsi:type="dcterms:W3CDTF">2023-07-12T09:03:37Z</dcterms:modified>
</cp:coreProperties>
</file>