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70" r:id="rId3"/>
    <p:sldId id="273" r:id="rId4"/>
    <p:sldId id="267" r:id="rId5"/>
    <p:sldId id="276" r:id="rId6"/>
    <p:sldId id="278" r:id="rId7"/>
    <p:sldId id="279" r:id="rId8"/>
    <p:sldId id="281" r:id="rId9"/>
    <p:sldId id="282" r:id="rId10"/>
    <p:sldId id="300" r:id="rId11"/>
    <p:sldId id="283" r:id="rId12"/>
    <p:sldId id="286" r:id="rId13"/>
    <p:sldId id="287" r:id="rId14"/>
    <p:sldId id="288" r:id="rId15"/>
    <p:sldId id="285" r:id="rId16"/>
    <p:sldId id="301" r:id="rId17"/>
    <p:sldId id="302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2BDE3"/>
    <a:srgbClr val="BA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39D04-F193-4328-B6D3-54D12FA06902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7462-3607-4E13-84EA-4F7E1CCFD4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3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25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21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B306-BE4F-4CF5-8101-4786E3C6C36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8054E-0742-4BBE-99BA-1BB7577B901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66700" y="180975"/>
            <a:ext cx="11658600" cy="6477000"/>
          </a:xfrm>
          <a:custGeom>
            <a:avLst/>
            <a:gdLst>
              <a:gd name="connsiteX0" fmla="*/ 0 w 11658600"/>
              <a:gd name="connsiteY0" fmla="*/ 0 h 6477000"/>
              <a:gd name="connsiteX1" fmla="*/ 11658600 w 11658600"/>
              <a:gd name="connsiteY1" fmla="*/ 0 h 6477000"/>
              <a:gd name="connsiteX2" fmla="*/ 11658600 w 11658600"/>
              <a:gd name="connsiteY2" fmla="*/ 6477000 h 6477000"/>
              <a:gd name="connsiteX3" fmla="*/ 0 w 116586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600" h="6477000">
                <a:moveTo>
                  <a:pt x="0" y="0"/>
                </a:moveTo>
                <a:lnTo>
                  <a:pt x="11658600" y="0"/>
                </a:lnTo>
                <a:lnTo>
                  <a:pt x="11658600" y="6477000"/>
                </a:lnTo>
                <a:lnTo>
                  <a:pt x="0" y="647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C919-4259-44D8-9515-E071E808EC53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86FE-13CF-45F4-9E4D-544AD019A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9056914" y="-1"/>
            <a:ext cx="3135085" cy="3062512"/>
          </a:xfrm>
          <a:prstGeom prst="rtTriangl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20040" flipV="1">
            <a:off x="7927281" y="-358237"/>
            <a:ext cx="3334031" cy="1813117"/>
          </a:xfrm>
          <a:custGeom>
            <a:avLst/>
            <a:gdLst>
              <a:gd name="connsiteX0" fmla="*/ 0 w 3334031"/>
              <a:gd name="connsiteY0" fmla="*/ 0 h 1813117"/>
              <a:gd name="connsiteX1" fmla="*/ 1792101 w 3334031"/>
              <a:gd name="connsiteY1" fmla="*/ 1813117 h 1813117"/>
              <a:gd name="connsiteX2" fmla="*/ 2605621 w 3334031"/>
              <a:gd name="connsiteY2" fmla="*/ 1813117 h 1813117"/>
              <a:gd name="connsiteX3" fmla="*/ 3334025 w 3334031"/>
              <a:gd name="connsiteY3" fmla="*/ 904126 h 1813117"/>
              <a:gd name="connsiteX4" fmla="*/ 2595140 w 3334031"/>
              <a:gd name="connsiteY4" fmla="*/ 46393 h 1813117"/>
              <a:gd name="connsiteX5" fmla="*/ 300843 w 3334031"/>
              <a:gd name="connsiteY5" fmla="*/ 3145 h 18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031" h="1813117">
                <a:moveTo>
                  <a:pt x="0" y="0"/>
                </a:moveTo>
                <a:lnTo>
                  <a:pt x="1792101" y="1813117"/>
                </a:lnTo>
                <a:lnTo>
                  <a:pt x="2605621" y="1813117"/>
                </a:lnTo>
                <a:cubicBezTo>
                  <a:pt x="3007868" y="1813117"/>
                  <a:pt x="3335702" y="1198539"/>
                  <a:pt x="3334025" y="904126"/>
                </a:cubicBezTo>
                <a:cubicBezTo>
                  <a:pt x="3332348" y="609715"/>
                  <a:pt x="3059013" y="26193"/>
                  <a:pt x="2595140" y="46393"/>
                </a:cubicBezTo>
                <a:cubicBezTo>
                  <a:pt x="1827485" y="46393"/>
                  <a:pt x="1065609" y="17561"/>
                  <a:pt x="300843" y="3145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2506402" flipV="1">
            <a:off x="2176314" y="5845604"/>
            <a:ext cx="2305277" cy="1211718"/>
          </a:xfrm>
          <a:custGeom>
            <a:avLst/>
            <a:gdLst>
              <a:gd name="connsiteX0" fmla="*/ 238048 w 2305277"/>
              <a:gd name="connsiteY0" fmla="*/ 1078273 h 1211718"/>
              <a:gd name="connsiteX1" fmla="*/ 489884 w 2305277"/>
              <a:gd name="connsiteY1" fmla="*/ 1211718 h 1211718"/>
              <a:gd name="connsiteX2" fmla="*/ 2123039 w 2305277"/>
              <a:gd name="connsiteY2" fmla="*/ 1165649 h 1211718"/>
              <a:gd name="connsiteX3" fmla="*/ 2284646 w 2305277"/>
              <a:gd name="connsiteY3" fmla="*/ 1108411 h 1211718"/>
              <a:gd name="connsiteX4" fmla="*/ 2305277 w 2305277"/>
              <a:gd name="connsiteY4" fmla="*/ 1090361 h 1211718"/>
              <a:gd name="connsiteX5" fmla="*/ 1084633 w 2305277"/>
              <a:gd name="connsiteY5" fmla="*/ 0 h 1211718"/>
              <a:gd name="connsiteX6" fmla="*/ 431961 w 2305277"/>
              <a:gd name="connsiteY6" fmla="*/ 7394 h 1211718"/>
              <a:gd name="connsiteX7" fmla="*/ 315 w 2305277"/>
              <a:gd name="connsiteY7" fmla="*/ 622689 h 1211718"/>
              <a:gd name="connsiteX8" fmla="*/ 238048 w 2305277"/>
              <a:gd name="connsiteY8" fmla="*/ 1078273 h 121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277" h="1211718">
                <a:moveTo>
                  <a:pt x="238048" y="1078273"/>
                </a:moveTo>
                <a:cubicBezTo>
                  <a:pt x="316282" y="1157114"/>
                  <a:pt x="404991" y="1211718"/>
                  <a:pt x="489884" y="1211718"/>
                </a:cubicBezTo>
                <a:cubicBezTo>
                  <a:pt x="1065924" y="1211718"/>
                  <a:pt x="1546999" y="1165649"/>
                  <a:pt x="2123039" y="1165649"/>
                </a:cubicBezTo>
                <a:cubicBezTo>
                  <a:pt x="2179634" y="1165649"/>
                  <a:pt x="2234357" y="1143980"/>
                  <a:pt x="2284646" y="1108411"/>
                </a:cubicBezTo>
                <a:lnTo>
                  <a:pt x="2305277" y="1090361"/>
                </a:lnTo>
                <a:lnTo>
                  <a:pt x="1084633" y="0"/>
                </a:lnTo>
                <a:lnTo>
                  <a:pt x="431961" y="7394"/>
                </a:lnTo>
                <a:cubicBezTo>
                  <a:pt x="205580" y="7394"/>
                  <a:pt x="-9358" y="421958"/>
                  <a:pt x="315" y="622689"/>
                </a:cubicBezTo>
                <a:cubicBezTo>
                  <a:pt x="6361" y="748146"/>
                  <a:pt x="107657" y="946871"/>
                  <a:pt x="238048" y="1078273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506402" flipV="1">
            <a:off x="-325813" y="5220728"/>
            <a:ext cx="3645094" cy="2541157"/>
          </a:xfrm>
          <a:custGeom>
            <a:avLst/>
            <a:gdLst>
              <a:gd name="connsiteX0" fmla="*/ 581528 w 3645094"/>
              <a:gd name="connsiteY0" fmla="*/ 2211480 h 2541157"/>
              <a:gd name="connsiteX1" fmla="*/ 1108569 w 3645094"/>
              <a:gd name="connsiteY1" fmla="*/ 2541157 h 2541157"/>
              <a:gd name="connsiteX2" fmla="*/ 3497403 w 3645094"/>
              <a:gd name="connsiteY2" fmla="*/ 2455454 h 2541157"/>
              <a:gd name="connsiteX3" fmla="*/ 3626843 w 3645094"/>
              <a:gd name="connsiteY3" fmla="*/ 2419392 h 2541157"/>
              <a:gd name="connsiteX4" fmla="*/ 3645094 w 3645094"/>
              <a:gd name="connsiteY4" fmla="*/ 2406911 h 2541157"/>
              <a:gd name="connsiteX5" fmla="*/ 950590 w 3645094"/>
              <a:gd name="connsiteY5" fmla="*/ 0 h 2541157"/>
              <a:gd name="connsiteX6" fmla="*/ 13670 w 3645094"/>
              <a:gd name="connsiteY6" fmla="*/ 1048870 h 2541157"/>
              <a:gd name="connsiteX7" fmla="*/ 9336 w 3645094"/>
              <a:gd name="connsiteY7" fmla="*/ 1073227 h 2541157"/>
              <a:gd name="connsiteX8" fmla="*/ 904 w 3645094"/>
              <a:gd name="connsiteY8" fmla="*/ 1227599 h 2541157"/>
              <a:gd name="connsiteX9" fmla="*/ 581528 w 3645094"/>
              <a:gd name="connsiteY9" fmla="*/ 2211480 h 254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5094" h="2541157">
                <a:moveTo>
                  <a:pt x="581528" y="2211480"/>
                </a:moveTo>
                <a:cubicBezTo>
                  <a:pt x="760564" y="2378839"/>
                  <a:pt x="951659" y="2503662"/>
                  <a:pt x="1108569" y="2541157"/>
                </a:cubicBezTo>
                <a:cubicBezTo>
                  <a:pt x="2005093" y="2541157"/>
                  <a:pt x="2600879" y="2455454"/>
                  <a:pt x="3497403" y="2455454"/>
                </a:cubicBezTo>
                <a:cubicBezTo>
                  <a:pt x="3541444" y="2455454"/>
                  <a:pt x="3584757" y="2442670"/>
                  <a:pt x="3626843" y="2419392"/>
                </a:cubicBezTo>
                <a:lnTo>
                  <a:pt x="3645094" y="2406911"/>
                </a:lnTo>
                <a:lnTo>
                  <a:pt x="950590" y="0"/>
                </a:lnTo>
                <a:lnTo>
                  <a:pt x="13670" y="1048870"/>
                </a:lnTo>
                <a:lnTo>
                  <a:pt x="9336" y="1073227"/>
                </a:lnTo>
                <a:cubicBezTo>
                  <a:pt x="1365" y="1129466"/>
                  <a:pt x="-1695" y="1181420"/>
                  <a:pt x="904" y="1227599"/>
                </a:cubicBezTo>
                <a:cubicBezTo>
                  <a:pt x="18231" y="1535464"/>
                  <a:pt x="283133" y="1932550"/>
                  <a:pt x="581528" y="221148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402783" y="2537570"/>
            <a:ext cx="3285719" cy="403972"/>
          </a:xfrm>
          <a:custGeom>
            <a:avLst/>
            <a:gdLst>
              <a:gd name="connsiteX0" fmla="*/ 273848 w 3909054"/>
              <a:gd name="connsiteY0" fmla="*/ 0 h 403972"/>
              <a:gd name="connsiteX1" fmla="*/ 1165806 w 3909054"/>
              <a:gd name="connsiteY1" fmla="*/ 0 h 403972"/>
              <a:gd name="connsiteX2" fmla="*/ 1428343 w 3909054"/>
              <a:gd name="connsiteY2" fmla="*/ 0 h 403972"/>
              <a:gd name="connsiteX3" fmla="*/ 1588753 w 3909054"/>
              <a:gd name="connsiteY3" fmla="*/ 0 h 403972"/>
              <a:gd name="connsiteX4" fmla="*/ 2320301 w 3909054"/>
              <a:gd name="connsiteY4" fmla="*/ 0 h 403972"/>
              <a:gd name="connsiteX5" fmla="*/ 2480711 w 3909054"/>
              <a:gd name="connsiteY5" fmla="*/ 0 h 403972"/>
              <a:gd name="connsiteX6" fmla="*/ 2743248 w 3909054"/>
              <a:gd name="connsiteY6" fmla="*/ 0 h 403972"/>
              <a:gd name="connsiteX7" fmla="*/ 3635206 w 3909054"/>
              <a:gd name="connsiteY7" fmla="*/ 0 h 403972"/>
              <a:gd name="connsiteX8" fmla="*/ 3909054 w 3909054"/>
              <a:gd name="connsiteY8" fmla="*/ 201986 h 403972"/>
              <a:gd name="connsiteX9" fmla="*/ 3635206 w 3909054"/>
              <a:gd name="connsiteY9" fmla="*/ 403972 h 403972"/>
              <a:gd name="connsiteX10" fmla="*/ 2743248 w 3909054"/>
              <a:gd name="connsiteY10" fmla="*/ 403972 h 403972"/>
              <a:gd name="connsiteX11" fmla="*/ 2480711 w 3909054"/>
              <a:gd name="connsiteY11" fmla="*/ 403972 h 403972"/>
              <a:gd name="connsiteX12" fmla="*/ 2320301 w 3909054"/>
              <a:gd name="connsiteY12" fmla="*/ 403972 h 403972"/>
              <a:gd name="connsiteX13" fmla="*/ 1588753 w 3909054"/>
              <a:gd name="connsiteY13" fmla="*/ 403972 h 403972"/>
              <a:gd name="connsiteX14" fmla="*/ 1428343 w 3909054"/>
              <a:gd name="connsiteY14" fmla="*/ 403972 h 403972"/>
              <a:gd name="connsiteX15" fmla="*/ 1165806 w 3909054"/>
              <a:gd name="connsiteY15" fmla="*/ 403972 h 403972"/>
              <a:gd name="connsiteX16" fmla="*/ 273848 w 3909054"/>
              <a:gd name="connsiteY16" fmla="*/ 403972 h 403972"/>
              <a:gd name="connsiteX17" fmla="*/ 0 w 3909054"/>
              <a:gd name="connsiteY17" fmla="*/ 201986 h 403972"/>
              <a:gd name="connsiteX18" fmla="*/ 273848 w 3909054"/>
              <a:gd name="connsiteY18" fmla="*/ 0 h 4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9054" h="403972">
                <a:moveTo>
                  <a:pt x="273848" y="0"/>
                </a:moveTo>
                <a:lnTo>
                  <a:pt x="1165806" y="0"/>
                </a:lnTo>
                <a:lnTo>
                  <a:pt x="1428343" y="0"/>
                </a:lnTo>
                <a:lnTo>
                  <a:pt x="1588753" y="0"/>
                </a:lnTo>
                <a:lnTo>
                  <a:pt x="2320301" y="0"/>
                </a:lnTo>
                <a:lnTo>
                  <a:pt x="2480711" y="0"/>
                </a:lnTo>
                <a:lnTo>
                  <a:pt x="2743248" y="0"/>
                </a:lnTo>
                <a:lnTo>
                  <a:pt x="3635206" y="0"/>
                </a:lnTo>
                <a:cubicBezTo>
                  <a:pt x="3786433" y="0"/>
                  <a:pt x="3909054" y="90426"/>
                  <a:pt x="3909054" y="201986"/>
                </a:cubicBezTo>
                <a:cubicBezTo>
                  <a:pt x="3909054" y="313546"/>
                  <a:pt x="3786433" y="403972"/>
                  <a:pt x="3635206" y="403972"/>
                </a:cubicBezTo>
                <a:lnTo>
                  <a:pt x="2743248" y="403972"/>
                </a:lnTo>
                <a:lnTo>
                  <a:pt x="2480711" y="403972"/>
                </a:lnTo>
                <a:lnTo>
                  <a:pt x="2320301" y="403972"/>
                </a:lnTo>
                <a:lnTo>
                  <a:pt x="1588753" y="403972"/>
                </a:lnTo>
                <a:lnTo>
                  <a:pt x="1428343" y="403972"/>
                </a:lnTo>
                <a:lnTo>
                  <a:pt x="1165806" y="403972"/>
                </a:lnTo>
                <a:lnTo>
                  <a:pt x="273848" y="403972"/>
                </a:lnTo>
                <a:cubicBezTo>
                  <a:pt x="122621" y="403972"/>
                  <a:pt x="0" y="313546"/>
                  <a:pt x="0" y="201986"/>
                </a:cubicBezTo>
                <a:cubicBezTo>
                  <a:pt x="0" y="90426"/>
                  <a:pt x="122621" y="0"/>
                  <a:pt x="27384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2500" spc="1000" dirty="0"/>
              <a:t>Flutter</a:t>
            </a:r>
            <a:endParaRPr lang="zh-CN" altLang="en-US" kern="2500" spc="1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620080" y="3066525"/>
            <a:ext cx="4469130" cy="645161"/>
            <a:chOff x="3981158" y="2576940"/>
            <a:chExt cx="4469130" cy="645161"/>
          </a:xfrm>
        </p:grpSpPr>
        <p:sp>
          <p:nvSpPr>
            <p:cNvPr id="4" name="文本框 3"/>
            <p:cNvSpPr txBox="1"/>
            <p:nvPr/>
          </p:nvSpPr>
          <p:spPr>
            <a:xfrm>
              <a:off x="3981158" y="2576941"/>
              <a:ext cx="31652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5B9BD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Flutter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17018" y="2576940"/>
              <a:ext cx="203327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577FA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技术分享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6262194" y="3820425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060232" y="3774532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731879" y="3820425"/>
            <a:ext cx="1152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002060">
                    <a:lumMod val="97000"/>
                  </a:srgbClr>
                </a:gs>
                <a:gs pos="28000">
                  <a:schemeClr val="accent5">
                    <a:lumMod val="50000"/>
                  </a:schemeClr>
                </a:gs>
                <a:gs pos="62000">
                  <a:srgbClr val="A9BCD1"/>
                </a:gs>
                <a:gs pos="100000">
                  <a:srgbClr val="A9BCD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481476" y="5012129"/>
            <a:ext cx="32355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1500" spc="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By </a:t>
            </a:r>
            <a:r>
              <a:rPr lang="zh-CN" altLang="en-US" sz="2000" kern="1500" spc="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文超越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介绍Widget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19" name="ï$líḋè"/>
          <p:cNvGrpSpPr/>
          <p:nvPr/>
        </p:nvGrpSpPr>
        <p:grpSpPr>
          <a:xfrm>
            <a:off x="502920" y="1367792"/>
            <a:ext cx="8211298" cy="4370373"/>
            <a:chOff x="1540337" y="3051190"/>
            <a:chExt cx="3553381" cy="2528237"/>
          </a:xfrm>
        </p:grpSpPr>
        <p:sp>
          <p:nvSpPr>
            <p:cNvPr id="20" name="í$ḷîḑé"/>
            <p:cNvSpPr/>
            <p:nvPr/>
          </p:nvSpPr>
          <p:spPr>
            <a:xfrm>
              <a:off x="1724770" y="3411228"/>
              <a:ext cx="2390414" cy="216819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600" dirty="0" err="1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StatefulWidget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组件是由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控制状态的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和控制视图</a:t>
              </a:r>
              <a:r>
                <a:rPr lang="en-US" altLang="zh-CN" sz="1600" dirty="0" err="1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StatefulWidget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类组成的。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中的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生命周期大致分为三个阶段：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实例化组件并添加到树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状态变化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组件从树中移除</a:t>
              </a: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3051190"/>
              <a:ext cx="35533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生命周期</a:t>
              </a:r>
              <a:endParaRPr lang="en-US" altLang="zh-CN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1026" name="Picture 2" descr="https://img-blog.csdn.net/20180917152625599?watermark/2/text/aHR0cHM6Ly9ibG9nLmNzZG4ubmV0L3UwMTEyNzI3OTU=/font/5a6L5L2T/fontsize/400/fill/I0JBQkFCMA==/dissolve/70">
            <a:extLst>
              <a:ext uri="{FF2B5EF4-FFF2-40B4-BE49-F238E27FC236}">
                <a16:creationId xmlns:a16="http://schemas.microsoft.com/office/drawing/2014/main" id="{2B6996F3-0C3B-4F5A-8289-B95B6454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1609090"/>
            <a:ext cx="5260017" cy="49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19" name="ï$líḋè"/>
          <p:cNvGrpSpPr/>
          <p:nvPr/>
        </p:nvGrpSpPr>
        <p:grpSpPr>
          <a:xfrm>
            <a:off x="553721" y="1807843"/>
            <a:ext cx="11262359" cy="4752342"/>
            <a:chOff x="1562321" y="3170596"/>
            <a:chExt cx="4873706" cy="1289534"/>
          </a:xfrm>
        </p:grpSpPr>
        <p:sp>
          <p:nvSpPr>
            <p:cNvPr id="20" name="í$ḷîḑé"/>
            <p:cNvSpPr/>
            <p:nvPr/>
          </p:nvSpPr>
          <p:spPr>
            <a:xfrm>
              <a:off x="1570289" y="3293542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MaterialApp</a:t>
              </a: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 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MaterialApp是我们使用 Flutter开发中最常用的符合Material Design设计理念的入口Widget，类似</a:t>
              </a:r>
              <a:r>
                <a:rPr lang="en-US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&lt;html&gt;&lt;/html&gt;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标签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,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有这路由、标题等属性。</a:t>
              </a: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Scaffold: 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Scaffold通常被用作MaterialApp的子Widget，它会填充可用空间，占据整个窗口或设备屏幕。Scaffold提供了大多数应用程序都应该具备的功能，例如顶部的appBar，底部的bottomNavigationBar，</a:t>
              </a:r>
            </a:p>
            <a:p>
              <a:pPr indent="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 隐藏的侧边栏drawer等。</a:t>
              </a:r>
              <a:endPara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Container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：创建矩形视觉元素，可以设置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margin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padding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width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height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等等属性。</a:t>
              </a: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Text</a:t>
              </a: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创建带格式的文本。</a:t>
              </a:r>
            </a:p>
            <a:p>
              <a:pPr marL="285750" indent="-28575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Row、 Column：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可以在水平（Row）和垂直（Column）方向上创建的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布局类Widget，默认是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flex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布局</a:t>
              </a: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lvl="1" indent="0">
                <a:lnSpc>
                  <a:spcPct val="1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62321" y="3170596"/>
              <a:ext cx="4756645" cy="1681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Flutter有一套丰富、强大的基础widget</a:t>
              </a:r>
              <a:r>
                <a:rPr lang="en-US" altLang="zh-CN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, </a:t>
              </a: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以下是一些常用的</a:t>
              </a:r>
              <a:r>
                <a:rPr lang="en-US" altLang="zh-CN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widget</a:t>
              </a: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0" name="í$ḷîḑé"/>
          <p:cNvSpPr/>
          <p:nvPr/>
        </p:nvSpPr>
        <p:spPr>
          <a:xfrm>
            <a:off x="572135" y="168719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Icon</a:t>
            </a: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可以创建一个图标。</a:t>
            </a: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Image </a:t>
            </a: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: 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可以创建图片。</a:t>
            </a: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Form </a:t>
            </a: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 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表单组件。</a:t>
            </a:r>
            <a:endParaRPr lang="en-US" altLang="zh-CN" b="1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ListView </a:t>
            </a:r>
            <a:r>
              <a: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: 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滑动组件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，可以在滚动方向上一个接一个地显示它的子组件。</a:t>
            </a: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15" y="1687195"/>
            <a:ext cx="6595745" cy="407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26305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0" name="í$ḷîḑé"/>
          <p:cNvSpPr/>
          <p:nvPr/>
        </p:nvSpPr>
        <p:spPr>
          <a:xfrm>
            <a:off x="572135" y="168719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í$ḷîḑé"/>
          <p:cNvSpPr/>
          <p:nvPr/>
        </p:nvSpPr>
        <p:spPr>
          <a:xfrm>
            <a:off x="967740" y="1430655"/>
            <a:ext cx="4742815" cy="44354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Flutter的项目入口是main函数</a:t>
            </a:r>
            <a:r>
              <a:rPr 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，然后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runApp是一个顶级函数，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接受一个Widget作为rootWidget</a:t>
            </a:r>
            <a:r>
              <a:rPr 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也就是图中的这个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TestDemo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组件。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TestDemo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组件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是由继承了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StatelessWidget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组件的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TestDemo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类通过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bulid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方法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构建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(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实例化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)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成无状态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(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静态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)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组件。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742950" lvl="1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5" y="3933825"/>
            <a:ext cx="4286250" cy="2228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55" y="1687195"/>
            <a:ext cx="4410075" cy="18288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7856855" y="3052445"/>
            <a:ext cx="471170" cy="107886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81525" y="118554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常用的</a:t>
            </a:r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Widget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0" name="í$ḷîḑé"/>
          <p:cNvSpPr/>
          <p:nvPr/>
        </p:nvSpPr>
        <p:spPr>
          <a:xfrm>
            <a:off x="572135" y="168719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85" y="4444365"/>
            <a:ext cx="4010025" cy="1571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655" y="1307465"/>
            <a:ext cx="2978785" cy="5296535"/>
          </a:xfrm>
          <a:prstGeom prst="rect">
            <a:avLst/>
          </a:prstGeom>
        </p:spPr>
      </p:pic>
      <p:sp>
        <p:nvSpPr>
          <p:cNvPr id="4" name="í$ḷîḑé"/>
          <p:cNvSpPr/>
          <p:nvPr/>
        </p:nvSpPr>
        <p:spPr>
          <a:xfrm>
            <a:off x="1035050" y="1584325"/>
            <a:ext cx="4742815" cy="28022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lvl="1"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í$ḷîḑé"/>
          <p:cNvSpPr/>
          <p:nvPr/>
        </p:nvSpPr>
        <p:spPr>
          <a:xfrm>
            <a:off x="1197610" y="1584325"/>
            <a:ext cx="4742815" cy="42792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742950" lvl="1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í$ḷîḑé"/>
          <p:cNvSpPr/>
          <p:nvPr/>
        </p:nvSpPr>
        <p:spPr>
          <a:xfrm>
            <a:off x="900430" y="1784350"/>
            <a:ext cx="6132830" cy="24504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然后在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MaterialApp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里面嵌套一个有状态的组件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ViewDemo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有状态的组件需要继承两个类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,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StatefulWidget类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和</a:t>
            </a: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State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类。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State</a:t>
            </a:r>
            <a:r>
              <a:rPr lang="zh-CN" altLang="en-US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类在生命周期中始终存在，因此可以动态改变数据。</a:t>
            </a: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742950" lvl="1" indent="-2857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5B9BD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595" y="1210310"/>
            <a:ext cx="3176270" cy="549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案例演示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791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Demo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6" name="ï$líḋè"/>
          <p:cNvGrpSpPr/>
          <p:nvPr/>
        </p:nvGrpSpPr>
        <p:grpSpPr>
          <a:xfrm>
            <a:off x="1949450" y="1975485"/>
            <a:ext cx="5219065" cy="3744595"/>
            <a:chOff x="1570289" y="2946036"/>
            <a:chExt cx="4865738" cy="1367806"/>
          </a:xfrm>
        </p:grpSpPr>
        <p:sp>
          <p:nvSpPr>
            <p:cNvPr id="7" name="í$ḷîḑé"/>
            <p:cNvSpPr/>
            <p:nvPr/>
          </p:nvSpPr>
          <p:spPr>
            <a:xfrm>
              <a:off x="1570289" y="3147254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lib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文件夹里面放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dart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main.dart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为入口文件</a:t>
              </a:r>
            </a:p>
          </p:txBody>
        </p:sp>
        <p:sp>
          <p:nvSpPr>
            <p:cNvPr id="9" name="iśḻîďê"/>
            <p:cNvSpPr txBox="1"/>
            <p:nvPr/>
          </p:nvSpPr>
          <p:spPr bwMode="auto">
            <a:xfrm>
              <a:off x="1570289" y="2946036"/>
              <a:ext cx="3553567" cy="201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目录结构：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80" y="1466215"/>
            <a:ext cx="3343275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案例演示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791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Demo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6" name="ï$líḋè"/>
          <p:cNvGrpSpPr/>
          <p:nvPr/>
        </p:nvGrpSpPr>
        <p:grpSpPr>
          <a:xfrm>
            <a:off x="993861" y="1762442"/>
            <a:ext cx="5076357" cy="4899977"/>
            <a:chOff x="1570289" y="2946036"/>
            <a:chExt cx="4732691" cy="1789838"/>
          </a:xfrm>
        </p:grpSpPr>
        <p:sp>
          <p:nvSpPr>
            <p:cNvPr id="7" name="í$ḷîḑé"/>
            <p:cNvSpPr/>
            <p:nvPr/>
          </p:nvSpPr>
          <p:spPr>
            <a:xfrm>
              <a:off x="1570290" y="3147254"/>
              <a:ext cx="4732690" cy="158862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里面的路由可以分成两种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静态路由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和</a:t>
              </a:r>
              <a:r>
                <a:rPr lang="zh-CN" altLang="en-US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动态路由</a:t>
              </a:r>
              <a:endParaRPr lang="en-US" altLang="zh-CN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静态路由：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</a:t>
              </a:r>
              <a:r>
                <a:rPr lang="en-US" altLang="zh-CN" dirty="0" err="1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MaterialApp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组件中有个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routes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属性是可以配置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(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注册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)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路由。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图中就是在创建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App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的时候命名注册，然后在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需要用的地方通过</a:t>
              </a:r>
              <a:r>
                <a:rPr lang="en-US" altLang="zh-CN" dirty="0" err="1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Navigator.pushNamed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()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来使用。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iśḻîďê"/>
            <p:cNvSpPr txBox="1"/>
            <p:nvPr/>
          </p:nvSpPr>
          <p:spPr bwMode="auto">
            <a:xfrm>
              <a:off x="1570289" y="2946036"/>
              <a:ext cx="3553567" cy="201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路由：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15C986A-DF8E-4A56-B45A-F2EFE801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030570"/>
            <a:ext cx="5946478" cy="2638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D1FCCD4-EC72-406C-9515-525A8FE5A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17" y="5181702"/>
            <a:ext cx="4790476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案例演示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791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Demo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6" name="ï$líḋè"/>
          <p:cNvGrpSpPr/>
          <p:nvPr/>
        </p:nvGrpSpPr>
        <p:grpSpPr>
          <a:xfrm>
            <a:off x="993861" y="1762442"/>
            <a:ext cx="5076357" cy="4899977"/>
            <a:chOff x="1570289" y="2946036"/>
            <a:chExt cx="4732691" cy="1789838"/>
          </a:xfrm>
        </p:grpSpPr>
        <p:sp>
          <p:nvSpPr>
            <p:cNvPr id="7" name="í$ḷîḑé"/>
            <p:cNvSpPr/>
            <p:nvPr/>
          </p:nvSpPr>
          <p:spPr>
            <a:xfrm>
              <a:off x="1570290" y="3147254"/>
              <a:ext cx="4732690" cy="158862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动态路由：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不在</a:t>
              </a:r>
              <a:r>
                <a:rPr lang="en-US" altLang="zh-CN" dirty="0" err="1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MaterialApp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组件里面注册，在需要进行路由跳转时候调用</a:t>
              </a:r>
              <a:r>
                <a:rPr lang="en-US" altLang="zh-CN" dirty="0" err="1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Navigator.push</a:t>
              </a:r>
              <a:r>
                <a:rPr lang="en-US" altLang="zh-CN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(</a:t>
              </a: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）方法，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这种方式可以传递参数到下一级页面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如右图所示，下个页面通过构造函数的参数来接收路由传递的参数。</a:t>
              </a: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iśḻîďê"/>
            <p:cNvSpPr txBox="1"/>
            <p:nvPr/>
          </p:nvSpPr>
          <p:spPr bwMode="auto">
            <a:xfrm>
              <a:off x="1570289" y="2946036"/>
              <a:ext cx="3553567" cy="201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路由：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0E19050-61B8-48D4-9746-080E826F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73" y="2038032"/>
            <a:ext cx="5580952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A4864B-DF9D-480E-87E8-2432586AB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107" y="3566014"/>
            <a:ext cx="5590476" cy="12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773AA3-E41F-424C-A7E0-A8291F155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336" y="4991539"/>
            <a:ext cx="4847619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AD59A4-54D4-40DE-A1B4-040E4EE29E4C}"/>
              </a:ext>
            </a:extLst>
          </p:cNvPr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0" y="-110836"/>
            <a:ext cx="12192000" cy="6857999"/>
          </a:xfrm>
          <a:prstGeom prst="rect">
            <a:avLst/>
          </a:prstGeom>
          <a:solidFill>
            <a:srgbClr val="92BDE3"/>
          </a:solidFill>
        </p:spPr>
      </p:pic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pic>
        <p:nvPicPr>
          <p:cNvPr id="3" name="demo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17060" y="139700"/>
            <a:ext cx="3837305" cy="657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2" y="0"/>
            <a:ext cx="12192000" cy="6857999"/>
          </a:xfrm>
          <a:prstGeom prst="rect">
            <a:avLst/>
          </a:prstGeom>
          <a:solidFill>
            <a:srgbClr val="92BDE3"/>
          </a:solidFill>
        </p:spPr>
      </p:pic>
      <p:sp>
        <p:nvSpPr>
          <p:cNvPr id="3" name="标题 4"/>
          <p:cNvSpPr txBox="1"/>
          <p:nvPr/>
        </p:nvSpPr>
        <p:spPr>
          <a:xfrm>
            <a:off x="3112135" y="2875915"/>
            <a:ext cx="2343785" cy="1106170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5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4" name="燕尾形 11"/>
          <p:cNvSpPr>
            <a:spLocks noChangeArrowheads="1"/>
          </p:cNvSpPr>
          <p:nvPr/>
        </p:nvSpPr>
        <p:spPr bwMode="auto">
          <a:xfrm>
            <a:off x="11148373" y="3106743"/>
            <a:ext cx="431936" cy="864317"/>
          </a:xfrm>
          <a:prstGeom prst="chevron">
            <a:avLst>
              <a:gd name="adj" fmla="val 71727"/>
            </a:avLst>
          </a:prstGeom>
          <a:solidFill>
            <a:srgbClr val="92BDE3"/>
          </a:solidFill>
          <a:ln>
            <a:solidFill>
              <a:srgbClr val="5B9BD5"/>
            </a:solidFill>
          </a:ln>
        </p:spPr>
        <p:txBody>
          <a:bodyPr/>
          <a:lstStyle/>
          <a:p>
            <a:endParaRPr lang="zh-CN" altLang="zh-CN" sz="1800">
              <a:latin typeface="Calibri" panose="020F0502020204030204" charset="0"/>
              <a:sym typeface="宋体" panose="02010600030101010101" pitchFamily="2" charset="-122"/>
            </a:endParaRPr>
          </a:p>
        </p:txBody>
      </p:sp>
      <p:sp>
        <p:nvSpPr>
          <p:cNvPr id="5" name="燕尾形 11"/>
          <p:cNvSpPr>
            <a:spLocks noChangeArrowheads="1"/>
          </p:cNvSpPr>
          <p:nvPr/>
        </p:nvSpPr>
        <p:spPr bwMode="auto">
          <a:xfrm>
            <a:off x="11354816" y="3106743"/>
            <a:ext cx="431936" cy="864317"/>
          </a:xfrm>
          <a:prstGeom prst="chevron">
            <a:avLst>
              <a:gd name="adj" fmla="val 71727"/>
            </a:avLst>
          </a:prstGeom>
          <a:solidFill>
            <a:srgbClr val="92BDE3"/>
          </a:solidFill>
          <a:ln>
            <a:solidFill>
              <a:srgbClr val="5B9BD5"/>
            </a:solidFill>
          </a:ln>
        </p:spPr>
        <p:txBody>
          <a:bodyPr/>
          <a:lstStyle/>
          <a:p>
            <a:endParaRPr lang="zh-CN" altLang="zh-CN" sz="1800">
              <a:latin typeface="Calibri" panose="020F0502020204030204" charset="0"/>
              <a:sym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69560" y="2701983"/>
            <a:ext cx="188595" cy="1503045"/>
            <a:chOff x="10060" y="3906"/>
            <a:chExt cx="297" cy="2367"/>
          </a:xfrm>
        </p:grpSpPr>
        <p:sp>
          <p:nvSpPr>
            <p:cNvPr id="7" name="椭圆 6"/>
            <p:cNvSpPr/>
            <p:nvPr/>
          </p:nvSpPr>
          <p:spPr>
            <a:xfrm>
              <a:off x="10060" y="3906"/>
              <a:ext cx="295" cy="295"/>
            </a:xfrm>
            <a:prstGeom prst="ellipse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73" y="4201"/>
              <a:ext cx="72" cy="833"/>
            </a:xfrm>
            <a:prstGeom prst="rect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060" y="4958"/>
              <a:ext cx="295" cy="295"/>
            </a:xfrm>
            <a:prstGeom prst="ellipse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173" y="5252"/>
              <a:ext cx="72" cy="833"/>
            </a:xfrm>
            <a:prstGeom prst="rect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B4B7B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062" y="5978"/>
              <a:ext cx="295" cy="295"/>
            </a:xfrm>
            <a:prstGeom prst="ellipse">
              <a:avLst/>
            </a:prstGeom>
            <a:solidFill>
              <a:srgbClr val="92BDE3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</p:grpSp>
      <p:sp>
        <p:nvSpPr>
          <p:cNvPr id="14" name="标题 4"/>
          <p:cNvSpPr txBox="1"/>
          <p:nvPr/>
        </p:nvSpPr>
        <p:spPr>
          <a:xfrm>
            <a:off x="6115050" y="2493068"/>
            <a:ext cx="4375150" cy="6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2BDE3"/>
                </a:solidFill>
              </a14:hiddenFill>
            </a:ext>
          </a:extLst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搭建Flutter开发环境</a:t>
            </a:r>
          </a:p>
        </p:txBody>
      </p:sp>
      <p:sp>
        <p:nvSpPr>
          <p:cNvPr id="15" name="标题 4"/>
          <p:cNvSpPr txBox="1"/>
          <p:nvPr/>
        </p:nvSpPr>
        <p:spPr>
          <a:xfrm>
            <a:off x="6115050" y="3112193"/>
            <a:ext cx="3358515" cy="6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2BDE3"/>
                </a:solidFill>
              </a14:hiddenFill>
            </a:ext>
          </a:extLst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Widget介绍</a:t>
            </a:r>
          </a:p>
        </p:txBody>
      </p:sp>
      <p:sp>
        <p:nvSpPr>
          <p:cNvPr id="16" name="标题 4"/>
          <p:cNvSpPr txBox="1"/>
          <p:nvPr/>
        </p:nvSpPr>
        <p:spPr>
          <a:xfrm>
            <a:off x="6115050" y="3759893"/>
            <a:ext cx="3598545" cy="6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2BDE3"/>
                </a:solidFill>
              </a14:hiddenFill>
            </a:ext>
          </a:extLst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2" y="0"/>
            <a:ext cx="12192000" cy="685799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474106" y="699135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699135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345179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Flutter</a:t>
            </a:r>
            <a:endParaRPr lang="en-US" altLang="zh-CN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grpSp>
        <p:nvGrpSpPr>
          <p:cNvPr id="19" name="ï$líḋè"/>
          <p:cNvGrpSpPr/>
          <p:nvPr/>
        </p:nvGrpSpPr>
        <p:grpSpPr>
          <a:xfrm>
            <a:off x="326390" y="1062990"/>
            <a:ext cx="11438255" cy="4203700"/>
            <a:chOff x="1486203" y="2960297"/>
            <a:chExt cx="4949824" cy="1303405"/>
          </a:xfrm>
        </p:grpSpPr>
        <p:sp>
          <p:nvSpPr>
            <p:cNvPr id="20" name="í$ḷîḑé"/>
            <p:cNvSpPr/>
            <p:nvPr/>
          </p:nvSpPr>
          <p:spPr>
            <a:xfrm>
              <a:off x="1570289" y="3097114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Flutter是谷歌的移动UI框架，可以快速在iOS和Android上构建高质量的原生用户界面。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在各个原生的平台中，使用自己的C++的引擎渲染界面，没有使用webview，也不像RN、NativeScript一样使用系统的组件。简单来说平台只是给Flutter提供一个画布。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界面使用Dart语言开发。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 给开发者提供简单、高效的方式来构建和部署跨平台、高性能移动应用；给用户提供漂亮、快速的 app 体验。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sz="1600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486203" y="2960297"/>
              <a:ext cx="3553332" cy="13683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什么是</a:t>
              </a: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？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705" y="3599180"/>
            <a:ext cx="5424805" cy="305117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92015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Flutter</a:t>
            </a:r>
          </a:p>
        </p:txBody>
      </p:sp>
      <p:grpSp>
        <p:nvGrpSpPr>
          <p:cNvPr id="12" name="ï$líḋè"/>
          <p:cNvGrpSpPr/>
          <p:nvPr/>
        </p:nvGrpSpPr>
        <p:grpSpPr>
          <a:xfrm>
            <a:off x="468630" y="3679190"/>
            <a:ext cx="11313160" cy="2646680"/>
            <a:chOff x="1512858" y="2495705"/>
            <a:chExt cx="4895690" cy="3153856"/>
          </a:xfrm>
        </p:grpSpPr>
        <p:sp>
          <p:nvSpPr>
            <p:cNvPr id="13" name="í$ḷîḑé"/>
            <p:cNvSpPr/>
            <p:nvPr/>
          </p:nvSpPr>
          <p:spPr>
            <a:xfrm>
              <a:off x="1542810" y="2937608"/>
              <a:ext cx="4865738" cy="271195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转到 “控制面板&gt;用户帐户&gt;用户帐户&gt;更改我的环境变量”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在“用户变量”下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向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“Path”的条目追加 flutter\bin的全路径 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例如我的 E:\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Y\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SDK\flutter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\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bin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然后添加两个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“用户变量”</a:t>
              </a: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,</a:t>
              </a: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  PUB_HOSTED_URL = https://pub.flutter-io.cn, </a:t>
              </a: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  FLUTTER_STORAGE_BASE_URL = https://storage.flutter-io.cn</a:t>
              </a: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注意： 由于一些flutter命令需要联网获取数据，如果您是在国内访问，由于众所周知的原因，直接访问很可能不会成功。 上面的PUB_HOSTED_URL和FLUTTER_STORAGE_BASE_URL是google为国内开发者搭建的临时镜像。</a:t>
              </a:r>
            </a:p>
          </p:txBody>
        </p:sp>
        <p:sp>
          <p:nvSpPr>
            <p:cNvPr id="18" name="iśḻîďê"/>
            <p:cNvSpPr txBox="1"/>
            <p:nvPr/>
          </p:nvSpPr>
          <p:spPr bwMode="auto">
            <a:xfrm>
              <a:off x="1512858" y="2495705"/>
              <a:ext cx="35533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zh-CN" sz="20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配置环境变量</a:t>
              </a:r>
            </a:p>
          </p:txBody>
        </p:sp>
      </p:grpSp>
      <p:grpSp>
        <p:nvGrpSpPr>
          <p:cNvPr id="19" name="ï$líḋè"/>
          <p:cNvGrpSpPr/>
          <p:nvPr/>
        </p:nvGrpSpPr>
        <p:grpSpPr>
          <a:xfrm>
            <a:off x="468630" y="1545591"/>
            <a:ext cx="11313159" cy="2331085"/>
            <a:chOff x="1540337" y="2949747"/>
            <a:chExt cx="4895690" cy="1489580"/>
          </a:xfrm>
        </p:grpSpPr>
        <p:sp>
          <p:nvSpPr>
            <p:cNvPr id="20" name="í$ḷîḑé"/>
            <p:cNvSpPr/>
            <p:nvPr/>
          </p:nvSpPr>
          <p:spPr>
            <a:xfrm>
              <a:off x="1570289" y="3272739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去flutter官网下载其最新可用的安装包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：https://flutter.dev/sdk-archive/#windows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将安装包zip解压到你想安装Flutter SDK的路径。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可以在Flutter安装目录的flutter文件下找到flutter_console.bat，双击运行并启动flutter命令行。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如果我们想在终端运行 flutter 命令，需要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配置环境变量。</a:t>
              </a: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2949747"/>
              <a:ext cx="35533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获取Flutter SDK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Flutter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815" y="4084320"/>
            <a:ext cx="5309235" cy="1464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205" y="2076450"/>
            <a:ext cx="536384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18554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Flutter</a:t>
            </a:r>
          </a:p>
        </p:txBody>
      </p:sp>
      <p:grpSp>
        <p:nvGrpSpPr>
          <p:cNvPr id="12" name="ï$líḋè"/>
          <p:cNvGrpSpPr/>
          <p:nvPr/>
        </p:nvGrpSpPr>
        <p:grpSpPr>
          <a:xfrm>
            <a:off x="467995" y="1584328"/>
            <a:ext cx="11313796" cy="3773166"/>
            <a:chOff x="1544459" y="3028973"/>
            <a:chExt cx="4895965" cy="597195"/>
          </a:xfrm>
        </p:grpSpPr>
        <p:sp>
          <p:nvSpPr>
            <p:cNvPr id="13" name="í$ḷîḑé"/>
            <p:cNvSpPr/>
            <p:nvPr/>
          </p:nvSpPr>
          <p:spPr>
            <a:xfrm>
              <a:off x="1574686" y="3319406"/>
              <a:ext cx="4865738" cy="30676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第一次运行一个flutter命令（如flutter doctor）时，它会下载它自己的依赖项并自行编译。以后再运行就会快得多。</a:t>
              </a:r>
            </a:p>
          </p:txBody>
        </p:sp>
        <p:sp>
          <p:nvSpPr>
            <p:cNvPr id="18" name="iśḻîďê"/>
            <p:cNvSpPr txBox="1"/>
            <p:nvPr/>
          </p:nvSpPr>
          <p:spPr bwMode="auto">
            <a:xfrm>
              <a:off x="1544459" y="3028973"/>
              <a:ext cx="3553332" cy="848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运行 flutter doctor</a:t>
              </a: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196340" y="2637155"/>
            <a:ext cx="4404360" cy="525780"/>
          </a:xfrm>
          <a:prstGeom prst="roundRect">
            <a:avLst/>
          </a:prstGeom>
          <a:solidFill>
            <a:srgbClr val="BAD5ED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4775" y="2715895"/>
            <a:ext cx="404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flutter doctor</a:t>
            </a:r>
          </a:p>
        </p:txBody>
      </p:sp>
      <p:sp>
        <p:nvSpPr>
          <p:cNvPr id="9" name="í$ḷîḑé"/>
          <p:cNvSpPr/>
          <p:nvPr/>
        </p:nvSpPr>
        <p:spPr>
          <a:xfrm>
            <a:off x="537845" y="2052955"/>
            <a:ext cx="11243945" cy="5232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打开一个新的命令提示符或PowerShell窗口并运行以下命令以查看是否需要安装任何依赖项来完成安装：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10" y="3963670"/>
            <a:ext cx="6696075" cy="1047750"/>
          </a:xfrm>
          <a:prstGeom prst="rect">
            <a:avLst/>
          </a:prstGeom>
        </p:spPr>
      </p:pic>
      <p:sp>
        <p:nvSpPr>
          <p:cNvPr id="14" name="í$ḷîḑé"/>
          <p:cNvSpPr/>
          <p:nvPr/>
        </p:nvSpPr>
        <p:spPr>
          <a:xfrm>
            <a:off x="537845" y="5090160"/>
            <a:ext cx="11243945" cy="12947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简单的说，在flutter doctor输出中， 会检测出电脑环境的</a:t>
            </a:r>
            <a:r>
              <a: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sdk</a:t>
            </a:r>
            <a:r>
              <a: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、编辑器</a:t>
            </a:r>
            <a:r>
              <a: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IDE</a:t>
            </a:r>
            <a:r>
              <a: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、有没有安装Flutter和Dart插件以及有没有连接调试工具（手机或者模拟器），所以我们可以通过运行flutter doctor命令来验证是否已经正确地设置。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80" y="3489960"/>
            <a:ext cx="71628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5B9BD5"/>
                </a:solidFill>
                <a:latin typeface="+mj-lt"/>
                <a:cs typeface="+mj-lt"/>
              </a:rPr>
              <a:t>安装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Android Studio</a:t>
            </a:r>
          </a:p>
        </p:txBody>
      </p:sp>
      <p:grpSp>
        <p:nvGrpSpPr>
          <p:cNvPr id="19" name="ï$líḋè"/>
          <p:cNvGrpSpPr/>
          <p:nvPr/>
        </p:nvGrpSpPr>
        <p:grpSpPr>
          <a:xfrm>
            <a:off x="468630" y="1465580"/>
            <a:ext cx="11313159" cy="2331720"/>
            <a:chOff x="1540337" y="3050783"/>
            <a:chExt cx="4895690" cy="1489986"/>
          </a:xfrm>
        </p:grpSpPr>
        <p:sp>
          <p:nvSpPr>
            <p:cNvPr id="20" name="í$ḷîḑé"/>
            <p:cNvSpPr/>
            <p:nvPr/>
          </p:nvSpPr>
          <p:spPr>
            <a:xfrm>
              <a:off x="1570289" y="3374181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Flutter需要安装和配置Android Studio: https://developer.android.com/studio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安装</a:t>
              </a:r>
              <a:r>
                <a:rPr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Android Studio</a:t>
              </a:r>
              <a:r>
                <a:rPr 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（以下简称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AS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）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好后，打开程序下载并安装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SDK</a:t>
              </a:r>
              <a:endParaRPr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在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setting &gt; Plugins 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里面安装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Flutter 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和 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Dart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插件   </a:t>
              </a:r>
              <a:endParaRPr lang="en-US" altLang="zh-CN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这样我们的环境就准备好，可以创建我们的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项目了。</a:t>
              </a: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3050783"/>
              <a:ext cx="3553333" cy="3233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Android开发Flutter应用</a:t>
              </a:r>
            </a:p>
          </p:txBody>
        </p:sp>
      </p:grpSp>
      <p:pic>
        <p:nvPicPr>
          <p:cNvPr id="2" name="图片 1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70" y="3642995"/>
            <a:ext cx="7094855" cy="295148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10" y="1756410"/>
            <a:ext cx="5369560" cy="402145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搭建Flutter开发环境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B9BD5"/>
                </a:solidFill>
                <a:latin typeface="+mj-lt"/>
                <a:cs typeface="+mj-lt"/>
              </a:rPr>
              <a:t>创建</a:t>
            </a:r>
            <a:r>
              <a:rPr lang="en-US" altLang="zh-CN" sz="2000" dirty="0">
                <a:solidFill>
                  <a:srgbClr val="5B9BD5"/>
                </a:solidFill>
                <a:latin typeface="+mj-lt"/>
                <a:cs typeface="+mj-lt"/>
              </a:rPr>
              <a:t>Flutter</a:t>
            </a:r>
            <a:r>
              <a:rPr lang="zh-CN" altLang="en-US" sz="2000" dirty="0">
                <a:solidFill>
                  <a:srgbClr val="5B9BD5"/>
                </a:solidFill>
                <a:latin typeface="+mj-lt"/>
                <a:cs typeface="+mj-lt"/>
              </a:rPr>
              <a:t>项目</a:t>
            </a:r>
          </a:p>
        </p:txBody>
      </p:sp>
      <p:grpSp>
        <p:nvGrpSpPr>
          <p:cNvPr id="19" name="ï$líḋè"/>
          <p:cNvGrpSpPr/>
          <p:nvPr/>
        </p:nvGrpSpPr>
        <p:grpSpPr>
          <a:xfrm>
            <a:off x="468630" y="1466851"/>
            <a:ext cx="11372216" cy="4311015"/>
            <a:chOff x="1540337" y="2978165"/>
            <a:chExt cx="4921246" cy="1325568"/>
          </a:xfrm>
        </p:grpSpPr>
        <p:sp>
          <p:nvSpPr>
            <p:cNvPr id="20" name="í$ḷîḑé"/>
            <p:cNvSpPr/>
            <p:nvPr/>
          </p:nvSpPr>
          <p:spPr>
            <a:xfrm>
              <a:off x="1595845" y="3137145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打开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AS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，可以选择创建新的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选择下一步，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配置项目名称、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flutterSDK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的安装路径，以及</a:t>
              </a: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  项目路径。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再选择下一步，完成之后就成功创建项目。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600" dirty="0">
                <a:solidFill>
                  <a:srgbClr val="92BDE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2978165"/>
              <a:ext cx="3553332" cy="1589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创建项目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45" y="1915160"/>
            <a:ext cx="3479800" cy="3457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585" y="1812925"/>
            <a:ext cx="5911850" cy="3232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525" y="1915160"/>
            <a:ext cx="5094605" cy="330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74106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73855" y="857250"/>
            <a:ext cx="23241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98169" y="503294"/>
            <a:ext cx="507635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Widget和框架布局</a:t>
            </a:r>
            <a:endParaRPr lang="zh-CN" altLang="en-US" sz="4000" b="1" dirty="0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Lato Heavy" panose="020F0502020204030203" pitchFamily="34" charset="0"/>
              <a:sym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7880" y="1210310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dirty="0">
                <a:solidFill>
                  <a:srgbClr val="5B9BD5"/>
                </a:solidFill>
                <a:latin typeface="+mj-lt"/>
                <a:cs typeface="+mj-lt"/>
              </a:rPr>
              <a:t>介绍Widget</a:t>
            </a:r>
          </a:p>
        </p:txBody>
      </p:sp>
      <p:sp>
        <p:nvSpPr>
          <p:cNvPr id="13" name="í$ḷîḑé"/>
          <p:cNvSpPr/>
          <p:nvPr/>
        </p:nvSpPr>
        <p:spPr>
          <a:xfrm>
            <a:off x="572135" y="4386580"/>
            <a:ext cx="11243945" cy="22758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2BDE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grpSp>
        <p:nvGrpSpPr>
          <p:cNvPr id="19" name="ï$líḋè"/>
          <p:cNvGrpSpPr/>
          <p:nvPr/>
        </p:nvGrpSpPr>
        <p:grpSpPr>
          <a:xfrm>
            <a:off x="502920" y="1367790"/>
            <a:ext cx="11313160" cy="2574925"/>
            <a:chOff x="1540337" y="3051189"/>
            <a:chExt cx="4895690" cy="1489580"/>
          </a:xfrm>
        </p:grpSpPr>
        <p:sp>
          <p:nvSpPr>
            <p:cNvPr id="20" name="í$ḷîḑé"/>
            <p:cNvSpPr/>
            <p:nvPr/>
          </p:nvSpPr>
          <p:spPr>
            <a:xfrm>
              <a:off x="1570289" y="3374181"/>
              <a:ext cx="4865738" cy="116658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86698" tIns="43349" rIns="86698" bIns="43349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flutter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中，一切都是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widget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。例如大小、背景、margin、文字、图标 等等原本只需要一个参数设置的东西对应到    </a:t>
              </a: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  Flutter中都映射成了 widget。</a:t>
              </a: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Widget 总体上分为两种：无状态的StatelessWidget 和 有状态的StatefulWidget。</a:t>
              </a:r>
            </a:p>
            <a:p>
              <a:pPr marL="742950" lvl="1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StatelessWidget 表示不可变的 widget，例如一些固定的标题、Icon 等等，特征是不会在运行时发生变化。</a:t>
              </a:r>
            </a:p>
            <a:p>
              <a:pPr marL="742950" lvl="1" indent="-2857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StatefulWidget 相反，其属性可以会在运行</a:t>
              </a:r>
              <a:r>
                <a:rPr lang="en-US" altLang="zh-CN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widget</a:t>
              </a:r>
              <a:r>
                <a:rPr lang="zh-CN" altLang="en-US" sz="1600" dirty="0">
                  <a:solidFill>
                    <a:srgbClr val="92BDE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的生命周期发生动态变化。</a:t>
              </a:r>
            </a:p>
          </p:txBody>
        </p:sp>
        <p:sp>
          <p:nvSpPr>
            <p:cNvPr id="21" name="iśḻîďê"/>
            <p:cNvSpPr txBox="1"/>
            <p:nvPr/>
          </p:nvSpPr>
          <p:spPr bwMode="auto">
            <a:xfrm>
              <a:off x="1540337" y="3051189"/>
              <a:ext cx="35533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8" tIns="43349" rIns="86698" bIns="43349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Widget</a:t>
              </a:r>
              <a:endParaRPr lang="en-US" altLang="zh-CN" sz="2400" b="1" dirty="0">
                <a:solidFill>
                  <a:srgbClr val="5B9BD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4281805"/>
            <a:ext cx="11040110" cy="1376680"/>
          </a:xfrm>
          <a:prstGeom prst="rect">
            <a:avLst/>
          </a:prstGeom>
        </p:spPr>
      </p:pic>
      <p:sp>
        <p:nvSpPr>
          <p:cNvPr id="4" name="í$ḷîḑé"/>
          <p:cNvSpPr/>
          <p:nvPr/>
        </p:nvSpPr>
        <p:spPr>
          <a:xfrm>
            <a:off x="427355" y="3858895"/>
            <a:ext cx="11243945" cy="52768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698" tIns="43349" rIns="86698" bIns="43349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Flutter中文网：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4" grpId="1"/>
      <p:bldP spid="4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1060</Words>
  <Application>Microsoft Office PowerPoint</Application>
  <PresentationFormat>宽屏</PresentationFormat>
  <Paragraphs>164</Paragraphs>
  <Slides>18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Lato Heavy</vt:lpstr>
      <vt:lpstr>黑体</vt:lpstr>
      <vt:lpstr>华文行楷</vt:lpstr>
      <vt:lpstr>思源黑体 CN Bold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YYM</cp:lastModifiedBy>
  <cp:revision>65</cp:revision>
  <dcterms:created xsi:type="dcterms:W3CDTF">2018-11-14T04:08:00Z</dcterms:created>
  <dcterms:modified xsi:type="dcterms:W3CDTF">2020-07-03T16:58:02Z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