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8EE-458A-8A0D-1B7C-1BF6134AF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6215C-D70C-5592-8EBA-DDAC05E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7047-E50E-9BEC-EB07-359DA35C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79A8-C59C-7583-91A9-32DB7EC6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D8504-8E59-DFC8-8539-82A15A0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4300-049B-B964-ED55-262443D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653F-1072-866F-0EA1-C31C52C2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9193-B385-26F4-CCA6-5700391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0363-C05E-BEE6-FC3F-EFE79D88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DAC7-3819-FE79-5D75-1782C723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A641C-B2EC-02CD-02F3-E878BF3F0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7A59E-9ACC-BB9C-97CB-B01B011C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2333-8E21-A649-7F25-06B54F97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ED5A-916D-EE88-362D-C41C2B2C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23D1-0961-240B-D371-A9BF6205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2167-0760-1BBE-2470-ECB3C7B7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C4B7-7B9E-36C1-71D7-CFC37DFC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4CD4-0851-13A6-53E5-C52516B5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ED169-E749-20DC-8BE2-42A7281D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C443-0858-E225-D12E-2032D085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3622-6D06-36B2-88AE-789D94DA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22CE-08E8-87CB-D541-14164002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0E53-C9C6-424B-4A91-06E1E5B7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435D9-6273-5518-50AF-F9CBB75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E4B5-D22D-F0BC-464E-845CD2C5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4456-93AB-FA56-0E10-790F3EDE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BB79-87E2-D314-997B-57A522F1F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16D75-A84E-F355-60E7-B0BF10FF9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8943-4450-ECC9-6775-34E41F92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FDE6-A457-D0B4-0751-3A8F69B8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C6864-F7C9-EFF7-ADD1-D5E148FE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D07E-45C3-044A-9480-BD814C2D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04E7-A8DE-0F15-6581-1AE941DB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B92B1-125B-0467-D9F4-038ACA6B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BB1FD-A51A-2441-DCD7-F3F6C6D38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C5AA9-0D28-A49C-4D64-3ADD07922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D79BC-343A-2776-5B4A-BC5C069D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932C4-1621-A21A-7290-C5C9F43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DEEEB-6224-C2FF-B3F5-A37D2368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9757-36C6-DA99-DB87-67B24CB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6238B-7241-82B9-F61B-963C453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CB9F7-5BBA-D770-2240-AC3BAD3D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3942-C503-1995-71CA-C631CC2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CB054-5DEB-9560-A977-A01BBDF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D1BB5-4A5A-9DE4-E375-A4D87AA7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3F32-3764-A208-6DB0-A816DADC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ED5B-846C-BE40-08C4-AB8447DF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173-2C2D-8D55-EC5B-FCA80644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707C-22BE-69F2-374B-12851A10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84E5-6497-C6B8-4C45-9562D926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F4D0-94E8-2827-AD26-331769E7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5CFC-DD2B-CDE2-C6BF-30C0849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7508-95FE-B59D-1C31-8C2A5EBA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EDA2-A2FD-E5CD-4A6A-0169D38C6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58C4-D193-97A6-7FF8-6469B30A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1402-9C60-D78D-2317-3C375EA9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E8D4-81BB-0487-0374-E60B16FB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F9B5-41B6-2431-9E06-93E0150E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A01C7-A579-3785-4E34-31516863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09C39-6AA0-58F0-7BA9-386ABBEA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8824-5742-3569-B75A-4AF82A3F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DFC6-2EEE-40C9-843D-3C28B684E42E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D24E-2B5B-00DB-BC16-52C14C785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7938-FD6A-A968-5FBC-066BD9B1E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C053-FB0C-4E5F-9486-9A07800B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rn_portfolio_theory" TargetMode="External"/><Relationship Id="rId2" Type="http://schemas.openxmlformats.org/officeDocument/2006/relationships/hyperlink" Target="https://microsoft.github.io/autogen/0.2/docs/topics/openai-assistant/gpt_assistant_agent#file-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cipy.org/doc/scipy/reference/optimize.minimize-slsqp.html#optimize-minimize-slsqp" TargetMode="External"/><Relationship Id="rId4" Type="http://schemas.openxmlformats.org/officeDocument/2006/relationships/hyperlink" Target="https://numpy.org/doc/2.1/reference/generated/numpy.cov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190C-4CB1-F67F-DD95-A6B612DD6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LLM Agents Hackathon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3B67-B40E-BDE8-90FF-273996C83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Witold Czubala</a:t>
            </a:r>
          </a:p>
        </p:txBody>
      </p:sp>
    </p:spTree>
    <p:extLst>
      <p:ext uri="{BB962C8B-B14F-4D97-AF65-F5344CB8AC3E}">
        <p14:creationId xmlns:p14="http://schemas.microsoft.com/office/powerpoint/2010/main" val="10187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782E-71C2-71AA-94F1-8FFFB053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7BF6-71E1-6560-AB4C-901B05E2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projects is focused on creating investment portfolio based on user preferences and monitoring its risk over time and making adjustments based on risk preferences</a:t>
            </a:r>
          </a:p>
          <a:p>
            <a:r>
              <a:rPr lang="en-US" dirty="0"/>
              <a:t>Managing portfolio is a complex task that has to factor in several parts. The main ones are:</a:t>
            </a:r>
          </a:p>
          <a:p>
            <a:pPr lvl="1"/>
            <a:r>
              <a:rPr lang="en-US" dirty="0"/>
              <a:t>Investor preferences and their changes</a:t>
            </a:r>
          </a:p>
          <a:p>
            <a:pPr lvl="1"/>
            <a:r>
              <a:rPr lang="en-US" dirty="0"/>
              <a:t>Risk appetite and changing market situation</a:t>
            </a:r>
          </a:p>
          <a:p>
            <a:pPr lvl="1"/>
            <a:r>
              <a:rPr lang="en-US" dirty="0"/>
              <a:t>Adjustments to a portfolio over time based on changes to preferences and market condition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1992-BB67-AEE4-C44C-45BEEAEF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F896-9E25-1EFE-0BAB-7FC685EA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1405-E108-453B-E9CE-291046E6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components naturally lead to an agentic framework. </a:t>
            </a:r>
          </a:p>
          <a:p>
            <a:r>
              <a:rPr lang="en-US" dirty="0"/>
              <a:t>In fact the independence of agents makes portfolio management robust. For example we want a risk manager to be independent from and investor and objectively assessing risk of given trades</a:t>
            </a:r>
          </a:p>
          <a:p>
            <a:r>
              <a:rPr lang="en-US" dirty="0"/>
              <a:t>Similarly we want agent that executes trades to be independent from investor and risk manager</a:t>
            </a:r>
          </a:p>
          <a:p>
            <a:r>
              <a:rPr lang="en-US" dirty="0"/>
              <a:t>The agentic framework allows of future further development of subparts of the framework as they act independently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C15B4-863D-B5E0-0CCE-198CB1028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A5DD-F177-4E70-0BE9-35957E5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Main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0266-5440-0720-44AE-CD2D59F1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CAE66A-E9D7-582C-8C0E-59A0ABCCABD6}"/>
              </a:ext>
            </a:extLst>
          </p:cNvPr>
          <p:cNvGrpSpPr/>
          <p:nvPr/>
        </p:nvGrpSpPr>
        <p:grpSpPr>
          <a:xfrm>
            <a:off x="2422407" y="1256899"/>
            <a:ext cx="7320504" cy="4141401"/>
            <a:chOff x="2354606" y="1318851"/>
            <a:chExt cx="7320504" cy="414140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1BF71B-B212-3CA3-A9E4-2F1EBFC87ECF}"/>
                </a:ext>
              </a:extLst>
            </p:cNvPr>
            <p:cNvSpPr/>
            <p:nvPr/>
          </p:nvSpPr>
          <p:spPr>
            <a:xfrm>
              <a:off x="2354606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787" tIns="67787" rIns="67787" bIns="46839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dirty="0"/>
                <a:t>Interview</a:t>
              </a:r>
              <a:r>
                <a:rPr lang="en-US" sz="1300" b="1" kern="1200" dirty="0"/>
                <a:t> agent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Discusses with the user what stocks should be used in a portfolio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Based on user preferences portfolio and weights are constructed</a:t>
              </a:r>
            </a:p>
          </p:txBody>
        </p:sp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6C3C1732-78FD-F45D-C9F6-E5877A4FEB36}"/>
                </a:ext>
              </a:extLst>
            </p:cNvPr>
            <p:cNvSpPr/>
            <p:nvPr/>
          </p:nvSpPr>
          <p:spPr>
            <a:xfrm>
              <a:off x="3335732" y="3103946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872D7B-5B2A-F651-5163-DEDF5695A4E9}"/>
                </a:ext>
              </a:extLst>
            </p:cNvPr>
            <p:cNvSpPr/>
            <p:nvPr/>
          </p:nvSpPr>
          <p:spPr>
            <a:xfrm>
              <a:off x="2535836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8232" tIns="39977" rIns="48232" bIns="3997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Communicates investments to portfolio calculator agent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B9D58F-E6D9-C88D-4B95-99AE5035DCC2}"/>
                </a:ext>
              </a:extLst>
            </p:cNvPr>
            <p:cNvSpPr/>
            <p:nvPr/>
          </p:nvSpPr>
          <p:spPr>
            <a:xfrm>
              <a:off x="4836762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787" tIns="468393" rIns="67787" bIns="67787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/>
                <a:t>Portfolio calculator agent </a:t>
              </a:r>
              <a:r>
                <a:rPr lang="en-US" sz="1300" kern="1200" dirty="0"/>
                <a:t>gets as input stock prices for the positions and weights of investments 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The output is volatility of the portfolio for a given day</a:t>
              </a:r>
            </a:p>
          </p:txBody>
        </p:sp>
        <p:sp>
          <p:nvSpPr>
            <p:cNvPr id="10" name="Arrow: Circular 9">
              <a:extLst>
                <a:ext uri="{FF2B5EF4-FFF2-40B4-BE49-F238E27FC236}">
                  <a16:creationId xmlns:a16="http://schemas.microsoft.com/office/drawing/2014/main" id="{188D0299-A27D-DCD9-69A7-940C30F9707C}"/>
                </a:ext>
              </a:extLst>
            </p:cNvPr>
            <p:cNvSpPr/>
            <p:nvPr/>
          </p:nvSpPr>
          <p:spPr>
            <a:xfrm>
              <a:off x="6047569" y="1318851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81CBC2-D30A-741E-0A3A-DB9A6A4CC619}"/>
                </a:ext>
              </a:extLst>
            </p:cNvPr>
            <p:cNvSpPr/>
            <p:nvPr/>
          </p:nvSpPr>
          <p:spPr>
            <a:xfrm>
              <a:off x="4943146" y="206479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8232" tIns="39977" rIns="48232" bIns="3997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Every day volatility of portfolio is  communicated to risk agent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3F623D-6731-EA8F-BC1B-EAAAA4353368}"/>
                </a:ext>
              </a:extLst>
            </p:cNvPr>
            <p:cNvSpPr/>
            <p:nvPr/>
          </p:nvSpPr>
          <p:spPr>
            <a:xfrm>
              <a:off x="7408484" y="2494252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787" tIns="67787" rIns="67787" bIns="46839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/>
                <a:t>Risk agent </a:t>
              </a:r>
              <a:r>
                <a:rPr lang="en-US" sz="1300" kern="1200" dirty="0"/>
                <a:t>reviews volatility for each day against a target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/>
                <a:t>If target is exceeded his starts portfolio re-optimization based on current market conditions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5C9209-0727-CFF6-8F9B-61574D5DC3A2}"/>
                </a:ext>
              </a:extLst>
            </p:cNvPr>
            <p:cNvSpPr/>
            <p:nvPr/>
          </p:nvSpPr>
          <p:spPr>
            <a:xfrm>
              <a:off x="7536469" y="3963140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8232" tIns="39977" rIns="48232" bIns="3997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Updated portfolio is communicated back to portfolio calculator agent</a:t>
              </a:r>
            </a:p>
          </p:txBody>
        </p:sp>
      </p:grp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6F11FC10-FA0E-2E6A-B6DB-871119DBC4A0}"/>
              </a:ext>
            </a:extLst>
          </p:cNvPr>
          <p:cNvSpPr/>
          <p:nvPr/>
        </p:nvSpPr>
        <p:spPr>
          <a:xfrm>
            <a:off x="6192947" y="3597887"/>
            <a:ext cx="2774309" cy="1869494"/>
          </a:xfrm>
          <a:prstGeom prst="circularArrow">
            <a:avLst>
              <a:gd name="adj1" fmla="val 2889"/>
              <a:gd name="adj2" fmla="val 273786"/>
              <a:gd name="adj3" fmla="val 9721655"/>
              <a:gd name="adj4" fmla="val 701643"/>
              <a:gd name="adj5" fmla="val 2536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0BB466-D308-0108-DAAB-F43CD60DC1E7}"/>
              </a:ext>
            </a:extLst>
          </p:cNvPr>
          <p:cNvSpPr/>
          <p:nvPr/>
        </p:nvSpPr>
        <p:spPr>
          <a:xfrm>
            <a:off x="10146901" y="2890916"/>
            <a:ext cx="2014779" cy="801211"/>
          </a:xfrm>
          <a:custGeom>
            <a:avLst/>
            <a:gdLst>
              <a:gd name="connsiteX0" fmla="*/ 0 w 2014779"/>
              <a:gd name="connsiteY0" fmla="*/ 80121 h 801211"/>
              <a:gd name="connsiteX1" fmla="*/ 80121 w 2014779"/>
              <a:gd name="connsiteY1" fmla="*/ 0 h 801211"/>
              <a:gd name="connsiteX2" fmla="*/ 1934658 w 2014779"/>
              <a:gd name="connsiteY2" fmla="*/ 0 h 801211"/>
              <a:gd name="connsiteX3" fmla="*/ 2014779 w 2014779"/>
              <a:gd name="connsiteY3" fmla="*/ 80121 h 801211"/>
              <a:gd name="connsiteX4" fmla="*/ 2014779 w 2014779"/>
              <a:gd name="connsiteY4" fmla="*/ 721090 h 801211"/>
              <a:gd name="connsiteX5" fmla="*/ 1934658 w 2014779"/>
              <a:gd name="connsiteY5" fmla="*/ 801211 h 801211"/>
              <a:gd name="connsiteX6" fmla="*/ 80121 w 2014779"/>
              <a:gd name="connsiteY6" fmla="*/ 801211 h 801211"/>
              <a:gd name="connsiteX7" fmla="*/ 0 w 2014779"/>
              <a:gd name="connsiteY7" fmla="*/ 721090 h 801211"/>
              <a:gd name="connsiteX8" fmla="*/ 0 w 2014779"/>
              <a:gd name="connsiteY8" fmla="*/ 80121 h 80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8232" tIns="39977" rIns="48232" bIns="39977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/>
              <a:t>Based on </a:t>
            </a:r>
            <a:r>
              <a:rPr lang="en-US" sz="1300" b="1" dirty="0"/>
              <a:t>user</a:t>
            </a:r>
            <a:r>
              <a:rPr lang="en-US" sz="1300" dirty="0"/>
              <a:t> input target risk can be adjusted</a:t>
            </a:r>
            <a:endParaRPr lang="en-US" sz="13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E58D87-5A95-06F6-83DF-BFEE5464C1E4}"/>
              </a:ext>
            </a:extLst>
          </p:cNvPr>
          <p:cNvSpPr/>
          <p:nvPr/>
        </p:nvSpPr>
        <p:spPr>
          <a:xfrm>
            <a:off x="63912" y="2796674"/>
            <a:ext cx="1913653" cy="632324"/>
          </a:xfrm>
          <a:custGeom>
            <a:avLst/>
            <a:gdLst>
              <a:gd name="connsiteX0" fmla="*/ 0 w 2014779"/>
              <a:gd name="connsiteY0" fmla="*/ 80121 h 801211"/>
              <a:gd name="connsiteX1" fmla="*/ 80121 w 2014779"/>
              <a:gd name="connsiteY1" fmla="*/ 0 h 801211"/>
              <a:gd name="connsiteX2" fmla="*/ 1934658 w 2014779"/>
              <a:gd name="connsiteY2" fmla="*/ 0 h 801211"/>
              <a:gd name="connsiteX3" fmla="*/ 2014779 w 2014779"/>
              <a:gd name="connsiteY3" fmla="*/ 80121 h 801211"/>
              <a:gd name="connsiteX4" fmla="*/ 2014779 w 2014779"/>
              <a:gd name="connsiteY4" fmla="*/ 721090 h 801211"/>
              <a:gd name="connsiteX5" fmla="*/ 1934658 w 2014779"/>
              <a:gd name="connsiteY5" fmla="*/ 801211 h 801211"/>
              <a:gd name="connsiteX6" fmla="*/ 80121 w 2014779"/>
              <a:gd name="connsiteY6" fmla="*/ 801211 h 801211"/>
              <a:gd name="connsiteX7" fmla="*/ 0 w 2014779"/>
              <a:gd name="connsiteY7" fmla="*/ 721090 h 801211"/>
              <a:gd name="connsiteX8" fmla="*/ 0 w 2014779"/>
              <a:gd name="connsiteY8" fmla="*/ 80121 h 80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8232" tIns="39977" rIns="48232" bIns="39977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/>
              <a:t>Based on </a:t>
            </a:r>
            <a:r>
              <a:rPr lang="en-US" sz="1300" b="1" dirty="0"/>
              <a:t>user</a:t>
            </a:r>
            <a:r>
              <a:rPr lang="en-US" sz="1300" dirty="0"/>
              <a:t> input initial portfolio is constructed</a:t>
            </a:r>
            <a:endParaRPr lang="en-US" sz="1300" kern="12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5DD5D3-7A75-936C-237C-F7C3B9BA5D2C}"/>
              </a:ext>
            </a:extLst>
          </p:cNvPr>
          <p:cNvSpPr/>
          <p:nvPr/>
        </p:nvSpPr>
        <p:spPr>
          <a:xfrm>
            <a:off x="2045099" y="3091168"/>
            <a:ext cx="338920" cy="200354"/>
          </a:xfrm>
          <a:prstGeom prst="rightArrow">
            <a:avLst/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1">
                  <a:tint val="60000"/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0407FC4-AEF9-FD1E-1812-18BF29108798}"/>
              </a:ext>
            </a:extLst>
          </p:cNvPr>
          <p:cNvSpPr/>
          <p:nvPr/>
        </p:nvSpPr>
        <p:spPr>
          <a:xfrm rot="10800000">
            <a:off x="9742911" y="3228644"/>
            <a:ext cx="338920" cy="200354"/>
          </a:xfrm>
          <a:prstGeom prst="rightArrow">
            <a:avLst/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chemeClr>
              </a:gs>
              <a:gs pos="50000">
                <a:schemeClr val="accent1">
                  <a:tint val="60000"/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00524-EA93-EA45-A6F3-2753714DD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5360-7BB2-9C2A-E55D-0B482B98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Support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234C-9436-75E3-93BF-97CBF03D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C4ED-0FB2-2723-8694-41262826BDFF}"/>
              </a:ext>
            </a:extLst>
          </p:cNvPr>
          <p:cNvGrpSpPr/>
          <p:nvPr/>
        </p:nvGrpSpPr>
        <p:grpSpPr>
          <a:xfrm>
            <a:off x="2480531" y="2285406"/>
            <a:ext cx="7230938" cy="2298956"/>
            <a:chOff x="953262" y="2079218"/>
            <a:chExt cx="7230938" cy="22989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46C747-0682-6E82-51AA-7312C5DB379C}"/>
                </a:ext>
              </a:extLst>
            </p:cNvPr>
            <p:cNvGrpSpPr/>
            <p:nvPr/>
          </p:nvGrpSpPr>
          <p:grpSpPr>
            <a:xfrm>
              <a:off x="3435418" y="2079218"/>
              <a:ext cx="4748782" cy="2298956"/>
              <a:chOff x="2354606" y="2064789"/>
              <a:chExt cx="4748782" cy="229895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D0A4D23-C115-279B-CCA0-A18F7A72CDE5}"/>
                  </a:ext>
                </a:extLst>
              </p:cNvPr>
              <p:cNvSpPr/>
              <p:nvPr/>
            </p:nvSpPr>
            <p:spPr>
              <a:xfrm>
                <a:off x="2354606" y="2494252"/>
                <a:ext cx="2266626" cy="1869493"/>
              </a:xfrm>
              <a:custGeom>
                <a:avLst/>
                <a:gdLst>
                  <a:gd name="connsiteX0" fmla="*/ 0 w 2266626"/>
                  <a:gd name="connsiteY0" fmla="*/ 186949 h 1869493"/>
                  <a:gd name="connsiteX1" fmla="*/ 186949 w 2266626"/>
                  <a:gd name="connsiteY1" fmla="*/ 0 h 1869493"/>
                  <a:gd name="connsiteX2" fmla="*/ 2079677 w 2266626"/>
                  <a:gd name="connsiteY2" fmla="*/ 0 h 1869493"/>
                  <a:gd name="connsiteX3" fmla="*/ 2266626 w 2266626"/>
                  <a:gd name="connsiteY3" fmla="*/ 186949 h 1869493"/>
                  <a:gd name="connsiteX4" fmla="*/ 2266626 w 2266626"/>
                  <a:gd name="connsiteY4" fmla="*/ 1682544 h 1869493"/>
                  <a:gd name="connsiteX5" fmla="*/ 2079677 w 2266626"/>
                  <a:gd name="connsiteY5" fmla="*/ 1869493 h 1869493"/>
                  <a:gd name="connsiteX6" fmla="*/ 186949 w 2266626"/>
                  <a:gd name="connsiteY6" fmla="*/ 1869493 h 1869493"/>
                  <a:gd name="connsiteX7" fmla="*/ 0 w 2266626"/>
                  <a:gd name="connsiteY7" fmla="*/ 1682544 h 1869493"/>
                  <a:gd name="connsiteX8" fmla="*/ 0 w 2266626"/>
                  <a:gd name="connsiteY8" fmla="*/ 186949 h 1869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66626" h="1869493">
                    <a:moveTo>
                      <a:pt x="0" y="186949"/>
                    </a:moveTo>
                    <a:cubicBezTo>
                      <a:pt x="0" y="83700"/>
                      <a:pt x="83700" y="0"/>
                      <a:pt x="186949" y="0"/>
                    </a:cubicBezTo>
                    <a:lnTo>
                      <a:pt x="2079677" y="0"/>
                    </a:lnTo>
                    <a:cubicBezTo>
                      <a:pt x="2182926" y="0"/>
                      <a:pt x="2266626" y="83700"/>
                      <a:pt x="2266626" y="186949"/>
                    </a:cubicBezTo>
                    <a:lnTo>
                      <a:pt x="2266626" y="1682544"/>
                    </a:lnTo>
                    <a:cubicBezTo>
                      <a:pt x="2266626" y="1785793"/>
                      <a:pt x="2182926" y="1869493"/>
                      <a:pt x="2079677" y="1869493"/>
                    </a:cubicBezTo>
                    <a:lnTo>
                      <a:pt x="186949" y="1869493"/>
                    </a:lnTo>
                    <a:cubicBezTo>
                      <a:pt x="83700" y="1869493"/>
                      <a:pt x="0" y="1785793"/>
                      <a:pt x="0" y="1682544"/>
                    </a:cubicBezTo>
                    <a:lnTo>
                      <a:pt x="0" y="186949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7787" tIns="67787" rIns="67787" bIns="468393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300" b="1" dirty="0"/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300" b="1" dirty="0"/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300" b="1" dirty="0"/>
                  <a:t>Day Counter agent</a:t>
                </a:r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300" kern="1200" dirty="0"/>
                  <a:t>Portfolio risk is calculated and rebalanced daily</a:t>
                </a: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D0A2F-1965-ACE5-3CD0-7B70476CE6A0}"/>
                  </a:ext>
                </a:extLst>
              </p:cNvPr>
              <p:cNvSpPr/>
              <p:nvPr/>
            </p:nvSpPr>
            <p:spPr>
              <a:xfrm>
                <a:off x="2492961" y="2064789"/>
                <a:ext cx="2014779" cy="801211"/>
              </a:xfrm>
              <a:custGeom>
                <a:avLst/>
                <a:gdLst>
                  <a:gd name="connsiteX0" fmla="*/ 0 w 2014779"/>
                  <a:gd name="connsiteY0" fmla="*/ 80121 h 801211"/>
                  <a:gd name="connsiteX1" fmla="*/ 80121 w 2014779"/>
                  <a:gd name="connsiteY1" fmla="*/ 0 h 801211"/>
                  <a:gd name="connsiteX2" fmla="*/ 1934658 w 2014779"/>
                  <a:gd name="connsiteY2" fmla="*/ 0 h 801211"/>
                  <a:gd name="connsiteX3" fmla="*/ 2014779 w 2014779"/>
                  <a:gd name="connsiteY3" fmla="*/ 80121 h 801211"/>
                  <a:gd name="connsiteX4" fmla="*/ 2014779 w 2014779"/>
                  <a:gd name="connsiteY4" fmla="*/ 721090 h 801211"/>
                  <a:gd name="connsiteX5" fmla="*/ 1934658 w 2014779"/>
                  <a:gd name="connsiteY5" fmla="*/ 801211 h 801211"/>
                  <a:gd name="connsiteX6" fmla="*/ 80121 w 2014779"/>
                  <a:gd name="connsiteY6" fmla="*/ 801211 h 801211"/>
                  <a:gd name="connsiteX7" fmla="*/ 0 w 2014779"/>
                  <a:gd name="connsiteY7" fmla="*/ 721090 h 801211"/>
                  <a:gd name="connsiteX8" fmla="*/ 0 w 2014779"/>
                  <a:gd name="connsiteY8" fmla="*/ 80121 h 80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779" h="801211">
                    <a:moveTo>
                      <a:pt x="0" y="80121"/>
                    </a:moveTo>
                    <a:cubicBezTo>
                      <a:pt x="0" y="35871"/>
                      <a:pt x="35871" y="0"/>
                      <a:pt x="80121" y="0"/>
                    </a:cubicBezTo>
                    <a:lnTo>
                      <a:pt x="1934658" y="0"/>
                    </a:lnTo>
                    <a:cubicBezTo>
                      <a:pt x="1978908" y="0"/>
                      <a:pt x="2014779" y="35871"/>
                      <a:pt x="2014779" y="80121"/>
                    </a:cubicBezTo>
                    <a:lnTo>
                      <a:pt x="2014779" y="721090"/>
                    </a:lnTo>
                    <a:cubicBezTo>
                      <a:pt x="2014779" y="765340"/>
                      <a:pt x="1978908" y="801211"/>
                      <a:pt x="1934658" y="801211"/>
                    </a:cubicBezTo>
                    <a:lnTo>
                      <a:pt x="80121" y="801211"/>
                    </a:lnTo>
                    <a:cubicBezTo>
                      <a:pt x="35871" y="801211"/>
                      <a:pt x="0" y="765340"/>
                      <a:pt x="0" y="721090"/>
                    </a:cubicBezTo>
                    <a:lnTo>
                      <a:pt x="0" y="80121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48232" tIns="39977" rIns="48232" bIns="39977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kern="1200" dirty="0"/>
                  <a:t>Communicates </a:t>
                </a:r>
                <a:r>
                  <a:rPr lang="en-US" sz="1300" dirty="0"/>
                  <a:t>day/date to other</a:t>
                </a:r>
                <a:r>
                  <a:rPr lang="en-US" sz="1300" kern="1200" dirty="0"/>
                  <a:t> agents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D9043DA-F2CF-026A-CF95-73FBD47E0BA0}"/>
                  </a:ext>
                </a:extLst>
              </p:cNvPr>
              <p:cNvSpPr/>
              <p:nvPr/>
            </p:nvSpPr>
            <p:spPr>
              <a:xfrm>
                <a:off x="4836762" y="2494252"/>
                <a:ext cx="2266626" cy="1869493"/>
              </a:xfrm>
              <a:custGeom>
                <a:avLst/>
                <a:gdLst>
                  <a:gd name="connsiteX0" fmla="*/ 0 w 2266626"/>
                  <a:gd name="connsiteY0" fmla="*/ 186949 h 1869493"/>
                  <a:gd name="connsiteX1" fmla="*/ 186949 w 2266626"/>
                  <a:gd name="connsiteY1" fmla="*/ 0 h 1869493"/>
                  <a:gd name="connsiteX2" fmla="*/ 2079677 w 2266626"/>
                  <a:gd name="connsiteY2" fmla="*/ 0 h 1869493"/>
                  <a:gd name="connsiteX3" fmla="*/ 2266626 w 2266626"/>
                  <a:gd name="connsiteY3" fmla="*/ 186949 h 1869493"/>
                  <a:gd name="connsiteX4" fmla="*/ 2266626 w 2266626"/>
                  <a:gd name="connsiteY4" fmla="*/ 1682544 h 1869493"/>
                  <a:gd name="connsiteX5" fmla="*/ 2079677 w 2266626"/>
                  <a:gd name="connsiteY5" fmla="*/ 1869493 h 1869493"/>
                  <a:gd name="connsiteX6" fmla="*/ 186949 w 2266626"/>
                  <a:gd name="connsiteY6" fmla="*/ 1869493 h 1869493"/>
                  <a:gd name="connsiteX7" fmla="*/ 0 w 2266626"/>
                  <a:gd name="connsiteY7" fmla="*/ 1682544 h 1869493"/>
                  <a:gd name="connsiteX8" fmla="*/ 0 w 2266626"/>
                  <a:gd name="connsiteY8" fmla="*/ 186949 h 1869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66626" h="1869493">
                    <a:moveTo>
                      <a:pt x="0" y="186949"/>
                    </a:moveTo>
                    <a:cubicBezTo>
                      <a:pt x="0" y="83700"/>
                      <a:pt x="83700" y="0"/>
                      <a:pt x="186949" y="0"/>
                    </a:cubicBezTo>
                    <a:lnTo>
                      <a:pt x="2079677" y="0"/>
                    </a:lnTo>
                    <a:cubicBezTo>
                      <a:pt x="2182926" y="0"/>
                      <a:pt x="2266626" y="83700"/>
                      <a:pt x="2266626" y="186949"/>
                    </a:cubicBezTo>
                    <a:lnTo>
                      <a:pt x="2266626" y="1682544"/>
                    </a:lnTo>
                    <a:cubicBezTo>
                      <a:pt x="2266626" y="1785793"/>
                      <a:pt x="2182926" y="1869493"/>
                      <a:pt x="2079677" y="1869493"/>
                    </a:cubicBezTo>
                    <a:lnTo>
                      <a:pt x="186949" y="1869493"/>
                    </a:lnTo>
                    <a:cubicBezTo>
                      <a:pt x="83700" y="1869493"/>
                      <a:pt x="0" y="1785793"/>
                      <a:pt x="0" y="1682544"/>
                    </a:cubicBezTo>
                    <a:lnTo>
                      <a:pt x="0" y="186949"/>
                    </a:ln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7787" tIns="468393" rIns="67787" bIns="67787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300" b="1" kern="1200" dirty="0"/>
                  <a:t>Summarizer agent</a:t>
                </a:r>
              </a:p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300" dirty="0"/>
                  <a:t>Every number of days agent summarizes portfolio risk for each date and rebalanced investment weights</a:t>
                </a:r>
                <a:endParaRPr lang="en-US" sz="13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F2155AB-8C15-1037-7311-484BEC7C133D}"/>
                  </a:ext>
                </a:extLst>
              </p:cNvPr>
              <p:cNvSpPr/>
              <p:nvPr/>
            </p:nvSpPr>
            <p:spPr>
              <a:xfrm>
                <a:off x="4943146" y="2064790"/>
                <a:ext cx="2014779" cy="801211"/>
              </a:xfrm>
              <a:custGeom>
                <a:avLst/>
                <a:gdLst>
                  <a:gd name="connsiteX0" fmla="*/ 0 w 2014779"/>
                  <a:gd name="connsiteY0" fmla="*/ 80121 h 801211"/>
                  <a:gd name="connsiteX1" fmla="*/ 80121 w 2014779"/>
                  <a:gd name="connsiteY1" fmla="*/ 0 h 801211"/>
                  <a:gd name="connsiteX2" fmla="*/ 1934658 w 2014779"/>
                  <a:gd name="connsiteY2" fmla="*/ 0 h 801211"/>
                  <a:gd name="connsiteX3" fmla="*/ 2014779 w 2014779"/>
                  <a:gd name="connsiteY3" fmla="*/ 80121 h 801211"/>
                  <a:gd name="connsiteX4" fmla="*/ 2014779 w 2014779"/>
                  <a:gd name="connsiteY4" fmla="*/ 721090 h 801211"/>
                  <a:gd name="connsiteX5" fmla="*/ 1934658 w 2014779"/>
                  <a:gd name="connsiteY5" fmla="*/ 801211 h 801211"/>
                  <a:gd name="connsiteX6" fmla="*/ 80121 w 2014779"/>
                  <a:gd name="connsiteY6" fmla="*/ 801211 h 801211"/>
                  <a:gd name="connsiteX7" fmla="*/ 0 w 2014779"/>
                  <a:gd name="connsiteY7" fmla="*/ 721090 h 801211"/>
                  <a:gd name="connsiteX8" fmla="*/ 0 w 2014779"/>
                  <a:gd name="connsiteY8" fmla="*/ 80121 h 80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779" h="801211">
                    <a:moveTo>
                      <a:pt x="0" y="80121"/>
                    </a:moveTo>
                    <a:cubicBezTo>
                      <a:pt x="0" y="35871"/>
                      <a:pt x="35871" y="0"/>
                      <a:pt x="80121" y="0"/>
                    </a:cubicBezTo>
                    <a:lnTo>
                      <a:pt x="1934658" y="0"/>
                    </a:lnTo>
                    <a:cubicBezTo>
                      <a:pt x="1978908" y="0"/>
                      <a:pt x="2014779" y="35871"/>
                      <a:pt x="2014779" y="80121"/>
                    </a:cubicBezTo>
                    <a:lnTo>
                      <a:pt x="2014779" y="721090"/>
                    </a:lnTo>
                    <a:cubicBezTo>
                      <a:pt x="2014779" y="765340"/>
                      <a:pt x="1978908" y="801211"/>
                      <a:pt x="1934658" y="801211"/>
                    </a:cubicBezTo>
                    <a:lnTo>
                      <a:pt x="80121" y="801211"/>
                    </a:lnTo>
                    <a:cubicBezTo>
                      <a:pt x="35871" y="801211"/>
                      <a:pt x="0" y="765340"/>
                      <a:pt x="0" y="721090"/>
                    </a:cubicBezTo>
                    <a:lnTo>
                      <a:pt x="0" y="80121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48232" tIns="39977" rIns="48232" bIns="39977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300" dirty="0"/>
                  <a:t>Summary prepared by this</a:t>
                </a:r>
                <a:r>
                  <a:rPr lang="en-US" sz="1300" kern="1200" dirty="0"/>
                  <a:t> agent allows user to make periodic portfolio adjustments</a:t>
                </a:r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162B7E-31C1-B2E4-5800-A93C610DC3D8}"/>
                </a:ext>
              </a:extLst>
            </p:cNvPr>
            <p:cNvSpPr/>
            <p:nvPr/>
          </p:nvSpPr>
          <p:spPr>
            <a:xfrm>
              <a:off x="953262" y="2479824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787" tIns="67787" rIns="67787" bIns="46839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300" b="1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300" b="1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dirty="0"/>
                <a:t>Entry point agent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dirty="0"/>
                <a:t>Puts together input from the interview plus target risk and where files with SP 500 data are stored</a:t>
              </a:r>
              <a:endParaRPr lang="en-US" sz="13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097BF8E-7BDC-52BB-A40C-4F7A9EB9F5A3}"/>
                </a:ext>
              </a:extLst>
            </p:cNvPr>
            <p:cNvSpPr/>
            <p:nvPr/>
          </p:nvSpPr>
          <p:spPr>
            <a:xfrm>
              <a:off x="1100400" y="2079219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8232" tIns="39977" rIns="48232" bIns="3997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Communicates </a:t>
              </a:r>
              <a:r>
                <a:rPr lang="en-US" sz="1300" dirty="0"/>
                <a:t>day/date to other</a:t>
              </a:r>
              <a:r>
                <a:rPr lang="en-US" sz="1300" kern="1200" dirty="0"/>
                <a:t> agents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4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E676-3079-6E32-565B-FFF09198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3EF-A6A6-45D6-2AA6-44C576C5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0286-EA0F-02AC-07BC-68AB8958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to perform their tasks have several Tools at their disposal</a:t>
            </a:r>
          </a:p>
          <a:p>
            <a:r>
              <a:rPr lang="en-US" dirty="0"/>
              <a:t>This approach limits performing tasks in a different way than intended</a:t>
            </a:r>
          </a:p>
          <a:p>
            <a:r>
              <a:rPr lang="en-US" dirty="0"/>
              <a:t>Interview agent uses </a:t>
            </a:r>
            <a:r>
              <a:rPr lang="en-US" dirty="0">
                <a:hlinkClick r:id="rId2"/>
              </a:rPr>
              <a:t>File Search</a:t>
            </a:r>
            <a:r>
              <a:rPr lang="en-US" dirty="0"/>
              <a:t>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creating a vector store for S&amp;P 500 fundamentals data</a:t>
            </a:r>
            <a:endParaRPr lang="en-US" dirty="0"/>
          </a:p>
          <a:p>
            <a:r>
              <a:rPr lang="en-US" dirty="0"/>
              <a:t>For portfolio risk calculation we used function implementing </a:t>
            </a:r>
            <a:r>
              <a:rPr lang="en-US" dirty="0">
                <a:hlinkClick r:id="rId3"/>
              </a:rPr>
              <a:t>Modern Portfolio Theory</a:t>
            </a:r>
            <a:endParaRPr lang="en-US" dirty="0"/>
          </a:p>
          <a:p>
            <a:r>
              <a:rPr lang="en-US" dirty="0"/>
              <a:t>For covariance matrix estimation we use </a:t>
            </a:r>
            <a:r>
              <a:rPr lang="en-US" dirty="0">
                <a:hlinkClick r:id="rId4"/>
              </a:rPr>
              <a:t>numpy cov() function</a:t>
            </a:r>
            <a:endParaRPr lang="en-US" dirty="0"/>
          </a:p>
          <a:p>
            <a:r>
              <a:rPr lang="en-US" dirty="0"/>
              <a:t>For portfolio weights optimization with given volatility target we use SciPy </a:t>
            </a:r>
            <a:r>
              <a:rPr lang="en-US" dirty="0">
                <a:hlinkClick r:id="rId5"/>
              </a:rPr>
              <a:t>optimize SLSQP 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7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system-ui</vt:lpstr>
      <vt:lpstr>Office Theme</vt:lpstr>
      <vt:lpstr>LLM Agents Hackathon </vt:lpstr>
      <vt:lpstr>Introduction</vt:lpstr>
      <vt:lpstr>Introduction</vt:lpstr>
      <vt:lpstr>Design – Main Agents</vt:lpstr>
      <vt:lpstr>Design – Support Agents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Witold Czubala</dc:creator>
  <cp:lastModifiedBy>Witold Czubala</cp:lastModifiedBy>
  <cp:revision>6</cp:revision>
  <dcterms:created xsi:type="dcterms:W3CDTF">2024-12-14T03:08:16Z</dcterms:created>
  <dcterms:modified xsi:type="dcterms:W3CDTF">2024-12-15T04:18:12Z</dcterms:modified>
</cp:coreProperties>
</file>