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0" r:id="rId3"/>
    <p:sldId id="259" r:id="rId4"/>
    <p:sldId id="262" r:id="rId5"/>
    <p:sldId id="265" r:id="rId6"/>
    <p:sldId id="257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72" r:id="rId17"/>
    <p:sldId id="281" r:id="rId18"/>
    <p:sldId id="283" r:id="rId19"/>
    <p:sldId id="284" r:id="rId20"/>
    <p:sldId id="285" r:id="rId21"/>
    <p:sldId id="286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1264" autoAdjust="0"/>
  </p:normalViewPr>
  <p:slideViewPr>
    <p:cSldViewPr snapToGrid="0">
      <p:cViewPr varScale="1">
        <p:scale>
          <a:sx n="58" d="100"/>
          <a:sy n="58" d="100"/>
        </p:scale>
        <p:origin x="-102" y="-10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A1217-C6D5-4016-A9FA-6BE3AF90FB4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D3A79-5D12-445F-AEA8-275B6DD92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7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마지막 자료 위에 삽입하기 위해 </a:t>
            </a:r>
            <a:r>
              <a:rPr lang="en-US" altLang="ko-KR" sz="1200" dirty="0"/>
              <a:t>top</a:t>
            </a:r>
            <a:r>
              <a:rPr lang="ko-KR" altLang="en-US" sz="1200" dirty="0"/>
              <a:t>의 위치를 하나 증가시킨다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증가시킨 </a:t>
            </a:r>
            <a:r>
              <a:rPr lang="en-US" altLang="ko-KR" sz="1200" dirty="0"/>
              <a:t>top</a:t>
            </a:r>
            <a:r>
              <a:rPr lang="ko-KR" altLang="en-US" sz="1200" dirty="0"/>
              <a:t>의 위치가 스택의 크기보다 크다면 </a:t>
            </a:r>
            <a:r>
              <a:rPr lang="ko-KR" altLang="en-US" sz="1200" dirty="0" err="1"/>
              <a:t>오버플로우</a:t>
            </a:r>
            <a:r>
              <a:rPr lang="ko-KR" altLang="en-US" sz="1200" dirty="0"/>
              <a:t> 이므로 삽입 연산을 하지 못하고 연산이 종료된다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아니라면 </a:t>
            </a:r>
            <a:r>
              <a:rPr lang="en-US" altLang="ko-KR" sz="1200" dirty="0"/>
              <a:t>top</a:t>
            </a:r>
            <a:r>
              <a:rPr lang="ko-KR" altLang="en-US" sz="1200" dirty="0"/>
              <a:t>이 가리키는 위치 </a:t>
            </a:r>
            <a:r>
              <a:rPr lang="en-US" altLang="ko-KR" sz="1200" dirty="0"/>
              <a:t>S</a:t>
            </a:r>
            <a:r>
              <a:rPr lang="ko-KR" altLang="en-US" sz="1200" dirty="0"/>
              <a:t>에 </a:t>
            </a:r>
            <a:r>
              <a:rPr lang="en-US" altLang="ko-KR" sz="1200" dirty="0"/>
              <a:t>x</a:t>
            </a:r>
            <a:r>
              <a:rPr lang="ko-KR" altLang="en-US" sz="1200" dirty="0"/>
              <a:t>를 삽입한다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마지막 자료를 삭제하고 삭제한 자료를 반환한다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top</a:t>
            </a:r>
            <a:r>
              <a:rPr lang="ko-KR" altLang="en-US" sz="1200" dirty="0"/>
              <a:t>의 값이 </a:t>
            </a:r>
            <a:r>
              <a:rPr lang="en-US" altLang="ko-KR" sz="1200" dirty="0"/>
              <a:t>0</a:t>
            </a:r>
            <a:r>
              <a:rPr lang="ko-KR" altLang="en-US" sz="1200" dirty="0"/>
              <a:t>이라면 공백 스택이므로 </a:t>
            </a:r>
            <a:r>
              <a:rPr lang="ko-KR" altLang="en-US" sz="1200" dirty="0" err="1"/>
              <a:t>언더플로우가</a:t>
            </a:r>
            <a:r>
              <a:rPr lang="ko-KR" altLang="en-US" sz="1200" dirty="0"/>
              <a:t> 발생하여 연산을 수행하지 못한다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아니라면 마지막 자료가 삭제되고 </a:t>
            </a:r>
            <a:r>
              <a:rPr lang="en-US" altLang="ko-KR" sz="1200" dirty="0"/>
              <a:t>top</a:t>
            </a:r>
            <a:r>
              <a:rPr lang="ko-KR" altLang="en-US" sz="1200" dirty="0"/>
              <a:t>의 위치가 하나 감소된다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D3A79-5D12-445F-AEA8-275B6DD923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4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else if(</a:t>
            </a:r>
            <a:r>
              <a:rPr lang="en-US" altLang="ko-KR" sz="1200" dirty="0" err="1"/>
              <a:t>isEmpty</a:t>
            </a:r>
            <a:r>
              <a:rPr lang="en-US" altLang="ko-KR" sz="1200" dirty="0"/>
              <a:t>()) {</a:t>
            </a:r>
          </a:p>
          <a:p>
            <a:r>
              <a:rPr lang="en-US" altLang="ko-KR" sz="1200" dirty="0"/>
              <a:t>            // top </a:t>
            </a:r>
            <a:r>
              <a:rPr lang="ko-KR" altLang="en-US" sz="1200" dirty="0"/>
              <a:t>포인터가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인 경우 새로운 노드를 참조하도록 함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떄</a:t>
            </a:r>
            <a:r>
              <a:rPr lang="ko-KR" altLang="en-US" sz="1200" dirty="0"/>
              <a:t> </a:t>
            </a:r>
            <a:r>
              <a:rPr lang="en-US" altLang="ko-KR" sz="1200" dirty="0"/>
              <a:t>head</a:t>
            </a:r>
            <a:r>
              <a:rPr lang="ko-KR" altLang="en-US" sz="1200" dirty="0"/>
              <a:t>도 함께 새로운 노드를 참조하도록 함 </a:t>
            </a:r>
            <a:r>
              <a:rPr lang="en-US" altLang="ko-KR" sz="1200" dirty="0"/>
              <a:t>(head</a:t>
            </a:r>
            <a:r>
              <a:rPr lang="ko-KR" altLang="en-US" sz="1200" dirty="0"/>
              <a:t>는 첫 노드를 참조하는 용도로만 사용을 제한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else {</a:t>
            </a:r>
          </a:p>
          <a:p>
            <a:r>
              <a:rPr lang="en-US" altLang="ko-KR" sz="1200" dirty="0"/>
              <a:t>            // top </a:t>
            </a:r>
            <a:r>
              <a:rPr lang="ko-KR" altLang="en-US" sz="1200" dirty="0"/>
              <a:t>노드가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이 아닌 경우 </a:t>
            </a:r>
            <a:r>
              <a:rPr lang="en-US" altLang="ko-KR" sz="1200" dirty="0"/>
              <a:t>temp </a:t>
            </a:r>
            <a:r>
              <a:rPr lang="ko-KR" altLang="en-US" sz="1200" dirty="0"/>
              <a:t>노드가 </a:t>
            </a:r>
            <a:r>
              <a:rPr lang="en-US" altLang="ko-KR" sz="1200" dirty="0"/>
              <a:t>top</a:t>
            </a:r>
            <a:r>
              <a:rPr lang="ko-KR" altLang="en-US" sz="1200" dirty="0"/>
              <a:t>을 참조하도록 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는 마지막 노드를 찾기 위해 사용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ListStackNode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top;</a:t>
            </a:r>
          </a:p>
          <a:p>
            <a:r>
              <a:rPr lang="en-US" altLang="ko-KR" sz="1200" dirty="0"/>
              <a:t>            </a:t>
            </a:r>
          </a:p>
          <a:p>
            <a:r>
              <a:rPr lang="en-US" altLang="ko-KR" sz="1200" dirty="0"/>
              <a:t>            // temp </a:t>
            </a:r>
            <a:r>
              <a:rPr lang="ko-KR" altLang="en-US" sz="1200" dirty="0"/>
              <a:t>노드의 </a:t>
            </a:r>
            <a:r>
              <a:rPr lang="en-US" altLang="ko-KR" sz="1200" dirty="0"/>
              <a:t>link</a:t>
            </a:r>
            <a:r>
              <a:rPr lang="ko-KR" altLang="en-US" sz="1200" dirty="0"/>
              <a:t>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이 아닐 때까지 다음 노드를 참조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tempNode.link</a:t>
            </a:r>
            <a:r>
              <a:rPr lang="ko-KR" altLang="en-US" sz="1200" dirty="0"/>
              <a:t>는 다음 노드를 참조하고 있으므로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tempNode.link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가 다음 노드를 참조하도록 하는 것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while</a:t>
            </a:r>
            <a:r>
              <a:rPr lang="ko-KR" altLang="en-US" sz="1200" dirty="0"/>
              <a:t>문이 모두 실행되면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는 가장 마지막 노드를 참조한 상태가 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while(</a:t>
            </a:r>
            <a:r>
              <a:rPr lang="en-US" altLang="ko-KR" sz="1200" dirty="0" err="1"/>
              <a:t>tempNode.link</a:t>
            </a:r>
            <a:r>
              <a:rPr lang="en-US" altLang="ko-KR" sz="1200" dirty="0"/>
              <a:t> != null) 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tempNode.link</a:t>
            </a:r>
            <a:r>
              <a:rPr lang="en-US" altLang="ko-KR" sz="1200" dirty="0"/>
              <a:t>;    // </a:t>
            </a:r>
            <a:r>
              <a:rPr lang="ko-KR" altLang="en-US" sz="1200" dirty="0"/>
              <a:t>다음 노드를 참조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D3A79-5D12-445F-AEA8-275B6DD923D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6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else if(</a:t>
            </a:r>
            <a:r>
              <a:rPr lang="en-US" altLang="ko-KR" sz="1200" dirty="0" err="1"/>
              <a:t>isEmpty</a:t>
            </a:r>
            <a:r>
              <a:rPr lang="en-US" altLang="ko-KR" sz="1200" dirty="0"/>
              <a:t>()) {</a:t>
            </a:r>
          </a:p>
          <a:p>
            <a:r>
              <a:rPr lang="en-US" altLang="ko-KR" sz="1200" dirty="0"/>
              <a:t>            // top </a:t>
            </a:r>
            <a:r>
              <a:rPr lang="ko-KR" altLang="en-US" sz="1200" dirty="0"/>
              <a:t>포인터가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인 경우 새로운 노드를 참조하도록 함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떄</a:t>
            </a:r>
            <a:r>
              <a:rPr lang="ko-KR" altLang="en-US" sz="1200" dirty="0"/>
              <a:t> </a:t>
            </a:r>
            <a:r>
              <a:rPr lang="en-US" altLang="ko-KR" sz="1200" dirty="0"/>
              <a:t>head</a:t>
            </a:r>
            <a:r>
              <a:rPr lang="ko-KR" altLang="en-US" sz="1200" dirty="0"/>
              <a:t>도 함께 새로운 노드를 참조하도록 함 </a:t>
            </a:r>
            <a:r>
              <a:rPr lang="en-US" altLang="ko-KR" sz="1200" dirty="0"/>
              <a:t>(head</a:t>
            </a:r>
            <a:r>
              <a:rPr lang="ko-KR" altLang="en-US" sz="1200" dirty="0"/>
              <a:t>는 첫 노드를 참조하는 용도로만 사용을 제한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else {</a:t>
            </a:r>
          </a:p>
          <a:p>
            <a:r>
              <a:rPr lang="en-US" altLang="ko-KR" sz="1200" dirty="0"/>
              <a:t>            // top </a:t>
            </a:r>
            <a:r>
              <a:rPr lang="ko-KR" altLang="en-US" sz="1200" dirty="0"/>
              <a:t>노드가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이 아닌 경우 </a:t>
            </a:r>
            <a:r>
              <a:rPr lang="en-US" altLang="ko-KR" sz="1200" dirty="0"/>
              <a:t>temp </a:t>
            </a:r>
            <a:r>
              <a:rPr lang="ko-KR" altLang="en-US" sz="1200" dirty="0"/>
              <a:t>노드가 </a:t>
            </a:r>
            <a:r>
              <a:rPr lang="en-US" altLang="ko-KR" sz="1200" dirty="0"/>
              <a:t>top</a:t>
            </a:r>
            <a:r>
              <a:rPr lang="ko-KR" altLang="en-US" sz="1200" dirty="0"/>
              <a:t>을 참조하도록 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는 마지막 노드를 찾기 위해 사용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ListStackNode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top;</a:t>
            </a:r>
          </a:p>
          <a:p>
            <a:r>
              <a:rPr lang="en-US" altLang="ko-KR" sz="1200" dirty="0"/>
              <a:t>            </a:t>
            </a:r>
          </a:p>
          <a:p>
            <a:r>
              <a:rPr lang="en-US" altLang="ko-KR" sz="1200" dirty="0"/>
              <a:t>            // temp </a:t>
            </a:r>
            <a:r>
              <a:rPr lang="ko-KR" altLang="en-US" sz="1200" dirty="0"/>
              <a:t>노드의 </a:t>
            </a:r>
            <a:r>
              <a:rPr lang="en-US" altLang="ko-KR" sz="1200" dirty="0"/>
              <a:t>link</a:t>
            </a:r>
            <a:r>
              <a:rPr lang="ko-KR" altLang="en-US" sz="1200" dirty="0"/>
              <a:t>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이 아닐 때까지 다음 노드를 참조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tempNode.link</a:t>
            </a:r>
            <a:r>
              <a:rPr lang="ko-KR" altLang="en-US" sz="1200" dirty="0"/>
              <a:t>는 다음 노드를 참조하고 있으므로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tempNode.link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가 다음 노드를 참조하도록 하는 것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while</a:t>
            </a:r>
            <a:r>
              <a:rPr lang="ko-KR" altLang="en-US" sz="1200" dirty="0"/>
              <a:t>문이 모두 실행되면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는 가장 마지막 노드를 참조한 상태가 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while(</a:t>
            </a:r>
            <a:r>
              <a:rPr lang="en-US" altLang="ko-KR" sz="1200" dirty="0" err="1"/>
              <a:t>tempNode.link</a:t>
            </a:r>
            <a:r>
              <a:rPr lang="en-US" altLang="ko-KR" sz="1200" dirty="0"/>
              <a:t> != null) 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tempNode.link</a:t>
            </a:r>
            <a:r>
              <a:rPr lang="en-US" altLang="ko-KR" sz="1200" dirty="0"/>
              <a:t>;    // </a:t>
            </a:r>
            <a:r>
              <a:rPr lang="ko-KR" altLang="en-US" sz="1200" dirty="0"/>
              <a:t>다음 노드를 참조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D3A79-5D12-445F-AEA8-275B6DD923D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34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else if(</a:t>
            </a:r>
            <a:r>
              <a:rPr lang="en-US" altLang="ko-KR" sz="1200" dirty="0" err="1"/>
              <a:t>isEmpty</a:t>
            </a:r>
            <a:r>
              <a:rPr lang="en-US" altLang="ko-KR" sz="1200" dirty="0"/>
              <a:t>()) {</a:t>
            </a:r>
          </a:p>
          <a:p>
            <a:r>
              <a:rPr lang="en-US" altLang="ko-KR" sz="1200" dirty="0"/>
              <a:t>            // top </a:t>
            </a:r>
            <a:r>
              <a:rPr lang="ko-KR" altLang="en-US" sz="1200" dirty="0"/>
              <a:t>포인터가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인 경우 새로운 노드를 참조하도록 함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떄</a:t>
            </a:r>
            <a:r>
              <a:rPr lang="ko-KR" altLang="en-US" sz="1200" dirty="0"/>
              <a:t> </a:t>
            </a:r>
            <a:r>
              <a:rPr lang="en-US" altLang="ko-KR" sz="1200" dirty="0"/>
              <a:t>head</a:t>
            </a:r>
            <a:r>
              <a:rPr lang="ko-KR" altLang="en-US" sz="1200" dirty="0"/>
              <a:t>도 함께 새로운 노드를 참조하도록 함 </a:t>
            </a:r>
            <a:r>
              <a:rPr lang="en-US" altLang="ko-KR" sz="1200" dirty="0"/>
              <a:t>(head</a:t>
            </a:r>
            <a:r>
              <a:rPr lang="ko-KR" altLang="en-US" sz="1200" dirty="0"/>
              <a:t>는 첫 노드를 참조하는 용도로만 사용을 제한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else {</a:t>
            </a:r>
          </a:p>
          <a:p>
            <a:r>
              <a:rPr lang="en-US" altLang="ko-KR" sz="1200" dirty="0"/>
              <a:t>            // top </a:t>
            </a:r>
            <a:r>
              <a:rPr lang="ko-KR" altLang="en-US" sz="1200" dirty="0"/>
              <a:t>노드가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이 아닌 경우 </a:t>
            </a:r>
            <a:r>
              <a:rPr lang="en-US" altLang="ko-KR" sz="1200" dirty="0"/>
              <a:t>temp </a:t>
            </a:r>
            <a:r>
              <a:rPr lang="ko-KR" altLang="en-US" sz="1200" dirty="0"/>
              <a:t>노드가 </a:t>
            </a:r>
            <a:r>
              <a:rPr lang="en-US" altLang="ko-KR" sz="1200" dirty="0"/>
              <a:t>top</a:t>
            </a:r>
            <a:r>
              <a:rPr lang="ko-KR" altLang="en-US" sz="1200" dirty="0"/>
              <a:t>을 참조하도록 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는 마지막 노드를 찾기 위해 사용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ListStackNode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top;</a:t>
            </a:r>
          </a:p>
          <a:p>
            <a:r>
              <a:rPr lang="en-US" altLang="ko-KR" sz="1200" dirty="0"/>
              <a:t>            </a:t>
            </a:r>
          </a:p>
          <a:p>
            <a:r>
              <a:rPr lang="en-US" altLang="ko-KR" sz="1200" dirty="0"/>
              <a:t>            // temp </a:t>
            </a:r>
            <a:r>
              <a:rPr lang="ko-KR" altLang="en-US" sz="1200" dirty="0"/>
              <a:t>노드의 </a:t>
            </a:r>
            <a:r>
              <a:rPr lang="en-US" altLang="ko-KR" sz="1200" dirty="0"/>
              <a:t>link</a:t>
            </a:r>
            <a:r>
              <a:rPr lang="ko-KR" altLang="en-US" sz="1200" dirty="0"/>
              <a:t>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이 아닐 때까지 다음 노드를 참조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tempNode.link</a:t>
            </a:r>
            <a:r>
              <a:rPr lang="ko-KR" altLang="en-US" sz="1200" dirty="0"/>
              <a:t>는 다음 노드를 참조하고 있으므로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tempNode.link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가 다음 노드를 참조하도록 하는 것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while</a:t>
            </a:r>
            <a:r>
              <a:rPr lang="ko-KR" altLang="en-US" sz="1200" dirty="0"/>
              <a:t>문이 모두 실행되면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는 가장 마지막 노드를 참조한 상태가 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while(</a:t>
            </a:r>
            <a:r>
              <a:rPr lang="en-US" altLang="ko-KR" sz="1200" dirty="0" err="1"/>
              <a:t>tempNode.link</a:t>
            </a:r>
            <a:r>
              <a:rPr lang="en-US" altLang="ko-KR" sz="1200" dirty="0"/>
              <a:t> != null) 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tempNode.link</a:t>
            </a:r>
            <a:r>
              <a:rPr lang="en-US" altLang="ko-KR" sz="1200" dirty="0"/>
              <a:t>;    // </a:t>
            </a:r>
            <a:r>
              <a:rPr lang="ko-KR" altLang="en-US" sz="1200" dirty="0"/>
              <a:t>다음 노드를 참조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D3A79-5D12-445F-AEA8-275B6DD923D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84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else if(</a:t>
            </a:r>
            <a:r>
              <a:rPr lang="en-US" altLang="ko-KR" sz="1200" dirty="0" err="1"/>
              <a:t>isEmpty</a:t>
            </a:r>
            <a:r>
              <a:rPr lang="en-US" altLang="ko-KR" sz="1200" dirty="0"/>
              <a:t>()) {</a:t>
            </a:r>
          </a:p>
          <a:p>
            <a:r>
              <a:rPr lang="en-US" altLang="ko-KR" sz="1200" dirty="0"/>
              <a:t>            // top </a:t>
            </a:r>
            <a:r>
              <a:rPr lang="ko-KR" altLang="en-US" sz="1200" dirty="0"/>
              <a:t>포인터가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인 경우 새로운 노드를 참조하도록 함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떄</a:t>
            </a:r>
            <a:r>
              <a:rPr lang="ko-KR" altLang="en-US" sz="1200" dirty="0"/>
              <a:t> </a:t>
            </a:r>
            <a:r>
              <a:rPr lang="en-US" altLang="ko-KR" sz="1200" dirty="0"/>
              <a:t>head</a:t>
            </a:r>
            <a:r>
              <a:rPr lang="ko-KR" altLang="en-US" sz="1200" dirty="0"/>
              <a:t>도 함께 새로운 노드를 참조하도록 함 </a:t>
            </a:r>
            <a:r>
              <a:rPr lang="en-US" altLang="ko-KR" sz="1200" dirty="0"/>
              <a:t>(head</a:t>
            </a:r>
            <a:r>
              <a:rPr lang="ko-KR" altLang="en-US" sz="1200" dirty="0"/>
              <a:t>는 첫 노드를 참조하는 용도로만 사용을 제한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else {</a:t>
            </a:r>
          </a:p>
          <a:p>
            <a:r>
              <a:rPr lang="en-US" altLang="ko-KR" sz="1200" dirty="0"/>
              <a:t>            // top </a:t>
            </a:r>
            <a:r>
              <a:rPr lang="ko-KR" altLang="en-US" sz="1200" dirty="0"/>
              <a:t>노드가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이 아닌 경우 </a:t>
            </a:r>
            <a:r>
              <a:rPr lang="en-US" altLang="ko-KR" sz="1200" dirty="0"/>
              <a:t>temp </a:t>
            </a:r>
            <a:r>
              <a:rPr lang="ko-KR" altLang="en-US" sz="1200" dirty="0"/>
              <a:t>노드가 </a:t>
            </a:r>
            <a:r>
              <a:rPr lang="en-US" altLang="ko-KR" sz="1200" dirty="0"/>
              <a:t>top</a:t>
            </a:r>
            <a:r>
              <a:rPr lang="ko-KR" altLang="en-US" sz="1200" dirty="0"/>
              <a:t>을 참조하도록 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는 마지막 노드를 찾기 위해 사용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ListStackNode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top;</a:t>
            </a:r>
          </a:p>
          <a:p>
            <a:r>
              <a:rPr lang="en-US" altLang="ko-KR" sz="1200" dirty="0"/>
              <a:t>            </a:t>
            </a:r>
          </a:p>
          <a:p>
            <a:r>
              <a:rPr lang="en-US" altLang="ko-KR" sz="1200" dirty="0"/>
              <a:t>            // temp </a:t>
            </a:r>
            <a:r>
              <a:rPr lang="ko-KR" altLang="en-US" sz="1200" dirty="0"/>
              <a:t>노드의 </a:t>
            </a:r>
            <a:r>
              <a:rPr lang="en-US" altLang="ko-KR" sz="1200" dirty="0"/>
              <a:t>link</a:t>
            </a:r>
            <a:r>
              <a:rPr lang="ko-KR" altLang="en-US" sz="1200" dirty="0"/>
              <a:t>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이 아닐 때까지 다음 노드를 참조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tempNode.link</a:t>
            </a:r>
            <a:r>
              <a:rPr lang="ko-KR" altLang="en-US" sz="1200" dirty="0"/>
              <a:t>는 다음 노드를 참조하고 있으므로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tempNode.link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가 다음 노드를 참조하도록 하는 것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while</a:t>
            </a:r>
            <a:r>
              <a:rPr lang="ko-KR" altLang="en-US" sz="1200" dirty="0"/>
              <a:t>문이 모두 실행되면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는 가장 마지막 노드를 참조한 상태가 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while(</a:t>
            </a:r>
            <a:r>
              <a:rPr lang="en-US" altLang="ko-KR" sz="1200" dirty="0" err="1"/>
              <a:t>tempNode.link</a:t>
            </a:r>
            <a:r>
              <a:rPr lang="en-US" altLang="ko-KR" sz="1200" dirty="0"/>
              <a:t> != null) 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tempNode.link</a:t>
            </a:r>
            <a:r>
              <a:rPr lang="en-US" altLang="ko-KR" sz="1200" dirty="0"/>
              <a:t>;    // </a:t>
            </a:r>
            <a:r>
              <a:rPr lang="ko-KR" altLang="en-US" sz="1200" dirty="0"/>
              <a:t>다음 노드를 참조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D3A79-5D12-445F-AEA8-275B6DD923D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2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else if(</a:t>
            </a:r>
            <a:r>
              <a:rPr lang="en-US" altLang="ko-KR" sz="1200" dirty="0" err="1"/>
              <a:t>isEmpty</a:t>
            </a:r>
            <a:r>
              <a:rPr lang="en-US" altLang="ko-KR" sz="1200" dirty="0"/>
              <a:t>()) {</a:t>
            </a:r>
          </a:p>
          <a:p>
            <a:r>
              <a:rPr lang="en-US" altLang="ko-KR" sz="1200" dirty="0"/>
              <a:t>            // top </a:t>
            </a:r>
            <a:r>
              <a:rPr lang="ko-KR" altLang="en-US" sz="1200" dirty="0"/>
              <a:t>포인터가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인 경우 새로운 노드를 참조하도록 함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떄</a:t>
            </a:r>
            <a:r>
              <a:rPr lang="ko-KR" altLang="en-US" sz="1200" dirty="0"/>
              <a:t> </a:t>
            </a:r>
            <a:r>
              <a:rPr lang="en-US" altLang="ko-KR" sz="1200" dirty="0"/>
              <a:t>head</a:t>
            </a:r>
            <a:r>
              <a:rPr lang="ko-KR" altLang="en-US" sz="1200" dirty="0"/>
              <a:t>도 함께 새로운 노드를 참조하도록 함 </a:t>
            </a:r>
            <a:r>
              <a:rPr lang="en-US" altLang="ko-KR" sz="1200" dirty="0"/>
              <a:t>(head</a:t>
            </a:r>
            <a:r>
              <a:rPr lang="ko-KR" altLang="en-US" sz="1200" dirty="0"/>
              <a:t>는 첫 노드를 참조하는 용도로만 사용을 제한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else {</a:t>
            </a:r>
          </a:p>
          <a:p>
            <a:r>
              <a:rPr lang="en-US" altLang="ko-KR" sz="1200" dirty="0"/>
              <a:t>            // top </a:t>
            </a:r>
            <a:r>
              <a:rPr lang="ko-KR" altLang="en-US" sz="1200" dirty="0"/>
              <a:t>노드가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이 아닌 경우 </a:t>
            </a:r>
            <a:r>
              <a:rPr lang="en-US" altLang="ko-KR" sz="1200" dirty="0"/>
              <a:t>temp </a:t>
            </a:r>
            <a:r>
              <a:rPr lang="ko-KR" altLang="en-US" sz="1200" dirty="0"/>
              <a:t>노드가 </a:t>
            </a:r>
            <a:r>
              <a:rPr lang="en-US" altLang="ko-KR" sz="1200" dirty="0"/>
              <a:t>top</a:t>
            </a:r>
            <a:r>
              <a:rPr lang="ko-KR" altLang="en-US" sz="1200" dirty="0"/>
              <a:t>을 참조하도록 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는 마지막 노드를 찾기 위해 사용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ListStackNode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top;</a:t>
            </a:r>
          </a:p>
          <a:p>
            <a:r>
              <a:rPr lang="en-US" altLang="ko-KR" sz="1200" dirty="0"/>
              <a:t>            </a:t>
            </a:r>
          </a:p>
          <a:p>
            <a:r>
              <a:rPr lang="en-US" altLang="ko-KR" sz="1200" dirty="0"/>
              <a:t>            // temp </a:t>
            </a:r>
            <a:r>
              <a:rPr lang="ko-KR" altLang="en-US" sz="1200" dirty="0"/>
              <a:t>노드의 </a:t>
            </a:r>
            <a:r>
              <a:rPr lang="en-US" altLang="ko-KR" sz="1200" dirty="0"/>
              <a:t>link</a:t>
            </a:r>
            <a:r>
              <a:rPr lang="ko-KR" altLang="en-US" sz="1200" dirty="0"/>
              <a:t>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이 아닐 때까지 다음 노드를 참조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tempNode.link</a:t>
            </a:r>
            <a:r>
              <a:rPr lang="ko-KR" altLang="en-US" sz="1200" dirty="0"/>
              <a:t>는 다음 노드를 참조하고 있으므로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tempNode.link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가 다음 노드를 참조하도록 하는 것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while</a:t>
            </a:r>
            <a:r>
              <a:rPr lang="ko-KR" altLang="en-US" sz="1200" dirty="0"/>
              <a:t>문이 모두 실행되면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는 가장 마지막 노드를 참조한 상태가 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while(</a:t>
            </a:r>
            <a:r>
              <a:rPr lang="en-US" altLang="ko-KR" sz="1200" dirty="0" err="1"/>
              <a:t>tempNode.link</a:t>
            </a:r>
            <a:r>
              <a:rPr lang="en-US" altLang="ko-KR" sz="1200" dirty="0"/>
              <a:t> != null) 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tempNode.link</a:t>
            </a:r>
            <a:r>
              <a:rPr lang="en-US" altLang="ko-KR" sz="1200" dirty="0"/>
              <a:t>;    // </a:t>
            </a:r>
            <a:r>
              <a:rPr lang="ko-KR" altLang="en-US" sz="1200" dirty="0"/>
              <a:t>다음 노드를 참조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D3A79-5D12-445F-AEA8-275B6DD923D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70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else if(</a:t>
            </a:r>
            <a:r>
              <a:rPr lang="en-US" altLang="ko-KR" sz="1200" dirty="0" err="1"/>
              <a:t>isEmpty</a:t>
            </a:r>
            <a:r>
              <a:rPr lang="en-US" altLang="ko-KR" sz="1200" dirty="0"/>
              <a:t>()) {</a:t>
            </a:r>
          </a:p>
          <a:p>
            <a:r>
              <a:rPr lang="en-US" altLang="ko-KR" sz="1200" dirty="0"/>
              <a:t>            // top </a:t>
            </a:r>
            <a:r>
              <a:rPr lang="ko-KR" altLang="en-US" sz="1200" dirty="0"/>
              <a:t>포인터가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인 경우 새로운 노드를 참조하도록 함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떄</a:t>
            </a:r>
            <a:r>
              <a:rPr lang="ko-KR" altLang="en-US" sz="1200" dirty="0"/>
              <a:t> </a:t>
            </a:r>
            <a:r>
              <a:rPr lang="en-US" altLang="ko-KR" sz="1200" dirty="0"/>
              <a:t>head</a:t>
            </a:r>
            <a:r>
              <a:rPr lang="ko-KR" altLang="en-US" sz="1200" dirty="0"/>
              <a:t>도 함께 새로운 노드를 참조하도록 함 </a:t>
            </a:r>
            <a:r>
              <a:rPr lang="en-US" altLang="ko-KR" sz="1200" dirty="0"/>
              <a:t>(head</a:t>
            </a:r>
            <a:r>
              <a:rPr lang="ko-KR" altLang="en-US" sz="1200" dirty="0"/>
              <a:t>는 첫 노드를 참조하는 용도로만 사용을 제한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else {</a:t>
            </a:r>
          </a:p>
          <a:p>
            <a:r>
              <a:rPr lang="en-US" altLang="ko-KR" sz="1200" dirty="0"/>
              <a:t>            // top </a:t>
            </a:r>
            <a:r>
              <a:rPr lang="ko-KR" altLang="en-US" sz="1200" dirty="0"/>
              <a:t>노드가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이 아닌 경우 </a:t>
            </a:r>
            <a:r>
              <a:rPr lang="en-US" altLang="ko-KR" sz="1200" dirty="0"/>
              <a:t>temp </a:t>
            </a:r>
            <a:r>
              <a:rPr lang="ko-KR" altLang="en-US" sz="1200" dirty="0"/>
              <a:t>노드가 </a:t>
            </a:r>
            <a:r>
              <a:rPr lang="en-US" altLang="ko-KR" sz="1200" dirty="0"/>
              <a:t>top</a:t>
            </a:r>
            <a:r>
              <a:rPr lang="ko-KR" altLang="en-US" sz="1200" dirty="0"/>
              <a:t>을 참조하도록 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는 마지막 노드를 찾기 위해 사용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ListStackNode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top;</a:t>
            </a:r>
          </a:p>
          <a:p>
            <a:r>
              <a:rPr lang="en-US" altLang="ko-KR" sz="1200" dirty="0"/>
              <a:t>            </a:t>
            </a:r>
          </a:p>
          <a:p>
            <a:r>
              <a:rPr lang="en-US" altLang="ko-KR" sz="1200" dirty="0"/>
              <a:t>            // temp </a:t>
            </a:r>
            <a:r>
              <a:rPr lang="ko-KR" altLang="en-US" sz="1200" dirty="0"/>
              <a:t>노드의 </a:t>
            </a:r>
            <a:r>
              <a:rPr lang="en-US" altLang="ko-KR" sz="1200" dirty="0"/>
              <a:t>link</a:t>
            </a:r>
            <a:r>
              <a:rPr lang="ko-KR" altLang="en-US" sz="1200" dirty="0"/>
              <a:t>가 </a:t>
            </a:r>
            <a:r>
              <a:rPr lang="en-US" altLang="ko-KR" sz="1200" dirty="0"/>
              <a:t>null</a:t>
            </a:r>
            <a:r>
              <a:rPr lang="ko-KR" altLang="en-US" sz="1200" dirty="0"/>
              <a:t>이 아닐 때까지 다음 노드를 참조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tempNode.link</a:t>
            </a:r>
            <a:r>
              <a:rPr lang="ko-KR" altLang="en-US" sz="1200" dirty="0"/>
              <a:t>는 다음 노드를 참조하고 있으므로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tempNode.link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가 다음 노드를 참조하도록 하는 것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// while</a:t>
            </a:r>
            <a:r>
              <a:rPr lang="ko-KR" altLang="en-US" sz="1200" dirty="0"/>
              <a:t>문이 모두 실행되면 </a:t>
            </a:r>
            <a:r>
              <a:rPr lang="en-US" altLang="ko-KR" sz="1200" dirty="0" err="1"/>
              <a:t>tempNode</a:t>
            </a:r>
            <a:r>
              <a:rPr lang="ko-KR" altLang="en-US" sz="1200" dirty="0"/>
              <a:t>는 가장 마지막 노드를 참조한 상태가 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while(</a:t>
            </a:r>
            <a:r>
              <a:rPr lang="en-US" altLang="ko-KR" sz="1200" dirty="0" err="1"/>
              <a:t>tempNode.link</a:t>
            </a:r>
            <a:r>
              <a:rPr lang="en-US" altLang="ko-KR" sz="1200" dirty="0"/>
              <a:t> != null) 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tempNode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tempNode.link</a:t>
            </a:r>
            <a:r>
              <a:rPr lang="en-US" altLang="ko-KR" sz="1200" dirty="0"/>
              <a:t>;    // </a:t>
            </a:r>
            <a:r>
              <a:rPr lang="ko-KR" altLang="en-US" sz="1200" dirty="0"/>
              <a:t>다음 노드를 참조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D3A79-5D12-445F-AEA8-275B6DD923D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3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8BBF75-E7B1-4D1D-88A9-D95712F84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3BFBC7D-2850-458C-AE2A-775B8AF12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C4D717-97C4-497D-BA6D-E93FEEAE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D24-A56F-4B43-B005-CE1EFCB9974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247F763-3BC3-4769-B7A0-D7765D59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912E401-3E7A-44D0-9B45-AE9E6635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4B-704F-4905-A95F-8FE76AAF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FE190B3-B92C-447B-8C82-5EB00AAE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DBC41D4-ED61-486E-BBD9-62152BB96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07F758C-B81D-4116-972A-3BF265EA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D24-A56F-4B43-B005-CE1EFCB9974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BA7224-6034-46D7-8B09-AE4FF9DA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05FE62B-E922-4C61-99C0-5EBF8DEE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4B-704F-4905-A95F-8FE76AAF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734AFB4-BDA7-4084-8397-0CD5EC0F1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26D77D0-DEC6-48E2-8E43-21EC38FDE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6DD4BBC-84C6-4575-ACB6-8AB1D51A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D24-A56F-4B43-B005-CE1EFCB9974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8F12488-D4C4-4F42-8864-A360FEF5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87A33CB-5C31-468D-BB8D-51706101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4B-704F-4905-A95F-8FE76AAF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2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F6BF8E-FF9F-4713-A4D6-3990D747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BC52199-7107-493F-B975-484E1B17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4D8DDB5-1AEB-46EB-8C6B-4E1D57DF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D24-A56F-4B43-B005-CE1EFCB9974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3EEC54-C9B0-4307-9569-616ED616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E75472C-9444-480C-B680-170F6F6A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4B-704F-4905-A95F-8FE76AAF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47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03CB67-5A12-49F7-ADBA-CF4AEFD9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A9FFA46-7468-475A-B400-8425E7BFD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55E2906-46C1-49E3-BD48-5CEACF16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D24-A56F-4B43-B005-CE1EFCB9974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93A1E48-8D6A-4533-9DC9-E84F8B3E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66C40D2-86E3-44E5-9166-801D2C4B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4B-704F-4905-A95F-8FE76AAF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3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B42FBF-0618-4786-B9F5-E3C591C2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C8DB7BE-BF6D-45D3-9015-96215CE03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79D7D22-2619-47FB-B1AB-8E06D855A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9F8638-6D10-4FAB-80B7-7000DDCE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D24-A56F-4B43-B005-CE1EFCB9974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66CB631-A231-4940-B501-D458695A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69056D0-085B-4B7D-B720-6ABE904A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4B-704F-4905-A95F-8FE76AAF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3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8696541-CA9C-4DF8-BC25-A08E1BBD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92204AE-7CF7-4E7D-A825-FC20B240A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972B930-CD39-4742-A8DB-8CF902046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C306623-20F1-42E6-9036-11B064B48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770BBF1-B7AE-4164-A334-3DD1843A2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A53EB64-44FE-483E-BDA5-98C6A99A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D24-A56F-4B43-B005-CE1EFCB9974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F17ED7D-E9CE-42EB-81AD-F1953F52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05B0200-F4A8-40F4-872C-B6760242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4B-704F-4905-A95F-8FE76AAF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1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B8A4E6-524F-4D1B-88DD-A12C566D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6F31263-4957-461B-A904-18441AB3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D24-A56F-4B43-B005-CE1EFCB9974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BE9FF35-BC21-4D2E-827F-D3474CC3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71188DD-56DC-403C-B5EB-61AB5662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4B-704F-4905-A95F-8FE76AAF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8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1E60FE1-48D9-414E-A892-A2069504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D24-A56F-4B43-B005-CE1EFCB9974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A147596-E7AB-4392-B9BE-9C47A8A4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E9EC009-CA5A-4C17-88BA-D8B4295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4B-704F-4905-A95F-8FE76AAF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4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9B6260-166C-475A-AE16-A570CA99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80A4CDA-BD65-49A8-9537-F25D0A2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7101EF7-F02C-4FB7-A4E5-65D7CD173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72E50FE-3A15-4BD4-A1DF-A9FDFC3D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D24-A56F-4B43-B005-CE1EFCB9974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42CA2C-53AE-429C-AE7E-7BB24901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FF36A6-E7A8-4F8B-A232-0111ABCA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4B-704F-4905-A95F-8FE76AAF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9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228F87-619E-4E47-B6FA-9EFEBFA6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DA39174-3C20-4C69-929E-354FE9F4A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EC27419-BEE8-4FC9-BD4A-FA50472C3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A6A68DE-11E8-44BF-BFA9-E2AA8523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ED24-A56F-4B43-B005-CE1EFCB9974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2A8524B-4883-4868-8799-E6B1CAE1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D5A9EC7-003F-466D-B1B6-E1C17A56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324B-704F-4905-A95F-8FE76AAF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2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EB5679F-0A4C-4BD4-A06D-921881FA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074E48F-16A2-412B-8221-15BCA239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9FF3736-6F7D-428E-8D23-344D4C4A8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CED24-A56F-4B43-B005-CE1EFCB99741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60E6075-7309-4C18-9877-A6F9D4B15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623F488-948C-49A7-A5EA-D2120847E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324B-704F-4905-A95F-8FE76AAF9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9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6F5B71B-F047-4A78-8342-6B84FA4B1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스택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3BF8750-2422-4182-A22F-2647112E0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알고리즘 스터디</a:t>
            </a:r>
          </a:p>
        </p:txBody>
      </p:sp>
    </p:spTree>
    <p:extLst>
      <p:ext uri="{BB962C8B-B14F-4D97-AF65-F5344CB8AC3E}">
        <p14:creationId xmlns:p14="http://schemas.microsoft.com/office/powerpoint/2010/main" val="405989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3956" y="365125"/>
            <a:ext cx="10515600" cy="1006475"/>
          </a:xfrm>
        </p:spPr>
        <p:txBody>
          <a:bodyPr>
            <a:noAutofit/>
          </a:bodyPr>
          <a:lstStyle/>
          <a:p>
            <a:r>
              <a:rPr lang="ko-KR" altLang="en-US" sz="3800" dirty="0"/>
              <a:t>순차 자료구조를 이용한 </a:t>
            </a:r>
            <a:r>
              <a:rPr lang="ko-KR" altLang="en-US" sz="3800" dirty="0" err="1"/>
              <a:t>스택의</a:t>
            </a:r>
            <a:r>
              <a:rPr lang="ko-KR" altLang="en-US" sz="3800" dirty="0"/>
              <a:t>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07D3C0F-DCFA-4942-A230-03F123ECF4E1}"/>
              </a:ext>
            </a:extLst>
          </p:cNvPr>
          <p:cNvSpPr/>
          <p:nvPr/>
        </p:nvSpPr>
        <p:spPr>
          <a:xfrm>
            <a:off x="315615" y="1769806"/>
            <a:ext cx="8164707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스택에 데이터를 추가</a:t>
            </a:r>
          </a:p>
          <a:p>
            <a:r>
              <a:rPr lang="ko-KR" altLang="en-US" sz="2200" dirty="0"/>
              <a:t>    </a:t>
            </a:r>
            <a:r>
              <a:rPr lang="en-US" altLang="ko-KR" sz="2200" dirty="0"/>
              <a:t>public void push(char item) { // </a:t>
            </a:r>
            <a:r>
              <a:rPr lang="ko-KR" altLang="en-US" sz="2200" dirty="0"/>
              <a:t>원소 </a:t>
            </a:r>
            <a:r>
              <a:rPr lang="en-US" altLang="ko-KR" sz="2200" dirty="0"/>
              <a:t>item </a:t>
            </a:r>
            <a:r>
              <a:rPr lang="ko-KR" altLang="en-US" sz="2200" dirty="0"/>
              <a:t>받기</a:t>
            </a:r>
            <a:endParaRPr lang="en-US" altLang="ko-KR" sz="2200" dirty="0"/>
          </a:p>
          <a:p>
            <a:r>
              <a:rPr lang="en-US" altLang="ko-KR" sz="2200" dirty="0"/>
              <a:t>        if(</a:t>
            </a:r>
            <a:r>
              <a:rPr lang="en-US" altLang="ko-KR" sz="2200" dirty="0" err="1"/>
              <a:t>isFull</a:t>
            </a:r>
            <a:r>
              <a:rPr lang="en-US" altLang="ko-KR" sz="2200" dirty="0"/>
              <a:t>()) {</a:t>
            </a:r>
          </a:p>
          <a:p>
            <a:r>
              <a:rPr lang="en-US" altLang="ko-KR" sz="2200" dirty="0"/>
              <a:t>		</a:t>
            </a:r>
            <a:r>
              <a:rPr lang="en-US" altLang="ko-KR" sz="2200" dirty="0" err="1"/>
              <a:t>System.out.println</a:t>
            </a:r>
            <a:r>
              <a:rPr lang="en-US" altLang="ko-KR" sz="2200" dirty="0"/>
              <a:t>("Stack is full!");</a:t>
            </a:r>
          </a:p>
          <a:p>
            <a:r>
              <a:rPr lang="en-US" altLang="ko-KR" sz="2200" dirty="0"/>
              <a:t>        } else {             </a:t>
            </a:r>
          </a:p>
          <a:p>
            <a:r>
              <a:rPr lang="en-US" altLang="ko-KR" sz="2200" dirty="0"/>
              <a:t>	// </a:t>
            </a:r>
            <a:r>
              <a:rPr lang="ko-KR" altLang="en-US" sz="2200" dirty="0"/>
              <a:t>다음 스택 포인터가 가리키는 인덱스에 데이터 추가</a:t>
            </a:r>
          </a:p>
          <a:p>
            <a:r>
              <a:rPr lang="ko-KR" altLang="en-US" sz="2200" dirty="0"/>
              <a:t>            </a:t>
            </a:r>
            <a:r>
              <a:rPr lang="en-US" altLang="ko-KR" sz="2200" dirty="0" err="1"/>
              <a:t>stackArr</a:t>
            </a:r>
            <a:r>
              <a:rPr lang="en-US" altLang="ko-KR" sz="2200" dirty="0"/>
              <a:t>[++top] = item;    </a:t>
            </a:r>
          </a:p>
          <a:p>
            <a:r>
              <a:rPr lang="en-US" altLang="ko-KR" sz="2200" dirty="0"/>
              <a:t>            </a:t>
            </a:r>
            <a:r>
              <a:rPr lang="en-US" altLang="ko-KR" sz="2200" dirty="0" err="1"/>
              <a:t>System.out.println</a:t>
            </a:r>
            <a:r>
              <a:rPr lang="en-US" altLang="ko-KR" sz="2200" dirty="0"/>
              <a:t>("Inserted Item : " + item);</a:t>
            </a:r>
          </a:p>
          <a:p>
            <a:r>
              <a:rPr lang="en-US" altLang="ko-KR" sz="2200" dirty="0"/>
              <a:t>        }</a:t>
            </a:r>
          </a:p>
          <a:p>
            <a:r>
              <a:rPr lang="en-US" altLang="ko-KR" sz="2200" dirty="0"/>
              <a:t>    }</a:t>
            </a:r>
          </a:p>
          <a:p>
            <a:r>
              <a:rPr lang="en-US" altLang="ko-KR" sz="2500" dirty="0"/>
              <a:t>  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FC73DAA-1402-4F30-A1F9-BAD86CF9ADFA}"/>
              </a:ext>
            </a:extLst>
          </p:cNvPr>
          <p:cNvSpPr/>
          <p:nvPr/>
        </p:nvSpPr>
        <p:spPr>
          <a:xfrm>
            <a:off x="8583222" y="3405626"/>
            <a:ext cx="2080591" cy="972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F5C1F33-F939-4B49-B02A-E00543FC4314}"/>
              </a:ext>
            </a:extLst>
          </p:cNvPr>
          <p:cNvSpPr/>
          <p:nvPr/>
        </p:nvSpPr>
        <p:spPr>
          <a:xfrm>
            <a:off x="8583222" y="2294749"/>
            <a:ext cx="2080591" cy="972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B3DC33F7-6DEA-4912-ADB5-FF4FFA42BADD}"/>
              </a:ext>
            </a:extLst>
          </p:cNvPr>
          <p:cNvCxnSpPr>
            <a:cxnSpLocks/>
          </p:cNvCxnSpPr>
          <p:nvPr/>
        </p:nvCxnSpPr>
        <p:spPr>
          <a:xfrm flipH="1">
            <a:off x="10736698" y="2769521"/>
            <a:ext cx="384313" cy="636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59FD6D6-B06E-4B0C-A18A-99807A282BC7}"/>
              </a:ext>
            </a:extLst>
          </p:cNvPr>
          <p:cNvSpPr txBox="1"/>
          <p:nvPr/>
        </p:nvSpPr>
        <p:spPr>
          <a:xfrm>
            <a:off x="11121011" y="2411426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56791B07-017C-4D7F-943A-C932B20D7D58}"/>
              </a:ext>
            </a:extLst>
          </p:cNvPr>
          <p:cNvSpPr/>
          <p:nvPr/>
        </p:nvSpPr>
        <p:spPr>
          <a:xfrm>
            <a:off x="8568214" y="2294749"/>
            <a:ext cx="2080591" cy="972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2.70833E-6 -0.17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5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00117 -0.178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8" grpId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704" y="365125"/>
            <a:ext cx="10515600" cy="1006475"/>
          </a:xfrm>
        </p:spPr>
        <p:txBody>
          <a:bodyPr>
            <a:noAutofit/>
          </a:bodyPr>
          <a:lstStyle/>
          <a:p>
            <a:r>
              <a:rPr lang="ko-KR" altLang="en-US" sz="3800" dirty="0"/>
              <a:t>순차 자료구조를 이용한 </a:t>
            </a:r>
            <a:r>
              <a:rPr lang="ko-KR" altLang="en-US" sz="3800" dirty="0" err="1"/>
              <a:t>스택의</a:t>
            </a:r>
            <a:r>
              <a:rPr lang="ko-KR" altLang="en-US" sz="3800" dirty="0"/>
              <a:t>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07D3C0F-DCFA-4942-A230-03F123ECF4E1}"/>
              </a:ext>
            </a:extLst>
          </p:cNvPr>
          <p:cNvSpPr/>
          <p:nvPr/>
        </p:nvSpPr>
        <p:spPr>
          <a:xfrm>
            <a:off x="383458" y="1690062"/>
            <a:ext cx="825909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스택의 최상위</a:t>
            </a:r>
            <a:r>
              <a:rPr lang="en-US" altLang="ko-KR" sz="2200" dirty="0"/>
              <a:t>(</a:t>
            </a:r>
            <a:r>
              <a:rPr lang="ko-KR" altLang="en-US" sz="2200" dirty="0"/>
              <a:t>마지막</a:t>
            </a:r>
            <a:r>
              <a:rPr lang="en-US" altLang="ko-KR" sz="2200" dirty="0"/>
              <a:t>) </a:t>
            </a:r>
            <a:r>
              <a:rPr lang="ko-KR" altLang="en-US" sz="2200" dirty="0"/>
              <a:t>데이터 추출 후 삭제</a:t>
            </a:r>
          </a:p>
          <a:p>
            <a:r>
              <a:rPr lang="ko-KR" altLang="en-US" sz="2200" dirty="0"/>
              <a:t>    </a:t>
            </a:r>
            <a:r>
              <a:rPr lang="en-US" altLang="ko-KR" sz="2200" dirty="0"/>
              <a:t>public char pop() {</a:t>
            </a:r>
          </a:p>
          <a:p>
            <a:r>
              <a:rPr lang="en-US" altLang="ko-KR" sz="2200" dirty="0"/>
              <a:t>        if(</a:t>
            </a:r>
            <a:r>
              <a:rPr lang="en-US" altLang="ko-KR" sz="2200" dirty="0" err="1"/>
              <a:t>isEmpty</a:t>
            </a:r>
            <a:r>
              <a:rPr lang="en-US" altLang="ko-KR" sz="2200" dirty="0"/>
              <a:t>()) {</a:t>
            </a:r>
          </a:p>
          <a:p>
            <a:r>
              <a:rPr lang="en-US" altLang="ko-KR" sz="2200" dirty="0"/>
              <a:t>            </a:t>
            </a:r>
            <a:r>
              <a:rPr lang="en-US" altLang="ko-KR" sz="2200" dirty="0" err="1"/>
              <a:t>System.out.println</a:t>
            </a:r>
            <a:r>
              <a:rPr lang="en-US" altLang="ko-KR" sz="2200" dirty="0"/>
              <a:t>("Deleting fail! Stack is empty!");</a:t>
            </a:r>
          </a:p>
          <a:p>
            <a:r>
              <a:rPr lang="en-US" altLang="ko-KR" sz="2200" dirty="0"/>
              <a:t>            return 0;</a:t>
            </a:r>
          </a:p>
          <a:p>
            <a:r>
              <a:rPr lang="en-US" altLang="ko-KR" sz="2200" dirty="0"/>
              <a:t>        } else { </a:t>
            </a:r>
          </a:p>
          <a:p>
            <a:r>
              <a:rPr lang="en-US" altLang="ko-KR" sz="2200" dirty="0"/>
              <a:t>            </a:t>
            </a:r>
            <a:r>
              <a:rPr lang="en-US" altLang="ko-KR" sz="2200" dirty="0" err="1"/>
              <a:t>System.out.println</a:t>
            </a:r>
            <a:r>
              <a:rPr lang="en-US" altLang="ko-KR" sz="2200" dirty="0"/>
              <a:t>("Deleted Item : " + </a:t>
            </a:r>
            <a:r>
              <a:rPr lang="en-US" altLang="ko-KR" sz="2200" dirty="0" err="1"/>
              <a:t>stackArr</a:t>
            </a:r>
            <a:r>
              <a:rPr lang="en-US" altLang="ko-KR" sz="2200" dirty="0"/>
              <a:t>[top]);</a:t>
            </a:r>
          </a:p>
          <a:p>
            <a:r>
              <a:rPr lang="en-US" altLang="ko-KR" sz="2200" dirty="0"/>
              <a:t>            return </a:t>
            </a:r>
            <a:r>
              <a:rPr lang="en-US" altLang="ko-KR" sz="2200" dirty="0" err="1"/>
              <a:t>stackArr</a:t>
            </a:r>
            <a:r>
              <a:rPr lang="en-US" altLang="ko-KR" sz="2200" dirty="0"/>
              <a:t>[--top];</a:t>
            </a:r>
          </a:p>
          <a:p>
            <a:r>
              <a:rPr lang="en-US" altLang="ko-KR" sz="2200" dirty="0"/>
              <a:t>        }                </a:t>
            </a:r>
          </a:p>
          <a:p>
            <a:r>
              <a:rPr lang="en-US" altLang="ko-KR" sz="2200" dirty="0"/>
              <a:t>    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02FCB4-6B0C-4F81-AA54-716DB8E8769E}"/>
              </a:ext>
            </a:extLst>
          </p:cNvPr>
          <p:cNvSpPr/>
          <p:nvPr/>
        </p:nvSpPr>
        <p:spPr>
          <a:xfrm>
            <a:off x="8583222" y="3405626"/>
            <a:ext cx="2080591" cy="972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7A6DBE5C-6982-4CD0-B618-25987DFBA214}"/>
              </a:ext>
            </a:extLst>
          </p:cNvPr>
          <p:cNvCxnSpPr>
            <a:cxnSpLocks/>
          </p:cNvCxnSpPr>
          <p:nvPr/>
        </p:nvCxnSpPr>
        <p:spPr>
          <a:xfrm flipH="1">
            <a:off x="10736698" y="1658644"/>
            <a:ext cx="384313" cy="636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D4D7796-7FAF-404E-ABC8-2CE9552CA426}"/>
              </a:ext>
            </a:extLst>
          </p:cNvPr>
          <p:cNvSpPr txBox="1"/>
          <p:nvPr/>
        </p:nvSpPr>
        <p:spPr>
          <a:xfrm>
            <a:off x="11121011" y="1371600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E75E0A77-45C2-4087-B0DF-B93DABE40722}"/>
              </a:ext>
            </a:extLst>
          </p:cNvPr>
          <p:cNvSpPr/>
          <p:nvPr/>
        </p:nvSpPr>
        <p:spPr>
          <a:xfrm>
            <a:off x="8583221" y="2294749"/>
            <a:ext cx="2080591" cy="972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6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0013 0.1576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787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00052 0.141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704" y="365125"/>
            <a:ext cx="10515600" cy="1006475"/>
          </a:xfrm>
        </p:spPr>
        <p:txBody>
          <a:bodyPr>
            <a:noAutofit/>
          </a:bodyPr>
          <a:lstStyle/>
          <a:p>
            <a:r>
              <a:rPr lang="ko-KR" altLang="en-US" sz="3800" dirty="0"/>
              <a:t>순차 자료구조를 이용한 </a:t>
            </a:r>
            <a:r>
              <a:rPr lang="ko-KR" altLang="en-US" sz="3800" dirty="0" err="1"/>
              <a:t>스택의</a:t>
            </a:r>
            <a:r>
              <a:rPr lang="ko-KR" altLang="en-US" sz="3800" dirty="0"/>
              <a:t>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07D3C0F-DCFA-4942-A230-03F123ECF4E1}"/>
              </a:ext>
            </a:extLst>
          </p:cNvPr>
          <p:cNvSpPr/>
          <p:nvPr/>
        </p:nvSpPr>
        <p:spPr>
          <a:xfrm>
            <a:off x="625824" y="1371600"/>
            <a:ext cx="111242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스택의 최상위</a:t>
            </a:r>
            <a:r>
              <a:rPr lang="en-US" altLang="ko-KR" sz="2200" dirty="0"/>
              <a:t>(</a:t>
            </a:r>
            <a:r>
              <a:rPr lang="ko-KR" altLang="en-US" sz="2200" dirty="0"/>
              <a:t>마지막</a:t>
            </a:r>
            <a:r>
              <a:rPr lang="en-US" altLang="ko-KR" sz="2200" dirty="0"/>
              <a:t>) </a:t>
            </a:r>
            <a:r>
              <a:rPr lang="ko-KR" altLang="en-US" sz="2200" dirty="0"/>
              <a:t>데이터 추출</a:t>
            </a:r>
          </a:p>
          <a:p>
            <a:r>
              <a:rPr lang="ko-KR" altLang="en-US" sz="2200" dirty="0"/>
              <a:t>    </a:t>
            </a:r>
            <a:r>
              <a:rPr lang="en-US" altLang="ko-KR" sz="2200" dirty="0"/>
              <a:t>public char peek() {</a:t>
            </a:r>
          </a:p>
          <a:p>
            <a:r>
              <a:rPr lang="en-US" altLang="ko-KR" sz="2200" dirty="0"/>
              <a:t>        if(</a:t>
            </a:r>
            <a:r>
              <a:rPr lang="en-US" altLang="ko-KR" sz="2200" dirty="0" err="1"/>
              <a:t>isEmpty</a:t>
            </a:r>
            <a:r>
              <a:rPr lang="en-US" altLang="ko-KR" sz="2200" dirty="0"/>
              <a:t>()) {</a:t>
            </a:r>
          </a:p>
          <a:p>
            <a:r>
              <a:rPr lang="en-US" altLang="ko-KR" sz="2200" dirty="0"/>
              <a:t>            </a:t>
            </a:r>
            <a:r>
              <a:rPr lang="en-US" altLang="ko-KR" sz="2200" dirty="0" err="1"/>
              <a:t>System.out.println</a:t>
            </a:r>
            <a:r>
              <a:rPr lang="en-US" altLang="ko-KR" sz="2200" dirty="0"/>
              <a:t>("Peeking fail! Stack is empty!");</a:t>
            </a:r>
          </a:p>
          <a:p>
            <a:r>
              <a:rPr lang="en-US" altLang="ko-KR" sz="2200" dirty="0"/>
              <a:t>            return 0;</a:t>
            </a:r>
          </a:p>
          <a:p>
            <a:r>
              <a:rPr lang="en-US" altLang="ko-KR" sz="2200" dirty="0"/>
              <a:t>        } else { </a:t>
            </a:r>
          </a:p>
          <a:p>
            <a:r>
              <a:rPr lang="en-US" altLang="ko-KR" sz="2200" dirty="0"/>
              <a:t>            </a:t>
            </a:r>
            <a:r>
              <a:rPr lang="en-US" altLang="ko-KR" sz="2200" dirty="0" err="1"/>
              <a:t>System.out.println</a:t>
            </a:r>
            <a:r>
              <a:rPr lang="en-US" altLang="ko-KR" sz="2200" dirty="0"/>
              <a:t>("Peeked Item : " + </a:t>
            </a:r>
            <a:r>
              <a:rPr lang="en-US" altLang="ko-KR" sz="2200" dirty="0" err="1"/>
              <a:t>stackArr</a:t>
            </a:r>
            <a:r>
              <a:rPr lang="en-US" altLang="ko-KR" sz="2200" dirty="0"/>
              <a:t>[top]);</a:t>
            </a:r>
          </a:p>
          <a:p>
            <a:r>
              <a:rPr lang="en-US" altLang="ko-KR" sz="2200" dirty="0"/>
              <a:t>            return </a:t>
            </a:r>
            <a:r>
              <a:rPr lang="en-US" altLang="ko-KR" sz="2200" dirty="0" err="1"/>
              <a:t>stackArr</a:t>
            </a:r>
            <a:r>
              <a:rPr lang="en-US" altLang="ko-KR" sz="2200" dirty="0"/>
              <a:t>[top];</a:t>
            </a:r>
          </a:p>
          <a:p>
            <a:r>
              <a:rPr lang="en-US" altLang="ko-KR" sz="2200" dirty="0"/>
              <a:t>        }</a:t>
            </a:r>
          </a:p>
          <a:p>
            <a:r>
              <a:rPr lang="en-US" altLang="ko-KR" sz="2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20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704" y="365125"/>
            <a:ext cx="10515600" cy="1006475"/>
          </a:xfrm>
        </p:spPr>
        <p:txBody>
          <a:bodyPr>
            <a:noAutofit/>
          </a:bodyPr>
          <a:lstStyle/>
          <a:p>
            <a:r>
              <a:rPr lang="ko-KR" altLang="en-US" sz="3800" dirty="0"/>
              <a:t>순차 자료구조를 이용한 </a:t>
            </a:r>
            <a:r>
              <a:rPr lang="ko-KR" altLang="en-US" sz="3800" dirty="0" err="1"/>
              <a:t>스택의</a:t>
            </a:r>
            <a:r>
              <a:rPr lang="ko-KR" altLang="en-US" sz="3800" dirty="0"/>
              <a:t>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07D3C0F-DCFA-4942-A230-03F123ECF4E1}"/>
              </a:ext>
            </a:extLst>
          </p:cNvPr>
          <p:cNvSpPr/>
          <p:nvPr/>
        </p:nvSpPr>
        <p:spPr>
          <a:xfrm>
            <a:off x="625824" y="1371600"/>
            <a:ext cx="111242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스택 초기화</a:t>
            </a:r>
          </a:p>
          <a:p>
            <a:r>
              <a:rPr lang="ko-KR" altLang="en-US" sz="2200" dirty="0"/>
              <a:t>    </a:t>
            </a:r>
            <a:r>
              <a:rPr lang="en-US" altLang="ko-KR" sz="2200" dirty="0"/>
              <a:t>public void clear() {</a:t>
            </a:r>
          </a:p>
          <a:p>
            <a:r>
              <a:rPr lang="en-US" altLang="ko-KR" sz="2200" dirty="0"/>
              <a:t>        if(</a:t>
            </a:r>
            <a:r>
              <a:rPr lang="en-US" altLang="ko-KR" sz="2200" dirty="0" err="1"/>
              <a:t>isEmpty</a:t>
            </a:r>
            <a:r>
              <a:rPr lang="en-US" altLang="ko-KR" sz="2200" dirty="0"/>
              <a:t>()) {</a:t>
            </a:r>
          </a:p>
          <a:p>
            <a:r>
              <a:rPr lang="en-US" altLang="ko-KR" sz="2200" dirty="0"/>
              <a:t>            </a:t>
            </a:r>
            <a:r>
              <a:rPr lang="en-US" altLang="ko-KR" sz="2200" dirty="0" err="1"/>
              <a:t>System.out.println</a:t>
            </a:r>
            <a:r>
              <a:rPr lang="en-US" altLang="ko-KR" sz="2200" dirty="0"/>
              <a:t>("Stack is already empty!");</a:t>
            </a:r>
          </a:p>
          <a:p>
            <a:r>
              <a:rPr lang="en-US" altLang="ko-KR" sz="2200" dirty="0"/>
              <a:t>        } else {</a:t>
            </a:r>
          </a:p>
          <a:p>
            <a:r>
              <a:rPr lang="en-US" altLang="ko-KR" sz="2200" dirty="0"/>
              <a:t>            top = -1;    // </a:t>
            </a:r>
            <a:r>
              <a:rPr lang="ko-KR" altLang="en-US" sz="2200" dirty="0"/>
              <a:t>스택 포인터 초기화</a:t>
            </a:r>
          </a:p>
          <a:p>
            <a:r>
              <a:rPr lang="ko-KR" altLang="en-US" sz="2200" dirty="0"/>
              <a:t>            </a:t>
            </a:r>
            <a:r>
              <a:rPr lang="en-US" altLang="ko-KR" sz="2200" dirty="0" err="1"/>
              <a:t>stackArr</a:t>
            </a:r>
            <a:r>
              <a:rPr lang="en-US" altLang="ko-KR" sz="2200" dirty="0"/>
              <a:t> = new char[</a:t>
            </a:r>
            <a:r>
              <a:rPr lang="en-US" altLang="ko-KR" sz="2200" dirty="0" err="1"/>
              <a:t>this.stackSize</a:t>
            </a:r>
            <a:r>
              <a:rPr lang="en-US" altLang="ko-KR" sz="2200" dirty="0"/>
              <a:t>];    // </a:t>
            </a:r>
            <a:r>
              <a:rPr lang="ko-KR" altLang="en-US" sz="2200" dirty="0"/>
              <a:t>새로운 스택 배열 생성</a:t>
            </a:r>
          </a:p>
          <a:p>
            <a:r>
              <a:rPr lang="ko-KR" altLang="en-US" sz="2200" dirty="0"/>
              <a:t>            </a:t>
            </a:r>
            <a:r>
              <a:rPr lang="en-US" altLang="ko-KR" sz="2200" dirty="0" err="1"/>
              <a:t>System.out.println</a:t>
            </a:r>
            <a:r>
              <a:rPr lang="en-US" altLang="ko-KR" sz="2200" dirty="0"/>
              <a:t>("Stack is clear!");</a:t>
            </a:r>
          </a:p>
          <a:p>
            <a:r>
              <a:rPr lang="en-US" altLang="ko-KR" sz="2200" dirty="0"/>
              <a:t>        }</a:t>
            </a:r>
          </a:p>
          <a:p>
            <a:r>
              <a:rPr lang="en-US" altLang="ko-KR" sz="2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2966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704" y="365125"/>
            <a:ext cx="10515600" cy="1006475"/>
          </a:xfrm>
        </p:spPr>
        <p:txBody>
          <a:bodyPr>
            <a:noAutofit/>
          </a:bodyPr>
          <a:lstStyle/>
          <a:p>
            <a:r>
              <a:rPr lang="ko-KR" altLang="en-US" sz="3800" dirty="0"/>
              <a:t>순차 자료구조를 이용한 </a:t>
            </a:r>
            <a:r>
              <a:rPr lang="ko-KR" altLang="en-US" sz="3800" dirty="0" err="1"/>
              <a:t>스택의</a:t>
            </a:r>
            <a:r>
              <a:rPr lang="ko-KR" altLang="en-US" sz="3800" dirty="0"/>
              <a:t>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07D3C0F-DCFA-4942-A230-03F123ECF4E1}"/>
              </a:ext>
            </a:extLst>
          </p:cNvPr>
          <p:cNvSpPr/>
          <p:nvPr/>
        </p:nvSpPr>
        <p:spPr>
          <a:xfrm>
            <a:off x="808704" y="1351508"/>
            <a:ext cx="111242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 스택에 저장된 모든 데이터를 출력</a:t>
            </a:r>
          </a:p>
          <a:p>
            <a:r>
              <a:rPr lang="ko-KR" altLang="en-US" sz="2200" dirty="0"/>
              <a:t>    </a:t>
            </a:r>
            <a:r>
              <a:rPr lang="en-US" altLang="ko-KR" sz="2200" dirty="0"/>
              <a:t>public void </a:t>
            </a:r>
            <a:r>
              <a:rPr lang="en-US" altLang="ko-KR" sz="2200" dirty="0" err="1"/>
              <a:t>printStack</a:t>
            </a:r>
            <a:r>
              <a:rPr lang="en-US" altLang="ko-KR" sz="2200" dirty="0"/>
              <a:t>() {</a:t>
            </a:r>
          </a:p>
          <a:p>
            <a:r>
              <a:rPr lang="en-US" altLang="ko-KR" sz="2200" dirty="0"/>
              <a:t>        if(</a:t>
            </a:r>
            <a:r>
              <a:rPr lang="en-US" altLang="ko-KR" sz="2200" dirty="0" err="1"/>
              <a:t>isEmpty</a:t>
            </a:r>
            <a:r>
              <a:rPr lang="en-US" altLang="ko-KR" sz="2200" dirty="0"/>
              <a:t>()) {</a:t>
            </a:r>
          </a:p>
          <a:p>
            <a:r>
              <a:rPr lang="en-US" altLang="ko-KR" sz="2200" dirty="0"/>
              <a:t>            </a:t>
            </a:r>
            <a:r>
              <a:rPr lang="en-US" altLang="ko-KR" sz="2200" dirty="0" err="1"/>
              <a:t>System.out.println</a:t>
            </a:r>
            <a:r>
              <a:rPr lang="en-US" altLang="ko-KR" sz="2200" dirty="0"/>
              <a:t>("Stack is empty!");</a:t>
            </a:r>
          </a:p>
          <a:p>
            <a:r>
              <a:rPr lang="en-US" altLang="ko-KR" sz="2200" dirty="0"/>
              <a:t>        } else {</a:t>
            </a:r>
          </a:p>
          <a:p>
            <a:r>
              <a:rPr lang="en-US" altLang="ko-KR" sz="2200" dirty="0"/>
              <a:t>            </a:t>
            </a:r>
            <a:r>
              <a:rPr lang="en-US" altLang="ko-KR" sz="2200" dirty="0" err="1"/>
              <a:t>System.out.print</a:t>
            </a:r>
            <a:r>
              <a:rPr lang="en-US" altLang="ko-KR" sz="2200" dirty="0"/>
              <a:t>("Stack elements : ");</a:t>
            </a:r>
          </a:p>
          <a:p>
            <a:r>
              <a:rPr lang="en-US" altLang="ko-KR" sz="2200" dirty="0"/>
              <a:t>            for(int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=0;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&lt;=top;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++) {</a:t>
            </a:r>
          </a:p>
          <a:p>
            <a:r>
              <a:rPr lang="en-US" altLang="ko-KR" sz="2200" dirty="0"/>
              <a:t>                </a:t>
            </a:r>
            <a:r>
              <a:rPr lang="en-US" altLang="ko-KR" sz="2200" dirty="0" err="1"/>
              <a:t>System.out.print</a:t>
            </a:r>
            <a:r>
              <a:rPr lang="en-US" altLang="ko-KR" sz="2200" dirty="0"/>
              <a:t>(</a:t>
            </a:r>
            <a:r>
              <a:rPr lang="en-US" altLang="ko-KR" sz="2200" dirty="0" err="1"/>
              <a:t>stackArr</a:t>
            </a:r>
            <a:r>
              <a:rPr lang="en-US" altLang="ko-KR" sz="2200" dirty="0"/>
              <a:t>[</a:t>
            </a:r>
            <a:r>
              <a:rPr lang="en-US" altLang="ko-KR" sz="2200" dirty="0" err="1"/>
              <a:t>i</a:t>
            </a:r>
            <a:r>
              <a:rPr lang="en-US" altLang="ko-KR" sz="2200" dirty="0"/>
              <a:t>] + " ");</a:t>
            </a:r>
          </a:p>
          <a:p>
            <a:r>
              <a:rPr lang="en-US" altLang="ko-KR" sz="2200" dirty="0"/>
              <a:t>            }</a:t>
            </a:r>
          </a:p>
          <a:p>
            <a:r>
              <a:rPr lang="en-US" altLang="ko-KR" sz="2200" dirty="0"/>
              <a:t>            </a:t>
            </a:r>
            <a:r>
              <a:rPr lang="en-US" altLang="ko-KR" sz="2200" dirty="0" err="1"/>
              <a:t>System.out.println</a:t>
            </a:r>
            <a:r>
              <a:rPr lang="en-US" altLang="ko-KR" sz="2200" dirty="0"/>
              <a:t>();</a:t>
            </a:r>
          </a:p>
          <a:p>
            <a:r>
              <a:rPr lang="en-US" altLang="ko-KR" sz="2200" dirty="0"/>
              <a:t>        }</a:t>
            </a:r>
          </a:p>
          <a:p>
            <a:r>
              <a:rPr lang="en-US" altLang="ko-KR" sz="2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2789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892" y="125095"/>
            <a:ext cx="10515600" cy="869315"/>
          </a:xfrm>
        </p:spPr>
        <p:txBody>
          <a:bodyPr>
            <a:noAutofit/>
          </a:bodyPr>
          <a:lstStyle/>
          <a:p>
            <a:r>
              <a:rPr lang="ko-KR" altLang="en-US" sz="3800" dirty="0"/>
              <a:t>순차 자료구조를 이용한 </a:t>
            </a:r>
            <a:r>
              <a:rPr lang="ko-KR" altLang="en-US" sz="3800" dirty="0" err="1"/>
              <a:t>스택의</a:t>
            </a:r>
            <a:r>
              <a:rPr lang="ko-KR" altLang="en-US" sz="3800" dirty="0"/>
              <a:t>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07D3C0F-DCFA-4942-A230-03F123ECF4E1}"/>
              </a:ext>
            </a:extLst>
          </p:cNvPr>
          <p:cNvSpPr/>
          <p:nvPr/>
        </p:nvSpPr>
        <p:spPr>
          <a:xfrm>
            <a:off x="533892" y="994410"/>
            <a:ext cx="111242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public static void main(String </a:t>
            </a:r>
            <a:r>
              <a:rPr lang="en-US" altLang="ko-KR" dirty="0" err="1"/>
              <a:t>args</a:t>
            </a:r>
            <a:r>
              <a:rPr lang="en-US" altLang="ko-KR" dirty="0"/>
              <a:t>[]) {</a:t>
            </a:r>
          </a:p>
          <a:p>
            <a:r>
              <a:rPr lang="en-US" altLang="ko-KR" dirty="0"/>
              <a:t>        int </a:t>
            </a:r>
            <a:r>
              <a:rPr lang="en-US" altLang="ko-KR" dirty="0" err="1"/>
              <a:t>stackSize</a:t>
            </a:r>
            <a:r>
              <a:rPr lang="en-US" altLang="ko-KR" dirty="0"/>
              <a:t> = 5;</a:t>
            </a:r>
          </a:p>
          <a:p>
            <a:r>
              <a:rPr lang="en-US" altLang="ko-KR" dirty="0"/>
              <a:t>        Stack6_1_2 </a:t>
            </a:r>
            <a:r>
              <a:rPr lang="en-US" altLang="ko-KR" dirty="0" err="1"/>
              <a:t>arrStack</a:t>
            </a:r>
            <a:r>
              <a:rPr lang="en-US" altLang="ko-KR" dirty="0"/>
              <a:t> = new Stack6_1_2(</a:t>
            </a:r>
            <a:r>
              <a:rPr lang="en-US" altLang="ko-KR" dirty="0" err="1"/>
              <a:t>stackSize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arrStack.push</a:t>
            </a:r>
            <a:r>
              <a:rPr lang="en-US" altLang="ko-KR" dirty="0"/>
              <a:t>('A');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arrStack.printStack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arrStack.push</a:t>
            </a:r>
            <a:r>
              <a:rPr lang="en-US" altLang="ko-KR" dirty="0"/>
              <a:t>('B');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arrStack.printStack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arrStack.push</a:t>
            </a:r>
            <a:r>
              <a:rPr lang="en-US" altLang="ko-KR" dirty="0"/>
              <a:t>('C');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arrStack.printStack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arrStack.pop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arrStack.printStack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arrStack.pop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arrStack.printStack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arrStack.peek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arrStack.printStack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arrStack.clear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arrStack.printStack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A25BB22-3730-46E6-A9D5-43773CB13208}"/>
              </a:ext>
            </a:extLst>
          </p:cNvPr>
          <p:cNvSpPr/>
          <p:nvPr/>
        </p:nvSpPr>
        <p:spPr>
          <a:xfrm>
            <a:off x="7159640" y="1512553"/>
            <a:ext cx="3208476" cy="397384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ED8BB77-68D0-4230-B5A7-77FA95C38ACB}"/>
              </a:ext>
            </a:extLst>
          </p:cNvPr>
          <p:cNvSpPr/>
          <p:nvPr/>
        </p:nvSpPr>
        <p:spPr>
          <a:xfrm>
            <a:off x="7356284" y="2389201"/>
            <a:ext cx="2750122" cy="5723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98A5107-809B-4D96-9B14-F0BC79CF4B71}"/>
              </a:ext>
            </a:extLst>
          </p:cNvPr>
          <p:cNvSpPr/>
          <p:nvPr/>
        </p:nvSpPr>
        <p:spPr>
          <a:xfrm>
            <a:off x="7340508" y="1657396"/>
            <a:ext cx="2750122" cy="5723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4EA10E2-8D72-4EB1-985F-BD64A4050266}"/>
              </a:ext>
            </a:extLst>
          </p:cNvPr>
          <p:cNvCxnSpPr>
            <a:cxnSpLocks/>
          </p:cNvCxnSpPr>
          <p:nvPr/>
        </p:nvCxnSpPr>
        <p:spPr>
          <a:xfrm flipH="1">
            <a:off x="10172065" y="3229377"/>
            <a:ext cx="384313" cy="636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4EBCD16-E118-4664-B908-EC30BFA6F2FA}"/>
              </a:ext>
            </a:extLst>
          </p:cNvPr>
          <p:cNvSpPr txBox="1"/>
          <p:nvPr/>
        </p:nvSpPr>
        <p:spPr>
          <a:xfrm>
            <a:off x="10556378" y="2905907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CFB44A01-52AC-4AA9-8118-E516D47BAD46}"/>
              </a:ext>
            </a:extLst>
          </p:cNvPr>
          <p:cNvCxnSpPr>
            <a:cxnSpLocks/>
          </p:cNvCxnSpPr>
          <p:nvPr/>
        </p:nvCxnSpPr>
        <p:spPr>
          <a:xfrm flipH="1">
            <a:off x="10153086" y="2490518"/>
            <a:ext cx="384313" cy="636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42EE5C3-B2BA-4B03-8536-CBDFBD2319DB}"/>
              </a:ext>
            </a:extLst>
          </p:cNvPr>
          <p:cNvSpPr txBox="1"/>
          <p:nvPr/>
        </p:nvSpPr>
        <p:spPr>
          <a:xfrm>
            <a:off x="10537399" y="2167048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6B672F4F-68C2-413A-8BED-FFC76B7C7187}"/>
              </a:ext>
            </a:extLst>
          </p:cNvPr>
          <p:cNvCxnSpPr>
            <a:cxnSpLocks/>
          </p:cNvCxnSpPr>
          <p:nvPr/>
        </p:nvCxnSpPr>
        <p:spPr>
          <a:xfrm flipH="1">
            <a:off x="10172065" y="4014903"/>
            <a:ext cx="384313" cy="636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5D9F30B-282D-48B8-A9F9-676ED8D19D1E}"/>
              </a:ext>
            </a:extLst>
          </p:cNvPr>
          <p:cNvSpPr txBox="1"/>
          <p:nvPr/>
        </p:nvSpPr>
        <p:spPr>
          <a:xfrm>
            <a:off x="10556378" y="3691433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9CA1704-4F3D-4935-9838-DCAA628B2586}"/>
              </a:ext>
            </a:extLst>
          </p:cNvPr>
          <p:cNvSpPr/>
          <p:nvPr/>
        </p:nvSpPr>
        <p:spPr>
          <a:xfrm>
            <a:off x="7340508" y="3136850"/>
            <a:ext cx="2750122" cy="5723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692CF4C-6883-4F8B-ADBB-CB33DDD66232}"/>
              </a:ext>
            </a:extLst>
          </p:cNvPr>
          <p:cNvSpPr/>
          <p:nvPr/>
        </p:nvSpPr>
        <p:spPr>
          <a:xfrm>
            <a:off x="7340508" y="4675636"/>
            <a:ext cx="2750122" cy="5723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8D08A43-7F3B-48D4-B038-D937F8C0E4BF}"/>
              </a:ext>
            </a:extLst>
          </p:cNvPr>
          <p:cNvSpPr/>
          <p:nvPr/>
        </p:nvSpPr>
        <p:spPr>
          <a:xfrm>
            <a:off x="7340508" y="3927987"/>
            <a:ext cx="2750122" cy="5723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EBE3B64-B8CD-4DF8-B42C-85FD64B680B0}"/>
              </a:ext>
            </a:extLst>
          </p:cNvPr>
          <p:cNvSpPr/>
          <p:nvPr/>
        </p:nvSpPr>
        <p:spPr>
          <a:xfrm>
            <a:off x="7340508" y="4675636"/>
            <a:ext cx="2750122" cy="5723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D43DBCE-A062-4CA6-93B0-CBB4210E95DD}"/>
              </a:ext>
            </a:extLst>
          </p:cNvPr>
          <p:cNvSpPr/>
          <p:nvPr/>
        </p:nvSpPr>
        <p:spPr>
          <a:xfrm>
            <a:off x="7340508" y="3917837"/>
            <a:ext cx="2750122" cy="5723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621CF4B-7889-413E-82C5-B569D8127921}"/>
              </a:ext>
            </a:extLst>
          </p:cNvPr>
          <p:cNvSpPr/>
          <p:nvPr/>
        </p:nvSpPr>
        <p:spPr>
          <a:xfrm>
            <a:off x="7349998" y="3136850"/>
            <a:ext cx="2750122" cy="5723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49471BC-82E5-4610-B03A-D607565C23E3}"/>
              </a:ext>
            </a:extLst>
          </p:cNvPr>
          <p:cNvSpPr/>
          <p:nvPr/>
        </p:nvSpPr>
        <p:spPr>
          <a:xfrm>
            <a:off x="7346008" y="3142107"/>
            <a:ext cx="2750122" cy="5723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987678A-F3B2-4C01-AFE1-EE66D5FFAF22}"/>
              </a:ext>
            </a:extLst>
          </p:cNvPr>
          <p:cNvSpPr/>
          <p:nvPr/>
        </p:nvSpPr>
        <p:spPr>
          <a:xfrm>
            <a:off x="7331018" y="3927987"/>
            <a:ext cx="2750122" cy="5723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B376F1F-5C4D-442C-887D-9BFC9C13993D}"/>
              </a:ext>
            </a:extLst>
          </p:cNvPr>
          <p:cNvSpPr/>
          <p:nvPr/>
        </p:nvSpPr>
        <p:spPr>
          <a:xfrm>
            <a:off x="7340508" y="4665486"/>
            <a:ext cx="2750122" cy="5723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6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  <p:bldP spid="16" grpId="0"/>
      <p:bldP spid="16" grpId="1"/>
      <p:bldP spid="18" grpId="0"/>
      <p:bldP spid="18" grpId="1"/>
      <p:bldP spid="18" grpId="2"/>
      <p:bldP spid="5" grpId="0" animBg="1"/>
      <p:bldP spid="6" grpId="0" animBg="1"/>
      <p:bldP spid="9" grpId="0" animBg="1"/>
      <p:bldP spid="10" grpId="0" animBg="1"/>
      <p:bldP spid="22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7C7DDF5C-A8EE-4461-AFD5-A297C5288BB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4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dirty="0"/>
              <a:t>연결 자료구조를 이용한 스택의 구현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="" xmlns:a16="http://schemas.microsoft.com/office/drawing/2014/main" id="{74907C5A-2CBC-44A3-A2EB-79DBD4B1E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937232"/>
              </p:ext>
            </p:extLst>
          </p:nvPr>
        </p:nvGraphicFramePr>
        <p:xfrm>
          <a:off x="3531655" y="2344612"/>
          <a:ext cx="4286198" cy="197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포장기 셸 개체" showAsIcon="1" r:id="rId3" imgW="1060560" imgH="488520" progId="Package">
                  <p:embed/>
                </p:oleObj>
              </mc:Choice>
              <mc:Fallback>
                <p:oleObj name="포장기 셸 개체" showAsIcon="1" r:id="rId3" imgW="106056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1655" y="2344612"/>
                        <a:ext cx="4286198" cy="1976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3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07D3C0F-DCFA-4942-A230-03F123ECF4E1}"/>
              </a:ext>
            </a:extLst>
          </p:cNvPr>
          <p:cNvSpPr/>
          <p:nvPr/>
        </p:nvSpPr>
        <p:spPr>
          <a:xfrm>
            <a:off x="808704" y="1351508"/>
            <a:ext cx="1112421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    private </a:t>
            </a:r>
            <a:r>
              <a:rPr lang="en-US" altLang="ko-KR" sz="2200" dirty="0" err="1"/>
              <a:t>ListStackNode</a:t>
            </a:r>
            <a:r>
              <a:rPr lang="en-US" altLang="ko-KR" sz="2200" dirty="0"/>
              <a:t> head;    // </a:t>
            </a:r>
            <a:r>
              <a:rPr lang="en-US" altLang="ko-KR" sz="2200" dirty="0" err="1"/>
              <a:t>ListStackNode</a:t>
            </a:r>
            <a:r>
              <a:rPr lang="en-US" altLang="ko-KR" sz="2200" dirty="0"/>
              <a:t> </a:t>
            </a:r>
            <a:r>
              <a:rPr lang="ko-KR" altLang="en-US" sz="2200" dirty="0"/>
              <a:t>타입의 </a:t>
            </a:r>
            <a:r>
              <a:rPr lang="en-US" altLang="ko-KR" sz="2200" dirty="0"/>
              <a:t>head </a:t>
            </a:r>
            <a:r>
              <a:rPr lang="ko-KR" altLang="en-US" sz="2200" dirty="0"/>
              <a:t>노드 인스턴스 변수</a:t>
            </a:r>
          </a:p>
          <a:p>
            <a:r>
              <a:rPr lang="ko-KR" altLang="en-US" sz="2200" dirty="0"/>
              <a:t>    </a:t>
            </a:r>
            <a:r>
              <a:rPr lang="en-US" altLang="ko-KR" sz="2200" dirty="0"/>
              <a:t>private </a:t>
            </a:r>
            <a:r>
              <a:rPr lang="en-US" altLang="ko-KR" sz="2200" dirty="0" err="1"/>
              <a:t>ListStackNode</a:t>
            </a:r>
            <a:r>
              <a:rPr lang="en-US" altLang="ko-KR" sz="2200" dirty="0"/>
              <a:t> top;    // </a:t>
            </a:r>
            <a:r>
              <a:rPr lang="ko-KR" altLang="en-US" sz="2200" dirty="0"/>
              <a:t>스택의 </a:t>
            </a:r>
            <a:r>
              <a:rPr lang="en-US" altLang="ko-KR" sz="2200" dirty="0"/>
              <a:t>top </a:t>
            </a:r>
            <a:r>
              <a:rPr lang="ko-KR" altLang="en-US" sz="2200" dirty="0"/>
              <a:t>포인터</a:t>
            </a:r>
          </a:p>
          <a:p>
            <a:r>
              <a:rPr lang="ko-KR" altLang="en-US" sz="2200" dirty="0"/>
              <a:t>    </a:t>
            </a:r>
            <a:r>
              <a:rPr lang="en-US" altLang="ko-KR" sz="2200" dirty="0"/>
              <a:t>private int </a:t>
            </a:r>
            <a:r>
              <a:rPr lang="en-US" altLang="ko-KR" sz="2200" dirty="0" err="1"/>
              <a:t>stackSize</a:t>
            </a:r>
            <a:r>
              <a:rPr lang="en-US" altLang="ko-KR" sz="2200" dirty="0"/>
              <a:t>;    // </a:t>
            </a:r>
            <a:r>
              <a:rPr lang="ko-KR" altLang="en-US" sz="2200" dirty="0"/>
              <a:t>스택 사이즈</a:t>
            </a:r>
            <a:endParaRPr lang="en-US" altLang="ko-KR" sz="2200" dirty="0"/>
          </a:p>
          <a:p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스택 생성자</a:t>
            </a:r>
          </a:p>
          <a:p>
            <a:r>
              <a:rPr lang="ko-KR" altLang="en-US" sz="2200" dirty="0"/>
              <a:t>    </a:t>
            </a:r>
            <a:r>
              <a:rPr lang="en-US" altLang="ko-KR" sz="2200" dirty="0"/>
              <a:t>public StackEx6_2(int size) {</a:t>
            </a:r>
          </a:p>
          <a:p>
            <a:r>
              <a:rPr lang="en-US" altLang="ko-KR" sz="2200" dirty="0"/>
              <a:t>        head = null; // head </a:t>
            </a:r>
            <a:r>
              <a:rPr lang="ko-KR" altLang="en-US" sz="2200" dirty="0"/>
              <a:t>초기화</a:t>
            </a:r>
          </a:p>
          <a:p>
            <a:r>
              <a:rPr lang="ko-KR" altLang="en-US" sz="2200" dirty="0"/>
              <a:t>        </a:t>
            </a:r>
            <a:r>
              <a:rPr lang="en-US" altLang="ko-KR" sz="2200" dirty="0"/>
              <a:t>top = null;    // top </a:t>
            </a:r>
            <a:r>
              <a:rPr lang="ko-KR" altLang="en-US" sz="2200" dirty="0"/>
              <a:t>포인터 초기화</a:t>
            </a:r>
          </a:p>
          <a:p>
            <a:r>
              <a:rPr lang="ko-KR" altLang="en-US" sz="2200" dirty="0"/>
              <a:t>        </a:t>
            </a:r>
            <a:r>
              <a:rPr lang="en-US" altLang="ko-KR" sz="2200" dirty="0" err="1"/>
              <a:t>this.stackSize</a:t>
            </a:r>
            <a:r>
              <a:rPr lang="en-US" altLang="ko-KR" sz="2200" dirty="0"/>
              <a:t> = size;    // </a:t>
            </a:r>
            <a:r>
              <a:rPr lang="ko-KR" altLang="en-US" sz="2200" dirty="0"/>
              <a:t>스택 사이즈 초기화</a:t>
            </a:r>
          </a:p>
          <a:p>
            <a:r>
              <a:rPr lang="ko-KR" altLang="en-US" sz="2200" dirty="0"/>
              <a:t>    </a:t>
            </a:r>
            <a:r>
              <a:rPr lang="en-US" altLang="ko-KR" sz="2200" dirty="0"/>
              <a:t>}</a:t>
            </a:r>
          </a:p>
          <a:p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스택이 </a:t>
            </a:r>
            <a:r>
              <a:rPr lang="ko-KR" altLang="en-US" sz="2200" dirty="0" err="1"/>
              <a:t>비어있는</a:t>
            </a:r>
            <a:r>
              <a:rPr lang="ko-KR" altLang="en-US" sz="2200" dirty="0"/>
              <a:t> 상태인지 확인</a:t>
            </a:r>
          </a:p>
          <a:p>
            <a:r>
              <a:rPr lang="ko-KR" altLang="en-US" sz="2200" dirty="0"/>
              <a:t>    </a:t>
            </a:r>
            <a:r>
              <a:rPr lang="en-US" altLang="ko-KR" sz="2200" dirty="0"/>
              <a:t>public 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 </a:t>
            </a:r>
            <a:r>
              <a:rPr lang="en-US" altLang="ko-KR" sz="2200" dirty="0" err="1"/>
              <a:t>isEmpty</a:t>
            </a:r>
            <a:r>
              <a:rPr lang="en-US" altLang="ko-KR" sz="2200" dirty="0"/>
              <a:t>(){</a:t>
            </a:r>
          </a:p>
          <a:p>
            <a:r>
              <a:rPr lang="en-US" altLang="ko-KR" sz="2200" dirty="0"/>
              <a:t>        return (top == null); // </a:t>
            </a:r>
            <a:r>
              <a:rPr lang="ko-KR" altLang="en-US" sz="2200" dirty="0" err="1"/>
              <a:t>비어있으면</a:t>
            </a:r>
            <a:r>
              <a:rPr lang="ko-KR" altLang="en-US" sz="2200" dirty="0"/>
              <a:t> </a:t>
            </a:r>
            <a:r>
              <a:rPr lang="en-US" altLang="ko-KR" sz="2200" dirty="0"/>
              <a:t>true </a:t>
            </a:r>
            <a:r>
              <a:rPr lang="ko-KR" altLang="en-US" sz="2200" dirty="0"/>
              <a:t>아니면 </a:t>
            </a:r>
            <a:r>
              <a:rPr lang="en-US" altLang="ko-KR" sz="2200" dirty="0"/>
              <a:t>false</a:t>
            </a:r>
          </a:p>
          <a:p>
            <a:r>
              <a:rPr lang="en-US" altLang="ko-KR" sz="2200" dirty="0"/>
              <a:t>    }</a:t>
            </a: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73C0E72B-D27E-4B36-AF29-EB4B193FAD2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4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dirty="0"/>
              <a:t>연결 자료구조를 이용한 스택의 구현</a:t>
            </a:r>
          </a:p>
        </p:txBody>
      </p:sp>
    </p:spTree>
    <p:extLst>
      <p:ext uri="{BB962C8B-B14F-4D97-AF65-F5344CB8AC3E}">
        <p14:creationId xmlns:p14="http://schemas.microsoft.com/office/powerpoint/2010/main" val="14849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07D3C0F-DCFA-4942-A230-03F123ECF4E1}"/>
              </a:ext>
            </a:extLst>
          </p:cNvPr>
          <p:cNvSpPr/>
          <p:nvPr/>
        </p:nvSpPr>
        <p:spPr>
          <a:xfrm>
            <a:off x="259572" y="1225689"/>
            <a:ext cx="636982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스택이 가득 찬 상태인지 확인</a:t>
            </a:r>
          </a:p>
          <a:p>
            <a:r>
              <a:rPr lang="ko-KR" altLang="en-US" sz="2000" dirty="0"/>
              <a:t>    </a:t>
            </a:r>
            <a:r>
              <a:rPr lang="en-US" altLang="ko-KR" sz="2000" dirty="0"/>
              <a:t>public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isFull</a:t>
            </a:r>
            <a:r>
              <a:rPr lang="en-US" altLang="ko-KR" sz="2000" dirty="0"/>
              <a:t>() {</a:t>
            </a:r>
          </a:p>
          <a:p>
            <a:r>
              <a:rPr lang="en-US" altLang="ko-KR" sz="2000" dirty="0"/>
              <a:t>	if(</a:t>
            </a:r>
            <a:r>
              <a:rPr lang="en-US" altLang="ko-KR" sz="2000" dirty="0" err="1"/>
              <a:t>isEmpty</a:t>
            </a:r>
            <a:r>
              <a:rPr lang="en-US" altLang="ko-KR" sz="2000" dirty="0"/>
              <a:t>()) { return false } </a:t>
            </a:r>
          </a:p>
          <a:p>
            <a:r>
              <a:rPr lang="en-US" altLang="ko-KR" sz="2000" dirty="0"/>
              <a:t>        // </a:t>
            </a:r>
            <a:r>
              <a:rPr lang="ko-KR" altLang="en-US" sz="2000" dirty="0"/>
              <a:t>스택 포인터가 </a:t>
            </a:r>
            <a:r>
              <a:rPr lang="en-US" altLang="ko-KR" sz="2000" dirty="0"/>
              <a:t>null</a:t>
            </a:r>
            <a:r>
              <a:rPr lang="ko-KR" altLang="en-US" sz="2000" dirty="0"/>
              <a:t>이 아닌 경우 </a:t>
            </a:r>
            <a:r>
              <a:rPr lang="en-US" altLang="ko-KR" sz="2000" dirty="0"/>
              <a:t>count </a:t>
            </a:r>
            <a:r>
              <a:rPr lang="ko-KR" altLang="en-US" sz="2000" dirty="0"/>
              <a:t>계산</a:t>
            </a:r>
          </a:p>
          <a:p>
            <a:r>
              <a:rPr lang="ko-KR" altLang="en-US" sz="2000" dirty="0"/>
              <a:t>        </a:t>
            </a:r>
            <a:r>
              <a:rPr lang="en-US" altLang="ko-KR" sz="2000" dirty="0"/>
              <a:t>else {</a:t>
            </a:r>
          </a:p>
          <a:p>
            <a:r>
              <a:rPr lang="en-US" altLang="ko-KR" sz="2000" dirty="0"/>
              <a:t>            int </a:t>
            </a:r>
            <a:r>
              <a:rPr lang="en-US" altLang="ko-KR" sz="2000" dirty="0" err="1"/>
              <a:t>nodeCount</a:t>
            </a:r>
            <a:r>
              <a:rPr lang="en-US" altLang="ko-KR" sz="2000" dirty="0"/>
              <a:t> = 0;    // </a:t>
            </a:r>
            <a:r>
              <a:rPr lang="ko-KR" altLang="en-US" sz="2000" dirty="0"/>
              <a:t>스택 노드 카운터</a:t>
            </a:r>
          </a:p>
          <a:p>
            <a:r>
              <a:rPr lang="ko-KR" altLang="en-US" sz="2000" dirty="0"/>
              <a:t>            </a:t>
            </a:r>
            <a:r>
              <a:rPr lang="en-US" altLang="ko-KR" sz="2000" dirty="0" err="1"/>
              <a:t>ListStackNode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tempNode</a:t>
            </a:r>
            <a:r>
              <a:rPr lang="en-US" altLang="ko-KR" sz="2000" dirty="0"/>
              <a:t> = head;    </a:t>
            </a:r>
          </a:p>
          <a:p>
            <a:r>
              <a:rPr lang="en-US" altLang="ko-KR" sz="2000" dirty="0"/>
              <a:t>	// </a:t>
            </a:r>
            <a:r>
              <a:rPr lang="en-US" altLang="ko-KR" sz="2000" dirty="0" err="1"/>
              <a:t>tempNode</a:t>
            </a:r>
            <a:r>
              <a:rPr lang="ko-KR" altLang="en-US" sz="2000" dirty="0"/>
              <a:t>에 </a:t>
            </a:r>
            <a:r>
              <a:rPr lang="en-US" altLang="ko-KR" sz="2000" dirty="0"/>
              <a:t>head </a:t>
            </a:r>
            <a:r>
              <a:rPr lang="ko-KR" altLang="en-US" sz="2000" dirty="0"/>
              <a:t>할당</a:t>
            </a:r>
          </a:p>
          <a:p>
            <a:r>
              <a:rPr lang="ko-KR" altLang="en-US" sz="2000" dirty="0"/>
              <a:t>            </a:t>
            </a:r>
            <a:r>
              <a:rPr lang="en-US" altLang="ko-KR" sz="2000" dirty="0"/>
              <a:t>while(</a:t>
            </a:r>
            <a:r>
              <a:rPr lang="en-US" altLang="ko-KR" sz="2000" dirty="0" err="1"/>
              <a:t>tempNode.link</a:t>
            </a:r>
            <a:r>
              <a:rPr lang="en-US" altLang="ko-KR" sz="2000" dirty="0"/>
              <a:t> != null) {</a:t>
            </a:r>
          </a:p>
          <a:p>
            <a:r>
              <a:rPr lang="en-US" altLang="ko-KR" sz="2000" dirty="0"/>
              <a:t>                ++</a:t>
            </a:r>
            <a:r>
              <a:rPr lang="en-US" altLang="ko-KR" sz="2000" dirty="0" err="1"/>
              <a:t>nodeCount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tempNode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tempNode.link</a:t>
            </a:r>
            <a:r>
              <a:rPr lang="en-US" altLang="ko-KR" sz="2000" dirty="0"/>
              <a:t>;    </a:t>
            </a:r>
          </a:p>
          <a:p>
            <a:r>
              <a:rPr lang="en-US" altLang="ko-KR" sz="2000" dirty="0"/>
              <a:t>	}</a:t>
            </a:r>
          </a:p>
          <a:p>
            <a:r>
              <a:rPr lang="ko-KR" altLang="en-US" sz="2000" dirty="0"/>
              <a:t>스택 사이즈와 노드 카운트가 동일한 경우 </a:t>
            </a:r>
            <a:r>
              <a:rPr lang="en-US" altLang="ko-KR" sz="2000" dirty="0"/>
              <a:t>true return</a:t>
            </a:r>
          </a:p>
          <a:p>
            <a:r>
              <a:rPr lang="en-US" altLang="ko-KR" sz="2000" dirty="0"/>
              <a:t>True</a:t>
            </a:r>
            <a:r>
              <a:rPr lang="ko-KR" altLang="en-US" sz="2000" dirty="0"/>
              <a:t>이면 스택이 가득 찼다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           return (this.stackSize-1 == </a:t>
            </a:r>
            <a:r>
              <a:rPr lang="en-US" altLang="ko-KR" sz="2000" dirty="0" err="1"/>
              <a:t>nodeCount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        }</a:t>
            </a:r>
          </a:p>
          <a:p>
            <a:r>
              <a:rPr lang="en-US" altLang="ko-KR" sz="2000" dirty="0"/>
              <a:t>    }</a:t>
            </a: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73C0E72B-D27E-4B36-AF29-EB4B193FAD2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4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dirty="0"/>
              <a:t>연결 자료구조를 이용한 스택의 구현</a:t>
            </a:r>
            <a:r>
              <a:rPr lang="en-US" altLang="ko-KR" sz="3800" dirty="0"/>
              <a:t>!</a:t>
            </a:r>
            <a:endParaRPr lang="ko-KR" altLang="en-US" sz="3800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30AED44B-DD92-40D1-9FD4-ED5F17081EC3}"/>
              </a:ext>
            </a:extLst>
          </p:cNvPr>
          <p:cNvGrpSpPr/>
          <p:nvPr/>
        </p:nvGrpSpPr>
        <p:grpSpPr>
          <a:xfrm>
            <a:off x="9330658" y="1413164"/>
            <a:ext cx="1800200" cy="720080"/>
            <a:chOff x="1475656" y="1628800"/>
            <a:chExt cx="1800200" cy="720080"/>
          </a:xfrm>
        </p:grpSpPr>
        <p:sp>
          <p:nvSpPr>
            <p:cNvPr id="21" name="모서리가 둥근 직사각형 11">
              <a:extLst>
                <a:ext uri="{FF2B5EF4-FFF2-40B4-BE49-F238E27FC236}">
                  <a16:creationId xmlns="" xmlns:a16="http://schemas.microsoft.com/office/drawing/2014/main" id="{3104FE43-7036-4FE0-81E9-D9CB6257D9DA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C    200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A1274B21-DF31-49AE-BF91-215D3E925FEA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300</a:t>
              </a:r>
              <a:endParaRPr lang="ko-KR" altLang="en-US" dirty="0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FA7E60A8-4965-4281-8B2C-8AF284946BFC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10518790" y="141316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308AD2FD-EEF1-461C-956E-C88D324C8AC3}"/>
              </a:ext>
            </a:extLst>
          </p:cNvPr>
          <p:cNvGrpSpPr/>
          <p:nvPr/>
        </p:nvGrpSpPr>
        <p:grpSpPr>
          <a:xfrm>
            <a:off x="6852341" y="1413164"/>
            <a:ext cx="1800200" cy="720080"/>
            <a:chOff x="1475656" y="1628800"/>
            <a:chExt cx="1800200" cy="720080"/>
          </a:xfrm>
        </p:grpSpPr>
        <p:sp>
          <p:nvSpPr>
            <p:cNvPr id="19" name="모서리가 둥근 직사각형 16">
              <a:extLst>
                <a:ext uri="{FF2B5EF4-FFF2-40B4-BE49-F238E27FC236}">
                  <a16:creationId xmlns="" xmlns:a16="http://schemas.microsoft.com/office/drawing/2014/main" id="{BCD849C0-1928-48B8-AF67-3E58CDD6F8CD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DC77E9B-E1BC-436A-A8E4-6380997F8694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top</a:t>
              </a:r>
              <a:endParaRPr lang="ko-KR" altLang="en-US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19A3C21E-3329-428B-9B1A-B5256049A1B3}"/>
              </a:ext>
            </a:extLst>
          </p:cNvPr>
          <p:cNvCxnSpPr/>
          <p:nvPr/>
        </p:nvCxnSpPr>
        <p:spPr>
          <a:xfrm>
            <a:off x="8364509" y="1773204"/>
            <a:ext cx="966148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57DB8ED2-1EAA-436B-AF30-1F72F6997BAE}"/>
              </a:ext>
            </a:extLst>
          </p:cNvPr>
          <p:cNvGrpSpPr/>
          <p:nvPr/>
        </p:nvGrpSpPr>
        <p:grpSpPr>
          <a:xfrm>
            <a:off x="9330658" y="2449101"/>
            <a:ext cx="1800200" cy="720080"/>
            <a:chOff x="1475656" y="1628800"/>
            <a:chExt cx="1800200" cy="720080"/>
          </a:xfrm>
        </p:grpSpPr>
        <p:sp>
          <p:nvSpPr>
            <p:cNvPr id="30" name="모서리가 둥근 직사각형 39">
              <a:extLst>
                <a:ext uri="{FF2B5EF4-FFF2-40B4-BE49-F238E27FC236}">
                  <a16:creationId xmlns="" xmlns:a16="http://schemas.microsoft.com/office/drawing/2014/main" id="{27F7ED04-578B-466D-937B-58603D25970C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B    100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0542930-0CCB-4011-BAD8-83711B30D6E0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200</a:t>
              </a:r>
              <a:endParaRPr lang="ko-KR" altLang="en-US" dirty="0"/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2873869F-23C0-42D3-8562-2B2A0086721D}"/>
              </a:ext>
            </a:extLst>
          </p:cNvPr>
          <p:cNvCxnSpPr>
            <a:stCxn id="30" idx="0"/>
            <a:endCxn id="30" idx="2"/>
          </p:cNvCxnSpPr>
          <p:nvPr/>
        </p:nvCxnSpPr>
        <p:spPr>
          <a:xfrm>
            <a:off x="10518790" y="2449101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21E46F0-5F1F-45E5-BCE5-A764804339FC}"/>
              </a:ext>
            </a:extLst>
          </p:cNvPr>
          <p:cNvCxnSpPr>
            <a:cxnSpLocks/>
          </p:cNvCxnSpPr>
          <p:nvPr/>
        </p:nvCxnSpPr>
        <p:spPr>
          <a:xfrm flipH="1">
            <a:off x="10812780" y="1957870"/>
            <a:ext cx="1" cy="66660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D083D9F2-15DB-4F87-BDD3-946F7C5C3AD9}"/>
              </a:ext>
            </a:extLst>
          </p:cNvPr>
          <p:cNvGrpSpPr/>
          <p:nvPr/>
        </p:nvGrpSpPr>
        <p:grpSpPr>
          <a:xfrm>
            <a:off x="9330658" y="3532130"/>
            <a:ext cx="1800200" cy="720080"/>
            <a:chOff x="1475656" y="1628800"/>
            <a:chExt cx="1800200" cy="720080"/>
          </a:xfrm>
        </p:grpSpPr>
        <p:sp>
          <p:nvSpPr>
            <p:cNvPr id="35" name="모서리가 둥근 직사각형 39">
              <a:extLst>
                <a:ext uri="{FF2B5EF4-FFF2-40B4-BE49-F238E27FC236}">
                  <a16:creationId xmlns="" xmlns:a16="http://schemas.microsoft.com/office/drawing/2014/main" id="{14788279-90B0-4EA5-B9AC-9387D49336AA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A  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8DB26DCB-2A9B-4531-ACDA-D14BEB686222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B3D2D353-9E63-4CF4-937C-7653435B274D}"/>
              </a:ext>
            </a:extLst>
          </p:cNvPr>
          <p:cNvCxnSpPr>
            <a:stCxn id="35" idx="0"/>
            <a:endCxn id="35" idx="2"/>
          </p:cNvCxnSpPr>
          <p:nvPr/>
        </p:nvCxnSpPr>
        <p:spPr>
          <a:xfrm>
            <a:off x="10518790" y="353213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2C725697-A645-45DE-AD9E-DD9D2F66255F}"/>
              </a:ext>
            </a:extLst>
          </p:cNvPr>
          <p:cNvCxnSpPr>
            <a:cxnSpLocks/>
          </p:cNvCxnSpPr>
          <p:nvPr/>
        </p:nvCxnSpPr>
        <p:spPr>
          <a:xfrm flipH="1">
            <a:off x="10812780" y="2981786"/>
            <a:ext cx="1" cy="66660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07D3C0F-DCFA-4942-A230-03F123ECF4E1}"/>
              </a:ext>
            </a:extLst>
          </p:cNvPr>
          <p:cNvSpPr/>
          <p:nvPr/>
        </p:nvSpPr>
        <p:spPr>
          <a:xfrm>
            <a:off x="259572" y="1225689"/>
            <a:ext cx="56490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스택에 </a:t>
            </a:r>
            <a:r>
              <a:rPr lang="en-US" altLang="ko-KR" sz="2000" dirty="0"/>
              <a:t>Node </a:t>
            </a:r>
            <a:r>
              <a:rPr lang="ko-KR" altLang="en-US" sz="2000" dirty="0"/>
              <a:t>삽입 </a:t>
            </a:r>
            <a:r>
              <a:rPr lang="en-US" altLang="ko-KR" sz="2000" dirty="0"/>
              <a:t>(</a:t>
            </a:r>
            <a:r>
              <a:rPr lang="ko-KR" altLang="en-US" sz="2000" dirty="0"/>
              <a:t>마지막에 삽입</a:t>
            </a:r>
            <a:r>
              <a:rPr lang="en-US" altLang="ko-KR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en-US" altLang="ko-KR" sz="2000" dirty="0"/>
              <a:t> public void push(char item) {</a:t>
            </a:r>
          </a:p>
          <a:p>
            <a:r>
              <a:rPr lang="en-US" altLang="ko-KR" sz="2000" dirty="0"/>
              <a:t>        </a:t>
            </a:r>
            <a:r>
              <a:rPr lang="en-US" altLang="ko-KR" sz="2000" dirty="0" err="1"/>
              <a:t>StackNode</a:t>
            </a:r>
            <a:r>
              <a:rPr lang="en-US" altLang="ko-KR" sz="2000" dirty="0"/>
              <a:t> node = new </a:t>
            </a:r>
            <a:r>
              <a:rPr lang="en-US" altLang="ko-KR" sz="2000" dirty="0" err="1"/>
              <a:t>StackNode</a:t>
            </a:r>
            <a:r>
              <a:rPr lang="en-US" altLang="ko-KR" sz="2000" dirty="0" smtClean="0"/>
              <a:t>();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        </a:t>
            </a:r>
            <a:r>
              <a:rPr lang="en-US" altLang="ko-KR" sz="2000" dirty="0" err="1"/>
              <a:t>node.item</a:t>
            </a:r>
            <a:r>
              <a:rPr lang="en-US" altLang="ko-KR" sz="2000" dirty="0"/>
              <a:t> = item;</a:t>
            </a:r>
          </a:p>
          <a:p>
            <a:r>
              <a:rPr lang="en-US" altLang="ko-KR" sz="2000" dirty="0"/>
              <a:t>        </a:t>
            </a:r>
            <a:r>
              <a:rPr lang="en-US" altLang="ko-KR" sz="2000" dirty="0" err="1"/>
              <a:t>node.next</a:t>
            </a:r>
            <a:r>
              <a:rPr lang="en-US" altLang="ko-KR" sz="2000" dirty="0"/>
              <a:t> = top;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        top = node;</a:t>
            </a:r>
          </a:p>
          <a:p>
            <a:r>
              <a:rPr lang="en-US" altLang="ko-KR" sz="2000" dirty="0"/>
              <a:t>    </a:t>
            </a:r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73C0E72B-D27E-4B36-AF29-EB4B193FAD2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4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dirty="0"/>
              <a:t>연결 자료구조를 이용한 스택의 구현</a:t>
            </a:r>
            <a:r>
              <a:rPr lang="en-US" altLang="ko-KR" sz="3800" dirty="0"/>
              <a:t>!</a:t>
            </a:r>
            <a:endParaRPr lang="ko-KR" altLang="en-US" sz="3800" dirty="0"/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308AD2FD-EEF1-461C-956E-C88D324C8AC3}"/>
              </a:ext>
            </a:extLst>
          </p:cNvPr>
          <p:cNvGrpSpPr/>
          <p:nvPr/>
        </p:nvGrpSpPr>
        <p:grpSpPr>
          <a:xfrm>
            <a:off x="5854266" y="2127496"/>
            <a:ext cx="1800200" cy="720080"/>
            <a:chOff x="1475656" y="1628800"/>
            <a:chExt cx="1800200" cy="720080"/>
          </a:xfrm>
        </p:grpSpPr>
        <p:sp>
          <p:nvSpPr>
            <p:cNvPr id="27" name="모서리가 둥근 직사각형 16">
              <a:extLst>
                <a:ext uri="{FF2B5EF4-FFF2-40B4-BE49-F238E27FC236}">
                  <a16:creationId xmlns="" xmlns:a16="http://schemas.microsoft.com/office/drawing/2014/main" id="{BCD849C0-1928-48B8-AF67-3E58CDD6F8CD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DC77E9B-E1BC-436A-A8E4-6380997F8694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top</a:t>
              </a:r>
              <a:endParaRPr lang="ko-KR" altLang="en-US" dirty="0"/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19A3C21E-3329-428B-9B1A-B5256049A1B3}"/>
              </a:ext>
            </a:extLst>
          </p:cNvPr>
          <p:cNvCxnSpPr/>
          <p:nvPr/>
        </p:nvCxnSpPr>
        <p:spPr>
          <a:xfrm>
            <a:off x="7445628" y="2502961"/>
            <a:ext cx="775649" cy="90392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D083D9F2-15DB-4F87-BDD3-946F7C5C3AD9}"/>
              </a:ext>
            </a:extLst>
          </p:cNvPr>
          <p:cNvGrpSpPr/>
          <p:nvPr/>
        </p:nvGrpSpPr>
        <p:grpSpPr>
          <a:xfrm>
            <a:off x="8243473" y="3014727"/>
            <a:ext cx="1810680" cy="720080"/>
            <a:chOff x="1285156" y="-490166"/>
            <a:chExt cx="1810680" cy="720080"/>
          </a:xfrm>
        </p:grpSpPr>
        <p:sp>
          <p:nvSpPr>
            <p:cNvPr id="39" name="모서리가 둥근 직사각형 39">
              <a:extLst>
                <a:ext uri="{FF2B5EF4-FFF2-40B4-BE49-F238E27FC236}">
                  <a16:creationId xmlns="" xmlns:a16="http://schemas.microsoft.com/office/drawing/2014/main" id="{14788279-90B0-4EA5-B9AC-9387D49336AA}"/>
                </a:ext>
              </a:extLst>
            </p:cNvPr>
            <p:cNvSpPr/>
            <p:nvPr/>
          </p:nvSpPr>
          <p:spPr>
            <a:xfrm>
              <a:off x="1871700" y="-490166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A   null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8DB26DCB-2A9B-4531-ACDA-D14BEB686222}"/>
                </a:ext>
              </a:extLst>
            </p:cNvPr>
            <p:cNvSpPr txBox="1"/>
            <p:nvPr/>
          </p:nvSpPr>
          <p:spPr>
            <a:xfrm>
              <a:off x="1285156" y="-296843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B3D2D353-9E63-4CF4-937C-7653435B274D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9442085" y="3014727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D083D9F2-15DB-4F87-BDD3-946F7C5C3AD9}"/>
              </a:ext>
            </a:extLst>
          </p:cNvPr>
          <p:cNvGrpSpPr/>
          <p:nvPr/>
        </p:nvGrpSpPr>
        <p:grpSpPr>
          <a:xfrm>
            <a:off x="8243473" y="2095808"/>
            <a:ext cx="1810680" cy="720080"/>
            <a:chOff x="1285156" y="-490166"/>
            <a:chExt cx="1810680" cy="720080"/>
          </a:xfrm>
        </p:grpSpPr>
        <p:sp>
          <p:nvSpPr>
            <p:cNvPr id="43" name="모서리가 둥근 직사각형 39">
              <a:extLst>
                <a:ext uri="{FF2B5EF4-FFF2-40B4-BE49-F238E27FC236}">
                  <a16:creationId xmlns="" xmlns:a16="http://schemas.microsoft.com/office/drawing/2014/main" id="{14788279-90B0-4EA5-B9AC-9387D49336AA}"/>
                </a:ext>
              </a:extLst>
            </p:cNvPr>
            <p:cNvSpPr/>
            <p:nvPr/>
          </p:nvSpPr>
          <p:spPr>
            <a:xfrm>
              <a:off x="1871700" y="-490166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     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8DB26DCB-2A9B-4531-ACDA-D14BEB686222}"/>
                </a:ext>
              </a:extLst>
            </p:cNvPr>
            <p:cNvSpPr txBox="1"/>
            <p:nvPr/>
          </p:nvSpPr>
          <p:spPr>
            <a:xfrm>
              <a:off x="1285156" y="-296843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200</a:t>
              </a:r>
              <a:endParaRPr lang="ko-KR" altLang="en-US" dirty="0"/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B3D2D353-9E63-4CF4-937C-7653435B274D}"/>
              </a:ext>
            </a:extLst>
          </p:cNvPr>
          <p:cNvCxnSpPr>
            <a:stCxn id="43" idx="0"/>
            <a:endCxn id="43" idx="2"/>
          </p:cNvCxnSpPr>
          <p:nvPr/>
        </p:nvCxnSpPr>
        <p:spPr>
          <a:xfrm>
            <a:off x="9442085" y="209580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D083D9F2-15DB-4F87-BDD3-946F7C5C3AD9}"/>
              </a:ext>
            </a:extLst>
          </p:cNvPr>
          <p:cNvGrpSpPr/>
          <p:nvPr/>
        </p:nvGrpSpPr>
        <p:grpSpPr>
          <a:xfrm>
            <a:off x="8230893" y="2085923"/>
            <a:ext cx="1810680" cy="720080"/>
            <a:chOff x="1285156" y="-490166"/>
            <a:chExt cx="1810680" cy="720080"/>
          </a:xfrm>
        </p:grpSpPr>
        <p:sp>
          <p:nvSpPr>
            <p:cNvPr id="52" name="모서리가 둥근 직사각형 39">
              <a:extLst>
                <a:ext uri="{FF2B5EF4-FFF2-40B4-BE49-F238E27FC236}">
                  <a16:creationId xmlns="" xmlns:a16="http://schemas.microsoft.com/office/drawing/2014/main" id="{14788279-90B0-4EA5-B9AC-9387D49336AA}"/>
                </a:ext>
              </a:extLst>
            </p:cNvPr>
            <p:cNvSpPr/>
            <p:nvPr/>
          </p:nvSpPr>
          <p:spPr>
            <a:xfrm>
              <a:off x="1871700" y="-490166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    100   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8DB26DCB-2A9B-4531-ACDA-D14BEB686222}"/>
                </a:ext>
              </a:extLst>
            </p:cNvPr>
            <p:cNvSpPr txBox="1"/>
            <p:nvPr/>
          </p:nvSpPr>
          <p:spPr>
            <a:xfrm>
              <a:off x="1285156" y="-296843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00</a:t>
              </a:r>
              <a:endParaRPr lang="ko-KR" altLang="en-US" dirty="0"/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B3D2D353-9E63-4CF4-937C-7653435B274D}"/>
              </a:ext>
            </a:extLst>
          </p:cNvPr>
          <p:cNvCxnSpPr/>
          <p:nvPr/>
        </p:nvCxnSpPr>
        <p:spPr>
          <a:xfrm>
            <a:off x="9390743" y="209580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19A3C21E-3329-428B-9B1A-B5256049A1B3}"/>
              </a:ext>
            </a:extLst>
          </p:cNvPr>
          <p:cNvCxnSpPr/>
          <p:nvPr/>
        </p:nvCxnSpPr>
        <p:spPr>
          <a:xfrm>
            <a:off x="9670164" y="2598398"/>
            <a:ext cx="1" cy="70719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9A3C21E-3329-428B-9B1A-B5256049A1B3}"/>
              </a:ext>
            </a:extLst>
          </p:cNvPr>
          <p:cNvCxnSpPr>
            <a:endCxn id="53" idx="1"/>
          </p:cNvCxnSpPr>
          <p:nvPr/>
        </p:nvCxnSpPr>
        <p:spPr>
          <a:xfrm>
            <a:off x="7445628" y="2445963"/>
            <a:ext cx="785265" cy="1794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77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925E76-F55C-4736-83DB-2398D7EC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(stack)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1F478F19-309A-4E58-B629-B0739E1F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690688"/>
            <a:ext cx="7898296" cy="5167312"/>
          </a:xfrm>
        </p:spPr>
        <p:txBody>
          <a:bodyPr>
            <a:noAutofit/>
          </a:bodyPr>
          <a:lstStyle/>
          <a:p>
            <a:r>
              <a:rPr lang="ko-KR" altLang="en-US" sz="2200" dirty="0"/>
              <a:t>스택 </a:t>
            </a:r>
            <a:r>
              <a:rPr lang="en-US" altLang="ko-KR" sz="2200" dirty="0"/>
              <a:t>: </a:t>
            </a:r>
            <a:r>
              <a:rPr lang="ko-KR" altLang="en-US" sz="2200" dirty="0"/>
              <a:t>쌓아 올린다는 의미</a:t>
            </a:r>
            <a:endParaRPr lang="en-US" altLang="ko-KR" sz="2200" dirty="0"/>
          </a:p>
          <a:p>
            <a:r>
              <a:rPr lang="ko-KR" altLang="en-US" sz="2200" dirty="0"/>
              <a:t>스택 자료구조 </a:t>
            </a:r>
            <a:r>
              <a:rPr lang="en-US" altLang="ko-KR" sz="2200" dirty="0"/>
              <a:t>:</a:t>
            </a:r>
            <a:r>
              <a:rPr lang="ko-KR" altLang="en-US" sz="2200" dirty="0"/>
              <a:t> 자료를 차곡차곡 쌓아 올린 형태의 구조</a:t>
            </a:r>
            <a:endParaRPr lang="en-US" altLang="ko-KR" sz="2200" dirty="0"/>
          </a:p>
          <a:p>
            <a:r>
              <a:rPr lang="ko-KR" altLang="en-US" sz="2200" dirty="0"/>
              <a:t>같은 구조와 크기의 자료를 정해진 방향으로 쌓아야 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스택은</a:t>
            </a:r>
            <a:r>
              <a:rPr lang="en-US" altLang="ko-KR" sz="2200" dirty="0"/>
              <a:t> </a:t>
            </a:r>
            <a:r>
              <a:rPr lang="ko-KR" altLang="en-US" sz="2200" dirty="0"/>
              <a:t>시간순서에 따라 자료가 쌓여서 가장 마지막에 삽입된 자료가 가장 먼저 삭제 된다는 구조적 특징을 갖는다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이러한 스택의 구조를 </a:t>
            </a:r>
            <a:r>
              <a:rPr lang="ko-KR" altLang="en-US" sz="2200" dirty="0" err="1"/>
              <a:t>후입선출</a:t>
            </a:r>
            <a:r>
              <a:rPr lang="en-US" altLang="ko-KR" sz="2200" dirty="0"/>
              <a:t>(LIFO : Last-In-First-Out)</a:t>
            </a:r>
            <a:r>
              <a:rPr lang="ko-KR" altLang="en-US" sz="2200" dirty="0"/>
              <a:t>이라고 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스택에서 자료가 삽입되고 삭제되는 순서를 결정하는 </a:t>
            </a:r>
            <a:r>
              <a:rPr lang="en-US" altLang="ko-KR" sz="2200" dirty="0"/>
              <a:t>LIFO </a:t>
            </a:r>
            <a:r>
              <a:rPr lang="ko-KR" altLang="en-US" sz="2200" dirty="0"/>
              <a:t>구조는 반드시 지켜져야 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push : top</a:t>
            </a:r>
            <a:r>
              <a:rPr lang="ko-KR" altLang="en-US" sz="2200" dirty="0"/>
              <a:t>을 통한 삽입 연산</a:t>
            </a:r>
            <a:endParaRPr lang="en-US" altLang="ko-KR" sz="2200" dirty="0"/>
          </a:p>
          <a:p>
            <a:r>
              <a:rPr lang="en-US" altLang="ko-KR" sz="2200" dirty="0"/>
              <a:t>pop : top</a:t>
            </a:r>
            <a:r>
              <a:rPr lang="ko-KR" altLang="en-US" sz="2200" dirty="0"/>
              <a:t>을</a:t>
            </a:r>
            <a:r>
              <a:rPr lang="en-US" altLang="ko-KR" sz="2200" dirty="0"/>
              <a:t> </a:t>
            </a:r>
            <a:r>
              <a:rPr lang="ko-KR" altLang="en-US" sz="2200" dirty="0"/>
              <a:t>통한 삭제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ED042A1-27F4-44B4-B2B7-E3A322725078}"/>
              </a:ext>
            </a:extLst>
          </p:cNvPr>
          <p:cNvSpPr/>
          <p:nvPr/>
        </p:nvSpPr>
        <p:spPr>
          <a:xfrm>
            <a:off x="9117494" y="4220527"/>
            <a:ext cx="2080591" cy="972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7011EB-D6E2-4783-B22C-B8A47A07C391}"/>
              </a:ext>
            </a:extLst>
          </p:cNvPr>
          <p:cNvSpPr/>
          <p:nvPr/>
        </p:nvSpPr>
        <p:spPr>
          <a:xfrm>
            <a:off x="9117494" y="3109650"/>
            <a:ext cx="2080591" cy="972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0CB8683-F9AB-4693-9002-A4E4549073FB}"/>
              </a:ext>
            </a:extLst>
          </p:cNvPr>
          <p:cNvSpPr/>
          <p:nvPr/>
        </p:nvSpPr>
        <p:spPr>
          <a:xfrm>
            <a:off x="9117493" y="1998772"/>
            <a:ext cx="2080591" cy="972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CB8DDA5-A676-401F-82BB-978FEE1AF72E}"/>
              </a:ext>
            </a:extLst>
          </p:cNvPr>
          <p:cNvSpPr/>
          <p:nvPr/>
        </p:nvSpPr>
        <p:spPr>
          <a:xfrm>
            <a:off x="9117492" y="1998772"/>
            <a:ext cx="2080591" cy="972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7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07D3C0F-DCFA-4942-A230-03F123ECF4E1}"/>
              </a:ext>
            </a:extLst>
          </p:cNvPr>
          <p:cNvSpPr/>
          <p:nvPr/>
        </p:nvSpPr>
        <p:spPr>
          <a:xfrm>
            <a:off x="259572" y="1225689"/>
            <a:ext cx="81049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dirty="0"/>
              <a:t>스택에서 </a:t>
            </a:r>
            <a:r>
              <a:rPr lang="en-US" altLang="ko-KR" sz="2000" dirty="0"/>
              <a:t>Node </a:t>
            </a:r>
            <a:r>
              <a:rPr lang="ko-KR" altLang="en-US" sz="2000" dirty="0"/>
              <a:t>삭제 </a:t>
            </a:r>
            <a:r>
              <a:rPr lang="en-US" altLang="ko-KR" sz="2000" dirty="0"/>
              <a:t>(</a:t>
            </a:r>
            <a:r>
              <a:rPr lang="ko-KR" altLang="en-US" sz="2000" dirty="0"/>
              <a:t>마지막 노드 삭제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    public char pop() {</a:t>
            </a:r>
          </a:p>
          <a:p>
            <a:r>
              <a:rPr lang="en-US" altLang="ko-KR" sz="2000" dirty="0"/>
              <a:t>        if(</a:t>
            </a:r>
            <a:r>
              <a:rPr lang="en-US" altLang="ko-KR" sz="2000" dirty="0" err="1"/>
              <a:t>isEmpty</a:t>
            </a:r>
            <a:r>
              <a:rPr lang="en-US" altLang="ko-KR" sz="2000" dirty="0"/>
              <a:t>()){</a:t>
            </a:r>
          </a:p>
          <a:p>
            <a:r>
              <a:rPr lang="en-US" altLang="ko-KR" sz="2000" dirty="0"/>
              <a:t>            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 err="1"/>
              <a:t>스택이</a:t>
            </a:r>
            <a:r>
              <a:rPr lang="ko-KR" altLang="en-US" sz="2000" dirty="0"/>
              <a:t> 비어있습니다</a:t>
            </a:r>
            <a:r>
              <a:rPr lang="en-US" altLang="ko-KR" sz="2000" dirty="0"/>
              <a:t>.");</a:t>
            </a:r>
          </a:p>
          <a:p>
            <a:r>
              <a:rPr lang="en-US" altLang="ko-KR" sz="2000" dirty="0"/>
              <a:t>            return 0;</a:t>
            </a:r>
          </a:p>
          <a:p>
            <a:r>
              <a:rPr lang="en-US" altLang="ko-KR" sz="2000" dirty="0"/>
              <a:t>        }else{</a:t>
            </a:r>
          </a:p>
          <a:p>
            <a:r>
              <a:rPr lang="en-US" altLang="ko-KR" sz="2000" dirty="0"/>
              <a:t>            </a:t>
            </a:r>
            <a:r>
              <a:rPr lang="en-US" altLang="ko-KR" sz="2000" dirty="0" err="1"/>
              <a:t>StackNode</a:t>
            </a:r>
            <a:r>
              <a:rPr lang="en-US" altLang="ko-KR" sz="2000" dirty="0"/>
              <a:t> node = top;</a:t>
            </a:r>
          </a:p>
          <a:p>
            <a:r>
              <a:rPr lang="en-US" altLang="ko-KR" sz="2000" dirty="0"/>
              <a:t>            top = </a:t>
            </a:r>
            <a:r>
              <a:rPr lang="en-US" altLang="ko-KR" sz="2000" dirty="0" err="1"/>
              <a:t>node.next</a:t>
            </a:r>
            <a:r>
              <a:rPr lang="en-US" altLang="ko-KR" sz="2000" dirty="0"/>
              <a:t>;            </a:t>
            </a:r>
          </a:p>
          <a:p>
            <a:r>
              <a:rPr lang="en-US" altLang="ko-KR" sz="2000" dirty="0"/>
              <a:t>            return </a:t>
            </a:r>
            <a:r>
              <a:rPr lang="en-US" altLang="ko-KR" sz="2000" dirty="0" err="1"/>
              <a:t>node.item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        }</a:t>
            </a:r>
          </a:p>
          <a:p>
            <a:r>
              <a:rPr lang="en-US" altLang="ko-KR" sz="2000" dirty="0"/>
              <a:t>    </a:t>
            </a:r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73C0E72B-D27E-4B36-AF29-EB4B193FAD2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4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dirty="0"/>
              <a:t>연결 자료구조를 이용한 스택의 구현</a:t>
            </a:r>
            <a:r>
              <a:rPr lang="en-US" altLang="ko-KR" sz="3800" dirty="0"/>
              <a:t>!</a:t>
            </a:r>
            <a:endParaRPr lang="ko-KR" altLang="en-US" sz="3800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30AED44B-DD92-40D1-9FD4-ED5F17081EC3}"/>
              </a:ext>
            </a:extLst>
          </p:cNvPr>
          <p:cNvGrpSpPr/>
          <p:nvPr/>
        </p:nvGrpSpPr>
        <p:grpSpPr>
          <a:xfrm>
            <a:off x="9159829" y="2081769"/>
            <a:ext cx="1800200" cy="720080"/>
            <a:chOff x="1475656" y="1628800"/>
            <a:chExt cx="1800200" cy="720080"/>
          </a:xfrm>
        </p:grpSpPr>
        <p:sp>
          <p:nvSpPr>
            <p:cNvPr id="21" name="모서리가 둥근 직사각형 11">
              <a:extLst>
                <a:ext uri="{FF2B5EF4-FFF2-40B4-BE49-F238E27FC236}">
                  <a16:creationId xmlns="" xmlns:a16="http://schemas.microsoft.com/office/drawing/2014/main" id="{3104FE43-7036-4FE0-81E9-D9CB6257D9DA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C    200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A1274B21-DF31-49AE-BF91-215D3E925FEA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300</a:t>
              </a:r>
              <a:endParaRPr lang="ko-KR" altLang="en-US" dirty="0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FA7E60A8-4965-4281-8B2C-8AF284946BFC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10347961" y="2081769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308AD2FD-EEF1-461C-956E-C88D324C8AC3}"/>
              </a:ext>
            </a:extLst>
          </p:cNvPr>
          <p:cNvGrpSpPr/>
          <p:nvPr/>
        </p:nvGrpSpPr>
        <p:grpSpPr>
          <a:xfrm>
            <a:off x="6681512" y="2081769"/>
            <a:ext cx="1800200" cy="720080"/>
            <a:chOff x="1475656" y="1628800"/>
            <a:chExt cx="1800200" cy="720080"/>
          </a:xfrm>
        </p:grpSpPr>
        <p:sp>
          <p:nvSpPr>
            <p:cNvPr id="19" name="모서리가 둥근 직사각형 16">
              <a:extLst>
                <a:ext uri="{FF2B5EF4-FFF2-40B4-BE49-F238E27FC236}">
                  <a16:creationId xmlns="" xmlns:a16="http://schemas.microsoft.com/office/drawing/2014/main" id="{BCD849C0-1928-48B8-AF67-3E58CDD6F8CD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DC77E9B-E1BC-436A-A8E4-6380997F8694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top</a:t>
              </a:r>
              <a:endParaRPr lang="ko-KR" altLang="en-US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19A3C21E-3329-428B-9B1A-B5256049A1B3}"/>
              </a:ext>
            </a:extLst>
          </p:cNvPr>
          <p:cNvCxnSpPr>
            <a:endCxn id="31" idx="1"/>
          </p:cNvCxnSpPr>
          <p:nvPr/>
        </p:nvCxnSpPr>
        <p:spPr>
          <a:xfrm>
            <a:off x="8193680" y="2441809"/>
            <a:ext cx="966149" cy="103593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57DB8ED2-1EAA-436B-AF30-1F72F6997BAE}"/>
              </a:ext>
            </a:extLst>
          </p:cNvPr>
          <p:cNvGrpSpPr/>
          <p:nvPr/>
        </p:nvGrpSpPr>
        <p:grpSpPr>
          <a:xfrm>
            <a:off x="9159829" y="3117706"/>
            <a:ext cx="1800200" cy="720080"/>
            <a:chOff x="1475656" y="1628800"/>
            <a:chExt cx="1800200" cy="720080"/>
          </a:xfrm>
        </p:grpSpPr>
        <p:sp>
          <p:nvSpPr>
            <p:cNvPr id="30" name="모서리가 둥근 직사각형 39">
              <a:extLst>
                <a:ext uri="{FF2B5EF4-FFF2-40B4-BE49-F238E27FC236}">
                  <a16:creationId xmlns="" xmlns:a16="http://schemas.microsoft.com/office/drawing/2014/main" id="{27F7ED04-578B-466D-937B-58603D25970C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B    100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0542930-0CCB-4011-BAD8-83711B30D6E0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200</a:t>
              </a:r>
              <a:endParaRPr lang="ko-KR" altLang="en-US" dirty="0"/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2873869F-23C0-42D3-8562-2B2A0086721D}"/>
              </a:ext>
            </a:extLst>
          </p:cNvPr>
          <p:cNvCxnSpPr>
            <a:stCxn id="30" idx="0"/>
            <a:endCxn id="30" idx="2"/>
          </p:cNvCxnSpPr>
          <p:nvPr/>
        </p:nvCxnSpPr>
        <p:spPr>
          <a:xfrm>
            <a:off x="10347961" y="3117706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21E46F0-5F1F-45E5-BCE5-A764804339FC}"/>
              </a:ext>
            </a:extLst>
          </p:cNvPr>
          <p:cNvCxnSpPr>
            <a:cxnSpLocks/>
          </p:cNvCxnSpPr>
          <p:nvPr/>
        </p:nvCxnSpPr>
        <p:spPr>
          <a:xfrm flipH="1">
            <a:off x="10641951" y="2626475"/>
            <a:ext cx="1" cy="66660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D083D9F2-15DB-4F87-BDD3-946F7C5C3AD9}"/>
              </a:ext>
            </a:extLst>
          </p:cNvPr>
          <p:cNvGrpSpPr/>
          <p:nvPr/>
        </p:nvGrpSpPr>
        <p:grpSpPr>
          <a:xfrm>
            <a:off x="9159829" y="4200735"/>
            <a:ext cx="1800200" cy="720080"/>
            <a:chOff x="1475656" y="1628800"/>
            <a:chExt cx="1800200" cy="720080"/>
          </a:xfrm>
        </p:grpSpPr>
        <p:sp>
          <p:nvSpPr>
            <p:cNvPr id="35" name="모서리가 둥근 직사각형 39">
              <a:extLst>
                <a:ext uri="{FF2B5EF4-FFF2-40B4-BE49-F238E27FC236}">
                  <a16:creationId xmlns="" xmlns:a16="http://schemas.microsoft.com/office/drawing/2014/main" id="{14788279-90B0-4EA5-B9AC-9387D49336AA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A  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8DB26DCB-2A9B-4531-ACDA-D14BEB686222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B3D2D353-9E63-4CF4-937C-7653435B274D}"/>
              </a:ext>
            </a:extLst>
          </p:cNvPr>
          <p:cNvCxnSpPr>
            <a:stCxn id="35" idx="0"/>
            <a:endCxn id="35" idx="2"/>
          </p:cNvCxnSpPr>
          <p:nvPr/>
        </p:nvCxnSpPr>
        <p:spPr>
          <a:xfrm>
            <a:off x="10347961" y="4200735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2C725697-A645-45DE-AD9E-DD9D2F66255F}"/>
              </a:ext>
            </a:extLst>
          </p:cNvPr>
          <p:cNvCxnSpPr>
            <a:cxnSpLocks/>
          </p:cNvCxnSpPr>
          <p:nvPr/>
        </p:nvCxnSpPr>
        <p:spPr>
          <a:xfrm flipH="1">
            <a:off x="10641951" y="3650391"/>
            <a:ext cx="1" cy="66660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19A3C21E-3329-428B-9B1A-B5256049A1B3}"/>
              </a:ext>
            </a:extLst>
          </p:cNvPr>
          <p:cNvCxnSpPr>
            <a:endCxn id="22" idx="1"/>
          </p:cNvCxnSpPr>
          <p:nvPr/>
        </p:nvCxnSpPr>
        <p:spPr>
          <a:xfrm>
            <a:off x="8193680" y="2441809"/>
            <a:ext cx="96614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25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07D3C0F-DCFA-4942-A230-03F123ECF4E1}"/>
              </a:ext>
            </a:extLst>
          </p:cNvPr>
          <p:cNvSpPr/>
          <p:nvPr/>
        </p:nvSpPr>
        <p:spPr>
          <a:xfrm>
            <a:off x="482515" y="1539567"/>
            <a:ext cx="810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스택의 최상위</a:t>
            </a:r>
            <a:r>
              <a:rPr lang="en-US" altLang="ko-KR" sz="2200" dirty="0"/>
              <a:t>(</a:t>
            </a:r>
            <a:r>
              <a:rPr lang="ko-KR" altLang="en-US" sz="2200" dirty="0"/>
              <a:t>마지막</a:t>
            </a:r>
            <a:r>
              <a:rPr lang="en-US" altLang="ko-KR" sz="2200" dirty="0"/>
              <a:t>) </a:t>
            </a:r>
            <a:r>
              <a:rPr lang="ko-KR" altLang="en-US" sz="2200" dirty="0"/>
              <a:t>데이터 추출</a:t>
            </a:r>
          </a:p>
          <a:p>
            <a:r>
              <a:rPr lang="en-US" altLang="ko-KR" sz="2200" dirty="0"/>
              <a:t>  public char peek() {</a:t>
            </a:r>
          </a:p>
          <a:p>
            <a:r>
              <a:rPr lang="en-US" altLang="ko-KR" sz="2200" dirty="0"/>
              <a:t>        if(</a:t>
            </a:r>
            <a:r>
              <a:rPr lang="en-US" altLang="ko-KR" sz="2200" dirty="0" err="1"/>
              <a:t>isEmpty</a:t>
            </a:r>
            <a:r>
              <a:rPr lang="en-US" altLang="ko-KR" sz="2200" dirty="0"/>
              <a:t>()){</a:t>
            </a:r>
          </a:p>
          <a:p>
            <a:r>
              <a:rPr lang="en-US" altLang="ko-KR" sz="2200" dirty="0"/>
              <a:t>            </a:t>
            </a:r>
            <a:r>
              <a:rPr lang="en-US" altLang="ko-KR" sz="2200" dirty="0" err="1"/>
              <a:t>System.out.println</a:t>
            </a:r>
            <a:r>
              <a:rPr lang="en-US" altLang="ko-KR" sz="2200" dirty="0"/>
              <a:t>("</a:t>
            </a:r>
            <a:r>
              <a:rPr lang="ko-KR" altLang="en-US" sz="2200" dirty="0" err="1"/>
              <a:t>스택이</a:t>
            </a:r>
            <a:r>
              <a:rPr lang="ko-KR" altLang="en-US" sz="2200" dirty="0"/>
              <a:t> 비어있습니다</a:t>
            </a:r>
            <a:r>
              <a:rPr lang="en-US" altLang="ko-KR" sz="2200" dirty="0"/>
              <a:t>.");</a:t>
            </a:r>
          </a:p>
          <a:p>
            <a:r>
              <a:rPr lang="en-US" altLang="ko-KR" sz="2200" dirty="0"/>
              <a:t>            return 0;</a:t>
            </a:r>
          </a:p>
          <a:p>
            <a:r>
              <a:rPr lang="en-US" altLang="ko-KR" sz="2200" dirty="0"/>
              <a:t>        }else{</a:t>
            </a:r>
          </a:p>
          <a:p>
            <a:r>
              <a:rPr lang="en-US" altLang="ko-KR" sz="2200" dirty="0"/>
              <a:t>            return </a:t>
            </a:r>
            <a:r>
              <a:rPr lang="en-US" altLang="ko-KR" sz="2200" dirty="0" err="1"/>
              <a:t>top.item</a:t>
            </a:r>
            <a:r>
              <a:rPr lang="en-US" altLang="ko-KR" sz="2200" dirty="0"/>
              <a:t>;</a:t>
            </a:r>
          </a:p>
          <a:p>
            <a:r>
              <a:rPr lang="en-US" altLang="ko-KR" sz="2200" dirty="0"/>
              <a:t>        }</a:t>
            </a:r>
          </a:p>
          <a:p>
            <a:r>
              <a:rPr lang="en-US" altLang="ko-KR" sz="2200" dirty="0"/>
              <a:t>    </a:t>
            </a:r>
            <a:r>
              <a:rPr lang="en-US" altLang="ko-KR" sz="2200" dirty="0" smtClean="0"/>
              <a:t>}</a:t>
            </a:r>
            <a:endParaRPr lang="en-US" altLang="ko-KR" sz="2200" dirty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73C0E72B-D27E-4B36-AF29-EB4B193FAD2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4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dirty="0"/>
              <a:t>연결 자료구조를 이용한 스택의 구현</a:t>
            </a:r>
            <a:r>
              <a:rPr lang="en-US" altLang="ko-KR" sz="3800" dirty="0"/>
              <a:t>!</a:t>
            </a:r>
            <a:endParaRPr lang="ko-KR" altLang="en-US" sz="3800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30AED44B-DD92-40D1-9FD4-ED5F17081EC3}"/>
              </a:ext>
            </a:extLst>
          </p:cNvPr>
          <p:cNvGrpSpPr/>
          <p:nvPr/>
        </p:nvGrpSpPr>
        <p:grpSpPr>
          <a:xfrm>
            <a:off x="9553599" y="1658400"/>
            <a:ext cx="1800200" cy="720080"/>
            <a:chOff x="1475656" y="1628800"/>
            <a:chExt cx="1800200" cy="720080"/>
          </a:xfrm>
        </p:grpSpPr>
        <p:sp>
          <p:nvSpPr>
            <p:cNvPr id="21" name="모서리가 둥근 직사각형 11">
              <a:extLst>
                <a:ext uri="{FF2B5EF4-FFF2-40B4-BE49-F238E27FC236}">
                  <a16:creationId xmlns="" xmlns:a16="http://schemas.microsoft.com/office/drawing/2014/main" id="{3104FE43-7036-4FE0-81E9-D9CB6257D9DA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C    200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A1274B21-DF31-49AE-BF91-215D3E925FEA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300</a:t>
              </a:r>
              <a:endParaRPr lang="ko-KR" altLang="en-US" dirty="0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FA7E60A8-4965-4281-8B2C-8AF284946BFC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10741731" y="165840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308AD2FD-EEF1-461C-956E-C88D324C8AC3}"/>
              </a:ext>
            </a:extLst>
          </p:cNvPr>
          <p:cNvGrpSpPr/>
          <p:nvPr/>
        </p:nvGrpSpPr>
        <p:grpSpPr>
          <a:xfrm>
            <a:off x="7075282" y="1658400"/>
            <a:ext cx="1800200" cy="720080"/>
            <a:chOff x="1475656" y="1628800"/>
            <a:chExt cx="1800200" cy="720080"/>
          </a:xfrm>
        </p:grpSpPr>
        <p:sp>
          <p:nvSpPr>
            <p:cNvPr id="19" name="모서리가 둥근 직사각형 16">
              <a:extLst>
                <a:ext uri="{FF2B5EF4-FFF2-40B4-BE49-F238E27FC236}">
                  <a16:creationId xmlns="" xmlns:a16="http://schemas.microsoft.com/office/drawing/2014/main" id="{BCD849C0-1928-48B8-AF67-3E58CDD6F8CD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DC77E9B-E1BC-436A-A8E4-6380997F8694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top</a:t>
              </a:r>
              <a:endParaRPr lang="ko-KR" altLang="en-US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19A3C21E-3329-428B-9B1A-B5256049A1B3}"/>
              </a:ext>
            </a:extLst>
          </p:cNvPr>
          <p:cNvCxnSpPr/>
          <p:nvPr/>
        </p:nvCxnSpPr>
        <p:spPr>
          <a:xfrm>
            <a:off x="8587450" y="2018440"/>
            <a:ext cx="966148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57DB8ED2-1EAA-436B-AF30-1F72F6997BAE}"/>
              </a:ext>
            </a:extLst>
          </p:cNvPr>
          <p:cNvGrpSpPr/>
          <p:nvPr/>
        </p:nvGrpSpPr>
        <p:grpSpPr>
          <a:xfrm>
            <a:off x="9553599" y="2694337"/>
            <a:ext cx="1800200" cy="720080"/>
            <a:chOff x="1475656" y="1628800"/>
            <a:chExt cx="1800200" cy="720080"/>
          </a:xfrm>
        </p:grpSpPr>
        <p:sp>
          <p:nvSpPr>
            <p:cNvPr id="30" name="모서리가 둥근 직사각형 39">
              <a:extLst>
                <a:ext uri="{FF2B5EF4-FFF2-40B4-BE49-F238E27FC236}">
                  <a16:creationId xmlns="" xmlns:a16="http://schemas.microsoft.com/office/drawing/2014/main" id="{27F7ED04-578B-466D-937B-58603D25970C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B    100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0542930-0CCB-4011-BAD8-83711B30D6E0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200</a:t>
              </a:r>
              <a:endParaRPr lang="ko-KR" altLang="en-US" dirty="0"/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2873869F-23C0-42D3-8562-2B2A0086721D}"/>
              </a:ext>
            </a:extLst>
          </p:cNvPr>
          <p:cNvCxnSpPr>
            <a:stCxn id="30" idx="0"/>
            <a:endCxn id="30" idx="2"/>
          </p:cNvCxnSpPr>
          <p:nvPr/>
        </p:nvCxnSpPr>
        <p:spPr>
          <a:xfrm>
            <a:off x="10741731" y="2694337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21E46F0-5F1F-45E5-BCE5-A764804339FC}"/>
              </a:ext>
            </a:extLst>
          </p:cNvPr>
          <p:cNvCxnSpPr>
            <a:cxnSpLocks/>
          </p:cNvCxnSpPr>
          <p:nvPr/>
        </p:nvCxnSpPr>
        <p:spPr>
          <a:xfrm flipH="1">
            <a:off x="11035721" y="2203106"/>
            <a:ext cx="1" cy="66660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D083D9F2-15DB-4F87-BDD3-946F7C5C3AD9}"/>
              </a:ext>
            </a:extLst>
          </p:cNvPr>
          <p:cNvGrpSpPr/>
          <p:nvPr/>
        </p:nvGrpSpPr>
        <p:grpSpPr>
          <a:xfrm>
            <a:off x="9553599" y="3777366"/>
            <a:ext cx="1800200" cy="720080"/>
            <a:chOff x="1475656" y="1628800"/>
            <a:chExt cx="1800200" cy="720080"/>
          </a:xfrm>
        </p:grpSpPr>
        <p:sp>
          <p:nvSpPr>
            <p:cNvPr id="35" name="모서리가 둥근 직사각형 39">
              <a:extLst>
                <a:ext uri="{FF2B5EF4-FFF2-40B4-BE49-F238E27FC236}">
                  <a16:creationId xmlns="" xmlns:a16="http://schemas.microsoft.com/office/drawing/2014/main" id="{14788279-90B0-4EA5-B9AC-9387D49336AA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A  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8DB26DCB-2A9B-4531-ACDA-D14BEB686222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B3D2D353-9E63-4CF4-937C-7653435B274D}"/>
              </a:ext>
            </a:extLst>
          </p:cNvPr>
          <p:cNvCxnSpPr>
            <a:stCxn id="35" idx="0"/>
            <a:endCxn id="35" idx="2"/>
          </p:cNvCxnSpPr>
          <p:nvPr/>
        </p:nvCxnSpPr>
        <p:spPr>
          <a:xfrm>
            <a:off x="10741731" y="3777366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2C725697-A645-45DE-AD9E-DD9D2F66255F}"/>
              </a:ext>
            </a:extLst>
          </p:cNvPr>
          <p:cNvCxnSpPr>
            <a:cxnSpLocks/>
          </p:cNvCxnSpPr>
          <p:nvPr/>
        </p:nvCxnSpPr>
        <p:spPr>
          <a:xfrm flipH="1">
            <a:off x="11035721" y="3227022"/>
            <a:ext cx="1" cy="66660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07D3C0F-DCFA-4942-A230-03F123ECF4E1}"/>
              </a:ext>
            </a:extLst>
          </p:cNvPr>
          <p:cNvSpPr/>
          <p:nvPr/>
        </p:nvSpPr>
        <p:spPr>
          <a:xfrm>
            <a:off x="482515" y="1225689"/>
            <a:ext cx="810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스택 초기화</a:t>
            </a:r>
          </a:p>
          <a:p>
            <a:r>
              <a:rPr lang="ko-KR" altLang="en-US" sz="2000" dirty="0"/>
              <a:t>    </a:t>
            </a:r>
            <a:r>
              <a:rPr lang="en-US" altLang="ko-KR" sz="2000" dirty="0"/>
              <a:t>public void clear() {</a:t>
            </a:r>
          </a:p>
          <a:p>
            <a:r>
              <a:rPr lang="en-US" altLang="ko-KR" sz="2000" dirty="0"/>
              <a:t>        if(</a:t>
            </a:r>
            <a:r>
              <a:rPr lang="en-US" altLang="ko-KR" sz="2000" dirty="0" err="1"/>
              <a:t>isEmpty</a:t>
            </a:r>
            <a:r>
              <a:rPr lang="en-US" altLang="ko-KR" sz="2000" dirty="0"/>
              <a:t>()) {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("Stack is empty!");</a:t>
            </a:r>
          </a:p>
          <a:p>
            <a:r>
              <a:rPr lang="en-US" altLang="ko-KR" sz="2000" dirty="0"/>
              <a:t>            return;</a:t>
            </a:r>
          </a:p>
          <a:p>
            <a:r>
              <a:rPr lang="en-US" altLang="ko-KR" sz="2000" dirty="0"/>
              <a:t>        } else {</a:t>
            </a:r>
          </a:p>
          <a:p>
            <a:r>
              <a:rPr lang="en-US" altLang="ko-KR" sz="2000" dirty="0"/>
              <a:t>            // </a:t>
            </a:r>
            <a:r>
              <a:rPr lang="ko-KR" altLang="en-US" sz="2000" dirty="0"/>
              <a:t>스택 포인터와 </a:t>
            </a:r>
            <a:r>
              <a:rPr lang="en-US" altLang="ko-KR" sz="2000" dirty="0"/>
              <a:t>head </a:t>
            </a:r>
            <a:r>
              <a:rPr lang="ko-KR" altLang="en-US" sz="2000" dirty="0"/>
              <a:t>초기화</a:t>
            </a:r>
          </a:p>
          <a:p>
            <a:r>
              <a:rPr lang="ko-KR" altLang="en-US" sz="2000" dirty="0"/>
              <a:t>            </a:t>
            </a:r>
            <a:r>
              <a:rPr lang="en-US" altLang="ko-KR" sz="2000" dirty="0"/>
              <a:t>head = null;</a:t>
            </a:r>
          </a:p>
          <a:p>
            <a:r>
              <a:rPr lang="en-US" altLang="ko-KR" sz="2000" dirty="0"/>
              <a:t>            top = null;</a:t>
            </a:r>
          </a:p>
          <a:p>
            <a:r>
              <a:rPr lang="en-US" altLang="ko-KR" sz="2000" dirty="0"/>
              <a:t>        }</a:t>
            </a:r>
          </a:p>
          <a:p>
            <a:r>
              <a:rPr lang="en-US" altLang="ko-KR" sz="2000" dirty="0"/>
              <a:t>    }</a:t>
            </a:r>
          </a:p>
          <a:p>
            <a:r>
              <a:rPr lang="en-US" altLang="ko-KR" sz="2000" dirty="0"/>
              <a:t>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73C0E72B-D27E-4B36-AF29-EB4B193FAD2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4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dirty="0"/>
              <a:t>연결 자료구조를 이용한 스택의 구현</a:t>
            </a:r>
            <a:r>
              <a:rPr lang="en-US" altLang="ko-KR" sz="3800" dirty="0"/>
              <a:t>!</a:t>
            </a:r>
            <a:endParaRPr lang="ko-KR" altLang="en-US" sz="3800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30AED44B-DD92-40D1-9FD4-ED5F17081EC3}"/>
              </a:ext>
            </a:extLst>
          </p:cNvPr>
          <p:cNvGrpSpPr/>
          <p:nvPr/>
        </p:nvGrpSpPr>
        <p:grpSpPr>
          <a:xfrm>
            <a:off x="9229564" y="1658400"/>
            <a:ext cx="1800200" cy="720080"/>
            <a:chOff x="1475656" y="1628800"/>
            <a:chExt cx="1800200" cy="720080"/>
          </a:xfrm>
        </p:grpSpPr>
        <p:sp>
          <p:nvSpPr>
            <p:cNvPr id="21" name="모서리가 둥근 직사각형 11">
              <a:extLst>
                <a:ext uri="{FF2B5EF4-FFF2-40B4-BE49-F238E27FC236}">
                  <a16:creationId xmlns="" xmlns:a16="http://schemas.microsoft.com/office/drawing/2014/main" id="{3104FE43-7036-4FE0-81E9-D9CB6257D9DA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C    200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A1274B21-DF31-49AE-BF91-215D3E925FEA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300</a:t>
              </a:r>
              <a:endParaRPr lang="ko-KR" altLang="en-US" dirty="0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FA7E60A8-4965-4281-8B2C-8AF284946BFC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10417696" y="165840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308AD2FD-EEF1-461C-956E-C88D324C8AC3}"/>
              </a:ext>
            </a:extLst>
          </p:cNvPr>
          <p:cNvGrpSpPr/>
          <p:nvPr/>
        </p:nvGrpSpPr>
        <p:grpSpPr>
          <a:xfrm>
            <a:off x="6751247" y="1658400"/>
            <a:ext cx="1800200" cy="720080"/>
            <a:chOff x="1475656" y="1628800"/>
            <a:chExt cx="1800200" cy="720080"/>
          </a:xfrm>
        </p:grpSpPr>
        <p:sp>
          <p:nvSpPr>
            <p:cNvPr id="19" name="모서리가 둥근 직사각형 16">
              <a:extLst>
                <a:ext uri="{FF2B5EF4-FFF2-40B4-BE49-F238E27FC236}">
                  <a16:creationId xmlns="" xmlns:a16="http://schemas.microsoft.com/office/drawing/2014/main" id="{BCD849C0-1928-48B8-AF67-3E58CDD6F8CD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DC77E9B-E1BC-436A-A8E4-6380997F8694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top</a:t>
              </a:r>
              <a:endParaRPr lang="ko-KR" altLang="en-US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19A3C21E-3329-428B-9B1A-B5256049A1B3}"/>
              </a:ext>
            </a:extLst>
          </p:cNvPr>
          <p:cNvCxnSpPr/>
          <p:nvPr/>
        </p:nvCxnSpPr>
        <p:spPr>
          <a:xfrm>
            <a:off x="8263415" y="2018440"/>
            <a:ext cx="966148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57DB8ED2-1EAA-436B-AF30-1F72F6997BAE}"/>
              </a:ext>
            </a:extLst>
          </p:cNvPr>
          <p:cNvGrpSpPr/>
          <p:nvPr/>
        </p:nvGrpSpPr>
        <p:grpSpPr>
          <a:xfrm>
            <a:off x="9229564" y="2694337"/>
            <a:ext cx="1800200" cy="720080"/>
            <a:chOff x="1475656" y="1628800"/>
            <a:chExt cx="1800200" cy="720080"/>
          </a:xfrm>
        </p:grpSpPr>
        <p:sp>
          <p:nvSpPr>
            <p:cNvPr id="30" name="모서리가 둥근 직사각형 39">
              <a:extLst>
                <a:ext uri="{FF2B5EF4-FFF2-40B4-BE49-F238E27FC236}">
                  <a16:creationId xmlns="" xmlns:a16="http://schemas.microsoft.com/office/drawing/2014/main" id="{27F7ED04-578B-466D-937B-58603D25970C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B    100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0542930-0CCB-4011-BAD8-83711B30D6E0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200</a:t>
              </a:r>
              <a:endParaRPr lang="ko-KR" altLang="en-US" dirty="0"/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2873869F-23C0-42D3-8562-2B2A0086721D}"/>
              </a:ext>
            </a:extLst>
          </p:cNvPr>
          <p:cNvCxnSpPr>
            <a:stCxn id="30" idx="0"/>
            <a:endCxn id="30" idx="2"/>
          </p:cNvCxnSpPr>
          <p:nvPr/>
        </p:nvCxnSpPr>
        <p:spPr>
          <a:xfrm>
            <a:off x="10417696" y="2694337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21E46F0-5F1F-45E5-BCE5-A764804339FC}"/>
              </a:ext>
            </a:extLst>
          </p:cNvPr>
          <p:cNvCxnSpPr>
            <a:cxnSpLocks/>
          </p:cNvCxnSpPr>
          <p:nvPr/>
        </p:nvCxnSpPr>
        <p:spPr>
          <a:xfrm flipH="1">
            <a:off x="10711686" y="2203106"/>
            <a:ext cx="1" cy="66660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D083D9F2-15DB-4F87-BDD3-946F7C5C3AD9}"/>
              </a:ext>
            </a:extLst>
          </p:cNvPr>
          <p:cNvGrpSpPr/>
          <p:nvPr/>
        </p:nvGrpSpPr>
        <p:grpSpPr>
          <a:xfrm>
            <a:off x="9229564" y="4651301"/>
            <a:ext cx="1800200" cy="720080"/>
            <a:chOff x="1475656" y="1628800"/>
            <a:chExt cx="1800200" cy="720080"/>
          </a:xfrm>
        </p:grpSpPr>
        <p:sp>
          <p:nvSpPr>
            <p:cNvPr id="35" name="모서리가 둥근 직사각형 39">
              <a:extLst>
                <a:ext uri="{FF2B5EF4-FFF2-40B4-BE49-F238E27FC236}">
                  <a16:creationId xmlns="" xmlns:a16="http://schemas.microsoft.com/office/drawing/2014/main" id="{14788279-90B0-4EA5-B9AC-9387D49336AA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8DB26DCB-2A9B-4531-ACDA-D14BEB686222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308AD2FD-EEF1-461C-956E-C88D324C8AC3}"/>
              </a:ext>
            </a:extLst>
          </p:cNvPr>
          <p:cNvGrpSpPr/>
          <p:nvPr/>
        </p:nvGrpSpPr>
        <p:grpSpPr>
          <a:xfrm>
            <a:off x="6751247" y="4651301"/>
            <a:ext cx="1800200" cy="720080"/>
            <a:chOff x="1475656" y="1628800"/>
            <a:chExt cx="1800200" cy="720080"/>
          </a:xfrm>
        </p:grpSpPr>
        <p:sp>
          <p:nvSpPr>
            <p:cNvPr id="27" name="모서리가 둥근 직사각형 16">
              <a:extLst>
                <a:ext uri="{FF2B5EF4-FFF2-40B4-BE49-F238E27FC236}">
                  <a16:creationId xmlns="" xmlns:a16="http://schemas.microsoft.com/office/drawing/2014/main" id="{BCD849C0-1928-48B8-AF67-3E58CDD6F8CD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DC77E9B-E1BC-436A-A8E4-6380997F8694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top</a:t>
              </a:r>
              <a:endParaRPr lang="ko-KR" altLang="en-US" dirty="0"/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19A3C21E-3329-428B-9B1A-B5256049A1B3}"/>
              </a:ext>
            </a:extLst>
          </p:cNvPr>
          <p:cNvCxnSpPr/>
          <p:nvPr/>
        </p:nvCxnSpPr>
        <p:spPr>
          <a:xfrm>
            <a:off x="8263415" y="5011341"/>
            <a:ext cx="138822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D083D9F2-15DB-4F87-BDD3-946F7C5C3AD9}"/>
              </a:ext>
            </a:extLst>
          </p:cNvPr>
          <p:cNvGrpSpPr/>
          <p:nvPr/>
        </p:nvGrpSpPr>
        <p:grpSpPr>
          <a:xfrm>
            <a:off x="9255594" y="3777366"/>
            <a:ext cx="1800200" cy="720080"/>
            <a:chOff x="1475656" y="1628800"/>
            <a:chExt cx="1800200" cy="720080"/>
          </a:xfrm>
        </p:grpSpPr>
        <p:sp>
          <p:nvSpPr>
            <p:cNvPr id="43" name="모서리가 둥근 직사각형 39">
              <a:extLst>
                <a:ext uri="{FF2B5EF4-FFF2-40B4-BE49-F238E27FC236}">
                  <a16:creationId xmlns="" xmlns:a16="http://schemas.microsoft.com/office/drawing/2014/main" id="{14788279-90B0-4EA5-B9AC-9387D49336AA}"/>
                </a:ext>
              </a:extLst>
            </p:cNvPr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A  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8DB26DCB-2A9B-4531-ACDA-D14BEB686222}"/>
                </a:ext>
              </a:extLst>
            </p:cNvPr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B3D2D353-9E63-4CF4-937C-7653435B274D}"/>
              </a:ext>
            </a:extLst>
          </p:cNvPr>
          <p:cNvCxnSpPr>
            <a:stCxn id="43" idx="0"/>
            <a:endCxn id="43" idx="2"/>
          </p:cNvCxnSpPr>
          <p:nvPr/>
        </p:nvCxnSpPr>
        <p:spPr>
          <a:xfrm>
            <a:off x="10443726" y="3777366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2C725697-A645-45DE-AD9E-DD9D2F66255F}"/>
              </a:ext>
            </a:extLst>
          </p:cNvPr>
          <p:cNvCxnSpPr>
            <a:cxnSpLocks/>
          </p:cNvCxnSpPr>
          <p:nvPr/>
        </p:nvCxnSpPr>
        <p:spPr>
          <a:xfrm flipH="1">
            <a:off x="10711686" y="3227022"/>
            <a:ext cx="1" cy="66660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15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07D3C0F-DCFA-4942-A230-03F123ECF4E1}"/>
              </a:ext>
            </a:extLst>
          </p:cNvPr>
          <p:cNvSpPr/>
          <p:nvPr/>
        </p:nvSpPr>
        <p:spPr>
          <a:xfrm>
            <a:off x="259572" y="1225689"/>
            <a:ext cx="810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스택에 저장된 모든 데이터를 출력</a:t>
            </a:r>
          </a:p>
          <a:p>
            <a:r>
              <a:rPr lang="en-US" altLang="ko-KR" sz="2000" dirty="0"/>
              <a:t> public void </a:t>
            </a:r>
            <a:r>
              <a:rPr lang="en-US" altLang="ko-KR" sz="2000" dirty="0" err="1"/>
              <a:t>printStack</a:t>
            </a:r>
            <a:r>
              <a:rPr lang="en-US" altLang="ko-KR" sz="2000" dirty="0"/>
              <a:t>() {</a:t>
            </a:r>
          </a:p>
          <a:p>
            <a:r>
              <a:rPr lang="en-US" altLang="ko-KR" sz="2000" dirty="0"/>
              <a:t>        if(</a:t>
            </a:r>
            <a:r>
              <a:rPr lang="en-US" altLang="ko-KR" sz="2000" dirty="0" err="1"/>
              <a:t>isEmpty</a:t>
            </a:r>
            <a:r>
              <a:rPr lang="en-US" altLang="ko-KR" sz="2000" dirty="0"/>
              <a:t>()){</a:t>
            </a:r>
          </a:p>
          <a:p>
            <a:r>
              <a:rPr lang="en-US" altLang="ko-KR" sz="2000" dirty="0"/>
              <a:t>            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</a:t>
            </a:r>
            <a:r>
              <a:rPr lang="ko-KR" altLang="en-US" sz="2000" dirty="0" err="1"/>
              <a:t>스택이</a:t>
            </a:r>
            <a:r>
              <a:rPr lang="ko-KR" altLang="en-US" sz="2000" dirty="0"/>
              <a:t> 비어있습니다</a:t>
            </a:r>
            <a:r>
              <a:rPr lang="en-US" altLang="ko-KR" sz="2000" dirty="0"/>
              <a:t>.");</a:t>
            </a:r>
          </a:p>
          <a:p>
            <a:r>
              <a:rPr lang="en-US" altLang="ko-KR" sz="2000" dirty="0"/>
              <a:t>        }else{</a:t>
            </a:r>
          </a:p>
          <a:p>
            <a:r>
              <a:rPr lang="en-US" altLang="ko-KR" sz="2000" dirty="0"/>
              <a:t>            </a:t>
            </a:r>
            <a:r>
              <a:rPr lang="en-US" altLang="ko-KR" sz="2000" dirty="0" err="1"/>
              <a:t>StackNode</a:t>
            </a:r>
            <a:r>
              <a:rPr lang="en-US" altLang="ko-KR" sz="2000" dirty="0"/>
              <a:t> node = top;</a:t>
            </a:r>
          </a:p>
          <a:p>
            <a:r>
              <a:rPr lang="en-US" altLang="ko-KR" sz="2000" dirty="0"/>
              <a:t>            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("&lt;&lt;Stack&gt;&gt;");</a:t>
            </a:r>
          </a:p>
          <a:p>
            <a:r>
              <a:rPr lang="en-US" altLang="ko-KR" sz="2000" dirty="0"/>
              <a:t>            while(</a:t>
            </a:r>
            <a:r>
              <a:rPr lang="en-US" altLang="ko-KR" sz="2000" dirty="0" err="1"/>
              <a:t>node.next</a:t>
            </a:r>
            <a:r>
              <a:rPr lang="en-US" altLang="ko-KR" sz="2000" dirty="0"/>
              <a:t>!=null){</a:t>
            </a:r>
          </a:p>
          <a:p>
            <a:r>
              <a:rPr lang="en-US" altLang="ko-KR" sz="2000" dirty="0"/>
              <a:t>                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node.item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                node = </a:t>
            </a:r>
            <a:r>
              <a:rPr lang="en-US" altLang="ko-KR" sz="2000" dirty="0" err="1"/>
              <a:t>node.next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            }</a:t>
            </a:r>
          </a:p>
          <a:p>
            <a:r>
              <a:rPr lang="en-US" altLang="ko-KR" sz="2000" dirty="0"/>
              <a:t>            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node.item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            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        </a:t>
            </a:r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73C0E72B-D27E-4B36-AF29-EB4B193FAD2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4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dirty="0"/>
              <a:t>연결 자료구조를 이용한 스택의 구현</a:t>
            </a:r>
            <a:r>
              <a:rPr lang="en-US" altLang="ko-KR" sz="3800" dirty="0"/>
              <a:t>!</a:t>
            </a:r>
            <a:endParaRPr lang="ko-KR" altLang="en-US" sz="3800" dirty="0"/>
          </a:p>
        </p:txBody>
      </p:sp>
    </p:spTree>
    <p:extLst>
      <p:ext uri="{BB962C8B-B14F-4D97-AF65-F5344CB8AC3E}">
        <p14:creationId xmlns:p14="http://schemas.microsoft.com/office/powerpoint/2010/main" val="27976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07D3C0F-DCFA-4942-A230-03F123ECF4E1}"/>
              </a:ext>
            </a:extLst>
          </p:cNvPr>
          <p:cNvSpPr/>
          <p:nvPr/>
        </p:nvSpPr>
        <p:spPr>
          <a:xfrm>
            <a:off x="368545" y="964079"/>
            <a:ext cx="8104936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public static void main(String </a:t>
            </a:r>
            <a:r>
              <a:rPr lang="en-US" altLang="ko-KR" sz="1300" dirty="0" err="1"/>
              <a:t>args</a:t>
            </a:r>
            <a:r>
              <a:rPr lang="en-US" altLang="ko-KR" sz="1300" dirty="0"/>
              <a:t>[]) {</a:t>
            </a:r>
          </a:p>
          <a:p>
            <a:r>
              <a:rPr lang="en-US" altLang="ko-KR" sz="1300" dirty="0"/>
              <a:t>        int </a:t>
            </a:r>
            <a:r>
              <a:rPr lang="en-US" altLang="ko-KR" sz="1300" dirty="0" err="1"/>
              <a:t>stackSize</a:t>
            </a:r>
            <a:r>
              <a:rPr lang="en-US" altLang="ko-KR" sz="1300" dirty="0"/>
              <a:t> = 5;</a:t>
            </a:r>
          </a:p>
          <a:p>
            <a:r>
              <a:rPr lang="en-US" altLang="ko-KR" sz="1300" dirty="0"/>
              <a:t>        String str = "B";</a:t>
            </a:r>
          </a:p>
          <a:p>
            <a:r>
              <a:rPr lang="en-US" altLang="ko-KR" sz="1300" dirty="0"/>
              <a:t>        StackEx6_2 </a:t>
            </a:r>
            <a:r>
              <a:rPr lang="en-US" altLang="ko-KR" sz="1300" dirty="0" err="1"/>
              <a:t>listStack</a:t>
            </a:r>
            <a:r>
              <a:rPr lang="en-US" altLang="ko-KR" sz="1300" dirty="0"/>
              <a:t> = new StackEx6_2(</a:t>
            </a:r>
            <a:r>
              <a:rPr lang="en-US" altLang="ko-KR" sz="1300" dirty="0" err="1"/>
              <a:t>stackSize</a:t>
            </a:r>
            <a:r>
              <a:rPr lang="en-US" altLang="ko-KR" sz="1300" dirty="0"/>
              <a:t>);    // </a:t>
            </a:r>
            <a:r>
              <a:rPr lang="ko-KR" altLang="en-US" sz="1300" dirty="0"/>
              <a:t>스택 생성</a:t>
            </a:r>
          </a:p>
          <a:p>
            <a:r>
              <a:rPr lang="ko-KR" altLang="en-US" sz="1300" dirty="0"/>
              <a:t>        </a:t>
            </a:r>
          </a:p>
          <a:p>
            <a:r>
              <a:rPr lang="ko-KR" altLang="en-US" sz="1300" dirty="0"/>
              <a:t>        </a:t>
            </a:r>
            <a:r>
              <a:rPr lang="en-US" altLang="ko-KR" sz="1300" dirty="0" err="1"/>
              <a:t>listStack.printListStack</a:t>
            </a:r>
            <a:r>
              <a:rPr lang="en-US" altLang="ko-KR" sz="1300" dirty="0"/>
              <a:t>();</a:t>
            </a:r>
          </a:p>
          <a:p>
            <a:r>
              <a:rPr lang="en-US" altLang="ko-KR" sz="1300" dirty="0"/>
              <a:t>        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listStack.push</a:t>
            </a:r>
            <a:r>
              <a:rPr lang="en-US" altLang="ko-KR" sz="1300" dirty="0"/>
              <a:t>("A");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listStack.printListStack</a:t>
            </a:r>
            <a:r>
              <a:rPr lang="en-US" altLang="ko-KR" sz="1300" dirty="0"/>
              <a:t>();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listStack.push</a:t>
            </a:r>
            <a:r>
              <a:rPr lang="en-US" altLang="ko-KR" sz="1300" dirty="0"/>
              <a:t>("B");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listStack.printListStack</a:t>
            </a:r>
            <a:r>
              <a:rPr lang="en-US" altLang="ko-KR" sz="1300" dirty="0"/>
              <a:t>();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listStack.push</a:t>
            </a:r>
            <a:r>
              <a:rPr lang="en-US" altLang="ko-KR" sz="1300" dirty="0"/>
              <a:t>("C");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listStack.printListStack</a:t>
            </a:r>
            <a:r>
              <a:rPr lang="en-US" altLang="ko-KR" sz="1300" dirty="0"/>
              <a:t>();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listStack.push</a:t>
            </a:r>
            <a:r>
              <a:rPr lang="en-US" altLang="ko-KR" sz="1300" dirty="0"/>
              <a:t>("D");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listStack.printListStack</a:t>
            </a:r>
            <a:r>
              <a:rPr lang="en-US" altLang="ko-KR" sz="1300" dirty="0"/>
              <a:t>();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listStack.push</a:t>
            </a:r>
            <a:r>
              <a:rPr lang="en-US" altLang="ko-KR" sz="1300" dirty="0"/>
              <a:t>("E");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listStack.printListStack</a:t>
            </a:r>
            <a:r>
              <a:rPr lang="en-US" altLang="ko-KR" sz="1300" dirty="0"/>
              <a:t>();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listStack.push</a:t>
            </a:r>
            <a:r>
              <a:rPr lang="en-US" altLang="ko-KR" sz="1300" dirty="0"/>
              <a:t>("F");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listStack.printListStack</a:t>
            </a:r>
            <a:r>
              <a:rPr lang="en-US" altLang="ko-KR" sz="1300" dirty="0"/>
              <a:t>();</a:t>
            </a:r>
          </a:p>
          <a:p>
            <a:r>
              <a:rPr lang="en-US" altLang="ko-KR" sz="1300" dirty="0"/>
              <a:t>        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listStack.pop</a:t>
            </a:r>
            <a:r>
              <a:rPr lang="en-US" altLang="ko-KR" sz="1300" dirty="0"/>
              <a:t>();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listStack.printListStack</a:t>
            </a:r>
            <a:r>
              <a:rPr lang="en-US" altLang="ko-KR" sz="1300" dirty="0"/>
              <a:t>();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listStack.pop</a:t>
            </a:r>
            <a:r>
              <a:rPr lang="en-US" altLang="ko-KR" sz="1300" dirty="0"/>
              <a:t>();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listStack.printListStack</a:t>
            </a:r>
            <a:r>
              <a:rPr lang="en-US" altLang="ko-KR" sz="1300" dirty="0"/>
              <a:t>();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listStack.peek</a:t>
            </a:r>
            <a:r>
              <a:rPr lang="en-US" altLang="ko-KR" sz="1300" dirty="0"/>
              <a:t>();</a:t>
            </a:r>
          </a:p>
          <a:p>
            <a:r>
              <a:rPr lang="en-US" altLang="ko-KR" sz="1300" dirty="0"/>
              <a:t>        </a:t>
            </a:r>
          </a:p>
          <a:p>
            <a:r>
              <a:rPr lang="en-US" altLang="ko-KR" sz="1300" dirty="0"/>
              <a:t>        </a:t>
            </a:r>
            <a:r>
              <a:rPr lang="en-US" altLang="ko-KR" sz="1300" dirty="0" err="1"/>
              <a:t>System.out.println</a:t>
            </a:r>
            <a:r>
              <a:rPr lang="en-US" altLang="ko-KR" sz="1300" dirty="0"/>
              <a:t>(</a:t>
            </a:r>
            <a:r>
              <a:rPr lang="en-US" altLang="ko-KR" sz="1300" dirty="0" err="1"/>
              <a:t>listStack.searchNode</a:t>
            </a:r>
            <a:r>
              <a:rPr lang="en-US" altLang="ko-KR" sz="1300" dirty="0"/>
              <a:t>(str).</a:t>
            </a:r>
            <a:r>
              <a:rPr lang="en-US" altLang="ko-KR" sz="1300" dirty="0" err="1"/>
              <a:t>getData</a:t>
            </a:r>
            <a:r>
              <a:rPr lang="en-US" altLang="ko-KR" sz="1300" dirty="0"/>
              <a:t>());</a:t>
            </a:r>
          </a:p>
          <a:p>
            <a:r>
              <a:rPr lang="en-US" altLang="ko-KR" sz="1300" dirty="0"/>
              <a:t>    }</a:t>
            </a: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73C0E72B-D27E-4B36-AF29-EB4B193FAD20}"/>
              </a:ext>
            </a:extLst>
          </p:cNvPr>
          <p:cNvSpPr txBox="1">
            <a:spLocks/>
          </p:cNvSpPr>
          <p:nvPr/>
        </p:nvSpPr>
        <p:spPr>
          <a:xfrm>
            <a:off x="675968" y="172888"/>
            <a:ext cx="10515600" cy="79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dirty="0"/>
              <a:t>연결 자료구조를 이용한 스택의 구현</a:t>
            </a:r>
            <a:r>
              <a:rPr lang="en-US" altLang="ko-KR" sz="3800" dirty="0"/>
              <a:t>!</a:t>
            </a:r>
            <a:endParaRPr lang="ko-KR" altLang="en-US" sz="38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525596" y="4987154"/>
            <a:ext cx="1800200" cy="720080"/>
            <a:chOff x="1475656" y="1628800"/>
            <a:chExt cx="1800200" cy="72008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2051720" y="1628800"/>
              <a:ext cx="122413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null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5656" y="180417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top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525597" y="1890810"/>
            <a:ext cx="4278517" cy="720080"/>
            <a:chOff x="467544" y="2492896"/>
            <a:chExt cx="4278517" cy="720080"/>
          </a:xfrm>
        </p:grpSpPr>
        <p:grpSp>
          <p:nvGrpSpPr>
            <p:cNvPr id="29" name="그룹 28"/>
            <p:cNvGrpSpPr/>
            <p:nvPr/>
          </p:nvGrpSpPr>
          <p:grpSpPr>
            <a:xfrm>
              <a:off x="2945861" y="2492896"/>
              <a:ext cx="1800200" cy="720080"/>
              <a:chOff x="1475656" y="1628800"/>
              <a:chExt cx="1800200" cy="720080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2051720" y="1628800"/>
                <a:ext cx="1224136" cy="7200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C    200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475656" y="180417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300</a:t>
                </a:r>
                <a:endParaRPr lang="ko-KR" altLang="en-US" dirty="0"/>
              </a:p>
            </p:txBody>
          </p:sp>
        </p:grpSp>
        <p:cxnSp>
          <p:nvCxnSpPr>
            <p:cNvPr id="33" name="직선 연결선 32"/>
            <p:cNvCxnSpPr>
              <a:stCxn id="43" idx="0"/>
              <a:endCxn id="43" idx="2"/>
            </p:cNvCxnSpPr>
            <p:nvPr/>
          </p:nvCxnSpPr>
          <p:spPr>
            <a:xfrm>
              <a:off x="4133993" y="2492896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/>
          </p:nvGrpSpPr>
          <p:grpSpPr>
            <a:xfrm>
              <a:off x="467544" y="2492896"/>
              <a:ext cx="1800200" cy="720080"/>
              <a:chOff x="1475656" y="1628800"/>
              <a:chExt cx="1800200" cy="720080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2051720" y="1628800"/>
                <a:ext cx="1224136" cy="7200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300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475656" y="180417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top</a:t>
                </a:r>
                <a:endParaRPr lang="ko-KR" altLang="en-US" dirty="0"/>
              </a:p>
            </p:txBody>
          </p:sp>
        </p:grpSp>
        <p:cxnSp>
          <p:nvCxnSpPr>
            <p:cNvPr id="40" name="직선 화살표 연결선 39"/>
            <p:cNvCxnSpPr/>
            <p:nvPr/>
          </p:nvCxnSpPr>
          <p:spPr>
            <a:xfrm>
              <a:off x="1979712" y="2852936"/>
              <a:ext cx="966148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9740217" y="1674786"/>
            <a:ext cx="2016224" cy="299984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884233" y="4098564"/>
            <a:ext cx="172819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860197" y="3546994"/>
            <a:ext cx="172819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860197" y="2959165"/>
            <a:ext cx="172819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525597" y="2898922"/>
            <a:ext cx="4278517" cy="720080"/>
            <a:chOff x="467544" y="2492896"/>
            <a:chExt cx="4278517" cy="720080"/>
          </a:xfrm>
        </p:grpSpPr>
        <p:grpSp>
          <p:nvGrpSpPr>
            <p:cNvPr id="50" name="그룹 49"/>
            <p:cNvGrpSpPr/>
            <p:nvPr/>
          </p:nvGrpSpPr>
          <p:grpSpPr>
            <a:xfrm>
              <a:off x="2945861" y="2492896"/>
              <a:ext cx="1800200" cy="720080"/>
              <a:chOff x="1475656" y="1628800"/>
              <a:chExt cx="1800200" cy="720080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2051720" y="1628800"/>
                <a:ext cx="1224136" cy="7200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B    100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475656" y="180417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200</a:t>
                </a:r>
                <a:endParaRPr lang="ko-KR" altLang="en-US" dirty="0"/>
              </a:p>
            </p:txBody>
          </p:sp>
        </p:grpSp>
        <p:cxnSp>
          <p:nvCxnSpPr>
            <p:cNvPr id="51" name="직선 연결선 50"/>
            <p:cNvCxnSpPr>
              <a:stCxn id="56" idx="0"/>
              <a:endCxn id="56" idx="2"/>
            </p:cNvCxnSpPr>
            <p:nvPr/>
          </p:nvCxnSpPr>
          <p:spPr>
            <a:xfrm>
              <a:off x="4133993" y="2492896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/>
            <p:cNvGrpSpPr/>
            <p:nvPr/>
          </p:nvGrpSpPr>
          <p:grpSpPr>
            <a:xfrm>
              <a:off x="467544" y="2492896"/>
              <a:ext cx="1800200" cy="720080"/>
              <a:chOff x="1475656" y="1628800"/>
              <a:chExt cx="1800200" cy="720080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2051720" y="1628800"/>
                <a:ext cx="1224136" cy="7200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200</a:t>
                </a:r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475656" y="180417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top</a:t>
                </a:r>
                <a:endParaRPr lang="ko-KR" altLang="en-US" dirty="0"/>
              </a:p>
            </p:txBody>
          </p:sp>
        </p:grpSp>
        <p:cxnSp>
          <p:nvCxnSpPr>
            <p:cNvPr id="53" name="직선 화살표 연결선 52"/>
            <p:cNvCxnSpPr/>
            <p:nvPr/>
          </p:nvCxnSpPr>
          <p:spPr>
            <a:xfrm>
              <a:off x="1979712" y="2852936"/>
              <a:ext cx="966148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4525597" y="3924344"/>
            <a:ext cx="4278517" cy="720080"/>
            <a:chOff x="467544" y="2492896"/>
            <a:chExt cx="4278517" cy="720080"/>
          </a:xfrm>
        </p:grpSpPr>
        <p:grpSp>
          <p:nvGrpSpPr>
            <p:cNvPr id="59" name="그룹 58"/>
            <p:cNvGrpSpPr/>
            <p:nvPr/>
          </p:nvGrpSpPr>
          <p:grpSpPr>
            <a:xfrm>
              <a:off x="2945861" y="2492896"/>
              <a:ext cx="1800200" cy="720080"/>
              <a:chOff x="1475656" y="1628800"/>
              <a:chExt cx="1800200" cy="720080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2051720" y="1628800"/>
                <a:ext cx="1224136" cy="7200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 A    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475656" y="180417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100</a:t>
                </a:r>
                <a:endParaRPr lang="ko-KR" altLang="en-US" dirty="0"/>
              </a:p>
            </p:txBody>
          </p:sp>
        </p:grpSp>
        <p:cxnSp>
          <p:nvCxnSpPr>
            <p:cNvPr id="60" name="직선 연결선 59"/>
            <p:cNvCxnSpPr>
              <a:stCxn id="65" idx="0"/>
              <a:endCxn id="65" idx="2"/>
            </p:cNvCxnSpPr>
            <p:nvPr/>
          </p:nvCxnSpPr>
          <p:spPr>
            <a:xfrm>
              <a:off x="4133993" y="2492896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/>
            <p:cNvGrpSpPr/>
            <p:nvPr/>
          </p:nvGrpSpPr>
          <p:grpSpPr>
            <a:xfrm>
              <a:off x="467544" y="2492896"/>
              <a:ext cx="1800200" cy="720080"/>
              <a:chOff x="1475656" y="1628800"/>
              <a:chExt cx="1800200" cy="720080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2051720" y="1628800"/>
                <a:ext cx="1224136" cy="7200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100</a:t>
                </a:r>
                <a:endParaRPr lang="ko-KR" alt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475656" y="180417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top</a:t>
                </a:r>
                <a:endParaRPr lang="ko-KR" altLang="en-US" dirty="0"/>
              </a:p>
            </p:txBody>
          </p:sp>
        </p:grpSp>
        <p:cxnSp>
          <p:nvCxnSpPr>
            <p:cNvPr id="62" name="직선 화살표 연결선 61"/>
            <p:cNvCxnSpPr/>
            <p:nvPr/>
          </p:nvCxnSpPr>
          <p:spPr>
            <a:xfrm>
              <a:off x="1979712" y="2852936"/>
              <a:ext cx="966148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직선 화살표 연결선 66"/>
          <p:cNvCxnSpPr>
            <a:cxnSpLocks/>
          </p:cNvCxnSpPr>
          <p:nvPr/>
        </p:nvCxnSpPr>
        <p:spPr>
          <a:xfrm>
            <a:off x="8444073" y="2435517"/>
            <a:ext cx="0" cy="5956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</p:cNvCxnSpPr>
          <p:nvPr/>
        </p:nvCxnSpPr>
        <p:spPr>
          <a:xfrm>
            <a:off x="8463343" y="3504062"/>
            <a:ext cx="0" cy="5956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0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CA3271C-8E4D-488E-BB84-F9F11656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35" y="1828792"/>
            <a:ext cx="4797713" cy="391795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top : </a:t>
            </a:r>
            <a:r>
              <a:rPr lang="ko-KR" altLang="en-US" sz="2400" dirty="0"/>
              <a:t>새 자료는 </a:t>
            </a:r>
            <a:r>
              <a:rPr lang="en-US" altLang="ko-KR" sz="2400" dirty="0"/>
              <a:t>top</a:t>
            </a:r>
            <a:r>
              <a:rPr lang="ko-KR" altLang="en-US" sz="2400" dirty="0"/>
              <a:t>이 가리키는 마지막 자료의 위에 쌓이게 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top</a:t>
            </a:r>
            <a:r>
              <a:rPr lang="ko-KR" altLang="en-US" sz="2400" dirty="0"/>
              <a:t>은 새로 삽입된 자료를 가리키도록 갱신되어 항상 스택의 마지막 자료를 가리키는 상태를 유지한다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스택의 삽입</a:t>
            </a:r>
            <a:r>
              <a:rPr lang="en-US" altLang="ko-KR" sz="2400" dirty="0"/>
              <a:t>, </a:t>
            </a:r>
            <a:r>
              <a:rPr lang="ko-KR" altLang="en-US" sz="2400" dirty="0"/>
              <a:t>삭제는 </a:t>
            </a:r>
            <a:r>
              <a:rPr lang="en-US" altLang="ko-KR" sz="2400" dirty="0"/>
              <a:t>top</a:t>
            </a:r>
            <a:r>
              <a:rPr lang="ko-KR" altLang="en-US" sz="2400" dirty="0"/>
              <a:t>을 통해서만 접근하도록 제한되어 있다</a:t>
            </a:r>
            <a:r>
              <a:rPr lang="en-US" altLang="ko-KR" sz="24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98427D3-FF64-4488-A9E0-BBD129528DDC}"/>
              </a:ext>
            </a:extLst>
          </p:cNvPr>
          <p:cNvSpPr/>
          <p:nvPr/>
        </p:nvSpPr>
        <p:spPr>
          <a:xfrm>
            <a:off x="7235685" y="3567858"/>
            <a:ext cx="2080591" cy="972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330099-C226-4D8D-93F2-DCE30C48AA5E}"/>
              </a:ext>
            </a:extLst>
          </p:cNvPr>
          <p:cNvSpPr/>
          <p:nvPr/>
        </p:nvSpPr>
        <p:spPr>
          <a:xfrm>
            <a:off x="7235685" y="2456981"/>
            <a:ext cx="2080591" cy="972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1043C542-B205-41FD-A55D-2C0FE7E1E468}"/>
              </a:ext>
            </a:extLst>
          </p:cNvPr>
          <p:cNvCxnSpPr>
            <a:cxnSpLocks/>
          </p:cNvCxnSpPr>
          <p:nvPr/>
        </p:nvCxnSpPr>
        <p:spPr>
          <a:xfrm flipH="1">
            <a:off x="9389161" y="2931753"/>
            <a:ext cx="384313" cy="636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9DCB53E-FF15-4D26-B6A2-74098740DFA8}"/>
              </a:ext>
            </a:extLst>
          </p:cNvPr>
          <p:cNvSpPr txBox="1"/>
          <p:nvPr/>
        </p:nvSpPr>
        <p:spPr>
          <a:xfrm>
            <a:off x="9773474" y="2573658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A9C5EE61-19B7-4E22-A1B2-3677DB95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(stack)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76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2.70833E-6 -0.17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00117 -0.178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1"/>
      <p:bldP spid="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925E76-F55C-4736-83DB-2398D7EC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ko-KR" altLang="en-US" dirty="0"/>
              <a:t>추상 자료형 스택</a:t>
            </a:r>
            <a:r>
              <a:rPr lang="en-US" altLang="ko-KR" dirty="0"/>
              <a:t>(ADT Stack)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CA3271C-8E4D-488E-BB84-F9F11656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328"/>
            <a:ext cx="10515600" cy="44892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공백 스택 </a:t>
            </a:r>
            <a:r>
              <a:rPr lang="en-US" altLang="ko-KR" dirty="0"/>
              <a:t>S</a:t>
            </a:r>
            <a:r>
              <a:rPr lang="ko-KR" altLang="en-US" dirty="0"/>
              <a:t>를 생성하는 연산 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createStack</a:t>
            </a:r>
            <a:r>
              <a:rPr lang="en-US" altLang="ko-KR" dirty="0">
                <a:solidFill>
                  <a:srgbClr val="0070C0"/>
                </a:solidFill>
              </a:rPr>
              <a:t>(S)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스택 </a:t>
            </a:r>
            <a:r>
              <a:rPr lang="en-US" altLang="ko-KR" dirty="0"/>
              <a:t>S</a:t>
            </a:r>
            <a:r>
              <a:rPr lang="ko-KR" altLang="en-US" dirty="0"/>
              <a:t>의 </a:t>
            </a:r>
            <a:r>
              <a:rPr lang="en-US" altLang="ko-KR" dirty="0"/>
              <a:t>top</a:t>
            </a:r>
            <a:r>
              <a:rPr lang="ko-KR" altLang="en-US" dirty="0"/>
              <a:t>에 </a:t>
            </a:r>
            <a:r>
              <a:rPr lang="en-US" altLang="ko-KR" dirty="0"/>
              <a:t>item(</a:t>
            </a:r>
            <a:r>
              <a:rPr lang="ko-KR" altLang="en-US" dirty="0"/>
              <a:t>원소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삽입하는 연산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push(S, item)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스택 </a:t>
            </a:r>
            <a:r>
              <a:rPr lang="en-US" altLang="ko-KR" dirty="0"/>
              <a:t>S</a:t>
            </a:r>
            <a:r>
              <a:rPr lang="ko-KR" altLang="en-US" dirty="0"/>
              <a:t>가 공백인지 아닌지를 확인하는 연산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0070C0"/>
                </a:solidFill>
              </a:rPr>
              <a:t>isEmpty</a:t>
            </a:r>
            <a:r>
              <a:rPr lang="en-US" altLang="ko-KR" dirty="0">
                <a:solidFill>
                  <a:srgbClr val="0070C0"/>
                </a:solidFill>
              </a:rPr>
              <a:t>(S)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스택 </a:t>
            </a:r>
            <a:r>
              <a:rPr lang="en-US" altLang="ko-KR" dirty="0"/>
              <a:t>S</a:t>
            </a:r>
            <a:r>
              <a:rPr lang="ko-KR" altLang="en-US" dirty="0"/>
              <a:t>의 </a:t>
            </a:r>
            <a:r>
              <a:rPr lang="en-US" altLang="ko-KR" dirty="0"/>
              <a:t>top</a:t>
            </a:r>
            <a:r>
              <a:rPr lang="ko-KR" altLang="en-US" dirty="0"/>
              <a:t>에 있는 </a:t>
            </a:r>
            <a:r>
              <a:rPr lang="en-US" altLang="ko-KR" dirty="0"/>
              <a:t>item(</a:t>
            </a:r>
            <a:r>
              <a:rPr lang="ko-KR" altLang="en-US" dirty="0"/>
              <a:t>원소</a:t>
            </a:r>
            <a:r>
              <a:rPr lang="en-US" altLang="ko-KR" dirty="0"/>
              <a:t>)</a:t>
            </a:r>
            <a:r>
              <a:rPr lang="ko-KR" altLang="en-US" dirty="0"/>
              <a:t>을 스택 </a:t>
            </a:r>
            <a:r>
              <a:rPr lang="en-US" altLang="ko-KR" dirty="0"/>
              <a:t>S</a:t>
            </a:r>
            <a:r>
              <a:rPr lang="ko-KR" altLang="en-US" dirty="0"/>
              <a:t>에서 삭제하고 반환하는 연산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pop(S)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스택 </a:t>
            </a:r>
            <a:r>
              <a:rPr lang="en-US" altLang="ko-KR" dirty="0"/>
              <a:t>S</a:t>
            </a:r>
            <a:r>
              <a:rPr lang="ko-KR" altLang="en-US" dirty="0"/>
              <a:t>의 </a:t>
            </a:r>
            <a:r>
              <a:rPr lang="en-US" altLang="ko-KR" dirty="0"/>
              <a:t>top</a:t>
            </a:r>
            <a:r>
              <a:rPr lang="ko-KR" altLang="en-US" dirty="0"/>
              <a:t>에 있는 </a:t>
            </a:r>
            <a:r>
              <a:rPr lang="en-US" altLang="ko-KR" dirty="0"/>
              <a:t>item(</a:t>
            </a:r>
            <a:r>
              <a:rPr lang="ko-KR" altLang="en-US" dirty="0"/>
              <a:t>원소</a:t>
            </a:r>
            <a:r>
              <a:rPr lang="en-US" altLang="ko-KR" dirty="0"/>
              <a:t>)</a:t>
            </a:r>
            <a:r>
              <a:rPr lang="ko-KR" altLang="en-US" dirty="0"/>
              <a:t>을 삭제하는 연산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delete(S)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스택 </a:t>
            </a:r>
            <a:r>
              <a:rPr lang="en-US" altLang="ko-KR" dirty="0"/>
              <a:t>S</a:t>
            </a:r>
            <a:r>
              <a:rPr lang="ko-KR" altLang="en-US" dirty="0"/>
              <a:t>의 </a:t>
            </a:r>
            <a:r>
              <a:rPr lang="en-US" altLang="ko-KR" dirty="0"/>
              <a:t>top</a:t>
            </a:r>
            <a:r>
              <a:rPr lang="ko-KR" altLang="en-US" dirty="0"/>
              <a:t>에 있는 </a:t>
            </a:r>
            <a:r>
              <a:rPr lang="en-US" altLang="ko-KR" dirty="0"/>
              <a:t>item(</a:t>
            </a:r>
            <a:r>
              <a:rPr lang="ko-KR" altLang="en-US" dirty="0"/>
              <a:t>원소</a:t>
            </a:r>
            <a:r>
              <a:rPr lang="en-US" altLang="ko-KR" dirty="0"/>
              <a:t>)</a:t>
            </a:r>
            <a:r>
              <a:rPr lang="ko-KR" altLang="en-US" dirty="0"/>
              <a:t>을 반환 하는 연산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peek(S)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094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5831"/>
            <a:ext cx="4038600" cy="2786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push(S, x)</a:t>
            </a:r>
          </a:p>
          <a:p>
            <a:pPr marL="0" indent="0">
              <a:buNone/>
            </a:pPr>
            <a:r>
              <a:rPr lang="en-US" altLang="ko-KR" sz="2500" dirty="0"/>
              <a:t>   top </a:t>
            </a:r>
            <a:r>
              <a:rPr lang="en-US" altLang="ko-KR" sz="2500" dirty="0">
                <a:sym typeface="Wingdings" panose="05000000000000000000" pitchFamily="2" charset="2"/>
              </a:rPr>
              <a:t> </a:t>
            </a:r>
            <a:r>
              <a:rPr lang="en-US" altLang="ko-KR" sz="2500" dirty="0"/>
              <a:t>top+1;</a:t>
            </a:r>
          </a:p>
          <a:p>
            <a:pPr marL="0" indent="0">
              <a:buNone/>
            </a:pPr>
            <a:r>
              <a:rPr lang="en-US" altLang="ko-KR" sz="2500" dirty="0"/>
              <a:t>   if(top &gt; </a:t>
            </a:r>
            <a:r>
              <a:rPr lang="en-US" altLang="ko-KR" sz="2500" dirty="0" err="1"/>
              <a:t>stack_SIZE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	overflow;</a:t>
            </a:r>
          </a:p>
          <a:p>
            <a:pPr marL="0" indent="0">
              <a:buNone/>
            </a:pPr>
            <a:r>
              <a:rPr lang="en-US" altLang="ko-KR" sz="2500" dirty="0"/>
              <a:t>   else</a:t>
            </a:r>
          </a:p>
          <a:p>
            <a:pPr marL="0" indent="0">
              <a:buNone/>
            </a:pPr>
            <a:r>
              <a:rPr lang="en-US" altLang="ko-KR" sz="2500" dirty="0"/>
              <a:t>	S(top) </a:t>
            </a:r>
            <a:r>
              <a:rPr lang="en-US" altLang="ko-KR" sz="2500" dirty="0">
                <a:sym typeface="Wingdings" panose="05000000000000000000" pitchFamily="2" charset="2"/>
              </a:rPr>
              <a:t> x;</a:t>
            </a:r>
            <a:endParaRPr lang="ko-KR" altLang="en-US" sz="25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3AC17660-E1E2-4A10-9BDE-CF03B38DFD3B}"/>
              </a:ext>
            </a:extLst>
          </p:cNvPr>
          <p:cNvSpPr txBox="1">
            <a:spLocks/>
          </p:cNvSpPr>
          <p:nvPr/>
        </p:nvSpPr>
        <p:spPr>
          <a:xfrm>
            <a:off x="6096000" y="1534041"/>
            <a:ext cx="4038600" cy="328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pop(S)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   if(top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underflow;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  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return S(top);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/>
              <a:t>	top </a:t>
            </a:r>
            <a:r>
              <a:rPr lang="en-US" altLang="ko-KR" sz="2500" dirty="0">
                <a:sym typeface="Wingdings" panose="05000000000000000000" pitchFamily="2" charset="2"/>
              </a:rPr>
              <a:t> top-1;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dirty="0">
                <a:sym typeface="Wingdings" panose="05000000000000000000" pitchFamily="2" charset="2"/>
              </a:rPr>
              <a:t>   }</a:t>
            </a:r>
            <a:endParaRPr lang="ko-KR" altLang="en-US" sz="2500" dirty="0"/>
          </a:p>
        </p:txBody>
      </p:sp>
      <p:sp>
        <p:nvSpPr>
          <p:cNvPr id="6" name="제목 1">
            <a:extLst>
              <a:ext uri="{FF2B5EF4-FFF2-40B4-BE49-F238E27FC236}">
                <a16:creationId xmlns="" xmlns:a16="http://schemas.microsoft.com/office/drawing/2014/main" id="{2C290BCE-D212-4DEA-AAEE-623EC8A2136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스택의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10394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>
            <a:noAutofit/>
          </a:bodyPr>
          <a:lstStyle/>
          <a:p>
            <a:r>
              <a:rPr lang="ko-KR" altLang="en-US" sz="3800" dirty="0"/>
              <a:t>순차 자료구조를 이용한 </a:t>
            </a:r>
            <a:r>
              <a:rPr lang="ko-KR" altLang="en-US" sz="3800" dirty="0" err="1"/>
              <a:t>스택의</a:t>
            </a:r>
            <a:r>
              <a:rPr lang="ko-KR" altLang="en-US" sz="3800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471" y="1527482"/>
            <a:ext cx="5828071" cy="4731621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1</a:t>
            </a:r>
            <a:r>
              <a:rPr lang="ko-KR" altLang="en-US" sz="2500" dirty="0"/>
              <a:t>차원 배열을 이용하여 </a:t>
            </a:r>
            <a:r>
              <a:rPr lang="ko-KR" altLang="en-US" sz="2500" dirty="0" err="1"/>
              <a:t>스택을</a:t>
            </a:r>
            <a:r>
              <a:rPr lang="ko-KR" altLang="en-US" sz="2500" dirty="0"/>
              <a:t> 구현</a:t>
            </a:r>
            <a:endParaRPr lang="en-US" altLang="ko-KR" sz="2500" dirty="0"/>
          </a:p>
          <a:p>
            <a:r>
              <a:rPr lang="en-US" altLang="ko-KR" sz="2500" dirty="0"/>
              <a:t>1</a:t>
            </a:r>
            <a:r>
              <a:rPr lang="ko-KR" altLang="en-US" sz="2500" dirty="0"/>
              <a:t>차원 배열 </a:t>
            </a:r>
            <a:r>
              <a:rPr lang="en-US" altLang="ko-KR" sz="2500" dirty="0"/>
              <a:t>stack[n] (n</a:t>
            </a:r>
            <a:r>
              <a:rPr lang="ko-KR" altLang="en-US" sz="2500" dirty="0"/>
              <a:t>은 스택의 크기</a:t>
            </a:r>
            <a:r>
              <a:rPr lang="en-US" altLang="ko-KR" sz="2500" dirty="0"/>
              <a:t>)</a:t>
            </a:r>
          </a:p>
          <a:p>
            <a:r>
              <a:rPr lang="ko-KR" altLang="en-US" sz="2500" dirty="0" err="1"/>
              <a:t>스택의</a:t>
            </a:r>
            <a:r>
              <a:rPr lang="ko-KR" altLang="en-US" sz="2500" dirty="0"/>
              <a:t> </a:t>
            </a:r>
            <a:r>
              <a:rPr lang="en-US" altLang="ko-KR" sz="2500" dirty="0" err="1"/>
              <a:t>i</a:t>
            </a:r>
            <a:r>
              <a:rPr lang="ko-KR" altLang="en-US" sz="2500" dirty="0"/>
              <a:t>번째 원소는 </a:t>
            </a:r>
            <a:r>
              <a:rPr lang="en-US" altLang="ko-KR" sz="2500" dirty="0"/>
              <a:t>stack[i-1]</a:t>
            </a:r>
            <a:r>
              <a:rPr lang="ko-KR" altLang="en-US" sz="2500" dirty="0"/>
              <a:t>에 저장된다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 err="1"/>
              <a:t>스택의</a:t>
            </a:r>
            <a:r>
              <a:rPr lang="ko-KR" altLang="en-US" sz="2500" dirty="0"/>
              <a:t> </a:t>
            </a:r>
            <a:r>
              <a:rPr lang="en-US" altLang="ko-KR" sz="2500" dirty="0"/>
              <a:t>top</a:t>
            </a:r>
            <a:r>
              <a:rPr lang="ko-KR" altLang="en-US" sz="2500" dirty="0"/>
              <a:t>을 표현하기 위해서 배열 </a:t>
            </a:r>
            <a:r>
              <a:rPr lang="en-US" altLang="ko-KR" sz="2500" dirty="0"/>
              <a:t>stack</a:t>
            </a:r>
            <a:r>
              <a:rPr lang="ko-KR" altLang="en-US" sz="2500" dirty="0"/>
              <a:t>의 마지막 원소의 인덱스를 변수 </a:t>
            </a:r>
            <a:r>
              <a:rPr lang="en-US" altLang="ko-KR" sz="2500" dirty="0"/>
              <a:t>top</a:t>
            </a:r>
            <a:r>
              <a:rPr lang="ko-KR" altLang="en-US" sz="2500" dirty="0"/>
              <a:t>에 저장한다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 err="1"/>
              <a:t>스택의</a:t>
            </a:r>
            <a:r>
              <a:rPr lang="ko-KR" altLang="en-US" sz="2500" dirty="0"/>
              <a:t> 초기상태</a:t>
            </a:r>
            <a:r>
              <a:rPr lang="en-US" altLang="ko-KR" sz="2500" dirty="0"/>
              <a:t>(</a:t>
            </a:r>
            <a:r>
              <a:rPr lang="ko-KR" altLang="en-US" sz="2500" dirty="0"/>
              <a:t>공백 </a:t>
            </a:r>
            <a:r>
              <a:rPr lang="ko-KR" altLang="en-US" sz="2500" dirty="0" err="1"/>
              <a:t>스택</a:t>
            </a:r>
            <a:r>
              <a:rPr lang="en-US" altLang="ko-KR" sz="2500" dirty="0"/>
              <a:t>)</a:t>
            </a:r>
            <a:r>
              <a:rPr lang="ko-KR" altLang="en-US" sz="2500" dirty="0"/>
              <a:t>에는 </a:t>
            </a:r>
            <a:r>
              <a:rPr lang="en-US" altLang="ko-KR" sz="2500" dirty="0"/>
              <a:t>-1</a:t>
            </a:r>
            <a:r>
              <a:rPr lang="ko-KR" altLang="en-US" sz="2500" dirty="0"/>
              <a:t>을 저장한다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71" y="1479038"/>
            <a:ext cx="5230196" cy="381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48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Autofit/>
          </a:bodyPr>
          <a:lstStyle/>
          <a:p>
            <a:r>
              <a:rPr lang="ko-KR" altLang="en-US" sz="3800" dirty="0"/>
              <a:t>순차 자료구조를 이용한 </a:t>
            </a:r>
            <a:r>
              <a:rPr lang="ko-KR" altLang="en-US" sz="3800" dirty="0" err="1"/>
              <a:t>스택의</a:t>
            </a:r>
            <a:r>
              <a:rPr lang="ko-KR" altLang="en-US" sz="3800" dirty="0"/>
              <a:t> 구현</a:t>
            </a:r>
          </a:p>
        </p:txBody>
      </p:sp>
      <p:graphicFrame>
        <p:nvGraphicFramePr>
          <p:cNvPr id="6" name="개체 5">
            <a:extLst>
              <a:ext uri="{FF2B5EF4-FFF2-40B4-BE49-F238E27FC236}">
                <a16:creationId xmlns="" xmlns:a16="http://schemas.microsoft.com/office/drawing/2014/main" id="{85EE9A34-9447-4DA9-9595-6A4E3820FB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756572"/>
              </p:ext>
            </p:extLst>
          </p:nvPr>
        </p:nvGraphicFramePr>
        <p:xfrm>
          <a:off x="4028568" y="1777614"/>
          <a:ext cx="3287907" cy="1827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포장기 셸 개체" showAsIcon="1" r:id="rId3" imgW="879480" imgH="488520" progId="Package">
                  <p:embed/>
                </p:oleObj>
              </mc:Choice>
              <mc:Fallback>
                <p:oleObj name="포장기 셸 개체" showAsIcon="1" r:id="rId3" imgW="87948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8568" y="1777614"/>
                        <a:ext cx="3287907" cy="1827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07D3C0F-DCFA-4942-A230-03F123ECF4E1}"/>
              </a:ext>
            </a:extLst>
          </p:cNvPr>
          <p:cNvSpPr/>
          <p:nvPr/>
        </p:nvSpPr>
        <p:spPr>
          <a:xfrm>
            <a:off x="838200" y="3930013"/>
            <a:ext cx="1069012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순차 자료구조를 이용한 스택은 구현하기는 쉽지만</a:t>
            </a:r>
            <a:r>
              <a:rPr lang="en-US" altLang="ko-KR" sz="2500" dirty="0"/>
              <a:t>, </a:t>
            </a:r>
          </a:p>
          <a:p>
            <a:r>
              <a:rPr lang="en-US" altLang="ko-KR" sz="2500" dirty="0"/>
              <a:t>   </a:t>
            </a:r>
            <a:r>
              <a:rPr lang="ko-KR" altLang="en-US" sz="2500" dirty="0"/>
              <a:t>물리적으로 크기가 고정된 배열을 사용하기 때문에 스택의 크기를 변       </a:t>
            </a:r>
            <a:endParaRPr lang="en-US" altLang="ko-KR" sz="2500" dirty="0"/>
          </a:p>
          <a:p>
            <a:r>
              <a:rPr lang="en-US" altLang="ko-KR" sz="2500" dirty="0"/>
              <a:t>   </a:t>
            </a:r>
            <a:r>
              <a:rPr lang="ko-KR" altLang="en-US" sz="2500" dirty="0"/>
              <a:t>경하기가 어렵고 메모리의 낭비가 생길 수 있다는 문제가 있다</a:t>
            </a:r>
            <a:r>
              <a:rPr lang="en-US" altLang="ko-KR" sz="25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이 문제는 연결 자료구조를 사용함으로써 해결할 수 있다</a:t>
            </a:r>
            <a:r>
              <a:rPr lang="en-US" altLang="ko-KR" sz="2500" dirty="0"/>
              <a:t>.</a:t>
            </a:r>
            <a:r>
              <a:rPr lang="ko-KR" altLang="en-US" sz="2500" dirty="0"/>
              <a:t> 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64820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Autofit/>
          </a:bodyPr>
          <a:lstStyle/>
          <a:p>
            <a:r>
              <a:rPr lang="ko-KR" altLang="en-US" sz="3800" dirty="0"/>
              <a:t>순차 자료구조를 이용한 </a:t>
            </a:r>
            <a:r>
              <a:rPr lang="ko-KR" altLang="en-US" sz="3800" dirty="0" err="1"/>
              <a:t>스택의</a:t>
            </a:r>
            <a:r>
              <a:rPr lang="ko-KR" altLang="en-US" sz="3800" dirty="0"/>
              <a:t>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07D3C0F-DCFA-4942-A230-03F123ECF4E1}"/>
              </a:ext>
            </a:extLst>
          </p:cNvPr>
          <p:cNvSpPr/>
          <p:nvPr/>
        </p:nvSpPr>
        <p:spPr>
          <a:xfrm>
            <a:off x="640817" y="1371600"/>
            <a:ext cx="113378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700" dirty="0"/>
              <a:t>스택을 생성하는 생성자</a:t>
            </a:r>
          </a:p>
          <a:p>
            <a:r>
              <a:rPr lang="ko-KR" altLang="en-US" sz="2700" dirty="0"/>
              <a:t>    </a:t>
            </a:r>
            <a:r>
              <a:rPr lang="en-US" altLang="ko-KR" sz="2700" dirty="0"/>
              <a:t>public Stack6_1_2(int </a:t>
            </a:r>
            <a:r>
              <a:rPr lang="en-US" altLang="ko-KR" sz="2700" dirty="0" err="1"/>
              <a:t>stackSize</a:t>
            </a:r>
            <a:r>
              <a:rPr lang="en-US" altLang="ko-KR" sz="2700" dirty="0"/>
              <a:t>) {</a:t>
            </a:r>
          </a:p>
          <a:p>
            <a:endParaRPr lang="en-US" altLang="ko-KR" sz="2700" dirty="0"/>
          </a:p>
          <a:p>
            <a:r>
              <a:rPr lang="en-US" altLang="ko-KR" sz="2700" dirty="0"/>
              <a:t>        top = -1;    // </a:t>
            </a:r>
            <a:r>
              <a:rPr lang="ko-KR" altLang="en-US" sz="2700" dirty="0"/>
              <a:t>스택 포인터 초기화</a:t>
            </a:r>
            <a:endParaRPr lang="en-US" altLang="ko-KR" sz="2700" dirty="0"/>
          </a:p>
          <a:p>
            <a:endParaRPr lang="ko-KR" altLang="en-US" sz="2700" dirty="0"/>
          </a:p>
          <a:p>
            <a:r>
              <a:rPr lang="ko-KR" altLang="en-US" sz="2700" dirty="0"/>
              <a:t>        </a:t>
            </a:r>
            <a:r>
              <a:rPr lang="en-US" altLang="ko-KR" sz="2700" dirty="0" err="1"/>
              <a:t>this.stackSize</a:t>
            </a:r>
            <a:r>
              <a:rPr lang="en-US" altLang="ko-KR" sz="2700" dirty="0"/>
              <a:t> = </a:t>
            </a:r>
            <a:r>
              <a:rPr lang="en-US" altLang="ko-KR" sz="2700" dirty="0" err="1"/>
              <a:t>stackSize</a:t>
            </a:r>
            <a:r>
              <a:rPr lang="en-US" altLang="ko-KR" sz="2700" dirty="0"/>
              <a:t>;    // </a:t>
            </a:r>
            <a:r>
              <a:rPr lang="ko-KR" altLang="en-US" sz="2700" dirty="0"/>
              <a:t>스택 사이즈 설정</a:t>
            </a:r>
            <a:endParaRPr lang="en-US" altLang="ko-KR" sz="2700" dirty="0"/>
          </a:p>
          <a:p>
            <a:endParaRPr lang="ko-KR" altLang="en-US" sz="2700" dirty="0"/>
          </a:p>
          <a:p>
            <a:r>
              <a:rPr lang="ko-KR" altLang="en-US" sz="2700" dirty="0"/>
              <a:t>        </a:t>
            </a:r>
            <a:r>
              <a:rPr lang="en-US" altLang="ko-KR" sz="2700" dirty="0" err="1"/>
              <a:t>stackArr</a:t>
            </a:r>
            <a:r>
              <a:rPr lang="en-US" altLang="ko-KR" sz="2700" dirty="0"/>
              <a:t> = new char[</a:t>
            </a:r>
            <a:r>
              <a:rPr lang="en-US" altLang="ko-KR" sz="2700" dirty="0" err="1"/>
              <a:t>this.stackSize</a:t>
            </a:r>
            <a:r>
              <a:rPr lang="en-US" altLang="ko-KR" sz="2700" dirty="0"/>
              <a:t>];    // </a:t>
            </a:r>
            <a:r>
              <a:rPr lang="ko-KR" altLang="en-US" sz="2700" dirty="0"/>
              <a:t>스택 배열 생성</a:t>
            </a:r>
            <a:endParaRPr lang="en-US" altLang="ko-KR" sz="2700" dirty="0"/>
          </a:p>
          <a:p>
            <a:endParaRPr lang="ko-KR" altLang="en-US" sz="2700" dirty="0"/>
          </a:p>
          <a:p>
            <a:r>
              <a:rPr lang="ko-KR" altLang="en-US" sz="2700" dirty="0"/>
              <a:t>    </a:t>
            </a:r>
            <a:r>
              <a:rPr lang="en-US" altLang="ko-KR" sz="2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813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Autofit/>
          </a:bodyPr>
          <a:lstStyle/>
          <a:p>
            <a:r>
              <a:rPr lang="ko-KR" altLang="en-US" sz="3800" dirty="0"/>
              <a:t>순차 자료구조를 이용한 </a:t>
            </a:r>
            <a:r>
              <a:rPr lang="ko-KR" altLang="en-US" sz="3800" dirty="0" err="1"/>
              <a:t>스택의</a:t>
            </a:r>
            <a:r>
              <a:rPr lang="ko-KR" altLang="en-US" sz="3800" dirty="0"/>
              <a:t>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07D3C0F-DCFA-4942-A230-03F123ECF4E1}"/>
              </a:ext>
            </a:extLst>
          </p:cNvPr>
          <p:cNvSpPr/>
          <p:nvPr/>
        </p:nvSpPr>
        <p:spPr>
          <a:xfrm>
            <a:off x="663677" y="1413064"/>
            <a:ext cx="1133782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스택이 비어 있는 상태인지 확인</a:t>
            </a:r>
          </a:p>
          <a:p>
            <a:r>
              <a:rPr lang="ko-KR" altLang="en-US" sz="2500" dirty="0"/>
              <a:t>    </a:t>
            </a:r>
            <a:r>
              <a:rPr lang="en-US" altLang="ko-KR" sz="2500" dirty="0"/>
              <a:t>public </a:t>
            </a:r>
            <a:r>
              <a:rPr lang="en-US" altLang="ko-KR" sz="2500" dirty="0" err="1"/>
              <a:t>boolean</a:t>
            </a:r>
            <a:r>
              <a:rPr lang="en-US" altLang="ko-KR" sz="2500" dirty="0"/>
              <a:t> </a:t>
            </a:r>
            <a:r>
              <a:rPr lang="en-US" altLang="ko-KR" sz="2500" dirty="0" err="1"/>
              <a:t>isEmpty</a:t>
            </a:r>
            <a:r>
              <a:rPr lang="en-US" altLang="ko-KR" sz="2500" dirty="0"/>
              <a:t>() {</a:t>
            </a:r>
          </a:p>
          <a:p>
            <a:r>
              <a:rPr lang="en-US" altLang="ko-KR" sz="2500" dirty="0"/>
              <a:t>	</a:t>
            </a:r>
            <a:r>
              <a:rPr lang="en-US" altLang="ko-KR" sz="2000" dirty="0"/>
              <a:t>// </a:t>
            </a:r>
            <a:r>
              <a:rPr lang="ko-KR" altLang="en-US" sz="2000" dirty="0"/>
              <a:t>스택 포인터가 </a:t>
            </a:r>
            <a:r>
              <a:rPr lang="en-US" altLang="ko-KR" sz="2000" dirty="0"/>
              <a:t>-1</a:t>
            </a:r>
            <a:r>
              <a:rPr lang="ko-KR" altLang="en-US" sz="2000" dirty="0"/>
              <a:t>인 경우 데이터가 없는 상태이므로 </a:t>
            </a:r>
            <a:r>
              <a:rPr lang="en-US" altLang="ko-KR" sz="2000" dirty="0"/>
              <a:t>true </a:t>
            </a:r>
            <a:r>
              <a:rPr lang="ko-KR" altLang="en-US" sz="2000" dirty="0"/>
              <a:t>아닌 경우 </a:t>
            </a:r>
            <a:r>
              <a:rPr lang="en-US" altLang="ko-KR" sz="2000" dirty="0"/>
              <a:t>false</a:t>
            </a:r>
            <a:r>
              <a:rPr lang="ko-KR" altLang="en-US" sz="2000" dirty="0"/>
              <a:t>를 </a:t>
            </a:r>
            <a:r>
              <a:rPr lang="en-US" altLang="ko-KR" sz="2000" dirty="0"/>
              <a:t>return</a:t>
            </a:r>
          </a:p>
          <a:p>
            <a:r>
              <a:rPr lang="en-US" altLang="ko-KR" sz="2500" dirty="0"/>
              <a:t>        return (top == -1);</a:t>
            </a:r>
          </a:p>
          <a:p>
            <a:r>
              <a:rPr lang="en-US" altLang="ko-KR" sz="2500" dirty="0"/>
              <a:t>    }</a:t>
            </a:r>
          </a:p>
          <a:p>
            <a:r>
              <a:rPr lang="en-US" altLang="ko-KR" sz="2500" dirty="0"/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스택이 가득 찬 상태인지 확인</a:t>
            </a:r>
          </a:p>
          <a:p>
            <a:r>
              <a:rPr lang="ko-KR" altLang="en-US" sz="2500" dirty="0"/>
              <a:t>    </a:t>
            </a:r>
            <a:r>
              <a:rPr lang="en-US" altLang="ko-KR" sz="2500" dirty="0"/>
              <a:t>public </a:t>
            </a:r>
            <a:r>
              <a:rPr lang="en-US" altLang="ko-KR" sz="2500" dirty="0" err="1"/>
              <a:t>boolean</a:t>
            </a:r>
            <a:r>
              <a:rPr lang="en-US" altLang="ko-KR" sz="2500" dirty="0"/>
              <a:t> </a:t>
            </a:r>
            <a:r>
              <a:rPr lang="en-US" altLang="ko-KR" sz="2500" dirty="0" err="1"/>
              <a:t>isFull</a:t>
            </a:r>
            <a:r>
              <a:rPr lang="en-US" altLang="ko-KR" sz="2500" dirty="0"/>
              <a:t>() {</a:t>
            </a:r>
          </a:p>
          <a:p>
            <a:r>
              <a:rPr lang="en-US" altLang="ko-KR" sz="2000" dirty="0"/>
              <a:t>        // </a:t>
            </a:r>
            <a:r>
              <a:rPr lang="ko-KR" altLang="en-US" sz="2000" dirty="0"/>
              <a:t>스택 포인터가 스택의 마지막 인덱스와 동일한 경우 스택이 가득 찼으므로 </a:t>
            </a:r>
            <a:r>
              <a:rPr lang="en-US" altLang="ko-KR" sz="2000" dirty="0"/>
              <a:t>true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아닌 경우 </a:t>
            </a:r>
            <a:r>
              <a:rPr lang="en-US" altLang="ko-KR" sz="2000" dirty="0"/>
              <a:t>false</a:t>
            </a:r>
            <a:r>
              <a:rPr lang="ko-KR" altLang="en-US" sz="2000" dirty="0"/>
              <a:t>를 </a:t>
            </a:r>
            <a:r>
              <a:rPr lang="en-US" altLang="ko-KR" sz="2000" dirty="0"/>
              <a:t>return</a:t>
            </a:r>
          </a:p>
          <a:p>
            <a:r>
              <a:rPr lang="en-US" altLang="ko-KR" sz="2500" dirty="0"/>
              <a:t>        return (top == this.stackSize-1);</a:t>
            </a:r>
          </a:p>
          <a:p>
            <a:r>
              <a:rPr lang="en-US" altLang="ko-KR" sz="25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8538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2103</Words>
  <Application>Microsoft Office PowerPoint</Application>
  <PresentationFormat>사용자 지정</PresentationFormat>
  <Paragraphs>481</Paragraphs>
  <Slides>24</Slides>
  <Notes>7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6" baseType="lpstr">
      <vt:lpstr>Office 테마</vt:lpstr>
      <vt:lpstr>포장기 셸 개체</vt:lpstr>
      <vt:lpstr>06. 스택</vt:lpstr>
      <vt:lpstr>스택(stack)</vt:lpstr>
      <vt:lpstr>스택(stack)</vt:lpstr>
      <vt:lpstr>추상 자료형 스택(ADT Stack)</vt:lpstr>
      <vt:lpstr>PowerPoint 프레젠테이션</vt:lpstr>
      <vt:lpstr>순차 자료구조를 이용한 스택의 구현</vt:lpstr>
      <vt:lpstr>순차 자료구조를 이용한 스택의 구현</vt:lpstr>
      <vt:lpstr>순차 자료구조를 이용한 스택의 구현</vt:lpstr>
      <vt:lpstr>순차 자료구조를 이용한 스택의 구현</vt:lpstr>
      <vt:lpstr>순차 자료구조를 이용한 스택의 구현</vt:lpstr>
      <vt:lpstr>순차 자료구조를 이용한 스택의 구현</vt:lpstr>
      <vt:lpstr>순차 자료구조를 이용한 스택의 구현</vt:lpstr>
      <vt:lpstr>순차 자료구조를 이용한 스택의 구현</vt:lpstr>
      <vt:lpstr>순차 자료구조를 이용한 스택의 구현</vt:lpstr>
      <vt:lpstr>순차 자료구조를 이용한 스택의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06. 스택</dc:title>
  <dc:creator>kimkikyoung</dc:creator>
  <cp:lastModifiedBy>Registered User</cp:lastModifiedBy>
  <cp:revision>70</cp:revision>
  <dcterms:created xsi:type="dcterms:W3CDTF">2019-06-01T09:13:39Z</dcterms:created>
  <dcterms:modified xsi:type="dcterms:W3CDTF">2019-06-04T08:02:28Z</dcterms:modified>
</cp:coreProperties>
</file>