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6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8DDF-8E5B-4CBC-A505-1062508A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AD8F5-5065-426A-8377-2CD449E3C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C2303-EFC7-462E-B4B1-8314FBC9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EA308-2F09-4EB0-AE77-E3668F2D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EF865-9E64-4749-9D54-4BB81F1F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E2AD6-1E1A-4D96-93F6-476C9474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1C66F-5A03-4E88-8C05-36CF67CF4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322E-F533-4D0E-8C5C-B797FA5B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C04B3-A309-4B3F-8769-61E1C644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04196-05D6-4981-B479-8064EE3E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8C475-4628-48D6-B67B-9183D7EE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38228-540A-47A8-BB27-6449151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8B5CF-F5D4-4562-806C-B622D7DC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CB0B3-019B-41ED-BC5F-8D474F1E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E91C6-49A7-4860-A1D2-E9AFD5F0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1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7054-D756-4BFD-B4D4-99C70A0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C7489-EE9E-4066-A933-8CBC10E1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B436-7AD4-46F5-8135-E3C3ABD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91EA-316F-4FC4-B8EC-BFDC2C22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2DC87-0C53-426F-89D5-096C263D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A453-63B1-4C19-9FEE-23FDBEAE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4D0F9-9BF6-4AAD-959B-F455355B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29198-5C6F-448F-B2DB-7597DE99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295B1-E90F-44FF-9ECB-122D0FA9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A8673-2512-4187-8726-5F6DE997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8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E62A-3780-4495-95A0-DDE14271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5200-1564-48A0-991E-C639299A2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5B917-98A2-489B-A3E0-D465FEF9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CA94D-F038-4F73-B4E8-4F089984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03C09-A669-416B-9988-341BACE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AA345-0850-43AC-80FD-11FDCAF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433AA-6777-4BBA-BA98-6F51287C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61EC8-8647-4BB7-8CE2-C35FE735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506ED-8A0F-4DAE-89CA-6B8CF9BE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C2217-DCF5-45B1-B1C6-D90813CB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2E4CC-603C-4DD1-AB0E-B556BA070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8D0B3A-8B29-421D-9986-A6FBDAFD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662D1-A3D9-49FA-AD69-CC94755F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F1A630-6CA4-46E2-BD64-B14E738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B293-E34B-4C75-80E2-7C09C682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4A944-C27D-4DDF-B4C0-8CFB6FE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DCD49-4651-4492-A5A6-81E2CE07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B7E5C-BDDC-4812-BC55-83CFF742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D53F02-8852-4F83-A971-B500F1F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DADB3-FD89-40B8-A7B4-AE021685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1C2D6-85A6-4700-ABE6-5EB91341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37DB-90BC-4FD9-9B3A-B23D38F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EC0E4-5ABF-4E50-B4B5-00A5B641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373E9-5E5C-4D98-A9D1-6D0E901D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B58FA-DB2E-4F06-BA61-B47263AD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D4F54-7B50-43EA-9C65-CA31630C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59F3D-A381-4E20-858D-73FCFB5C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BA368-1888-442A-8462-0D2450B7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E80CDB-DD5E-4C57-9476-754778F82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66791-52A7-4F7B-9B64-1A309F24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27B38-2377-4E4A-9F4A-E14905D6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ADD3-51FE-4156-9FEF-435BDF4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4AF8A-FB80-48C7-91B9-591B32A6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BC0F4-9CA0-4A84-9006-0329A35D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42962-8516-41A4-8513-766DCAF4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8828A-3D29-4EF2-A2D0-E0514CA1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A84C-54CB-416E-A76D-8133586F07EE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7093F-075F-453F-B320-B92902950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D9F5-CA79-44AB-94A0-6BBACF39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C50F-0764-443A-A44D-6381A99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456B4-BEE3-474A-BCDA-769780EEF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/>
              <a:t>병합 정렬</a:t>
            </a:r>
          </a:p>
        </p:txBody>
      </p:sp>
    </p:spTree>
    <p:extLst>
      <p:ext uri="{BB962C8B-B14F-4D97-AF65-F5344CB8AC3E}">
        <p14:creationId xmlns:p14="http://schemas.microsoft.com/office/powerpoint/2010/main" val="378737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62E-8A10-49CC-B274-14251774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</a:t>
            </a:r>
            <a:r>
              <a:rPr lang="en-US" altLang="ko-KR" dirty="0"/>
              <a:t>: 2way 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31037-6A37-4946-8596-36C7152A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{69, 10, 30, 2, 16, 8, 31, 22}</a:t>
            </a:r>
          </a:p>
          <a:p>
            <a:r>
              <a:rPr lang="en-US" altLang="ko-KR" dirty="0"/>
              <a:t>2-way </a:t>
            </a:r>
            <a:r>
              <a:rPr lang="ko-KR" altLang="en-US" dirty="0"/>
              <a:t>병합 정렬 </a:t>
            </a:r>
            <a:r>
              <a:rPr lang="en-US" altLang="ko-KR" dirty="0"/>
              <a:t>: </a:t>
            </a:r>
            <a:r>
              <a:rPr lang="ko-KR" altLang="en-US" dirty="0"/>
              <a:t>세 가지 기본 작업을 반복 수행하면서 완성 </a:t>
            </a:r>
            <a:r>
              <a:rPr lang="en-US" altLang="ko-KR" dirty="0"/>
              <a:t>⑴ </a:t>
            </a:r>
            <a:r>
              <a:rPr lang="ko-KR" altLang="en-US" b="1" dirty="0"/>
              <a:t>분할</a:t>
            </a:r>
            <a:r>
              <a:rPr lang="en-US" altLang="ko-KR" b="1" dirty="0"/>
              <a:t>(divide) </a:t>
            </a:r>
            <a:r>
              <a:rPr lang="en-US" altLang="ko-KR" dirty="0"/>
              <a:t>: </a:t>
            </a:r>
            <a:r>
              <a:rPr lang="ko-KR" altLang="en-US" dirty="0"/>
              <a:t>입력 자료를 같은 크기의 부분집합 </a:t>
            </a:r>
            <a:r>
              <a:rPr lang="en-US" altLang="ko-KR" dirty="0"/>
              <a:t>2</a:t>
            </a:r>
            <a:r>
              <a:rPr lang="ko-KR" altLang="en-US" dirty="0"/>
              <a:t>개로 분할한다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⑵ </a:t>
            </a:r>
            <a:r>
              <a:rPr lang="ko-KR" altLang="en-US" b="1" dirty="0"/>
              <a:t>정복</a:t>
            </a:r>
            <a:r>
              <a:rPr lang="en-US" altLang="ko-KR" b="1" dirty="0"/>
              <a:t>(conquer) </a:t>
            </a:r>
            <a:r>
              <a:rPr lang="en-US" altLang="ko-KR" dirty="0"/>
              <a:t>: </a:t>
            </a:r>
            <a:r>
              <a:rPr lang="ko-KR" altLang="en-US" dirty="0"/>
              <a:t>부분집합의 원소들을 정렬한다</a:t>
            </a:r>
            <a:r>
              <a:rPr lang="en-US" altLang="ko-KR" dirty="0"/>
              <a:t>. </a:t>
            </a:r>
            <a:r>
              <a:rPr lang="ko-KR" altLang="en-US" dirty="0"/>
              <a:t>부분집합의 크기가 충분히 작지 않으면 순환호출을 이용하여 다시 분할 정복 기법을 적용한다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⑶ </a:t>
            </a:r>
            <a:r>
              <a:rPr lang="ko-KR" altLang="en-US" b="1" dirty="0"/>
              <a:t>결합</a:t>
            </a:r>
            <a:r>
              <a:rPr lang="en-US" altLang="ko-KR" b="1" dirty="0"/>
              <a:t>(combine) </a:t>
            </a:r>
            <a:r>
              <a:rPr lang="en-US" altLang="ko-KR" dirty="0"/>
              <a:t>: </a:t>
            </a:r>
            <a:r>
              <a:rPr lang="ko-KR" altLang="en-US" dirty="0"/>
              <a:t>정렬된 부분집합들을 하나의 집합으로 통합한다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3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62E-8A10-49CC-B274-14251774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</a:t>
            </a:r>
            <a:r>
              <a:rPr lang="en-US" altLang="ko-KR" dirty="0"/>
              <a:t>: 2way 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31037-6A37-4946-8596-36C7152A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분할 </a:t>
            </a:r>
            <a:r>
              <a:rPr lang="en-US" altLang="ko-KR" dirty="0"/>
              <a:t>: </a:t>
            </a:r>
            <a:r>
              <a:rPr lang="ko-KR" altLang="en-US" dirty="0"/>
              <a:t>정렬할 전체 자료의 집합에 대해서 최소 원소의 부분집합이 될 때까지 분할작업을 반복하여 </a:t>
            </a:r>
            <a:r>
              <a:rPr lang="en-US" altLang="ko-KR" dirty="0"/>
              <a:t>1</a:t>
            </a:r>
            <a:r>
              <a:rPr lang="ko-KR" altLang="en-US" dirty="0"/>
              <a:t>개의 원소를 가진 부분집합 </a:t>
            </a:r>
            <a:r>
              <a:rPr lang="en-US" altLang="ko-KR" dirty="0"/>
              <a:t>8</a:t>
            </a:r>
            <a:r>
              <a:rPr lang="ko-KR" altLang="en-US" dirty="0"/>
              <a:t>개를 만든다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BC517-160D-47FB-83D5-AF55CA34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30" y="3028171"/>
            <a:ext cx="7202139" cy="35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62E-8A10-49CC-B274-14251774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</a:t>
            </a:r>
            <a:r>
              <a:rPr lang="en-US" altLang="ko-KR" dirty="0"/>
              <a:t>: 2way 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31037-6A37-4946-8596-36C7152A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77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분할 </a:t>
            </a:r>
            <a:r>
              <a:rPr lang="en-US" altLang="ko-KR" dirty="0"/>
              <a:t>: </a:t>
            </a:r>
            <a:r>
              <a:rPr lang="en-US" altLang="ko-KR" b="1" dirty="0"/>
              <a:t>2</a:t>
            </a:r>
            <a:r>
              <a:rPr lang="ko-KR" altLang="en-US" b="1" dirty="0"/>
              <a:t>개의 부분집합을 정렬</a:t>
            </a:r>
            <a:r>
              <a:rPr lang="ko-KR" altLang="en-US" dirty="0"/>
              <a:t>하면서 하나의 집합으로 병합한다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개의 부분집합이 </a:t>
            </a:r>
            <a:r>
              <a:rPr lang="en-US" altLang="ko-KR" dirty="0"/>
              <a:t>1</a:t>
            </a:r>
            <a:r>
              <a:rPr lang="ko-KR" altLang="en-US" dirty="0"/>
              <a:t>개로 병합될 때까지 반복한다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59854-255A-46AB-AF54-AB3FD08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1387737"/>
            <a:ext cx="4314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62E-8A10-49CC-B274-14251774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</a:t>
            </a:r>
            <a:r>
              <a:rPr lang="en-US" altLang="ko-KR" dirty="0"/>
              <a:t>: 2way 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31037-6A37-4946-8596-36C7152A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77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분할 </a:t>
            </a:r>
            <a:r>
              <a:rPr lang="en-US" altLang="ko-KR" dirty="0"/>
              <a:t>: </a:t>
            </a:r>
            <a:r>
              <a:rPr lang="en-US" altLang="ko-KR" b="1" dirty="0"/>
              <a:t>2</a:t>
            </a:r>
            <a:r>
              <a:rPr lang="ko-KR" altLang="en-US" b="1" dirty="0"/>
              <a:t>개의 부분집합을 정렬</a:t>
            </a:r>
            <a:r>
              <a:rPr lang="ko-KR" altLang="en-US" dirty="0"/>
              <a:t>하면서 하나의 집합으로 병합한다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개의 부분집합이 </a:t>
            </a:r>
            <a:r>
              <a:rPr lang="en-US" altLang="ko-KR" dirty="0"/>
              <a:t>1</a:t>
            </a:r>
            <a:r>
              <a:rPr lang="ko-KR" altLang="en-US" dirty="0"/>
              <a:t>개로 병합될 때까지 반복한다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59854-255A-46AB-AF54-AB3FD08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1387737"/>
            <a:ext cx="4314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5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dirty="0"/>
              <a:t>병합 정렬 </a:t>
            </a:r>
            <a:r>
              <a:rPr lang="en-US" altLang="ko-KR"/>
              <a:t>: 2-way </a:t>
            </a:r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mergeSort</a:t>
            </a:r>
            <a:r>
              <a:rPr lang="en-US" altLang="ko-KR" dirty="0"/>
              <a:t>(int array[], int </a:t>
            </a:r>
            <a:r>
              <a:rPr lang="en-US" altLang="ko-KR" dirty="0" err="1"/>
              <a:t>startIndex</a:t>
            </a:r>
            <a:r>
              <a:rPr lang="en-US" altLang="ko-KR" dirty="0"/>
              <a:t>, int </a:t>
            </a:r>
            <a:r>
              <a:rPr lang="en-US" altLang="ko-KR" dirty="0" err="1"/>
              <a:t>lastIndex</a:t>
            </a:r>
            <a:r>
              <a:rPr lang="en-US" altLang="ko-KR" dirty="0"/>
              <a:t>){</a:t>
            </a:r>
          </a:p>
          <a:p>
            <a:pPr marL="457200" lvl="1" indent="0">
              <a:buNone/>
            </a:pPr>
            <a:r>
              <a:rPr lang="en-US" altLang="ko-KR" dirty="0"/>
              <a:t>	int mid;</a:t>
            </a:r>
          </a:p>
          <a:p>
            <a:pPr marL="457200" lvl="1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startIndex</a:t>
            </a:r>
            <a:r>
              <a:rPr lang="en-US" altLang="ko-KR" dirty="0"/>
              <a:t> &lt; </a:t>
            </a:r>
            <a:r>
              <a:rPr lang="en-US" altLang="ko-KR" dirty="0" err="1"/>
              <a:t>lastIndex</a:t>
            </a:r>
            <a:r>
              <a:rPr lang="en-US" altLang="ko-KR" dirty="0"/>
              <a:t>){</a:t>
            </a:r>
          </a:p>
          <a:p>
            <a:pPr marL="457200" lvl="1" indent="0">
              <a:buNone/>
            </a:pPr>
            <a:r>
              <a:rPr lang="en-US" altLang="ko-KR" dirty="0"/>
              <a:t>		mid = (</a:t>
            </a:r>
            <a:r>
              <a:rPr lang="en-US" altLang="ko-KR" dirty="0" err="1"/>
              <a:t>startIndex</a:t>
            </a:r>
            <a:r>
              <a:rPr lang="en-US" altLang="ko-KR" dirty="0"/>
              <a:t> + </a:t>
            </a:r>
            <a:r>
              <a:rPr lang="en-US" altLang="ko-KR" dirty="0" err="1"/>
              <a:t>lastIndex</a:t>
            </a:r>
            <a:r>
              <a:rPr lang="en-US" altLang="ko-KR" dirty="0"/>
              <a:t>) / 2;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mergeSort</a:t>
            </a:r>
            <a:r>
              <a:rPr lang="en-US" altLang="ko-KR" dirty="0"/>
              <a:t>(array, </a:t>
            </a:r>
            <a:r>
              <a:rPr lang="en-US" altLang="ko-KR" dirty="0" err="1"/>
              <a:t>startIndex</a:t>
            </a:r>
            <a:r>
              <a:rPr lang="en-US" altLang="ko-KR" dirty="0"/>
              <a:t>, mid);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mergeSort</a:t>
            </a:r>
            <a:r>
              <a:rPr lang="en-US" altLang="ko-KR" dirty="0"/>
              <a:t>(array, mid+1, </a:t>
            </a:r>
            <a:r>
              <a:rPr lang="en-US" altLang="ko-KR" dirty="0" err="1"/>
              <a:t>lastIndex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		merge(array, </a:t>
            </a:r>
            <a:r>
              <a:rPr lang="en-US" altLang="ko-KR" dirty="0" err="1"/>
              <a:t>startIndex</a:t>
            </a:r>
            <a:r>
              <a:rPr lang="en-US" altLang="ko-KR" dirty="0"/>
              <a:t>, mid, </a:t>
            </a:r>
            <a:r>
              <a:rPr lang="en-US" altLang="ko-KR" dirty="0" err="1"/>
              <a:t>lastIndex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	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78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dirty="0"/>
              <a:t>병합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메모리 사용공간 </a:t>
            </a:r>
            <a:r>
              <a:rPr lang="en-US" altLang="ko-KR" dirty="0"/>
              <a:t>: </a:t>
            </a:r>
            <a:r>
              <a:rPr lang="ko-KR" altLang="en-US" dirty="0"/>
              <a:t>각 단계에서 새로 병합하여 만든 부분집합을 저장할 공간이 추가로 필요</a:t>
            </a:r>
          </a:p>
          <a:p>
            <a:pPr marL="0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원소 </a:t>
            </a:r>
            <a:r>
              <a:rPr lang="en-US" altLang="ko-KR" dirty="0"/>
              <a:t>n</a:t>
            </a:r>
            <a:r>
              <a:rPr lang="ko-KR" altLang="en-US" dirty="0"/>
              <a:t>개에 대해서 </a:t>
            </a:r>
            <a:r>
              <a:rPr lang="en-US" altLang="ko-KR" dirty="0"/>
              <a:t>(2 x n)</a:t>
            </a:r>
            <a:r>
              <a:rPr lang="ko-KR" altLang="en-US" dirty="0"/>
              <a:t>개의 메모리 공간 사용</a:t>
            </a:r>
          </a:p>
          <a:p>
            <a:r>
              <a:rPr lang="ko-KR" altLang="en-US" dirty="0"/>
              <a:t>분할 단계 </a:t>
            </a:r>
            <a:r>
              <a:rPr lang="en-US" altLang="ko-KR" dirty="0"/>
              <a:t>: n</a:t>
            </a:r>
            <a:r>
              <a:rPr lang="ko-KR" altLang="en-US" dirty="0"/>
              <a:t>개의 원소를 분할하기 위해서 </a:t>
            </a:r>
            <a:r>
              <a:rPr lang="en-US" altLang="ko-KR" dirty="0"/>
              <a:t>log2n</a:t>
            </a:r>
            <a:r>
              <a:rPr lang="ko-KR" altLang="en-US" dirty="0"/>
              <a:t>번의 단계 수행</a:t>
            </a:r>
          </a:p>
          <a:p>
            <a:r>
              <a:rPr lang="ko-KR" altLang="en-US" dirty="0"/>
              <a:t>병합 단계 </a:t>
            </a:r>
            <a:r>
              <a:rPr lang="en-US" altLang="ko-KR" dirty="0"/>
              <a:t>: </a:t>
            </a:r>
            <a:r>
              <a:rPr lang="ko-KR" altLang="en-US" dirty="0"/>
              <a:t>부분집합의 원소를 비교하면서 병합하는 단계에서 최대 </a:t>
            </a:r>
            <a:r>
              <a:rPr lang="en-US" altLang="ko-KR" dirty="0"/>
              <a:t>n</a:t>
            </a:r>
            <a:r>
              <a:rPr lang="ko-KR" altLang="en-US" dirty="0"/>
              <a:t>번의 비교연산 수행</a:t>
            </a:r>
          </a:p>
          <a:p>
            <a:r>
              <a:rPr lang="ko-KR" altLang="en-US" dirty="0"/>
              <a:t>전체 병합 정렬의 시간 복잡도 </a:t>
            </a:r>
            <a:r>
              <a:rPr lang="en-US" altLang="ko-KR" dirty="0"/>
              <a:t>: O(n log2n)</a:t>
            </a:r>
          </a:p>
        </p:txBody>
      </p:sp>
    </p:spTree>
    <p:extLst>
      <p:ext uri="{BB962C8B-B14F-4D97-AF65-F5344CB8AC3E}">
        <p14:creationId xmlns:p14="http://schemas.microsoft.com/office/powerpoint/2010/main" val="313171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9C6E-AC6B-48A1-8BC9-518C0AEA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선택 정렬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9730B-DFEE-41A6-9CB9-3864F261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전체 원소들 중에서 기준 위치에 맞는 원소를 선택하여 자리를 교환 하는 방식으로 정렬 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전체 원소 중에서 가장 작은 원소를 찾아서 선택하여 첫 번째 원소와 자리를 교환한다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그 다음 두 번째로 작은 원소를 찾아 선택하여 두 번째 원소와 자리를 교환한다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그 다음에는 세 번째로 작은 원소를 찾아서 세 번째 원소와 자리를 교환한다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이 과정을 반복하면서 정렬을 완성한다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81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{69, 10, 30, 2, 16, 8, 31, 22}</a:t>
            </a:r>
            <a:r>
              <a:rPr lang="ko-KR" altLang="en-US" dirty="0"/>
              <a:t>를 선택 정렬 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가장 첫번째 자리부터</a:t>
            </a:r>
            <a:r>
              <a:rPr lang="en-US" altLang="ko-KR" dirty="0"/>
              <a:t>, </a:t>
            </a:r>
            <a:r>
              <a:rPr lang="ko-KR" altLang="en-US" dirty="0"/>
              <a:t>가장 작은 원소 </a:t>
            </a:r>
            <a:r>
              <a:rPr lang="en-US" altLang="ko-KR" dirty="0"/>
              <a:t>2</a:t>
            </a:r>
            <a:r>
              <a:rPr lang="ko-KR" altLang="en-US" dirty="0"/>
              <a:t>를 가져와 자리 교환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B37D9-2C11-4E8B-8D55-68ED07FE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30" y="3429000"/>
            <a:ext cx="8813740" cy="33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9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{69, 10, 30, 2, 16, 8, 31, 22}</a:t>
            </a:r>
            <a:r>
              <a:rPr lang="ko-KR" altLang="en-US" dirty="0"/>
              <a:t>를 선택 정렬 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두번째 자리부터</a:t>
            </a:r>
            <a:r>
              <a:rPr lang="en-US" altLang="ko-KR" dirty="0"/>
              <a:t> </a:t>
            </a:r>
            <a:r>
              <a:rPr lang="ko-KR" altLang="en-US" dirty="0"/>
              <a:t>비교하여</a:t>
            </a:r>
            <a:r>
              <a:rPr lang="en-US" altLang="ko-KR" dirty="0"/>
              <a:t> </a:t>
            </a:r>
            <a:r>
              <a:rPr lang="ko-KR" altLang="en-US" dirty="0"/>
              <a:t>가장 작은 원소 </a:t>
            </a:r>
            <a:r>
              <a:rPr lang="en-US" altLang="ko-KR" dirty="0"/>
              <a:t>8</a:t>
            </a:r>
            <a:r>
              <a:rPr lang="ko-KR" altLang="en-US" dirty="0"/>
              <a:t>과 자리 교환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9EB36-3231-44CB-9A3C-B0C89828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21" y="3429000"/>
            <a:ext cx="9300357" cy="34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{69, 10, 30, 2, 16, 8, 31, 22}</a:t>
            </a:r>
            <a:r>
              <a:rPr lang="ko-KR" altLang="en-US" dirty="0"/>
              <a:t>를 선택 정렬 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반복하여 마지막 </a:t>
            </a:r>
            <a:r>
              <a:rPr lang="ko-KR" altLang="en-US" dirty="0"/>
              <a:t>자리 까지 교환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8ABF83-C2E7-4C7B-950B-F416AA9E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53" y="3429000"/>
            <a:ext cx="8337893" cy="3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{69, 10, 30, 2, 16, 8, 31, 22}</a:t>
            </a:r>
            <a:r>
              <a:rPr lang="ko-KR" altLang="en-US" dirty="0"/>
              <a:t>를 선택 정렬 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남은 </a:t>
            </a:r>
            <a:r>
              <a:rPr lang="en-US" altLang="ko-KR" dirty="0"/>
              <a:t>69</a:t>
            </a:r>
            <a:r>
              <a:rPr lang="ko-KR" altLang="en-US" dirty="0"/>
              <a:t>가 원소 중 가장 큰 원소 이므로</a:t>
            </a:r>
            <a:r>
              <a:rPr lang="en-US" altLang="ko-KR" dirty="0"/>
              <a:t>, </a:t>
            </a:r>
            <a:r>
              <a:rPr lang="ko-KR" altLang="en-US" dirty="0"/>
              <a:t>정렬 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C64C62-EDDF-4F7A-BC9F-BE189086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1" y="3556403"/>
            <a:ext cx="10973978" cy="8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선택 정렬 알고리즘 </a:t>
            </a:r>
            <a:r>
              <a:rPr lang="en-US" altLang="ko-KR" dirty="0"/>
              <a:t>( </a:t>
            </a:r>
            <a:r>
              <a:rPr lang="ko-KR" altLang="en-US" dirty="0"/>
              <a:t>원소가 </a:t>
            </a:r>
            <a:r>
              <a:rPr lang="en-US" altLang="ko-KR" dirty="0"/>
              <a:t>n</a:t>
            </a:r>
            <a:r>
              <a:rPr lang="ko-KR" altLang="en-US" dirty="0"/>
              <a:t>개인 배열을 가정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], …,a[n-1] </a:t>
            </a:r>
            <a:r>
              <a:rPr lang="ko-KR" altLang="en-US" dirty="0"/>
              <a:t>중에서 가장 작은 원소 </a:t>
            </a:r>
            <a:r>
              <a:rPr lang="en-US" altLang="ko-KR" dirty="0"/>
              <a:t>a[j]</a:t>
            </a:r>
            <a:r>
              <a:rPr lang="ko-KR" altLang="en-US" dirty="0"/>
              <a:t>를 선택하여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와 교환한다</a:t>
            </a:r>
            <a:endParaRPr lang="en-US" altLang="ko-KR" dirty="0"/>
          </a:p>
          <a:p>
            <a:r>
              <a:rPr lang="en-US" altLang="ko-KR" dirty="0"/>
              <a:t>void merge(int array[]){</a:t>
            </a:r>
          </a:p>
          <a:p>
            <a:pPr marL="457200" lvl="1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 ;  </a:t>
            </a:r>
            <a:r>
              <a:rPr lang="en-US" altLang="ko-KR" dirty="0" err="1"/>
              <a:t>i</a:t>
            </a:r>
            <a:r>
              <a:rPr lang="en-US" altLang="ko-KR" dirty="0"/>
              <a:t> &lt; n-1 ;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457200" lvl="1" indent="0">
              <a:buNone/>
            </a:pPr>
            <a:r>
              <a:rPr lang="en-US" altLang="ko-KR" dirty="0"/>
              <a:t>	temp = array[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457200" lvl="1" indent="0">
              <a:buNone/>
            </a:pPr>
            <a:r>
              <a:rPr lang="en-US" altLang="ko-KR" dirty="0"/>
              <a:t>	count = 0;</a:t>
            </a:r>
          </a:p>
          <a:p>
            <a:pPr marL="457200" lvl="1" indent="0">
              <a:buNone/>
            </a:pPr>
            <a:r>
              <a:rPr lang="en-US" altLang="ko-KR" dirty="0"/>
              <a:t>	For( int j = i;  j &lt;= n ; </a:t>
            </a:r>
            <a:r>
              <a:rPr lang="en-US" altLang="ko-KR" dirty="0" err="1"/>
              <a:t>j++</a:t>
            </a:r>
            <a:r>
              <a:rPr lang="en-US" altLang="ko-KR" dirty="0"/>
              <a:t>){</a:t>
            </a:r>
          </a:p>
          <a:p>
            <a:pPr marL="457200" lvl="1" indent="0">
              <a:buNone/>
            </a:pPr>
            <a:r>
              <a:rPr lang="en-US" altLang="ko-KR" dirty="0"/>
              <a:t>		if( temp &lt; array[j] )</a:t>
            </a:r>
          </a:p>
          <a:p>
            <a:pPr marL="457200" lvl="1" indent="0">
              <a:buNone/>
            </a:pPr>
            <a:r>
              <a:rPr lang="en-US" altLang="ko-KR" dirty="0"/>
              <a:t>			temp = array[j];</a:t>
            </a:r>
          </a:p>
          <a:p>
            <a:pPr marL="457200" lvl="1" indent="0">
              <a:buNone/>
            </a:pPr>
            <a:r>
              <a:rPr lang="en-US" altLang="ko-KR" dirty="0"/>
              <a:t>			count = j;</a:t>
            </a:r>
          </a:p>
          <a:p>
            <a:pPr marL="457200" lvl="1" indent="0">
              <a:buNone/>
            </a:pPr>
            <a:r>
              <a:rPr lang="en-US" altLang="ko-KR" dirty="0"/>
              <a:t>		}</a:t>
            </a:r>
          </a:p>
          <a:p>
            <a:pPr marL="457200" lvl="1" indent="0">
              <a:buNone/>
            </a:pPr>
            <a:r>
              <a:rPr lang="en-US" altLang="ko-KR" dirty="0"/>
              <a:t>	}</a:t>
            </a:r>
          </a:p>
          <a:p>
            <a:pPr marL="457200" lvl="1" indent="0">
              <a:buNone/>
            </a:pPr>
            <a:r>
              <a:rPr lang="en-US" altLang="ko-KR" dirty="0"/>
              <a:t>	array[count] = array[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457200" lvl="1" indent="0">
              <a:buNone/>
            </a:pPr>
            <a:r>
              <a:rPr lang="en-US" altLang="ko-KR" dirty="0"/>
              <a:t>	array[</a:t>
            </a:r>
            <a:r>
              <a:rPr lang="en-US" altLang="ko-KR" dirty="0" err="1"/>
              <a:t>i</a:t>
            </a:r>
            <a:r>
              <a:rPr lang="en-US" altLang="ko-KR" dirty="0"/>
              <a:t>] = temp;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0D51C-222A-47B2-8230-53D26C2F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86" y="675142"/>
            <a:ext cx="1993114" cy="7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선택 정렬의 시간 복잡도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0D51C-222A-47B2-8230-53D26C2F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86" y="675142"/>
            <a:ext cx="1993114" cy="705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65895A-1594-4E5D-BE9B-3191D012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46" y="2553494"/>
            <a:ext cx="9968693" cy="1905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3C8DD-38C2-4347-B96B-9F2588FB9788}"/>
              </a:ext>
            </a:extLst>
          </p:cNvPr>
          <p:cNvSpPr txBox="1"/>
          <p:nvPr/>
        </p:nvSpPr>
        <p:spPr>
          <a:xfrm>
            <a:off x="621888" y="4634565"/>
            <a:ext cx="10471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멋있는 수학자님들께서 전체 비교횟수를 저렇게 정의 내려 놓았지만</a:t>
            </a:r>
            <a:endParaRPr lang="en-US" altLang="ko-KR" sz="2400" dirty="0"/>
          </a:p>
          <a:p>
            <a:r>
              <a:rPr lang="ko-KR" altLang="en-US" sz="2400" dirty="0"/>
              <a:t> 쉽게 </a:t>
            </a:r>
            <a:r>
              <a:rPr lang="en-US" altLang="ko-KR" sz="2400" dirty="0"/>
              <a:t>2</a:t>
            </a:r>
            <a:r>
              <a:rPr lang="ko-KR" altLang="en-US" sz="2400" dirty="0"/>
              <a:t>중 포문이 도는 것 이므로 시간 복잡도는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표기법으로 </a:t>
            </a:r>
            <a:r>
              <a:rPr lang="en-US" altLang="ko-KR" sz="2400" dirty="0"/>
              <a:t>: </a:t>
            </a:r>
            <a:r>
              <a:rPr lang="en-US" altLang="ko-KR" sz="2400" b="1" u="sng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190260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55"/>
            <a:ext cx="10515600" cy="1325563"/>
          </a:xfrm>
        </p:spPr>
        <p:txBody>
          <a:bodyPr/>
          <a:lstStyle/>
          <a:p>
            <a:r>
              <a:rPr lang="ko-KR" altLang="en-US" b="1" u="sng" dirty="0"/>
              <a:t>병합 정렬</a:t>
            </a:r>
            <a:r>
              <a:rPr lang="ko-KR" altLang="en-US" dirty="0"/>
              <a:t> </a:t>
            </a:r>
            <a:r>
              <a:rPr lang="en-US" altLang="ko-KR" dirty="0"/>
              <a:t>: 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여러 개의 정렬된 자료의 집합을 병합하여 한 개의 정렬된 집합으로 만드는 방법</a:t>
            </a:r>
          </a:p>
          <a:p>
            <a:r>
              <a:rPr lang="ko-KR" altLang="en-US" dirty="0"/>
              <a:t> 부분집합으로 분할</a:t>
            </a:r>
            <a:r>
              <a:rPr lang="en-US" altLang="ko-KR" dirty="0"/>
              <a:t>(divide)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각 부분집합에 대해서 정렬 작업을 완성</a:t>
            </a:r>
            <a:r>
              <a:rPr lang="en-US" altLang="ko-KR" dirty="0"/>
              <a:t>(conquer)</a:t>
            </a:r>
            <a:r>
              <a:rPr lang="ko-KR" altLang="en-US" dirty="0"/>
              <a:t>한 후에 정렬된 부분집합들을 다시 결합</a:t>
            </a:r>
            <a:r>
              <a:rPr lang="en-US" altLang="ko-KR" dirty="0"/>
              <a:t>(combine)</a:t>
            </a:r>
            <a:r>
              <a:rPr lang="ko-KR" altLang="en-US" dirty="0"/>
              <a:t>하는 분할 정복</a:t>
            </a:r>
            <a:r>
              <a:rPr lang="en-US" altLang="ko-KR" dirty="0"/>
              <a:t>(divide and conquer) </a:t>
            </a:r>
            <a:r>
              <a:rPr lang="ko-KR" altLang="en-US" dirty="0"/>
              <a:t>기법 사용</a:t>
            </a:r>
            <a:endParaRPr lang="en-US" altLang="ko-KR" dirty="0"/>
          </a:p>
          <a:p>
            <a:r>
              <a:rPr lang="ko-KR" altLang="en-US" b="1" u="sng" dirty="0"/>
              <a:t>병합 정렬 방법의 종류</a:t>
            </a:r>
          </a:p>
          <a:p>
            <a:r>
              <a:rPr lang="en-US" altLang="ko-KR" dirty="0"/>
              <a:t>2-way </a:t>
            </a:r>
            <a:r>
              <a:rPr lang="ko-KR" altLang="en-US" dirty="0"/>
              <a:t>병합 </a:t>
            </a:r>
            <a:r>
              <a:rPr lang="en-US" altLang="ko-KR" dirty="0"/>
              <a:t>: 2</a:t>
            </a:r>
            <a:r>
              <a:rPr lang="ko-KR" altLang="en-US" dirty="0"/>
              <a:t>개의 정렬된 자료의 집합을 결합하여 하나의 집합으로 만드는 병합 방법</a:t>
            </a:r>
          </a:p>
          <a:p>
            <a:r>
              <a:rPr lang="en-US" altLang="ko-KR" dirty="0"/>
              <a:t>n-way </a:t>
            </a:r>
            <a:r>
              <a:rPr lang="ko-KR" altLang="en-US" dirty="0"/>
              <a:t>병합 </a:t>
            </a:r>
            <a:r>
              <a:rPr lang="en-US" altLang="ko-KR" dirty="0"/>
              <a:t>: n</a:t>
            </a:r>
            <a:r>
              <a:rPr lang="ko-KR" altLang="en-US" dirty="0"/>
              <a:t>개의 정렬된 자료의 집합을 결합하여 하나의 집합으로 만드는 병합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77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660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정렬</vt:lpstr>
      <vt:lpstr>선택 정렬 </vt:lpstr>
      <vt:lpstr>선택 정렬</vt:lpstr>
      <vt:lpstr>선택 정렬</vt:lpstr>
      <vt:lpstr>선택 정렬</vt:lpstr>
      <vt:lpstr>선택 정렬</vt:lpstr>
      <vt:lpstr>선택 정렬</vt:lpstr>
      <vt:lpstr>선택 정렬</vt:lpstr>
      <vt:lpstr>병합 정렬 : merge sort</vt:lpstr>
      <vt:lpstr>병합 정렬 : 2way merge sort</vt:lpstr>
      <vt:lpstr>병합 정렬 : 2way merge sort</vt:lpstr>
      <vt:lpstr>병합 정렬 : 2way merge sort</vt:lpstr>
      <vt:lpstr>병합 정렬 : 2way merge sort</vt:lpstr>
      <vt:lpstr>병합 정렬 : 2-way merge sort</vt:lpstr>
      <vt:lpstr>병합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손원도</dc:creator>
  <cp:lastModifiedBy>손원도</cp:lastModifiedBy>
  <cp:revision>21</cp:revision>
  <dcterms:created xsi:type="dcterms:W3CDTF">2019-06-18T15:51:01Z</dcterms:created>
  <dcterms:modified xsi:type="dcterms:W3CDTF">2019-06-19T09:45:59Z</dcterms:modified>
</cp:coreProperties>
</file>