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3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2" r:id="rId28"/>
    <p:sldId id="294" r:id="rId29"/>
    <p:sldId id="293" r:id="rId30"/>
    <p:sldId id="295" r:id="rId31"/>
    <p:sldId id="298" r:id="rId32"/>
    <p:sldId id="297" r:id="rId33"/>
    <p:sldId id="296" r:id="rId34"/>
    <p:sldId id="29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8DDF-8E5B-4CBC-A505-1062508A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AD8F5-5065-426A-8377-2CD449E3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C2303-EFC7-462E-B4B1-8314FBC9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A308-2F09-4EB0-AE77-E3668F2D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F865-9E64-4749-9D54-4BB81F1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E2AD6-1E1A-4D96-93F6-476C9474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1C66F-5A03-4E88-8C05-36CF67CF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322E-F533-4D0E-8C5C-B797FA5B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C04B3-A309-4B3F-8769-61E1C644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04196-05D6-4981-B479-8064EE3E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8C475-4628-48D6-B67B-9183D7EE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38228-540A-47A8-BB27-6449151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8B5CF-F5D4-4562-806C-B622D7DC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CB0B3-019B-41ED-BC5F-8D474F1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91C6-49A7-4860-A1D2-E9AFD5F0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1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7054-D756-4BFD-B4D4-99C70A0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C7489-EE9E-4066-A933-8CBC10E1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B436-7AD4-46F5-8135-E3C3ABD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91EA-316F-4FC4-B8EC-BFDC2C22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2DC87-0C53-426F-89D5-096C263D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A453-63B1-4C19-9FEE-23FDBEAE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4D0F9-9BF6-4AAD-959B-F455355B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29198-5C6F-448F-B2DB-7597DE99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295B1-E90F-44FF-9ECB-122D0FA9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A8673-2512-4187-8726-5F6DE99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8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E62A-3780-4495-95A0-DDE14271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200-1564-48A0-991E-C639299A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5B917-98A2-489B-A3E0-D465FEF9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CA94D-F038-4F73-B4E8-4F089984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03C09-A669-416B-9988-341BACE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AA345-0850-43AC-80FD-11FDCAF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433AA-6777-4BBA-BA98-6F51287C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61EC8-8647-4BB7-8CE2-C35FE735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506ED-8A0F-4DAE-89CA-6B8CF9BE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C2217-DCF5-45B1-B1C6-D90813CB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2E4CC-603C-4DD1-AB0E-B556BA070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D0B3A-8B29-421D-9986-A6FBDAFD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662D1-A3D9-49FA-AD69-CC94755F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1A630-6CA4-46E2-BD64-B14E738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B293-E34B-4C75-80E2-7C09C68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4A944-C27D-4DDF-B4C0-8CFB6FE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DCD49-4651-4492-A5A6-81E2CE07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B7E5C-BDDC-4812-BC55-83CFF742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53F02-8852-4F83-A971-B500F1F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DADB3-FD89-40B8-A7B4-AE021685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1C2D6-85A6-4700-ABE6-5EB9134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37DB-90BC-4FD9-9B3A-B23D38F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C0E4-5ABF-4E50-B4B5-00A5B64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373E9-5E5C-4D98-A9D1-6D0E901D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B58FA-DB2E-4F06-BA61-B47263AD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D4F54-7B50-43EA-9C65-CA31630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59F3D-A381-4E20-858D-73FCFB5C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A368-1888-442A-8462-0D2450B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E80CDB-DD5E-4C57-9476-754778F82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66791-52A7-4F7B-9B64-1A309F24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27B38-2377-4E4A-9F4A-E14905D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ADD3-51FE-4156-9FEF-435BDF4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4AF8A-FB80-48C7-91B9-591B32A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BC0F4-9CA0-4A84-9006-0329A35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42962-8516-41A4-8513-766DCAF4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8828A-3D29-4EF2-A2D0-E0514CA1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A84C-54CB-416E-A76D-8133586F07E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7093F-075F-453F-B320-B92902950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D9F5-CA79-44AB-94A0-6BBACF39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C50F-0764-443A-A44D-6381A99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456B4-BEE3-474A-BCDA-769780EE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/>
              <a:t>셸 정렬 </a:t>
            </a:r>
            <a:r>
              <a:rPr lang="en-US" altLang="ko-KR" dirty="0"/>
              <a:t>, </a:t>
            </a:r>
            <a:r>
              <a:rPr lang="ko-KR" altLang="en-US" dirty="0"/>
              <a:t>기수 정렬</a:t>
            </a:r>
          </a:p>
        </p:txBody>
      </p:sp>
    </p:spTree>
    <p:extLst>
      <p:ext uri="{BB962C8B-B14F-4D97-AF65-F5344CB8AC3E}">
        <p14:creationId xmlns:p14="http://schemas.microsoft.com/office/powerpoint/2010/main" val="378737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변경하고 다시 셸 정렬 시작</a:t>
            </a:r>
            <a:r>
              <a:rPr lang="en-US" altLang="ko-KR" dirty="0"/>
              <a:t>. h=2 </a:t>
            </a:r>
            <a:r>
              <a:rPr lang="ko-KR" altLang="en-US" dirty="0"/>
              <a:t>이므로 간격이 </a:t>
            </a:r>
            <a:r>
              <a:rPr lang="en-US" altLang="ko-KR" dirty="0"/>
              <a:t>2</a:t>
            </a:r>
            <a:r>
              <a:rPr lang="ko-KR" altLang="en-US" dirty="0"/>
              <a:t>인 원소들을 같은 부분 집합으로 만들면 </a:t>
            </a:r>
            <a:r>
              <a:rPr lang="en-US" altLang="ko-KR" dirty="0"/>
              <a:t>2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760061-1607-481F-97C5-8C0A6A69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4001294"/>
            <a:ext cx="8258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1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변경하고 다시 셸 정렬 시작</a:t>
            </a:r>
            <a:r>
              <a:rPr lang="en-US" altLang="ko-KR" dirty="0"/>
              <a:t>. h=2 </a:t>
            </a:r>
            <a:r>
              <a:rPr lang="ko-KR" altLang="en-US" dirty="0"/>
              <a:t>이므로 간격이 </a:t>
            </a:r>
            <a:r>
              <a:rPr lang="en-US" altLang="ko-KR" dirty="0"/>
              <a:t>2</a:t>
            </a:r>
            <a:r>
              <a:rPr lang="ko-KR" altLang="en-US" dirty="0"/>
              <a:t>인 원소들을 같은 부분 집합으로 만들면 </a:t>
            </a:r>
            <a:r>
              <a:rPr lang="en-US" altLang="ko-KR" dirty="0"/>
              <a:t>2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760061-1607-481F-97C5-8C0A6A69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4001294"/>
            <a:ext cx="8258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06390-9AC4-4012-A5B8-756C424A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52"/>
            <a:ext cx="10515600" cy="4351338"/>
          </a:xfrm>
        </p:spPr>
        <p:txBody>
          <a:bodyPr/>
          <a:lstStyle/>
          <a:p>
            <a:r>
              <a:rPr lang="ko-KR" altLang="en-US" dirty="0"/>
              <a:t>첫 번째 부분 집합 </a:t>
            </a:r>
            <a:r>
              <a:rPr lang="en-US" altLang="ko-KR" dirty="0"/>
              <a:t>{16, 30, 69, 31}</a:t>
            </a:r>
            <a:r>
              <a:rPr lang="ko-KR" altLang="en-US" dirty="0"/>
              <a:t>에 대해서 삽입 정렬을 수행하여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AC8A3-A807-4F33-AAC8-C97292BC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228196"/>
            <a:ext cx="10791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부분 집합 </a:t>
            </a:r>
            <a:r>
              <a:rPr lang="en-US" altLang="ko-KR" dirty="0"/>
              <a:t>{16, 30, 69, 31}</a:t>
            </a:r>
            <a:r>
              <a:rPr lang="ko-KR" altLang="en-US" dirty="0"/>
              <a:t>에 대해서 삽입 정렬을 수행하여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633FD-BFEE-40F9-947F-31F636E7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0" y="3190314"/>
            <a:ext cx="11610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7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06390-9AC4-4012-A5B8-756C424A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52"/>
            <a:ext cx="10515600" cy="4351338"/>
          </a:xfrm>
        </p:spPr>
        <p:txBody>
          <a:bodyPr/>
          <a:lstStyle/>
          <a:p>
            <a:r>
              <a:rPr lang="ko-KR" altLang="en-US" dirty="0"/>
              <a:t>두 번째 부분 집합 </a:t>
            </a:r>
            <a:r>
              <a:rPr lang="en-US" altLang="ko-KR" dirty="0"/>
              <a:t>{8, 2, 10, 22}</a:t>
            </a:r>
            <a:r>
              <a:rPr lang="ko-KR" altLang="en-US" dirty="0"/>
              <a:t>에 대해서 삽입 정렬을 수행하여 정렬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C29C6-16DC-48BC-8B3C-69A9FA8C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837671"/>
            <a:ext cx="10858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두 번째 부분 집합 </a:t>
            </a:r>
            <a:r>
              <a:rPr lang="en-US" altLang="ko-KR" dirty="0"/>
              <a:t>{8, 2, 10, 22}</a:t>
            </a:r>
            <a:r>
              <a:rPr lang="ko-KR" altLang="en-US" dirty="0"/>
              <a:t>에 대해서 삽입 정렬을 수행하여 정렬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75706-B0DF-4588-AF72-C691026E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9" y="2722672"/>
            <a:ext cx="10982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변경하고 다시 셸 정렬 시작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h=1 </a:t>
            </a:r>
            <a:r>
              <a:rPr lang="ko-KR" altLang="en-US" dirty="0"/>
              <a:t>이므로 간격이 </a:t>
            </a:r>
            <a:r>
              <a:rPr lang="en-US" altLang="ko-KR" dirty="0"/>
              <a:t>1</a:t>
            </a:r>
            <a:r>
              <a:rPr lang="ko-KR" altLang="en-US" dirty="0"/>
              <a:t>인 원소들을 같은 부분 집합으로 만들면 </a:t>
            </a:r>
            <a:r>
              <a:rPr lang="en-US" altLang="ko-KR" dirty="0"/>
              <a:t>1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전체 원소에 대해서 삽입 정렬을 수행하고 셸 정렬이 완성된다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8228-9B0A-40BD-BC54-5B4D9D49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052888"/>
            <a:ext cx="11163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변경하고 다시 셸 정렬 시작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h=1 </a:t>
            </a:r>
            <a:r>
              <a:rPr lang="ko-KR" altLang="en-US" dirty="0"/>
              <a:t>이므로 간격이 </a:t>
            </a:r>
            <a:r>
              <a:rPr lang="en-US" altLang="ko-KR" dirty="0"/>
              <a:t>1</a:t>
            </a:r>
            <a:r>
              <a:rPr lang="ko-KR" altLang="en-US" dirty="0"/>
              <a:t>인 원소들을 같은 부분 집합으로 만들면 </a:t>
            </a:r>
            <a:r>
              <a:rPr lang="en-US" altLang="ko-KR" dirty="0"/>
              <a:t>1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전체 원소에 대해서 삽입 정렬을 수행하고 셸 정렬이 완성된다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A6F84-A104-4458-8C59-AEA913FF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6" y="4205288"/>
            <a:ext cx="11344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변경하고 다시 셸 정렬 시작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h=1 </a:t>
            </a:r>
            <a:r>
              <a:rPr lang="ko-KR" altLang="en-US" dirty="0"/>
              <a:t>이므로 간격이 </a:t>
            </a:r>
            <a:r>
              <a:rPr lang="en-US" altLang="ko-KR" dirty="0"/>
              <a:t>1</a:t>
            </a:r>
            <a:r>
              <a:rPr lang="ko-KR" altLang="en-US" dirty="0"/>
              <a:t>인 원소들을 같은 부분 집합으로 만들면 </a:t>
            </a:r>
            <a:r>
              <a:rPr lang="en-US" altLang="ko-KR" dirty="0"/>
              <a:t>1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전체 원소에 대해서 삽입 정렬을 수행하고 셸 정렬이 완성된다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A6F84-A104-4458-8C59-AEA913FF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6" y="4205288"/>
            <a:ext cx="11344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4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shellSort</a:t>
            </a:r>
            <a:r>
              <a:rPr lang="en-US" altLang="ko-KR" dirty="0"/>
              <a:t>(int a[],int n) {</a:t>
            </a:r>
          </a:p>
          <a:p>
            <a:pPr marL="0" indent="0">
              <a:buNone/>
            </a:pPr>
            <a:r>
              <a:rPr lang="en-US" altLang="ko-KR" dirty="0"/>
              <a:t>	interval = n;</a:t>
            </a:r>
          </a:p>
          <a:p>
            <a:pPr marL="0" indent="0">
              <a:buNone/>
            </a:pPr>
            <a:r>
              <a:rPr lang="en-US" altLang="ko-KR" dirty="0"/>
              <a:t>	while(interval &gt;= 1){</a:t>
            </a:r>
          </a:p>
          <a:p>
            <a:pPr marL="0" indent="0">
              <a:buNone/>
            </a:pPr>
            <a:r>
              <a:rPr lang="en-US" altLang="ko-KR" dirty="0"/>
              <a:t>		interval = interval/2;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&lt;interval;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intervalSort</a:t>
            </a:r>
            <a:r>
              <a:rPr lang="en-US" altLang="ko-KR" dirty="0"/>
              <a:t>(a[], </a:t>
            </a:r>
            <a:r>
              <a:rPr lang="en-US" altLang="ko-KR" dirty="0" err="1"/>
              <a:t>i</a:t>
            </a:r>
            <a:r>
              <a:rPr lang="en-US" altLang="ko-KR" dirty="0"/>
              <a:t>, n, interval);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0D51C-222A-47B2-8230-53D26C2F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86" y="675142"/>
            <a:ext cx="1993114" cy="7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9C6E-AC6B-48A1-8BC9-518C0AEA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9730B-DFEE-41A6-9CB9-3864F261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2"/>
            <a:ext cx="10515600" cy="51005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정한 간격</a:t>
            </a:r>
            <a:r>
              <a:rPr lang="en-US" altLang="ko-KR" sz="2000" dirty="0"/>
              <a:t>(interval)</a:t>
            </a:r>
            <a:r>
              <a:rPr lang="ko-KR" altLang="en-US" sz="2000" dirty="0"/>
              <a:t>으로 떨어져 있는 자료들끼리 부분집합을 구 성하고 각 부분집합에 있는 원소들에 대해서 삽입 정렬을 수행하는 작업을 반복하면서 전체 원소들을 정렬하는 방법 </a:t>
            </a:r>
            <a:endParaRPr lang="en-US" altLang="ko-KR" sz="2000" dirty="0"/>
          </a:p>
          <a:p>
            <a:r>
              <a:rPr lang="ko-KR" altLang="en-US" sz="2000" dirty="0"/>
              <a:t>전체 원소에 대해서 삽입 정렬을 수행하는 것보다 부분집합으로 나누어 정렬하게 되면 비교연산과 교환연산 감소 </a:t>
            </a:r>
            <a:endParaRPr lang="en-US" altLang="ko-KR" sz="2000" dirty="0"/>
          </a:p>
          <a:p>
            <a:r>
              <a:rPr lang="ko-KR" altLang="en-US" sz="2000" dirty="0"/>
              <a:t>셸 정렬의 부분집합 </a:t>
            </a:r>
            <a:endParaRPr lang="en-US" altLang="ko-KR" sz="2000" dirty="0"/>
          </a:p>
          <a:p>
            <a:r>
              <a:rPr lang="ko-KR" altLang="en-US" sz="2000" dirty="0"/>
              <a:t>부분집합의 기준이 되는 간격을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에 저장 </a:t>
            </a:r>
            <a:endParaRPr lang="en-US" altLang="ko-KR" sz="2000" dirty="0"/>
          </a:p>
          <a:p>
            <a:r>
              <a:rPr lang="ko-KR" altLang="en-US" sz="2000" dirty="0"/>
              <a:t>한 단계가 수행될 때마다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값을 감소시키고 셸 정렬을 순환 호출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h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이 될 때까지 반복 </a:t>
            </a:r>
            <a:endParaRPr lang="en-US" altLang="ko-KR" sz="2000" dirty="0"/>
          </a:p>
          <a:p>
            <a:r>
              <a:rPr lang="ko-KR" altLang="en-US" sz="2000" dirty="0"/>
              <a:t>셸 정렬의 성능은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값에 따라 달라진다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정렬할 자료의 특성에 따라 매개변수 생성 함수를 사용 </a:t>
            </a:r>
            <a:endParaRPr lang="en-US" altLang="ko-KR" sz="2000" dirty="0"/>
          </a:p>
          <a:p>
            <a:r>
              <a:rPr lang="ko-KR" altLang="en-US" sz="2000" dirty="0"/>
              <a:t>일반적으로 사용하는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값은 원소 개수의 </a:t>
            </a:r>
            <a:r>
              <a:rPr lang="en-US" altLang="ko-KR" sz="2000" dirty="0"/>
              <a:t>1/2</a:t>
            </a:r>
            <a:r>
              <a:rPr lang="ko-KR" altLang="en-US" sz="2000" dirty="0"/>
              <a:t>을 사용하고 한 단계 수행될 때마다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값을 반으로 감소시키면서 반복 수행</a:t>
            </a:r>
          </a:p>
        </p:txBody>
      </p:sp>
    </p:spTree>
    <p:extLst>
      <p:ext uri="{BB962C8B-B14F-4D97-AF65-F5344CB8AC3E}">
        <p14:creationId xmlns:p14="http://schemas.microsoft.com/office/powerpoint/2010/main" val="401781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b="1" u="sng" dirty="0"/>
              <a:t>간격 삽입 정렬</a:t>
            </a:r>
            <a:r>
              <a:rPr lang="en-US" altLang="ko-KR" b="1" u="sng" dirty="0"/>
              <a:t>(interval Sort)</a:t>
            </a:r>
            <a:endParaRPr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intervalSort</a:t>
            </a:r>
            <a:r>
              <a:rPr lang="en-US" altLang="ko-KR" dirty="0"/>
              <a:t>(int a[], int start, int end, int interval) {</a:t>
            </a:r>
          </a:p>
          <a:p>
            <a:pPr marL="457200" lvl="1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j, item; </a:t>
            </a:r>
          </a:p>
          <a:p>
            <a:pPr marL="457200" lvl="1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start+interval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&lt;=end;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i+interval</a:t>
            </a:r>
            <a:r>
              <a:rPr lang="en-US" altLang="ko-KR" dirty="0"/>
              <a:t>) { </a:t>
            </a:r>
          </a:p>
          <a:p>
            <a:pPr marL="457200" lvl="1" indent="0">
              <a:buNone/>
            </a:pPr>
            <a:r>
              <a:rPr lang="en-US" altLang="ko-KR" dirty="0"/>
              <a:t>		item = 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457200" lvl="1" indent="0">
              <a:buNone/>
            </a:pPr>
            <a:r>
              <a:rPr lang="en-US" altLang="ko-KR" dirty="0"/>
              <a:t>	for(j=</a:t>
            </a:r>
            <a:r>
              <a:rPr lang="en-US" altLang="ko-KR" dirty="0" err="1"/>
              <a:t>i</a:t>
            </a:r>
            <a:r>
              <a:rPr lang="en-US" altLang="ko-KR" dirty="0"/>
              <a:t>-interval; j</a:t>
            </a:r>
            <a:r>
              <a:rPr lang="en-US" altLang="ko-KR"/>
              <a:t>&gt;=start </a:t>
            </a:r>
            <a:r>
              <a:rPr lang="en-US" altLang="ko-KR" dirty="0"/>
              <a:t>&amp;&amp; item&lt;a[j]; j-=interval) {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pt-BR" altLang="ko-KR" dirty="0"/>
              <a:t>a[j+interval] = a[j];</a:t>
            </a:r>
          </a:p>
          <a:p>
            <a:pPr marL="457200" lvl="1" indent="0">
              <a:buNone/>
            </a:pPr>
            <a:r>
              <a:rPr lang="en-US" altLang="ko-KR" dirty="0"/>
              <a:t>		a[</a:t>
            </a:r>
            <a:r>
              <a:rPr lang="en-US" altLang="ko-KR" dirty="0" err="1"/>
              <a:t>j+interval</a:t>
            </a:r>
            <a:r>
              <a:rPr lang="en-US" altLang="ko-KR" dirty="0"/>
              <a:t>] = item;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0D51C-222A-47B2-8230-53D26C2F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86" y="675142"/>
            <a:ext cx="1993114" cy="7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9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b="1" u="sng" dirty="0"/>
              <a:t>셸 정렬 알고리즘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b="1" dirty="0"/>
              <a:t>메모리 사용공간</a:t>
            </a:r>
          </a:p>
          <a:p>
            <a:pPr marL="457200" lvl="1" indent="0">
              <a:buNone/>
            </a:pPr>
            <a:r>
              <a:rPr lang="en-US" altLang="ko-KR" dirty="0"/>
              <a:t>• n</a:t>
            </a:r>
            <a:r>
              <a:rPr lang="ko-KR" altLang="en-US" dirty="0"/>
              <a:t>개의 원소에 대하여 </a:t>
            </a:r>
            <a:r>
              <a:rPr lang="en-US" altLang="ko-KR" dirty="0"/>
              <a:t>n</a:t>
            </a:r>
            <a:r>
              <a:rPr lang="ko-KR" altLang="en-US" dirty="0"/>
              <a:t>개의 메모리와 매개변수 </a:t>
            </a:r>
            <a:r>
              <a:rPr lang="en-US" altLang="ko-KR" dirty="0"/>
              <a:t>h</a:t>
            </a:r>
            <a:r>
              <a:rPr lang="ko-KR" altLang="en-US" dirty="0"/>
              <a:t>에 대한 저장공간 사용</a:t>
            </a:r>
          </a:p>
          <a:p>
            <a:pPr marL="457200" lvl="1" indent="0">
              <a:buNone/>
            </a:pPr>
            <a:r>
              <a:rPr lang="ko-KR" altLang="en-US" b="1" dirty="0"/>
              <a:t>연산 시간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비교횟수 </a:t>
            </a:r>
            <a:r>
              <a:rPr lang="en-US" altLang="ko-KR" dirty="0"/>
              <a:t>:</a:t>
            </a:r>
            <a:r>
              <a:rPr lang="ko-KR" altLang="en-US" dirty="0"/>
              <a:t> 처음 원소의 상태에 상관없이 매개변수 </a:t>
            </a:r>
            <a:r>
              <a:rPr lang="en-US" altLang="ko-KR" dirty="0"/>
              <a:t>h</a:t>
            </a:r>
            <a:r>
              <a:rPr lang="ko-KR" altLang="en-US" dirty="0"/>
              <a:t>에 의해 결정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일반적인 시간 복잡도 </a:t>
            </a:r>
            <a:r>
              <a:rPr lang="en-US" altLang="ko-KR" dirty="0"/>
              <a:t>: O(n^1.25) (</a:t>
            </a:r>
            <a:r>
              <a:rPr lang="ko-KR" altLang="en-US" dirty="0"/>
              <a:t>추정치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셸 정렬은 삽입 정렬의 시간 복잡도 </a:t>
            </a:r>
            <a:r>
              <a:rPr lang="en-US" altLang="ko-KR" dirty="0"/>
              <a:t>O(n^2) </a:t>
            </a:r>
            <a:r>
              <a:rPr lang="ko-KR" altLang="en-US" dirty="0"/>
              <a:t>보다 개선된 정렬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50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원소의 키 값을 나타내는 기수를 이용한 정렬 방법</a:t>
            </a:r>
          </a:p>
          <a:p>
            <a:pPr marL="0" indent="0">
              <a:buNone/>
            </a:pPr>
            <a:r>
              <a:rPr lang="en-US" altLang="ko-KR" sz="2400" dirty="0"/>
              <a:t> 1) </a:t>
            </a:r>
            <a:r>
              <a:rPr lang="ko-KR" altLang="en-US" sz="2400" dirty="0"/>
              <a:t>정렬할 원소의 키 값에 해당하는 </a:t>
            </a:r>
            <a:r>
              <a:rPr lang="ko-KR" altLang="en-US" sz="2400" dirty="0" err="1"/>
              <a:t>버킷</a:t>
            </a:r>
            <a:r>
              <a:rPr lang="en-US" altLang="ko-KR" sz="2400" dirty="0"/>
              <a:t>(bucket)</a:t>
            </a:r>
            <a:r>
              <a:rPr lang="ko-KR" altLang="en-US" sz="2400" dirty="0"/>
              <a:t>에 원소를 분배하였다가 </a:t>
            </a:r>
            <a:r>
              <a:rPr lang="ko-KR" altLang="en-US" sz="2400" dirty="0" err="1"/>
              <a:t>버킷의</a:t>
            </a:r>
            <a:r>
              <a:rPr lang="ko-KR" altLang="en-US" sz="2400" dirty="0"/>
              <a:t> 순서대로 원소를 꺼내는 방법을 반복하면서 정렬</a:t>
            </a:r>
          </a:p>
          <a:p>
            <a:pPr marL="0" indent="0">
              <a:buNone/>
            </a:pPr>
            <a:r>
              <a:rPr lang="en-US" altLang="ko-KR" sz="2400" dirty="0"/>
              <a:t>  -&gt;</a:t>
            </a:r>
            <a:r>
              <a:rPr lang="ko-KR" altLang="en-US" sz="2400" dirty="0"/>
              <a:t> 원소의 키를 표현하는 기수만큼의 </a:t>
            </a:r>
            <a:r>
              <a:rPr lang="ko-KR" altLang="en-US" sz="2400" dirty="0" err="1"/>
              <a:t>버킷</a:t>
            </a:r>
            <a:r>
              <a:rPr lang="ko-KR" altLang="en-US" sz="2400" dirty="0"/>
              <a:t> 사용</a:t>
            </a:r>
          </a:p>
          <a:p>
            <a:pPr marL="0" indent="0">
              <a:buNone/>
            </a:pPr>
            <a:r>
              <a:rPr lang="en-US" altLang="ko-KR" sz="2400" dirty="0"/>
              <a:t>  -&gt; </a:t>
            </a:r>
            <a:r>
              <a:rPr lang="ko-KR" altLang="en-US" sz="2400" dirty="0"/>
              <a:t>예</a:t>
            </a:r>
            <a:r>
              <a:rPr lang="en-US" altLang="ko-KR" sz="2400" dirty="0"/>
              <a:t>) 10</a:t>
            </a:r>
            <a:r>
              <a:rPr lang="ko-KR" altLang="en-US" sz="2400" dirty="0"/>
              <a:t>진수로 표현된 키 값을 가진 원소들을 정렬할 때에는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</a:t>
            </a:r>
            <a:r>
              <a:rPr lang="en-US" altLang="ko-KR" sz="2400" dirty="0"/>
              <a:t>10</a:t>
            </a:r>
            <a:r>
              <a:rPr lang="ko-KR" altLang="en-US" sz="2400" dirty="0"/>
              <a:t>개             </a:t>
            </a:r>
            <a:r>
              <a:rPr lang="en-US" altLang="ko-KR" sz="2400" dirty="0"/>
              <a:t>	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버킷</a:t>
            </a:r>
            <a:r>
              <a:rPr lang="ko-KR" altLang="en-US" sz="2400" dirty="0"/>
              <a:t> 사용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2) </a:t>
            </a:r>
            <a:r>
              <a:rPr lang="ko-KR" altLang="en-US" sz="2400" dirty="0"/>
              <a:t>키 값의 자리 수 만큼 기수 정렬을 반복</a:t>
            </a:r>
          </a:p>
          <a:p>
            <a:pPr marL="0" indent="0">
              <a:buNone/>
            </a:pPr>
            <a:r>
              <a:rPr lang="en-US" altLang="ko-KR" sz="2400" dirty="0"/>
              <a:t>  -&gt; </a:t>
            </a:r>
            <a:r>
              <a:rPr lang="ko-KR" altLang="en-US" sz="2400" dirty="0"/>
              <a:t>키 값의 일의 자리에 대해서 기수 정렬을 수행하고</a:t>
            </a:r>
            <a:r>
              <a:rPr lang="en-US" altLang="ko-KR" sz="2400" dirty="0"/>
              <a:t>, </a:t>
            </a:r>
            <a:r>
              <a:rPr lang="ko-KR" altLang="en-US" sz="2400" dirty="0"/>
              <a:t>다음 단계에서는 키 값의 십의 자리에 대해서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그 다음 단계에서는 백의 자리에 대해서 기수 정렬 수행</a:t>
            </a:r>
          </a:p>
          <a:p>
            <a:r>
              <a:rPr lang="ko-KR" altLang="en-US" sz="2400" b="1" dirty="0"/>
              <a:t>한 단계가 끝날 때마다 </a:t>
            </a:r>
            <a:r>
              <a:rPr lang="ko-KR" altLang="en-US" sz="2400" b="1" dirty="0" err="1"/>
              <a:t>버킷에</a:t>
            </a:r>
            <a:r>
              <a:rPr lang="ko-KR" altLang="en-US" sz="2400" b="1" dirty="0"/>
              <a:t> 분배된 원소들을 </a:t>
            </a:r>
            <a:r>
              <a:rPr lang="ko-KR" altLang="en-US" sz="2400" b="1" dirty="0" err="1"/>
              <a:t>버킷의</a:t>
            </a:r>
            <a:r>
              <a:rPr lang="ko-KR" altLang="en-US" sz="2400" b="1" dirty="0"/>
              <a:t> 순서대로 꺼내서 다음 단계의 기수 정렬을 수행해야 하므로 큐를 사용하여 </a:t>
            </a:r>
            <a:r>
              <a:rPr lang="ko-KR" altLang="en-US" sz="2400" b="1" dirty="0" err="1"/>
              <a:t>버킷을</a:t>
            </a:r>
            <a:r>
              <a:rPr lang="ko-KR" altLang="en-US" sz="2400" b="1" dirty="0"/>
              <a:t> 만든다</a:t>
            </a:r>
            <a:r>
              <a:rPr lang="en-US" altLang="ko-KR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688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정렬 되지 않은 </a:t>
            </a:r>
            <a:r>
              <a:rPr lang="en-US" altLang="ko-KR" sz="2400" dirty="0"/>
              <a:t>{69, 10, 30, 2, 16, 8, 31, 22}</a:t>
            </a:r>
            <a:r>
              <a:rPr lang="ko-KR" altLang="en-US" sz="2400" dirty="0"/>
              <a:t>의 자료들을 기수 정렬 방법으로 정렬하는 과정을 살펴보자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키 값이 두 자리 십진수이므로</a:t>
            </a:r>
            <a:r>
              <a:rPr lang="en-US" altLang="ko-KR" sz="2400" dirty="0"/>
              <a:t>, 10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버킷을</a:t>
            </a:r>
            <a:r>
              <a:rPr lang="ko-KR" altLang="en-US" sz="2400" dirty="0"/>
              <a:t> 사용하여 기수 정렬을 </a:t>
            </a:r>
            <a:r>
              <a:rPr lang="ko-KR" altLang="en-US" sz="2400" dirty="0" err="1"/>
              <a:t>두번</a:t>
            </a:r>
            <a:r>
              <a:rPr lang="ko-KR" altLang="en-US" sz="2400" dirty="0"/>
              <a:t> 반복한다</a:t>
            </a:r>
            <a:r>
              <a:rPr lang="en-US" altLang="ko-KR" sz="2400" dirty="0"/>
              <a:t>. </a:t>
            </a:r>
            <a:r>
              <a:rPr lang="ko-KR" altLang="en-US" sz="2400" dirty="0"/>
              <a:t>키 값이 두 자리 십진수이므로</a:t>
            </a:r>
            <a:r>
              <a:rPr lang="en-US" altLang="ko-KR" sz="2400" dirty="0"/>
              <a:t>, 10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버킷을</a:t>
            </a:r>
            <a:r>
              <a:rPr lang="ko-KR" altLang="en-US" sz="2400" dirty="0"/>
              <a:t> 사용하여 기수 정렬을 </a:t>
            </a:r>
            <a:r>
              <a:rPr lang="ko-KR" altLang="en-US" sz="2400" dirty="0" err="1"/>
              <a:t>두번</a:t>
            </a:r>
            <a:r>
              <a:rPr lang="ko-KR" altLang="en-US" sz="2400" dirty="0"/>
              <a:t> 반복한다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2154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8BB34-E130-444D-9CD3-B069E4F1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491456"/>
            <a:ext cx="7686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7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① 키 값의 </a:t>
            </a:r>
            <a:r>
              <a:rPr lang="ko-KR" altLang="en-US" sz="2400" b="1" dirty="0"/>
              <a:t>일의 자리</a:t>
            </a:r>
            <a:r>
              <a:rPr lang="ko-KR" altLang="en-US" sz="2400" dirty="0"/>
              <a:t>에 대해서 기수 정렬 수행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정렬할 원소의 </a:t>
            </a:r>
            <a:r>
              <a:rPr lang="ko-KR" altLang="en-US" sz="2400" b="1" dirty="0"/>
              <a:t>일의 자리 </a:t>
            </a:r>
            <a:r>
              <a:rPr lang="ko-KR" altLang="en-US" sz="2400" dirty="0"/>
              <a:t>값에 따라서 순서대로 각각의 </a:t>
            </a:r>
            <a:r>
              <a:rPr lang="ko-KR" altLang="en-US" sz="2400" b="1" dirty="0" err="1"/>
              <a:t>버킷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분배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9127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① 키 값의 </a:t>
            </a:r>
            <a:r>
              <a:rPr lang="ko-KR" altLang="en-US" sz="2400" b="1" dirty="0"/>
              <a:t>일의 자리</a:t>
            </a:r>
            <a:r>
              <a:rPr lang="ko-KR" altLang="en-US" sz="2400" dirty="0"/>
              <a:t>에 대해서 기수 정렬 수행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	</a:t>
            </a:r>
            <a:r>
              <a:rPr lang="ko-KR" altLang="en-US" sz="2400" dirty="0"/>
              <a:t>정렬할 원소의 </a:t>
            </a:r>
            <a:r>
              <a:rPr lang="ko-KR" altLang="en-US" sz="2400" b="1" dirty="0"/>
              <a:t>일의 자리 </a:t>
            </a:r>
            <a:r>
              <a:rPr lang="ko-KR" altLang="en-US" sz="2400" dirty="0"/>
              <a:t>값에 따라서 순서대로 각각의 </a:t>
            </a:r>
            <a:r>
              <a:rPr lang="ko-KR" altLang="en-US" sz="2400" b="1" dirty="0" err="1"/>
              <a:t>버킷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분배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07A36-EF89-4DEF-8D8E-35EAA378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11" y="307015"/>
            <a:ext cx="8443978" cy="61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7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② </a:t>
            </a:r>
            <a:r>
              <a:rPr lang="ko-KR" altLang="en-US" sz="2400" dirty="0" err="1"/>
              <a:t>버킷에</a:t>
            </a:r>
            <a:r>
              <a:rPr lang="ko-KR" altLang="en-US" sz="2400" dirty="0"/>
              <a:t> 분배된 원소들을 순서대로 꺼내서 저장하기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5364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② </a:t>
            </a:r>
            <a:r>
              <a:rPr lang="ko-KR" altLang="en-US" sz="2400" dirty="0" err="1"/>
              <a:t>버킷에</a:t>
            </a:r>
            <a:r>
              <a:rPr lang="ko-KR" altLang="en-US" sz="2400" dirty="0"/>
              <a:t> 분배된 원소들을 순서대로 꺼내서 저장하기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DAC131-50EC-4CA1-A5DD-CB57F8C8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0962"/>
            <a:ext cx="92202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③ 키 값의 </a:t>
            </a:r>
            <a:r>
              <a:rPr lang="ko-KR" altLang="en-US" sz="2400" b="1" dirty="0"/>
              <a:t>십의 자리</a:t>
            </a:r>
            <a:r>
              <a:rPr lang="ko-KR" altLang="en-US" sz="2400" dirty="0"/>
              <a:t>에 대해서 기수 정렬 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-&gt; </a:t>
            </a:r>
            <a:r>
              <a:rPr lang="ko-KR" altLang="en-US" sz="2400" dirty="0"/>
              <a:t>정렬할 원소의 </a:t>
            </a:r>
            <a:r>
              <a:rPr lang="ko-KR" altLang="en-US" sz="2400" b="1" dirty="0"/>
              <a:t>십의 자리 </a:t>
            </a:r>
            <a:r>
              <a:rPr lang="ko-KR" altLang="en-US" sz="2400" dirty="0"/>
              <a:t>값에 따라서 순서대로 </a:t>
            </a:r>
            <a:r>
              <a:rPr lang="ko-KR" altLang="en-US" sz="2400" b="1" dirty="0" err="1"/>
              <a:t>버킷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분배</a:t>
            </a:r>
          </a:p>
        </p:txBody>
      </p:sp>
    </p:spTree>
    <p:extLst>
      <p:ext uri="{BB962C8B-B14F-4D97-AF65-F5344CB8AC3E}">
        <p14:creationId xmlns:p14="http://schemas.microsoft.com/office/powerpoint/2010/main" val="31734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정렬되지 않은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의 자료들을 셸 정렬 방법으로 정렬하는 과정을 살펴보자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원소의 개수가 </a:t>
            </a:r>
            <a:r>
              <a:rPr lang="en-US" altLang="ko-KR" dirty="0"/>
              <a:t>8</a:t>
            </a:r>
            <a:r>
              <a:rPr lang="ko-KR" altLang="en-US" dirty="0"/>
              <a:t>개이므로 매개변수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에서 시작한다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h=4 </a:t>
            </a:r>
            <a:r>
              <a:rPr lang="ko-KR" altLang="en-US" dirty="0"/>
              <a:t>이므로 간격이 </a:t>
            </a:r>
            <a:r>
              <a:rPr lang="en-US" altLang="ko-KR" dirty="0"/>
              <a:t>4</a:t>
            </a:r>
            <a:r>
              <a:rPr lang="ko-KR" altLang="en-US" dirty="0"/>
              <a:t>인 원소들을 같은 부분 집합으로 만들면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</a:t>
            </a:r>
            <a:r>
              <a:rPr lang="ko-KR" altLang="en-US" dirty="0"/>
              <a:t>개의 부분 집합이 만들어진다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EEAC6-FB2C-4C2C-80E8-3F1CB84B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41" y="4254064"/>
            <a:ext cx="5435717" cy="2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99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③ 키 값의 </a:t>
            </a:r>
            <a:r>
              <a:rPr lang="ko-KR" altLang="en-US" sz="2400" b="1" dirty="0"/>
              <a:t>십의 자리</a:t>
            </a:r>
            <a:r>
              <a:rPr lang="ko-KR" altLang="en-US" sz="2400" dirty="0"/>
              <a:t>에 대해서 기수 정렬 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-&gt; </a:t>
            </a:r>
            <a:r>
              <a:rPr lang="ko-KR" altLang="en-US" sz="2400" dirty="0"/>
              <a:t>정렬할 원소의 </a:t>
            </a:r>
            <a:r>
              <a:rPr lang="ko-KR" altLang="en-US" sz="2400" b="1" dirty="0"/>
              <a:t>십의 자리 </a:t>
            </a:r>
            <a:r>
              <a:rPr lang="ko-KR" altLang="en-US" sz="2400" dirty="0"/>
              <a:t>값에 따라서 순서대로 </a:t>
            </a:r>
            <a:r>
              <a:rPr lang="ko-KR" altLang="en-US" sz="2400" b="1" dirty="0" err="1"/>
              <a:t>버킷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분배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E858D-3E11-4B85-BD57-F6DA9769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0962"/>
            <a:ext cx="92202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④ </a:t>
            </a:r>
            <a:r>
              <a:rPr lang="ko-KR" altLang="en-US" sz="2400" dirty="0" err="1"/>
              <a:t>버킷에</a:t>
            </a:r>
            <a:r>
              <a:rPr lang="ko-KR" altLang="en-US" sz="2400" dirty="0"/>
              <a:t> 분배된 원소들을 순서대로 꺼내서 저장하기</a:t>
            </a:r>
          </a:p>
        </p:txBody>
      </p:sp>
    </p:spTree>
    <p:extLst>
      <p:ext uri="{BB962C8B-B14F-4D97-AF65-F5344CB8AC3E}">
        <p14:creationId xmlns:p14="http://schemas.microsoft.com/office/powerpoint/2010/main" val="2684636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④ </a:t>
            </a:r>
            <a:r>
              <a:rPr lang="ko-KR" altLang="en-US" sz="2400" dirty="0" err="1"/>
              <a:t>버킷에</a:t>
            </a:r>
            <a:r>
              <a:rPr lang="ko-KR" altLang="en-US" sz="2400" dirty="0"/>
              <a:t> 분배된 원소들을 순서대로 꺼내서 저장하기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83BA8-C147-44CD-9CAF-0A8DD138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0962"/>
            <a:ext cx="9220200" cy="669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9522A-C460-4B71-BE13-4F44937F4E8B}"/>
              </a:ext>
            </a:extLst>
          </p:cNvPr>
          <p:cNvSpPr txBox="1"/>
          <p:nvPr/>
        </p:nvSpPr>
        <p:spPr>
          <a:xfrm>
            <a:off x="7323649" y="476570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정렬 끝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3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 알고리즘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7718E9B0-A1D9-4708-AD7F-0C01DF85EED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808"/>
              </p:ext>
            </p:extLst>
          </p:nvPr>
        </p:nvGraphicFramePr>
        <p:xfrm>
          <a:off x="2308815" y="2531378"/>
          <a:ext cx="7574369" cy="230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포장기 셸 개체" showAsIcon="1" r:id="rId3" imgW="1935000" imgH="594000" progId="Package">
                  <p:embed/>
                </p:oleObj>
              </mc:Choice>
              <mc:Fallback>
                <p:oleObj name="포장기 셸 개체" showAsIcon="1" r:id="rId3" imgW="1935000" imgH="594000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1A327BEE-1136-4669-BCBC-F2FF0B482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8815" y="2531378"/>
                        <a:ext cx="7574369" cy="230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9F1D55-6ECD-4459-B6F7-4D6B8DEB7B88}"/>
              </a:ext>
            </a:extLst>
          </p:cNvPr>
          <p:cNvSpPr txBox="1"/>
          <p:nvPr/>
        </p:nvSpPr>
        <p:spPr>
          <a:xfrm>
            <a:off x="5226341" y="4706224"/>
            <a:ext cx="2265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/>
              <a:t>정렬</a:t>
            </a:r>
            <a:r>
              <a:rPr lang="en-US" altLang="ko-KR" sz="4000" dirty="0"/>
              <a:t>.c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890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3242C-DBE6-47B1-8537-6717B654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메모리 사용공간</a:t>
            </a:r>
          </a:p>
          <a:p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n</a:t>
            </a:r>
            <a:r>
              <a:rPr lang="ko-KR" altLang="en-US" dirty="0"/>
              <a:t>개의 메모리 공간 사용</a:t>
            </a:r>
          </a:p>
          <a:p>
            <a:r>
              <a:rPr lang="ko-KR" altLang="en-US" dirty="0"/>
              <a:t>기수 </a:t>
            </a:r>
            <a:r>
              <a:rPr lang="en-US" altLang="ko-KR" dirty="0"/>
              <a:t>r</a:t>
            </a:r>
            <a:r>
              <a:rPr lang="ko-KR" altLang="en-US" dirty="0"/>
              <a:t>에 따라 </a:t>
            </a:r>
            <a:r>
              <a:rPr lang="ko-KR" altLang="en-US" dirty="0" err="1"/>
              <a:t>버킷</a:t>
            </a:r>
            <a:r>
              <a:rPr lang="ko-KR" altLang="en-US" dirty="0"/>
              <a:t> 공간이 추가로 필요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연산 시간 </a:t>
            </a:r>
            <a:r>
              <a:rPr lang="en-US" altLang="ko-KR" dirty="0"/>
              <a:t>: </a:t>
            </a:r>
            <a:r>
              <a:rPr lang="ko-KR" altLang="en-US" dirty="0"/>
              <a:t>정렬할 원소의 수 </a:t>
            </a:r>
            <a:r>
              <a:rPr lang="en-US" altLang="ko-KR" dirty="0"/>
              <a:t>n</a:t>
            </a:r>
            <a:r>
              <a:rPr lang="ko-KR" altLang="en-US" dirty="0"/>
              <a:t>과 키 값의 자릿수 </a:t>
            </a: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ko-KR" altLang="en-US" dirty="0" err="1"/>
              <a:t>버킷의</a:t>
            </a:r>
            <a:r>
              <a:rPr lang="ko-KR" altLang="en-US" dirty="0"/>
              <a:t> 수를 결정하는 기수 </a:t>
            </a:r>
            <a:r>
              <a:rPr lang="en-US" altLang="ko-KR" dirty="0"/>
              <a:t>r</a:t>
            </a:r>
            <a:r>
              <a:rPr lang="ko-KR" altLang="en-US" dirty="0"/>
              <a:t>에 따라서 달라진다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정렬할 원소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r</a:t>
            </a:r>
            <a:r>
              <a:rPr lang="ko-KR" altLang="en-US" dirty="0"/>
              <a:t>개의 </a:t>
            </a:r>
            <a:r>
              <a:rPr lang="ko-KR" altLang="en-US" dirty="0" err="1"/>
              <a:t>버킷에</a:t>
            </a:r>
            <a:r>
              <a:rPr lang="ko-KR" altLang="en-US" dirty="0"/>
              <a:t> 분배하는 작업 </a:t>
            </a:r>
            <a:r>
              <a:rPr lang="en-US" altLang="ko-KR" dirty="0"/>
              <a:t>: (</a:t>
            </a:r>
            <a:r>
              <a:rPr lang="en-US" altLang="ko-KR" dirty="0" err="1"/>
              <a:t>n+r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작업을 자릿수 </a:t>
            </a:r>
            <a:r>
              <a:rPr lang="en-US" altLang="ko-KR" dirty="0"/>
              <a:t>d </a:t>
            </a:r>
            <a:r>
              <a:rPr lang="ko-KR" altLang="en-US" dirty="0"/>
              <a:t>만큼 반복</a:t>
            </a:r>
          </a:p>
          <a:p>
            <a:r>
              <a:rPr lang="ko-KR" altLang="en-US" dirty="0"/>
              <a:t>수행할 전체 작업 </a:t>
            </a:r>
            <a:r>
              <a:rPr lang="en-US" altLang="ko-KR" dirty="0"/>
              <a:t>: d(</a:t>
            </a:r>
            <a:r>
              <a:rPr lang="en-US" altLang="ko-KR" dirty="0" err="1"/>
              <a:t>n+r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복잡도 </a:t>
            </a:r>
            <a:r>
              <a:rPr lang="en-US" altLang="ko-KR" dirty="0"/>
              <a:t>: O(d(</a:t>
            </a:r>
            <a:r>
              <a:rPr lang="en-US" altLang="ko-KR" dirty="0" err="1"/>
              <a:t>n+r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기수 정렬 알고리즘 분석</a:t>
            </a:r>
          </a:p>
        </p:txBody>
      </p:sp>
    </p:spTree>
    <p:extLst>
      <p:ext uri="{BB962C8B-B14F-4D97-AF65-F5344CB8AC3E}">
        <p14:creationId xmlns:p14="http://schemas.microsoft.com/office/powerpoint/2010/main" val="176371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93DEE5-8D0A-403A-A8C4-7DB4CA8E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7" y="3172619"/>
            <a:ext cx="11096625" cy="1771650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7060632-F765-457A-9C7E-85C3EA02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첫 번째 부분 집합 </a:t>
            </a:r>
            <a:r>
              <a:rPr lang="en-US" altLang="ko-KR" dirty="0"/>
              <a:t>{69, 16}</a:t>
            </a:r>
            <a:r>
              <a:rPr lang="ko-KR" altLang="en-US" dirty="0"/>
              <a:t>에 대해서 삽입 정렬을 수행하여 정렬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7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CE7E1-6D7A-4BBA-8861-A26589AD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0" y="3323620"/>
            <a:ext cx="11391900" cy="165735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부분 집합 </a:t>
            </a:r>
            <a:r>
              <a:rPr lang="en-US" altLang="ko-KR" dirty="0"/>
              <a:t>{69, 16}</a:t>
            </a:r>
            <a:r>
              <a:rPr lang="ko-KR" altLang="en-US" dirty="0"/>
              <a:t>에 대해서 삽입 정렬을 수행하여 정렬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3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06390-9AC4-4012-A5B8-756C424A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52"/>
            <a:ext cx="10515600" cy="4351338"/>
          </a:xfrm>
        </p:spPr>
        <p:txBody>
          <a:bodyPr/>
          <a:lstStyle/>
          <a:p>
            <a:r>
              <a:rPr lang="ko-KR" altLang="en-US" dirty="0"/>
              <a:t>두 번째 부분 집합 </a:t>
            </a:r>
            <a:r>
              <a:rPr lang="en-US" altLang="ko-KR" dirty="0"/>
              <a:t>{10, 8}</a:t>
            </a:r>
            <a:r>
              <a:rPr lang="ko-KR" altLang="en-US" dirty="0"/>
              <a:t>에 대해서 삽입 정렬 수행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D9C94-7D80-47D9-9A00-378FFA8D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080777"/>
            <a:ext cx="10420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번째 부분 집합 </a:t>
            </a:r>
            <a:r>
              <a:rPr lang="en-US" altLang="ko-KR" dirty="0"/>
              <a:t>{10, 8}</a:t>
            </a:r>
            <a:r>
              <a:rPr lang="ko-KR" altLang="en-US" dirty="0"/>
              <a:t>에 대해서 삽입 정렬 수행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B420C-68F3-4BC3-A190-34F3E4B2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950616"/>
            <a:ext cx="10829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06390-9AC4-4012-A5B8-756C424A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52"/>
            <a:ext cx="10515600" cy="4351338"/>
          </a:xfrm>
        </p:spPr>
        <p:txBody>
          <a:bodyPr/>
          <a:lstStyle/>
          <a:p>
            <a:r>
              <a:rPr lang="ko-KR" altLang="en-US" dirty="0"/>
              <a:t>세 번째 부분 집합 </a:t>
            </a:r>
            <a:r>
              <a:rPr lang="en-US" altLang="ko-KR" dirty="0"/>
              <a:t>{30, 31}</a:t>
            </a:r>
            <a:r>
              <a:rPr lang="ko-KR" altLang="en-US" dirty="0"/>
              <a:t>에 대해서 삽입 정렬을 수행하는데</a:t>
            </a:r>
            <a:r>
              <a:rPr lang="en-US" altLang="ko-KR" dirty="0"/>
              <a:t>, (30&lt;31) </a:t>
            </a:r>
            <a:r>
              <a:rPr lang="ko-KR" altLang="en-US" dirty="0"/>
              <a:t>이므로 자리 교환은 이루어지지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36324-CA7E-409C-9600-10C5B91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976781"/>
            <a:ext cx="8553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셸 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BF121-E332-48FB-8B72-12D0085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 번째 부분 집합 </a:t>
            </a:r>
            <a:r>
              <a:rPr lang="en-US" altLang="ko-KR" dirty="0"/>
              <a:t>{2, 22}</a:t>
            </a:r>
            <a:r>
              <a:rPr lang="ko-KR" altLang="en-US" dirty="0"/>
              <a:t>에 대해서 삽입 정렬을 수행하는데</a:t>
            </a:r>
            <a:r>
              <a:rPr lang="en-US" altLang="ko-KR" dirty="0"/>
              <a:t>, (2&lt;22) </a:t>
            </a:r>
            <a:r>
              <a:rPr lang="ko-KR" altLang="en-US" dirty="0"/>
              <a:t>이므로 자리 교환은 이루어지지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65FAD-AEB5-4906-9D0C-133F8A31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986088"/>
            <a:ext cx="80486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1005</Words>
  <Application>Microsoft Office PowerPoint</Application>
  <PresentationFormat>와이드스크린</PresentationFormat>
  <Paragraphs>126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Office 테마</vt:lpstr>
      <vt:lpstr>포장기 셸 개체</vt:lpstr>
      <vt:lpstr>정렬</vt:lpstr>
      <vt:lpstr>셸 정렬 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셸 정렬</vt:lpstr>
      <vt:lpstr>간격 삽입 정렬(interval Sort)</vt:lpstr>
      <vt:lpstr>셸 정렬 알고리즘 분석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</vt:lpstr>
      <vt:lpstr>기수 정렬 알고리즘</vt:lpstr>
      <vt:lpstr>기수 정렬 알고리즘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손원도</dc:creator>
  <cp:lastModifiedBy>손원도</cp:lastModifiedBy>
  <cp:revision>46</cp:revision>
  <dcterms:created xsi:type="dcterms:W3CDTF">2019-06-18T15:51:01Z</dcterms:created>
  <dcterms:modified xsi:type="dcterms:W3CDTF">2019-07-10T15:52:45Z</dcterms:modified>
</cp:coreProperties>
</file>